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9"/>
  </p:handoutMasterIdLst>
  <p:sldIdLst>
    <p:sldId id="2241" r:id="rId3"/>
    <p:sldId id="2764" r:id="rId5"/>
    <p:sldId id="556" r:id="rId6"/>
    <p:sldId id="557" r:id="rId7"/>
    <p:sldId id="558" r:id="rId8"/>
    <p:sldId id="559" r:id="rId9"/>
    <p:sldId id="560" r:id="rId10"/>
    <p:sldId id="561" r:id="rId11"/>
    <p:sldId id="562" r:id="rId12"/>
    <p:sldId id="563" r:id="rId13"/>
    <p:sldId id="564" r:id="rId14"/>
    <p:sldId id="565" r:id="rId15"/>
    <p:sldId id="566" r:id="rId16"/>
    <p:sldId id="567" r:id="rId17"/>
    <p:sldId id="568" r:id="rId18"/>
    <p:sldId id="569" r:id="rId19"/>
    <p:sldId id="570" r:id="rId20"/>
    <p:sldId id="571" r:id="rId21"/>
    <p:sldId id="572" r:id="rId22"/>
    <p:sldId id="573" r:id="rId23"/>
    <p:sldId id="574" r:id="rId24"/>
    <p:sldId id="575" r:id="rId25"/>
    <p:sldId id="580" r:id="rId26"/>
    <p:sldId id="581" r:id="rId27"/>
    <p:sldId id="576" r:id="rId28"/>
    <p:sldId id="577" r:id="rId29"/>
    <p:sldId id="578" r:id="rId30"/>
    <p:sldId id="579" r:id="rId31"/>
    <p:sldId id="582" r:id="rId32"/>
    <p:sldId id="594" r:id="rId33"/>
    <p:sldId id="2726" r:id="rId34"/>
    <p:sldId id="583" r:id="rId35"/>
    <p:sldId id="1424" r:id="rId36"/>
    <p:sldId id="1428" r:id="rId37"/>
    <p:sldId id="1425" r:id="rId38"/>
    <p:sldId id="1404" r:id="rId39"/>
    <p:sldId id="585" r:id="rId40"/>
    <p:sldId id="586" r:id="rId41"/>
    <p:sldId id="588" r:id="rId42"/>
    <p:sldId id="589" r:id="rId43"/>
    <p:sldId id="590" r:id="rId44"/>
    <p:sldId id="591" r:id="rId45"/>
    <p:sldId id="592" r:id="rId46"/>
    <p:sldId id="593" r:id="rId47"/>
    <p:sldId id="1427" r:id="rId48"/>
  </p:sldIdLst>
  <p:sldSz cx="9144000" cy="5715000" type="screen16x10"/>
  <p:notesSz cx="6858000" cy="9144000"/>
  <p:custDataLst>
    <p:tags r:id="rId5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34" userDrawn="1">
          <p15:clr>
            <a:srgbClr val="A4A3A4"/>
          </p15:clr>
        </p15:guide>
        <p15:guide id="2" pos="52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6F6F6"/>
    <a:srgbClr val="0432FF"/>
    <a:srgbClr val="0066B8"/>
    <a:srgbClr val="BD374B"/>
    <a:srgbClr val="BE374B"/>
    <a:srgbClr val="EACBA3"/>
    <a:srgbClr val="E2EAF7"/>
    <a:srgbClr val="FF5F00"/>
    <a:srgbClr val="FF7E79"/>
    <a:srgbClr val="F6F9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8" autoAdjust="0"/>
    <p:restoredTop sz="88687" autoAdjust="0"/>
  </p:normalViewPr>
  <p:slideViewPr>
    <p:cSldViewPr>
      <p:cViewPr varScale="1">
        <p:scale>
          <a:sx n="152" d="100"/>
          <a:sy n="152" d="100"/>
        </p:scale>
        <p:origin x="192" y="392"/>
      </p:cViewPr>
      <p:guideLst>
        <p:guide orient="horz" pos="2934"/>
        <p:guide pos="5284"/>
      </p:guideLst>
    </p:cSldViewPr>
  </p:slideViewPr>
  <p:outlineViewPr>
    <p:cViewPr>
      <p:scale>
        <a:sx n="33" d="100"/>
        <a:sy n="33" d="100"/>
      </p:scale>
      <p:origin x="0" y="-5720"/>
    </p:cViewPr>
  </p:outlineViewPr>
  <p:notesTextViewPr>
    <p:cViewPr>
      <p:scale>
        <a:sx n="110" d="100"/>
        <a:sy n="110" d="100"/>
      </p:scale>
      <p:origin x="0" y="0"/>
    </p:cViewPr>
  </p:notesTextViewPr>
  <p:sorterViewPr>
    <p:cViewPr>
      <p:scale>
        <a:sx n="66" d="100"/>
        <a:sy n="66" d="100"/>
      </p:scale>
      <p:origin x="0" y="0"/>
    </p:cViewPr>
  </p:sorterViewPr>
  <p:notesViewPr>
    <p:cSldViewPr>
      <p:cViewPr varScale="1">
        <p:scale>
          <a:sx n="85" d="100"/>
          <a:sy n="85" d="100"/>
        </p:scale>
        <p:origin x="2720" y="16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gs" Target="tags/tag2.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handoutMaster" Target="handoutMasters/handoutMaster1.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384E5B-0B7C-A143-A087-04B582FC4BEF}"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8370ED-3FEA-E543-9D41-DF20FAD761C7}"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D7DB94-E0DE-4F0F-A9B7-54654CD8C8B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4A077-83E9-49A7-9F59-234D78BD694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kumimoji="1" lang="en-US" altLang="zh-CN" baseline="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A84A077-83E9-49A7-9F59-234D78BD694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eaLnBrk="1" hangingPunct="1"/>
            <a:r>
              <a:rPr lang="nb-NO" altLang="zh-CN"/>
              <a:t>** Challenges:</a:t>
            </a:r>
            <a:endParaRPr lang="nb-NO" altLang="zh-CN"/>
          </a:p>
          <a:p>
            <a:pPr eaLnBrk="1" hangingPunct="1"/>
            <a:r>
              <a:rPr lang="en-US" altLang="zh-CN"/>
              <a:t>  Tracking which peer has what</a:t>
            </a:r>
            <a:endParaRPr lang="en-US" altLang="zh-CN"/>
          </a:p>
          <a:p>
            <a:pPr eaLnBrk="1" hangingPunct="1"/>
            <a:r>
              <a:rPr lang="en-US" altLang="zh-CN"/>
              <a:t>  Handling high churn rates</a:t>
            </a:r>
            <a:endParaRPr lang="en-US" altLang="zh-CN"/>
          </a:p>
          <a:p>
            <a:pPr eaLnBrk="1" hangingPunct="1"/>
            <a:r>
              <a:rPr lang="en-US" altLang="zh-CN"/>
              <a:t>  Download rate proportional to upload rate</a:t>
            </a:r>
            <a:endParaRPr lang="en-US" altLang="zh-CN"/>
          </a:p>
          <a:p>
            <a:pPr eaLnBrk="1" hangingPunct="1"/>
            <a:endParaRPr lang="en-US" altLang="zh-CN"/>
          </a:p>
        </p:txBody>
      </p:sp>
      <p:sp>
        <p:nvSpPr>
          <p:cNvPr id="6349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marL="1143000" indent="-228600">
              <a:defRPr sz="2400">
                <a:solidFill>
                  <a:schemeClr val="tx1"/>
                </a:solidFill>
                <a:latin typeface="Calibri" panose="020F0502020204030204" pitchFamily="34" charset="0"/>
                <a:ea typeface="宋体" panose="02010600030101010101" pitchFamily="2" charset="-122"/>
              </a:defRPr>
            </a:lvl3pPr>
            <a:lvl4pPr marL="1600200" indent="-228600">
              <a:defRPr sz="2400">
                <a:solidFill>
                  <a:schemeClr val="tx1"/>
                </a:solidFill>
                <a:latin typeface="Calibri" panose="020F0502020204030204" pitchFamily="34" charset="0"/>
                <a:ea typeface="宋体" panose="02010600030101010101" pitchFamily="2" charset="-122"/>
              </a:defRPr>
            </a:lvl4pPr>
            <a:lvl5pPr marL="2057400" indent="-228600">
              <a:defRPr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fld id="{AB4C55A4-2FC0-3146-B861-FE2C92924457}" type="slidenum">
              <a:rPr lang="zh-CN" altLang="en-US" sz="1200"/>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eaLnBrk="1" hangingPunct="1"/>
            <a:r>
              <a:rPr lang="en-US" altLang="zh-CN" dirty="0"/>
              <a:t>   strict?</a:t>
            </a:r>
            <a:endParaRPr lang="en-US" altLang="zh-CN" dirty="0"/>
          </a:p>
          <a:p>
            <a:pPr eaLnBrk="1" hangingPunct="1"/>
            <a:r>
              <a:rPr lang="en-US" altLang="zh-CN" dirty="0"/>
              <a:t>rarest first?</a:t>
            </a:r>
            <a:endParaRPr lang="en-US" altLang="zh-CN" dirty="0"/>
          </a:p>
          <a:p>
            <a:pPr eaLnBrk="1" hangingPunct="1"/>
            <a:r>
              <a:rPr lang="en-US" altLang="zh-CN" dirty="0"/>
              <a:t>    ensures that every piece is widely available</a:t>
            </a:r>
            <a:endParaRPr lang="en-US" altLang="zh-CN" dirty="0"/>
          </a:p>
          <a:p>
            <a:pPr eaLnBrk="1" hangingPunct="1"/>
            <a:r>
              <a:rPr lang="en-US" altLang="zh-CN" dirty="0"/>
              <a:t>    also helps with the seed and bootstrapping rapidly</a:t>
            </a:r>
            <a:endParaRPr lang="en-US" altLang="zh-CN" dirty="0"/>
          </a:p>
          <a:p>
            <a:pPr eaLnBrk="1" hangingPunct="1"/>
            <a:r>
              <a:rPr lang="en-US" altLang="zh-CN" dirty="0"/>
              <a:t>    won't retrieve the same piece multiple times from the seed</a:t>
            </a:r>
            <a:endParaRPr lang="en-US" altLang="zh-CN" dirty="0"/>
          </a:p>
          <a:p>
            <a:pPr eaLnBrk="1" hangingPunct="1"/>
            <a:r>
              <a:rPr lang="es-ES_tradnl" altLang="zh-CN" dirty="0" err="1"/>
              <a:t>random</a:t>
            </a:r>
            <a:r>
              <a:rPr lang="es-ES_tradnl" altLang="zh-CN" dirty="0"/>
              <a:t>?</a:t>
            </a:r>
            <a:endParaRPr lang="es-ES_tradnl" altLang="zh-CN" dirty="0"/>
          </a:p>
          <a:p>
            <a:pPr eaLnBrk="1" hangingPunct="1"/>
            <a:r>
              <a:rPr lang="en-US" altLang="zh-CN" dirty="0"/>
              <a:t>    avoid overloading seed when starting download</a:t>
            </a:r>
            <a:endParaRPr lang="en-US" altLang="zh-CN" dirty="0"/>
          </a:p>
          <a:p>
            <a:pPr eaLnBrk="1" hangingPunct="1"/>
            <a:r>
              <a:rPr lang="en-US" altLang="zh-CN" dirty="0"/>
              <a:t>    if peer has no piece, get as quickly as possible a piece so that it can upload</a:t>
            </a:r>
            <a:endParaRPr lang="en-US" altLang="zh-CN" dirty="0"/>
          </a:p>
          <a:p>
            <a:pPr eaLnBrk="1" hangingPunct="1"/>
            <a:r>
              <a:rPr lang="en-US" altLang="zh-CN" dirty="0"/>
              <a:t>    don't use rarest because it is likely only one peer has it</a:t>
            </a:r>
            <a:endParaRPr lang="en-US" altLang="zh-CN" dirty="0"/>
          </a:p>
          <a:p>
            <a:pPr eaLnBrk="1" hangingPunct="1"/>
            <a:r>
              <a:rPr lang="en-US" altLang="zh-CN" dirty="0"/>
              <a:t>    --&gt; use random, can download </a:t>
            </a:r>
            <a:r>
              <a:rPr lang="en-US" altLang="zh-CN" dirty="0" err="1"/>
              <a:t>subpieces</a:t>
            </a:r>
            <a:r>
              <a:rPr lang="en-US" altLang="zh-CN" dirty="0"/>
              <a:t> in parallel</a:t>
            </a:r>
            <a:endParaRPr lang="en-US" altLang="zh-CN" dirty="0"/>
          </a:p>
          <a:p>
            <a:pPr eaLnBrk="1" hangingPunct="1"/>
            <a:r>
              <a:rPr lang="en-US" altLang="zh-CN" dirty="0"/>
              <a:t>parallel download of same pieces?</a:t>
            </a:r>
            <a:endParaRPr lang="en-US" altLang="zh-CN" dirty="0"/>
          </a:p>
          <a:p>
            <a:pPr eaLnBrk="1" hangingPunct="1"/>
            <a:r>
              <a:rPr lang="en-US" altLang="zh-CN" dirty="0"/>
              <a:t>    avoid waiting on slowest</a:t>
            </a:r>
            <a:endParaRPr lang="en-US" altLang="zh-CN" dirty="0"/>
          </a:p>
          <a:p>
            <a:pPr eaLnBrk="1" hangingPunct="1"/>
            <a:endParaRPr lang="en-US" altLang="zh-CN" dirty="0"/>
          </a:p>
        </p:txBody>
      </p:sp>
      <p:sp>
        <p:nvSpPr>
          <p:cNvPr id="675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marL="1143000" indent="-228600">
              <a:defRPr sz="2400">
                <a:solidFill>
                  <a:schemeClr val="tx1"/>
                </a:solidFill>
                <a:latin typeface="Calibri" panose="020F0502020204030204" pitchFamily="34" charset="0"/>
                <a:ea typeface="宋体" panose="02010600030101010101" pitchFamily="2" charset="-122"/>
              </a:defRPr>
            </a:lvl3pPr>
            <a:lvl4pPr marL="1600200" indent="-228600">
              <a:defRPr sz="2400">
                <a:solidFill>
                  <a:schemeClr val="tx1"/>
                </a:solidFill>
                <a:latin typeface="Calibri" panose="020F0502020204030204" pitchFamily="34" charset="0"/>
                <a:ea typeface="宋体" panose="02010600030101010101" pitchFamily="2" charset="-122"/>
              </a:defRPr>
            </a:lvl4pPr>
            <a:lvl5pPr marL="2057400" indent="-228600">
              <a:defRPr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fld id="{C4657855-F5EA-F946-9A14-7678F5F42D40}" type="slidenum">
              <a:rPr lang="zh-CN" altLang="en-US" sz="1200"/>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Two</a:t>
            </a:r>
            <a:r>
              <a:rPr kumimoji="1" lang="zh-CN" altLang="en-US" dirty="0"/>
              <a:t> </a:t>
            </a:r>
            <a:r>
              <a:rPr kumimoji="1" lang="en-US" altLang="zh-CN" dirty="0"/>
              <a:t>options:</a:t>
            </a:r>
            <a:r>
              <a:rPr kumimoji="1" lang="zh-CN" altLang="en-US" dirty="0"/>
              <a:t> </a:t>
            </a:r>
            <a:r>
              <a:rPr kumimoji="1" lang="en-US" altLang="zh-CN" dirty="0"/>
              <a:t>find</a:t>
            </a:r>
            <a:r>
              <a:rPr kumimoji="1" lang="zh-CN" altLang="en-US" dirty="0"/>
              <a:t> </a:t>
            </a:r>
            <a:r>
              <a:rPr kumimoji="1" lang="en-US" altLang="zh-CN" dirty="0"/>
              <a:t>the</a:t>
            </a:r>
            <a:r>
              <a:rPr kumimoji="1" lang="zh-CN" altLang="en-US" dirty="0"/>
              <a:t> </a:t>
            </a:r>
            <a:r>
              <a:rPr kumimoji="1" lang="en-US" altLang="zh-CN" dirty="0"/>
              <a:t>data,</a:t>
            </a:r>
            <a:r>
              <a:rPr kumimoji="1" lang="zh-CN" altLang="en-US" dirty="0"/>
              <a:t> </a:t>
            </a:r>
            <a:r>
              <a:rPr kumimoji="1" lang="en-US" altLang="zh-CN" dirty="0"/>
              <a:t>find</a:t>
            </a:r>
            <a:r>
              <a:rPr kumimoji="1" lang="zh-CN" altLang="en-US" dirty="0"/>
              <a:t> </a:t>
            </a:r>
            <a:r>
              <a:rPr kumimoji="1" lang="en-US" altLang="zh-CN" dirty="0"/>
              <a:t>the</a:t>
            </a:r>
            <a:r>
              <a:rPr kumimoji="1" lang="zh-CN" altLang="en-US" dirty="0"/>
              <a:t> </a:t>
            </a:r>
            <a:r>
              <a:rPr kumimoji="1" lang="en-US" altLang="zh-CN" dirty="0"/>
              <a:t>node</a:t>
            </a:r>
            <a:r>
              <a:rPr kumimoji="1" lang="zh-CN" altLang="en-US" dirty="0"/>
              <a:t> </a:t>
            </a:r>
            <a:r>
              <a:rPr kumimoji="1" lang="en-US" altLang="zh-CN" dirty="0"/>
              <a:t>ID,</a:t>
            </a:r>
            <a:r>
              <a:rPr kumimoji="1" lang="zh-CN" altLang="en-US" dirty="0"/>
              <a:t> </a:t>
            </a:r>
            <a:r>
              <a:rPr kumimoji="1" lang="en-US" altLang="zh-CN" dirty="0"/>
              <a:t>who</a:t>
            </a:r>
            <a:r>
              <a:rPr kumimoji="1" lang="zh-CN" altLang="en-US" dirty="0"/>
              <a:t> </a:t>
            </a:r>
            <a:r>
              <a:rPr kumimoji="1" lang="en-US" altLang="zh-CN" dirty="0"/>
              <a:t>knows</a:t>
            </a:r>
            <a:r>
              <a:rPr kumimoji="1" lang="zh-CN" altLang="en-US" dirty="0"/>
              <a:t> </a:t>
            </a:r>
            <a:r>
              <a:rPr kumimoji="1" lang="en-US" altLang="zh-CN" dirty="0"/>
              <a:t>the</a:t>
            </a:r>
            <a:r>
              <a:rPr kumimoji="1" lang="zh-CN" altLang="en-US" dirty="0"/>
              <a:t> </a:t>
            </a:r>
            <a:r>
              <a:rPr kumimoji="1" lang="en-US" altLang="zh-CN" dirty="0"/>
              <a:t>data.</a:t>
            </a:r>
            <a:r>
              <a:rPr kumimoji="1" lang="zh-CN" altLang="en-US" dirty="0"/>
              <a:t> </a:t>
            </a:r>
            <a:r>
              <a:rPr kumimoji="1" lang="en-US" altLang="zh-CN" dirty="0"/>
              <a:t>focus</a:t>
            </a:r>
            <a:r>
              <a:rPr kumimoji="1" lang="zh-CN" altLang="en-US" dirty="0"/>
              <a:t> </a:t>
            </a:r>
            <a:r>
              <a:rPr kumimoji="1" lang="en-US" altLang="zh-CN" dirty="0"/>
              <a:t>on</a:t>
            </a:r>
            <a:r>
              <a:rPr kumimoji="1" lang="zh-CN" altLang="en-US" dirty="0"/>
              <a:t> </a:t>
            </a:r>
            <a:r>
              <a:rPr kumimoji="1" lang="en-US" altLang="zh-CN" dirty="0"/>
              <a:t>the</a:t>
            </a:r>
            <a:r>
              <a:rPr kumimoji="1" lang="zh-CN" altLang="en-US" dirty="0"/>
              <a:t> </a:t>
            </a:r>
            <a:r>
              <a:rPr kumimoji="1" lang="en-US" altLang="zh-CN" dirty="0"/>
              <a:t>latter.</a:t>
            </a:r>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600"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normAutofit/>
          </a:bodyPr>
          <a:lstStyle>
            <a:lvl1pPr algn="ctr">
              <a:defRPr sz="4400">
                <a:latin typeface="Arial" panose="020B0604020202020204" pitchFamily="34" charset="0"/>
                <a:cs typeface="Arial" panose="020B0604020202020204" pitchFamily="34" charset="0"/>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7200" y="228866"/>
            <a:ext cx="8229600" cy="900442"/>
          </a:xfrm>
        </p:spPr>
        <p:txBody>
          <a:bodyPr>
            <a:normAutofit/>
          </a:bodyPr>
          <a:lstStyle>
            <a:lvl1pPr>
              <a:defRPr sz="2400" b="1">
                <a:solidFill>
                  <a:schemeClr val="accent1"/>
                </a:solidFill>
                <a:latin typeface="Arial" panose="020B0604020202020204" pitchFamily="34" charset="0"/>
                <a:ea typeface="+mn-ea"/>
                <a:cs typeface="Arial" panose="020B0604020202020204" pitchFamily="34" charset="0"/>
              </a:defRPr>
            </a:lvl1pPr>
          </a:lstStyle>
          <a:p>
            <a:r>
              <a:rPr lang="en-US" altLang="zh-CN" dirty="0"/>
              <a:t>xx</a:t>
            </a:r>
            <a:endParaRPr lang="zh-CN" altLang="en-US" dirty="0"/>
          </a:p>
        </p:txBody>
      </p:sp>
      <p:sp>
        <p:nvSpPr>
          <p:cNvPr id="3" name="内容占位符 2"/>
          <p:cNvSpPr>
            <a:spLocks noGrp="1"/>
          </p:cNvSpPr>
          <p:nvPr>
            <p:ph idx="1" hasCustomPrompt="1"/>
          </p:nvPr>
        </p:nvSpPr>
        <p:spPr>
          <a:xfrm>
            <a:off x="457200" y="1129308"/>
            <a:ext cx="8229600" cy="3771636"/>
          </a:xfrm>
        </p:spPr>
        <p:txBody>
          <a:bodyPr>
            <a:normAutofit/>
          </a:bodyPr>
          <a:lstStyle>
            <a:lvl1pPr marL="0" indent="0">
              <a:lnSpc>
                <a:spcPct val="120000"/>
              </a:lnSpc>
              <a:buFontTx/>
              <a:buNone/>
              <a:defRPr sz="1800" b="1" i="0">
                <a:latin typeface="Arial" panose="020B0604020202020204" pitchFamily="34" charset="0"/>
                <a:ea typeface="+mn-ea"/>
                <a:cs typeface="Arial" panose="020B0604020202020204" pitchFamily="34" charset="0"/>
              </a:defRPr>
            </a:lvl1pPr>
            <a:lvl2pPr marL="360045">
              <a:lnSpc>
                <a:spcPct val="120000"/>
              </a:lnSpc>
              <a:defRPr sz="1800" b="0" i="0">
                <a:latin typeface="Arial" panose="020B0604020202020204" pitchFamily="34" charset="0"/>
                <a:ea typeface="+mn-ea"/>
                <a:cs typeface="Arial" panose="020B0604020202020204" pitchFamily="34" charset="0"/>
              </a:defRPr>
            </a:lvl2pPr>
            <a:lvl3pPr marL="581025" indent="-225425">
              <a:lnSpc>
                <a:spcPct val="120000"/>
              </a:lnSpc>
              <a:defRPr sz="1800" b="0" i="0">
                <a:latin typeface="Arial" panose="020B0604020202020204" pitchFamily="34" charset="0"/>
                <a:ea typeface="+mn-ea"/>
                <a:cs typeface="Arial" panose="020B0604020202020204" pitchFamily="34" charset="0"/>
              </a:defRPr>
            </a:lvl3pPr>
            <a:lvl4pPr>
              <a:lnSpc>
                <a:spcPct val="120000"/>
              </a:lnSpc>
              <a:defRPr sz="1800" b="0" i="0">
                <a:latin typeface="+mn-ea"/>
                <a:ea typeface="+mn-ea"/>
                <a:cs typeface="PingFang SC" panose="020B0400000000000000" pitchFamily="34" charset="-122"/>
              </a:defRPr>
            </a:lvl4pPr>
            <a:lvl5pPr>
              <a:lnSpc>
                <a:spcPct val="120000"/>
              </a:lnSpc>
              <a:defRPr sz="1800" b="0" i="0">
                <a:latin typeface="+mn-ea"/>
                <a:ea typeface="+mn-ea"/>
                <a:cs typeface="PingFang SC" panose="020B0400000000000000" pitchFamily="34" charset="-122"/>
              </a:defRPr>
            </a:lvl5pPr>
          </a:lstStyle>
          <a:p>
            <a:pPr lvl="0"/>
            <a:r>
              <a:rPr lang="en-US" altLang="zh-CN" dirty="0" err="1"/>
              <a:t>yy</a:t>
            </a:r>
            <a:endParaRPr lang="zh-CN" altLang="en-US" dirty="0"/>
          </a:p>
          <a:p>
            <a:pPr lvl="1"/>
            <a:r>
              <a:rPr lang="en-US" altLang="zh-CN" dirty="0"/>
              <a:t>xx</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7" name="矩形 6"/>
          <p:cNvSpPr/>
          <p:nvPr userDrawn="1"/>
        </p:nvSpPr>
        <p:spPr>
          <a:xfrm>
            <a:off x="-180527" y="439062"/>
            <a:ext cx="164581"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三角形 7"/>
          <p:cNvSpPr/>
          <p:nvPr userDrawn="1"/>
        </p:nvSpPr>
        <p:spPr>
          <a:xfrm rot="5400000">
            <a:off x="-160702" y="599536"/>
            <a:ext cx="480280" cy="1588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2"/>
          </a:xfrm>
        </p:spPr>
        <p:txBody>
          <a:bodyPr anchor="t"/>
          <a:lstStyle>
            <a:lvl1pPr algn="l">
              <a:defRPr sz="4000" b="1" cap="all">
                <a:latin typeface="+mj-l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8" name="三角形 7"/>
          <p:cNvSpPr/>
          <p:nvPr userDrawn="1"/>
        </p:nvSpPr>
        <p:spPr>
          <a:xfrm rot="5400000">
            <a:off x="-160703" y="3920373"/>
            <a:ext cx="480280" cy="1588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1" y="5296962"/>
            <a:ext cx="2133600" cy="304271"/>
          </a:xfrm>
          <a:prstGeom prst="rect">
            <a:avLst/>
          </a:prstGeom>
        </p:spPr>
        <p:txBody>
          <a:bodyPr vert="horz" lIns="91440" tIns="45720" rIns="91440" bIns="45720" rtlCol="0" anchor="ctr"/>
          <a:lstStyle>
            <a:lvl1pPr algn="l">
              <a:defRPr sz="1200">
                <a:solidFill>
                  <a:schemeClr val="tx1">
                    <a:tint val="75000"/>
                  </a:schemeClr>
                </a:solidFill>
                <a:latin typeface="等线" panose="02010600030101010101" charset="-122"/>
                <a:ea typeface="等线" panose="02010600030101010101" charset="-122"/>
                <a:cs typeface="等线" panose="02010600030101010101" charset="-122"/>
              </a:defRPr>
            </a:lvl1pPr>
          </a:lstStyle>
          <a:p>
            <a:endParaRPr lang="zh-CN" altLang="en-US" dirty="0"/>
          </a:p>
        </p:txBody>
      </p:sp>
      <p:sp>
        <p:nvSpPr>
          <p:cNvPr id="5" name="页脚占位符 4"/>
          <p:cNvSpPr>
            <a:spLocks noGrp="1"/>
          </p:cNvSpPr>
          <p:nvPr>
            <p:ph type="ftr" sz="quarter" idx="3"/>
          </p:nvPr>
        </p:nvSpPr>
        <p:spPr>
          <a:xfrm>
            <a:off x="3124201" y="5296962"/>
            <a:ext cx="2895600" cy="304271"/>
          </a:xfrm>
          <a:prstGeom prst="rect">
            <a:avLst/>
          </a:prstGeom>
        </p:spPr>
        <p:txBody>
          <a:bodyPr vert="horz" lIns="91440" tIns="45720" rIns="91440" bIns="45720" rtlCol="0" anchor="ctr"/>
          <a:lstStyle>
            <a:lvl1pPr algn="ctr">
              <a:defRPr sz="1200">
                <a:solidFill>
                  <a:schemeClr val="tx1">
                    <a:tint val="75000"/>
                  </a:schemeClr>
                </a:solidFill>
                <a:latin typeface="等线" panose="02010600030101010101" charset="-122"/>
                <a:ea typeface="等线" panose="02010600030101010101" charset="-122"/>
                <a:cs typeface="等线" panose="02010600030101010101" charset="-122"/>
              </a:defRPr>
            </a:lvl1pPr>
          </a:lstStyle>
          <a:p>
            <a:endParaRPr lang="zh-CN" altLang="en-US"/>
          </a:p>
        </p:txBody>
      </p:sp>
      <p:sp>
        <p:nvSpPr>
          <p:cNvPr id="6" name="灯片编号占位符 5"/>
          <p:cNvSpPr>
            <a:spLocks noGrp="1"/>
          </p:cNvSpPr>
          <p:nvPr>
            <p:ph type="sldNum" sz="quarter" idx="4"/>
          </p:nvPr>
        </p:nvSpPr>
        <p:spPr>
          <a:xfrm>
            <a:off x="6553200" y="5296962"/>
            <a:ext cx="2133600" cy="304271"/>
          </a:xfrm>
          <a:prstGeom prst="rect">
            <a:avLst/>
          </a:prstGeom>
        </p:spPr>
        <p:txBody>
          <a:bodyPr vert="horz" lIns="91440" tIns="45720" rIns="91440" bIns="45720" rtlCol="0" anchor="ctr"/>
          <a:lstStyle>
            <a:lvl1pPr algn="r">
              <a:defRPr sz="1200">
                <a:solidFill>
                  <a:schemeClr val="tx1">
                    <a:tint val="75000"/>
                  </a:schemeClr>
                </a:solidFill>
                <a:latin typeface="等线" panose="02010600030101010101" charset="-122"/>
                <a:ea typeface="等线" panose="02010600030101010101" charset="-122"/>
                <a:cs typeface="等线" panose="02010600030101010101" charset="-122"/>
              </a:defRPr>
            </a:lvl1pPr>
          </a:lstStyle>
          <a:p>
            <a:fld id="{ADE361C3-C043-4A6E-BDCE-8DA1E7D90A3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0" hangingPunct="1">
        <a:spcBef>
          <a:spcPct val="0"/>
        </a:spcBef>
        <a:buNone/>
        <a:defRPr sz="3600" b="1" kern="1200">
          <a:solidFill>
            <a:schemeClr val="accent1"/>
          </a:solidFill>
          <a:latin typeface="+mj-lt"/>
          <a:ea typeface="+mj-ea"/>
          <a:cs typeface="微软雅黑 Light" panose="020B0502040204020203" pitchFamily="34" charset="-122"/>
        </a:defRPr>
      </a:lvl1pPr>
    </p:titleStyle>
    <p:bodyStyle>
      <a:lvl1pPr marL="342900" indent="-342900" algn="l" defTabSz="914400" rtl="0" eaLnBrk="1" latinLnBrk="0" hangingPunct="1">
        <a:lnSpc>
          <a:spcPct val="120000"/>
        </a:lnSpc>
        <a:spcBef>
          <a:spcPts val="1200"/>
        </a:spcBef>
        <a:buFont typeface="Arial" panose="020B0604020202020204" pitchFamily="34" charset="0"/>
        <a:buChar char="•"/>
        <a:defRPr sz="2600" b="0" kern="1200">
          <a:solidFill>
            <a:schemeClr val="tx1">
              <a:lumMod val="75000"/>
              <a:lumOff val="25000"/>
            </a:schemeClr>
          </a:solidFill>
          <a:latin typeface="+mn-lt"/>
          <a:ea typeface="+mn-ea"/>
          <a:cs typeface="等线" panose="02010600030101010101" charset="-122"/>
        </a:defRPr>
      </a:lvl1pPr>
      <a:lvl2pPr marL="742950" indent="-285750" algn="l" defTabSz="914400" rtl="0" eaLnBrk="1" latinLnBrk="0" hangingPunct="1">
        <a:lnSpc>
          <a:spcPct val="120000"/>
        </a:lnSpc>
        <a:spcBef>
          <a:spcPct val="20000"/>
        </a:spcBef>
        <a:buFont typeface="Arial" panose="020B0604020202020204" pitchFamily="34" charset="0"/>
        <a:buChar char="–"/>
        <a:defRPr sz="2400" kern="1200">
          <a:solidFill>
            <a:schemeClr val="tx1">
              <a:lumMod val="75000"/>
              <a:lumOff val="25000"/>
            </a:schemeClr>
          </a:solidFill>
          <a:latin typeface="+mn-lt"/>
          <a:ea typeface="+mn-ea"/>
          <a:cs typeface="等线" panose="02010600030101010101"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2000" kern="1200">
          <a:solidFill>
            <a:schemeClr val="tx1">
              <a:lumMod val="75000"/>
              <a:lumOff val="25000"/>
            </a:schemeClr>
          </a:solidFill>
          <a:latin typeface="+mn-lt"/>
          <a:ea typeface="+mn-ea"/>
          <a:cs typeface="等线" panose="02010600030101010101"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等线" panose="02010600030101010101"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等线" panose="02010600030101010101"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uprnova.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31048" y="1492992"/>
            <a:ext cx="9358808" cy="1580532"/>
          </a:xfrm>
        </p:spPr>
        <p:txBody>
          <a:bodyPr>
            <a:noAutofit/>
          </a:bodyPr>
          <a:lstStyle/>
          <a:p>
            <a:pPr>
              <a:lnSpc>
                <a:spcPct val="110000"/>
              </a:lnSpc>
            </a:pPr>
            <a:r>
              <a:rPr kumimoji="1" lang="en-US" altLang="zh-CN" sz="3200" dirty="0">
                <a:latin typeface="+mn-lt"/>
              </a:rPr>
              <a:t>P2P</a:t>
            </a:r>
            <a:r>
              <a:rPr kumimoji="1" lang="zh-CN" altLang="en-US" sz="3200" dirty="0">
                <a:latin typeface="+mn-lt"/>
              </a:rPr>
              <a:t> </a:t>
            </a:r>
            <a:r>
              <a:rPr kumimoji="1" lang="en-US" altLang="zh-CN" sz="3200" dirty="0">
                <a:latin typeface="+mn-lt"/>
              </a:rPr>
              <a:t>Network</a:t>
            </a:r>
            <a:endParaRPr kumimoji="1" lang="zh-CN" altLang="en-US" sz="3200" dirty="0">
              <a:latin typeface="+mn-lt"/>
            </a:endParaRPr>
          </a:p>
        </p:txBody>
      </p:sp>
      <p:sp>
        <p:nvSpPr>
          <p:cNvPr id="6" name="副标题 5"/>
          <p:cNvSpPr>
            <a:spLocks noGrp="1"/>
          </p:cNvSpPr>
          <p:nvPr>
            <p:ph type="subTitle" idx="1"/>
          </p:nvPr>
        </p:nvSpPr>
        <p:spPr>
          <a:xfrm>
            <a:off x="685800" y="3412362"/>
            <a:ext cx="7772400" cy="1225020"/>
          </a:xfrm>
        </p:spPr>
        <p:txBody>
          <a:bodyPr>
            <a:noAutofit/>
          </a:bodyPr>
          <a:lstStyle/>
          <a:p>
            <a:pPr>
              <a:lnSpc>
                <a:spcPct val="150000"/>
              </a:lnSpc>
              <a:spcBef>
                <a:spcPts val="0"/>
              </a:spcBef>
            </a:pPr>
            <a:r>
              <a:rPr kumimoji="1" lang="en-US" altLang="zh-CN" sz="1800" dirty="0">
                <a:solidFill>
                  <a:schemeClr val="tx1">
                    <a:lumMod val="75000"/>
                    <a:lumOff val="25000"/>
                  </a:schemeClr>
                </a:solidFill>
                <a:latin typeface="+mj-lt"/>
              </a:rPr>
              <a:t>IPADS,</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Shanghai</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Jiao</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Tong</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University</a:t>
            </a:r>
            <a:endParaRPr kumimoji="1" lang="en-US" altLang="zh-CN" sz="1800" dirty="0">
              <a:solidFill>
                <a:schemeClr val="tx1">
                  <a:lumMod val="75000"/>
                  <a:lumOff val="25000"/>
                </a:schemeClr>
              </a:solidFill>
              <a:latin typeface="+mj-lt"/>
            </a:endParaRPr>
          </a:p>
          <a:p>
            <a:pPr>
              <a:lnSpc>
                <a:spcPct val="150000"/>
              </a:lnSpc>
              <a:spcBef>
                <a:spcPts val="0"/>
              </a:spcBef>
            </a:pPr>
            <a:r>
              <a:rPr kumimoji="1" lang="en-US" altLang="zh-CN" sz="1800" dirty="0">
                <a:solidFill>
                  <a:schemeClr val="tx1">
                    <a:lumMod val="50000"/>
                    <a:lumOff val="50000"/>
                  </a:schemeClr>
                </a:solidFill>
                <a:latin typeface="+mj-lt"/>
              </a:rPr>
              <a:t>https://</a:t>
            </a:r>
            <a:r>
              <a:rPr kumimoji="1" lang="en-US" altLang="zh-CN" sz="1800" dirty="0" err="1">
                <a:solidFill>
                  <a:schemeClr val="tx1">
                    <a:lumMod val="50000"/>
                    <a:lumOff val="50000"/>
                  </a:schemeClr>
                </a:solidFill>
                <a:latin typeface="+mj-lt"/>
              </a:rPr>
              <a:t>www.sjtu.edu.cn</a:t>
            </a:r>
            <a:endParaRPr kumimoji="1" lang="en-GB" altLang="zh-CN" sz="1800" dirty="0">
              <a:solidFill>
                <a:schemeClr val="tx1">
                  <a:lumMod val="50000"/>
                  <a:lumOff val="50000"/>
                </a:schemeClr>
              </a:solidFill>
              <a:latin typeface="+mj-lt"/>
            </a:endParaRPr>
          </a:p>
        </p:txBody>
      </p:sp>
      <p:pic>
        <p:nvPicPr>
          <p:cNvPr id="9" name="图片 8"/>
          <p:cNvPicPr>
            <a:picLocks noChangeAspect="1"/>
          </p:cNvPicPr>
          <p:nvPr/>
        </p:nvPicPr>
        <p:blipFill>
          <a:blip r:embed="rId1">
            <a:duotone>
              <a:schemeClr val="accent1">
                <a:shade val="45000"/>
                <a:satMod val="135000"/>
              </a:schemeClr>
              <a:prstClr val="white"/>
            </a:duotone>
          </a:blip>
          <a:stretch>
            <a:fillRect/>
          </a:stretch>
        </p:blipFill>
        <p:spPr>
          <a:xfrm>
            <a:off x="5652120" y="252561"/>
            <a:ext cx="1362088" cy="492009"/>
          </a:xfrm>
          <a:prstGeom prst="rect">
            <a:avLst/>
          </a:prstGeom>
        </p:spPr>
      </p:pic>
      <p:sp>
        <p:nvSpPr>
          <p:cNvPr id="7" name="副标题 2"/>
          <p:cNvSpPr txBox="1"/>
          <p:nvPr/>
        </p:nvSpPr>
        <p:spPr>
          <a:xfrm>
            <a:off x="467544" y="252559"/>
            <a:ext cx="3240360" cy="504056"/>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200"/>
              </a:spcBef>
              <a:buFont typeface="Arial" panose="020B0604020202020204" pitchFamily="34" charset="0"/>
              <a:buNone/>
              <a:defRPr sz="2600" b="0" kern="1200">
                <a:solidFill>
                  <a:schemeClr val="tx1">
                    <a:tint val="75000"/>
                  </a:schemeClr>
                </a:solidFill>
                <a:latin typeface="+mn-ea"/>
                <a:ea typeface="+mn-ea"/>
                <a:cs typeface="等线" panose="02010600030101010101" charset="-122"/>
              </a:defRPr>
            </a:lvl1pPr>
            <a:lvl2pPr marL="457200" indent="0" algn="ctr" defTabSz="914400" rtl="0" eaLnBrk="1" latinLnBrk="0" hangingPunct="1">
              <a:lnSpc>
                <a:spcPct val="120000"/>
              </a:lnSpc>
              <a:spcBef>
                <a:spcPct val="20000"/>
              </a:spcBef>
              <a:buFont typeface="Arial" panose="020B0604020202020204" pitchFamily="34" charset="0"/>
              <a:buNone/>
              <a:defRPr sz="2400" kern="1200">
                <a:solidFill>
                  <a:schemeClr val="tx1">
                    <a:tint val="75000"/>
                  </a:schemeClr>
                </a:solidFill>
                <a:latin typeface="+mn-ea"/>
                <a:ea typeface="+mn-ea"/>
                <a:cs typeface="等线" panose="02010600030101010101" charset="-122"/>
              </a:defRPr>
            </a:lvl2pPr>
            <a:lvl3pPr marL="914400" indent="0" algn="ctr" defTabSz="914400" rtl="0" eaLnBrk="1" latinLnBrk="0" hangingPunct="1">
              <a:lnSpc>
                <a:spcPct val="120000"/>
              </a:lnSpc>
              <a:spcBef>
                <a:spcPct val="20000"/>
              </a:spcBef>
              <a:buFont typeface="Arial" panose="020B0604020202020204" pitchFamily="34" charset="0"/>
              <a:buNone/>
              <a:defRPr sz="2000" kern="1200">
                <a:solidFill>
                  <a:schemeClr val="tx1">
                    <a:tint val="75000"/>
                  </a:schemeClr>
                </a:solidFill>
                <a:latin typeface="+mn-ea"/>
                <a:ea typeface="+mn-ea"/>
                <a:cs typeface="等线" panose="02010600030101010101" charset="-122"/>
              </a:defRPr>
            </a:lvl3pPr>
            <a:lvl4pPr marL="1371600" indent="0" algn="ctr" defTabSz="914400" rtl="0" eaLnBrk="1" latinLnBrk="0" hangingPunct="1">
              <a:lnSpc>
                <a:spcPct val="120000"/>
              </a:lnSpc>
              <a:spcBef>
                <a:spcPct val="20000"/>
              </a:spcBef>
              <a:buFont typeface="Arial" panose="020B0604020202020204" pitchFamily="34" charset="0"/>
              <a:buNone/>
              <a:defRPr sz="1800" kern="1200">
                <a:solidFill>
                  <a:schemeClr val="tx1">
                    <a:tint val="75000"/>
                  </a:schemeClr>
                </a:solidFill>
                <a:latin typeface="+mn-ea"/>
                <a:ea typeface="+mn-ea"/>
                <a:cs typeface="等线" panose="02010600030101010101" charset="-122"/>
              </a:defRPr>
            </a:lvl4pPr>
            <a:lvl5pPr marL="1828800" indent="0" algn="ctr" defTabSz="914400" rtl="0" eaLnBrk="1" latinLnBrk="0" hangingPunct="1">
              <a:lnSpc>
                <a:spcPct val="120000"/>
              </a:lnSpc>
              <a:spcBef>
                <a:spcPct val="20000"/>
              </a:spcBef>
              <a:buFont typeface="Arial" panose="020B0604020202020204" pitchFamily="34" charset="0"/>
              <a:buNone/>
              <a:defRPr sz="1800" kern="1200">
                <a:solidFill>
                  <a:schemeClr val="tx1">
                    <a:tint val="75000"/>
                  </a:schemeClr>
                </a:solidFill>
                <a:latin typeface="+mn-ea"/>
                <a:ea typeface="+mn-ea"/>
                <a:cs typeface="等线" panose="02010600030101010101" charset="-122"/>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defRPr/>
            </a:pPr>
            <a:r>
              <a:rPr lang="en-US" altLang="zh-CN" sz="1400" dirty="0">
                <a:solidFill>
                  <a:srgbClr val="000000">
                    <a:lumMod val="75000"/>
                    <a:lumOff val="25000"/>
                  </a:srgbClr>
                </a:solidFill>
                <a:latin typeface="+mj-lt"/>
              </a:rPr>
              <a:t>SE3331-1 (2022 Fall)</a:t>
            </a:r>
            <a:endParaRPr kumimoji="0" lang="zh-CN" altLang="en-US" sz="1400" b="0" i="0" u="none" strike="noStrike" kern="1200" cap="none" spc="0" normalizeH="0" baseline="0" noProof="0" dirty="0">
              <a:ln>
                <a:noFill/>
              </a:ln>
              <a:solidFill>
                <a:srgbClr val="000000">
                  <a:lumMod val="75000"/>
                  <a:lumOff val="25000"/>
                </a:srgbClr>
              </a:solidFill>
              <a:effectLst/>
              <a:uLnTx/>
              <a:uFillTx/>
              <a:latin typeface="+mj-lt"/>
              <a:ea typeface="微软雅黑" panose="020B0503020204020204" charset="-122"/>
            </a:endParaRPr>
          </a:p>
        </p:txBody>
      </p:sp>
      <p:pic>
        <p:nvPicPr>
          <p:cNvPr id="8" name="Picture 6" descr="http://korean.onlinesjtu.com/%E6%A0%A1%E5%BE%BD%E7%B3%BB%E5%88%97/%E7%BC%A9%E5%B0%8F%E7%89%88/%E8%93%9D%E8%89%B2%E7%B3%BB%20%E5%B0%8F%E5%B0%BA%E5%AF%B8%E6%A0%A1%E5%BE%BD%E5%B1%95%E5%BC%80%E5%BC%8F%20(10mm%E4%BB%A5%E4%B8%8B%E4%BD%BF%E7%94%A8)%20%5b%E8%BD%AC%E6%8D%A2%5d.png"/>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64288" y="282539"/>
            <a:ext cx="1642840" cy="432048"/>
          </a:xfrm>
          <a:prstGeom prst="rect">
            <a:avLst/>
          </a:prstGeom>
          <a:noFill/>
        </p:spPr>
      </p:pic>
      <p:sp>
        <p:nvSpPr>
          <p:cNvPr id="10" name="副标题 5"/>
          <p:cNvSpPr txBox="1"/>
          <p:nvPr/>
        </p:nvSpPr>
        <p:spPr>
          <a:xfrm>
            <a:off x="-6647" y="5210411"/>
            <a:ext cx="8224524" cy="504056"/>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200"/>
              </a:spcBef>
              <a:buFont typeface="Arial" panose="020B0604020202020204" pitchFamily="34" charset="0"/>
              <a:buNone/>
              <a:defRPr sz="2600" b="0" kern="1200">
                <a:solidFill>
                  <a:schemeClr val="tx1">
                    <a:tint val="75000"/>
                  </a:schemeClr>
                </a:solidFill>
                <a:latin typeface="+mn-lt"/>
                <a:ea typeface="+mn-ea"/>
                <a:cs typeface="等线" panose="02010600030101010101" charset="-122"/>
              </a:defRPr>
            </a:lvl1pPr>
            <a:lvl2pPr marL="457200" indent="0" algn="ctr" defTabSz="914400" rtl="0" eaLnBrk="1" latinLnBrk="0" hangingPunct="1">
              <a:lnSpc>
                <a:spcPct val="120000"/>
              </a:lnSpc>
              <a:spcBef>
                <a:spcPct val="20000"/>
              </a:spcBef>
              <a:buFont typeface="Arial" panose="020B0604020202020204" pitchFamily="34" charset="0"/>
              <a:buNone/>
              <a:defRPr sz="2400" kern="1200">
                <a:solidFill>
                  <a:schemeClr val="tx1">
                    <a:tint val="75000"/>
                  </a:schemeClr>
                </a:solidFill>
                <a:latin typeface="+mn-lt"/>
                <a:ea typeface="+mn-ea"/>
                <a:cs typeface="等线" panose="02010600030101010101" charset="-122"/>
              </a:defRPr>
            </a:lvl2pPr>
            <a:lvl3pPr marL="914400" indent="0" algn="ctr" defTabSz="914400" rtl="0" eaLnBrk="1" latinLnBrk="0" hangingPunct="1">
              <a:lnSpc>
                <a:spcPct val="120000"/>
              </a:lnSpc>
              <a:spcBef>
                <a:spcPct val="20000"/>
              </a:spcBef>
              <a:buFont typeface="Arial" panose="020B0604020202020204" pitchFamily="34" charset="0"/>
              <a:buNone/>
              <a:defRPr sz="2000" kern="1200">
                <a:solidFill>
                  <a:schemeClr val="tx1">
                    <a:tint val="75000"/>
                  </a:schemeClr>
                </a:solidFill>
                <a:latin typeface="+mn-lt"/>
                <a:ea typeface="+mn-ea"/>
                <a:cs typeface="等线" panose="02010600030101010101" charset="-122"/>
              </a:defRPr>
            </a:lvl3pPr>
            <a:lvl4pPr marL="1371600" indent="0" algn="ctr" defTabSz="914400" rtl="0" eaLnBrk="1" latinLnBrk="0" hangingPunct="1">
              <a:lnSpc>
                <a:spcPct val="120000"/>
              </a:lnSpc>
              <a:spcBef>
                <a:spcPct val="20000"/>
              </a:spcBef>
              <a:buFont typeface="Arial" panose="020B0604020202020204" pitchFamily="34" charset="0"/>
              <a:buNone/>
              <a:defRPr sz="1800" kern="1200">
                <a:solidFill>
                  <a:schemeClr val="tx1">
                    <a:tint val="75000"/>
                  </a:schemeClr>
                </a:solidFill>
                <a:latin typeface="+mn-lt"/>
                <a:ea typeface="+mn-ea"/>
                <a:cs typeface="等线" panose="02010600030101010101" charset="-122"/>
              </a:defRPr>
            </a:lvl4pPr>
            <a:lvl5pPr marL="1828800" indent="0" algn="ctr" defTabSz="914400" rtl="0" eaLnBrk="1" latinLnBrk="0" hangingPunct="1">
              <a:lnSpc>
                <a:spcPct val="120000"/>
              </a:lnSpc>
              <a:spcBef>
                <a:spcPct val="20000"/>
              </a:spcBef>
              <a:buFont typeface="Arial" panose="020B0604020202020204" pitchFamily="34" charset="0"/>
              <a:buNone/>
              <a:defRPr sz="1800" kern="1200">
                <a:solidFill>
                  <a:schemeClr val="tx1">
                    <a:tint val="75000"/>
                  </a:schemeClr>
                </a:solidFill>
                <a:latin typeface="+mn-lt"/>
                <a:ea typeface="+mn-ea"/>
                <a:cs typeface="等线" panose="02010600030101010101" charset="-122"/>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150000"/>
              </a:lnSpc>
              <a:spcBef>
                <a:spcPts val="0"/>
              </a:spcBef>
            </a:pPr>
            <a:r>
              <a:rPr kumimoji="1" lang="en-US" altLang="zh-CN" sz="1800" dirty="0">
                <a:solidFill>
                  <a:schemeClr val="tx1">
                    <a:lumMod val="75000"/>
                    <a:lumOff val="25000"/>
                  </a:schemeClr>
                </a:solidFill>
                <a:latin typeface="+mj-lt"/>
              </a:rPr>
              <a:t>xx</a:t>
            </a:r>
            <a:endParaRPr kumimoji="1" lang="en-US" altLang="zh-CN" sz="1800" dirty="0">
              <a:solidFill>
                <a:schemeClr val="tx1">
                  <a:lumMod val="75000"/>
                  <a:lumOff val="25000"/>
                </a:schemeClr>
              </a:solidFill>
              <a:latin typeface="+mj-lt"/>
            </a:endParaRPr>
          </a:p>
          <a:p>
            <a:pPr algn="l">
              <a:lnSpc>
                <a:spcPct val="150000"/>
              </a:lnSpc>
              <a:spcBef>
                <a:spcPts val="0"/>
              </a:spcBef>
            </a:pPr>
            <a:r>
              <a:rPr kumimoji="1" lang="en-US" altLang="zh-CN" sz="1800" dirty="0">
                <a:solidFill>
                  <a:schemeClr val="tx1">
                    <a:lumMod val="75000"/>
                    <a:lumOff val="25000"/>
                  </a:schemeClr>
                </a:solidFill>
                <a:latin typeface="+mj-lt"/>
              </a:rPr>
              <a:t> </a:t>
            </a:r>
            <a:endParaRPr kumimoji="1" lang="en-GB" altLang="zh-CN" sz="1800" dirty="0">
              <a:solidFill>
                <a:schemeClr val="tx1">
                  <a:lumMod val="50000"/>
                  <a:lumOff val="50000"/>
                </a:schemeClr>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spd="slow" p14:dur="2000" advTm="11626"/>
    </mc:Choice>
    <mc:Fallback>
      <p:transition spd="slow" advTm="1162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pPr eaLnBrk="1" hangingPunct="1"/>
            <a:r>
              <a:rPr lang="en-US" altLang="zh-CN" dirty="0"/>
              <a:t>Scalable Lookup:</a:t>
            </a:r>
            <a:r>
              <a:rPr lang="zh-CN" altLang="en-US" dirty="0"/>
              <a:t> </a:t>
            </a:r>
            <a:r>
              <a:rPr lang="en-US" altLang="zh-CN" dirty="0"/>
              <a:t>DHT</a:t>
            </a:r>
            <a:endParaRPr lang="en-US" altLang="zh-CN" dirty="0"/>
          </a:p>
        </p:txBody>
      </p:sp>
      <p:sp>
        <p:nvSpPr>
          <p:cNvPr id="3" name="Content Placeholder 2"/>
          <p:cNvSpPr>
            <a:spLocks noGrp="1"/>
          </p:cNvSpPr>
          <p:nvPr>
            <p:ph idx="1"/>
          </p:nvPr>
        </p:nvSpPr>
        <p:spPr>
          <a:xfrm>
            <a:off x="457200" y="1129308"/>
            <a:ext cx="8229600" cy="3996786"/>
          </a:xfrm>
        </p:spPr>
        <p:txBody>
          <a:bodyPr>
            <a:normAutofit/>
          </a:bodyPr>
          <a:lstStyle/>
          <a:p>
            <a:pPr eaLnBrk="1" hangingPunct="1"/>
            <a:r>
              <a:rPr lang="en-US" altLang="zh-CN" dirty="0"/>
              <a:t>DHT:</a:t>
            </a:r>
            <a:r>
              <a:rPr lang="zh-CN" altLang="en-US" dirty="0"/>
              <a:t> </a:t>
            </a:r>
            <a:r>
              <a:rPr lang="en-US" altLang="zh-CN" dirty="0">
                <a:solidFill>
                  <a:srgbClr val="FF0000"/>
                </a:solidFill>
              </a:rPr>
              <a:t>Distributed</a:t>
            </a:r>
            <a:r>
              <a:rPr lang="zh-CN" altLang="en-US" dirty="0">
                <a:solidFill>
                  <a:srgbClr val="FF0000"/>
                </a:solidFill>
              </a:rPr>
              <a:t> </a:t>
            </a:r>
            <a:r>
              <a:rPr lang="en-US" altLang="zh-CN" dirty="0">
                <a:solidFill>
                  <a:srgbClr val="FF0000"/>
                </a:solidFill>
              </a:rPr>
              <a:t>hash</a:t>
            </a:r>
            <a:r>
              <a:rPr lang="zh-CN" altLang="en-US" dirty="0">
                <a:solidFill>
                  <a:srgbClr val="FF0000"/>
                </a:solidFill>
              </a:rPr>
              <a:t> </a:t>
            </a:r>
            <a:r>
              <a:rPr lang="en-US" altLang="zh-CN" dirty="0">
                <a:solidFill>
                  <a:srgbClr val="FF0000"/>
                </a:solidFill>
              </a:rPr>
              <a:t>table</a:t>
            </a:r>
            <a:endParaRPr lang="en-US" altLang="zh-CN" dirty="0"/>
          </a:p>
          <a:p>
            <a:pPr lvl="1"/>
            <a:r>
              <a:rPr lang="en-US" altLang="zh-CN" dirty="0"/>
              <a:t>Used to </a:t>
            </a:r>
            <a:r>
              <a:rPr lang="en-US" altLang="zh-CN" dirty="0">
                <a:solidFill>
                  <a:srgbClr val="FF0000"/>
                </a:solidFill>
              </a:rPr>
              <a:t>find the node responsible for a key</a:t>
            </a:r>
            <a:r>
              <a:rPr lang="en-US" altLang="zh-CN" dirty="0"/>
              <a:t> quickly(</a:t>
            </a:r>
            <a:r>
              <a:rPr lang="zh-CN" altLang="en-US" dirty="0"/>
              <a:t>不同于直接搜索这个</a:t>
            </a:r>
            <a:r>
              <a:rPr lang="en-US" altLang="zh-CN" dirty="0"/>
              <a:t>key)</a:t>
            </a:r>
            <a:endParaRPr lang="en-US" altLang="zh-CN" dirty="0"/>
          </a:p>
          <a:p>
            <a:pPr lvl="1"/>
            <a:r>
              <a:rPr lang="en-US" altLang="zh-CN" dirty="0">
                <a:solidFill>
                  <a:srgbClr val="FF0000"/>
                </a:solidFill>
              </a:rPr>
              <a:t>Distributed</a:t>
            </a:r>
            <a:r>
              <a:rPr lang="en-US" altLang="zh-CN" dirty="0"/>
              <a:t> index: each node keeps a </a:t>
            </a:r>
            <a:r>
              <a:rPr lang="en-US" altLang="zh-CN" dirty="0">
                <a:solidFill>
                  <a:srgbClr val="FF0000"/>
                </a:solidFill>
              </a:rPr>
              <a:t>subset of the index </a:t>
            </a:r>
            <a:endParaRPr lang="en-US" altLang="zh-CN" dirty="0"/>
          </a:p>
          <a:p>
            <a:pPr lvl="1"/>
            <a:endParaRPr lang="en-US" altLang="zh-CN" dirty="0"/>
          </a:p>
          <a:p>
            <a:pPr eaLnBrk="1" hangingPunct="1"/>
            <a:r>
              <a:rPr lang="en-US" altLang="zh-CN" dirty="0"/>
              <a:t>Typical DHT interface:</a:t>
            </a:r>
            <a:endParaRPr lang="en-US" altLang="zh-CN" dirty="0"/>
          </a:p>
          <a:p>
            <a:pPr lvl="1" eaLnBrk="1" hangingPunct="1">
              <a:spcBef>
                <a:spcPts val="1200"/>
              </a:spcBef>
            </a:pPr>
            <a:r>
              <a:rPr lang="fi-FI" altLang="zh-CN" dirty="0" err="1"/>
              <a:t>put</a:t>
            </a:r>
            <a:r>
              <a:rPr lang="fi-FI" altLang="zh-CN" dirty="0"/>
              <a:t>(</a:t>
            </a:r>
            <a:r>
              <a:rPr lang="fi-FI" altLang="zh-CN" dirty="0" err="1"/>
              <a:t>key</a:t>
            </a:r>
            <a:r>
              <a:rPr lang="fi-FI" altLang="zh-CN" dirty="0"/>
              <a:t>, </a:t>
            </a:r>
            <a:r>
              <a:rPr lang="fi-FI" altLang="zh-CN" dirty="0" err="1"/>
              <a:t>value</a:t>
            </a:r>
            <a:r>
              <a:rPr lang="fi-FI" altLang="zh-CN" dirty="0"/>
              <a:t>)</a:t>
            </a:r>
            <a:endParaRPr lang="fi-FI" altLang="zh-CN" dirty="0"/>
          </a:p>
          <a:p>
            <a:pPr lvl="1" eaLnBrk="1" hangingPunct="1">
              <a:spcBef>
                <a:spcPts val="1200"/>
              </a:spcBef>
            </a:pPr>
            <a:r>
              <a:rPr lang="fi-FI" altLang="zh-CN" dirty="0" err="1"/>
              <a:t>get</a:t>
            </a:r>
            <a:r>
              <a:rPr lang="fi-FI" altLang="zh-CN" dirty="0"/>
              <a:t>(</a:t>
            </a:r>
            <a:r>
              <a:rPr lang="fi-FI" altLang="zh-CN" dirty="0" err="1"/>
              <a:t>key</a:t>
            </a:r>
            <a:r>
              <a:rPr lang="fi-FI" altLang="zh-CN" dirty="0"/>
              <a:t>) -&gt; </a:t>
            </a:r>
            <a:r>
              <a:rPr lang="fi-FI" altLang="zh-CN" dirty="0" err="1"/>
              <a:t>value</a:t>
            </a:r>
            <a:endParaRPr lang="fi-FI" altLang="zh-CN" dirty="0"/>
          </a:p>
          <a:p>
            <a:pPr lvl="1" eaLnBrk="1" hangingPunct="1">
              <a:spcBef>
                <a:spcPts val="1200"/>
              </a:spcBef>
            </a:pPr>
            <a:r>
              <a:rPr lang="en-US" altLang="zh-CN" dirty="0"/>
              <a:t>Loose guarantees about keeping data alive</a:t>
            </a:r>
            <a:endParaRPr lang="en-US" altLang="zh-CN" dirty="0"/>
          </a:p>
        </p:txBody>
      </p:sp>
      <p:sp>
        <p:nvSpPr>
          <p:cNvPr id="5"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
        <p:nvSpPr>
          <p:cNvPr id="2" name="文本框 1"/>
          <p:cNvSpPr txBox="1"/>
          <p:nvPr/>
        </p:nvSpPr>
        <p:spPr>
          <a:xfrm>
            <a:off x="569595" y="2379980"/>
            <a:ext cx="8117205" cy="337185"/>
          </a:xfrm>
          <a:prstGeom prst="rect">
            <a:avLst/>
          </a:prstGeom>
          <a:noFill/>
        </p:spPr>
        <p:txBody>
          <a:bodyPr wrap="square" rtlCol="0">
            <a:spAutoFit/>
          </a:bodyPr>
          <a:p>
            <a:r>
              <a:rPr lang="zh-CN" altLang="en-US" sz="1600"/>
              <a:t>同样是已知当前节点，通过某种手段去找到下一个要到达的节点，所以也是一种</a:t>
            </a:r>
            <a:r>
              <a:rPr lang="en-US" altLang="zh-CN" sz="1600"/>
              <a:t>route</a:t>
            </a:r>
            <a:endParaRPr lang="en-US" altLang="zh-CN"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pPr eaLnBrk="1" hangingPunct="1"/>
            <a:r>
              <a:rPr lang="en-US" altLang="zh-CN"/>
              <a:t>P2P Implementation of DHT</a:t>
            </a:r>
            <a:endParaRPr lang="en-US" altLang="zh-CN"/>
          </a:p>
        </p:txBody>
      </p:sp>
      <p:sp>
        <p:nvSpPr>
          <p:cNvPr id="70658" name="Content Placeholder 2"/>
          <p:cNvSpPr>
            <a:spLocks noGrp="1"/>
          </p:cNvSpPr>
          <p:nvPr>
            <p:ph idx="1"/>
          </p:nvPr>
        </p:nvSpPr>
        <p:spPr/>
        <p:txBody>
          <a:bodyPr/>
          <a:lstStyle/>
          <a:p>
            <a:pPr eaLnBrk="1" hangingPunct="1"/>
            <a:r>
              <a:rPr lang="en-US" altLang="zh-CN" dirty="0"/>
              <a:t>Overlay Network</a:t>
            </a:r>
            <a:endParaRPr lang="en-US" altLang="zh-CN" dirty="0"/>
          </a:p>
          <a:p>
            <a:pPr lvl="1" eaLnBrk="1" hangingPunct="1"/>
            <a:r>
              <a:rPr lang="en-US" altLang="zh-CN" dirty="0"/>
              <a:t>Partition hash table over n nodes</a:t>
            </a:r>
            <a:endParaRPr lang="en-US" altLang="zh-CN" dirty="0"/>
          </a:p>
          <a:p>
            <a:pPr lvl="1" eaLnBrk="1" hangingPunct="1"/>
            <a:r>
              <a:rPr lang="en-US" altLang="zh-CN" dirty="0">
                <a:solidFill>
                  <a:srgbClr val="FF0000"/>
                </a:solidFill>
              </a:rPr>
              <a:t>Not every node knows about all other n nodes</a:t>
            </a:r>
            <a:endParaRPr lang="en-US" altLang="zh-CN" dirty="0"/>
          </a:p>
          <a:p>
            <a:pPr lvl="1" eaLnBrk="1" hangingPunct="1"/>
            <a:r>
              <a:rPr lang="en-US" altLang="zh-CN" dirty="0">
                <a:solidFill>
                  <a:srgbClr val="FF0000"/>
                </a:solidFill>
              </a:rPr>
              <a:t>Route</a:t>
            </a:r>
            <a:r>
              <a:rPr lang="en-US" altLang="zh-CN" dirty="0"/>
              <a:t> to find right hash table</a:t>
            </a:r>
            <a:endParaRPr lang="en-US" altLang="zh-CN" dirty="0"/>
          </a:p>
          <a:p>
            <a:pPr eaLnBrk="1" hangingPunct="1"/>
            <a:r>
              <a:rPr lang="nl-NL" altLang="zh-CN" dirty="0"/>
              <a:t>Goals</a:t>
            </a:r>
            <a:endParaRPr lang="nl-NL" altLang="zh-CN" dirty="0"/>
          </a:p>
          <a:p>
            <a:pPr lvl="1" eaLnBrk="1" hangingPunct="1"/>
            <a:r>
              <a:rPr lang="en-US" altLang="zh-CN" dirty="0">
                <a:solidFill>
                  <a:srgbClr val="FF0000"/>
                </a:solidFill>
              </a:rPr>
              <a:t>log(n) hops</a:t>
            </a:r>
            <a:endParaRPr lang="en-US" altLang="zh-CN" dirty="0"/>
          </a:p>
          <a:p>
            <a:pPr lvl="1" eaLnBrk="1" hangingPunct="1"/>
            <a:r>
              <a:rPr lang="en-US" altLang="zh-CN" dirty="0"/>
              <a:t>Guarantees about load balance</a:t>
            </a:r>
            <a:endParaRPr lang="en-US" altLang="zh-CN" dirty="0"/>
          </a:p>
          <a:p>
            <a:pPr eaLnBrk="1" hangingPunct="1"/>
            <a:endParaRPr lang="en-US" altLang="zh-CN" dirty="0"/>
          </a:p>
        </p:txBody>
      </p:sp>
      <p:sp>
        <p:nvSpPr>
          <p:cNvPr id="5"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pPr eaLnBrk="1" hangingPunct="1"/>
            <a:r>
              <a:rPr lang="en-US" altLang="zh-CN"/>
              <a:t>A DHT in Operation: put()</a:t>
            </a:r>
            <a:endParaRPr lang="en-US" altLang="zh-CN"/>
          </a:p>
        </p:txBody>
      </p:sp>
      <p:pic>
        <p:nvPicPr>
          <p:cNvPr id="71683"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46510" y="1562100"/>
            <a:ext cx="7920038" cy="3301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
        <p:nvSpPr>
          <p:cNvPr id="2" name="文本框 1"/>
          <p:cNvSpPr txBox="1"/>
          <p:nvPr/>
        </p:nvSpPr>
        <p:spPr>
          <a:xfrm>
            <a:off x="777240" y="4834890"/>
            <a:ext cx="7908925" cy="829945"/>
          </a:xfrm>
          <a:prstGeom prst="rect">
            <a:avLst/>
          </a:prstGeom>
          <a:noFill/>
        </p:spPr>
        <p:txBody>
          <a:bodyPr wrap="square" rtlCol="0">
            <a:spAutoFit/>
          </a:bodyPr>
          <a:p>
            <a:r>
              <a:rPr lang="zh-CN" altLang="en-US" sz="1600"/>
              <a:t>这张图片中红色路径就类似于</a:t>
            </a:r>
            <a:r>
              <a:rPr lang="en-US" altLang="zh-CN" sz="1600"/>
              <a:t>route table</a:t>
            </a:r>
            <a:r>
              <a:rPr lang="zh-CN" altLang="en-US" sz="1600"/>
              <a:t>中存储的那个路径。并且每个节点只存储下一个要到达的节点</a:t>
            </a:r>
            <a:endParaRPr lang="zh-CN" altLang="en-US" sz="1600"/>
          </a:p>
          <a:p>
            <a:r>
              <a:rPr lang="en-US" altLang="zh-CN" sz="1600"/>
              <a:t>recall</a:t>
            </a:r>
            <a:r>
              <a:rPr lang="zh-CN" altLang="en-US" sz="1600"/>
              <a:t>：</a:t>
            </a:r>
            <a:r>
              <a:rPr lang="en-US" altLang="zh-CN" sz="1600"/>
              <a:t>path vector</a:t>
            </a:r>
            <a:r>
              <a:rPr lang="zh-CN" altLang="en-US" sz="1600"/>
              <a:t>。</a:t>
            </a:r>
            <a:endParaRPr lang="zh-CN" altLang="en-US"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pPr eaLnBrk="1" hangingPunct="1"/>
            <a:r>
              <a:rPr lang="en-US" altLang="zh-CN"/>
              <a:t>A DHT in Operation: get()</a:t>
            </a:r>
            <a:endParaRPr lang="en-US" altLang="zh-CN"/>
          </a:p>
        </p:txBody>
      </p:sp>
      <p:pic>
        <p:nvPicPr>
          <p:cNvPr id="72707"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39354" y="1346597"/>
            <a:ext cx="8065294" cy="3594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pPr eaLnBrk="1" hangingPunct="1"/>
            <a:r>
              <a:rPr lang="en-US" altLang="zh-CN" dirty="0"/>
              <a:t>Chord Properties</a:t>
            </a:r>
            <a:endParaRPr lang="en-US" altLang="zh-CN" dirty="0"/>
          </a:p>
        </p:txBody>
      </p:sp>
      <p:sp>
        <p:nvSpPr>
          <p:cNvPr id="73730" name="Content Placeholder 2"/>
          <p:cNvSpPr>
            <a:spLocks noGrp="1"/>
          </p:cNvSpPr>
          <p:nvPr>
            <p:ph idx="1"/>
          </p:nvPr>
        </p:nvSpPr>
        <p:spPr/>
        <p:txBody>
          <a:bodyPr/>
          <a:lstStyle/>
          <a:p>
            <a:pPr eaLnBrk="1" hangingPunct="1">
              <a:lnSpc>
                <a:spcPct val="120000"/>
              </a:lnSpc>
            </a:pPr>
            <a:r>
              <a:rPr lang="en-US" altLang="zh-CN" dirty="0"/>
              <a:t>Efficient: </a:t>
            </a:r>
            <a:r>
              <a:rPr lang="en-US" altLang="zh-CN" dirty="0">
                <a:solidFill>
                  <a:srgbClr val="FF0000"/>
                </a:solidFill>
              </a:rPr>
              <a:t>O(</a:t>
            </a:r>
            <a:r>
              <a:rPr lang="en-US" altLang="zh-CN" i="1" dirty="0">
                <a:solidFill>
                  <a:srgbClr val="FF0000"/>
                </a:solidFill>
              </a:rPr>
              <a:t>log(N)</a:t>
            </a:r>
            <a:r>
              <a:rPr lang="en-US" altLang="zh-CN" dirty="0">
                <a:solidFill>
                  <a:srgbClr val="FF0000"/>
                </a:solidFill>
              </a:rPr>
              <a:t>)</a:t>
            </a:r>
            <a:r>
              <a:rPr lang="en-US" altLang="zh-CN" dirty="0"/>
              <a:t> messages per lookup</a:t>
            </a:r>
            <a:endParaRPr lang="en-US" altLang="zh-CN" dirty="0"/>
          </a:p>
          <a:p>
            <a:pPr lvl="1" eaLnBrk="1" hangingPunct="1">
              <a:lnSpc>
                <a:spcPct val="120000"/>
              </a:lnSpc>
            </a:pPr>
            <a:r>
              <a:rPr lang="en-US" altLang="zh-CN" dirty="0"/>
              <a:t>N is the total number of servers </a:t>
            </a:r>
            <a:endParaRPr lang="en-US" altLang="zh-CN" dirty="0"/>
          </a:p>
          <a:p>
            <a:pPr eaLnBrk="1" hangingPunct="1">
              <a:lnSpc>
                <a:spcPct val="120000"/>
              </a:lnSpc>
            </a:pPr>
            <a:r>
              <a:rPr lang="en-US" altLang="zh-CN" dirty="0">
                <a:solidFill>
                  <a:srgbClr val="FF0000"/>
                </a:solidFill>
              </a:rPr>
              <a:t>Scalable: O(</a:t>
            </a:r>
            <a:r>
              <a:rPr lang="en-US" altLang="zh-CN" i="1" dirty="0">
                <a:solidFill>
                  <a:srgbClr val="FF0000"/>
                </a:solidFill>
              </a:rPr>
              <a:t>log(N)</a:t>
            </a:r>
            <a:r>
              <a:rPr lang="en-US" altLang="zh-CN" dirty="0">
                <a:solidFill>
                  <a:srgbClr val="FF0000"/>
                </a:solidFill>
              </a:rPr>
              <a:t>) state per node</a:t>
            </a:r>
            <a:endParaRPr lang="en-US" altLang="zh-CN" dirty="0"/>
          </a:p>
          <a:p>
            <a:pPr eaLnBrk="1" hangingPunct="1">
              <a:lnSpc>
                <a:spcPct val="120000"/>
              </a:lnSpc>
            </a:pPr>
            <a:r>
              <a:rPr lang="en-US" altLang="zh-CN" dirty="0"/>
              <a:t>Robust(</a:t>
            </a:r>
            <a:r>
              <a:rPr lang="zh-CN" altLang="en-US" dirty="0"/>
              <a:t>安全性，健壮性</a:t>
            </a:r>
            <a:r>
              <a:rPr lang="en-US" altLang="zh-CN" dirty="0"/>
              <a:t>): survives massive failures </a:t>
            </a:r>
            <a:endParaRPr lang="en-US" altLang="zh-CN" dirty="0"/>
          </a:p>
          <a:p>
            <a:pPr eaLnBrk="1" hangingPunct="1">
              <a:lnSpc>
                <a:spcPct val="120000"/>
              </a:lnSpc>
            </a:pPr>
            <a:endParaRPr lang="en-US" altLang="zh-CN" sz="2700" dirty="0"/>
          </a:p>
        </p:txBody>
      </p:sp>
      <p:sp>
        <p:nvSpPr>
          <p:cNvPr id="5"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pPr eaLnBrk="1" hangingPunct="1"/>
            <a:r>
              <a:rPr lang="en-US" altLang="zh-CN"/>
              <a:t>Chord IDs</a:t>
            </a:r>
            <a:endParaRPr lang="en-US" altLang="zh-CN"/>
          </a:p>
        </p:txBody>
      </p:sp>
      <p:sp>
        <p:nvSpPr>
          <p:cNvPr id="74754" name="Content Placeholder 2"/>
          <p:cNvSpPr>
            <a:spLocks noGrp="1"/>
          </p:cNvSpPr>
          <p:nvPr>
            <p:ph idx="1"/>
          </p:nvPr>
        </p:nvSpPr>
        <p:spPr/>
        <p:txBody>
          <a:bodyPr>
            <a:normAutofit/>
          </a:bodyPr>
          <a:lstStyle/>
          <a:p>
            <a:pPr eaLnBrk="1" hangingPunct="1"/>
            <a:r>
              <a:rPr lang="en-US" altLang="zh-CN" dirty="0">
                <a:latin typeface="+mn-lt"/>
              </a:rPr>
              <a:t>Key identifier = </a:t>
            </a:r>
            <a:r>
              <a:rPr lang="en-US" altLang="zh-CN" dirty="0">
                <a:solidFill>
                  <a:srgbClr val="FF0000"/>
                </a:solidFill>
                <a:latin typeface="+mn-lt"/>
              </a:rPr>
              <a:t>SHA-1(key)</a:t>
            </a:r>
            <a:endParaRPr lang="en-US" altLang="zh-CN" dirty="0">
              <a:solidFill>
                <a:srgbClr val="FF0000"/>
              </a:solidFill>
              <a:latin typeface="+mn-lt"/>
            </a:endParaRPr>
          </a:p>
          <a:p>
            <a:pPr lvl="1"/>
            <a:r>
              <a:rPr lang="en-US" altLang="zh-CN" dirty="0">
                <a:latin typeface="+mn-lt"/>
              </a:rPr>
              <a:t>SHA-1</a:t>
            </a:r>
            <a:r>
              <a:rPr lang="zh-CN" altLang="en-US" dirty="0">
                <a:latin typeface="+mn-lt"/>
              </a:rPr>
              <a:t> </a:t>
            </a:r>
            <a:r>
              <a:rPr lang="en-US" altLang="zh-CN" dirty="0">
                <a:latin typeface="+mn-lt"/>
              </a:rPr>
              <a:t>is</a:t>
            </a:r>
            <a:r>
              <a:rPr lang="zh-CN" altLang="en-US" dirty="0">
                <a:latin typeface="+mn-lt"/>
              </a:rPr>
              <a:t> </a:t>
            </a:r>
            <a:r>
              <a:rPr lang="en-US" altLang="zh-CN" dirty="0">
                <a:latin typeface="+mn-lt"/>
              </a:rPr>
              <a:t>a</a:t>
            </a:r>
            <a:r>
              <a:rPr lang="zh-CN" altLang="en-US" dirty="0">
                <a:latin typeface="+mn-lt"/>
              </a:rPr>
              <a:t> </a:t>
            </a:r>
            <a:r>
              <a:rPr lang="en-US" altLang="zh-CN" dirty="0">
                <a:latin typeface="+mn-lt"/>
              </a:rPr>
              <a:t>hash</a:t>
            </a:r>
            <a:r>
              <a:rPr lang="zh-CN" altLang="en-US" dirty="0">
                <a:latin typeface="+mn-lt"/>
              </a:rPr>
              <a:t> </a:t>
            </a:r>
            <a:r>
              <a:rPr lang="en-US" altLang="zh-CN" dirty="0">
                <a:latin typeface="+mn-lt"/>
              </a:rPr>
              <a:t>function</a:t>
            </a:r>
            <a:endParaRPr lang="en-US" altLang="zh-CN" dirty="0">
              <a:latin typeface="+mn-lt"/>
            </a:endParaRPr>
          </a:p>
          <a:p>
            <a:pPr eaLnBrk="1" hangingPunct="1"/>
            <a:r>
              <a:rPr lang="en-US" altLang="zh-CN" dirty="0">
                <a:latin typeface="+mn-lt"/>
              </a:rPr>
              <a:t>Node identifier = SHA-1(</a:t>
            </a:r>
            <a:r>
              <a:rPr lang="en-US" altLang="zh-CN" dirty="0">
                <a:solidFill>
                  <a:srgbClr val="FF0000"/>
                </a:solidFill>
                <a:latin typeface="+mn-lt"/>
              </a:rPr>
              <a:t>IP address</a:t>
            </a:r>
            <a:r>
              <a:rPr lang="en-US" altLang="zh-CN" dirty="0">
                <a:latin typeface="+mn-lt"/>
              </a:rPr>
              <a:t>)</a:t>
            </a:r>
            <a:endParaRPr lang="en-US" altLang="zh-CN" dirty="0">
              <a:latin typeface="+mn-lt"/>
            </a:endParaRPr>
          </a:p>
          <a:p>
            <a:pPr eaLnBrk="1" hangingPunct="1"/>
            <a:r>
              <a:rPr lang="en-US" altLang="zh-CN" dirty="0">
                <a:latin typeface="+mn-lt"/>
              </a:rPr>
              <a:t>Both are uniformly distributed</a:t>
            </a:r>
            <a:endParaRPr lang="en-US" altLang="zh-CN" dirty="0">
              <a:latin typeface="+mn-lt"/>
            </a:endParaRPr>
          </a:p>
          <a:p>
            <a:pPr eaLnBrk="1" hangingPunct="1"/>
            <a:r>
              <a:rPr lang="en-US" altLang="zh-CN" dirty="0">
                <a:solidFill>
                  <a:srgbClr val="FF0000"/>
                </a:solidFill>
                <a:latin typeface="+mn-lt"/>
              </a:rPr>
              <a:t>Both</a:t>
            </a:r>
            <a:r>
              <a:rPr lang="en-US" altLang="zh-CN" dirty="0">
                <a:latin typeface="+mn-lt"/>
              </a:rPr>
              <a:t> exist in the </a:t>
            </a:r>
            <a:r>
              <a:rPr lang="en-US" altLang="zh-CN" dirty="0">
                <a:solidFill>
                  <a:schemeClr val="accent1"/>
                </a:solidFill>
                <a:latin typeface="+mn-lt"/>
              </a:rPr>
              <a:t>same ID space</a:t>
            </a:r>
            <a:endParaRPr lang="en-US" altLang="zh-CN" dirty="0">
              <a:solidFill>
                <a:schemeClr val="accent1"/>
              </a:solidFill>
              <a:latin typeface="+mn-lt"/>
            </a:endParaRPr>
          </a:p>
          <a:p>
            <a:pPr eaLnBrk="1" hangingPunct="1"/>
            <a:endParaRPr lang="en-US" altLang="zh-CN" dirty="0">
              <a:latin typeface="+mn-lt"/>
            </a:endParaRPr>
          </a:p>
          <a:p>
            <a:pPr eaLnBrk="1" hangingPunct="1"/>
            <a:r>
              <a:rPr lang="en-US" altLang="zh-CN" dirty="0">
                <a:latin typeface="+mn-lt"/>
              </a:rPr>
              <a:t>How to map key IDs to node IDs?</a:t>
            </a:r>
            <a:r>
              <a:rPr lang="zh-CN" altLang="en-US" dirty="0">
                <a:latin typeface="+mn-lt"/>
              </a:rPr>
              <a:t> </a:t>
            </a:r>
            <a:r>
              <a:rPr lang="en-US" altLang="zh-CN" dirty="0">
                <a:latin typeface="+mn-lt"/>
              </a:rPr>
              <a:t>by</a:t>
            </a:r>
            <a:r>
              <a:rPr lang="zh-CN" altLang="en-US" dirty="0">
                <a:latin typeface="+mn-lt"/>
              </a:rPr>
              <a:t> </a:t>
            </a:r>
            <a:r>
              <a:rPr lang="en-US" altLang="zh-CN" dirty="0">
                <a:latin typeface="+mn-lt"/>
                <a:cs typeface="Consolas" panose="020B0609020204030204" pitchFamily="49" charset="0"/>
              </a:rPr>
              <a:t>mod</a:t>
            </a:r>
            <a:r>
              <a:rPr lang="en-US" altLang="zh-CN" dirty="0">
                <a:latin typeface="+mn-lt"/>
              </a:rPr>
              <a:t>?</a:t>
            </a:r>
            <a:endParaRPr lang="en-US" altLang="zh-CN" dirty="0">
              <a:latin typeface="+mn-lt"/>
            </a:endParaRPr>
          </a:p>
        </p:txBody>
      </p:sp>
      <p:sp>
        <p:nvSpPr>
          <p:cNvPr id="5"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
        <p:nvSpPr>
          <p:cNvPr id="2" name="文本框 1"/>
          <p:cNvSpPr txBox="1"/>
          <p:nvPr/>
        </p:nvSpPr>
        <p:spPr>
          <a:xfrm>
            <a:off x="220345" y="4278630"/>
            <a:ext cx="8507095" cy="1076325"/>
          </a:xfrm>
          <a:prstGeom prst="rect">
            <a:avLst/>
          </a:prstGeom>
          <a:noFill/>
        </p:spPr>
        <p:txBody>
          <a:bodyPr wrap="square" rtlCol="0">
            <a:spAutoFit/>
          </a:bodyPr>
          <a:p>
            <a:r>
              <a:rPr lang="en-US" altLang="zh-CN" sz="1600"/>
              <a:t>SHA-1</a:t>
            </a:r>
            <a:r>
              <a:rPr lang="zh-CN" altLang="en-US" sz="1600"/>
              <a:t>算法保证了</a:t>
            </a:r>
            <a:r>
              <a:rPr lang="en-US" altLang="zh-CN" sz="1600"/>
              <a:t>SHA-1(key)</a:t>
            </a:r>
            <a:r>
              <a:rPr lang="zh-CN" altLang="en-US" sz="1600"/>
              <a:t>和</a:t>
            </a:r>
            <a:r>
              <a:rPr lang="en-US" altLang="zh-CN" sz="1600"/>
              <a:t>SHA-1(IP)</a:t>
            </a:r>
            <a:r>
              <a:rPr lang="zh-CN" altLang="en-US" sz="1600"/>
              <a:t>可以位于同一个值域范围内，这就保证了可以通过</a:t>
            </a:r>
            <a:r>
              <a:rPr lang="en-US" altLang="zh-CN" sz="1600"/>
              <a:t>**</a:t>
            </a:r>
            <a:r>
              <a:rPr lang="zh-CN" altLang="en-US" sz="1600"/>
              <a:t>比较</a:t>
            </a:r>
            <a:r>
              <a:rPr lang="en-US" altLang="zh-CN" sz="1600"/>
              <a:t>**</a:t>
            </a:r>
            <a:r>
              <a:rPr lang="zh-CN" altLang="en-US" sz="1600"/>
              <a:t>某个</a:t>
            </a:r>
            <a:r>
              <a:rPr lang="en-US" altLang="zh-CN" sz="1600"/>
              <a:t>key</a:t>
            </a:r>
            <a:r>
              <a:rPr lang="zh-CN" altLang="en-US" sz="1600"/>
              <a:t>和某个</a:t>
            </a:r>
            <a:r>
              <a:rPr lang="en-US" altLang="zh-CN" sz="1600"/>
              <a:t>node</a:t>
            </a:r>
            <a:r>
              <a:rPr lang="zh-CN" altLang="en-US" sz="1600"/>
              <a:t>对应的</a:t>
            </a:r>
            <a:r>
              <a:rPr lang="en-US" altLang="zh-CN" sz="1600"/>
              <a:t>SHA-1</a:t>
            </a:r>
            <a:r>
              <a:rPr lang="zh-CN" altLang="en-US" sz="1600"/>
              <a:t>结果来判断这个</a:t>
            </a:r>
            <a:r>
              <a:rPr lang="en-US" altLang="zh-CN" sz="1600"/>
              <a:t>key</a:t>
            </a:r>
            <a:r>
              <a:rPr lang="zh-CN" altLang="en-US" sz="1600"/>
              <a:t>是否位于这个</a:t>
            </a:r>
            <a:r>
              <a:rPr lang="en-US" altLang="zh-CN" sz="1600"/>
              <a:t>node</a:t>
            </a:r>
            <a:r>
              <a:rPr lang="zh-CN" altLang="en-US" sz="1600"/>
              <a:t>中。</a:t>
            </a:r>
            <a:endParaRPr lang="zh-CN" altLang="en-US" sz="1600"/>
          </a:p>
          <a:p>
            <a:r>
              <a:rPr lang="zh-CN" altLang="en-US" sz="1600"/>
              <a:t>但是实际上并不是每个</a:t>
            </a:r>
            <a:r>
              <a:rPr lang="en-US" altLang="zh-CN" sz="1600"/>
              <a:t>key</a:t>
            </a:r>
            <a:r>
              <a:rPr lang="zh-CN" altLang="en-US" sz="1600"/>
              <a:t>都一定对应于一个同编号的</a:t>
            </a:r>
            <a:r>
              <a:rPr lang="en-US" altLang="zh-CN" sz="1600"/>
              <a:t>node</a:t>
            </a:r>
            <a:r>
              <a:rPr lang="zh-CN" altLang="en-US" sz="1600"/>
              <a:t>，所以需要下一页</a:t>
            </a:r>
            <a:r>
              <a:rPr lang="en-US" altLang="zh-CN" sz="1600"/>
              <a:t>PPT</a:t>
            </a:r>
            <a:r>
              <a:rPr lang="zh-CN" altLang="en-US" sz="1600"/>
              <a:t>提到的结构来进行映射。</a:t>
            </a:r>
            <a:endParaRPr lang="zh-CN" altLang="en-US"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pPr eaLnBrk="1" hangingPunct="1"/>
            <a:r>
              <a:rPr lang="en-US" altLang="zh-CN" dirty="0"/>
              <a:t>Consistent Hashing</a:t>
            </a:r>
            <a:endParaRPr lang="en-US" altLang="zh-CN" dirty="0"/>
          </a:p>
        </p:txBody>
      </p:sp>
      <p:pic>
        <p:nvPicPr>
          <p:cNvPr id="75779"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827485" y="1291828"/>
            <a:ext cx="7452122" cy="350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
        <p:nvSpPr>
          <p:cNvPr id="2" name="文本框 1"/>
          <p:cNvSpPr txBox="1"/>
          <p:nvPr/>
        </p:nvSpPr>
        <p:spPr>
          <a:xfrm>
            <a:off x="3609975" y="364490"/>
            <a:ext cx="5076825" cy="1076325"/>
          </a:xfrm>
          <a:prstGeom prst="rect">
            <a:avLst/>
          </a:prstGeom>
          <a:noFill/>
        </p:spPr>
        <p:txBody>
          <a:bodyPr wrap="square" rtlCol="0">
            <a:spAutoFit/>
          </a:bodyPr>
          <a:p>
            <a:r>
              <a:rPr lang="zh-CN" altLang="en-US" sz="1600"/>
              <a:t>这个圆圈就是表示前面提到的相同的</a:t>
            </a:r>
            <a:r>
              <a:rPr lang="en-US" altLang="zh-CN" sz="1600"/>
              <a:t>ID space</a:t>
            </a:r>
            <a:r>
              <a:rPr lang="zh-CN" altLang="en-US" sz="1600"/>
              <a:t>。</a:t>
            </a:r>
            <a:endParaRPr lang="zh-CN" altLang="en-US" sz="1600"/>
          </a:p>
          <a:p>
            <a:r>
              <a:rPr lang="zh-CN" altLang="en-US" sz="1600"/>
              <a:t>每个</a:t>
            </a:r>
            <a:r>
              <a:rPr lang="en-US" altLang="zh-CN" sz="1600"/>
              <a:t>key</a:t>
            </a:r>
            <a:r>
              <a:rPr lang="zh-CN" altLang="en-US" sz="1600"/>
              <a:t>的存储原则：若存在</a:t>
            </a:r>
            <a:r>
              <a:rPr lang="en-US" altLang="zh-CN" sz="1600"/>
              <a:t>ID</a:t>
            </a:r>
            <a:r>
              <a:rPr lang="zh-CN" altLang="en-US" sz="1600"/>
              <a:t>相同的</a:t>
            </a:r>
            <a:r>
              <a:rPr lang="en-US" altLang="zh-CN" sz="1600"/>
              <a:t>node</a:t>
            </a:r>
            <a:r>
              <a:rPr lang="zh-CN" altLang="en-US" sz="1600"/>
              <a:t>，则直接存入；若不存在，则存入最近的一个后继</a:t>
            </a:r>
            <a:r>
              <a:rPr lang="en-US" altLang="zh-CN" sz="1600"/>
              <a:t>node</a:t>
            </a:r>
            <a:r>
              <a:rPr lang="zh-CN" altLang="en-US" sz="1600"/>
              <a:t>。所以图中的</a:t>
            </a:r>
            <a:r>
              <a:rPr lang="en-US" altLang="zh-CN" sz="1600"/>
              <a:t>K5</a:t>
            </a:r>
            <a:r>
              <a:rPr lang="zh-CN" altLang="en-US" sz="1600"/>
              <a:t>就应该存储在</a:t>
            </a:r>
            <a:r>
              <a:rPr lang="en-US" altLang="zh-CN" sz="1600"/>
              <a:t>N32</a:t>
            </a:r>
            <a:r>
              <a:rPr lang="zh-CN" altLang="en-US" sz="1600"/>
              <a:t>。</a:t>
            </a:r>
            <a:endParaRPr lang="zh-CN" altLang="en-US" sz="1600"/>
          </a:p>
        </p:txBody>
      </p:sp>
      <p:sp>
        <p:nvSpPr>
          <p:cNvPr id="3" name="文本框 2"/>
          <p:cNvSpPr txBox="1"/>
          <p:nvPr/>
        </p:nvSpPr>
        <p:spPr>
          <a:xfrm>
            <a:off x="428625" y="5017770"/>
            <a:ext cx="8018780" cy="337185"/>
          </a:xfrm>
          <a:prstGeom prst="rect">
            <a:avLst/>
          </a:prstGeom>
          <a:noFill/>
        </p:spPr>
        <p:txBody>
          <a:bodyPr wrap="square" rtlCol="0">
            <a:spAutoFit/>
          </a:bodyPr>
          <a:p>
            <a:r>
              <a:rPr lang="zh-CN" altLang="en-US" sz="1600"/>
              <a:t>这个值域的数值变化规则：顺时针旋转，数值在</a:t>
            </a:r>
            <a:r>
              <a:rPr lang="en-US" altLang="zh-CN" sz="1600"/>
              <a:t>**</a:t>
            </a:r>
            <a:r>
              <a:rPr lang="zh-CN" altLang="en-US" sz="1600"/>
              <a:t>一圈之内</a:t>
            </a:r>
            <a:r>
              <a:rPr lang="en-US" altLang="zh-CN" sz="1600"/>
              <a:t>**</a:t>
            </a:r>
            <a:r>
              <a:rPr lang="zh-CN" altLang="en-US" sz="1600"/>
              <a:t>越来越大。</a:t>
            </a:r>
            <a:endParaRPr lang="zh-CN" altLang="en-US"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pPr eaLnBrk="1" hangingPunct="1"/>
            <a:r>
              <a:rPr lang="en-US" altLang="zh-CN" dirty="0"/>
              <a:t>Basic Lookup</a:t>
            </a:r>
            <a:endParaRPr lang="en-US" altLang="zh-CN" dirty="0"/>
          </a:p>
        </p:txBody>
      </p:sp>
      <p:pic>
        <p:nvPicPr>
          <p:cNvPr id="76803"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15616" y="1398985"/>
            <a:ext cx="7596188" cy="3482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
        <p:nvSpPr>
          <p:cNvPr id="2" name="文本框 1"/>
          <p:cNvSpPr txBox="1"/>
          <p:nvPr/>
        </p:nvSpPr>
        <p:spPr>
          <a:xfrm>
            <a:off x="2688590" y="214630"/>
            <a:ext cx="6191885" cy="829945"/>
          </a:xfrm>
          <a:prstGeom prst="rect">
            <a:avLst/>
          </a:prstGeom>
          <a:noFill/>
        </p:spPr>
        <p:txBody>
          <a:bodyPr wrap="square" rtlCol="0">
            <a:spAutoFit/>
          </a:bodyPr>
          <a:p>
            <a:r>
              <a:rPr lang="en-US" altLang="zh-CN" sz="1600"/>
              <a:t>Lookup</a:t>
            </a:r>
            <a:r>
              <a:rPr lang="zh-CN" altLang="en-US" sz="1600"/>
              <a:t>算法</a:t>
            </a:r>
            <a:r>
              <a:rPr lang="en-US" altLang="zh-CN" sz="1600"/>
              <a:t>(</a:t>
            </a:r>
            <a:r>
              <a:rPr lang="zh-CN" altLang="en-US" sz="1600"/>
              <a:t>线性复杂度</a:t>
            </a:r>
            <a:r>
              <a:rPr lang="en-US" altLang="zh-CN" sz="1600"/>
              <a:t>):</a:t>
            </a:r>
            <a:r>
              <a:rPr lang="zh-CN" altLang="en-US" sz="1600"/>
              <a:t>从起点开始，去寻找第一个</a:t>
            </a:r>
            <a:r>
              <a:rPr lang="en-US" altLang="zh-CN" sz="1600"/>
              <a:t>NID&gt;=KID</a:t>
            </a:r>
            <a:r>
              <a:rPr lang="zh-CN" altLang="en-US" sz="1600"/>
              <a:t>的对应的</a:t>
            </a:r>
            <a:r>
              <a:rPr lang="en-US" altLang="zh-CN" sz="1600"/>
              <a:t>node</a:t>
            </a:r>
            <a:r>
              <a:rPr lang="zh-CN" altLang="en-US" sz="1600"/>
              <a:t>，那么这个</a:t>
            </a:r>
            <a:r>
              <a:rPr lang="en-US" altLang="zh-CN" sz="1600"/>
              <a:t>key</a:t>
            </a:r>
            <a:r>
              <a:rPr lang="zh-CN" altLang="en-US" sz="1600"/>
              <a:t>就应该存储在这个</a:t>
            </a:r>
            <a:r>
              <a:rPr lang="en-US" altLang="zh-CN" sz="1600"/>
              <a:t>node</a:t>
            </a:r>
            <a:r>
              <a:rPr lang="zh-CN" altLang="en-US" sz="1600"/>
              <a:t>中。</a:t>
            </a:r>
            <a:r>
              <a:rPr lang="en-US" altLang="zh-CN" sz="1600"/>
              <a:t>(</a:t>
            </a:r>
            <a:r>
              <a:rPr lang="zh-CN" altLang="en-US" sz="1600"/>
              <a:t>在这个</a:t>
            </a:r>
            <a:r>
              <a:rPr lang="en-US" altLang="zh-CN" sz="1600"/>
              <a:t>node</a:t>
            </a:r>
            <a:r>
              <a:rPr lang="zh-CN" altLang="en-US" sz="1600"/>
              <a:t>没有</a:t>
            </a:r>
            <a:r>
              <a:rPr lang="en-US" altLang="zh-CN" sz="1600"/>
              <a:t>crash</a:t>
            </a:r>
            <a:r>
              <a:rPr lang="zh-CN" altLang="en-US" sz="1600"/>
              <a:t>的情况下</a:t>
            </a:r>
            <a:r>
              <a:rPr lang="en-US" altLang="zh-CN" sz="1600"/>
              <a:t>)</a:t>
            </a:r>
            <a:r>
              <a:rPr lang="zh-CN" altLang="en-US" sz="1600"/>
              <a:t>。</a:t>
            </a:r>
            <a:endParaRPr lang="zh-CN" altLang="en-US"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lstStyle/>
          <a:p>
            <a:pPr eaLnBrk="1" hangingPunct="1"/>
            <a:r>
              <a:rPr lang="en-US" altLang="zh-CN" dirty="0"/>
              <a:t>Simple Lookup Algorithm</a:t>
            </a:r>
            <a:endParaRPr lang="en-US" altLang="zh-CN" dirty="0"/>
          </a:p>
        </p:txBody>
      </p:sp>
      <p:sp>
        <p:nvSpPr>
          <p:cNvPr id="3" name="Content Placeholder 2"/>
          <p:cNvSpPr>
            <a:spLocks noGrp="1"/>
          </p:cNvSpPr>
          <p:nvPr>
            <p:ph idx="1"/>
          </p:nvPr>
        </p:nvSpPr>
        <p:spPr/>
        <p:txBody>
          <a:bodyPr>
            <a:normAutofit/>
          </a:bodyPr>
          <a:lstStyle/>
          <a:p>
            <a:pPr marL="0" indent="0">
              <a:buNone/>
              <a:defRPr/>
            </a:pPr>
            <a:r>
              <a:rPr lang="en-US" b="0" dirty="0">
                <a:latin typeface="Consolas" panose="020B0609020204030204" pitchFamily="49" charset="0"/>
                <a:cs typeface="Consolas" panose="020B0609020204030204" pitchFamily="49" charset="0"/>
              </a:rPr>
              <a:t>Lookup(my-id, key-id) </a:t>
            </a:r>
            <a:endParaRPr lang="en-US" b="0" dirty="0">
              <a:latin typeface="Consolas" panose="020B0609020204030204" pitchFamily="49" charset="0"/>
              <a:cs typeface="Consolas" panose="020B0609020204030204" pitchFamily="49" charset="0"/>
            </a:endParaRPr>
          </a:p>
          <a:p>
            <a:pPr marL="0" indent="0">
              <a:buNone/>
              <a:defRPr/>
            </a:pPr>
            <a:r>
              <a:rPr lang="en-US" b="0" dirty="0">
                <a:latin typeface="Consolas" panose="020B0609020204030204" pitchFamily="49" charset="0"/>
                <a:cs typeface="Consolas" panose="020B0609020204030204" pitchFamily="49" charset="0"/>
              </a:rPr>
              <a:t>    n = my successor</a:t>
            </a:r>
            <a:endParaRPr lang="en-US" b="0" dirty="0">
              <a:latin typeface="Consolas" panose="020B0609020204030204" pitchFamily="49" charset="0"/>
              <a:cs typeface="Consolas" panose="020B0609020204030204" pitchFamily="49" charset="0"/>
            </a:endParaRPr>
          </a:p>
          <a:p>
            <a:pPr marL="0" indent="0">
              <a:buNone/>
              <a:defRPr/>
            </a:pPr>
            <a:r>
              <a:rPr lang="fi-FI" b="0" dirty="0">
                <a:latin typeface="Consolas" panose="020B0609020204030204" pitchFamily="49" charset="0"/>
                <a:cs typeface="Consolas" panose="020B0609020204030204" pitchFamily="49" charset="0"/>
              </a:rPr>
              <a:t>    </a:t>
            </a:r>
            <a:r>
              <a:rPr lang="fi-FI" b="0" dirty="0" err="1">
                <a:latin typeface="Consolas" panose="020B0609020204030204" pitchFamily="49" charset="0"/>
                <a:cs typeface="Consolas" panose="020B0609020204030204" pitchFamily="49" charset="0"/>
              </a:rPr>
              <a:t>if</a:t>
            </a:r>
            <a:r>
              <a:rPr lang="fi-FI" b="0" dirty="0">
                <a:latin typeface="Consolas" panose="020B0609020204030204" pitchFamily="49" charset="0"/>
                <a:cs typeface="Consolas" panose="020B0609020204030204" pitchFamily="49" charset="0"/>
              </a:rPr>
              <a:t> </a:t>
            </a:r>
            <a:r>
              <a:rPr lang="fi-FI" b="0" dirty="0" err="1">
                <a:solidFill>
                  <a:srgbClr val="FF0000"/>
                </a:solidFill>
                <a:latin typeface="Consolas" panose="020B0609020204030204" pitchFamily="49" charset="0"/>
                <a:cs typeface="Consolas" panose="020B0609020204030204" pitchFamily="49" charset="0"/>
              </a:rPr>
              <a:t>my-id</a:t>
            </a:r>
            <a:r>
              <a:rPr lang="fi-FI" b="0" dirty="0">
                <a:solidFill>
                  <a:srgbClr val="FF0000"/>
                </a:solidFill>
                <a:latin typeface="Consolas" panose="020B0609020204030204" pitchFamily="49" charset="0"/>
                <a:cs typeface="Consolas" panose="020B0609020204030204" pitchFamily="49" charset="0"/>
              </a:rPr>
              <a:t> &lt; n &lt; </a:t>
            </a:r>
            <a:r>
              <a:rPr lang="fi-FI" b="0" dirty="0" err="1">
                <a:solidFill>
                  <a:srgbClr val="FF0000"/>
                </a:solidFill>
                <a:latin typeface="Consolas" panose="020B0609020204030204" pitchFamily="49" charset="0"/>
                <a:cs typeface="Consolas" panose="020B0609020204030204" pitchFamily="49" charset="0"/>
              </a:rPr>
              <a:t>key-id</a:t>
            </a:r>
            <a:endParaRPr lang="fi-FI" b="0" dirty="0">
              <a:latin typeface="Consolas" panose="020B0609020204030204" pitchFamily="49" charset="0"/>
              <a:cs typeface="Consolas" panose="020B0609020204030204" pitchFamily="49" charset="0"/>
            </a:endParaRPr>
          </a:p>
          <a:p>
            <a:pPr marL="0" indent="0">
              <a:buNone/>
              <a:defRPr/>
            </a:pPr>
            <a:r>
              <a:rPr lang="en-US" b="0" dirty="0">
                <a:latin typeface="Consolas" panose="020B0609020204030204" pitchFamily="49" charset="0"/>
                <a:cs typeface="Consolas" panose="020B0609020204030204" pitchFamily="49" charset="0"/>
              </a:rPr>
              <a:t>        call Lookup(id) on node n    </a:t>
            </a:r>
            <a:r>
              <a:rPr lang="en-US" b="0" i="1" dirty="0">
                <a:latin typeface="Consolas" panose="020B0609020204030204" pitchFamily="49" charset="0"/>
                <a:cs typeface="Consolas" panose="020B0609020204030204" pitchFamily="49" charset="0"/>
              </a:rPr>
              <a:t>// next hop</a:t>
            </a:r>
            <a:endParaRPr lang="en-US" b="0" i="1" dirty="0">
              <a:latin typeface="Consolas" panose="020B0609020204030204" pitchFamily="49" charset="0"/>
              <a:cs typeface="Consolas" panose="020B0609020204030204" pitchFamily="49" charset="0"/>
            </a:endParaRPr>
          </a:p>
          <a:p>
            <a:pPr marL="0" indent="0">
              <a:buNone/>
              <a:defRPr/>
            </a:pPr>
            <a:r>
              <a:rPr lang="en-US" b="0" dirty="0">
                <a:latin typeface="Consolas" panose="020B0609020204030204" pitchFamily="49" charset="0"/>
                <a:cs typeface="Consolas" panose="020B0609020204030204" pitchFamily="49" charset="0"/>
              </a:rPr>
              <a:t>    else</a:t>
            </a:r>
            <a:endParaRPr lang="en-US" b="0" dirty="0">
              <a:latin typeface="Consolas" panose="020B0609020204030204" pitchFamily="49" charset="0"/>
              <a:cs typeface="Consolas" panose="020B0609020204030204" pitchFamily="49" charset="0"/>
            </a:endParaRPr>
          </a:p>
          <a:p>
            <a:pPr marL="0" indent="0">
              <a:buNone/>
              <a:defRPr/>
            </a:pPr>
            <a:r>
              <a:rPr lang="en-US" b="0" dirty="0">
                <a:latin typeface="Consolas" panose="020B0609020204030204" pitchFamily="49" charset="0"/>
                <a:cs typeface="Consolas" panose="020B0609020204030204" pitchFamily="49" charset="0"/>
              </a:rPr>
              <a:t>        return my successor             </a:t>
            </a:r>
            <a:r>
              <a:rPr lang="en-US" b="0" i="1" dirty="0">
                <a:latin typeface="Consolas" panose="020B0609020204030204" pitchFamily="49" charset="0"/>
                <a:cs typeface="Consolas" panose="020B0609020204030204" pitchFamily="49" charset="0"/>
              </a:rPr>
              <a:t>// done</a:t>
            </a:r>
            <a:endParaRPr lang="en-US" b="0" i="1" dirty="0">
              <a:latin typeface="Consolas" panose="020B0609020204030204" pitchFamily="49" charset="0"/>
              <a:cs typeface="Consolas" panose="020B0609020204030204" pitchFamily="49" charset="0"/>
            </a:endParaRPr>
          </a:p>
          <a:p>
            <a:pPr marL="0" indent="0">
              <a:buNone/>
              <a:defRPr/>
            </a:pPr>
            <a:endParaRPr lang="en-US" b="0" dirty="0">
              <a:latin typeface="Consolas" panose="020B0609020204030204" pitchFamily="49" charset="0"/>
              <a:cs typeface="Consolas" panose="020B0609020204030204" pitchFamily="49" charset="0"/>
            </a:endParaRPr>
          </a:p>
          <a:p>
            <a:pPr eaLnBrk="1" hangingPunct="1">
              <a:buFont typeface="Arial" panose="020B0604020202020204" pitchFamily="34" charset="0"/>
              <a:buNone/>
              <a:defRPr/>
            </a:pPr>
            <a:r>
              <a:rPr lang="en-US" b="0" dirty="0">
                <a:latin typeface="Consolas" panose="020B0609020204030204" pitchFamily="49" charset="0"/>
                <a:cs typeface="Consolas" panose="020B0609020204030204" pitchFamily="49" charset="0"/>
              </a:rPr>
              <a:t>Correctness depends only on successors</a:t>
            </a:r>
            <a:endParaRPr lang="en-US" b="0" dirty="0">
              <a:latin typeface="Consolas" panose="020B0609020204030204" pitchFamily="49" charset="0"/>
              <a:cs typeface="Consolas" panose="020B0609020204030204" pitchFamily="49" charset="0"/>
            </a:endParaRPr>
          </a:p>
        </p:txBody>
      </p:sp>
      <p:sp>
        <p:nvSpPr>
          <p:cNvPr id="6"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pPr eaLnBrk="1" hangingPunct="1"/>
            <a:r>
              <a:rPr lang="en-US" altLang="en-US" dirty="0">
                <a:ea typeface="宋体" panose="02010600030101010101" pitchFamily="2" charset="-122"/>
              </a:rPr>
              <a:t>"</a:t>
            </a:r>
            <a:r>
              <a:rPr lang="en-US" altLang="zh-CN" dirty="0">
                <a:solidFill>
                  <a:srgbClr val="FF0000"/>
                </a:solidFill>
              </a:rPr>
              <a:t>Finger Table</a:t>
            </a:r>
            <a:r>
              <a:rPr lang="en-US" altLang="en-US" dirty="0">
                <a:ea typeface="宋体" panose="02010600030101010101" pitchFamily="2" charset="-122"/>
              </a:rPr>
              <a:t>"</a:t>
            </a:r>
            <a:r>
              <a:rPr lang="en-US" altLang="zh-CN" dirty="0"/>
              <a:t> allows log(N) lookups</a:t>
            </a:r>
            <a:endParaRPr lang="en-US" altLang="zh-CN" dirty="0"/>
          </a:p>
        </p:txBody>
      </p:sp>
      <p:pic>
        <p:nvPicPr>
          <p:cNvPr id="78851"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835944" y="1453754"/>
            <a:ext cx="5283994"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5" name="Rectangle 2"/>
          <p:cNvSpPr txBox="1">
            <a:spLocks noChangeArrowheads="1"/>
          </p:cNvSpPr>
          <p:nvPr/>
        </p:nvSpPr>
        <p:spPr bwMode="auto">
          <a:xfrm>
            <a:off x="1657350" y="2281436"/>
            <a:ext cx="58293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omic Sans MS" panose="030F0702030302020204" pitchFamily="66" charset="0"/>
              </a:defRPr>
            </a:lvl2pPr>
            <a:lvl3pPr algn="l" rtl="0" eaLnBrk="0" fontAlgn="base" hangingPunct="0">
              <a:spcBef>
                <a:spcPct val="0"/>
              </a:spcBef>
              <a:spcAft>
                <a:spcPct val="0"/>
              </a:spcAft>
              <a:defRPr sz="2800" b="1">
                <a:solidFill>
                  <a:schemeClr val="tx2"/>
                </a:solidFill>
                <a:latin typeface="Comic Sans MS" panose="030F0702030302020204" pitchFamily="66" charset="0"/>
              </a:defRPr>
            </a:lvl3pPr>
            <a:lvl4pPr algn="l" rtl="0" eaLnBrk="0" fontAlgn="base" hangingPunct="0">
              <a:spcBef>
                <a:spcPct val="0"/>
              </a:spcBef>
              <a:spcAft>
                <a:spcPct val="0"/>
              </a:spcAft>
              <a:defRPr sz="2800" b="1">
                <a:solidFill>
                  <a:schemeClr val="tx2"/>
                </a:solidFill>
                <a:latin typeface="Comic Sans MS" panose="030F0702030302020204" pitchFamily="66" charset="0"/>
              </a:defRPr>
            </a:lvl4pPr>
            <a:lvl5pPr algn="l" rtl="0" eaLnBrk="0" fontAlgn="base" hangingPunct="0">
              <a:spcBef>
                <a:spcPct val="0"/>
              </a:spcBef>
              <a:spcAft>
                <a:spcPct val="0"/>
              </a:spcAft>
              <a:defRPr sz="2800" b="1">
                <a:solidFill>
                  <a:schemeClr val="tx2"/>
                </a:solidFill>
                <a:latin typeface="Comic Sans MS" panose="030F0702030302020204" pitchFamily="66" charset="0"/>
              </a:defRPr>
            </a:lvl5pPr>
            <a:lvl6pPr marL="457200" algn="l" rtl="0" eaLnBrk="0" fontAlgn="base" hangingPunct="0">
              <a:spcBef>
                <a:spcPct val="0"/>
              </a:spcBef>
              <a:spcAft>
                <a:spcPct val="0"/>
              </a:spcAft>
              <a:defRPr sz="2800" b="1">
                <a:solidFill>
                  <a:schemeClr val="tx2"/>
                </a:solidFill>
                <a:latin typeface="Comic Sans MS" panose="030F0702030302020204" pitchFamily="66" charset="0"/>
              </a:defRPr>
            </a:lvl6pPr>
            <a:lvl7pPr marL="914400" algn="l" rtl="0" eaLnBrk="0" fontAlgn="base" hangingPunct="0">
              <a:spcBef>
                <a:spcPct val="0"/>
              </a:spcBef>
              <a:spcAft>
                <a:spcPct val="0"/>
              </a:spcAft>
              <a:defRPr sz="2800" b="1">
                <a:solidFill>
                  <a:schemeClr val="tx2"/>
                </a:solidFill>
                <a:latin typeface="Comic Sans MS" panose="030F0702030302020204" pitchFamily="66" charset="0"/>
              </a:defRPr>
            </a:lvl7pPr>
            <a:lvl8pPr marL="1371600" algn="l" rtl="0" eaLnBrk="0" fontAlgn="base" hangingPunct="0">
              <a:spcBef>
                <a:spcPct val="0"/>
              </a:spcBef>
              <a:spcAft>
                <a:spcPct val="0"/>
              </a:spcAft>
              <a:defRPr sz="2800" b="1">
                <a:solidFill>
                  <a:schemeClr val="tx2"/>
                </a:solidFill>
                <a:latin typeface="Comic Sans MS" panose="030F0702030302020204" pitchFamily="66" charset="0"/>
              </a:defRPr>
            </a:lvl8pPr>
            <a:lvl9pPr marL="1828800" algn="l" rtl="0" eaLnBrk="0" fontAlgn="base" hangingPunct="0">
              <a:spcBef>
                <a:spcPct val="0"/>
              </a:spcBef>
              <a:spcAft>
                <a:spcPct val="0"/>
              </a:spcAft>
              <a:defRPr sz="2800" b="1">
                <a:solidFill>
                  <a:schemeClr val="tx2"/>
                </a:solidFill>
                <a:latin typeface="Comic Sans MS" panose="030F0702030302020204" pitchFamily="66" charset="0"/>
              </a:defRPr>
            </a:lvl9pPr>
          </a:lstStyle>
          <a:p>
            <a:pPr algn="ctr">
              <a:lnSpc>
                <a:spcPct val="150000"/>
              </a:lnSpc>
            </a:pPr>
            <a:r>
              <a:rPr lang="en-US" altLang="zh-CN" dirty="0">
                <a:solidFill>
                  <a:srgbClr val="BD374B"/>
                </a:solidFill>
              </a:rPr>
              <a:t>P2P Network</a:t>
            </a:r>
            <a:endParaRPr lang="en-US" altLang="zh-CN" dirty="0">
              <a:solidFill>
                <a:srgbClr val="BD374B"/>
              </a:solidFill>
            </a:endParaRPr>
          </a:p>
        </p:txBody>
      </p:sp>
      <p:sp>
        <p:nvSpPr>
          <p:cNvPr id="6" name="矩形 5"/>
          <p:cNvSpPr/>
          <p:nvPr/>
        </p:nvSpPr>
        <p:spPr>
          <a:xfrm>
            <a:off x="-396552" y="228866"/>
            <a:ext cx="1728192" cy="1476506"/>
          </a:xfrm>
          <a:prstGeom prst="rect">
            <a:avLst/>
          </a:prstGeom>
          <a:solidFill>
            <a:schemeClr val="bg1"/>
          </a:solidFill>
          <a:ln w="127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a:xfrm>
            <a:off x="467544" y="193204"/>
            <a:ext cx="7886700" cy="994172"/>
          </a:xfrm>
        </p:spPr>
        <p:txBody>
          <a:bodyPr/>
          <a:lstStyle/>
          <a:p>
            <a:pPr eaLnBrk="1" hangingPunct="1"/>
            <a:r>
              <a:rPr lang="en-US" altLang="zh-CN" dirty="0"/>
              <a:t>Finger </a:t>
            </a:r>
            <a:r>
              <a:rPr lang="en-US" altLang="zh-CN" dirty="0" err="1"/>
              <a:t>i</a:t>
            </a:r>
            <a:r>
              <a:rPr lang="en-US" altLang="zh-CN" dirty="0"/>
              <a:t> points to successor of n+2</a:t>
            </a:r>
            <a:r>
              <a:rPr lang="en-US" altLang="zh-CN" baseline="30000" dirty="0"/>
              <a:t>i</a:t>
            </a:r>
            <a:endParaRPr lang="en-US" altLang="zh-CN" baseline="30000" dirty="0"/>
          </a:p>
        </p:txBody>
      </p:sp>
      <p:pic>
        <p:nvPicPr>
          <p:cNvPr id="79875"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900113" y="1075135"/>
            <a:ext cx="6317456" cy="3988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p:txBody>
          <a:bodyPr/>
          <a:lstStyle/>
          <a:p>
            <a:pPr eaLnBrk="1" hangingPunct="1"/>
            <a:r>
              <a:rPr lang="en-US" altLang="zh-CN"/>
              <a:t>Lookup with fingers</a:t>
            </a:r>
            <a:endParaRPr lang="en-US" altLang="zh-CN"/>
          </a:p>
        </p:txBody>
      </p:sp>
      <p:sp>
        <p:nvSpPr>
          <p:cNvPr id="80898" name="Content Placeholder 2"/>
          <p:cNvSpPr>
            <a:spLocks noGrp="1"/>
          </p:cNvSpPr>
          <p:nvPr>
            <p:ph idx="1"/>
          </p:nvPr>
        </p:nvSpPr>
        <p:spPr/>
        <p:txBody>
          <a:bodyPr>
            <a:normAutofit/>
          </a:bodyPr>
          <a:lstStyle/>
          <a:p>
            <a:pPr marL="0" indent="0">
              <a:buNone/>
            </a:pPr>
            <a:r>
              <a:rPr lang="en-US" altLang="zh-CN" b="0" dirty="0">
                <a:latin typeface="Consolas" panose="020B0609020204030204" pitchFamily="49" charset="0"/>
                <a:cs typeface="Consolas" panose="020B0609020204030204" pitchFamily="49" charset="0"/>
              </a:rPr>
              <a:t>Lookup(my-id, key-id) </a:t>
            </a:r>
            <a:endParaRPr lang="en-US" altLang="zh-CN" b="0" dirty="0">
              <a:latin typeface="Consolas" panose="020B0609020204030204" pitchFamily="49" charset="0"/>
              <a:cs typeface="Consolas" panose="020B0609020204030204" pitchFamily="49" charset="0"/>
            </a:endParaRPr>
          </a:p>
          <a:p>
            <a:pPr marL="0" indent="0">
              <a:buNone/>
            </a:pPr>
            <a:r>
              <a:rPr lang="en-US" altLang="zh-CN" b="0" dirty="0">
                <a:latin typeface="Consolas" panose="020B0609020204030204" pitchFamily="49" charset="0"/>
                <a:cs typeface="Consolas" panose="020B0609020204030204" pitchFamily="49" charset="0"/>
              </a:rPr>
              <a:t>    look in local finger table for</a:t>
            </a:r>
            <a:endParaRPr lang="en-US" altLang="zh-CN" b="0" dirty="0">
              <a:latin typeface="Consolas" panose="020B0609020204030204" pitchFamily="49" charset="0"/>
              <a:cs typeface="Consolas" panose="020B0609020204030204" pitchFamily="49" charset="0"/>
            </a:endParaRPr>
          </a:p>
          <a:p>
            <a:pPr marL="0" indent="0">
              <a:buNone/>
            </a:pPr>
            <a:r>
              <a:rPr lang="en-US" altLang="zh-CN" b="0" dirty="0">
                <a:latin typeface="Consolas" panose="020B0609020204030204" pitchFamily="49" charset="0"/>
                <a:cs typeface="Consolas" panose="020B0609020204030204" pitchFamily="49" charset="0"/>
              </a:rPr>
              <a:t>        </a:t>
            </a:r>
            <a:r>
              <a:rPr lang="en-US" altLang="zh-CN" b="0" dirty="0">
                <a:solidFill>
                  <a:srgbClr val="FF0000"/>
                </a:solidFill>
                <a:latin typeface="Consolas" panose="020B0609020204030204" pitchFamily="49" charset="0"/>
                <a:cs typeface="Consolas" panose="020B0609020204030204" pitchFamily="49" charset="0"/>
              </a:rPr>
              <a:t>highest node n </a:t>
            </a:r>
            <a:r>
              <a:rPr lang="en-US" altLang="zh-CN" b="0" dirty="0" err="1">
                <a:solidFill>
                  <a:srgbClr val="FF0000"/>
                </a:solidFill>
                <a:latin typeface="Consolas" panose="020B0609020204030204" pitchFamily="49" charset="0"/>
                <a:cs typeface="Consolas" panose="020B0609020204030204" pitchFamily="49" charset="0"/>
              </a:rPr>
              <a:t>s.t.</a:t>
            </a:r>
            <a:r>
              <a:rPr lang="en-US" altLang="zh-CN" b="0" dirty="0">
                <a:solidFill>
                  <a:srgbClr val="FF0000"/>
                </a:solidFill>
                <a:latin typeface="Consolas" panose="020B0609020204030204" pitchFamily="49" charset="0"/>
                <a:cs typeface="Consolas" panose="020B0609020204030204" pitchFamily="49" charset="0"/>
              </a:rPr>
              <a:t> my-id &lt; n &lt; key-id</a:t>
            </a:r>
            <a:endParaRPr lang="en-US" altLang="zh-CN" b="0" dirty="0">
              <a:latin typeface="Consolas" panose="020B0609020204030204" pitchFamily="49" charset="0"/>
              <a:cs typeface="Consolas" panose="020B0609020204030204" pitchFamily="49" charset="0"/>
            </a:endParaRPr>
          </a:p>
          <a:p>
            <a:pPr marL="0" indent="0">
              <a:buNone/>
            </a:pPr>
            <a:r>
              <a:rPr lang="fi-FI" altLang="zh-CN" b="0" dirty="0">
                <a:latin typeface="Consolas" panose="020B0609020204030204" pitchFamily="49" charset="0"/>
                <a:cs typeface="Consolas" panose="020B0609020204030204" pitchFamily="49" charset="0"/>
              </a:rPr>
              <a:t>    </a:t>
            </a:r>
            <a:r>
              <a:rPr lang="fi-FI" altLang="zh-CN" b="0" dirty="0" err="1">
                <a:latin typeface="Consolas" panose="020B0609020204030204" pitchFamily="49" charset="0"/>
                <a:cs typeface="Consolas" panose="020B0609020204030204" pitchFamily="49" charset="0"/>
              </a:rPr>
              <a:t>if</a:t>
            </a:r>
            <a:r>
              <a:rPr lang="fi-FI" altLang="zh-CN" b="0" dirty="0">
                <a:latin typeface="Consolas" panose="020B0609020204030204" pitchFamily="49" charset="0"/>
                <a:cs typeface="Consolas" panose="020B0609020204030204" pitchFamily="49" charset="0"/>
              </a:rPr>
              <a:t> </a:t>
            </a:r>
            <a:r>
              <a:rPr lang="fi-FI" altLang="zh-CN" b="0" dirty="0">
                <a:solidFill>
                  <a:srgbClr val="FF0000"/>
                </a:solidFill>
                <a:latin typeface="Consolas" panose="020B0609020204030204" pitchFamily="49" charset="0"/>
                <a:cs typeface="Consolas" panose="020B0609020204030204" pitchFamily="49" charset="0"/>
              </a:rPr>
              <a:t>n </a:t>
            </a:r>
            <a:r>
              <a:rPr lang="fi-FI" altLang="zh-CN" b="0" dirty="0" err="1">
                <a:solidFill>
                  <a:srgbClr val="FF0000"/>
                </a:solidFill>
                <a:latin typeface="Consolas" panose="020B0609020204030204" pitchFamily="49" charset="0"/>
                <a:cs typeface="Consolas" panose="020B0609020204030204" pitchFamily="49" charset="0"/>
              </a:rPr>
              <a:t>exists</a:t>
            </a:r>
            <a:endParaRPr lang="fi-FI" altLang="zh-CN" b="0" dirty="0">
              <a:latin typeface="Consolas" panose="020B0609020204030204" pitchFamily="49" charset="0"/>
              <a:cs typeface="Consolas" panose="020B0609020204030204" pitchFamily="49" charset="0"/>
            </a:endParaRPr>
          </a:p>
          <a:p>
            <a:pPr marL="0" indent="0">
              <a:buNone/>
            </a:pPr>
            <a:r>
              <a:rPr lang="en-US" altLang="zh-CN" b="0" dirty="0">
                <a:latin typeface="Consolas" panose="020B0609020204030204" pitchFamily="49" charset="0"/>
                <a:cs typeface="Consolas" panose="020B0609020204030204" pitchFamily="49" charset="0"/>
              </a:rPr>
              <a:t>        call </a:t>
            </a:r>
            <a:r>
              <a:rPr lang="en-US" altLang="zh-CN" b="0" dirty="0">
                <a:solidFill>
                  <a:srgbClr val="FF0000"/>
                </a:solidFill>
                <a:latin typeface="Consolas" panose="020B0609020204030204" pitchFamily="49" charset="0"/>
                <a:cs typeface="Consolas" panose="020B0609020204030204" pitchFamily="49" charset="0"/>
              </a:rPr>
              <a:t>Lookup(id)</a:t>
            </a:r>
            <a:r>
              <a:rPr lang="en-US" altLang="zh-CN" b="0" dirty="0">
                <a:latin typeface="Consolas" panose="020B0609020204030204" pitchFamily="49" charset="0"/>
                <a:cs typeface="Consolas" panose="020B0609020204030204" pitchFamily="49" charset="0"/>
              </a:rPr>
              <a:t> on node </a:t>
            </a:r>
            <a:r>
              <a:rPr lang="en-US" altLang="zh-CN" b="0" dirty="0">
                <a:solidFill>
                  <a:srgbClr val="FF0000"/>
                </a:solidFill>
                <a:latin typeface="Consolas" panose="020B0609020204030204" pitchFamily="49" charset="0"/>
                <a:cs typeface="Consolas" panose="020B0609020204030204" pitchFamily="49" charset="0"/>
              </a:rPr>
              <a:t>n</a:t>
            </a:r>
            <a:r>
              <a:rPr lang="en-US" altLang="zh-CN" b="0" dirty="0">
                <a:latin typeface="Consolas" panose="020B0609020204030204" pitchFamily="49" charset="0"/>
                <a:cs typeface="Consolas" panose="020B0609020204030204" pitchFamily="49" charset="0"/>
              </a:rPr>
              <a:t>    </a:t>
            </a:r>
            <a:r>
              <a:rPr lang="en-US" altLang="zh-CN" b="0" i="1" dirty="0">
                <a:latin typeface="Consolas" panose="020B0609020204030204" pitchFamily="49" charset="0"/>
                <a:cs typeface="Consolas" panose="020B0609020204030204" pitchFamily="49" charset="0"/>
              </a:rPr>
              <a:t>// next hop</a:t>
            </a:r>
            <a:endParaRPr lang="en-US" altLang="zh-CN" b="0" i="1" dirty="0">
              <a:latin typeface="Consolas" panose="020B0609020204030204" pitchFamily="49" charset="0"/>
              <a:cs typeface="Consolas" panose="020B0609020204030204" pitchFamily="49" charset="0"/>
            </a:endParaRPr>
          </a:p>
          <a:p>
            <a:pPr marL="0" indent="0">
              <a:buNone/>
            </a:pPr>
            <a:r>
              <a:rPr lang="en-US" altLang="zh-CN" b="0" dirty="0">
                <a:latin typeface="Consolas" panose="020B0609020204030204" pitchFamily="49" charset="0"/>
                <a:cs typeface="Consolas" panose="020B0609020204030204" pitchFamily="49" charset="0"/>
              </a:rPr>
              <a:t>    else</a:t>
            </a:r>
            <a:endParaRPr lang="en-US" altLang="zh-CN" b="0" dirty="0">
              <a:latin typeface="Consolas" panose="020B0609020204030204" pitchFamily="49" charset="0"/>
              <a:cs typeface="Consolas" panose="020B0609020204030204" pitchFamily="49" charset="0"/>
            </a:endParaRPr>
          </a:p>
          <a:p>
            <a:pPr marL="0" indent="0">
              <a:buNone/>
            </a:pPr>
            <a:r>
              <a:rPr lang="en-US" altLang="zh-CN" b="0" dirty="0">
                <a:latin typeface="Consolas" panose="020B0609020204030204" pitchFamily="49" charset="0"/>
                <a:cs typeface="Consolas" panose="020B0609020204030204" pitchFamily="49" charset="0"/>
              </a:rPr>
              <a:t>        return </a:t>
            </a:r>
            <a:r>
              <a:rPr lang="en-US" altLang="zh-CN" b="0" dirty="0">
                <a:solidFill>
                  <a:srgbClr val="FF0000"/>
                </a:solidFill>
                <a:latin typeface="Consolas" panose="020B0609020204030204" pitchFamily="49" charset="0"/>
                <a:cs typeface="Consolas" panose="020B0609020204030204" pitchFamily="49" charset="0"/>
              </a:rPr>
              <a:t>my successor</a:t>
            </a:r>
            <a:r>
              <a:rPr lang="en-US" altLang="zh-CN" b="0" dirty="0">
                <a:latin typeface="Consolas" panose="020B0609020204030204" pitchFamily="49" charset="0"/>
                <a:cs typeface="Consolas" panose="020B0609020204030204" pitchFamily="49" charset="0"/>
              </a:rPr>
              <a:t>             </a:t>
            </a:r>
            <a:r>
              <a:rPr lang="en-US" altLang="zh-CN" b="0" i="1" dirty="0">
                <a:latin typeface="Consolas" panose="020B0609020204030204" pitchFamily="49" charset="0"/>
                <a:cs typeface="Consolas" panose="020B0609020204030204" pitchFamily="49" charset="0"/>
              </a:rPr>
              <a:t>// done</a:t>
            </a:r>
            <a:endParaRPr lang="en-US" altLang="zh-CN" b="0" i="1" dirty="0">
              <a:latin typeface="Consolas" panose="020B0609020204030204" pitchFamily="49" charset="0"/>
              <a:cs typeface="Consolas" panose="020B0609020204030204" pitchFamily="49" charset="0"/>
            </a:endParaRPr>
          </a:p>
        </p:txBody>
      </p:sp>
      <p:sp>
        <p:nvSpPr>
          <p:cNvPr id="5"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a:xfrm>
            <a:off x="323528" y="167803"/>
            <a:ext cx="7886700" cy="994172"/>
          </a:xfrm>
        </p:spPr>
        <p:txBody>
          <a:bodyPr/>
          <a:lstStyle/>
          <a:p>
            <a:pPr eaLnBrk="1" hangingPunct="1"/>
            <a:r>
              <a:rPr lang="en-US" altLang="zh-CN" dirty="0"/>
              <a:t>Lookups take O(</a:t>
            </a:r>
            <a:r>
              <a:rPr lang="en-US" altLang="zh-CN" i="1" dirty="0">
                <a:latin typeface="Times New Roman" panose="02020603050405020304" pitchFamily="18" charset="0"/>
              </a:rPr>
              <a:t>log(N)</a:t>
            </a:r>
            <a:r>
              <a:rPr lang="en-US" altLang="zh-CN" dirty="0"/>
              <a:t>) hops</a:t>
            </a:r>
            <a:endParaRPr lang="en-US" altLang="zh-CN" dirty="0"/>
          </a:p>
        </p:txBody>
      </p:sp>
      <p:pic>
        <p:nvPicPr>
          <p:cNvPr id="81923"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15617" y="1183482"/>
            <a:ext cx="7668815" cy="412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
        <p:nvSpPr>
          <p:cNvPr id="2" name="文本框 1"/>
          <p:cNvSpPr txBox="1"/>
          <p:nvPr/>
        </p:nvSpPr>
        <p:spPr>
          <a:xfrm>
            <a:off x="4666615" y="140335"/>
            <a:ext cx="4364990" cy="1814830"/>
          </a:xfrm>
          <a:prstGeom prst="rect">
            <a:avLst/>
          </a:prstGeom>
          <a:noFill/>
        </p:spPr>
        <p:txBody>
          <a:bodyPr wrap="square" rtlCol="0">
            <a:spAutoFit/>
          </a:bodyPr>
          <a:p>
            <a:r>
              <a:rPr lang="en-US" altLang="zh-CN" sz="1600"/>
              <a:t>N32</a:t>
            </a:r>
            <a:r>
              <a:rPr lang="zh-CN" altLang="en-US" sz="1600"/>
              <a:t>要查找</a:t>
            </a:r>
            <a:r>
              <a:rPr lang="en-US" altLang="zh-CN" sz="1600"/>
              <a:t>K19</a:t>
            </a:r>
            <a:r>
              <a:rPr lang="zh-CN" altLang="en-US" sz="1600"/>
              <a:t>，</a:t>
            </a:r>
            <a:r>
              <a:rPr lang="en-US" altLang="zh-CN" sz="1600"/>
              <a:t>19&lt;32,</a:t>
            </a:r>
            <a:r>
              <a:rPr lang="zh-CN" altLang="en-US" sz="1600"/>
              <a:t>说明在下一圈才能找到。首先查找</a:t>
            </a:r>
            <a:r>
              <a:rPr lang="en-US" altLang="zh-CN" sz="1600"/>
              <a:t>N32</a:t>
            </a:r>
            <a:r>
              <a:rPr lang="zh-CN" altLang="en-US" sz="1600"/>
              <a:t>的</a:t>
            </a:r>
            <a:r>
              <a:rPr lang="en-US" altLang="zh-CN" sz="1600"/>
              <a:t>table</a:t>
            </a:r>
            <a:r>
              <a:rPr lang="zh-CN" altLang="en-US" sz="1600"/>
              <a:t>，找到了最大的</a:t>
            </a:r>
            <a:r>
              <a:rPr lang="en-US" altLang="zh-CN" sz="1600"/>
              <a:t>N99(</a:t>
            </a:r>
            <a:r>
              <a:rPr lang="zh-CN" altLang="en-US" sz="1600"/>
              <a:t>注意取模，因为每一圈是一个循环</a:t>
            </a:r>
            <a:r>
              <a:rPr lang="en-US" altLang="zh-CN" sz="1600"/>
              <a:t>)</a:t>
            </a:r>
            <a:r>
              <a:rPr lang="zh-CN" altLang="en-US" sz="1600"/>
              <a:t>，从</a:t>
            </a:r>
            <a:r>
              <a:rPr lang="en-US" altLang="zh-CN" sz="1600"/>
              <a:t>N99</a:t>
            </a:r>
            <a:r>
              <a:rPr lang="zh-CN" altLang="en-US" sz="1600"/>
              <a:t>开始查找</a:t>
            </a:r>
            <a:r>
              <a:rPr lang="en-US" altLang="zh-CN" sz="1600"/>
              <a:t>table</a:t>
            </a:r>
            <a:r>
              <a:rPr lang="zh-CN" altLang="en-US" sz="1600"/>
              <a:t>，发现了</a:t>
            </a:r>
            <a:r>
              <a:rPr lang="en-US" altLang="zh-CN" sz="1600"/>
              <a:t>N5</a:t>
            </a:r>
            <a:r>
              <a:rPr lang="zh-CN" altLang="en-US" sz="1600"/>
              <a:t>，因为下一个</a:t>
            </a:r>
            <a:r>
              <a:rPr lang="en-US" altLang="zh-CN" sz="1600"/>
              <a:t>N32</a:t>
            </a:r>
            <a:r>
              <a:rPr lang="zh-CN" altLang="en-US" sz="1600"/>
              <a:t>就大了，之后在</a:t>
            </a:r>
            <a:r>
              <a:rPr lang="en-US" altLang="zh-CN" sz="1600"/>
              <a:t>N5</a:t>
            </a:r>
            <a:r>
              <a:rPr lang="zh-CN" altLang="en-US" sz="1600"/>
              <a:t>找到了</a:t>
            </a:r>
            <a:r>
              <a:rPr lang="en-US" altLang="zh-CN" sz="1600"/>
              <a:t>N10</a:t>
            </a:r>
            <a:r>
              <a:rPr lang="zh-CN" altLang="en-US" sz="1600"/>
              <a:t>，</a:t>
            </a:r>
            <a:r>
              <a:rPr lang="en-US" altLang="zh-CN" sz="1600"/>
              <a:t>N10</a:t>
            </a:r>
            <a:r>
              <a:rPr lang="zh-CN" altLang="en-US" sz="1600"/>
              <a:t>发现下一个节点就是</a:t>
            </a:r>
            <a:r>
              <a:rPr lang="en-US" altLang="zh-CN" sz="1600"/>
              <a:t>N20&gt;19,</a:t>
            </a:r>
            <a:r>
              <a:rPr lang="zh-CN" altLang="en-US" sz="1600"/>
              <a:t>所以直接返回后继节点</a:t>
            </a:r>
            <a:r>
              <a:rPr lang="en-US" altLang="zh-CN" sz="1600"/>
              <a:t>N20</a:t>
            </a:r>
            <a:r>
              <a:rPr lang="zh-CN" altLang="en-US" sz="1600"/>
              <a:t>，结束。</a:t>
            </a:r>
            <a:endParaRPr lang="zh-CN" altLang="en-US" sz="1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p:txBody>
          <a:bodyPr/>
          <a:lstStyle/>
          <a:p>
            <a:pPr eaLnBrk="1" hangingPunct="1"/>
            <a:r>
              <a:rPr lang="en-US" altLang="zh-CN"/>
              <a:t>Failures might cause incorrect lookup </a:t>
            </a:r>
            <a:endParaRPr lang="en-US" altLang="zh-CN"/>
          </a:p>
        </p:txBody>
      </p:sp>
      <p:sp>
        <p:nvSpPr>
          <p:cNvPr id="5" name="Oval 4"/>
          <p:cNvSpPr/>
          <p:nvPr/>
        </p:nvSpPr>
        <p:spPr>
          <a:xfrm>
            <a:off x="2700337" y="1777604"/>
            <a:ext cx="3671888" cy="2753915"/>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srgbClr val="FFFFFF"/>
              </a:solidFill>
              <a:ea typeface="宋体" panose="02010600030101010101" pitchFamily="2" charset="-122"/>
              <a:cs typeface="宋体" panose="02010600030101010101" pitchFamily="2" charset="-122"/>
            </a:endParaRPr>
          </a:p>
        </p:txBody>
      </p:sp>
      <p:sp>
        <p:nvSpPr>
          <p:cNvPr id="6" name="Rectangle 5"/>
          <p:cNvSpPr/>
          <p:nvPr/>
        </p:nvSpPr>
        <p:spPr>
          <a:xfrm>
            <a:off x="2051448" y="4045744"/>
            <a:ext cx="935831" cy="3774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accent1">
                    <a:lumMod val="75000"/>
                  </a:schemeClr>
                </a:solidFill>
              </a:rPr>
              <a:t>N80</a:t>
            </a:r>
            <a:endParaRPr lang="en-US" dirty="0">
              <a:solidFill>
                <a:schemeClr val="accent1">
                  <a:lumMod val="75000"/>
                </a:schemeClr>
              </a:solidFill>
            </a:endParaRPr>
          </a:p>
        </p:txBody>
      </p:sp>
      <p:sp>
        <p:nvSpPr>
          <p:cNvPr id="7" name="Rectangle 6"/>
          <p:cNvSpPr/>
          <p:nvPr/>
        </p:nvSpPr>
        <p:spPr>
          <a:xfrm>
            <a:off x="1691879" y="3451623"/>
            <a:ext cx="935831" cy="37742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accent1">
                    <a:lumMod val="75000"/>
                  </a:schemeClr>
                </a:solidFill>
              </a:rPr>
              <a:t>N85</a:t>
            </a:r>
            <a:endParaRPr lang="en-US" dirty="0">
              <a:solidFill>
                <a:schemeClr val="accent1">
                  <a:lumMod val="75000"/>
                </a:schemeClr>
              </a:solidFill>
            </a:endParaRPr>
          </a:p>
        </p:txBody>
      </p:sp>
      <p:sp>
        <p:nvSpPr>
          <p:cNvPr id="8" name="Rectangle 7"/>
          <p:cNvSpPr/>
          <p:nvPr/>
        </p:nvSpPr>
        <p:spPr>
          <a:xfrm>
            <a:off x="1619251" y="2533650"/>
            <a:ext cx="937022" cy="3774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accent1">
                    <a:lumMod val="75000"/>
                  </a:schemeClr>
                </a:solidFill>
              </a:rPr>
              <a:t>N102</a:t>
            </a:r>
            <a:endParaRPr lang="en-US" dirty="0">
              <a:solidFill>
                <a:schemeClr val="accent1">
                  <a:lumMod val="75000"/>
                </a:schemeClr>
              </a:solidFill>
            </a:endParaRPr>
          </a:p>
        </p:txBody>
      </p:sp>
      <p:sp>
        <p:nvSpPr>
          <p:cNvPr id="9" name="Rectangle 8"/>
          <p:cNvSpPr/>
          <p:nvPr/>
        </p:nvSpPr>
        <p:spPr>
          <a:xfrm>
            <a:off x="1907382" y="1939529"/>
            <a:ext cx="937022" cy="37742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accent1">
                    <a:lumMod val="75000"/>
                  </a:schemeClr>
                </a:solidFill>
              </a:rPr>
              <a:t>N113</a:t>
            </a:r>
            <a:endParaRPr lang="en-US" dirty="0">
              <a:solidFill>
                <a:schemeClr val="accent1">
                  <a:lumMod val="75000"/>
                </a:schemeClr>
              </a:solidFill>
            </a:endParaRPr>
          </a:p>
        </p:txBody>
      </p:sp>
      <p:sp>
        <p:nvSpPr>
          <p:cNvPr id="10" name="Rectangle 9"/>
          <p:cNvSpPr/>
          <p:nvPr/>
        </p:nvSpPr>
        <p:spPr>
          <a:xfrm>
            <a:off x="2844404" y="1398985"/>
            <a:ext cx="935831" cy="378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accent1">
                    <a:lumMod val="75000"/>
                  </a:schemeClr>
                </a:solidFill>
              </a:rPr>
              <a:t>N120</a:t>
            </a:r>
            <a:endParaRPr lang="en-US" dirty="0">
              <a:solidFill>
                <a:schemeClr val="accent1">
                  <a:lumMod val="75000"/>
                </a:schemeClr>
              </a:solidFill>
            </a:endParaRPr>
          </a:p>
        </p:txBody>
      </p:sp>
      <p:sp>
        <p:nvSpPr>
          <p:cNvPr id="11" name="Rectangle 10"/>
          <p:cNvSpPr/>
          <p:nvPr/>
        </p:nvSpPr>
        <p:spPr>
          <a:xfrm>
            <a:off x="5507832" y="1453754"/>
            <a:ext cx="935831" cy="37742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accent1">
                    <a:lumMod val="75000"/>
                  </a:schemeClr>
                </a:solidFill>
              </a:rPr>
              <a:t>N10</a:t>
            </a:r>
            <a:endParaRPr lang="en-US" dirty="0">
              <a:solidFill>
                <a:schemeClr val="accent1">
                  <a:lumMod val="75000"/>
                </a:schemeClr>
              </a:solidFill>
            </a:endParaRPr>
          </a:p>
        </p:txBody>
      </p:sp>
      <p:sp>
        <p:nvSpPr>
          <p:cNvPr id="30" name="Freeform 29"/>
          <p:cNvSpPr/>
          <p:nvPr/>
        </p:nvSpPr>
        <p:spPr>
          <a:xfrm>
            <a:off x="2865835" y="3599260"/>
            <a:ext cx="542925" cy="594122"/>
          </a:xfrm>
          <a:custGeom>
            <a:avLst/>
            <a:gdLst>
              <a:gd name="connsiteX0" fmla="*/ 542751 w 542751"/>
              <a:gd name="connsiteY0" fmla="*/ 792456 h 792456"/>
              <a:gd name="connsiteX1" fmla="*/ 401636 w 542751"/>
              <a:gd name="connsiteY1" fmla="*/ 141122 h 792456"/>
              <a:gd name="connsiteX2" fmla="*/ 0 w 542751"/>
              <a:gd name="connsiteY2" fmla="*/ 0 h 792456"/>
            </a:gdLst>
            <a:ahLst/>
            <a:cxnLst>
              <a:cxn ang="0">
                <a:pos x="connsiteX0" y="connsiteY0"/>
              </a:cxn>
              <a:cxn ang="0">
                <a:pos x="connsiteX1" y="connsiteY1"/>
              </a:cxn>
              <a:cxn ang="0">
                <a:pos x="connsiteX2" y="connsiteY2"/>
              </a:cxn>
            </a:cxnLst>
            <a:rect l="l" t="t" r="r" b="b"/>
            <a:pathLst>
              <a:path w="542751" h="792456">
                <a:moveTo>
                  <a:pt x="542751" y="792456"/>
                </a:moveTo>
                <a:cubicBezTo>
                  <a:pt x="517422" y="532827"/>
                  <a:pt x="492094" y="273198"/>
                  <a:pt x="401636" y="141122"/>
                </a:cubicBezTo>
                <a:cubicBezTo>
                  <a:pt x="311178" y="9046"/>
                  <a:pt x="0" y="0"/>
                  <a:pt x="0" y="0"/>
                </a:cubicBezTo>
              </a:path>
            </a:pathLst>
          </a:custGeom>
          <a:ln>
            <a:prstDash val="dot"/>
            <a:headEnd type="none"/>
            <a:tailEnd type="triangle" w="lg" len="lg"/>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1350"/>
          </a:p>
        </p:txBody>
      </p:sp>
      <p:sp>
        <p:nvSpPr>
          <p:cNvPr id="33" name="Freeform 32"/>
          <p:cNvSpPr/>
          <p:nvPr/>
        </p:nvSpPr>
        <p:spPr>
          <a:xfrm>
            <a:off x="3440906" y="2027635"/>
            <a:ext cx="653654" cy="2174081"/>
          </a:xfrm>
          <a:custGeom>
            <a:avLst/>
            <a:gdLst>
              <a:gd name="connsiteX0" fmla="*/ 0 w 653253"/>
              <a:gd name="connsiteY0" fmla="*/ 2898434 h 2898434"/>
              <a:gd name="connsiteX1" fmla="*/ 651302 w 653253"/>
              <a:gd name="connsiteY1" fmla="*/ 1432934 h 2898434"/>
              <a:gd name="connsiteX2" fmla="*/ 206246 w 653253"/>
              <a:gd name="connsiteY2" fmla="*/ 0 h 2898434"/>
            </a:gdLst>
            <a:ahLst/>
            <a:cxnLst>
              <a:cxn ang="0">
                <a:pos x="connsiteX0" y="connsiteY0"/>
              </a:cxn>
              <a:cxn ang="0">
                <a:pos x="connsiteX1" y="connsiteY1"/>
              </a:cxn>
              <a:cxn ang="0">
                <a:pos x="connsiteX2" y="connsiteY2"/>
              </a:cxn>
            </a:cxnLst>
            <a:rect l="l" t="t" r="r" b="b"/>
            <a:pathLst>
              <a:path w="653253" h="2898434">
                <a:moveTo>
                  <a:pt x="0" y="2898434"/>
                </a:moveTo>
                <a:cubicBezTo>
                  <a:pt x="308464" y="2407220"/>
                  <a:pt x="616928" y="1916006"/>
                  <a:pt x="651302" y="1432934"/>
                </a:cubicBezTo>
                <a:cubicBezTo>
                  <a:pt x="685676" y="949862"/>
                  <a:pt x="255094" y="202637"/>
                  <a:pt x="206246" y="0"/>
                </a:cubicBezTo>
              </a:path>
            </a:pathLst>
          </a:custGeom>
          <a:ln>
            <a:headEnd type="none"/>
            <a:tailEnd type="triangle" w="lg" len="lg"/>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1350"/>
          </a:p>
        </p:txBody>
      </p:sp>
      <p:sp>
        <p:nvSpPr>
          <p:cNvPr id="34" name="Freeform 33"/>
          <p:cNvSpPr/>
          <p:nvPr/>
        </p:nvSpPr>
        <p:spPr>
          <a:xfrm>
            <a:off x="2821782" y="2826544"/>
            <a:ext cx="927497" cy="1375172"/>
          </a:xfrm>
          <a:custGeom>
            <a:avLst/>
            <a:gdLst>
              <a:gd name="connsiteX0" fmla="*/ 597026 w 927178"/>
              <a:gd name="connsiteY0" fmla="*/ 1834589 h 1834589"/>
              <a:gd name="connsiteX1" fmla="*/ 900967 w 927178"/>
              <a:gd name="connsiteY1" fmla="*/ 705611 h 1834589"/>
              <a:gd name="connsiteX2" fmla="*/ 0 w 927178"/>
              <a:gd name="connsiteY2" fmla="*/ 0 h 1834589"/>
            </a:gdLst>
            <a:ahLst/>
            <a:cxnLst>
              <a:cxn ang="0">
                <a:pos x="connsiteX0" y="connsiteY0"/>
              </a:cxn>
              <a:cxn ang="0">
                <a:pos x="connsiteX1" y="connsiteY1"/>
              </a:cxn>
              <a:cxn ang="0">
                <a:pos x="connsiteX2" y="connsiteY2"/>
              </a:cxn>
            </a:cxnLst>
            <a:rect l="l" t="t" r="r" b="b"/>
            <a:pathLst>
              <a:path w="927178" h="1834589">
                <a:moveTo>
                  <a:pt x="597026" y="1834589"/>
                </a:moveTo>
                <a:cubicBezTo>
                  <a:pt x="798748" y="1422982"/>
                  <a:pt x="1000471" y="1011376"/>
                  <a:pt x="900967" y="705611"/>
                </a:cubicBezTo>
                <a:cubicBezTo>
                  <a:pt x="801463" y="399846"/>
                  <a:pt x="32565" y="72370"/>
                  <a:pt x="0" y="0"/>
                </a:cubicBezTo>
              </a:path>
            </a:pathLst>
          </a:custGeom>
          <a:ln>
            <a:prstDash val="dot"/>
            <a:headEnd type="none"/>
            <a:tailEnd type="triangle" w="lg" len="lg"/>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1350"/>
          </a:p>
        </p:txBody>
      </p:sp>
      <p:sp>
        <p:nvSpPr>
          <p:cNvPr id="35" name="Freeform 34"/>
          <p:cNvSpPr/>
          <p:nvPr/>
        </p:nvSpPr>
        <p:spPr>
          <a:xfrm>
            <a:off x="3549254" y="2118122"/>
            <a:ext cx="2076450" cy="2100263"/>
          </a:xfrm>
          <a:custGeom>
            <a:avLst/>
            <a:gdLst>
              <a:gd name="connsiteX0" fmla="*/ 2073309 w 2076638"/>
              <a:gd name="connsiteY0" fmla="*/ 0 h 2800734"/>
              <a:gd name="connsiteX1" fmla="*/ 1747658 w 2076638"/>
              <a:gd name="connsiteY1" fmla="*/ 1693467 h 2800734"/>
              <a:gd name="connsiteX2" fmla="*/ 0 w 2076638"/>
              <a:gd name="connsiteY2" fmla="*/ 2800734 h 2800734"/>
            </a:gdLst>
            <a:ahLst/>
            <a:cxnLst>
              <a:cxn ang="0">
                <a:pos x="connsiteX0" y="connsiteY0"/>
              </a:cxn>
              <a:cxn ang="0">
                <a:pos x="connsiteX1" y="connsiteY1"/>
              </a:cxn>
              <a:cxn ang="0">
                <a:pos x="connsiteX2" y="connsiteY2"/>
              </a:cxn>
            </a:cxnLst>
            <a:rect l="l" t="t" r="r" b="b"/>
            <a:pathLst>
              <a:path w="2076638" h="2800734">
                <a:moveTo>
                  <a:pt x="2073309" y="0"/>
                </a:moveTo>
                <a:cubicBezTo>
                  <a:pt x="2083259" y="613339"/>
                  <a:pt x="2093210" y="1226678"/>
                  <a:pt x="1747658" y="1693467"/>
                </a:cubicBezTo>
                <a:cubicBezTo>
                  <a:pt x="1402106" y="2160256"/>
                  <a:pt x="0" y="2800734"/>
                  <a:pt x="0" y="2800734"/>
                </a:cubicBezTo>
              </a:path>
            </a:pathLst>
          </a:custGeom>
          <a:ln>
            <a:headEnd type="none"/>
            <a:tailEnd type="triangle" w="lg" len="lg"/>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1350"/>
          </a:p>
        </p:txBody>
      </p:sp>
      <p:sp>
        <p:nvSpPr>
          <p:cNvPr id="87054" name="Rectangle 35"/>
          <p:cNvSpPr>
            <a:spLocks noChangeArrowheads="1"/>
          </p:cNvSpPr>
          <p:nvPr/>
        </p:nvSpPr>
        <p:spPr bwMode="auto">
          <a:xfrm>
            <a:off x="611982" y="4855369"/>
            <a:ext cx="59347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marL="1143000" indent="-228600">
              <a:defRPr sz="2400">
                <a:solidFill>
                  <a:schemeClr val="tx1"/>
                </a:solidFill>
                <a:latin typeface="Calibri" panose="020F0502020204030204" pitchFamily="34" charset="0"/>
                <a:ea typeface="宋体" panose="02010600030101010101" pitchFamily="2" charset="-122"/>
              </a:defRPr>
            </a:lvl3pPr>
            <a:lvl4pPr marL="1600200" indent="-228600">
              <a:defRPr sz="2400">
                <a:solidFill>
                  <a:schemeClr val="tx1"/>
                </a:solidFill>
                <a:latin typeface="Calibri" panose="020F0502020204030204" pitchFamily="34" charset="0"/>
                <a:ea typeface="宋体" panose="02010600030101010101" pitchFamily="2" charset="-122"/>
              </a:defRPr>
            </a:lvl4pPr>
            <a:lvl5pPr marL="2057400" indent="-228600">
              <a:defRPr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r>
              <a:rPr lang="en-US" altLang="zh-CN" sz="1800" dirty="0">
                <a:latin typeface="+mn-lt"/>
              </a:rPr>
              <a:t>N80 doesn</a:t>
            </a:r>
            <a:r>
              <a:rPr lang="en-US" altLang="en-US" sz="1800" dirty="0">
                <a:latin typeface="+mn-lt"/>
              </a:rPr>
              <a:t>'</a:t>
            </a:r>
            <a:r>
              <a:rPr lang="en-US" altLang="zh-CN" sz="1800" dirty="0">
                <a:latin typeface="+mn-lt"/>
              </a:rPr>
              <a:t>t know correct successor, so</a:t>
            </a:r>
            <a:r>
              <a:rPr lang="en-US" altLang="zh-CN" sz="1800" dirty="0">
                <a:solidFill>
                  <a:srgbClr val="FF0000"/>
                </a:solidFill>
                <a:latin typeface="+mn-lt"/>
              </a:rPr>
              <a:t> incorrect lookup</a:t>
            </a:r>
            <a:endParaRPr lang="en-US" altLang="zh-CN" sz="1800" dirty="0">
              <a:solidFill>
                <a:srgbClr val="FF0000"/>
              </a:solidFill>
              <a:latin typeface="+mn-lt"/>
            </a:endParaRPr>
          </a:p>
        </p:txBody>
      </p:sp>
      <p:sp>
        <p:nvSpPr>
          <p:cNvPr id="87055" name="Rectangle 36"/>
          <p:cNvSpPr>
            <a:spLocks noChangeArrowheads="1"/>
          </p:cNvSpPr>
          <p:nvPr/>
        </p:nvSpPr>
        <p:spPr bwMode="auto">
          <a:xfrm>
            <a:off x="3924300" y="2101454"/>
            <a:ext cx="124611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marL="1143000" indent="-228600">
              <a:defRPr sz="2400">
                <a:solidFill>
                  <a:schemeClr val="tx1"/>
                </a:solidFill>
                <a:latin typeface="Calibri" panose="020F0502020204030204" pitchFamily="34" charset="0"/>
                <a:ea typeface="宋体" panose="02010600030101010101" pitchFamily="2" charset="-122"/>
              </a:defRPr>
            </a:lvl3pPr>
            <a:lvl4pPr marL="1600200" indent="-228600">
              <a:defRPr sz="2400">
                <a:solidFill>
                  <a:schemeClr val="tx1"/>
                </a:solidFill>
                <a:latin typeface="Calibri" panose="020F0502020204030204" pitchFamily="34" charset="0"/>
                <a:ea typeface="宋体" panose="02010600030101010101" pitchFamily="2" charset="-122"/>
              </a:defRPr>
            </a:lvl4pPr>
            <a:lvl5pPr marL="2057400" indent="-228600">
              <a:defRPr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r>
              <a:rPr lang="en-US" altLang="zh-CN" sz="2700" baseline="30000"/>
              <a:t>Lookup(90)</a:t>
            </a:r>
            <a:endParaRPr lang="en-US" altLang="zh-CN" sz="2700"/>
          </a:p>
        </p:txBody>
      </p:sp>
      <p:cxnSp>
        <p:nvCxnSpPr>
          <p:cNvPr id="39" name="Straight Connector 38"/>
          <p:cNvCxnSpPr/>
          <p:nvPr/>
        </p:nvCxnSpPr>
        <p:spPr>
          <a:xfrm>
            <a:off x="1475185" y="2749154"/>
            <a:ext cx="1225153"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1547812" y="3667125"/>
            <a:ext cx="1223963"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9"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
        <p:nvSpPr>
          <p:cNvPr id="2" name="文本框 1"/>
          <p:cNvSpPr txBox="1"/>
          <p:nvPr/>
        </p:nvSpPr>
        <p:spPr>
          <a:xfrm>
            <a:off x="6392545" y="2172335"/>
            <a:ext cx="2626995" cy="1814830"/>
          </a:xfrm>
          <a:prstGeom prst="rect">
            <a:avLst/>
          </a:prstGeom>
          <a:noFill/>
        </p:spPr>
        <p:txBody>
          <a:bodyPr wrap="square" rtlCol="0">
            <a:spAutoFit/>
          </a:bodyPr>
          <a:p>
            <a:r>
              <a:rPr lang="zh-CN" altLang="en-US" sz="1600"/>
              <a:t>在左图情况中，应该直接去找</a:t>
            </a:r>
            <a:r>
              <a:rPr lang="en-US" altLang="zh-CN" sz="1600"/>
              <a:t>N80</a:t>
            </a:r>
            <a:r>
              <a:rPr lang="zh-CN" altLang="en-US" sz="1600"/>
              <a:t>的后继，因为</a:t>
            </a:r>
            <a:r>
              <a:rPr lang="en-US" altLang="zh-CN" sz="1600"/>
              <a:t>N85,N102</a:t>
            </a:r>
            <a:r>
              <a:rPr lang="zh-CN" altLang="en-US" sz="1600"/>
              <a:t>都</a:t>
            </a:r>
            <a:r>
              <a:rPr lang="en-US" altLang="zh-CN" sz="1600"/>
              <a:t>crash</a:t>
            </a:r>
            <a:r>
              <a:rPr lang="zh-CN" altLang="en-US" sz="1600"/>
              <a:t>了，所以</a:t>
            </a:r>
            <a:r>
              <a:rPr lang="en-US" altLang="zh-CN" sz="1600"/>
              <a:t>finger table</a:t>
            </a:r>
            <a:r>
              <a:rPr lang="zh-CN" altLang="en-US" sz="1600"/>
              <a:t>中最小的一个</a:t>
            </a:r>
            <a:r>
              <a:rPr lang="en-US" altLang="zh-CN" sz="1600"/>
              <a:t>N113</a:t>
            </a:r>
            <a:r>
              <a:rPr lang="zh-CN" altLang="en-US" sz="1600"/>
              <a:t>已经超过</a:t>
            </a:r>
            <a:r>
              <a:rPr lang="en-US" altLang="zh-CN" sz="1600"/>
              <a:t>K90</a:t>
            </a:r>
            <a:r>
              <a:rPr lang="zh-CN" altLang="en-US" sz="1600"/>
              <a:t>了，但是</a:t>
            </a:r>
            <a:r>
              <a:rPr lang="en-US" altLang="zh-CN" sz="1600"/>
              <a:t>N80</a:t>
            </a:r>
            <a:r>
              <a:rPr lang="zh-CN" altLang="en-US" sz="1600"/>
              <a:t>并不知道自己的</a:t>
            </a:r>
            <a:r>
              <a:rPr lang="en-US" altLang="zh-CN" sz="1600"/>
              <a:t>successor</a:t>
            </a:r>
            <a:r>
              <a:rPr lang="zh-CN" altLang="en-US" sz="1600"/>
              <a:t>！</a:t>
            </a:r>
            <a:endParaRPr lang="zh-CN" altLang="en-US" sz="16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p:txBody>
          <a:bodyPr/>
          <a:lstStyle/>
          <a:p>
            <a:pPr eaLnBrk="1" hangingPunct="1"/>
            <a:r>
              <a:rPr lang="en-US" altLang="zh-CN"/>
              <a:t>Solution: successor lists </a:t>
            </a:r>
            <a:endParaRPr lang="en-US" altLang="zh-CN"/>
          </a:p>
        </p:txBody>
      </p:sp>
      <p:sp>
        <p:nvSpPr>
          <p:cNvPr id="88066" name="Content Placeholder 2"/>
          <p:cNvSpPr>
            <a:spLocks noGrp="1"/>
          </p:cNvSpPr>
          <p:nvPr>
            <p:ph idx="1"/>
          </p:nvPr>
        </p:nvSpPr>
        <p:spPr/>
        <p:txBody>
          <a:bodyPr/>
          <a:lstStyle/>
          <a:p>
            <a:pPr eaLnBrk="1" hangingPunct="1"/>
            <a:r>
              <a:rPr lang="en-US" altLang="zh-CN" dirty="0">
                <a:solidFill>
                  <a:srgbClr val="FF0000"/>
                </a:solidFill>
              </a:rPr>
              <a:t>Successor Lists</a:t>
            </a:r>
            <a:endParaRPr lang="en-US" altLang="zh-CN" dirty="0"/>
          </a:p>
          <a:p>
            <a:pPr lvl="1" eaLnBrk="1" hangingPunct="1"/>
            <a:r>
              <a:rPr lang="en-US" altLang="zh-CN" dirty="0"/>
              <a:t>Each node knows </a:t>
            </a:r>
            <a:r>
              <a:rPr lang="en-US" altLang="zh-CN" i="1" dirty="0">
                <a:solidFill>
                  <a:srgbClr val="FF0000"/>
                </a:solidFill>
              </a:rPr>
              <a:t>r </a:t>
            </a:r>
            <a:r>
              <a:rPr lang="en-US" altLang="zh-CN" dirty="0">
                <a:solidFill>
                  <a:srgbClr val="FF0000"/>
                </a:solidFill>
              </a:rPr>
              <a:t>immediate successors</a:t>
            </a:r>
            <a:endParaRPr lang="en-US" altLang="zh-CN" dirty="0"/>
          </a:p>
          <a:p>
            <a:pPr lvl="1" eaLnBrk="1" hangingPunct="1"/>
            <a:r>
              <a:rPr lang="en-US" altLang="zh-CN" dirty="0"/>
              <a:t>After failure, will know first live successor</a:t>
            </a:r>
            <a:endParaRPr lang="en-US" altLang="zh-CN" dirty="0"/>
          </a:p>
          <a:p>
            <a:pPr lvl="1" eaLnBrk="1" hangingPunct="1"/>
            <a:r>
              <a:rPr lang="en-US" altLang="zh-CN" dirty="0"/>
              <a:t>Correct successors guarantee correct lookups </a:t>
            </a:r>
            <a:endParaRPr lang="en-US" altLang="zh-CN" dirty="0"/>
          </a:p>
          <a:p>
            <a:pPr eaLnBrk="1" hangingPunct="1"/>
            <a:endParaRPr lang="en-US" altLang="zh-CN" dirty="0"/>
          </a:p>
          <a:p>
            <a:pPr eaLnBrk="1" hangingPunct="1"/>
            <a:r>
              <a:rPr lang="en-US" altLang="zh-CN" dirty="0"/>
              <a:t>Guarantee is with some probability </a:t>
            </a:r>
            <a:endParaRPr lang="en-US" altLang="zh-CN" dirty="0"/>
          </a:p>
          <a:p>
            <a:pPr eaLnBrk="1" hangingPunct="1"/>
            <a:endParaRPr lang="en-US" altLang="zh-CN" dirty="0"/>
          </a:p>
        </p:txBody>
      </p:sp>
      <p:sp>
        <p:nvSpPr>
          <p:cNvPr id="5"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p:txBody>
          <a:bodyPr/>
          <a:lstStyle/>
          <a:p>
            <a:pPr eaLnBrk="1" hangingPunct="1"/>
            <a:r>
              <a:rPr lang="en-US" altLang="zh-CN"/>
              <a:t>Join (1)</a:t>
            </a:r>
            <a:endParaRPr lang="en-US" altLang="zh-CN"/>
          </a:p>
        </p:txBody>
      </p:sp>
      <p:sp>
        <p:nvSpPr>
          <p:cNvPr id="5" name="Oval 4"/>
          <p:cNvSpPr/>
          <p:nvPr/>
        </p:nvSpPr>
        <p:spPr>
          <a:xfrm>
            <a:off x="1619250" y="1560910"/>
            <a:ext cx="3673079" cy="2755106"/>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srgbClr val="FFFFFF"/>
              </a:solidFill>
              <a:ea typeface="宋体" panose="02010600030101010101" pitchFamily="2" charset="-122"/>
              <a:cs typeface="宋体" panose="02010600030101010101" pitchFamily="2" charset="-122"/>
            </a:endParaRPr>
          </a:p>
        </p:txBody>
      </p:sp>
      <p:sp>
        <p:nvSpPr>
          <p:cNvPr id="6" name="Rectangle 5"/>
          <p:cNvSpPr/>
          <p:nvPr/>
        </p:nvSpPr>
        <p:spPr>
          <a:xfrm>
            <a:off x="2987278" y="2425304"/>
            <a:ext cx="937022" cy="378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FF0000"/>
                </a:solidFill>
              </a:rPr>
              <a:t>N36</a:t>
            </a:r>
            <a:endParaRPr lang="en-US" dirty="0">
              <a:solidFill>
                <a:srgbClr val="FF0000"/>
              </a:solidFill>
            </a:endParaRPr>
          </a:p>
        </p:txBody>
      </p:sp>
      <p:sp>
        <p:nvSpPr>
          <p:cNvPr id="82949" name="TextBox 6"/>
          <p:cNvSpPr txBox="1">
            <a:spLocks noChangeArrowheads="1"/>
          </p:cNvSpPr>
          <p:nvPr/>
        </p:nvSpPr>
        <p:spPr bwMode="auto">
          <a:xfrm>
            <a:off x="2412207" y="3019425"/>
            <a:ext cx="20883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marL="1143000" indent="-228600">
              <a:defRPr sz="2400">
                <a:solidFill>
                  <a:schemeClr val="tx1"/>
                </a:solidFill>
                <a:latin typeface="Calibri" panose="020F0502020204030204" pitchFamily="34" charset="0"/>
                <a:ea typeface="宋体" panose="02010600030101010101" pitchFamily="2" charset="-122"/>
              </a:defRPr>
            </a:lvl3pPr>
            <a:lvl4pPr marL="1600200" indent="-228600">
              <a:defRPr sz="2400">
                <a:solidFill>
                  <a:schemeClr val="tx1"/>
                </a:solidFill>
                <a:latin typeface="Calibri" panose="020F0502020204030204" pitchFamily="34" charset="0"/>
                <a:ea typeface="宋体" panose="02010600030101010101" pitchFamily="2" charset="-122"/>
              </a:defRPr>
            </a:lvl4pPr>
            <a:lvl5pPr marL="2057400" indent="-228600">
              <a:defRPr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pPr algn="ctr"/>
            <a:r>
              <a:rPr lang="en-US" altLang="zh-CN" sz="1800"/>
              <a:t>1. Lookup(36)</a:t>
            </a:r>
            <a:endParaRPr lang="en-US" altLang="zh-CN" sz="1800"/>
          </a:p>
        </p:txBody>
      </p:sp>
      <p:sp>
        <p:nvSpPr>
          <p:cNvPr id="8" name="Rectangle 7"/>
          <p:cNvSpPr/>
          <p:nvPr/>
        </p:nvSpPr>
        <p:spPr>
          <a:xfrm>
            <a:off x="5219701" y="1939529"/>
            <a:ext cx="937022" cy="37742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accent1">
                    <a:lumMod val="75000"/>
                  </a:schemeClr>
                </a:solidFill>
              </a:rPr>
              <a:t>N25</a:t>
            </a:r>
            <a:endParaRPr lang="en-US" dirty="0">
              <a:solidFill>
                <a:schemeClr val="accent1">
                  <a:lumMod val="75000"/>
                </a:schemeClr>
              </a:solidFill>
            </a:endParaRPr>
          </a:p>
        </p:txBody>
      </p:sp>
      <p:sp>
        <p:nvSpPr>
          <p:cNvPr id="9" name="Rectangle 8"/>
          <p:cNvSpPr/>
          <p:nvPr/>
        </p:nvSpPr>
        <p:spPr>
          <a:xfrm>
            <a:off x="5219701" y="3505200"/>
            <a:ext cx="937022" cy="378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accent1">
                    <a:lumMod val="75000"/>
                  </a:schemeClr>
                </a:solidFill>
              </a:rPr>
              <a:t>N40</a:t>
            </a:r>
            <a:endParaRPr lang="en-US" dirty="0">
              <a:solidFill>
                <a:schemeClr val="accent1">
                  <a:lumMod val="75000"/>
                </a:schemeClr>
              </a:solidFill>
            </a:endParaRPr>
          </a:p>
        </p:txBody>
      </p:sp>
      <p:cxnSp>
        <p:nvCxnSpPr>
          <p:cNvPr id="11" name="Straight Arrow Connector 10"/>
          <p:cNvCxnSpPr>
            <a:stCxn id="8" idx="2"/>
            <a:endCxn id="9" idx="0"/>
          </p:cNvCxnSpPr>
          <p:nvPr/>
        </p:nvCxnSpPr>
        <p:spPr>
          <a:xfrm>
            <a:off x="5687616" y="2316957"/>
            <a:ext cx="0" cy="1188244"/>
          </a:xfrm>
          <a:prstGeom prst="straightConnector1">
            <a:avLst/>
          </a:prstGeom>
          <a:ln>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372225" y="3398044"/>
            <a:ext cx="720329" cy="369332"/>
          </a:xfrm>
          <a:prstGeom prst="rect">
            <a:avLst/>
          </a:prstGeom>
          <a:noFill/>
        </p:spPr>
        <p:txBody>
          <a:bodyPr>
            <a:spAutoFit/>
          </a:bodyPr>
          <a:lstStyle/>
          <a:p>
            <a:pPr>
              <a:defRPr/>
            </a:pPr>
            <a:r>
              <a:rPr lang="en-US" dirty="0">
                <a:solidFill>
                  <a:schemeClr val="accent3">
                    <a:lumMod val="75000"/>
                  </a:schemeClr>
                </a:solidFill>
                <a:latin typeface="Calibri" panose="020F0502020204030204" pitchFamily="34" charset="0"/>
                <a:ea typeface="宋体" panose="02010600030101010101" pitchFamily="2" charset="-122"/>
                <a:cs typeface="宋体" panose="02010600030101010101" pitchFamily="2" charset="-122"/>
              </a:rPr>
              <a:t>K30</a:t>
            </a:r>
            <a:endParaRPr lang="en-US" dirty="0">
              <a:solidFill>
                <a:schemeClr val="accent3">
                  <a:lumMod val="75000"/>
                </a:schemeClr>
              </a:solidFill>
              <a:latin typeface="Calibri" panose="020F0502020204030204" pitchFamily="34" charset="0"/>
              <a:ea typeface="宋体" panose="02010600030101010101" pitchFamily="2" charset="-122"/>
              <a:cs typeface="宋体" panose="02010600030101010101" pitchFamily="2" charset="-122"/>
            </a:endParaRPr>
          </a:p>
        </p:txBody>
      </p:sp>
      <p:sp>
        <p:nvSpPr>
          <p:cNvPr id="13" name="TextBox 12"/>
          <p:cNvSpPr txBox="1"/>
          <p:nvPr/>
        </p:nvSpPr>
        <p:spPr>
          <a:xfrm>
            <a:off x="6372225" y="3667125"/>
            <a:ext cx="720329" cy="369332"/>
          </a:xfrm>
          <a:prstGeom prst="rect">
            <a:avLst/>
          </a:prstGeom>
          <a:noFill/>
        </p:spPr>
        <p:txBody>
          <a:bodyPr>
            <a:spAutoFit/>
          </a:bodyPr>
          <a:lstStyle/>
          <a:p>
            <a:pPr>
              <a:defRPr/>
            </a:pPr>
            <a:r>
              <a:rPr lang="en-US" dirty="0">
                <a:solidFill>
                  <a:schemeClr val="accent3">
                    <a:lumMod val="75000"/>
                  </a:schemeClr>
                </a:solidFill>
                <a:latin typeface="Calibri" panose="020F0502020204030204" pitchFamily="34" charset="0"/>
                <a:ea typeface="宋体" panose="02010600030101010101" pitchFamily="2" charset="-122"/>
                <a:cs typeface="宋体" panose="02010600030101010101" pitchFamily="2" charset="-122"/>
              </a:rPr>
              <a:t>K38</a:t>
            </a:r>
            <a:endParaRPr lang="en-US" dirty="0">
              <a:solidFill>
                <a:schemeClr val="accent3">
                  <a:lumMod val="75000"/>
                </a:schemeClr>
              </a:solidFill>
              <a:latin typeface="Calibri" panose="020F0502020204030204" pitchFamily="34" charset="0"/>
              <a:ea typeface="宋体" panose="02010600030101010101" pitchFamily="2" charset="-122"/>
              <a:cs typeface="宋体" panose="02010600030101010101" pitchFamily="2" charset="-122"/>
            </a:endParaRPr>
          </a:p>
        </p:txBody>
      </p:sp>
      <p:sp>
        <p:nvSpPr>
          <p:cNvPr id="14"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p:txBody>
          <a:bodyPr/>
          <a:lstStyle/>
          <a:p>
            <a:pPr eaLnBrk="1" hangingPunct="1"/>
            <a:r>
              <a:rPr lang="en-US" altLang="zh-CN"/>
              <a:t>Join (2)</a:t>
            </a:r>
            <a:endParaRPr lang="en-US" altLang="zh-CN"/>
          </a:p>
        </p:txBody>
      </p:sp>
      <p:sp>
        <p:nvSpPr>
          <p:cNvPr id="5" name="Oval 4"/>
          <p:cNvSpPr/>
          <p:nvPr/>
        </p:nvSpPr>
        <p:spPr>
          <a:xfrm>
            <a:off x="1619250" y="1560910"/>
            <a:ext cx="3673079" cy="2755106"/>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srgbClr val="FFFFFF"/>
              </a:solidFill>
              <a:ea typeface="宋体" panose="02010600030101010101" pitchFamily="2" charset="-122"/>
              <a:cs typeface="宋体" panose="02010600030101010101" pitchFamily="2" charset="-122"/>
            </a:endParaRPr>
          </a:p>
        </p:txBody>
      </p:sp>
      <p:sp>
        <p:nvSpPr>
          <p:cNvPr id="6" name="Rectangle 5"/>
          <p:cNvSpPr/>
          <p:nvPr/>
        </p:nvSpPr>
        <p:spPr>
          <a:xfrm>
            <a:off x="6587728" y="2857500"/>
            <a:ext cx="937022" cy="378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FF0000"/>
                </a:solidFill>
              </a:rPr>
              <a:t>N36</a:t>
            </a:r>
            <a:endParaRPr lang="en-US" dirty="0">
              <a:solidFill>
                <a:srgbClr val="FF0000"/>
              </a:solidFill>
            </a:endParaRPr>
          </a:p>
        </p:txBody>
      </p:sp>
      <p:sp>
        <p:nvSpPr>
          <p:cNvPr id="83973" name="TextBox 6"/>
          <p:cNvSpPr txBox="1">
            <a:spLocks noChangeArrowheads="1"/>
          </p:cNvSpPr>
          <p:nvPr/>
        </p:nvSpPr>
        <p:spPr bwMode="auto">
          <a:xfrm>
            <a:off x="2412207" y="3019425"/>
            <a:ext cx="20883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marL="1143000" indent="-228600">
              <a:defRPr sz="2400">
                <a:solidFill>
                  <a:schemeClr val="tx1"/>
                </a:solidFill>
                <a:latin typeface="Calibri" panose="020F0502020204030204" pitchFamily="34" charset="0"/>
                <a:ea typeface="宋体" panose="02010600030101010101" pitchFamily="2" charset="-122"/>
              </a:defRPr>
            </a:lvl3pPr>
            <a:lvl4pPr marL="1600200" indent="-228600">
              <a:defRPr sz="2400">
                <a:solidFill>
                  <a:schemeClr val="tx1"/>
                </a:solidFill>
                <a:latin typeface="Calibri" panose="020F0502020204030204" pitchFamily="34" charset="0"/>
                <a:ea typeface="宋体" panose="02010600030101010101" pitchFamily="2" charset="-122"/>
              </a:defRPr>
            </a:lvl4pPr>
            <a:lvl5pPr marL="2057400" indent="-228600">
              <a:defRPr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pPr algn="ctr"/>
            <a:r>
              <a:rPr lang="en-US" altLang="zh-CN" sz="1800"/>
              <a:t>1. Lookup(36)</a:t>
            </a:r>
            <a:endParaRPr lang="en-US" altLang="zh-CN" sz="1800"/>
          </a:p>
        </p:txBody>
      </p:sp>
      <p:sp>
        <p:nvSpPr>
          <p:cNvPr id="8" name="Rectangle 7"/>
          <p:cNvSpPr/>
          <p:nvPr/>
        </p:nvSpPr>
        <p:spPr>
          <a:xfrm>
            <a:off x="5219701" y="1939529"/>
            <a:ext cx="937022" cy="37742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accent1">
                    <a:lumMod val="75000"/>
                  </a:schemeClr>
                </a:solidFill>
              </a:rPr>
              <a:t>N25</a:t>
            </a:r>
            <a:endParaRPr lang="en-US" dirty="0">
              <a:solidFill>
                <a:schemeClr val="accent1">
                  <a:lumMod val="75000"/>
                </a:schemeClr>
              </a:solidFill>
            </a:endParaRPr>
          </a:p>
        </p:txBody>
      </p:sp>
      <p:sp>
        <p:nvSpPr>
          <p:cNvPr id="9" name="Rectangle 8"/>
          <p:cNvSpPr/>
          <p:nvPr/>
        </p:nvSpPr>
        <p:spPr>
          <a:xfrm>
            <a:off x="5219701" y="3505200"/>
            <a:ext cx="937022" cy="378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accent1">
                    <a:lumMod val="75000"/>
                  </a:schemeClr>
                </a:solidFill>
              </a:rPr>
              <a:t>N40</a:t>
            </a:r>
            <a:endParaRPr lang="en-US" dirty="0">
              <a:solidFill>
                <a:schemeClr val="accent1">
                  <a:lumMod val="75000"/>
                </a:schemeClr>
              </a:solidFill>
            </a:endParaRPr>
          </a:p>
        </p:txBody>
      </p:sp>
      <p:cxnSp>
        <p:nvCxnSpPr>
          <p:cNvPr id="11" name="Straight Arrow Connector 10"/>
          <p:cNvCxnSpPr>
            <a:stCxn id="8" idx="2"/>
            <a:endCxn id="9" idx="0"/>
          </p:cNvCxnSpPr>
          <p:nvPr/>
        </p:nvCxnSpPr>
        <p:spPr>
          <a:xfrm>
            <a:off x="5687616" y="2316957"/>
            <a:ext cx="0" cy="1188244"/>
          </a:xfrm>
          <a:prstGeom prst="straightConnector1">
            <a:avLst/>
          </a:prstGeom>
          <a:ln>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372225" y="3398044"/>
            <a:ext cx="720329" cy="369332"/>
          </a:xfrm>
          <a:prstGeom prst="rect">
            <a:avLst/>
          </a:prstGeom>
          <a:noFill/>
        </p:spPr>
        <p:txBody>
          <a:bodyPr>
            <a:spAutoFit/>
          </a:bodyPr>
          <a:lstStyle/>
          <a:p>
            <a:pPr>
              <a:defRPr/>
            </a:pPr>
            <a:r>
              <a:rPr lang="en-US" dirty="0">
                <a:solidFill>
                  <a:schemeClr val="accent3">
                    <a:lumMod val="75000"/>
                  </a:schemeClr>
                </a:solidFill>
                <a:latin typeface="Calibri" panose="020F0502020204030204" pitchFamily="34" charset="0"/>
                <a:ea typeface="宋体" panose="02010600030101010101" pitchFamily="2" charset="-122"/>
                <a:cs typeface="宋体" panose="02010600030101010101" pitchFamily="2" charset="-122"/>
              </a:rPr>
              <a:t>K30</a:t>
            </a:r>
            <a:endParaRPr lang="en-US" dirty="0">
              <a:solidFill>
                <a:schemeClr val="accent3">
                  <a:lumMod val="75000"/>
                </a:schemeClr>
              </a:solidFill>
              <a:latin typeface="Calibri" panose="020F0502020204030204" pitchFamily="34" charset="0"/>
              <a:ea typeface="宋体" panose="02010600030101010101" pitchFamily="2" charset="-122"/>
              <a:cs typeface="宋体" panose="02010600030101010101" pitchFamily="2" charset="-122"/>
            </a:endParaRPr>
          </a:p>
        </p:txBody>
      </p:sp>
      <p:sp>
        <p:nvSpPr>
          <p:cNvPr id="13" name="TextBox 12"/>
          <p:cNvSpPr txBox="1"/>
          <p:nvPr/>
        </p:nvSpPr>
        <p:spPr>
          <a:xfrm>
            <a:off x="6372225" y="3667125"/>
            <a:ext cx="720329" cy="369332"/>
          </a:xfrm>
          <a:prstGeom prst="rect">
            <a:avLst/>
          </a:prstGeom>
          <a:noFill/>
        </p:spPr>
        <p:txBody>
          <a:bodyPr>
            <a:spAutoFit/>
          </a:bodyPr>
          <a:lstStyle/>
          <a:p>
            <a:pPr>
              <a:defRPr/>
            </a:pPr>
            <a:r>
              <a:rPr lang="en-US" dirty="0">
                <a:solidFill>
                  <a:schemeClr val="accent3">
                    <a:lumMod val="75000"/>
                  </a:schemeClr>
                </a:solidFill>
                <a:latin typeface="Calibri" panose="020F0502020204030204" pitchFamily="34" charset="0"/>
                <a:ea typeface="宋体" panose="02010600030101010101" pitchFamily="2" charset="-122"/>
                <a:cs typeface="宋体" panose="02010600030101010101" pitchFamily="2" charset="-122"/>
              </a:rPr>
              <a:t>K38</a:t>
            </a:r>
            <a:endParaRPr lang="en-US" dirty="0">
              <a:solidFill>
                <a:schemeClr val="accent3">
                  <a:lumMod val="75000"/>
                </a:schemeClr>
              </a:solidFill>
              <a:latin typeface="Calibri" panose="020F0502020204030204" pitchFamily="34" charset="0"/>
              <a:ea typeface="宋体" panose="02010600030101010101" pitchFamily="2" charset="-122"/>
              <a:cs typeface="宋体" panose="02010600030101010101" pitchFamily="2" charset="-122"/>
            </a:endParaRPr>
          </a:p>
        </p:txBody>
      </p:sp>
      <p:cxnSp>
        <p:nvCxnSpPr>
          <p:cNvPr id="14" name="Straight Arrow Connector 13"/>
          <p:cNvCxnSpPr/>
          <p:nvPr/>
        </p:nvCxnSpPr>
        <p:spPr>
          <a:xfrm flipH="1">
            <a:off x="6012656" y="3236119"/>
            <a:ext cx="863204" cy="269081"/>
          </a:xfrm>
          <a:prstGeom prst="straightConnector1">
            <a:avLst/>
          </a:prstGeom>
          <a:ln>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5"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p:txBody>
          <a:bodyPr/>
          <a:lstStyle/>
          <a:p>
            <a:pPr eaLnBrk="1" hangingPunct="1"/>
            <a:r>
              <a:rPr lang="en-US" altLang="zh-CN"/>
              <a:t>Join (3)</a:t>
            </a:r>
            <a:endParaRPr lang="en-US" altLang="zh-CN"/>
          </a:p>
        </p:txBody>
      </p:sp>
      <p:sp>
        <p:nvSpPr>
          <p:cNvPr id="5" name="Oval 4"/>
          <p:cNvSpPr/>
          <p:nvPr/>
        </p:nvSpPr>
        <p:spPr>
          <a:xfrm>
            <a:off x="1619250" y="1560910"/>
            <a:ext cx="3673079" cy="2755106"/>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srgbClr val="FFFFFF"/>
              </a:solidFill>
              <a:ea typeface="宋体" panose="02010600030101010101" pitchFamily="2" charset="-122"/>
              <a:cs typeface="宋体" panose="02010600030101010101" pitchFamily="2" charset="-122"/>
            </a:endParaRPr>
          </a:p>
        </p:txBody>
      </p:sp>
      <p:sp>
        <p:nvSpPr>
          <p:cNvPr id="6" name="Rectangle 5"/>
          <p:cNvSpPr/>
          <p:nvPr/>
        </p:nvSpPr>
        <p:spPr>
          <a:xfrm>
            <a:off x="6587728" y="2857500"/>
            <a:ext cx="937022" cy="378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FF0000"/>
                </a:solidFill>
              </a:rPr>
              <a:t>N36</a:t>
            </a:r>
            <a:endParaRPr lang="en-US" dirty="0">
              <a:solidFill>
                <a:srgbClr val="FF0000"/>
              </a:solidFill>
            </a:endParaRPr>
          </a:p>
        </p:txBody>
      </p:sp>
      <p:sp>
        <p:nvSpPr>
          <p:cNvPr id="84997" name="TextBox 6"/>
          <p:cNvSpPr txBox="1">
            <a:spLocks noChangeArrowheads="1"/>
          </p:cNvSpPr>
          <p:nvPr/>
        </p:nvSpPr>
        <p:spPr bwMode="auto">
          <a:xfrm>
            <a:off x="2412207" y="3019425"/>
            <a:ext cx="20883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marL="1143000" indent="-228600">
              <a:defRPr sz="2400">
                <a:solidFill>
                  <a:schemeClr val="tx1"/>
                </a:solidFill>
                <a:latin typeface="Calibri" panose="020F0502020204030204" pitchFamily="34" charset="0"/>
                <a:ea typeface="宋体" panose="02010600030101010101" pitchFamily="2" charset="-122"/>
              </a:defRPr>
            </a:lvl3pPr>
            <a:lvl4pPr marL="1600200" indent="-228600">
              <a:defRPr sz="2400">
                <a:solidFill>
                  <a:schemeClr val="tx1"/>
                </a:solidFill>
                <a:latin typeface="Calibri" panose="020F0502020204030204" pitchFamily="34" charset="0"/>
                <a:ea typeface="宋体" panose="02010600030101010101" pitchFamily="2" charset="-122"/>
              </a:defRPr>
            </a:lvl4pPr>
            <a:lvl5pPr marL="2057400" indent="-228600">
              <a:defRPr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pPr algn="ctr"/>
            <a:r>
              <a:rPr lang="en-US" altLang="zh-CN" sz="1800"/>
              <a:t>1. Lookup(36)</a:t>
            </a:r>
            <a:endParaRPr lang="en-US" altLang="zh-CN" sz="1800"/>
          </a:p>
        </p:txBody>
      </p:sp>
      <p:sp>
        <p:nvSpPr>
          <p:cNvPr id="8" name="Rectangle 7"/>
          <p:cNvSpPr/>
          <p:nvPr/>
        </p:nvSpPr>
        <p:spPr>
          <a:xfrm>
            <a:off x="5219701" y="1939529"/>
            <a:ext cx="937022" cy="37742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accent1">
                    <a:lumMod val="75000"/>
                  </a:schemeClr>
                </a:solidFill>
              </a:rPr>
              <a:t>N25</a:t>
            </a:r>
            <a:endParaRPr lang="en-US" dirty="0">
              <a:solidFill>
                <a:schemeClr val="accent1">
                  <a:lumMod val="75000"/>
                </a:schemeClr>
              </a:solidFill>
            </a:endParaRPr>
          </a:p>
        </p:txBody>
      </p:sp>
      <p:sp>
        <p:nvSpPr>
          <p:cNvPr id="9" name="Rectangle 8"/>
          <p:cNvSpPr/>
          <p:nvPr/>
        </p:nvSpPr>
        <p:spPr>
          <a:xfrm>
            <a:off x="5219701" y="3505200"/>
            <a:ext cx="937022" cy="378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accent1">
                    <a:lumMod val="75000"/>
                  </a:schemeClr>
                </a:solidFill>
              </a:rPr>
              <a:t>N40</a:t>
            </a:r>
            <a:endParaRPr lang="en-US" dirty="0">
              <a:solidFill>
                <a:schemeClr val="accent1">
                  <a:lumMod val="75000"/>
                </a:schemeClr>
              </a:solidFill>
            </a:endParaRPr>
          </a:p>
        </p:txBody>
      </p:sp>
      <p:cxnSp>
        <p:nvCxnSpPr>
          <p:cNvPr id="11" name="Straight Arrow Connector 10"/>
          <p:cNvCxnSpPr>
            <a:stCxn id="8" idx="2"/>
            <a:endCxn id="9" idx="0"/>
          </p:cNvCxnSpPr>
          <p:nvPr/>
        </p:nvCxnSpPr>
        <p:spPr>
          <a:xfrm>
            <a:off x="5687616" y="2316957"/>
            <a:ext cx="0" cy="1188244"/>
          </a:xfrm>
          <a:prstGeom prst="straightConnector1">
            <a:avLst/>
          </a:prstGeom>
          <a:ln>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372225" y="3398044"/>
            <a:ext cx="720329" cy="369332"/>
          </a:xfrm>
          <a:prstGeom prst="rect">
            <a:avLst/>
          </a:prstGeom>
          <a:noFill/>
        </p:spPr>
        <p:txBody>
          <a:bodyPr>
            <a:spAutoFit/>
          </a:bodyPr>
          <a:lstStyle/>
          <a:p>
            <a:pPr>
              <a:defRPr/>
            </a:pPr>
            <a:r>
              <a:rPr lang="en-US" dirty="0">
                <a:solidFill>
                  <a:schemeClr val="accent3">
                    <a:lumMod val="75000"/>
                  </a:schemeClr>
                </a:solidFill>
                <a:latin typeface="Calibri" panose="020F0502020204030204" pitchFamily="34" charset="0"/>
                <a:ea typeface="宋体" panose="02010600030101010101" pitchFamily="2" charset="-122"/>
                <a:cs typeface="宋体" panose="02010600030101010101" pitchFamily="2" charset="-122"/>
              </a:rPr>
              <a:t>K30</a:t>
            </a:r>
            <a:endParaRPr lang="en-US" dirty="0">
              <a:solidFill>
                <a:schemeClr val="accent3">
                  <a:lumMod val="75000"/>
                </a:schemeClr>
              </a:solidFill>
              <a:latin typeface="Calibri" panose="020F0502020204030204" pitchFamily="34" charset="0"/>
              <a:ea typeface="宋体" panose="02010600030101010101" pitchFamily="2" charset="-122"/>
              <a:cs typeface="宋体" panose="02010600030101010101" pitchFamily="2" charset="-122"/>
            </a:endParaRPr>
          </a:p>
        </p:txBody>
      </p:sp>
      <p:sp>
        <p:nvSpPr>
          <p:cNvPr id="13" name="TextBox 12"/>
          <p:cNvSpPr txBox="1"/>
          <p:nvPr/>
        </p:nvSpPr>
        <p:spPr>
          <a:xfrm>
            <a:off x="6372225" y="3667125"/>
            <a:ext cx="720329" cy="369332"/>
          </a:xfrm>
          <a:prstGeom prst="rect">
            <a:avLst/>
          </a:prstGeom>
          <a:noFill/>
        </p:spPr>
        <p:txBody>
          <a:bodyPr>
            <a:spAutoFit/>
          </a:bodyPr>
          <a:lstStyle/>
          <a:p>
            <a:pPr>
              <a:defRPr/>
            </a:pPr>
            <a:r>
              <a:rPr lang="en-US" dirty="0">
                <a:solidFill>
                  <a:schemeClr val="accent3">
                    <a:lumMod val="75000"/>
                  </a:schemeClr>
                </a:solidFill>
                <a:latin typeface="Calibri" panose="020F0502020204030204" pitchFamily="34" charset="0"/>
                <a:ea typeface="宋体" panose="02010600030101010101" pitchFamily="2" charset="-122"/>
                <a:cs typeface="宋体" panose="02010600030101010101" pitchFamily="2" charset="-122"/>
              </a:rPr>
              <a:t>K38</a:t>
            </a:r>
            <a:endParaRPr lang="en-US" dirty="0">
              <a:solidFill>
                <a:schemeClr val="accent3">
                  <a:lumMod val="75000"/>
                </a:schemeClr>
              </a:solidFill>
              <a:latin typeface="Calibri" panose="020F0502020204030204" pitchFamily="34" charset="0"/>
              <a:ea typeface="宋体" panose="02010600030101010101" pitchFamily="2" charset="-122"/>
              <a:cs typeface="宋体" panose="02010600030101010101" pitchFamily="2" charset="-122"/>
            </a:endParaRPr>
          </a:p>
        </p:txBody>
      </p:sp>
      <p:cxnSp>
        <p:nvCxnSpPr>
          <p:cNvPr id="14" name="Straight Arrow Connector 13"/>
          <p:cNvCxnSpPr/>
          <p:nvPr/>
        </p:nvCxnSpPr>
        <p:spPr>
          <a:xfrm flipH="1">
            <a:off x="6012656" y="3236119"/>
            <a:ext cx="863204" cy="269081"/>
          </a:xfrm>
          <a:prstGeom prst="straightConnector1">
            <a:avLst/>
          </a:prstGeom>
          <a:ln>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7596187" y="2889647"/>
            <a:ext cx="720329" cy="369332"/>
          </a:xfrm>
          <a:prstGeom prst="rect">
            <a:avLst/>
          </a:prstGeom>
          <a:noFill/>
        </p:spPr>
        <p:txBody>
          <a:bodyPr>
            <a:spAutoFit/>
          </a:bodyPr>
          <a:lstStyle/>
          <a:p>
            <a:pPr>
              <a:defRPr/>
            </a:pPr>
            <a:r>
              <a:rPr lang="en-US" dirty="0">
                <a:solidFill>
                  <a:schemeClr val="accent3">
                    <a:lumMod val="75000"/>
                  </a:schemeClr>
                </a:solidFill>
                <a:latin typeface="Calibri" panose="020F0502020204030204" pitchFamily="34" charset="0"/>
                <a:ea typeface="宋体" panose="02010600030101010101" pitchFamily="2" charset="-122"/>
                <a:cs typeface="宋体" panose="02010600030101010101" pitchFamily="2" charset="-122"/>
              </a:rPr>
              <a:t>K30</a:t>
            </a:r>
            <a:endParaRPr lang="en-US" dirty="0">
              <a:solidFill>
                <a:schemeClr val="accent3">
                  <a:lumMod val="75000"/>
                </a:schemeClr>
              </a:solidFill>
              <a:latin typeface="Calibri" panose="020F0502020204030204" pitchFamily="34" charset="0"/>
              <a:ea typeface="宋体" panose="02010600030101010101" pitchFamily="2" charset="-122"/>
              <a:cs typeface="宋体" panose="02010600030101010101" pitchFamily="2" charset="-122"/>
            </a:endParaRPr>
          </a:p>
        </p:txBody>
      </p:sp>
      <p:sp>
        <p:nvSpPr>
          <p:cNvPr id="16"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p:txBody>
          <a:bodyPr/>
          <a:lstStyle/>
          <a:p>
            <a:pPr eaLnBrk="1" hangingPunct="1"/>
            <a:r>
              <a:rPr lang="en-US" altLang="zh-CN"/>
              <a:t>Join (4)</a:t>
            </a:r>
            <a:endParaRPr lang="en-US" altLang="zh-CN"/>
          </a:p>
        </p:txBody>
      </p:sp>
      <p:sp>
        <p:nvSpPr>
          <p:cNvPr id="5" name="Oval 4"/>
          <p:cNvSpPr/>
          <p:nvPr/>
        </p:nvSpPr>
        <p:spPr>
          <a:xfrm>
            <a:off x="1619250" y="1560910"/>
            <a:ext cx="3673079" cy="2755106"/>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srgbClr val="FFFFFF"/>
              </a:solidFill>
              <a:ea typeface="宋体" panose="02010600030101010101" pitchFamily="2" charset="-122"/>
              <a:cs typeface="宋体" panose="02010600030101010101" pitchFamily="2" charset="-122"/>
            </a:endParaRPr>
          </a:p>
        </p:txBody>
      </p:sp>
      <p:sp>
        <p:nvSpPr>
          <p:cNvPr id="6" name="Rectangle 5"/>
          <p:cNvSpPr/>
          <p:nvPr/>
        </p:nvSpPr>
        <p:spPr>
          <a:xfrm>
            <a:off x="6587728" y="2857500"/>
            <a:ext cx="937022" cy="378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FF0000"/>
                </a:solidFill>
              </a:rPr>
              <a:t>N36</a:t>
            </a:r>
            <a:endParaRPr lang="en-US" dirty="0">
              <a:solidFill>
                <a:srgbClr val="FF0000"/>
              </a:solidFill>
            </a:endParaRPr>
          </a:p>
        </p:txBody>
      </p:sp>
      <p:sp>
        <p:nvSpPr>
          <p:cNvPr id="86021" name="TextBox 6"/>
          <p:cNvSpPr txBox="1">
            <a:spLocks noChangeArrowheads="1"/>
          </p:cNvSpPr>
          <p:nvPr/>
        </p:nvSpPr>
        <p:spPr bwMode="auto">
          <a:xfrm>
            <a:off x="2268141" y="2695575"/>
            <a:ext cx="23752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marL="1143000" indent="-228600">
              <a:defRPr sz="2400">
                <a:solidFill>
                  <a:schemeClr val="tx1"/>
                </a:solidFill>
                <a:latin typeface="Calibri" panose="020F0502020204030204" pitchFamily="34" charset="0"/>
                <a:ea typeface="宋体" panose="02010600030101010101" pitchFamily="2" charset="-122"/>
              </a:defRPr>
            </a:lvl3pPr>
            <a:lvl4pPr marL="1600200" indent="-228600">
              <a:defRPr sz="2400">
                <a:solidFill>
                  <a:schemeClr val="tx1"/>
                </a:solidFill>
                <a:latin typeface="Calibri" panose="020F0502020204030204" pitchFamily="34" charset="0"/>
                <a:ea typeface="宋体" panose="02010600030101010101" pitchFamily="2" charset="-122"/>
              </a:defRPr>
            </a:lvl4pPr>
            <a:lvl5pPr marL="2057400" indent="-228600">
              <a:defRPr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pPr algn="ctr"/>
            <a:r>
              <a:rPr lang="en-US" altLang="zh-CN" sz="1800" dirty="0"/>
              <a:t>4. Set N25</a:t>
            </a:r>
            <a:r>
              <a:rPr lang="en-US" altLang="en-US" sz="1800" dirty="0"/>
              <a:t>'</a:t>
            </a:r>
            <a:r>
              <a:rPr lang="en-US" altLang="zh-CN" sz="1800" dirty="0"/>
              <a:t>s successor pointer</a:t>
            </a:r>
            <a:endParaRPr lang="en-US" altLang="zh-CN" sz="1800" dirty="0"/>
          </a:p>
        </p:txBody>
      </p:sp>
      <p:sp>
        <p:nvSpPr>
          <p:cNvPr id="8" name="Rectangle 7"/>
          <p:cNvSpPr/>
          <p:nvPr/>
        </p:nvSpPr>
        <p:spPr>
          <a:xfrm>
            <a:off x="5219701" y="1939529"/>
            <a:ext cx="937022" cy="37742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accent1">
                    <a:lumMod val="75000"/>
                  </a:schemeClr>
                </a:solidFill>
              </a:rPr>
              <a:t>N25</a:t>
            </a:r>
            <a:endParaRPr lang="en-US" dirty="0">
              <a:solidFill>
                <a:schemeClr val="accent1">
                  <a:lumMod val="75000"/>
                </a:schemeClr>
              </a:solidFill>
            </a:endParaRPr>
          </a:p>
        </p:txBody>
      </p:sp>
      <p:sp>
        <p:nvSpPr>
          <p:cNvPr id="9" name="Rectangle 8"/>
          <p:cNvSpPr/>
          <p:nvPr/>
        </p:nvSpPr>
        <p:spPr>
          <a:xfrm>
            <a:off x="5219701" y="3505200"/>
            <a:ext cx="937022" cy="378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accent1">
                    <a:lumMod val="75000"/>
                  </a:schemeClr>
                </a:solidFill>
              </a:rPr>
              <a:t>N40</a:t>
            </a:r>
            <a:endParaRPr lang="en-US" dirty="0">
              <a:solidFill>
                <a:schemeClr val="accent1">
                  <a:lumMod val="75000"/>
                </a:schemeClr>
              </a:solidFill>
            </a:endParaRPr>
          </a:p>
        </p:txBody>
      </p:sp>
      <p:cxnSp>
        <p:nvCxnSpPr>
          <p:cNvPr id="11" name="Straight Arrow Connector 10"/>
          <p:cNvCxnSpPr>
            <a:stCxn id="8" idx="2"/>
          </p:cNvCxnSpPr>
          <p:nvPr/>
        </p:nvCxnSpPr>
        <p:spPr>
          <a:xfrm>
            <a:off x="5687616" y="2316957"/>
            <a:ext cx="1188244" cy="540544"/>
          </a:xfrm>
          <a:prstGeom prst="straightConnector1">
            <a:avLst/>
          </a:prstGeom>
          <a:ln>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372225" y="3398044"/>
            <a:ext cx="720329" cy="369332"/>
          </a:xfrm>
          <a:prstGeom prst="rect">
            <a:avLst/>
          </a:prstGeom>
          <a:noFill/>
        </p:spPr>
        <p:txBody>
          <a:bodyPr>
            <a:spAutoFit/>
          </a:bodyPr>
          <a:lstStyle/>
          <a:p>
            <a:pPr>
              <a:defRPr/>
            </a:pPr>
            <a:r>
              <a:rPr lang="en-US" dirty="0">
                <a:solidFill>
                  <a:schemeClr val="accent3">
                    <a:lumMod val="75000"/>
                  </a:schemeClr>
                </a:solidFill>
                <a:latin typeface="Calibri" panose="020F0502020204030204" pitchFamily="34" charset="0"/>
                <a:ea typeface="宋体" panose="02010600030101010101" pitchFamily="2" charset="-122"/>
                <a:cs typeface="宋体" panose="02010600030101010101" pitchFamily="2" charset="-122"/>
              </a:rPr>
              <a:t>K30</a:t>
            </a:r>
            <a:endParaRPr lang="en-US" dirty="0">
              <a:solidFill>
                <a:schemeClr val="accent3">
                  <a:lumMod val="75000"/>
                </a:schemeClr>
              </a:solidFill>
              <a:latin typeface="Calibri" panose="020F0502020204030204" pitchFamily="34" charset="0"/>
              <a:ea typeface="宋体" panose="02010600030101010101" pitchFamily="2" charset="-122"/>
              <a:cs typeface="宋体" panose="02010600030101010101" pitchFamily="2" charset="-122"/>
            </a:endParaRPr>
          </a:p>
        </p:txBody>
      </p:sp>
      <p:sp>
        <p:nvSpPr>
          <p:cNvPr id="13" name="TextBox 12"/>
          <p:cNvSpPr txBox="1"/>
          <p:nvPr/>
        </p:nvSpPr>
        <p:spPr>
          <a:xfrm>
            <a:off x="6372225" y="3667125"/>
            <a:ext cx="720329" cy="369332"/>
          </a:xfrm>
          <a:prstGeom prst="rect">
            <a:avLst/>
          </a:prstGeom>
          <a:noFill/>
        </p:spPr>
        <p:txBody>
          <a:bodyPr>
            <a:spAutoFit/>
          </a:bodyPr>
          <a:lstStyle/>
          <a:p>
            <a:pPr>
              <a:defRPr/>
            </a:pPr>
            <a:r>
              <a:rPr lang="en-US" dirty="0">
                <a:solidFill>
                  <a:schemeClr val="accent3">
                    <a:lumMod val="75000"/>
                  </a:schemeClr>
                </a:solidFill>
                <a:latin typeface="Calibri" panose="020F0502020204030204" pitchFamily="34" charset="0"/>
                <a:ea typeface="宋体" panose="02010600030101010101" pitchFamily="2" charset="-122"/>
                <a:cs typeface="宋体" panose="02010600030101010101" pitchFamily="2" charset="-122"/>
              </a:rPr>
              <a:t>K38</a:t>
            </a:r>
            <a:endParaRPr lang="en-US" dirty="0">
              <a:solidFill>
                <a:schemeClr val="accent3">
                  <a:lumMod val="75000"/>
                </a:schemeClr>
              </a:solidFill>
              <a:latin typeface="Calibri" panose="020F0502020204030204" pitchFamily="34" charset="0"/>
              <a:ea typeface="宋体" panose="02010600030101010101" pitchFamily="2" charset="-122"/>
              <a:cs typeface="宋体" panose="02010600030101010101" pitchFamily="2" charset="-122"/>
            </a:endParaRPr>
          </a:p>
        </p:txBody>
      </p:sp>
      <p:cxnSp>
        <p:nvCxnSpPr>
          <p:cNvPr id="14" name="Straight Arrow Connector 13"/>
          <p:cNvCxnSpPr/>
          <p:nvPr/>
        </p:nvCxnSpPr>
        <p:spPr>
          <a:xfrm flipH="1">
            <a:off x="6012656" y="3236119"/>
            <a:ext cx="863204" cy="269081"/>
          </a:xfrm>
          <a:prstGeom prst="straightConnector1">
            <a:avLst/>
          </a:prstGeom>
          <a:ln>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7596187" y="2889647"/>
            <a:ext cx="720329" cy="369332"/>
          </a:xfrm>
          <a:prstGeom prst="rect">
            <a:avLst/>
          </a:prstGeom>
          <a:noFill/>
        </p:spPr>
        <p:txBody>
          <a:bodyPr>
            <a:spAutoFit/>
          </a:bodyPr>
          <a:lstStyle/>
          <a:p>
            <a:pPr>
              <a:defRPr/>
            </a:pPr>
            <a:r>
              <a:rPr lang="en-US" dirty="0">
                <a:solidFill>
                  <a:schemeClr val="accent3">
                    <a:lumMod val="75000"/>
                  </a:schemeClr>
                </a:solidFill>
                <a:latin typeface="Calibri" panose="020F0502020204030204" pitchFamily="34" charset="0"/>
                <a:ea typeface="宋体" panose="02010600030101010101" pitchFamily="2" charset="-122"/>
                <a:cs typeface="宋体" panose="02010600030101010101" pitchFamily="2" charset="-122"/>
              </a:rPr>
              <a:t>K30</a:t>
            </a:r>
            <a:endParaRPr lang="en-US" dirty="0">
              <a:solidFill>
                <a:schemeClr val="accent3">
                  <a:lumMod val="75000"/>
                </a:schemeClr>
              </a:solidFill>
              <a:latin typeface="Calibri" panose="020F0502020204030204" pitchFamily="34" charset="0"/>
              <a:ea typeface="宋体" panose="02010600030101010101" pitchFamily="2" charset="-122"/>
              <a:cs typeface="宋体" panose="02010600030101010101" pitchFamily="2" charset="-122"/>
            </a:endParaRPr>
          </a:p>
        </p:txBody>
      </p:sp>
      <p:sp>
        <p:nvSpPr>
          <p:cNvPr id="86029" name="Rectangle 9"/>
          <p:cNvSpPr>
            <a:spLocks noChangeArrowheads="1"/>
          </p:cNvSpPr>
          <p:nvPr/>
        </p:nvSpPr>
        <p:spPr bwMode="auto">
          <a:xfrm>
            <a:off x="683419" y="4585097"/>
            <a:ext cx="72729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marL="1143000" indent="-228600">
              <a:defRPr sz="2400">
                <a:solidFill>
                  <a:schemeClr val="tx1"/>
                </a:solidFill>
                <a:latin typeface="Calibri" panose="020F0502020204030204" pitchFamily="34" charset="0"/>
                <a:ea typeface="宋体" panose="02010600030101010101" pitchFamily="2" charset="-122"/>
              </a:defRPr>
            </a:lvl3pPr>
            <a:lvl4pPr marL="1600200" indent="-228600">
              <a:defRPr sz="2400">
                <a:solidFill>
                  <a:schemeClr val="tx1"/>
                </a:solidFill>
                <a:latin typeface="Calibri" panose="020F0502020204030204" pitchFamily="34" charset="0"/>
                <a:ea typeface="宋体" panose="02010600030101010101" pitchFamily="2" charset="-122"/>
              </a:defRPr>
            </a:lvl4pPr>
            <a:lvl5pPr marL="2057400" indent="-228600">
              <a:defRPr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r>
              <a:rPr lang="en-US" altLang="zh-CN" sz="1800" dirty="0">
                <a:latin typeface="+mn-lt"/>
              </a:rPr>
              <a:t>Update finger pointers in the background </a:t>
            </a:r>
            <a:endParaRPr lang="en-US" altLang="zh-CN" sz="1800" dirty="0">
              <a:latin typeface="+mn-lt"/>
            </a:endParaRPr>
          </a:p>
        </p:txBody>
      </p:sp>
      <p:sp>
        <p:nvSpPr>
          <p:cNvPr id="16"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
        <p:nvSpPr>
          <p:cNvPr id="2" name="文本框 1"/>
          <p:cNvSpPr txBox="1"/>
          <p:nvPr/>
        </p:nvSpPr>
        <p:spPr>
          <a:xfrm>
            <a:off x="5447030" y="4304030"/>
            <a:ext cx="3048000" cy="1076325"/>
          </a:xfrm>
          <a:prstGeom prst="rect">
            <a:avLst/>
          </a:prstGeom>
          <a:noFill/>
        </p:spPr>
        <p:txBody>
          <a:bodyPr wrap="square" rtlCol="0">
            <a:spAutoFit/>
          </a:bodyPr>
          <a:p>
            <a:r>
              <a:rPr lang="zh-CN" altLang="en-US" sz="1600"/>
              <a:t>数据移动量很少，因为</a:t>
            </a:r>
            <a:r>
              <a:rPr lang="en-US" altLang="zh-CN" sz="1600"/>
              <a:t>ID space</a:t>
            </a:r>
            <a:r>
              <a:rPr lang="zh-CN" altLang="en-US" sz="1600"/>
              <a:t>不变，变化的只有一个机器管理的数据范围，追需要把变化范围的数据移动到新节点就行了。</a:t>
            </a:r>
            <a:endParaRPr lang="zh-CN" altLang="en-US" sz="1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89" name="Title 1"/>
          <p:cNvSpPr>
            <a:spLocks noGrp="1"/>
          </p:cNvSpPr>
          <p:nvPr>
            <p:ph type="title"/>
          </p:nvPr>
        </p:nvSpPr>
        <p:spPr/>
        <p:txBody>
          <a:bodyPr/>
          <a:lstStyle/>
          <a:p>
            <a:pPr eaLnBrk="1" hangingPunct="1"/>
            <a:r>
              <a:rPr lang="en-US" altLang="zh-CN"/>
              <a:t>Solution: successor lists </a:t>
            </a:r>
            <a:endParaRPr lang="en-US" altLang="zh-CN"/>
          </a:p>
        </p:txBody>
      </p:sp>
      <p:sp>
        <p:nvSpPr>
          <p:cNvPr id="89090" name="Content Placeholder 2"/>
          <p:cNvSpPr>
            <a:spLocks noGrp="1"/>
          </p:cNvSpPr>
          <p:nvPr>
            <p:ph idx="1"/>
          </p:nvPr>
        </p:nvSpPr>
        <p:spPr/>
        <p:txBody>
          <a:bodyPr/>
          <a:lstStyle/>
          <a:p>
            <a:pPr eaLnBrk="1" hangingPunct="1"/>
            <a:r>
              <a:rPr lang="en-US" altLang="zh-CN" dirty="0"/>
              <a:t>Successor List Length</a:t>
            </a:r>
            <a:endParaRPr lang="en-US" altLang="zh-CN" dirty="0"/>
          </a:p>
          <a:p>
            <a:pPr lvl="1" eaLnBrk="1" hangingPunct="1"/>
            <a:r>
              <a:rPr lang="en-US" altLang="zh-CN" dirty="0"/>
              <a:t>Assume 1/2 of nodes fail </a:t>
            </a:r>
            <a:endParaRPr lang="en-US" altLang="zh-CN" dirty="0"/>
          </a:p>
          <a:p>
            <a:pPr lvl="1" eaLnBrk="1" hangingPunct="1"/>
            <a:r>
              <a:rPr lang="en-US" altLang="zh-CN" dirty="0"/>
              <a:t>P(successor list all dead) = </a:t>
            </a:r>
            <a:r>
              <a:rPr lang="en-US" altLang="zh-CN" i="1" dirty="0">
                <a:latin typeface="Times New Roman" panose="02020603050405020304" pitchFamily="18" charset="0"/>
              </a:rPr>
              <a:t>(1/2)</a:t>
            </a:r>
            <a:r>
              <a:rPr lang="en-US" altLang="zh-CN" i="1" baseline="30000" dirty="0">
                <a:latin typeface="Times New Roman" panose="02020603050405020304" pitchFamily="18" charset="0"/>
              </a:rPr>
              <a:t>r</a:t>
            </a:r>
            <a:endParaRPr lang="en-US" altLang="zh-CN" i="1" baseline="30000" dirty="0">
              <a:latin typeface="Times New Roman" panose="02020603050405020304" pitchFamily="18" charset="0"/>
            </a:endParaRPr>
          </a:p>
          <a:p>
            <a:pPr lvl="2" eaLnBrk="1" hangingPunct="1"/>
            <a:r>
              <a:rPr lang="en-US" altLang="zh-CN" sz="1600" dirty="0"/>
              <a:t>I.e. P(this node breaks the Chord ring) </a:t>
            </a:r>
            <a:endParaRPr lang="en-US" altLang="zh-CN" sz="1600" dirty="0"/>
          </a:p>
          <a:p>
            <a:pPr lvl="2" eaLnBrk="1" hangingPunct="1"/>
            <a:r>
              <a:rPr lang="en-US" altLang="zh-CN" sz="1600" dirty="0"/>
              <a:t>Depends on independent failure </a:t>
            </a:r>
            <a:endParaRPr lang="en-US" altLang="zh-CN" sz="1600" dirty="0"/>
          </a:p>
          <a:p>
            <a:pPr lvl="1" eaLnBrk="1" hangingPunct="1"/>
            <a:r>
              <a:rPr lang="en-US" altLang="zh-CN" dirty="0"/>
              <a:t>P(no broken nodes) = </a:t>
            </a:r>
            <a:r>
              <a:rPr lang="en-US" altLang="zh-CN" i="1" dirty="0">
                <a:latin typeface="Times New Roman" panose="02020603050405020304" pitchFamily="18" charset="0"/>
                <a:ea typeface="MS PGothic" panose="020B0600070205080204" pitchFamily="34" charset="-128"/>
              </a:rPr>
              <a:t>(1 – (1/2)</a:t>
            </a:r>
            <a:r>
              <a:rPr lang="en-US" altLang="zh-CN" i="1" baseline="30000" dirty="0">
                <a:latin typeface="Times New Roman" panose="02020603050405020304" pitchFamily="18" charset="0"/>
                <a:ea typeface="MS PGothic" panose="020B0600070205080204" pitchFamily="34" charset="-128"/>
              </a:rPr>
              <a:t>r</a:t>
            </a:r>
            <a:r>
              <a:rPr lang="en-US" altLang="zh-CN" i="1" dirty="0">
                <a:latin typeface="Times New Roman" panose="02020603050405020304" pitchFamily="18" charset="0"/>
                <a:ea typeface="MS PGothic" panose="020B0600070205080204" pitchFamily="34" charset="-128"/>
              </a:rPr>
              <a:t>)</a:t>
            </a:r>
            <a:r>
              <a:rPr lang="en-US" altLang="zh-CN" i="1" baseline="30000" dirty="0">
                <a:latin typeface="Times New Roman" panose="02020603050405020304" pitchFamily="18" charset="0"/>
                <a:ea typeface="MS PGothic" panose="020B0600070205080204" pitchFamily="34" charset="-128"/>
              </a:rPr>
              <a:t>N</a:t>
            </a:r>
            <a:endParaRPr lang="en-US" altLang="zh-CN" i="1" baseline="30000" dirty="0">
              <a:latin typeface="Times New Roman" panose="02020603050405020304" pitchFamily="18" charset="0"/>
              <a:ea typeface="MS PGothic" panose="020B0600070205080204" pitchFamily="34" charset="-128"/>
            </a:endParaRPr>
          </a:p>
          <a:p>
            <a:pPr lvl="2" eaLnBrk="1" hangingPunct="1"/>
            <a:r>
              <a:rPr lang="en-US" altLang="zh-CN" sz="1600" i="1" dirty="0">
                <a:latin typeface="Times New Roman" panose="02020603050405020304" pitchFamily="18" charset="0"/>
                <a:ea typeface="MS PGothic" panose="020B0600070205080204" pitchFamily="34" charset="-128"/>
              </a:rPr>
              <a:t>r = 2log(N)</a:t>
            </a:r>
            <a:r>
              <a:rPr lang="en-US" altLang="zh-CN" sz="1600" i="1" dirty="0"/>
              <a:t> </a:t>
            </a:r>
            <a:r>
              <a:rPr lang="en-US" altLang="zh-CN" sz="1600" dirty="0"/>
              <a:t>makes prob. = </a:t>
            </a:r>
            <a:r>
              <a:rPr lang="en-US" altLang="zh-CN" sz="1600" i="1" dirty="0">
                <a:latin typeface="Times New Roman" panose="02020603050405020304" pitchFamily="18" charset="0"/>
              </a:rPr>
              <a:t>1 – 1/N </a:t>
            </a:r>
            <a:endParaRPr lang="en-US" altLang="zh-CN" sz="1600" dirty="0">
              <a:latin typeface="Times New Roman" panose="02020603050405020304" pitchFamily="18" charset="0"/>
            </a:endParaRPr>
          </a:p>
          <a:p>
            <a:pPr lvl="1" eaLnBrk="1" hangingPunct="1"/>
            <a:endParaRPr lang="en-US" altLang="zh-CN" dirty="0"/>
          </a:p>
        </p:txBody>
      </p:sp>
      <p:sp>
        <p:nvSpPr>
          <p:cNvPr id="5"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normAutofit/>
          </a:bodyPr>
          <a:lstStyle/>
          <a:p>
            <a:pPr eaLnBrk="1" hangingPunct="1"/>
            <a:r>
              <a:rPr lang="en-US" altLang="zh-CN" dirty="0"/>
              <a:t>Downsides of Centralized Infrastructure(</a:t>
            </a:r>
            <a:r>
              <a:rPr lang="zh-CN" altLang="en-US" dirty="0"/>
              <a:t>中心化架构</a:t>
            </a:r>
            <a:r>
              <a:rPr lang="en-US" altLang="zh-CN" dirty="0"/>
              <a:t>)</a:t>
            </a:r>
            <a:endParaRPr lang="en-US" altLang="zh-CN" dirty="0"/>
          </a:p>
        </p:txBody>
      </p:sp>
      <p:sp>
        <p:nvSpPr>
          <p:cNvPr id="60418" name="Content Placeholder 2"/>
          <p:cNvSpPr>
            <a:spLocks noGrp="1"/>
          </p:cNvSpPr>
          <p:nvPr>
            <p:ph idx="1"/>
          </p:nvPr>
        </p:nvSpPr>
        <p:spPr/>
        <p:txBody>
          <a:bodyPr>
            <a:normAutofit/>
          </a:bodyPr>
          <a:lstStyle/>
          <a:p>
            <a:pPr eaLnBrk="1" hangingPunct="1"/>
            <a:r>
              <a:rPr lang="en-US" altLang="zh-CN" dirty="0">
                <a:latin typeface="+mn-lt"/>
              </a:rPr>
              <a:t>Centralized point of failure(</a:t>
            </a:r>
            <a:r>
              <a:rPr lang="zh-CN" altLang="en-US" dirty="0">
                <a:latin typeface="+mn-lt"/>
              </a:rPr>
              <a:t>极易受到单点故障的影响</a:t>
            </a:r>
            <a:r>
              <a:rPr lang="en-US" altLang="zh-CN" dirty="0">
                <a:latin typeface="+mn-lt"/>
              </a:rPr>
              <a:t>)</a:t>
            </a:r>
            <a:endParaRPr lang="en-US" altLang="zh-CN" dirty="0">
              <a:latin typeface="+mn-lt"/>
            </a:endParaRPr>
          </a:p>
          <a:p>
            <a:pPr eaLnBrk="1" hangingPunct="1"/>
            <a:r>
              <a:rPr lang="zh-CN" altLang="en-US" dirty="0">
                <a:latin typeface="+mn-lt"/>
              </a:rPr>
              <a:t> </a:t>
            </a:r>
            <a:r>
              <a:rPr lang="en-US" altLang="zh-CN" dirty="0">
                <a:latin typeface="+mn-lt"/>
              </a:rPr>
              <a:t>High management costs</a:t>
            </a:r>
            <a:endParaRPr lang="en-US" altLang="zh-CN" dirty="0">
              <a:latin typeface="+mn-lt"/>
            </a:endParaRPr>
          </a:p>
          <a:p>
            <a:pPr lvl="1" eaLnBrk="1" hangingPunct="1"/>
            <a:r>
              <a:rPr lang="en-US" altLang="zh-CN" dirty="0">
                <a:latin typeface="+mn-lt"/>
              </a:rPr>
              <a:t>If one </a:t>
            </a:r>
            <a:r>
              <a:rPr lang="en-US" altLang="zh-CN" dirty="0">
                <a:solidFill>
                  <a:srgbClr val="FF0000"/>
                </a:solidFill>
                <a:latin typeface="+mn-lt"/>
              </a:rPr>
              <a:t>org has to host millions of files</a:t>
            </a:r>
            <a:r>
              <a:rPr lang="en-US" altLang="zh-CN" dirty="0">
                <a:latin typeface="+mn-lt"/>
              </a:rPr>
              <a:t>,(</a:t>
            </a:r>
            <a:r>
              <a:rPr lang="zh-CN" altLang="en-US" dirty="0">
                <a:latin typeface="+mn-lt"/>
              </a:rPr>
              <a:t>系统的可拓展性不好</a:t>
            </a:r>
            <a:r>
              <a:rPr lang="en-US" altLang="zh-CN" dirty="0">
                <a:latin typeface="+mn-lt"/>
              </a:rPr>
              <a:t>) etc.</a:t>
            </a:r>
            <a:endParaRPr lang="en-US" altLang="zh-CN" dirty="0">
              <a:latin typeface="+mn-lt"/>
            </a:endParaRPr>
          </a:p>
          <a:p>
            <a:pPr eaLnBrk="1" hangingPunct="1"/>
            <a:r>
              <a:rPr lang="zh-CN" altLang="en-US" dirty="0">
                <a:latin typeface="+mn-lt"/>
              </a:rPr>
              <a:t> </a:t>
            </a:r>
            <a:r>
              <a:rPr lang="en-US" altLang="zh-CN" dirty="0">
                <a:solidFill>
                  <a:srgbClr val="FF0000"/>
                </a:solidFill>
                <a:latin typeface="+mn-lt"/>
              </a:rPr>
              <a:t>Not suitable</a:t>
            </a:r>
            <a:r>
              <a:rPr lang="en-US" altLang="zh-CN" dirty="0">
                <a:latin typeface="+mn-lt"/>
              </a:rPr>
              <a:t> for many scenarios</a:t>
            </a:r>
            <a:endParaRPr lang="en-US" altLang="zh-CN" dirty="0">
              <a:latin typeface="+mn-lt"/>
            </a:endParaRPr>
          </a:p>
          <a:p>
            <a:pPr lvl="1" eaLnBrk="1" hangingPunct="1"/>
            <a:r>
              <a:rPr lang="en-US" altLang="zh-CN" dirty="0">
                <a:latin typeface="+mn-lt"/>
              </a:rPr>
              <a:t>E.g., cooperation between you and me(</a:t>
            </a:r>
            <a:r>
              <a:rPr lang="zh-CN" altLang="en-US" dirty="0">
                <a:latin typeface="+mn-lt"/>
              </a:rPr>
              <a:t>不适用各个节点之间等价的情况</a:t>
            </a:r>
            <a:r>
              <a:rPr lang="en-US" altLang="zh-CN" dirty="0">
                <a:latin typeface="+mn-lt"/>
              </a:rPr>
              <a:t>)</a:t>
            </a:r>
            <a:endParaRPr lang="en-US" altLang="zh-CN" dirty="0">
              <a:latin typeface="+mn-lt"/>
            </a:endParaRPr>
          </a:p>
          <a:p>
            <a:pPr eaLnBrk="1" hangingPunct="1"/>
            <a:r>
              <a:rPr lang="zh-CN" altLang="en-US" dirty="0">
                <a:latin typeface="+mn-lt"/>
              </a:rPr>
              <a:t> </a:t>
            </a:r>
            <a:r>
              <a:rPr lang="en-US" altLang="zh-CN" dirty="0">
                <a:latin typeface="+mn-lt"/>
              </a:rPr>
              <a:t>Lack ability to aggregate clients</a:t>
            </a:r>
            <a:endParaRPr lang="en-US" altLang="zh-CN" dirty="0">
              <a:latin typeface="+mn-lt"/>
            </a:endParaRPr>
          </a:p>
        </p:txBody>
      </p:sp>
      <p:sp>
        <p:nvSpPr>
          <p:cNvPr id="5"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
        <p:nvSpPr>
          <p:cNvPr id="2" name="文本框 1"/>
          <p:cNvSpPr txBox="1"/>
          <p:nvPr/>
        </p:nvSpPr>
        <p:spPr>
          <a:xfrm>
            <a:off x="510540" y="3921760"/>
            <a:ext cx="8473440" cy="583565"/>
          </a:xfrm>
          <a:prstGeom prst="rect">
            <a:avLst/>
          </a:prstGeom>
          <a:noFill/>
        </p:spPr>
        <p:txBody>
          <a:bodyPr wrap="square" rtlCol="0">
            <a:spAutoFit/>
          </a:bodyPr>
          <a:p>
            <a:r>
              <a:rPr lang="zh-CN" altLang="en-US" sz="1600"/>
              <a:t>本学期讲过的典型的中心化架构：</a:t>
            </a:r>
            <a:endParaRPr lang="zh-CN" altLang="en-US" sz="1600"/>
          </a:p>
          <a:p>
            <a:r>
              <a:rPr lang="en-US" altLang="zh-CN" sz="1600"/>
              <a:t>1.GFS(HDFS)</a:t>
            </a:r>
            <a:r>
              <a:rPr lang="zh-CN" altLang="en-US" sz="1600"/>
              <a:t>，</a:t>
            </a:r>
            <a:r>
              <a:rPr lang="en-US" altLang="zh-CN" sz="1600"/>
              <a:t>2.MapReduce</a:t>
            </a:r>
            <a:r>
              <a:rPr lang="zh-CN" altLang="en-US" sz="1600"/>
              <a:t>，</a:t>
            </a:r>
            <a:r>
              <a:rPr lang="en-US" altLang="zh-CN" sz="1600"/>
              <a:t>3.NFS....(</a:t>
            </a:r>
            <a:r>
              <a:rPr lang="zh-CN" altLang="en-US" sz="1600"/>
              <a:t>其他的可能还有，想不起来了</a:t>
            </a:r>
            <a:r>
              <a:rPr lang="en-US" altLang="zh-CN" sz="1600"/>
              <a:t>)</a:t>
            </a:r>
            <a:endParaRPr lang="zh-CN" altLang="en-US" sz="16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5868144" y="2353444"/>
            <a:ext cx="3151394" cy="2943518"/>
          </a:xfrm>
          <a:prstGeom prst="rect">
            <a:avLst/>
          </a:prstGeom>
        </p:spPr>
      </p:pic>
      <p:sp>
        <p:nvSpPr>
          <p:cNvPr id="2" name="标题 1"/>
          <p:cNvSpPr>
            <a:spLocks noGrp="1"/>
          </p:cNvSpPr>
          <p:nvPr>
            <p:ph type="title"/>
          </p:nvPr>
        </p:nvSpPr>
        <p:spPr/>
        <p:txBody>
          <a:bodyPr/>
          <a:lstStyle/>
          <a:p>
            <a:r>
              <a:rPr kumimoji="1" lang="en-US" altLang="zh-CN" dirty="0"/>
              <a:t>Virtual</a:t>
            </a:r>
            <a:r>
              <a:rPr kumimoji="1" lang="zh-CN" altLang="en-US" dirty="0"/>
              <a:t> </a:t>
            </a:r>
            <a:r>
              <a:rPr kumimoji="1" lang="en-US" altLang="zh-CN" dirty="0"/>
              <a:t>Nodes</a:t>
            </a:r>
            <a:r>
              <a:rPr kumimoji="1" lang="zh-CN" altLang="en-US" dirty="0"/>
              <a:t> </a:t>
            </a:r>
            <a:r>
              <a:rPr kumimoji="1" lang="en-US" altLang="zh-CN" dirty="0"/>
              <a:t>for</a:t>
            </a:r>
            <a:r>
              <a:rPr kumimoji="1" lang="zh-CN" altLang="en-US" dirty="0"/>
              <a:t> </a:t>
            </a:r>
            <a:r>
              <a:rPr kumimoji="1" lang="en-US" altLang="zh-CN" dirty="0"/>
              <a:t>Load</a:t>
            </a:r>
            <a:r>
              <a:rPr kumimoji="1" lang="zh-CN" altLang="en-US" dirty="0"/>
              <a:t> </a:t>
            </a:r>
            <a:r>
              <a:rPr kumimoji="1" lang="en-US" altLang="zh-CN"/>
              <a:t>Balance</a:t>
            </a:r>
            <a:endParaRPr kumimoji="1" lang="zh-CN" altLang="en-US" dirty="0"/>
          </a:p>
        </p:txBody>
      </p:sp>
      <p:sp>
        <p:nvSpPr>
          <p:cNvPr id="3" name="内容占位符 2"/>
          <p:cNvSpPr>
            <a:spLocks noGrp="1"/>
          </p:cNvSpPr>
          <p:nvPr>
            <p:ph idx="1"/>
          </p:nvPr>
        </p:nvSpPr>
        <p:spPr/>
        <p:txBody>
          <a:bodyPr/>
          <a:lstStyle/>
          <a:p>
            <a:r>
              <a:rPr kumimoji="1" lang="en-US" altLang="zh-CN" dirty="0"/>
              <a:t>Load</a:t>
            </a:r>
            <a:r>
              <a:rPr kumimoji="1" lang="zh-CN" altLang="en-US" dirty="0"/>
              <a:t> </a:t>
            </a:r>
            <a:r>
              <a:rPr kumimoji="1" lang="en-US" altLang="zh-CN" dirty="0"/>
              <a:t>balance</a:t>
            </a:r>
            <a:r>
              <a:rPr kumimoji="1" lang="zh-CN" altLang="en-US" dirty="0"/>
              <a:t> </a:t>
            </a:r>
            <a:r>
              <a:rPr kumimoji="1" lang="en-US" altLang="zh-CN" dirty="0"/>
              <a:t>could</a:t>
            </a:r>
            <a:r>
              <a:rPr kumimoji="1" lang="zh-CN" altLang="en-US" dirty="0"/>
              <a:t> </a:t>
            </a:r>
            <a:r>
              <a:rPr kumimoji="1" lang="en-US" altLang="zh-CN" dirty="0"/>
              <a:t>be</a:t>
            </a:r>
            <a:r>
              <a:rPr kumimoji="1" lang="zh-CN" altLang="en-US" dirty="0"/>
              <a:t> </a:t>
            </a:r>
            <a:r>
              <a:rPr kumimoji="1" lang="en-US" altLang="zh-CN" dirty="0"/>
              <a:t>a</a:t>
            </a:r>
            <a:r>
              <a:rPr kumimoji="1" lang="zh-CN" altLang="en-US" dirty="0"/>
              <a:t> </a:t>
            </a:r>
            <a:r>
              <a:rPr kumimoji="1" lang="en-US" altLang="zh-CN" dirty="0"/>
              <a:t>problem</a:t>
            </a:r>
            <a:endParaRPr kumimoji="1" lang="en-US" altLang="zh-CN" dirty="0"/>
          </a:p>
          <a:p>
            <a:pPr lvl="1"/>
            <a:r>
              <a:rPr kumimoji="1" lang="en-US" altLang="zh-CN" dirty="0"/>
              <a:t>Some</a:t>
            </a:r>
            <a:r>
              <a:rPr kumimoji="1" lang="zh-CN" altLang="en-US" dirty="0"/>
              <a:t> </a:t>
            </a:r>
            <a:r>
              <a:rPr kumimoji="1" lang="en-US" altLang="zh-CN" dirty="0"/>
              <a:t>nodes</a:t>
            </a:r>
            <a:r>
              <a:rPr kumimoji="1" lang="zh-CN" altLang="en-US" dirty="0"/>
              <a:t> </a:t>
            </a:r>
            <a:r>
              <a:rPr kumimoji="1" lang="en-US" altLang="zh-CN" dirty="0"/>
              <a:t>have</a:t>
            </a:r>
            <a:r>
              <a:rPr kumimoji="1" lang="zh-CN" altLang="en-US" dirty="0"/>
              <a:t> </a:t>
            </a:r>
            <a:r>
              <a:rPr kumimoji="1" lang="en-US" altLang="zh-CN" dirty="0">
                <a:solidFill>
                  <a:srgbClr val="FF0000"/>
                </a:solidFill>
              </a:rPr>
              <a:t>most</a:t>
            </a:r>
            <a:r>
              <a:rPr kumimoji="1" lang="zh-CN" altLang="en-US" dirty="0">
                <a:solidFill>
                  <a:srgbClr val="FF0000"/>
                </a:solidFill>
              </a:rPr>
              <a:t> </a:t>
            </a:r>
            <a:r>
              <a:rPr kumimoji="1" lang="en-US" altLang="zh-CN" dirty="0">
                <a:solidFill>
                  <a:srgbClr val="FF0000"/>
                </a:solidFill>
              </a:rPr>
              <a:t>value</a:t>
            </a:r>
            <a:endParaRPr kumimoji="1" lang="en-US" altLang="zh-CN" dirty="0">
              <a:solidFill>
                <a:srgbClr val="FF0000"/>
              </a:solidFill>
            </a:endParaRPr>
          </a:p>
          <a:p>
            <a:r>
              <a:rPr kumimoji="1" lang="en-US" altLang="zh-CN" dirty="0"/>
              <a:t>Solution:</a:t>
            </a:r>
            <a:r>
              <a:rPr kumimoji="1" lang="zh-CN" altLang="en-US" dirty="0"/>
              <a:t> </a:t>
            </a:r>
            <a:r>
              <a:rPr kumimoji="1" lang="en-US" altLang="zh-CN" dirty="0"/>
              <a:t>virtual</a:t>
            </a:r>
            <a:r>
              <a:rPr kumimoji="1" lang="zh-CN" altLang="en-US" dirty="0"/>
              <a:t> </a:t>
            </a:r>
            <a:r>
              <a:rPr kumimoji="1" lang="en-US" altLang="zh-CN" dirty="0"/>
              <a:t>nodes</a:t>
            </a:r>
            <a:endParaRPr kumimoji="1" lang="en-US" altLang="zh-CN" dirty="0"/>
          </a:p>
          <a:p>
            <a:pPr lvl="1"/>
            <a:r>
              <a:rPr kumimoji="1" lang="en-US" altLang="zh-CN" dirty="0"/>
              <a:t>Virtual</a:t>
            </a:r>
            <a:r>
              <a:rPr kumimoji="1" lang="zh-CN" altLang="en-US" dirty="0"/>
              <a:t> </a:t>
            </a:r>
            <a:r>
              <a:rPr kumimoji="1" lang="en-US" altLang="zh-CN" dirty="0"/>
              <a:t>nodes</a:t>
            </a:r>
            <a:r>
              <a:rPr kumimoji="1" lang="zh-CN" altLang="en-US" dirty="0"/>
              <a:t> </a:t>
            </a:r>
            <a:r>
              <a:rPr kumimoji="1" lang="en-US" altLang="zh-CN" dirty="0"/>
              <a:t>are</a:t>
            </a:r>
            <a:r>
              <a:rPr kumimoji="1" lang="zh-CN" altLang="en-US" dirty="0"/>
              <a:t> </a:t>
            </a:r>
            <a:r>
              <a:rPr kumimoji="1" lang="en-US" altLang="zh-CN" dirty="0"/>
              <a:t>distributed</a:t>
            </a:r>
            <a:r>
              <a:rPr kumimoji="1" lang="zh-CN" altLang="en-US" dirty="0"/>
              <a:t> </a:t>
            </a:r>
            <a:r>
              <a:rPr kumimoji="1" lang="en-US" altLang="zh-CN" dirty="0"/>
              <a:t>across</a:t>
            </a:r>
            <a:r>
              <a:rPr kumimoji="1" lang="zh-CN" altLang="en-US" dirty="0"/>
              <a:t> </a:t>
            </a:r>
            <a:r>
              <a:rPr kumimoji="1" lang="en-US" altLang="zh-CN" dirty="0"/>
              <a:t>the</a:t>
            </a:r>
            <a:r>
              <a:rPr kumimoji="1" lang="zh-CN" altLang="en-US" dirty="0"/>
              <a:t> </a:t>
            </a:r>
            <a:r>
              <a:rPr kumimoji="1" lang="en-US" altLang="zh-CN" dirty="0"/>
              <a:t>ring</a:t>
            </a:r>
            <a:endParaRPr kumimoji="1" lang="en-US" altLang="zh-CN" dirty="0"/>
          </a:p>
          <a:p>
            <a:pPr lvl="1"/>
            <a:r>
              <a:rPr kumimoji="1" lang="en-US" altLang="zh-CN" dirty="0">
                <a:solidFill>
                  <a:srgbClr val="FF0000"/>
                </a:solidFill>
              </a:rPr>
              <a:t>One</a:t>
            </a:r>
            <a:r>
              <a:rPr kumimoji="1" lang="zh-CN" altLang="en-US" dirty="0">
                <a:solidFill>
                  <a:srgbClr val="FF0000"/>
                </a:solidFill>
              </a:rPr>
              <a:t> </a:t>
            </a:r>
            <a:r>
              <a:rPr kumimoji="1" lang="en-US" altLang="zh-CN" dirty="0">
                <a:solidFill>
                  <a:srgbClr val="FF0000"/>
                </a:solidFill>
              </a:rPr>
              <a:t>physical</a:t>
            </a:r>
            <a:r>
              <a:rPr kumimoji="1" lang="zh-CN" altLang="en-US" dirty="0">
                <a:solidFill>
                  <a:srgbClr val="FF0000"/>
                </a:solidFill>
              </a:rPr>
              <a:t> </a:t>
            </a:r>
            <a:r>
              <a:rPr kumimoji="1" lang="en-US" altLang="zh-CN" dirty="0">
                <a:solidFill>
                  <a:srgbClr val="FF0000"/>
                </a:solidFill>
              </a:rPr>
              <a:t>node</a:t>
            </a:r>
            <a:r>
              <a:rPr kumimoji="1" lang="zh-CN" altLang="en-US" dirty="0">
                <a:solidFill>
                  <a:srgbClr val="FF0000"/>
                </a:solidFill>
              </a:rPr>
              <a:t> </a:t>
            </a:r>
            <a:r>
              <a:rPr kumimoji="1" lang="en-US" altLang="zh-CN" dirty="0">
                <a:solidFill>
                  <a:srgbClr val="FF0000"/>
                </a:solidFill>
              </a:rPr>
              <a:t>can</a:t>
            </a:r>
            <a:r>
              <a:rPr kumimoji="1" lang="zh-CN" altLang="en-US" dirty="0">
                <a:solidFill>
                  <a:srgbClr val="FF0000"/>
                </a:solidFill>
              </a:rPr>
              <a:t> </a:t>
            </a:r>
            <a:r>
              <a:rPr kumimoji="1" lang="en-US" altLang="zh-CN" dirty="0">
                <a:solidFill>
                  <a:srgbClr val="FF0000"/>
                </a:solidFill>
              </a:rPr>
              <a:t>have</a:t>
            </a:r>
            <a:r>
              <a:rPr kumimoji="1" lang="zh-CN" altLang="en-US" dirty="0">
                <a:solidFill>
                  <a:srgbClr val="FF0000"/>
                </a:solidFill>
              </a:rPr>
              <a:t> </a:t>
            </a:r>
            <a:r>
              <a:rPr kumimoji="1" lang="en-US" altLang="zh-CN" dirty="0">
                <a:solidFill>
                  <a:srgbClr val="FF0000"/>
                </a:solidFill>
              </a:rPr>
              <a:t>multiple</a:t>
            </a:r>
            <a:r>
              <a:rPr kumimoji="1" lang="zh-CN" altLang="en-US" dirty="0">
                <a:solidFill>
                  <a:srgbClr val="FF0000"/>
                </a:solidFill>
              </a:rPr>
              <a:t> </a:t>
            </a:r>
            <a:r>
              <a:rPr kumimoji="1" lang="en-US" altLang="zh-CN" dirty="0">
                <a:solidFill>
                  <a:srgbClr val="FF0000"/>
                </a:solidFill>
              </a:rPr>
              <a:t>virtual</a:t>
            </a:r>
            <a:r>
              <a:rPr kumimoji="1" lang="zh-CN" altLang="en-US" dirty="0">
                <a:solidFill>
                  <a:srgbClr val="FF0000"/>
                </a:solidFill>
              </a:rPr>
              <a:t> </a:t>
            </a:r>
            <a:r>
              <a:rPr kumimoji="1" lang="en-US" altLang="zh-CN" dirty="0">
                <a:solidFill>
                  <a:srgbClr val="FF0000"/>
                </a:solidFill>
              </a:rPr>
              <a:t>nodes</a:t>
            </a:r>
            <a:endParaRPr kumimoji="1" lang="en-US" altLang="zh-CN" dirty="0"/>
          </a:p>
          <a:p>
            <a:pPr lvl="1"/>
            <a:r>
              <a:rPr kumimoji="1" lang="en-US" altLang="zh-CN" dirty="0">
                <a:solidFill>
                  <a:srgbClr val="FF0000"/>
                </a:solidFill>
              </a:rPr>
              <a:t>More</a:t>
            </a:r>
            <a:r>
              <a:rPr kumimoji="1" lang="zh-CN" altLang="en-US" dirty="0">
                <a:solidFill>
                  <a:srgbClr val="FF0000"/>
                </a:solidFill>
              </a:rPr>
              <a:t> </a:t>
            </a:r>
            <a:r>
              <a:rPr kumimoji="1" lang="en-US" altLang="zh-CN" dirty="0">
                <a:solidFill>
                  <a:srgbClr val="FF0000"/>
                </a:solidFill>
              </a:rPr>
              <a:t>virtual</a:t>
            </a:r>
            <a:r>
              <a:rPr kumimoji="1" lang="zh-CN" altLang="en-US" dirty="0">
                <a:solidFill>
                  <a:srgbClr val="FF0000"/>
                </a:solidFill>
              </a:rPr>
              <a:t> </a:t>
            </a:r>
            <a:r>
              <a:rPr kumimoji="1" lang="en-US" altLang="zh-CN" dirty="0">
                <a:solidFill>
                  <a:srgbClr val="FF0000"/>
                </a:solidFill>
              </a:rPr>
              <a:t>nodes,</a:t>
            </a:r>
            <a:r>
              <a:rPr kumimoji="1" lang="zh-CN" altLang="en-US" dirty="0">
                <a:solidFill>
                  <a:srgbClr val="FF0000"/>
                </a:solidFill>
              </a:rPr>
              <a:t> </a:t>
            </a:r>
            <a:r>
              <a:rPr kumimoji="1" lang="en-US" altLang="zh-CN" dirty="0">
                <a:solidFill>
                  <a:srgbClr val="FF0000"/>
                </a:solidFill>
              </a:rPr>
              <a:t>better</a:t>
            </a:r>
            <a:r>
              <a:rPr kumimoji="1" lang="zh-CN" altLang="en-US" dirty="0">
                <a:solidFill>
                  <a:srgbClr val="FF0000"/>
                </a:solidFill>
              </a:rPr>
              <a:t> </a:t>
            </a:r>
            <a:r>
              <a:rPr kumimoji="1" lang="en-US" altLang="zh-CN" dirty="0">
                <a:solidFill>
                  <a:srgbClr val="FF0000"/>
                </a:solidFill>
              </a:rPr>
              <a:t>load</a:t>
            </a:r>
            <a:r>
              <a:rPr kumimoji="1" lang="zh-CN" altLang="en-US" dirty="0">
                <a:solidFill>
                  <a:srgbClr val="FF0000"/>
                </a:solidFill>
              </a:rPr>
              <a:t> </a:t>
            </a:r>
            <a:r>
              <a:rPr kumimoji="1" lang="en-US" altLang="zh-CN" dirty="0">
                <a:solidFill>
                  <a:srgbClr val="FF0000"/>
                </a:solidFill>
              </a:rPr>
              <a:t>balance</a:t>
            </a:r>
            <a:endParaRPr kumimoji="1" lang="en-US" altLang="zh-CN" dirty="0">
              <a:solidFill>
                <a:srgbClr val="FF0000"/>
              </a:solidFill>
            </a:endParaRPr>
          </a:p>
        </p:txBody>
      </p:sp>
      <p:sp>
        <p:nvSpPr>
          <p:cNvPr id="4"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
        <p:nvSpPr>
          <p:cNvPr id="6" name="文本框 5"/>
          <p:cNvSpPr txBox="1"/>
          <p:nvPr/>
        </p:nvSpPr>
        <p:spPr>
          <a:xfrm>
            <a:off x="329565" y="3674110"/>
            <a:ext cx="5398135" cy="1322070"/>
          </a:xfrm>
          <a:prstGeom prst="rect">
            <a:avLst/>
          </a:prstGeom>
          <a:noFill/>
        </p:spPr>
        <p:txBody>
          <a:bodyPr wrap="square" rtlCol="0">
            <a:spAutoFit/>
          </a:bodyPr>
          <a:p>
            <a:r>
              <a:rPr lang="en-US" altLang="zh-CN" sz="1600"/>
              <a:t>1.virtual node</a:t>
            </a:r>
            <a:r>
              <a:rPr lang="zh-CN" altLang="en-US" sz="1600"/>
              <a:t>是逻辑概念，因而一个物理节点在同一个</a:t>
            </a:r>
            <a:r>
              <a:rPr lang="en-US" altLang="zh-CN" sz="1600"/>
              <a:t>ID space</a:t>
            </a:r>
            <a:r>
              <a:rPr lang="zh-CN" altLang="en-US" sz="1600"/>
              <a:t>中可以拥有多个。</a:t>
            </a:r>
            <a:endParaRPr lang="zh-CN" altLang="en-US" sz="1600"/>
          </a:p>
          <a:p>
            <a:r>
              <a:rPr lang="en-US" altLang="zh-CN" sz="1600"/>
              <a:t>2.virtual node</a:t>
            </a:r>
            <a:r>
              <a:rPr lang="zh-CN" altLang="en-US" sz="1600"/>
              <a:t>的作用是将一些</a:t>
            </a:r>
            <a:r>
              <a:rPr lang="en-US" altLang="zh-CN" sz="1600"/>
              <a:t>load</a:t>
            </a:r>
            <a:r>
              <a:rPr lang="zh-CN" altLang="en-US" sz="1600"/>
              <a:t>较小的节点的</a:t>
            </a:r>
            <a:r>
              <a:rPr lang="en-US" altLang="zh-CN" sz="1600"/>
              <a:t>virtual node</a:t>
            </a:r>
            <a:r>
              <a:rPr lang="zh-CN" altLang="en-US" sz="1600"/>
              <a:t>放入一些</a:t>
            </a:r>
            <a:r>
              <a:rPr lang="en-US" altLang="zh-CN" sz="1600"/>
              <a:t>load</a:t>
            </a:r>
            <a:r>
              <a:rPr lang="zh-CN" altLang="en-US" sz="1600"/>
              <a:t>比较大的节点中间，来分摊一些</a:t>
            </a:r>
            <a:r>
              <a:rPr lang="en-US" altLang="zh-CN" sz="1600"/>
              <a:t>load</a:t>
            </a:r>
            <a:r>
              <a:rPr lang="zh-CN" altLang="en-US" sz="1600"/>
              <a:t>，从而使得负载尽可能的均衡。</a:t>
            </a:r>
            <a:r>
              <a:rPr lang="en-US" altLang="zh-CN" sz="1600"/>
              <a:t>(recall:join)</a:t>
            </a:r>
            <a:endParaRPr lang="en-US" altLang="zh-CN" sz="1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Summary:</a:t>
            </a:r>
            <a:r>
              <a:rPr kumimoji="1" lang="zh-CN" altLang="en-US" dirty="0"/>
              <a:t> </a:t>
            </a:r>
            <a:r>
              <a:rPr kumimoji="1" lang="en-US" altLang="zh-CN" dirty="0"/>
              <a:t>Different</a:t>
            </a:r>
            <a:r>
              <a:rPr kumimoji="1" lang="zh-CN" altLang="en-US" dirty="0"/>
              <a:t> </a:t>
            </a:r>
            <a:r>
              <a:rPr kumimoji="1" lang="en-US" altLang="zh-CN" dirty="0"/>
              <a:t>File</a:t>
            </a:r>
            <a:r>
              <a:rPr kumimoji="1" lang="zh-CN" altLang="en-US" dirty="0"/>
              <a:t> </a:t>
            </a:r>
            <a:r>
              <a:rPr kumimoji="1" lang="en-US" altLang="zh-CN" dirty="0"/>
              <a:t>Sharing</a:t>
            </a:r>
            <a:r>
              <a:rPr kumimoji="1" lang="zh-CN" altLang="en-US" dirty="0"/>
              <a:t> </a:t>
            </a:r>
            <a:r>
              <a:rPr kumimoji="1" lang="en-US" altLang="zh-CN" dirty="0"/>
              <a:t>Techniques</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793487" y="1999431"/>
            <a:ext cx="7557025" cy="242740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pPr eaLnBrk="1" hangingPunct="1"/>
            <a:r>
              <a:rPr lang="en-US" altLang="zh-CN" dirty="0"/>
              <a:t>Bitcoin</a:t>
            </a:r>
            <a:r>
              <a:rPr lang="zh-CN" altLang="en-US" dirty="0"/>
              <a:t> </a:t>
            </a:r>
            <a:r>
              <a:rPr lang="en-US" altLang="zh-CN" dirty="0"/>
              <a:t>&amp;</a:t>
            </a:r>
            <a:r>
              <a:rPr lang="zh-CN" altLang="en-US" dirty="0"/>
              <a:t> </a:t>
            </a:r>
            <a:r>
              <a:rPr lang="en-US" altLang="zh-CN" dirty="0"/>
              <a:t>Blockchain</a:t>
            </a:r>
            <a:endParaRPr lang="en-US" altLang="zh-CN" dirty="0"/>
          </a:p>
        </p:txBody>
      </p:sp>
      <p:sp>
        <p:nvSpPr>
          <p:cNvPr id="59394" name="Text Placeholder 2"/>
          <p:cNvSpPr>
            <a:spLocks noGrp="1"/>
          </p:cNvSpPr>
          <p:nvPr>
            <p:ph type="body" idx="1"/>
          </p:nvPr>
        </p:nvSpPr>
        <p:spPr/>
        <p:txBody>
          <a:bodyPr/>
          <a:lstStyle/>
          <a:p>
            <a:pPr eaLnBrk="1" hangingPunct="1"/>
            <a:endParaRPr lang="en-US" altLang="zh-CN">
              <a:solidFill>
                <a:srgbClr val="898989"/>
              </a:solidFill>
            </a:endParaRPr>
          </a:p>
        </p:txBody>
      </p:sp>
      <p:sp>
        <p:nvSpPr>
          <p:cNvPr id="5939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anose="020F0502020204030204" pitchFamily="34" charset="0"/>
                <a:ea typeface="宋体" panose="02010600030101010101" pitchFamily="2" charset="-122"/>
              </a:defRPr>
            </a:lvl1pPr>
            <a:lvl2pPr marL="557530" indent="-214630">
              <a:defRPr sz="1800">
                <a:solidFill>
                  <a:schemeClr val="tx1"/>
                </a:solidFill>
                <a:latin typeface="Calibri" panose="020F0502020204030204" pitchFamily="34" charset="0"/>
                <a:ea typeface="宋体" panose="02010600030101010101" pitchFamily="2" charset="-122"/>
              </a:defRPr>
            </a:lvl2pPr>
            <a:lvl3pPr marL="857250" indent="-171450">
              <a:defRPr sz="1800">
                <a:solidFill>
                  <a:schemeClr val="tx1"/>
                </a:solidFill>
                <a:latin typeface="Calibri" panose="020F0502020204030204" pitchFamily="34" charset="0"/>
                <a:ea typeface="宋体" panose="02010600030101010101" pitchFamily="2" charset="-122"/>
              </a:defRPr>
            </a:lvl3pPr>
            <a:lvl4pPr marL="1200150" indent="-171450">
              <a:defRPr sz="1800">
                <a:solidFill>
                  <a:schemeClr val="tx1"/>
                </a:solidFill>
                <a:latin typeface="Calibri" panose="020F0502020204030204" pitchFamily="34" charset="0"/>
                <a:ea typeface="宋体" panose="02010600030101010101" pitchFamily="2" charset="-122"/>
              </a:defRPr>
            </a:lvl4pPr>
            <a:lvl5pPr marL="1543050" indent="-171450">
              <a:defRPr sz="1800">
                <a:solidFill>
                  <a:schemeClr val="tx1"/>
                </a:solidFill>
                <a:latin typeface="Calibri" panose="020F0502020204030204" pitchFamily="34" charset="0"/>
                <a:ea typeface="宋体" panose="02010600030101010101" pitchFamily="2" charset="-122"/>
              </a:defRPr>
            </a:lvl5pPr>
            <a:lvl6pPr marL="18859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6pPr>
            <a:lvl7pPr marL="22288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7pPr>
            <a:lvl8pPr marL="25717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8pPr>
            <a:lvl9pPr marL="29146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9pPr>
          </a:lstStyle>
          <a:p>
            <a:fld id="{7B3C3A62-D33C-934E-BB5B-30BF432BA303}" type="slidenum">
              <a:rPr lang="zh-CN" altLang="en-US" sz="900">
                <a:solidFill>
                  <a:srgbClr val="898989"/>
                </a:solidFill>
              </a:rPr>
            </a:fld>
            <a:endParaRPr lang="zh-CN" altLang="en-US" sz="900">
              <a:solidFill>
                <a:srgbClr val="89898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Overview of </a:t>
            </a:r>
            <a:r>
              <a:rPr kumimoji="1" lang="en-US" altLang="zh-CN" dirty="0" err="1"/>
              <a:t>BitCoin</a:t>
            </a:r>
            <a:endParaRPr kumimoji="1" lang="zh-CN" altLang="en-US" dirty="0"/>
          </a:p>
        </p:txBody>
      </p:sp>
      <p:sp>
        <p:nvSpPr>
          <p:cNvPr id="3" name="内容占位符 2"/>
          <p:cNvSpPr>
            <a:spLocks noGrp="1"/>
          </p:cNvSpPr>
          <p:nvPr>
            <p:ph idx="1"/>
          </p:nvPr>
        </p:nvSpPr>
        <p:spPr/>
        <p:txBody>
          <a:bodyPr>
            <a:normAutofit/>
          </a:bodyPr>
          <a:lstStyle/>
          <a:p>
            <a:r>
              <a:rPr kumimoji="1" lang="en-US" altLang="zh-CN" sz="2000" dirty="0" err="1"/>
              <a:t>BitCoin</a:t>
            </a:r>
            <a:r>
              <a:rPr kumimoji="1" lang="zh-CN" altLang="en-US" sz="2000" dirty="0"/>
              <a:t> </a:t>
            </a:r>
            <a:r>
              <a:rPr kumimoji="1" lang="en-US" altLang="zh-CN" sz="2000" dirty="0"/>
              <a:t>is</a:t>
            </a:r>
            <a:r>
              <a:rPr kumimoji="1" lang="zh-CN" altLang="en-US" sz="2000" dirty="0"/>
              <a:t> </a:t>
            </a:r>
            <a:r>
              <a:rPr kumimoji="1" lang="en-US" altLang="zh-CN" sz="2000" dirty="0"/>
              <a:t>a</a:t>
            </a:r>
            <a:r>
              <a:rPr kumimoji="1" lang="zh-CN" altLang="en-US" sz="2000" dirty="0"/>
              <a:t> </a:t>
            </a:r>
            <a:r>
              <a:rPr kumimoji="1" lang="en-US" altLang="zh-CN" sz="2000" dirty="0">
                <a:solidFill>
                  <a:srgbClr val="FF0000"/>
                </a:solidFill>
              </a:rPr>
              <a:t>d</a:t>
            </a:r>
            <a:r>
              <a:rPr kumimoji="1" lang="en-GB" altLang="zh-CN" sz="2000" dirty="0" err="1">
                <a:solidFill>
                  <a:srgbClr val="FF0000"/>
                </a:solidFill>
              </a:rPr>
              <a:t>ecentralized</a:t>
            </a:r>
            <a:r>
              <a:rPr kumimoji="1" lang="en-GB" altLang="zh-CN" sz="2000" dirty="0">
                <a:solidFill>
                  <a:srgbClr val="FF0000"/>
                </a:solidFill>
              </a:rPr>
              <a:t> </a:t>
            </a:r>
            <a:r>
              <a:rPr kumimoji="1" lang="en-US" altLang="zh-CN" sz="2000" dirty="0">
                <a:solidFill>
                  <a:srgbClr val="FF0000"/>
                </a:solidFill>
              </a:rPr>
              <a:t>public-</a:t>
            </a:r>
            <a:r>
              <a:rPr kumimoji="1" lang="en-US" altLang="zh-CN" sz="2000" dirty="0" err="1">
                <a:solidFill>
                  <a:srgbClr val="FF0000"/>
                </a:solidFill>
              </a:rPr>
              <a:t>accessable</a:t>
            </a:r>
            <a:r>
              <a:rPr kumimoji="1" lang="zh-CN" altLang="en-US" sz="2000" dirty="0"/>
              <a:t> </a:t>
            </a:r>
            <a:r>
              <a:rPr kumimoji="1" lang="en-US" altLang="zh-CN" sz="2000" dirty="0"/>
              <a:t>ledger</a:t>
            </a:r>
            <a:endParaRPr kumimoji="1" lang="en-GB" altLang="zh-CN" sz="2000" dirty="0"/>
          </a:p>
          <a:p>
            <a:pPr lvl="1"/>
            <a:r>
              <a:rPr kumimoji="1" lang="en-US" altLang="zh-CN" dirty="0"/>
              <a:t>Using</a:t>
            </a:r>
            <a:r>
              <a:rPr kumimoji="1" lang="zh-CN" altLang="en-US" dirty="0"/>
              <a:t> </a:t>
            </a:r>
            <a:r>
              <a:rPr kumimoji="1" lang="en-US" altLang="zh-CN" dirty="0">
                <a:solidFill>
                  <a:srgbClr val="FF0000"/>
                </a:solidFill>
              </a:rPr>
              <a:t>hashes</a:t>
            </a:r>
            <a:r>
              <a:rPr kumimoji="1" lang="zh-CN" altLang="en-US" dirty="0">
                <a:solidFill>
                  <a:srgbClr val="FF0000"/>
                </a:solidFill>
              </a:rPr>
              <a:t> </a:t>
            </a:r>
            <a:r>
              <a:rPr kumimoji="1" lang="en-US" altLang="zh-CN" dirty="0">
                <a:solidFill>
                  <a:srgbClr val="FF0000"/>
                </a:solidFill>
              </a:rPr>
              <a:t>as</a:t>
            </a:r>
            <a:r>
              <a:rPr kumimoji="1" lang="zh-CN" altLang="en-US" dirty="0">
                <a:solidFill>
                  <a:srgbClr val="FF0000"/>
                </a:solidFill>
              </a:rPr>
              <a:t> </a:t>
            </a:r>
            <a:r>
              <a:rPr kumimoji="1" lang="en-US" altLang="zh-CN" dirty="0">
                <a:solidFill>
                  <a:srgbClr val="FF0000"/>
                </a:solidFill>
              </a:rPr>
              <a:t>a</a:t>
            </a:r>
            <a:r>
              <a:rPr kumimoji="1" lang="zh-CN" altLang="en-US" dirty="0">
                <a:solidFill>
                  <a:srgbClr val="FF0000"/>
                </a:solidFill>
              </a:rPr>
              <a:t> </a:t>
            </a:r>
            <a:r>
              <a:rPr kumimoji="1" lang="en-US" altLang="zh-CN" dirty="0">
                <a:solidFill>
                  <a:srgbClr val="FF0000"/>
                </a:solidFill>
              </a:rPr>
              <a:t>pointers</a:t>
            </a:r>
            <a:r>
              <a:rPr kumimoji="1" lang="en-US" altLang="zh-CN" dirty="0"/>
              <a:t>,</a:t>
            </a:r>
            <a:r>
              <a:rPr kumimoji="1" lang="zh-CN" altLang="en-US" dirty="0"/>
              <a:t> </a:t>
            </a:r>
            <a:r>
              <a:rPr kumimoji="1" lang="en-US" altLang="zh-CN" dirty="0"/>
              <a:t>which</a:t>
            </a:r>
            <a:r>
              <a:rPr kumimoji="1" lang="zh-CN" altLang="en-US" dirty="0"/>
              <a:t> </a:t>
            </a:r>
            <a:r>
              <a:rPr kumimoji="1" lang="en-US" altLang="zh-CN" dirty="0"/>
              <a:t>form</a:t>
            </a:r>
            <a:r>
              <a:rPr kumimoji="1" lang="zh-CN" altLang="en-US" dirty="0"/>
              <a:t> </a:t>
            </a:r>
            <a:r>
              <a:rPr kumimoji="1" lang="en-US" altLang="zh-CN" dirty="0"/>
              <a:t>a</a:t>
            </a:r>
            <a:r>
              <a:rPr kumimoji="1" lang="zh-CN" altLang="en-US" dirty="0"/>
              <a:t> </a:t>
            </a:r>
            <a:r>
              <a:rPr kumimoji="1" lang="en-US" altLang="zh-CN" dirty="0"/>
              <a:t>chain</a:t>
            </a:r>
            <a:endParaRPr kumimoji="1" lang="en-GB" altLang="zh-CN" dirty="0"/>
          </a:p>
          <a:p>
            <a:pPr lvl="1"/>
            <a:r>
              <a:rPr kumimoji="1" lang="en-GB" altLang="zh-CN" dirty="0">
                <a:solidFill>
                  <a:srgbClr val="FF0000"/>
                </a:solidFill>
              </a:rPr>
              <a:t>Tamper-proof (</a:t>
            </a:r>
            <a:r>
              <a:rPr kumimoji="1" lang="en-US" altLang="zh-CN" dirty="0">
                <a:solidFill>
                  <a:srgbClr val="FF0000"/>
                </a:solidFill>
              </a:rPr>
              <a:t>assuming</a:t>
            </a:r>
            <a:r>
              <a:rPr kumimoji="1" lang="zh-CN" altLang="en-US" dirty="0">
                <a:solidFill>
                  <a:srgbClr val="FF0000"/>
                </a:solidFill>
              </a:rPr>
              <a:t> </a:t>
            </a:r>
            <a:r>
              <a:rPr kumimoji="1" lang="en-GB" altLang="zh-CN" dirty="0">
                <a:solidFill>
                  <a:srgbClr val="FF0000"/>
                </a:solidFill>
              </a:rPr>
              <a:t>51% honest)</a:t>
            </a:r>
            <a:endParaRPr kumimoji="1" lang="en-GB" altLang="zh-CN" dirty="0">
              <a:solidFill>
                <a:srgbClr val="FF0000"/>
              </a:solidFill>
            </a:endParaRPr>
          </a:p>
        </p:txBody>
      </p:sp>
      <p:pic>
        <p:nvPicPr>
          <p:cNvPr id="4" name="Picture 2" descr="http://www.ruanyifeng.com/blogimg/asset/2017/bg2017122705.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39652" y="2775992"/>
            <a:ext cx="6264696" cy="245481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线箭头连接符 5"/>
          <p:cNvCxnSpPr/>
          <p:nvPr/>
        </p:nvCxnSpPr>
        <p:spPr>
          <a:xfrm>
            <a:off x="1313638" y="5296272"/>
            <a:ext cx="6516724" cy="0"/>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7830362" y="5111606"/>
            <a:ext cx="772286" cy="369332"/>
          </a:xfrm>
          <a:prstGeom prst="rect">
            <a:avLst/>
          </a:prstGeom>
          <a:noFill/>
        </p:spPr>
        <p:txBody>
          <a:bodyPr wrap="square">
            <a:spAutoFit/>
          </a:bodyPr>
          <a:lstStyle/>
          <a:p>
            <a:r>
              <a:rPr kumimoji="1" lang="en-US" altLang="zh-CN" b="1" dirty="0">
                <a:solidFill>
                  <a:schemeClr val="accent1"/>
                </a:solidFill>
              </a:rPr>
              <a:t>Time</a:t>
            </a:r>
            <a:endParaRPr lang="zh-CN" altLang="en-US" b="1" dirty="0">
              <a:solidFill>
                <a:schemeClr val="accent1"/>
              </a:solidFill>
            </a:endParaRPr>
          </a:p>
        </p:txBody>
      </p:sp>
      <p:sp>
        <p:nvSpPr>
          <p:cNvPr id="5" name="文本框 4"/>
          <p:cNvSpPr txBox="1"/>
          <p:nvPr/>
        </p:nvSpPr>
        <p:spPr>
          <a:xfrm>
            <a:off x="3604895" y="148590"/>
            <a:ext cx="5346065" cy="1076325"/>
          </a:xfrm>
          <a:prstGeom prst="rect">
            <a:avLst/>
          </a:prstGeom>
          <a:noFill/>
        </p:spPr>
        <p:txBody>
          <a:bodyPr wrap="square" rtlCol="0">
            <a:spAutoFit/>
          </a:bodyPr>
          <a:p>
            <a:r>
              <a:rPr lang="zh-CN" altLang="en-US" sz="1600"/>
              <a:t>在下图中的链表中</a:t>
            </a:r>
            <a:r>
              <a:rPr lang="en-US" altLang="zh-CN" sz="1600"/>
              <a:t>,</a:t>
            </a:r>
            <a:r>
              <a:rPr lang="zh-CN" altLang="en-US" sz="1600"/>
              <a:t>每个</a:t>
            </a:r>
            <a:r>
              <a:rPr lang="en-US" altLang="zh-CN" sz="1600"/>
              <a:t>header</a:t>
            </a:r>
            <a:r>
              <a:rPr lang="zh-CN" altLang="en-US" sz="1600"/>
              <a:t>存储的是前面一个</a:t>
            </a:r>
            <a:r>
              <a:rPr lang="en-US" altLang="zh-CN" sz="1600"/>
              <a:t>block</a:t>
            </a:r>
            <a:r>
              <a:rPr lang="zh-CN" altLang="en-US" sz="1600"/>
              <a:t>的对应的</a:t>
            </a:r>
            <a:r>
              <a:rPr lang="en-US" altLang="zh-CN" sz="1600"/>
              <a:t>TX</a:t>
            </a:r>
            <a:r>
              <a:rPr lang="zh-CN" altLang="en-US" sz="1600"/>
              <a:t>的一个</a:t>
            </a:r>
            <a:r>
              <a:rPr lang="en-US" altLang="zh-CN" sz="1600"/>
              <a:t>hash</a:t>
            </a:r>
            <a:r>
              <a:rPr lang="zh-CN" altLang="en-US" sz="1600"/>
              <a:t>值，当前一个</a:t>
            </a:r>
            <a:r>
              <a:rPr lang="en-US" altLang="zh-CN" sz="1600"/>
              <a:t>TX</a:t>
            </a:r>
            <a:r>
              <a:rPr lang="zh-CN" altLang="en-US" sz="1600"/>
              <a:t>对应的消息被篡改的时候，后面的节点会发现被修改了，因而人为的修改</a:t>
            </a:r>
            <a:r>
              <a:rPr lang="en-US" altLang="zh-CN" sz="1600"/>
              <a:t>TX</a:t>
            </a:r>
            <a:r>
              <a:rPr lang="zh-CN" altLang="en-US" sz="1600"/>
              <a:t>的数据是不可行的。</a:t>
            </a:r>
            <a:endParaRPr lang="zh-CN" altLang="en-US" sz="1600"/>
          </a:p>
        </p:txBody>
      </p:sp>
      <p:sp>
        <p:nvSpPr>
          <p:cNvPr id="7" name="文本框 6"/>
          <p:cNvSpPr txBox="1"/>
          <p:nvPr/>
        </p:nvSpPr>
        <p:spPr>
          <a:xfrm>
            <a:off x="1846580" y="2429510"/>
            <a:ext cx="5938520" cy="337185"/>
          </a:xfrm>
          <a:prstGeom prst="rect">
            <a:avLst/>
          </a:prstGeom>
          <a:noFill/>
        </p:spPr>
        <p:txBody>
          <a:bodyPr wrap="square" rtlCol="0">
            <a:spAutoFit/>
          </a:bodyPr>
          <a:p>
            <a:r>
              <a:rPr lang="zh-CN" altLang="en-US" sz="1600"/>
              <a:t>所有操作都是匿名操作，只会通过公钥私钥。</a:t>
            </a:r>
            <a:endParaRPr lang="zh-CN" altLang="en-US" sz="1600"/>
          </a:p>
        </p:txBody>
      </p:sp>
      <p:sp>
        <p:nvSpPr>
          <p:cNvPr id="9" name="文本框 8"/>
          <p:cNvSpPr txBox="1"/>
          <p:nvPr/>
        </p:nvSpPr>
        <p:spPr>
          <a:xfrm>
            <a:off x="5180330" y="1980565"/>
            <a:ext cx="3657600" cy="337185"/>
          </a:xfrm>
          <a:prstGeom prst="rect">
            <a:avLst/>
          </a:prstGeom>
          <a:noFill/>
        </p:spPr>
        <p:txBody>
          <a:bodyPr wrap="square" rtlCol="0">
            <a:spAutoFit/>
          </a:bodyPr>
          <a:p>
            <a:r>
              <a:rPr lang="zh-CN" altLang="en-US" sz="1600"/>
              <a:t>区块链只会保留最长的一条链。</a:t>
            </a:r>
            <a:endParaRPr lang="zh-CN" alt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What</a:t>
            </a:r>
            <a:r>
              <a:rPr kumimoji="1" lang="zh-CN" altLang="en-US" dirty="0"/>
              <a:t> </a:t>
            </a:r>
            <a:r>
              <a:rPr kumimoji="1" lang="en-US" altLang="zh-CN" dirty="0"/>
              <a:t>is</a:t>
            </a:r>
            <a:r>
              <a:rPr kumimoji="1" lang="zh-CN" altLang="en-US" dirty="0"/>
              <a:t> </a:t>
            </a:r>
            <a:r>
              <a:rPr kumimoji="1" lang="en-US" altLang="zh-CN" dirty="0"/>
              <a:t>Crypto-Concurrency?</a:t>
            </a:r>
            <a:endParaRPr kumimoji="1" lang="zh-CN" altLang="en-US" dirty="0"/>
          </a:p>
        </p:txBody>
      </p:sp>
      <p:sp>
        <p:nvSpPr>
          <p:cNvPr id="3" name="内容占位符 2"/>
          <p:cNvSpPr>
            <a:spLocks noGrp="1"/>
          </p:cNvSpPr>
          <p:nvPr>
            <p:ph idx="1"/>
          </p:nvPr>
        </p:nvSpPr>
        <p:spPr>
          <a:xfrm>
            <a:off x="467360" y="914043"/>
            <a:ext cx="8229600" cy="3771636"/>
          </a:xfrm>
        </p:spPr>
        <p:txBody>
          <a:bodyPr>
            <a:normAutofit/>
          </a:bodyPr>
          <a:lstStyle/>
          <a:p>
            <a:r>
              <a:rPr kumimoji="1" lang="en-US" altLang="zh-CN" dirty="0"/>
              <a:t>A</a:t>
            </a:r>
            <a:r>
              <a:rPr kumimoji="1" lang="zh-CN" altLang="en-US" dirty="0"/>
              <a:t> </a:t>
            </a:r>
            <a:r>
              <a:rPr kumimoji="1" lang="en-US" altLang="zh-CN" dirty="0"/>
              <a:t>ledger(</a:t>
            </a:r>
            <a:r>
              <a:rPr kumimoji="1" lang="zh-CN" altLang="en-US" dirty="0"/>
              <a:t>账本</a:t>
            </a:r>
            <a:r>
              <a:rPr kumimoji="1" lang="en-US" altLang="zh-CN" dirty="0"/>
              <a:t>)</a:t>
            </a:r>
            <a:r>
              <a:rPr kumimoji="1" lang="zh-CN" altLang="en-US" dirty="0"/>
              <a:t> </a:t>
            </a:r>
            <a:r>
              <a:rPr kumimoji="1" lang="en-US" altLang="zh-CN" dirty="0"/>
              <a:t>recording</a:t>
            </a:r>
            <a:r>
              <a:rPr kumimoji="1" lang="zh-CN" altLang="en-US" dirty="0"/>
              <a:t> </a:t>
            </a:r>
            <a:r>
              <a:rPr kumimoji="1" lang="en-US" altLang="zh-CN" dirty="0"/>
              <a:t>all</a:t>
            </a:r>
            <a:r>
              <a:rPr kumimoji="1" lang="zh-CN" altLang="en-US" dirty="0"/>
              <a:t> </a:t>
            </a:r>
            <a:r>
              <a:rPr kumimoji="1" lang="en-US" altLang="zh-CN" dirty="0"/>
              <a:t>the</a:t>
            </a:r>
            <a:r>
              <a:rPr kumimoji="1" lang="zh-CN" altLang="en-US" dirty="0"/>
              <a:t> </a:t>
            </a:r>
            <a:r>
              <a:rPr kumimoji="1" lang="en-US" altLang="zh-CN" dirty="0"/>
              <a:t>money</a:t>
            </a:r>
            <a:endParaRPr kumimoji="1" lang="en-US" altLang="zh-CN" dirty="0"/>
          </a:p>
          <a:p>
            <a:r>
              <a:rPr kumimoji="1" lang="en-US" altLang="zh-CN" dirty="0"/>
              <a:t>Why</a:t>
            </a:r>
            <a:r>
              <a:rPr kumimoji="1" lang="zh-CN" altLang="en-US" dirty="0"/>
              <a:t> </a:t>
            </a:r>
            <a:r>
              <a:rPr kumimoji="1" lang="en-US" altLang="zh-CN" dirty="0"/>
              <a:t>double-spending</a:t>
            </a:r>
            <a:r>
              <a:rPr kumimoji="1" lang="zh-CN" altLang="en-US" dirty="0"/>
              <a:t> </a:t>
            </a:r>
            <a:r>
              <a:rPr kumimoji="1" lang="en-US" altLang="zh-CN" dirty="0"/>
              <a:t>is</a:t>
            </a:r>
            <a:r>
              <a:rPr kumimoji="1" lang="zh-CN" altLang="en-US" dirty="0"/>
              <a:t> </a:t>
            </a:r>
            <a:r>
              <a:rPr kumimoji="1" lang="en-US" altLang="zh-CN" dirty="0"/>
              <a:t>possible?</a:t>
            </a:r>
            <a:endParaRPr kumimoji="1" lang="en-US" altLang="zh-CN" dirty="0"/>
          </a:p>
          <a:p>
            <a:pPr lvl="1"/>
            <a:r>
              <a:rPr kumimoji="1" lang="en-US" altLang="zh-CN" dirty="0"/>
              <a:t>Y creates two transactions for same coin: Y-&gt;Z, Y-&gt;Q</a:t>
            </a:r>
            <a:endParaRPr kumimoji="1" lang="en-US" altLang="zh-CN" dirty="0"/>
          </a:p>
          <a:p>
            <a:pPr lvl="2"/>
            <a:r>
              <a:rPr kumimoji="1" lang="en-US" altLang="zh-CN" dirty="0"/>
              <a:t>both with hash(T7)</a:t>
            </a:r>
            <a:endParaRPr kumimoji="1" lang="en-US" altLang="zh-CN" dirty="0"/>
          </a:p>
          <a:p>
            <a:pPr lvl="1"/>
            <a:r>
              <a:rPr kumimoji="1" lang="en-US" altLang="zh-CN" dirty="0"/>
              <a:t>Y shows different transactions to Z and Q</a:t>
            </a:r>
            <a:endParaRPr kumimoji="1" lang="en-US" altLang="zh-CN" dirty="0"/>
          </a:p>
          <a:p>
            <a:pPr lvl="2"/>
            <a:r>
              <a:rPr kumimoji="1" lang="en-US" altLang="zh-CN" dirty="0"/>
              <a:t>both transactions look good, including signatures and hash</a:t>
            </a:r>
            <a:endParaRPr kumimoji="1" lang="en-US" altLang="zh-CN" dirty="0"/>
          </a:p>
          <a:p>
            <a:pPr lvl="2"/>
            <a:r>
              <a:rPr kumimoji="1" lang="en-US" altLang="zh-CN" dirty="0"/>
              <a:t>now both Z and Q will give hamburgers to Y</a:t>
            </a:r>
            <a:endParaRPr kumimoji="1" lang="en-US" altLang="zh-CN" dirty="0"/>
          </a:p>
          <a:p>
            <a:r>
              <a:rPr kumimoji="1" lang="en-US" altLang="zh-CN" dirty="0"/>
              <a:t>How</a:t>
            </a:r>
            <a:r>
              <a:rPr kumimoji="1" lang="zh-CN" altLang="en-US" dirty="0"/>
              <a:t> </a:t>
            </a:r>
            <a:r>
              <a:rPr kumimoji="1" lang="en-US" altLang="zh-CN" dirty="0"/>
              <a:t>to</a:t>
            </a:r>
            <a:r>
              <a:rPr kumimoji="1" lang="zh-CN" altLang="en-US" dirty="0"/>
              <a:t> </a:t>
            </a:r>
            <a:r>
              <a:rPr kumimoji="1" lang="en-US" altLang="zh-CN" dirty="0"/>
              <a:t>avoid</a:t>
            </a:r>
            <a:r>
              <a:rPr kumimoji="1" lang="zh-CN" altLang="en-US" dirty="0"/>
              <a:t> </a:t>
            </a:r>
            <a:r>
              <a:rPr kumimoji="1" lang="en-US" altLang="zh-CN" dirty="0"/>
              <a:t>double-spending?</a:t>
            </a:r>
            <a:endParaRPr kumimoji="1" lang="en-US" altLang="zh-CN" dirty="0"/>
          </a:p>
        </p:txBody>
      </p:sp>
      <p:sp>
        <p:nvSpPr>
          <p:cNvPr id="4" name="文本框 3"/>
          <p:cNvSpPr txBox="1"/>
          <p:nvPr/>
        </p:nvSpPr>
        <p:spPr>
          <a:xfrm>
            <a:off x="4949190" y="140335"/>
            <a:ext cx="4131945" cy="1599565"/>
          </a:xfrm>
          <a:prstGeom prst="rect">
            <a:avLst/>
          </a:prstGeom>
          <a:noFill/>
        </p:spPr>
        <p:txBody>
          <a:bodyPr wrap="square" rtlCol="0">
            <a:spAutoFit/>
          </a:bodyPr>
          <a:p>
            <a:r>
              <a:rPr lang="zh-CN" altLang="en-US" sz="1400"/>
              <a:t>一个管理者</a:t>
            </a:r>
            <a:r>
              <a:rPr lang="en-US" altLang="zh-CN" sz="1400"/>
              <a:t>(</a:t>
            </a:r>
            <a:r>
              <a:rPr lang="zh-CN" altLang="en-US" sz="1400"/>
              <a:t>矿工</a:t>
            </a:r>
            <a:r>
              <a:rPr lang="en-US" altLang="zh-CN" sz="1400"/>
              <a:t>)</a:t>
            </a:r>
            <a:r>
              <a:rPr lang="zh-CN" altLang="en-US" sz="1400"/>
              <a:t>如何判断一个</a:t>
            </a:r>
            <a:r>
              <a:rPr lang="en-US" altLang="zh-CN" sz="1400"/>
              <a:t>TX</a:t>
            </a:r>
            <a:r>
              <a:rPr lang="zh-CN" altLang="en-US" sz="1400"/>
              <a:t>是否合法：</a:t>
            </a:r>
            <a:endParaRPr lang="zh-CN" altLang="en-US" sz="1400"/>
          </a:p>
          <a:p>
            <a:r>
              <a:rPr lang="en-US" altLang="zh-CN" sz="1400"/>
              <a:t>1.</a:t>
            </a:r>
            <a:r>
              <a:rPr lang="zh-CN" altLang="en-US" sz="1400"/>
              <a:t>首先这个管理者会将这个</a:t>
            </a:r>
            <a:r>
              <a:rPr lang="en-US" altLang="zh-CN" sz="1400"/>
              <a:t>TX</a:t>
            </a:r>
            <a:r>
              <a:rPr lang="zh-CN" altLang="en-US" sz="1400"/>
              <a:t>的发起者对应的所有</a:t>
            </a:r>
            <a:r>
              <a:rPr lang="en-US" altLang="zh-CN" sz="1400"/>
              <a:t>block chain</a:t>
            </a:r>
            <a:r>
              <a:rPr lang="zh-CN" altLang="en-US" sz="1400"/>
              <a:t>信息下载到本地并</a:t>
            </a:r>
            <a:r>
              <a:rPr lang="en-US" altLang="zh-CN" sz="1400"/>
              <a:t>redo</a:t>
            </a:r>
            <a:r>
              <a:rPr lang="zh-CN" altLang="en-US" sz="1400"/>
              <a:t>一次；</a:t>
            </a:r>
            <a:r>
              <a:rPr lang="en-US" altLang="zh-CN" sz="1400"/>
              <a:t>2.</a:t>
            </a:r>
            <a:r>
              <a:rPr lang="zh-CN" altLang="en-US" sz="1400"/>
              <a:t>之后会检查</a:t>
            </a:r>
            <a:r>
              <a:rPr lang="en-US" altLang="zh-CN" sz="1400"/>
              <a:t>redo</a:t>
            </a:r>
            <a:r>
              <a:rPr lang="zh-CN" altLang="en-US" sz="1400"/>
              <a:t>之后的结果是否符合新的</a:t>
            </a:r>
            <a:r>
              <a:rPr lang="en-US" altLang="zh-CN" sz="1400"/>
              <a:t>TX</a:t>
            </a:r>
            <a:r>
              <a:rPr lang="zh-CN" altLang="en-US" sz="1400"/>
              <a:t>的要求，如余额是否充足等。</a:t>
            </a:r>
            <a:r>
              <a:rPr lang="en-US" altLang="zh-CN" sz="1400"/>
              <a:t>3.</a:t>
            </a:r>
            <a:r>
              <a:rPr lang="zh-CN" altLang="en-US" sz="1400"/>
              <a:t>若非法，则不会被添加到</a:t>
            </a:r>
            <a:r>
              <a:rPr lang="en-US" altLang="zh-CN" sz="1400"/>
              <a:t>chain</a:t>
            </a:r>
            <a:r>
              <a:rPr lang="zh-CN" altLang="en-US" sz="1400"/>
              <a:t>中。即使添加到</a:t>
            </a:r>
            <a:r>
              <a:rPr lang="en-US" altLang="zh-CN" sz="1400"/>
              <a:t>chain</a:t>
            </a:r>
            <a:r>
              <a:rPr lang="zh-CN" altLang="en-US" sz="1400"/>
              <a:t>中，也不会有</a:t>
            </a:r>
            <a:r>
              <a:rPr lang="en-US" altLang="zh-CN" sz="1400"/>
              <a:t>majority</a:t>
            </a:r>
            <a:r>
              <a:rPr lang="zh-CN" altLang="en-US" sz="1400"/>
              <a:t>的</a:t>
            </a:r>
            <a:r>
              <a:rPr lang="en-US" altLang="zh-CN" sz="1400"/>
              <a:t>node</a:t>
            </a:r>
            <a:r>
              <a:rPr lang="zh-CN" altLang="en-US" sz="1400"/>
              <a:t>接收，因为大家会发现这个</a:t>
            </a:r>
            <a:r>
              <a:rPr lang="en-US" altLang="zh-CN" sz="1400"/>
              <a:t>TX</a:t>
            </a:r>
            <a:r>
              <a:rPr lang="zh-CN" altLang="en-US" sz="1400"/>
              <a:t>是非法的。</a:t>
            </a:r>
            <a:endParaRPr lang="zh-CN" altLang="en-US" sz="1400"/>
          </a:p>
        </p:txBody>
      </p:sp>
      <p:sp>
        <p:nvSpPr>
          <p:cNvPr id="5" name="文本框 4"/>
          <p:cNvSpPr txBox="1"/>
          <p:nvPr/>
        </p:nvSpPr>
        <p:spPr>
          <a:xfrm>
            <a:off x="5652135" y="3505835"/>
            <a:ext cx="3353435" cy="1814830"/>
          </a:xfrm>
          <a:prstGeom prst="rect">
            <a:avLst/>
          </a:prstGeom>
          <a:noFill/>
        </p:spPr>
        <p:txBody>
          <a:bodyPr wrap="square" rtlCol="0">
            <a:spAutoFit/>
          </a:bodyPr>
          <a:p>
            <a:r>
              <a:rPr lang="zh-CN" altLang="en-US" sz="1400"/>
              <a:t>即使一个</a:t>
            </a:r>
            <a:r>
              <a:rPr lang="en-US" altLang="zh-CN" sz="1400"/>
              <a:t>TX</a:t>
            </a:r>
            <a:r>
              <a:rPr lang="zh-CN" altLang="en-US" sz="1400"/>
              <a:t>发起者强制将一个非法的</a:t>
            </a:r>
            <a:r>
              <a:rPr lang="en-US" altLang="zh-CN" sz="1400"/>
              <a:t>TX</a:t>
            </a:r>
            <a:r>
              <a:rPr lang="zh-CN" altLang="en-US" sz="1400"/>
              <a:t>放入自己的</a:t>
            </a:r>
            <a:r>
              <a:rPr lang="en-US" altLang="zh-CN" sz="1400"/>
              <a:t>block</a:t>
            </a:r>
            <a:r>
              <a:rPr lang="zh-CN" altLang="en-US" sz="1400"/>
              <a:t>中，也不会真正被执行，因为最终只会保留最长的一条链，而其余的</a:t>
            </a:r>
            <a:r>
              <a:rPr lang="en-US" altLang="zh-CN" sz="1400"/>
              <a:t>node</a:t>
            </a:r>
            <a:r>
              <a:rPr lang="zh-CN" altLang="en-US" sz="1400"/>
              <a:t>在执行这个</a:t>
            </a:r>
            <a:r>
              <a:rPr lang="en-US" altLang="zh-CN" sz="1400"/>
              <a:t>block</a:t>
            </a:r>
            <a:r>
              <a:rPr lang="zh-CN" altLang="en-US" sz="1400"/>
              <a:t>的时候会发现是非法的，所以就不会将这个</a:t>
            </a:r>
            <a:r>
              <a:rPr lang="en-US" altLang="zh-CN" sz="1400"/>
              <a:t>block</a:t>
            </a:r>
            <a:r>
              <a:rPr lang="zh-CN" altLang="en-US" sz="1400"/>
              <a:t>添加到自己的</a:t>
            </a:r>
            <a:r>
              <a:rPr lang="en-US" altLang="zh-CN" sz="1400"/>
              <a:t>chain</a:t>
            </a:r>
            <a:r>
              <a:rPr lang="zh-CN" altLang="en-US" sz="1400"/>
              <a:t>中，所以最终的最长链中就不会有这个</a:t>
            </a:r>
            <a:r>
              <a:rPr lang="en-US" altLang="zh-CN" sz="1400"/>
              <a:t>block</a:t>
            </a:r>
            <a:r>
              <a:rPr lang="zh-CN" altLang="en-US" sz="1400"/>
              <a:t>，因而也不会被最终接收。</a:t>
            </a:r>
            <a:endParaRPr lang="zh-CN" altLang="en-US" sz="1400"/>
          </a:p>
        </p:txBody>
      </p:sp>
      <p:sp>
        <p:nvSpPr>
          <p:cNvPr id="6" name="文本框 5"/>
          <p:cNvSpPr txBox="1"/>
          <p:nvPr/>
        </p:nvSpPr>
        <p:spPr>
          <a:xfrm>
            <a:off x="-36195" y="4115435"/>
            <a:ext cx="5466715" cy="1599565"/>
          </a:xfrm>
          <a:prstGeom prst="rect">
            <a:avLst/>
          </a:prstGeom>
          <a:noFill/>
        </p:spPr>
        <p:txBody>
          <a:bodyPr wrap="square" rtlCol="0">
            <a:spAutoFit/>
          </a:bodyPr>
          <a:p>
            <a:r>
              <a:rPr lang="en-US" altLang="zh-CN" sz="1400"/>
              <a:t>double spending</a:t>
            </a:r>
            <a:r>
              <a:rPr lang="zh-CN" altLang="en-US" sz="1400"/>
              <a:t>：即一笔钱被花了两次。对于</a:t>
            </a:r>
            <a:r>
              <a:rPr lang="en-US" altLang="zh-CN" sz="1400"/>
              <a:t>Y-&gt;Q,Y-&gt;Z</a:t>
            </a:r>
            <a:r>
              <a:rPr lang="zh-CN" altLang="en-US" sz="1400"/>
              <a:t>，有三种情况：</a:t>
            </a:r>
            <a:r>
              <a:rPr lang="en-US" altLang="zh-CN" sz="1400"/>
              <a:t>1.majority</a:t>
            </a:r>
            <a:r>
              <a:rPr lang="zh-CN" altLang="en-US" sz="1400"/>
              <a:t>都先处理了</a:t>
            </a:r>
            <a:r>
              <a:rPr lang="en-US" altLang="zh-CN" sz="1400"/>
              <a:t>Y-&gt;Q</a:t>
            </a:r>
            <a:r>
              <a:rPr lang="zh-CN" altLang="en-US" sz="1400"/>
              <a:t>，这样</a:t>
            </a:r>
            <a:r>
              <a:rPr lang="en-US" altLang="zh-CN" sz="1400"/>
              <a:t>Y-&gt;Z</a:t>
            </a:r>
            <a:r>
              <a:rPr lang="zh-CN" altLang="en-US" sz="1400"/>
              <a:t>就会被拒绝</a:t>
            </a:r>
            <a:r>
              <a:rPr lang="en-US" altLang="zh-CN" sz="1400"/>
              <a:t>;2.majority</a:t>
            </a:r>
            <a:r>
              <a:rPr lang="zh-CN" altLang="en-US" sz="1400"/>
              <a:t>都先处理了</a:t>
            </a:r>
            <a:r>
              <a:rPr lang="en-US" altLang="zh-CN" sz="1400"/>
              <a:t>Y-&gt;Z</a:t>
            </a:r>
            <a:r>
              <a:rPr lang="zh-CN" altLang="en-US" sz="1400"/>
              <a:t>，这样</a:t>
            </a:r>
            <a:r>
              <a:rPr lang="en-US" altLang="zh-CN" sz="1400"/>
              <a:t>Y-&gt;Q</a:t>
            </a:r>
            <a:r>
              <a:rPr lang="zh-CN" altLang="en-US" sz="1400"/>
              <a:t>就会被拒绝掉</a:t>
            </a:r>
            <a:r>
              <a:rPr lang="en-US" altLang="zh-CN" sz="1400"/>
              <a:t>;3.</a:t>
            </a:r>
            <a:r>
              <a:rPr lang="zh-CN" altLang="en-US" sz="1400"/>
              <a:t>各有一半的</a:t>
            </a:r>
            <a:r>
              <a:rPr lang="en-US" altLang="zh-CN" sz="1400"/>
              <a:t>node</a:t>
            </a:r>
            <a:r>
              <a:rPr lang="zh-CN" altLang="en-US" sz="1400"/>
              <a:t>分别处理了</a:t>
            </a:r>
            <a:r>
              <a:rPr lang="en-US" altLang="zh-CN" sz="1400"/>
              <a:t>Y-&gt;Q</a:t>
            </a:r>
            <a:r>
              <a:rPr lang="zh-CN" altLang="en-US" sz="1400"/>
              <a:t>和</a:t>
            </a:r>
            <a:r>
              <a:rPr lang="en-US" altLang="zh-CN" sz="1400"/>
              <a:t>Y-&gt;Z</a:t>
            </a:r>
            <a:r>
              <a:rPr lang="zh-CN" altLang="en-US" sz="1400"/>
              <a:t>，这样就会使得</a:t>
            </a:r>
            <a:r>
              <a:rPr lang="en-US" altLang="zh-CN" sz="1400"/>
              <a:t>chains</a:t>
            </a:r>
            <a:r>
              <a:rPr lang="zh-CN" altLang="en-US" sz="1400"/>
              <a:t>出现分支，但是根据</a:t>
            </a:r>
            <a:r>
              <a:rPr lang="en-US" altLang="zh-CN" sz="1400"/>
              <a:t>block-chain</a:t>
            </a:r>
            <a:r>
              <a:rPr lang="zh-CN" altLang="en-US" sz="1400"/>
              <a:t>最终只会保留最长链的规则，最终总会有一个</a:t>
            </a:r>
            <a:r>
              <a:rPr lang="en-US" altLang="zh-CN" sz="1400"/>
              <a:t>TX</a:t>
            </a:r>
            <a:r>
              <a:rPr lang="zh-CN" altLang="en-US" sz="1400"/>
              <a:t>被淘汰。</a:t>
            </a:r>
            <a:endParaRPr lang="zh-CN" altLang="en-US" sz="1400"/>
          </a:p>
          <a:p>
            <a:r>
              <a:rPr lang="zh-CN" altLang="en-US" sz="1400"/>
              <a:t>因而解决</a:t>
            </a:r>
            <a:r>
              <a:rPr lang="en-US" altLang="zh-CN" sz="1400"/>
              <a:t>double spending</a:t>
            </a:r>
            <a:r>
              <a:rPr lang="zh-CN" altLang="en-US" sz="1400"/>
              <a:t>的方式就是</a:t>
            </a:r>
            <a:r>
              <a:rPr lang="en-US" altLang="zh-CN" sz="1400"/>
              <a:t>redo</a:t>
            </a:r>
            <a:r>
              <a:rPr lang="zh-CN" altLang="en-US" sz="1400"/>
              <a:t>整条</a:t>
            </a:r>
            <a:r>
              <a:rPr lang="en-US" altLang="zh-CN" sz="1400"/>
              <a:t>chain</a:t>
            </a:r>
            <a:r>
              <a:rPr lang="zh-CN" altLang="en-US" sz="1400"/>
              <a:t>去检查是否成功提交。需要等待。</a:t>
            </a:r>
            <a:endParaRPr lang="zh-CN" altLang="en-US" sz="1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Phases in Blockchain</a:t>
            </a:r>
            <a:endParaRPr kumimoji="1" lang="zh-CN" altLang="en-US" dirty="0"/>
          </a:p>
        </p:txBody>
      </p:sp>
      <p:sp>
        <p:nvSpPr>
          <p:cNvPr id="3" name="内容占位符 2"/>
          <p:cNvSpPr>
            <a:spLocks noGrp="1"/>
          </p:cNvSpPr>
          <p:nvPr>
            <p:ph idx="1"/>
          </p:nvPr>
        </p:nvSpPr>
        <p:spPr/>
        <p:txBody>
          <a:bodyPr>
            <a:normAutofit/>
          </a:bodyPr>
          <a:lstStyle/>
          <a:p>
            <a:r>
              <a:rPr kumimoji="1" lang="en-GB" altLang="zh-CN" dirty="0"/>
              <a:t>Proposal </a:t>
            </a:r>
            <a:r>
              <a:rPr kumimoji="1" lang="en-US" altLang="zh-CN" dirty="0"/>
              <a:t>phase</a:t>
            </a:r>
            <a:endParaRPr kumimoji="1" lang="en-GB" altLang="zh-CN" dirty="0"/>
          </a:p>
          <a:p>
            <a:pPr lvl="1"/>
            <a:r>
              <a:rPr kumimoji="1" lang="en-GB" altLang="zh-CN" dirty="0"/>
              <a:t>Who to propose the block?</a:t>
            </a:r>
            <a:endParaRPr kumimoji="1" lang="en-GB" altLang="zh-CN" dirty="0"/>
          </a:p>
          <a:p>
            <a:r>
              <a:rPr kumimoji="1" lang="en-GB" altLang="zh-CN" dirty="0"/>
              <a:t>Validation </a:t>
            </a:r>
            <a:r>
              <a:rPr kumimoji="1" lang="en-US" altLang="zh-CN" dirty="0"/>
              <a:t>phase</a:t>
            </a:r>
            <a:endParaRPr kumimoji="1" lang="en-GB" altLang="zh-CN" dirty="0"/>
          </a:p>
          <a:p>
            <a:pPr lvl="1"/>
            <a:r>
              <a:rPr kumimoji="1" lang="en-GB" altLang="zh-CN" dirty="0"/>
              <a:t>Who to validate the block?</a:t>
            </a:r>
            <a:endParaRPr kumimoji="1" lang="en-GB" altLang="zh-CN" dirty="0"/>
          </a:p>
          <a:p>
            <a:r>
              <a:rPr kumimoji="1" lang="en-GB" altLang="zh-CN" dirty="0">
                <a:solidFill>
                  <a:srgbClr val="FF0000"/>
                </a:solidFill>
              </a:rPr>
              <a:t>Usually all the participants in the network</a:t>
            </a:r>
            <a:endParaRPr kumimoji="1" lang="en-GB" altLang="zh-CN" dirty="0"/>
          </a:p>
          <a:p>
            <a:pPr lvl="1"/>
            <a:r>
              <a:rPr kumimoji="1" lang="en-US" altLang="zh-CN" dirty="0"/>
              <a:t>What</a:t>
            </a:r>
            <a:r>
              <a:rPr kumimoji="1" lang="zh-CN" altLang="en-US" dirty="0"/>
              <a:t> </a:t>
            </a:r>
            <a:r>
              <a:rPr kumimoji="1" lang="en-US" altLang="zh-CN" dirty="0"/>
              <a:t>if</a:t>
            </a:r>
            <a:r>
              <a:rPr kumimoji="1" lang="zh-CN" altLang="en-US" dirty="0"/>
              <a:t> </a:t>
            </a:r>
            <a:r>
              <a:rPr kumimoji="1" lang="en-US" altLang="zh-CN" dirty="0"/>
              <a:t>an</a:t>
            </a:r>
            <a:r>
              <a:rPr kumimoji="1" lang="zh-CN" altLang="en-US" dirty="0"/>
              <a:t> </a:t>
            </a:r>
            <a:r>
              <a:rPr kumimoji="1" lang="en-US" altLang="zh-CN" dirty="0"/>
              <a:t>attacker</a:t>
            </a:r>
            <a:r>
              <a:rPr kumimoji="1" lang="zh-CN" altLang="en-US" dirty="0"/>
              <a:t> </a:t>
            </a:r>
            <a:r>
              <a:rPr kumimoji="1" lang="en-US" altLang="zh-CN" dirty="0"/>
              <a:t>run</a:t>
            </a:r>
            <a:r>
              <a:rPr kumimoji="1" lang="zh-CN" altLang="en-US" dirty="0"/>
              <a:t> </a:t>
            </a:r>
            <a:r>
              <a:rPr kumimoji="1" lang="en-US" altLang="zh-CN" dirty="0"/>
              <a:t>multiple</a:t>
            </a:r>
            <a:r>
              <a:rPr kumimoji="1" lang="zh-CN" altLang="en-US" dirty="0"/>
              <a:t> </a:t>
            </a:r>
            <a:r>
              <a:rPr kumimoji="1" lang="en-US" altLang="zh-CN" dirty="0"/>
              <a:t>processes</a:t>
            </a:r>
            <a:r>
              <a:rPr kumimoji="1" lang="zh-CN" altLang="en-US" dirty="0"/>
              <a:t> </a:t>
            </a:r>
            <a:r>
              <a:rPr kumimoji="1" lang="en-US" altLang="zh-CN" dirty="0"/>
              <a:t>as</a:t>
            </a:r>
            <a:r>
              <a:rPr kumimoji="1" lang="zh-CN" altLang="en-US" dirty="0"/>
              <a:t> </a:t>
            </a:r>
            <a:r>
              <a:rPr kumimoji="1" lang="en-US" altLang="zh-CN" dirty="0"/>
              <a:t>fake</a:t>
            </a:r>
            <a:r>
              <a:rPr kumimoji="1" lang="zh-CN" altLang="en-US" dirty="0"/>
              <a:t> </a:t>
            </a:r>
            <a:r>
              <a:rPr kumimoji="1" lang="en-US" altLang="zh-CN" dirty="0"/>
              <a:t>nodes,</a:t>
            </a:r>
            <a:r>
              <a:rPr kumimoji="1" lang="zh-CN" altLang="en-US" dirty="0"/>
              <a:t> </a:t>
            </a:r>
            <a:r>
              <a:rPr kumimoji="1" lang="en-US" altLang="zh-CN" dirty="0"/>
              <a:t>in</a:t>
            </a:r>
            <a:r>
              <a:rPr kumimoji="1" lang="zh-CN" altLang="en-US" dirty="0"/>
              <a:t> </a:t>
            </a:r>
            <a:r>
              <a:rPr kumimoji="1" lang="en-US" altLang="zh-CN" dirty="0"/>
              <a:t>order</a:t>
            </a:r>
            <a:r>
              <a:rPr kumimoji="1" lang="zh-CN" altLang="en-US" dirty="0"/>
              <a:t> </a:t>
            </a:r>
            <a:r>
              <a:rPr kumimoji="1" lang="en-US" altLang="zh-CN" dirty="0"/>
              <a:t>to</a:t>
            </a:r>
            <a:r>
              <a:rPr kumimoji="1" lang="zh-CN" altLang="en-US" dirty="0"/>
              <a:t> </a:t>
            </a:r>
            <a:r>
              <a:rPr kumimoji="1" lang="en-US" altLang="zh-CN" dirty="0"/>
              <a:t>control</a:t>
            </a:r>
            <a:r>
              <a:rPr kumimoji="1" lang="zh-CN" altLang="en-US" dirty="0"/>
              <a:t> </a:t>
            </a:r>
            <a:r>
              <a:rPr kumimoji="1" lang="en-US" altLang="zh-CN" dirty="0"/>
              <a:t>51%</a:t>
            </a:r>
            <a:r>
              <a:rPr kumimoji="1" lang="zh-CN" altLang="en-US" dirty="0"/>
              <a:t> </a:t>
            </a:r>
            <a:r>
              <a:rPr kumimoji="1" lang="en-US" altLang="zh-CN" dirty="0"/>
              <a:t>nodes?</a:t>
            </a:r>
            <a:endParaRPr kumimoji="1" lang="en-US" altLang="zh-CN" dirty="0"/>
          </a:p>
        </p:txBody>
      </p:sp>
      <p:sp>
        <p:nvSpPr>
          <p:cNvPr id="4" name="文本框 3"/>
          <p:cNvSpPr txBox="1"/>
          <p:nvPr/>
        </p:nvSpPr>
        <p:spPr>
          <a:xfrm>
            <a:off x="386080" y="4062730"/>
            <a:ext cx="7666355" cy="1076325"/>
          </a:xfrm>
          <a:prstGeom prst="rect">
            <a:avLst/>
          </a:prstGeom>
          <a:noFill/>
        </p:spPr>
        <p:txBody>
          <a:bodyPr wrap="square" rtlCol="0">
            <a:spAutoFit/>
          </a:bodyPr>
          <a:p>
            <a:r>
              <a:rPr lang="zh-CN" altLang="en-US" sz="1600"/>
              <a:t>每一个用户都会尽可能快的去收集资源构成</a:t>
            </a:r>
            <a:r>
              <a:rPr lang="en-US" altLang="zh-CN" sz="1600"/>
              <a:t>block</a:t>
            </a:r>
            <a:r>
              <a:rPr lang="zh-CN" altLang="en-US" sz="1600"/>
              <a:t>，加到自己的链里面，去变成最长的链。比如有</a:t>
            </a:r>
            <a:r>
              <a:rPr lang="en-US" altLang="zh-CN" sz="1600"/>
              <a:t>10</a:t>
            </a:r>
            <a:r>
              <a:rPr lang="zh-CN" altLang="en-US" sz="1600"/>
              <a:t>个人竞争，已经有</a:t>
            </a:r>
            <a:r>
              <a:rPr lang="en-US" altLang="zh-CN" sz="1600"/>
              <a:t>10</a:t>
            </a:r>
            <a:r>
              <a:rPr lang="zh-CN" altLang="en-US" sz="1600"/>
              <a:t>个</a:t>
            </a:r>
            <a:r>
              <a:rPr lang="en-US" altLang="zh-CN" sz="1600"/>
              <a:t>block</a:t>
            </a:r>
            <a:r>
              <a:rPr lang="zh-CN" altLang="en-US" sz="1600"/>
              <a:t>，其中一个人算出来</a:t>
            </a:r>
            <a:r>
              <a:rPr lang="en-US" altLang="zh-CN" sz="1600"/>
              <a:t>3</a:t>
            </a:r>
            <a:r>
              <a:rPr lang="zh-CN" altLang="en-US" sz="1600"/>
              <a:t>个</a:t>
            </a:r>
            <a:r>
              <a:rPr lang="en-US" altLang="zh-CN" sz="1600"/>
              <a:t>block</a:t>
            </a:r>
            <a:r>
              <a:rPr lang="zh-CN" altLang="en-US" sz="1600"/>
              <a:t>，那么其余的人就不然再算这三个了，直接认证，因为认证远比计算要快，所以直接从第</a:t>
            </a:r>
            <a:r>
              <a:rPr lang="en-US" altLang="zh-CN" sz="1600"/>
              <a:t>14</a:t>
            </a:r>
            <a:r>
              <a:rPr lang="zh-CN" altLang="en-US" sz="1600"/>
              <a:t>个开始计算。</a:t>
            </a:r>
            <a:endParaRPr lang="zh-CN" altLang="en-US" sz="16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Existing Solutions</a:t>
            </a:r>
            <a:endParaRPr kumimoji="1" lang="zh-CN" altLang="en-US" dirty="0"/>
          </a:p>
        </p:txBody>
      </p:sp>
      <p:sp>
        <p:nvSpPr>
          <p:cNvPr id="4" name="灯片编号占位符 3"/>
          <p:cNvSpPr>
            <a:spLocks noGrp="1"/>
          </p:cNvSpPr>
          <p:nvPr>
            <p:ph type="sldNum" sz="quarter" idx="12"/>
          </p:nvPr>
        </p:nvSpPr>
        <p:spPr>
          <a:xfrm>
            <a:off x="6553200" y="5145517"/>
            <a:ext cx="2133600" cy="304271"/>
          </a:xfrm>
        </p:spPr>
        <p:txBody>
          <a:bodyPr/>
          <a:lstStyle/>
          <a:p>
            <a:fld id="{ADE361C3-C043-4A6E-BDCE-8DA1E7D90A3B}" type="slidenum">
              <a:rPr lang="zh-CN" altLang="en-US" smtClean="0"/>
            </a:fld>
            <a:endParaRPr lang="zh-CN" altLang="en-US"/>
          </a:p>
        </p:txBody>
      </p:sp>
      <p:sp>
        <p:nvSpPr>
          <p:cNvPr id="5" name="内容占位符 2"/>
          <p:cNvSpPr>
            <a:spLocks noGrp="1"/>
          </p:cNvSpPr>
          <p:nvPr>
            <p:ph idx="1"/>
          </p:nvPr>
        </p:nvSpPr>
        <p:spPr>
          <a:xfrm>
            <a:off x="457200" y="1297155"/>
            <a:ext cx="8229600" cy="4152633"/>
          </a:xfrm>
        </p:spPr>
        <p:txBody>
          <a:bodyPr>
            <a:normAutofit/>
          </a:bodyPr>
          <a:lstStyle/>
          <a:p>
            <a:r>
              <a:rPr kumimoji="1" lang="en-US" altLang="zh-CN" sz="2000" b="0" dirty="0"/>
              <a:t>Proof of Work (</a:t>
            </a:r>
            <a:r>
              <a:rPr kumimoji="1" lang="en-US" altLang="zh-CN" sz="2000" b="0" dirty="0" err="1"/>
              <a:t>PoW</a:t>
            </a:r>
            <a:r>
              <a:rPr kumimoji="1" lang="en-US" altLang="zh-CN" sz="2000" b="0" dirty="0"/>
              <a:t>)</a:t>
            </a:r>
            <a:endParaRPr kumimoji="1" lang="en-US" altLang="zh-CN" sz="2000" b="0" dirty="0"/>
          </a:p>
          <a:p>
            <a:pPr lvl="1"/>
            <a:r>
              <a:rPr kumimoji="1" lang="en-US" altLang="zh-CN" sz="1800" dirty="0"/>
              <a:t>Brute force to solve a random number</a:t>
            </a:r>
            <a:r>
              <a:rPr kumimoji="1" lang="zh-CN" altLang="en-US" sz="1800" dirty="0"/>
              <a:t> </a:t>
            </a:r>
            <a:r>
              <a:rPr kumimoji="1" lang="en-US" altLang="zh-CN" sz="1800" dirty="0"/>
              <a:t>(nonce)</a:t>
            </a:r>
            <a:endParaRPr kumimoji="1" lang="zh-CN" altLang="en-US" sz="1800" dirty="0"/>
          </a:p>
          <a:p>
            <a:pPr lvl="1"/>
            <a:r>
              <a:rPr kumimoji="1" lang="en-US" altLang="zh-CN" sz="1800" dirty="0">
                <a:solidFill>
                  <a:srgbClr val="FF0000"/>
                </a:solidFill>
              </a:rPr>
              <a:t>Inefficient, waste of resources</a:t>
            </a:r>
            <a:endParaRPr kumimoji="1" lang="en-US" altLang="zh-CN" sz="1800" b="0" dirty="0">
              <a:solidFill>
                <a:srgbClr val="FF0000"/>
              </a:solidFill>
            </a:endParaRPr>
          </a:p>
        </p:txBody>
      </p:sp>
      <p:sp>
        <p:nvSpPr>
          <p:cNvPr id="3" name="圆角矩形 2"/>
          <p:cNvSpPr/>
          <p:nvPr/>
        </p:nvSpPr>
        <p:spPr>
          <a:xfrm>
            <a:off x="1331640" y="2857500"/>
            <a:ext cx="144016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err="1">
                <a:latin typeface="Arial" panose="020B0604020202020204" pitchFamily="34" charset="0"/>
                <a:cs typeface="Arial" panose="020B0604020202020204" pitchFamily="34" charset="0"/>
              </a:rPr>
              <a:t>Tx</a:t>
            </a:r>
            <a:r>
              <a:rPr kumimoji="1" lang="en-US" altLang="zh-CN" sz="1600" dirty="0">
                <a:latin typeface="Arial" panose="020B0604020202020204" pitchFamily="34" charset="0"/>
                <a:cs typeface="Arial" panose="020B0604020202020204" pitchFamily="34" charset="0"/>
              </a:rPr>
              <a:t> data</a:t>
            </a:r>
            <a:endParaRPr kumimoji="1" lang="zh-CN" altLang="en-US" sz="1600" dirty="0">
              <a:latin typeface="Arial" panose="020B0604020202020204" pitchFamily="34" charset="0"/>
              <a:cs typeface="Arial" panose="020B0604020202020204" pitchFamily="34" charset="0"/>
            </a:endParaRPr>
          </a:p>
        </p:txBody>
      </p:sp>
      <p:sp>
        <p:nvSpPr>
          <p:cNvPr id="6" name="圆角矩形 5"/>
          <p:cNvSpPr/>
          <p:nvPr/>
        </p:nvSpPr>
        <p:spPr>
          <a:xfrm>
            <a:off x="1314524" y="3416244"/>
            <a:ext cx="1457276" cy="4493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latin typeface="Arial" panose="020B0604020202020204" pitchFamily="34" charset="0"/>
                <a:cs typeface="Arial" panose="020B0604020202020204" pitchFamily="34" charset="0"/>
              </a:rPr>
              <a:t>Timestamp</a:t>
            </a:r>
            <a:endParaRPr kumimoji="1" lang="zh-CN" altLang="en-US" sz="1600" dirty="0">
              <a:latin typeface="Arial" panose="020B0604020202020204" pitchFamily="34" charset="0"/>
              <a:cs typeface="Arial" panose="020B0604020202020204" pitchFamily="34" charset="0"/>
            </a:endParaRPr>
          </a:p>
        </p:txBody>
      </p:sp>
      <p:sp>
        <p:nvSpPr>
          <p:cNvPr id="7" name="圆角矩形 6"/>
          <p:cNvSpPr/>
          <p:nvPr/>
        </p:nvSpPr>
        <p:spPr>
          <a:xfrm>
            <a:off x="1314524" y="4009628"/>
            <a:ext cx="1457276" cy="4493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latin typeface="Arial" panose="020B0604020202020204" pitchFamily="34" charset="0"/>
                <a:cs typeface="Arial" panose="020B0604020202020204" pitchFamily="34" charset="0"/>
              </a:rPr>
              <a:t>Nonce</a:t>
            </a:r>
            <a:endParaRPr kumimoji="1" lang="zh-CN" altLang="en-US" sz="1600" dirty="0">
              <a:latin typeface="Arial" panose="020B0604020202020204" pitchFamily="34" charset="0"/>
              <a:cs typeface="Arial" panose="020B0604020202020204" pitchFamily="34" charset="0"/>
            </a:endParaRPr>
          </a:p>
        </p:txBody>
      </p:sp>
      <p:sp>
        <p:nvSpPr>
          <p:cNvPr id="8" name="圆角矩形 7"/>
          <p:cNvSpPr/>
          <p:nvPr/>
        </p:nvSpPr>
        <p:spPr>
          <a:xfrm>
            <a:off x="1314524" y="4585692"/>
            <a:ext cx="1457276" cy="4493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latin typeface="Arial" panose="020B0604020202020204" pitchFamily="34" charset="0"/>
                <a:cs typeface="Arial" panose="020B0604020202020204" pitchFamily="34" charset="0"/>
              </a:rPr>
              <a:t>PreHash</a:t>
            </a:r>
            <a:endParaRPr kumimoji="1" lang="zh-CN" altLang="en-US" sz="1600" dirty="0">
              <a:latin typeface="Arial" panose="020B0604020202020204" pitchFamily="34" charset="0"/>
              <a:cs typeface="Arial" panose="020B0604020202020204" pitchFamily="34" charset="0"/>
            </a:endParaRPr>
          </a:p>
        </p:txBody>
      </p:sp>
      <p:sp>
        <p:nvSpPr>
          <p:cNvPr id="9" name="矩形 8"/>
          <p:cNvSpPr/>
          <p:nvPr/>
        </p:nvSpPr>
        <p:spPr>
          <a:xfrm>
            <a:off x="3777059" y="2857500"/>
            <a:ext cx="1296144" cy="2177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latin typeface="Arial" panose="020B0604020202020204" pitchFamily="34" charset="0"/>
                <a:cs typeface="Arial" panose="020B0604020202020204" pitchFamily="34" charset="0"/>
              </a:rPr>
              <a:t>Compute</a:t>
            </a:r>
            <a:endParaRPr kumimoji="1" lang="en-US" altLang="zh-CN" sz="1600" dirty="0">
              <a:latin typeface="Arial" panose="020B0604020202020204" pitchFamily="34" charset="0"/>
              <a:cs typeface="Arial" panose="020B0604020202020204" pitchFamily="34" charset="0"/>
            </a:endParaRPr>
          </a:p>
          <a:p>
            <a:pPr algn="ctr"/>
            <a:r>
              <a:rPr kumimoji="1" lang="en-US" altLang="zh-CN" sz="1600" dirty="0">
                <a:latin typeface="Arial" panose="020B0604020202020204" pitchFamily="34" charset="0"/>
                <a:cs typeface="Arial" panose="020B0604020202020204" pitchFamily="34" charset="0"/>
              </a:rPr>
              <a:t>the</a:t>
            </a:r>
            <a:endParaRPr kumimoji="1" lang="en-US" altLang="zh-CN" sz="1600" dirty="0">
              <a:latin typeface="Arial" panose="020B0604020202020204" pitchFamily="34" charset="0"/>
              <a:cs typeface="Arial" panose="020B0604020202020204" pitchFamily="34" charset="0"/>
            </a:endParaRPr>
          </a:p>
          <a:p>
            <a:pPr algn="ctr"/>
            <a:r>
              <a:rPr kumimoji="1" lang="en-US" altLang="zh-CN" sz="1600" dirty="0">
                <a:latin typeface="Arial" panose="020B0604020202020204" pitchFamily="34" charset="0"/>
                <a:cs typeface="Arial" panose="020B0604020202020204" pitchFamily="34" charset="0"/>
              </a:rPr>
              <a:t> hash</a:t>
            </a:r>
            <a:endParaRPr kumimoji="1" lang="zh-CN" altLang="en-US" sz="1600" dirty="0">
              <a:latin typeface="Arial" panose="020B0604020202020204" pitchFamily="34" charset="0"/>
              <a:cs typeface="Arial" panose="020B0604020202020204" pitchFamily="34" charset="0"/>
            </a:endParaRPr>
          </a:p>
        </p:txBody>
      </p:sp>
      <p:sp>
        <p:nvSpPr>
          <p:cNvPr id="10" name="圆角矩形 9"/>
          <p:cNvSpPr/>
          <p:nvPr/>
        </p:nvSpPr>
        <p:spPr>
          <a:xfrm>
            <a:off x="6012160" y="2857500"/>
            <a:ext cx="1224136" cy="5587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latin typeface="Arial" panose="020B0604020202020204" pitchFamily="34" charset="0"/>
                <a:cs typeface="Arial" panose="020B0604020202020204" pitchFamily="34" charset="0"/>
              </a:rPr>
              <a:t>Output </a:t>
            </a:r>
            <a:endParaRPr kumimoji="1" lang="zh-CN" altLang="en-US" sz="1600" dirty="0">
              <a:latin typeface="Arial" panose="020B0604020202020204" pitchFamily="34" charset="0"/>
              <a:cs typeface="Arial" panose="020B0604020202020204" pitchFamily="34" charset="0"/>
            </a:endParaRPr>
          </a:p>
        </p:txBody>
      </p:sp>
      <p:sp>
        <p:nvSpPr>
          <p:cNvPr id="19" name="文本框 18"/>
          <p:cNvSpPr txBox="1"/>
          <p:nvPr/>
        </p:nvSpPr>
        <p:spPr>
          <a:xfrm>
            <a:off x="5073203" y="2468908"/>
            <a:ext cx="3322712" cy="338554"/>
          </a:xfrm>
          <a:prstGeom prst="rect">
            <a:avLst/>
          </a:prstGeom>
          <a:noFill/>
        </p:spPr>
        <p:txBody>
          <a:bodyPr wrap="square" rtlCol="0">
            <a:spAutoFit/>
          </a:bodyPr>
          <a:lstStyle/>
          <a:p>
            <a:r>
              <a:rPr kumimoji="1" lang="en-US" altLang="zh-CN" sz="1600" dirty="0">
                <a:solidFill>
                  <a:schemeClr val="accent1"/>
                </a:solidFill>
                <a:latin typeface="Arial" panose="020B0604020202020204" pitchFamily="34" charset="0"/>
                <a:cs typeface="Arial" panose="020B0604020202020204" pitchFamily="34" charset="0"/>
              </a:rPr>
              <a:t>Satisfy the number of first 0s</a:t>
            </a:r>
            <a:endParaRPr kumimoji="1" lang="zh-CN" altLang="en-US" sz="1600" dirty="0">
              <a:solidFill>
                <a:schemeClr val="accent1"/>
              </a:solidFill>
              <a:latin typeface="Arial" panose="020B0604020202020204" pitchFamily="34" charset="0"/>
              <a:cs typeface="Arial" panose="020B0604020202020204" pitchFamily="34" charset="0"/>
            </a:endParaRPr>
          </a:p>
        </p:txBody>
      </p:sp>
      <p:sp>
        <p:nvSpPr>
          <p:cNvPr id="32" name="左弧形箭头 31"/>
          <p:cNvSpPr/>
          <p:nvPr/>
        </p:nvSpPr>
        <p:spPr>
          <a:xfrm>
            <a:off x="5220072" y="3865612"/>
            <a:ext cx="360040" cy="72008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Arial" panose="020B0604020202020204" pitchFamily="34" charset="0"/>
              <a:cs typeface="Arial" panose="020B0604020202020204" pitchFamily="34" charset="0"/>
            </a:endParaRPr>
          </a:p>
        </p:txBody>
      </p:sp>
      <p:sp>
        <p:nvSpPr>
          <p:cNvPr id="33" name="右箭头 32"/>
          <p:cNvSpPr/>
          <p:nvPr/>
        </p:nvSpPr>
        <p:spPr>
          <a:xfrm>
            <a:off x="2968886" y="3909689"/>
            <a:ext cx="611088" cy="45719"/>
          </a:xfrm>
          <a:prstGeom prst="rightArrow">
            <a:avLst/>
          </a:prstGeom>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34" name="右箭头 33"/>
          <p:cNvSpPr/>
          <p:nvPr/>
        </p:nvSpPr>
        <p:spPr>
          <a:xfrm>
            <a:off x="5270288" y="3114012"/>
            <a:ext cx="611088" cy="45719"/>
          </a:xfrm>
          <a:prstGeom prst="rightArrow">
            <a:avLst/>
          </a:prstGeom>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35" name="文本框 34"/>
          <p:cNvSpPr txBox="1"/>
          <p:nvPr/>
        </p:nvSpPr>
        <p:spPr>
          <a:xfrm>
            <a:off x="5575832" y="4029344"/>
            <a:ext cx="3322712" cy="338554"/>
          </a:xfrm>
          <a:prstGeom prst="rect">
            <a:avLst/>
          </a:prstGeom>
          <a:noFill/>
        </p:spPr>
        <p:txBody>
          <a:bodyPr wrap="square" rtlCol="0">
            <a:spAutoFit/>
          </a:bodyPr>
          <a:lstStyle/>
          <a:p>
            <a:r>
              <a:rPr kumimoji="1" lang="en-US" altLang="zh-CN" sz="1600" dirty="0">
                <a:solidFill>
                  <a:schemeClr val="accent1"/>
                </a:solidFill>
                <a:latin typeface="Arial" panose="020B0604020202020204" pitchFamily="34" charset="0"/>
                <a:cs typeface="Arial" panose="020B0604020202020204" pitchFamily="34" charset="0"/>
              </a:rPr>
              <a:t>Nonce++</a:t>
            </a:r>
            <a:endParaRPr kumimoji="1" lang="zh-CN" altLang="en-US" sz="1600" dirty="0">
              <a:solidFill>
                <a:schemeClr val="accent1"/>
              </a:solidFill>
              <a:latin typeface="Arial" panose="020B0604020202020204" pitchFamily="34" charset="0"/>
              <a:cs typeface="Arial" panose="020B0604020202020204" pitchFamily="34" charset="0"/>
            </a:endParaRPr>
          </a:p>
        </p:txBody>
      </p:sp>
      <p:sp>
        <p:nvSpPr>
          <p:cNvPr id="11" name="文本框 10"/>
          <p:cNvSpPr txBox="1"/>
          <p:nvPr/>
        </p:nvSpPr>
        <p:spPr>
          <a:xfrm>
            <a:off x="3462020" y="89535"/>
            <a:ext cx="5480685" cy="829945"/>
          </a:xfrm>
          <a:prstGeom prst="rect">
            <a:avLst/>
          </a:prstGeom>
          <a:noFill/>
        </p:spPr>
        <p:txBody>
          <a:bodyPr wrap="square" rtlCol="0">
            <a:spAutoFit/>
          </a:bodyPr>
          <a:p>
            <a:r>
              <a:rPr lang="zh-CN" altLang="en-US" sz="1600"/>
              <a:t>通过设置一个要求比较严格的限制</a:t>
            </a:r>
            <a:r>
              <a:rPr lang="en-US" altLang="zh-CN" sz="1600"/>
              <a:t>hash</a:t>
            </a:r>
            <a:r>
              <a:rPr lang="zh-CN" altLang="en-US" sz="1600"/>
              <a:t>，来使得一个新的</a:t>
            </a:r>
            <a:r>
              <a:rPr lang="en-US" altLang="zh-CN" sz="1600"/>
              <a:t>TX</a:t>
            </a:r>
            <a:r>
              <a:rPr lang="zh-CN" altLang="en-US" sz="1600"/>
              <a:t>在准备加入</a:t>
            </a:r>
            <a:r>
              <a:rPr lang="en-US" altLang="zh-CN" sz="1600"/>
              <a:t>block</a:t>
            </a:r>
            <a:r>
              <a:rPr lang="zh-CN" altLang="en-US" sz="1600"/>
              <a:t>的时候需要通过</a:t>
            </a:r>
            <a:r>
              <a:rPr lang="en-US" altLang="zh-CN" sz="1600"/>
              <a:t>nonce</a:t>
            </a:r>
            <a:r>
              <a:rPr lang="zh-CN" altLang="en-US" sz="1600"/>
              <a:t>进行大量的运算，从而来降低</a:t>
            </a:r>
            <a:r>
              <a:rPr lang="en-US" altLang="zh-CN" sz="1600"/>
              <a:t>chain</a:t>
            </a:r>
            <a:r>
              <a:rPr lang="zh-CN" altLang="en-US" sz="1600"/>
              <a:t>长度的增加速度。</a:t>
            </a:r>
            <a:endParaRPr lang="zh-CN" alt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animBg="1"/>
      <p:bldP spid="6" grpId="0" animBg="1"/>
      <p:bldP spid="7" grpId="0" animBg="1"/>
      <p:bldP spid="8" grpId="0" animBg="1"/>
      <p:bldP spid="9" grpId="0" animBg="1"/>
      <p:bldP spid="10" grpId="0" animBg="1"/>
      <p:bldP spid="19" grpId="0"/>
      <p:bldP spid="32" grpId="0" animBg="1"/>
      <p:bldP spid="33" grpId="0" animBg="1"/>
      <p:bldP spid="34" grpId="0" animBg="1"/>
      <p:bldP spid="3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Trust</a:t>
            </a:r>
            <a:r>
              <a:rPr kumimoji="1" lang="zh-CN" altLang="en-US" dirty="0"/>
              <a:t> </a:t>
            </a:r>
            <a:r>
              <a:rPr kumimoji="1" lang="en-US" altLang="zh-CN" dirty="0"/>
              <a:t>the</a:t>
            </a:r>
            <a:r>
              <a:rPr kumimoji="1" lang="zh-CN" altLang="en-US" dirty="0"/>
              <a:t> </a:t>
            </a:r>
            <a:r>
              <a:rPr kumimoji="1" lang="en-US" altLang="zh-CN" dirty="0"/>
              <a:t>Majority</a:t>
            </a:r>
            <a:endParaRPr kumimoji="1"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If a majority of CPU power is controlled by honest nodes, the honest chain will grow the fastest and outpace any competing chains</a:t>
            </a:r>
            <a:endParaRPr lang="en-US" altLang="zh-CN" dirty="0"/>
          </a:p>
          <a:p>
            <a:endParaRPr lang="en-US" altLang="zh-CN" dirty="0"/>
          </a:p>
          <a:p>
            <a:r>
              <a:rPr lang="en-US" altLang="zh-CN" dirty="0"/>
              <a:t>To modify a past block, </a:t>
            </a:r>
            <a:r>
              <a:rPr lang="en-US" altLang="zh-CN" dirty="0">
                <a:solidFill>
                  <a:srgbClr val="FF0000"/>
                </a:solidFill>
              </a:rPr>
              <a:t>an attacker would have to redo the proof-of-work of the block and all blocks after it and then catch up with and surpass the work of the honest nodes</a:t>
            </a:r>
            <a:endParaRPr lang="en-US" altLang="zh-CN" dirty="0">
              <a:solidFill>
                <a:srgbClr val="FF0000"/>
              </a:solidFill>
            </a:endParaRPr>
          </a:p>
        </p:txBody>
      </p:sp>
      <p:pic>
        <p:nvPicPr>
          <p:cNvPr id="4" name="图片 3"/>
          <p:cNvPicPr>
            <a:picLocks noChangeAspect="1"/>
          </p:cNvPicPr>
          <p:nvPr/>
        </p:nvPicPr>
        <p:blipFill>
          <a:blip r:embed="rId1"/>
          <a:stretch>
            <a:fillRect/>
          </a:stretch>
        </p:blipFill>
        <p:spPr>
          <a:xfrm>
            <a:off x="2125855" y="3505572"/>
            <a:ext cx="4892289" cy="1890991"/>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Network</a:t>
            </a:r>
            <a:r>
              <a:rPr kumimoji="1" lang="zh-CN" altLang="en-US" dirty="0"/>
              <a:t> </a:t>
            </a:r>
            <a:r>
              <a:rPr kumimoji="1" lang="en-US" altLang="zh-CN" dirty="0"/>
              <a:t>Steps</a:t>
            </a:r>
            <a:endParaRPr kumimoji="1" lang="zh-CN" altLang="en-US" dirty="0"/>
          </a:p>
        </p:txBody>
      </p:sp>
      <p:sp>
        <p:nvSpPr>
          <p:cNvPr id="3" name="内容占位符 2"/>
          <p:cNvSpPr>
            <a:spLocks noGrp="1"/>
          </p:cNvSpPr>
          <p:nvPr>
            <p:ph idx="1"/>
          </p:nvPr>
        </p:nvSpPr>
        <p:spPr>
          <a:xfrm>
            <a:off x="457200" y="1333501"/>
            <a:ext cx="8507288" cy="3771636"/>
          </a:xfrm>
        </p:spPr>
        <p:txBody>
          <a:bodyPr>
            <a:noAutofit/>
          </a:bodyPr>
          <a:lstStyle/>
          <a:p>
            <a:pPr marL="0" indent="0">
              <a:buNone/>
            </a:pPr>
            <a:r>
              <a:rPr lang="en-US" altLang="zh-CN" sz="1700" b="0" dirty="0"/>
              <a:t>1)  New transactions are broadcast to all nodes. </a:t>
            </a:r>
            <a:endParaRPr lang="en-US" altLang="zh-CN" sz="1700" b="0" dirty="0"/>
          </a:p>
          <a:p>
            <a:pPr marL="0" indent="0">
              <a:buNone/>
            </a:pPr>
            <a:r>
              <a:rPr lang="en-US" altLang="zh-CN" sz="1700" b="0" dirty="0"/>
              <a:t>2)  Each node collects new transactions into a block. </a:t>
            </a:r>
            <a:endParaRPr lang="en-US" altLang="zh-CN" sz="1700" b="0" dirty="0"/>
          </a:p>
          <a:p>
            <a:pPr marL="0" indent="0">
              <a:buNone/>
            </a:pPr>
            <a:r>
              <a:rPr lang="en-US" altLang="zh-CN" sz="1700" b="0" dirty="0"/>
              <a:t>3)  Each node works on finding a difficult proof-of-work for its block. </a:t>
            </a:r>
            <a:endParaRPr lang="en-US" altLang="zh-CN" sz="1700" b="0" dirty="0"/>
          </a:p>
          <a:p>
            <a:pPr marL="0" indent="0">
              <a:buNone/>
            </a:pPr>
            <a:r>
              <a:rPr lang="en-US" altLang="zh-CN" sz="1700" b="0" dirty="0"/>
              <a:t>4)  </a:t>
            </a:r>
            <a:r>
              <a:rPr lang="en-US" altLang="zh-CN" sz="1700" b="0" dirty="0">
                <a:solidFill>
                  <a:srgbClr val="FF0000"/>
                </a:solidFill>
              </a:rPr>
              <a:t>When a node finds a proof-of-work, it broadcasts the block to all nodes</a:t>
            </a:r>
            <a:r>
              <a:rPr lang="en-US" altLang="zh-CN" sz="1700" b="0" dirty="0"/>
              <a:t>. </a:t>
            </a:r>
            <a:endParaRPr lang="en-US" altLang="zh-CN" sz="1700" b="0" dirty="0"/>
          </a:p>
          <a:p>
            <a:pPr marL="0" indent="0">
              <a:buNone/>
            </a:pPr>
            <a:r>
              <a:rPr lang="en-US" altLang="zh-CN" sz="1700" b="0" dirty="0"/>
              <a:t>5)  Nodes accept the block only if all transactions in it are valid and not already spent. </a:t>
            </a:r>
            <a:endParaRPr lang="en-US" altLang="zh-CN" sz="1700" b="0" dirty="0"/>
          </a:p>
          <a:p>
            <a:pPr marL="0" indent="0">
              <a:buNone/>
            </a:pPr>
            <a:r>
              <a:rPr lang="en-US" altLang="zh-CN" sz="1700" b="0" dirty="0"/>
              <a:t>6)  Nodes express their acceptance of the block by working on creating the next block in the chain, using the hash of the accepted block as the previous hash. </a:t>
            </a:r>
            <a:endParaRPr lang="en-US" altLang="zh-CN" sz="1700" b="0" dirty="0"/>
          </a:p>
          <a:p>
            <a:pPr marL="0" indent="0">
              <a:buNone/>
            </a:pPr>
            <a:endParaRPr kumimoji="1" lang="zh-CN" altLang="en-US" sz="1700" b="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GB" altLang="zh-CN" dirty="0"/>
              <a:t>Incentive</a:t>
            </a:r>
            <a:r>
              <a:rPr kumimoji="1" lang="en-US" altLang="en-GB" dirty="0"/>
              <a:t>(</a:t>
            </a:r>
            <a:r>
              <a:rPr kumimoji="1" lang="zh-CN" altLang="en-US" dirty="0"/>
              <a:t>奖励，激励</a:t>
            </a:r>
            <a:r>
              <a:rPr kumimoji="1" lang="en-US" altLang="en-GB" dirty="0"/>
              <a:t>)</a:t>
            </a:r>
            <a:endParaRPr kumimoji="1" lang="en-US" altLang="en-GB" dirty="0"/>
          </a:p>
        </p:txBody>
      </p:sp>
      <p:sp>
        <p:nvSpPr>
          <p:cNvPr id="3" name="内容占位符 2"/>
          <p:cNvSpPr>
            <a:spLocks noGrp="1"/>
          </p:cNvSpPr>
          <p:nvPr>
            <p:ph idx="1"/>
          </p:nvPr>
        </p:nvSpPr>
        <p:spPr/>
        <p:txBody>
          <a:bodyPr>
            <a:normAutofit fontScale="92500" lnSpcReduction="20000"/>
          </a:bodyPr>
          <a:lstStyle/>
          <a:p>
            <a:r>
              <a:rPr kumimoji="1" lang="en-GB" altLang="zh-CN" dirty="0"/>
              <a:t>By convention, the first transaction in a block is a special transaction that starts a new coin owned by the creator of the block</a:t>
            </a:r>
            <a:endParaRPr kumimoji="1" lang="en-GB" altLang="zh-CN" dirty="0"/>
          </a:p>
          <a:p>
            <a:r>
              <a:rPr kumimoji="1" lang="en-GB" altLang="zh-CN" dirty="0"/>
              <a:t>The incentive can also be funded with transaction fees</a:t>
            </a:r>
            <a:endParaRPr kumimoji="1" lang="en-GB" altLang="zh-CN" dirty="0"/>
          </a:p>
          <a:p>
            <a:r>
              <a:rPr kumimoji="1" lang="en-GB" altLang="zh-CN" dirty="0"/>
              <a:t>The incentive may help encourage nodes to stay honest</a:t>
            </a:r>
            <a:endParaRPr kumimoji="1" lang="en-GB" altLang="zh-CN" dirty="0"/>
          </a:p>
          <a:p>
            <a:pPr lvl="1"/>
            <a:r>
              <a:rPr kumimoji="1" lang="en-GB" altLang="zh-CN" dirty="0"/>
              <a:t>If a greedy attacker is able to assemble more CPU power than all the honest nodes, he ought to find it more profitable to play by the rules than to undermine the system and the validity of his own wealth</a:t>
            </a:r>
            <a:endParaRPr kumimoji="1"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pPr eaLnBrk="1" hangingPunct="1"/>
            <a:r>
              <a:rPr lang="en-US" altLang="zh-CN" dirty="0"/>
              <a:t>P2P (Peer-to-peer):</a:t>
            </a:r>
            <a:r>
              <a:rPr lang="zh-CN" altLang="en-US" dirty="0"/>
              <a:t> </a:t>
            </a:r>
            <a:r>
              <a:rPr lang="en-US" altLang="zh-CN" dirty="0"/>
              <a:t>No central servers!</a:t>
            </a:r>
            <a:endParaRPr lang="en-US" altLang="zh-CN" dirty="0"/>
          </a:p>
        </p:txBody>
      </p:sp>
      <p:sp>
        <p:nvSpPr>
          <p:cNvPr id="61442" name="Content Placeholder 2"/>
          <p:cNvSpPr>
            <a:spLocks noGrp="1"/>
          </p:cNvSpPr>
          <p:nvPr>
            <p:ph idx="1"/>
          </p:nvPr>
        </p:nvSpPr>
        <p:spPr/>
        <p:txBody>
          <a:bodyPr>
            <a:normAutofit/>
          </a:bodyPr>
          <a:lstStyle/>
          <a:p>
            <a:pPr eaLnBrk="1" hangingPunct="1">
              <a:lnSpc>
                <a:spcPct val="120000"/>
              </a:lnSpc>
            </a:pPr>
            <a:r>
              <a:rPr lang="en-US" altLang="zh-CN" dirty="0"/>
              <a:t>How to track nodes and objects in the system?</a:t>
            </a:r>
            <a:endParaRPr lang="en-US" altLang="zh-CN" dirty="0"/>
          </a:p>
          <a:p>
            <a:pPr eaLnBrk="1" hangingPunct="1">
              <a:lnSpc>
                <a:spcPct val="120000"/>
              </a:lnSpc>
            </a:pPr>
            <a:r>
              <a:rPr lang="en-US" altLang="zh-CN" dirty="0"/>
              <a:t>How do you find other nodes in the system?</a:t>
            </a:r>
            <a:endParaRPr lang="en-US" altLang="zh-CN" dirty="0"/>
          </a:p>
          <a:p>
            <a:pPr eaLnBrk="1" hangingPunct="1">
              <a:lnSpc>
                <a:spcPct val="120000"/>
              </a:lnSpc>
            </a:pPr>
            <a:r>
              <a:rPr lang="en-US" altLang="zh-CN" dirty="0"/>
              <a:t>How should data be split up between nodes?</a:t>
            </a:r>
            <a:endParaRPr lang="en-US" altLang="zh-CN" dirty="0"/>
          </a:p>
          <a:p>
            <a:pPr eaLnBrk="1" hangingPunct="1">
              <a:lnSpc>
                <a:spcPct val="120000"/>
              </a:lnSpc>
            </a:pPr>
            <a:r>
              <a:rPr lang="en-US" altLang="zh-CN" dirty="0"/>
              <a:t>How to prevent data from being lost? </a:t>
            </a:r>
            <a:endParaRPr lang="en-US" altLang="zh-CN" dirty="0"/>
          </a:p>
          <a:p>
            <a:pPr lvl="1" eaLnBrk="1" hangingPunct="1">
              <a:lnSpc>
                <a:spcPct val="120000"/>
              </a:lnSpc>
            </a:pPr>
            <a:r>
              <a:rPr lang="en-US" altLang="zh-CN" dirty="0"/>
              <a:t>How to keep it available?</a:t>
            </a:r>
            <a:endParaRPr lang="en-US" altLang="zh-CN" dirty="0"/>
          </a:p>
          <a:p>
            <a:pPr eaLnBrk="1" hangingPunct="1">
              <a:lnSpc>
                <a:spcPct val="120000"/>
              </a:lnSpc>
            </a:pPr>
            <a:r>
              <a:rPr lang="en-US" altLang="zh-CN" dirty="0"/>
              <a:t>How to provide consistency?</a:t>
            </a:r>
            <a:endParaRPr lang="en-US" altLang="zh-CN" dirty="0"/>
          </a:p>
          <a:p>
            <a:pPr eaLnBrk="1" hangingPunct="1">
              <a:lnSpc>
                <a:spcPct val="120000"/>
              </a:lnSpc>
            </a:pPr>
            <a:r>
              <a:rPr lang="en-US" altLang="zh-CN" dirty="0"/>
              <a:t>How to provide security? anonymity?</a:t>
            </a:r>
            <a:endParaRPr lang="en-US" altLang="zh-CN" dirty="0"/>
          </a:p>
          <a:p>
            <a:pPr eaLnBrk="1" hangingPunct="1">
              <a:lnSpc>
                <a:spcPct val="120000"/>
              </a:lnSpc>
            </a:pPr>
            <a:endParaRPr lang="en-US" altLang="zh-CN" dirty="0"/>
          </a:p>
        </p:txBody>
      </p:sp>
      <p:sp>
        <p:nvSpPr>
          <p:cNvPr id="5"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
        <p:nvSpPr>
          <p:cNvPr id="2" name="文本框 1"/>
          <p:cNvSpPr txBox="1"/>
          <p:nvPr/>
        </p:nvSpPr>
        <p:spPr>
          <a:xfrm>
            <a:off x="5139055" y="2776855"/>
            <a:ext cx="3048000" cy="337185"/>
          </a:xfrm>
          <a:prstGeom prst="rect">
            <a:avLst/>
          </a:prstGeom>
          <a:noFill/>
        </p:spPr>
        <p:txBody>
          <a:bodyPr wrap="square" rtlCol="0">
            <a:spAutoFit/>
          </a:bodyPr>
          <a:p>
            <a:r>
              <a:rPr lang="en-US" altLang="zh-CN" sz="1600"/>
              <a:t>“</a:t>
            </a:r>
            <a:r>
              <a:rPr lang="zh-CN" altLang="en-US" sz="1600"/>
              <a:t>人人为我，我为人人</a:t>
            </a:r>
            <a:r>
              <a:rPr lang="en-US" altLang="zh-CN" sz="1600"/>
              <a:t>”</a:t>
            </a:r>
            <a:endParaRPr lang="en-US" altLang="zh-CN" sz="16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Questions</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a:t>Can</a:t>
            </a:r>
            <a:r>
              <a:rPr kumimoji="1" lang="zh-CN" altLang="en-US" dirty="0"/>
              <a:t> </a:t>
            </a:r>
            <a:r>
              <a:rPr kumimoji="1" lang="en-US" altLang="zh-CN" dirty="0"/>
              <a:t>some</a:t>
            </a:r>
            <a:r>
              <a:rPr kumimoji="1" lang="zh-CN" altLang="en-US" dirty="0"/>
              <a:t> </a:t>
            </a:r>
            <a:r>
              <a:rPr kumimoji="1" lang="en-US" altLang="zh-CN" dirty="0"/>
              <a:t>one</a:t>
            </a:r>
            <a:r>
              <a:rPr kumimoji="1" lang="zh-CN" altLang="en-US" dirty="0"/>
              <a:t> </a:t>
            </a:r>
            <a:r>
              <a:rPr kumimoji="1" lang="en-US" altLang="zh-CN" dirty="0"/>
              <a:t>other</a:t>
            </a:r>
            <a:r>
              <a:rPr kumimoji="1" lang="zh-CN" altLang="en-US" dirty="0"/>
              <a:t> </a:t>
            </a:r>
            <a:r>
              <a:rPr kumimoji="1" lang="en-US" altLang="zh-CN" dirty="0"/>
              <a:t>than</a:t>
            </a:r>
            <a:r>
              <a:rPr kumimoji="1" lang="zh-CN" altLang="en-US" dirty="0"/>
              <a:t> </a:t>
            </a:r>
            <a:r>
              <a:rPr kumimoji="1" lang="en-US" altLang="zh-CN" dirty="0"/>
              <a:t>the</a:t>
            </a:r>
            <a:r>
              <a:rPr kumimoji="1" lang="zh-CN" altLang="en-US" dirty="0"/>
              <a:t> </a:t>
            </a:r>
            <a:r>
              <a:rPr kumimoji="1" lang="en-US" altLang="zh-CN" dirty="0"/>
              <a:t>owner</a:t>
            </a:r>
            <a:r>
              <a:rPr kumimoji="1" lang="zh-CN" altLang="en-US" dirty="0"/>
              <a:t> </a:t>
            </a:r>
            <a:r>
              <a:rPr kumimoji="1" lang="en-US" altLang="zh-CN" dirty="0"/>
              <a:t>spend</a:t>
            </a:r>
            <a:r>
              <a:rPr kumimoji="1" lang="zh-CN" altLang="en-US" dirty="0"/>
              <a:t> </a:t>
            </a:r>
            <a:r>
              <a:rPr kumimoji="1" lang="en-US" altLang="zh-CN" dirty="0"/>
              <a:t>a</a:t>
            </a:r>
            <a:r>
              <a:rPr kumimoji="1" lang="zh-CN" altLang="en-US" dirty="0"/>
              <a:t> </a:t>
            </a:r>
            <a:r>
              <a:rPr kumimoji="1" lang="en-US" altLang="zh-CN" dirty="0"/>
              <a:t>coin?</a:t>
            </a:r>
            <a:endParaRPr kumimoji="1" lang="en-US" altLang="zh-CN" dirty="0"/>
          </a:p>
          <a:p>
            <a:r>
              <a:rPr kumimoji="1" lang="en-US" altLang="zh-CN" dirty="0"/>
              <a:t>What</a:t>
            </a:r>
            <a:r>
              <a:rPr kumimoji="1" lang="zh-CN" altLang="en-US" dirty="0"/>
              <a:t> </a:t>
            </a:r>
            <a:r>
              <a:rPr kumimoji="1" lang="en-US" altLang="zh-CN" dirty="0"/>
              <a:t>if</a:t>
            </a:r>
            <a:r>
              <a:rPr kumimoji="1" lang="zh-CN" altLang="en-US" dirty="0"/>
              <a:t> </a:t>
            </a:r>
            <a:r>
              <a:rPr kumimoji="1" lang="en-US" altLang="zh-CN" dirty="0"/>
              <a:t>I</a:t>
            </a:r>
            <a:r>
              <a:rPr kumimoji="1" lang="zh-CN" altLang="en-US" dirty="0"/>
              <a:t> </a:t>
            </a:r>
            <a:r>
              <a:rPr kumimoji="1" lang="en-US" altLang="zh-CN" dirty="0"/>
              <a:t>lose</a:t>
            </a:r>
            <a:r>
              <a:rPr kumimoji="1" lang="zh-CN" altLang="en-US" dirty="0"/>
              <a:t> </a:t>
            </a:r>
            <a:r>
              <a:rPr kumimoji="1" lang="en-US" altLang="zh-CN" dirty="0"/>
              <a:t>my</a:t>
            </a:r>
            <a:r>
              <a:rPr kumimoji="1" lang="zh-CN" altLang="en-US" dirty="0"/>
              <a:t> </a:t>
            </a:r>
            <a:r>
              <a:rPr kumimoji="1" lang="en-US" altLang="zh-CN" dirty="0"/>
              <a:t>private</a:t>
            </a:r>
            <a:r>
              <a:rPr kumimoji="1" lang="zh-CN" altLang="en-US" dirty="0"/>
              <a:t> </a:t>
            </a:r>
            <a:r>
              <a:rPr kumimoji="1" lang="en-US" altLang="zh-CN" dirty="0"/>
              <a:t>key?</a:t>
            </a:r>
            <a:endParaRPr kumimoji="1" lang="en-US" altLang="zh-CN" dirty="0"/>
          </a:p>
          <a:p>
            <a:r>
              <a:rPr kumimoji="1" lang="en-US" altLang="zh-CN" dirty="0"/>
              <a:t>Is</a:t>
            </a:r>
            <a:r>
              <a:rPr kumimoji="1" lang="zh-CN" altLang="en-US" dirty="0"/>
              <a:t> </a:t>
            </a:r>
            <a:r>
              <a:rPr kumimoji="1" lang="en-US" altLang="zh-CN" dirty="0"/>
              <a:t>it</a:t>
            </a:r>
            <a:r>
              <a:rPr kumimoji="1" lang="zh-CN" altLang="en-US" dirty="0"/>
              <a:t> </a:t>
            </a:r>
            <a:r>
              <a:rPr kumimoji="1" lang="en-US" altLang="zh-CN" dirty="0"/>
              <a:t>possible</a:t>
            </a:r>
            <a:r>
              <a:rPr kumimoji="1" lang="zh-CN" altLang="en-US" dirty="0"/>
              <a:t> </a:t>
            </a:r>
            <a:r>
              <a:rPr kumimoji="1" lang="en-US" altLang="zh-CN" dirty="0"/>
              <a:t>to</a:t>
            </a:r>
            <a:r>
              <a:rPr kumimoji="1" lang="zh-CN" altLang="en-US" dirty="0"/>
              <a:t> </a:t>
            </a:r>
            <a:r>
              <a:rPr kumimoji="1" lang="en-US" altLang="zh-CN" dirty="0"/>
              <a:t>have</a:t>
            </a:r>
            <a:r>
              <a:rPr kumimoji="1" lang="zh-CN" altLang="en-US" dirty="0"/>
              <a:t> </a:t>
            </a:r>
            <a:r>
              <a:rPr kumimoji="1" lang="en-GB" altLang="zh-CN" dirty="0"/>
              <a:t>inflation</a:t>
            </a:r>
            <a:r>
              <a:rPr kumimoji="1" lang="en-US" altLang="zh-CN" dirty="0"/>
              <a:t>?</a:t>
            </a:r>
            <a:endParaRPr kumimoji="1" lang="en-US" altLang="zh-CN" dirty="0"/>
          </a:p>
          <a:p>
            <a:r>
              <a:rPr kumimoji="1" lang="en-US" altLang="zh-CN" dirty="0"/>
              <a:t>Is</a:t>
            </a:r>
            <a:r>
              <a:rPr kumimoji="1" lang="zh-CN" altLang="en-US" dirty="0"/>
              <a:t> </a:t>
            </a:r>
            <a:r>
              <a:rPr kumimoji="1" lang="en-US" altLang="zh-CN" dirty="0"/>
              <a:t>mining</a:t>
            </a:r>
            <a:r>
              <a:rPr kumimoji="1" lang="zh-CN" altLang="en-US" dirty="0"/>
              <a:t> </a:t>
            </a:r>
            <a:r>
              <a:rPr kumimoji="1" lang="en-US" altLang="zh-CN" dirty="0"/>
              <a:t>really</a:t>
            </a:r>
            <a:r>
              <a:rPr kumimoji="1" lang="zh-CN" altLang="en-US" dirty="0"/>
              <a:t> </a:t>
            </a:r>
            <a:r>
              <a:rPr kumimoji="1" lang="en-US" altLang="zh-CN" dirty="0"/>
              <a:t>decentralized?</a:t>
            </a:r>
            <a:endParaRPr kumimoji="1" lang="en-US" altLang="zh-CN" dirty="0"/>
          </a:p>
          <a:p>
            <a:r>
              <a:rPr kumimoji="1" lang="en-US" altLang="zh-CN" dirty="0"/>
              <a:t>Is</a:t>
            </a:r>
            <a:r>
              <a:rPr kumimoji="1" lang="zh-CN" altLang="en-US" dirty="0"/>
              <a:t> </a:t>
            </a:r>
            <a:r>
              <a:rPr kumimoji="1" lang="en-US" altLang="zh-CN" dirty="0"/>
              <a:t>it</a:t>
            </a:r>
            <a:r>
              <a:rPr kumimoji="1" lang="zh-CN" altLang="en-US" dirty="0"/>
              <a:t> </a:t>
            </a:r>
            <a:r>
              <a:rPr kumimoji="1" lang="en-US" altLang="zh-CN" dirty="0"/>
              <a:t>necessary</a:t>
            </a:r>
            <a:r>
              <a:rPr kumimoji="1" lang="zh-CN" altLang="en-US" dirty="0"/>
              <a:t> </a:t>
            </a:r>
            <a:r>
              <a:rPr kumimoji="1" lang="en-US" altLang="zh-CN" dirty="0"/>
              <a:t>to</a:t>
            </a:r>
            <a:r>
              <a:rPr kumimoji="1" lang="zh-CN" altLang="en-US" dirty="0"/>
              <a:t> </a:t>
            </a:r>
            <a:r>
              <a:rPr kumimoji="1" lang="en-US" altLang="zh-CN" dirty="0"/>
              <a:t>use</a:t>
            </a:r>
            <a:r>
              <a:rPr kumimoji="1" lang="zh-CN" altLang="en-US" dirty="0"/>
              <a:t> </a:t>
            </a:r>
            <a:r>
              <a:rPr kumimoji="1" lang="en-US" altLang="zh-CN" dirty="0" err="1"/>
              <a:t>PoW</a:t>
            </a:r>
            <a:r>
              <a:rPr kumimoji="1" lang="en-US" altLang="zh-CN" dirty="0"/>
              <a:t>?</a:t>
            </a:r>
            <a:r>
              <a:rPr kumimoji="1" lang="zh-CN" altLang="en-US" dirty="0"/>
              <a:t> </a:t>
            </a:r>
            <a:r>
              <a:rPr kumimoji="1" lang="en-US" altLang="zh-CN" dirty="0"/>
              <a:t>It's</a:t>
            </a:r>
            <a:r>
              <a:rPr kumimoji="1" lang="zh-CN" altLang="en-US" dirty="0"/>
              <a:t> </a:t>
            </a:r>
            <a:r>
              <a:rPr kumimoji="1" lang="en-US" altLang="zh-CN" dirty="0"/>
              <a:t>a</a:t>
            </a:r>
            <a:r>
              <a:rPr kumimoji="1" lang="zh-CN" altLang="en-US" dirty="0"/>
              <a:t> </a:t>
            </a:r>
            <a:r>
              <a:rPr kumimoji="1" lang="en-US" altLang="zh-CN" dirty="0"/>
              <a:t>waste</a:t>
            </a:r>
            <a:r>
              <a:rPr kumimoji="1" lang="zh-CN" altLang="en-US" dirty="0"/>
              <a:t> </a:t>
            </a:r>
            <a:r>
              <a:rPr kumimoji="1" lang="en-US" altLang="zh-CN" dirty="0"/>
              <a:t>of</a:t>
            </a:r>
            <a:r>
              <a:rPr kumimoji="1" lang="zh-CN" altLang="en-US" dirty="0"/>
              <a:t> </a:t>
            </a:r>
            <a:r>
              <a:rPr kumimoji="1" lang="en-US" altLang="zh-CN" dirty="0"/>
              <a:t>power!</a:t>
            </a:r>
            <a:endParaRPr kumimoji="1" lang="en-US" altLang="zh-CN" dirty="0"/>
          </a:p>
          <a:p>
            <a:r>
              <a:rPr kumimoji="1" lang="en-US" altLang="zh-CN" dirty="0"/>
              <a:t>How</a:t>
            </a:r>
            <a:r>
              <a:rPr kumimoji="1" lang="zh-CN" altLang="en-US" dirty="0"/>
              <a:t> </a:t>
            </a:r>
            <a:r>
              <a:rPr kumimoji="1" lang="en-US" altLang="zh-CN" dirty="0"/>
              <a:t>can</a:t>
            </a:r>
            <a:r>
              <a:rPr kumimoji="1" lang="zh-CN" altLang="en-US" dirty="0"/>
              <a:t> </a:t>
            </a:r>
            <a:r>
              <a:rPr kumimoji="1" lang="en-US" altLang="zh-CN" dirty="0"/>
              <a:t>I</a:t>
            </a:r>
            <a:r>
              <a:rPr kumimoji="1" lang="zh-CN" altLang="en-US" dirty="0"/>
              <a:t> </a:t>
            </a:r>
            <a:r>
              <a:rPr kumimoji="1" lang="en-US" altLang="zh-CN" dirty="0"/>
              <a:t>get</a:t>
            </a:r>
            <a:r>
              <a:rPr kumimoji="1" lang="zh-CN" altLang="en-US" dirty="0"/>
              <a:t> </a:t>
            </a:r>
            <a:r>
              <a:rPr kumimoji="1" lang="en-US" altLang="zh-CN" dirty="0"/>
              <a:t>bitcoin?</a:t>
            </a:r>
            <a:endParaRPr kumimoji="1" lang="zh-CN" altLang="en-US" dirty="0"/>
          </a:p>
        </p:txBody>
      </p:sp>
      <p:sp>
        <p:nvSpPr>
          <p:cNvPr id="4" name="文本框 3"/>
          <p:cNvSpPr txBox="1"/>
          <p:nvPr/>
        </p:nvSpPr>
        <p:spPr>
          <a:xfrm>
            <a:off x="306705" y="3865880"/>
            <a:ext cx="8615045" cy="1631950"/>
          </a:xfrm>
          <a:prstGeom prst="rect">
            <a:avLst/>
          </a:prstGeom>
          <a:noFill/>
        </p:spPr>
        <p:txBody>
          <a:bodyPr wrap="square" rtlCol="0">
            <a:noAutofit/>
          </a:bodyPr>
          <a:p>
            <a:r>
              <a:rPr lang="en-US" altLang="zh-CN" sz="1600">
                <a:sym typeface="+mn-ea"/>
              </a:rPr>
              <a:t>1.</a:t>
            </a:r>
            <a:r>
              <a:rPr lang="zh-CN" altLang="en-US" sz="1600">
                <a:sym typeface="+mn-ea"/>
              </a:rPr>
              <a:t>不会，因为在</a:t>
            </a:r>
            <a:r>
              <a:rPr lang="en-US" altLang="zh-CN" sz="1600">
                <a:sym typeface="+mn-ea"/>
              </a:rPr>
              <a:t>BTC</a:t>
            </a:r>
            <a:r>
              <a:rPr lang="zh-CN" altLang="en-US" sz="1600">
                <a:sym typeface="+mn-ea"/>
              </a:rPr>
              <a:t>中，需要使用个人的私钥进行一个</a:t>
            </a:r>
            <a:r>
              <a:rPr lang="en-US" altLang="zh-CN" sz="1600">
                <a:sym typeface="+mn-ea"/>
              </a:rPr>
              <a:t>TX</a:t>
            </a:r>
            <a:r>
              <a:rPr lang="zh-CN" altLang="en-US" sz="1600">
                <a:sym typeface="+mn-ea"/>
              </a:rPr>
              <a:t>，所以其他人不能使用自己的</a:t>
            </a:r>
            <a:r>
              <a:rPr lang="en-US" altLang="zh-CN" sz="1600">
                <a:sym typeface="+mn-ea"/>
              </a:rPr>
              <a:t>BTC</a:t>
            </a:r>
            <a:r>
              <a:rPr lang="zh-CN" altLang="en-US" sz="1600">
                <a:sym typeface="+mn-ea"/>
              </a:rPr>
              <a:t>。</a:t>
            </a:r>
            <a:endParaRPr lang="zh-CN" altLang="en-US" sz="1600"/>
          </a:p>
          <a:p>
            <a:r>
              <a:rPr lang="en-US" altLang="zh-CN" sz="1600">
                <a:sym typeface="+mn-ea"/>
              </a:rPr>
              <a:t>2.</a:t>
            </a:r>
            <a:r>
              <a:rPr lang="zh-CN" altLang="en-US" sz="1600">
                <a:sym typeface="+mn-ea"/>
              </a:rPr>
              <a:t>如果丢失了私钥，那么就会直接失去所有的</a:t>
            </a:r>
            <a:r>
              <a:rPr lang="en-US" altLang="zh-CN" sz="1600">
                <a:sym typeface="+mn-ea"/>
              </a:rPr>
              <a:t>BTC</a:t>
            </a:r>
            <a:r>
              <a:rPr lang="zh-CN" altLang="en-US" sz="1600">
                <a:sym typeface="+mn-ea"/>
              </a:rPr>
              <a:t>。</a:t>
            </a:r>
            <a:endParaRPr lang="zh-CN" altLang="en-US" sz="1600"/>
          </a:p>
          <a:p>
            <a:r>
              <a:rPr lang="en-US" altLang="zh-CN" sz="1600">
                <a:sym typeface="+mn-ea"/>
              </a:rPr>
              <a:t>3.</a:t>
            </a:r>
            <a:r>
              <a:rPr lang="zh-CN" altLang="en-US" sz="1600">
                <a:sym typeface="+mn-ea"/>
              </a:rPr>
              <a:t>不可能。因为</a:t>
            </a:r>
            <a:r>
              <a:rPr lang="en-US" altLang="zh-CN" sz="1600">
                <a:sym typeface="+mn-ea"/>
              </a:rPr>
              <a:t>btC</a:t>
            </a:r>
            <a:r>
              <a:rPr lang="zh-CN" altLang="en-US" sz="1600">
                <a:sym typeface="+mn-ea"/>
              </a:rPr>
              <a:t>总量是有上限的，并且丢失私钥之后会直接丢失财产，所以只会通货紧缩而不会通货膨胀。</a:t>
            </a:r>
            <a:endParaRPr lang="zh-CN" altLang="en-US" sz="1600"/>
          </a:p>
          <a:p>
            <a:r>
              <a:rPr lang="en-US" altLang="zh-CN" sz="1600">
                <a:sym typeface="+mn-ea"/>
              </a:rPr>
              <a:t>4.</a:t>
            </a:r>
            <a:r>
              <a:rPr lang="zh-CN" altLang="en-US" sz="1600">
                <a:sym typeface="+mn-ea"/>
              </a:rPr>
              <a:t>不一定。因为有的寡头可能占有过高的算力比率。</a:t>
            </a:r>
            <a:endParaRPr lang="zh-CN" altLang="en-US" sz="1600"/>
          </a:p>
          <a:p>
            <a:r>
              <a:rPr lang="en-US" altLang="zh-CN" sz="1600">
                <a:sym typeface="+mn-ea"/>
              </a:rPr>
              <a:t>5.POW</a:t>
            </a:r>
            <a:r>
              <a:rPr lang="zh-CN" altLang="en-US" sz="1600">
                <a:sym typeface="+mn-ea"/>
              </a:rPr>
              <a:t>只是为了让系统慢下来。但是确实会浪费过多资源。</a:t>
            </a:r>
            <a:endParaRPr lang="zh-CN" altLang="en-US" sz="1600"/>
          </a:p>
          <a:p>
            <a:endParaRPr lang="zh-CN" altLang="en-US" sz="1600"/>
          </a:p>
          <a:p>
            <a:endParaRPr lang="zh-CN" altLang="en-US" sz="1600"/>
          </a:p>
        </p:txBody>
      </p:sp>
      <p:sp>
        <p:nvSpPr>
          <p:cNvPr id="5" name="文本框 4"/>
          <p:cNvSpPr txBox="1"/>
          <p:nvPr>
            <p:custDataLst>
              <p:tags r:id="rId1"/>
            </p:custDataLst>
          </p:nvPr>
        </p:nvSpPr>
        <p:spPr>
          <a:xfrm>
            <a:off x="2233930" y="214630"/>
            <a:ext cx="6644640" cy="1076325"/>
          </a:xfrm>
          <a:prstGeom prst="rect">
            <a:avLst/>
          </a:prstGeom>
          <a:noFill/>
        </p:spPr>
        <p:txBody>
          <a:bodyPr wrap="square" rtlCol="0">
            <a:spAutoFit/>
          </a:bodyPr>
          <a:p>
            <a:r>
              <a:rPr lang="zh-CN" altLang="en-US" sz="1600"/>
              <a:t>在</a:t>
            </a:r>
            <a:r>
              <a:rPr lang="en-US" altLang="zh-CN" sz="1600"/>
              <a:t>BTC</a:t>
            </a:r>
            <a:r>
              <a:rPr lang="zh-CN" altLang="en-US" sz="1600"/>
              <a:t>中，造假是不可能的。因为会通过</a:t>
            </a:r>
            <a:r>
              <a:rPr lang="en-US" altLang="zh-CN" sz="1600"/>
              <a:t>hash</a:t>
            </a:r>
            <a:r>
              <a:rPr lang="zh-CN" altLang="en-US" sz="1600"/>
              <a:t>的方式进行加密，而验证一个</a:t>
            </a:r>
            <a:r>
              <a:rPr lang="en-US" altLang="zh-CN" sz="1600"/>
              <a:t>hash</a:t>
            </a:r>
            <a:r>
              <a:rPr lang="zh-CN" altLang="en-US" sz="1600"/>
              <a:t>是否符合条件是远远简单于求出一个</a:t>
            </a:r>
            <a:r>
              <a:rPr lang="en-US" altLang="zh-CN" sz="1600"/>
              <a:t>hash</a:t>
            </a:r>
            <a:r>
              <a:rPr lang="zh-CN" altLang="en-US" sz="1600"/>
              <a:t>是符合条件的。而如果造假，会很快被其他人发现从而拒绝这个</a:t>
            </a:r>
            <a:r>
              <a:rPr lang="en-US" altLang="zh-CN" sz="1600"/>
              <a:t>TX</a:t>
            </a:r>
            <a:r>
              <a:rPr lang="zh-CN" altLang="en-US" sz="1600"/>
              <a:t>，从而使得</a:t>
            </a:r>
            <a:r>
              <a:rPr lang="en-US" altLang="zh-CN" sz="1600"/>
              <a:t>BTC</a:t>
            </a:r>
            <a:r>
              <a:rPr lang="zh-CN" altLang="en-US" sz="1600"/>
              <a:t>算力下降，从而使个人利益受损。</a:t>
            </a:r>
            <a:endParaRPr lang="en-US" altLang="zh-CN" sz="16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Smart</a:t>
            </a:r>
            <a:r>
              <a:rPr kumimoji="1" lang="zh-CN" altLang="en-US" dirty="0"/>
              <a:t> </a:t>
            </a:r>
            <a:r>
              <a:rPr kumimoji="1" lang="en-US" altLang="zh-CN" dirty="0"/>
              <a:t>Contract</a:t>
            </a:r>
            <a:endParaRPr kumimoji="1" lang="zh-CN" altLang="en-US" dirty="0"/>
          </a:p>
        </p:txBody>
      </p:sp>
      <p:sp>
        <p:nvSpPr>
          <p:cNvPr id="3" name="内容占位符 2"/>
          <p:cNvSpPr>
            <a:spLocks noGrp="1"/>
          </p:cNvSpPr>
          <p:nvPr>
            <p:ph idx="1"/>
          </p:nvPr>
        </p:nvSpPr>
        <p:spPr/>
        <p:txBody>
          <a:bodyPr/>
          <a:lstStyle/>
          <a:p>
            <a:r>
              <a:rPr kumimoji="1" lang="en-US" altLang="zh-CN" dirty="0"/>
              <a:t>The</a:t>
            </a:r>
            <a:r>
              <a:rPr kumimoji="1" lang="zh-CN" altLang="en-US" dirty="0"/>
              <a:t> </a:t>
            </a:r>
            <a:r>
              <a:rPr kumimoji="1" lang="en-US" altLang="zh-CN" dirty="0"/>
              <a:t>nodes</a:t>
            </a:r>
            <a:r>
              <a:rPr kumimoji="1" lang="zh-CN" altLang="en-US" dirty="0"/>
              <a:t> </a:t>
            </a:r>
            <a:r>
              <a:rPr kumimoji="1" lang="en-US" altLang="zh-CN" dirty="0"/>
              <a:t>not</a:t>
            </a:r>
            <a:r>
              <a:rPr kumimoji="1" lang="zh-CN" altLang="en-US" dirty="0"/>
              <a:t> </a:t>
            </a:r>
            <a:r>
              <a:rPr kumimoji="1" lang="en-US" altLang="zh-CN" dirty="0"/>
              <a:t>only</a:t>
            </a:r>
            <a:r>
              <a:rPr kumimoji="1" lang="zh-CN" altLang="en-US" dirty="0"/>
              <a:t> </a:t>
            </a:r>
            <a:r>
              <a:rPr kumimoji="1" lang="en-US" altLang="zh-CN" dirty="0"/>
              <a:t>store</a:t>
            </a:r>
            <a:r>
              <a:rPr kumimoji="1" lang="zh-CN" altLang="en-US" dirty="0"/>
              <a:t> </a:t>
            </a:r>
            <a:r>
              <a:rPr kumimoji="1" lang="en-US" altLang="zh-CN" dirty="0"/>
              <a:t>transactions,</a:t>
            </a:r>
            <a:r>
              <a:rPr kumimoji="1" lang="zh-CN" altLang="en-US" dirty="0"/>
              <a:t> </a:t>
            </a:r>
            <a:r>
              <a:rPr kumimoji="1" lang="en-US" altLang="zh-CN" dirty="0"/>
              <a:t>but</a:t>
            </a:r>
            <a:r>
              <a:rPr kumimoji="1" lang="zh-CN" altLang="en-US" dirty="0"/>
              <a:t> </a:t>
            </a:r>
            <a:r>
              <a:rPr kumimoji="1" lang="en-US" altLang="zh-CN" dirty="0"/>
              <a:t>also</a:t>
            </a:r>
            <a:r>
              <a:rPr kumimoji="1" lang="zh-CN" altLang="en-US" dirty="0"/>
              <a:t> </a:t>
            </a:r>
            <a:r>
              <a:rPr kumimoji="1" lang="en-US" altLang="zh-CN" dirty="0"/>
              <a:t>code</a:t>
            </a:r>
            <a:endParaRPr kumimoji="1" lang="en-US" altLang="zh-CN" dirty="0"/>
          </a:p>
          <a:p>
            <a:r>
              <a:rPr kumimoji="1" lang="en-US" altLang="zh-CN" dirty="0"/>
              <a:t>...</a:t>
            </a:r>
            <a:r>
              <a:rPr kumimoji="1" lang="zh-CN" altLang="en-US" dirty="0"/>
              <a:t> </a:t>
            </a:r>
            <a:r>
              <a:rPr kumimoji="1" lang="en-US" altLang="zh-CN" dirty="0"/>
              <a:t>and</a:t>
            </a:r>
            <a:r>
              <a:rPr kumimoji="1" lang="zh-CN" altLang="en-US" dirty="0"/>
              <a:t> </a:t>
            </a:r>
            <a:r>
              <a:rPr kumimoji="1" lang="en-US" altLang="zh-CN" dirty="0"/>
              <a:t>also</a:t>
            </a:r>
            <a:r>
              <a:rPr kumimoji="1" lang="zh-CN" altLang="en-US" dirty="0"/>
              <a:t> </a:t>
            </a:r>
            <a:r>
              <a:rPr kumimoji="1" lang="en-US" altLang="zh-CN" dirty="0"/>
              <a:t>execute</a:t>
            </a:r>
            <a:r>
              <a:rPr kumimoji="1" lang="zh-CN" altLang="en-US" dirty="0"/>
              <a:t> </a:t>
            </a:r>
            <a:r>
              <a:rPr kumimoji="1" lang="en-US" altLang="zh-CN" dirty="0"/>
              <a:t>the</a:t>
            </a:r>
            <a:r>
              <a:rPr kumimoji="1" lang="zh-CN" altLang="en-US" dirty="0"/>
              <a:t> </a:t>
            </a:r>
            <a:r>
              <a:rPr kumimoji="1" lang="en-US" altLang="zh-CN" dirty="0"/>
              <a:t>code</a:t>
            </a:r>
            <a:r>
              <a:rPr kumimoji="1" lang="zh-CN" altLang="en-US" dirty="0"/>
              <a:t> </a:t>
            </a:r>
            <a:r>
              <a:rPr kumimoji="1" lang="en-US" altLang="zh-CN" dirty="0"/>
              <a:t>to</a:t>
            </a:r>
            <a:r>
              <a:rPr kumimoji="1" lang="zh-CN" altLang="en-US" dirty="0"/>
              <a:t> </a:t>
            </a:r>
            <a:r>
              <a:rPr kumimoji="1" lang="en-US" altLang="zh-CN" dirty="0"/>
              <a:t>gen</a:t>
            </a:r>
            <a:r>
              <a:rPr kumimoji="1" lang="zh-CN" altLang="en-US" dirty="0"/>
              <a:t> </a:t>
            </a:r>
            <a:r>
              <a:rPr kumimoji="1" lang="en-US" altLang="zh-CN" dirty="0"/>
              <a:t>new</a:t>
            </a:r>
            <a:r>
              <a:rPr kumimoji="1" lang="zh-CN" altLang="en-US" dirty="0"/>
              <a:t> </a:t>
            </a:r>
            <a:r>
              <a:rPr kumimoji="1" lang="en-US" altLang="zh-CN" dirty="0"/>
              <a:t>transaction!</a:t>
            </a:r>
            <a:endParaRPr kumimoji="1" lang="en-US" altLang="zh-CN" dirty="0"/>
          </a:p>
          <a:p>
            <a:endParaRPr kumimoji="1" lang="en-US" altLang="zh-CN" dirty="0"/>
          </a:p>
          <a:p>
            <a:r>
              <a:rPr kumimoji="1" lang="en-US" altLang="zh-CN" dirty="0"/>
              <a:t>The</a:t>
            </a:r>
            <a:r>
              <a:rPr kumimoji="1" lang="zh-CN" altLang="en-US" dirty="0"/>
              <a:t> </a:t>
            </a:r>
            <a:r>
              <a:rPr kumimoji="1" lang="en-US" altLang="zh-CN" dirty="0"/>
              <a:t>code</a:t>
            </a:r>
            <a:r>
              <a:rPr kumimoji="1" lang="zh-CN" altLang="en-US" dirty="0"/>
              <a:t> </a:t>
            </a:r>
            <a:r>
              <a:rPr kumimoji="1" lang="en-US" altLang="zh-CN" dirty="0"/>
              <a:t>is</a:t>
            </a:r>
            <a:r>
              <a:rPr kumimoji="1" lang="zh-CN" altLang="en-US" dirty="0"/>
              <a:t> </a:t>
            </a:r>
            <a:r>
              <a:rPr kumimoji="1" lang="en-US" altLang="zh-CN" dirty="0"/>
              <a:t>known</a:t>
            </a:r>
            <a:r>
              <a:rPr kumimoji="1" lang="zh-CN" altLang="en-US" dirty="0"/>
              <a:t> </a:t>
            </a:r>
            <a:r>
              <a:rPr kumimoji="1" lang="en-US" altLang="zh-CN" dirty="0"/>
              <a:t>as</a:t>
            </a:r>
            <a:r>
              <a:rPr kumimoji="1" lang="zh-CN" altLang="en-US" dirty="0"/>
              <a:t> </a:t>
            </a:r>
            <a:r>
              <a:rPr kumimoji="1" lang="en-US" altLang="zh-CN" dirty="0"/>
              <a:t>"smart</a:t>
            </a:r>
            <a:r>
              <a:rPr kumimoji="1" lang="zh-CN" altLang="en-US" dirty="0"/>
              <a:t> </a:t>
            </a:r>
            <a:r>
              <a:rPr kumimoji="1" lang="en-US" altLang="zh-CN" dirty="0"/>
              <a:t>contract"</a:t>
            </a:r>
            <a:endParaRPr kumimoji="1" lang="en-US" altLang="zh-CN" dirty="0"/>
          </a:p>
          <a:p>
            <a:pPr lvl="1"/>
            <a:r>
              <a:rPr kumimoji="1" lang="en-US" altLang="zh-CN" dirty="0"/>
              <a:t>Execution</a:t>
            </a:r>
            <a:r>
              <a:rPr kumimoji="1" lang="zh-CN" altLang="en-US" dirty="0"/>
              <a:t> </a:t>
            </a:r>
            <a:r>
              <a:rPr kumimoji="1" lang="en-US" altLang="zh-CN" dirty="0"/>
              <a:t>can</a:t>
            </a:r>
            <a:r>
              <a:rPr kumimoji="1" lang="zh-CN" altLang="en-US" dirty="0"/>
              <a:t> </a:t>
            </a:r>
            <a:r>
              <a:rPr kumimoji="1" lang="en-US" altLang="zh-CN" dirty="0"/>
              <a:t>be</a:t>
            </a:r>
            <a:r>
              <a:rPr kumimoji="1" lang="zh-CN" altLang="en-US" dirty="0"/>
              <a:t> </a:t>
            </a:r>
            <a:r>
              <a:rPr kumimoji="1" lang="en-US" altLang="zh-CN" dirty="0"/>
              <a:t>triggered</a:t>
            </a:r>
            <a:r>
              <a:rPr kumimoji="1" lang="zh-CN" altLang="en-US" dirty="0"/>
              <a:t> </a:t>
            </a:r>
            <a:r>
              <a:rPr kumimoji="1" lang="en-US" altLang="zh-CN" dirty="0"/>
              <a:t>by</a:t>
            </a:r>
            <a:r>
              <a:rPr kumimoji="1" lang="zh-CN" altLang="en-US" dirty="0"/>
              <a:t> </a:t>
            </a:r>
            <a:r>
              <a:rPr kumimoji="1" lang="en-US" altLang="zh-CN" dirty="0"/>
              <a:t>events/invocations</a:t>
            </a:r>
            <a:endParaRPr kumimoji="1" lang="zh-CN" altLang="en-US" dirty="0"/>
          </a:p>
        </p:txBody>
      </p:sp>
      <p:sp>
        <p:nvSpPr>
          <p:cNvPr id="4" name="文本框 3"/>
          <p:cNvSpPr txBox="1"/>
          <p:nvPr/>
        </p:nvSpPr>
        <p:spPr>
          <a:xfrm>
            <a:off x="3131820" y="121285"/>
            <a:ext cx="4572000" cy="1076325"/>
          </a:xfrm>
          <a:prstGeom prst="rect">
            <a:avLst/>
          </a:prstGeom>
          <a:noFill/>
        </p:spPr>
        <p:txBody>
          <a:bodyPr wrap="square" rtlCol="0" anchor="t">
            <a:spAutoFit/>
          </a:bodyPr>
          <a:p>
            <a:r>
              <a:rPr lang="zh-CN" altLang="en-US" sz="1600">
                <a:sym typeface="+mn-ea"/>
              </a:rPr>
              <a:t>指的是一个</a:t>
            </a:r>
            <a:r>
              <a:rPr lang="en-US" altLang="zh-CN" sz="1600">
                <a:sym typeface="+mn-ea"/>
              </a:rPr>
              <a:t>node</a:t>
            </a:r>
            <a:r>
              <a:rPr lang="zh-CN" altLang="en-US" sz="1600">
                <a:sym typeface="+mn-ea"/>
              </a:rPr>
              <a:t>不光存储一个</a:t>
            </a:r>
            <a:r>
              <a:rPr lang="en-US" altLang="zh-CN" sz="1600">
                <a:sym typeface="+mn-ea"/>
              </a:rPr>
              <a:t>TX</a:t>
            </a:r>
            <a:r>
              <a:rPr lang="zh-CN" altLang="en-US" sz="1600">
                <a:sym typeface="+mn-ea"/>
              </a:rPr>
              <a:t>信息，还可以</a:t>
            </a:r>
            <a:r>
              <a:rPr lang="en-US" altLang="zh-CN" sz="1600">
                <a:sym typeface="+mn-ea"/>
              </a:rPr>
              <a:t>“</a:t>
            </a:r>
            <a:r>
              <a:rPr lang="zh-CN" altLang="en-US" sz="1600">
                <a:sym typeface="+mn-ea"/>
              </a:rPr>
              <a:t>写代码</a:t>
            </a:r>
            <a:r>
              <a:rPr lang="en-US" altLang="zh-CN" sz="1600">
                <a:sym typeface="+mn-ea"/>
              </a:rPr>
              <a:t>”</a:t>
            </a:r>
            <a:r>
              <a:rPr lang="zh-CN" altLang="en-US" sz="1600">
                <a:sym typeface="+mn-ea"/>
              </a:rPr>
              <a:t>。既可以自动地通过这段代码得到一个新的</a:t>
            </a:r>
            <a:r>
              <a:rPr lang="en-US" altLang="zh-CN" sz="1600">
                <a:sym typeface="+mn-ea"/>
              </a:rPr>
              <a:t>TX</a:t>
            </a:r>
            <a:r>
              <a:rPr lang="zh-CN" altLang="en-US" sz="1600">
                <a:sym typeface="+mn-ea"/>
              </a:rPr>
              <a:t>。这种代码是由所有矿工共同执行的。这种代码必须要是具有结果确定性的。</a:t>
            </a:r>
            <a:endParaRPr lang="zh-CN" altLang="en-US" sz="1600">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Larger</a:t>
            </a:r>
            <a:r>
              <a:rPr kumimoji="1" lang="zh-CN" altLang="en-US" dirty="0"/>
              <a:t> </a:t>
            </a:r>
            <a:r>
              <a:rPr kumimoji="1" lang="en-US" altLang="zh-CN" dirty="0"/>
              <a:t>Storage</a:t>
            </a:r>
            <a:endParaRPr kumimoji="1" lang="zh-CN" altLang="en-US" dirty="0"/>
          </a:p>
        </p:txBody>
      </p:sp>
      <p:sp>
        <p:nvSpPr>
          <p:cNvPr id="3" name="内容占位符 2"/>
          <p:cNvSpPr>
            <a:spLocks noGrp="1"/>
          </p:cNvSpPr>
          <p:nvPr>
            <p:ph idx="1"/>
          </p:nvPr>
        </p:nvSpPr>
        <p:spPr/>
        <p:txBody>
          <a:bodyPr/>
          <a:lstStyle/>
          <a:p>
            <a:r>
              <a:rPr kumimoji="1" lang="en-US" altLang="zh-CN" dirty="0"/>
              <a:t>Store</a:t>
            </a:r>
            <a:r>
              <a:rPr kumimoji="1" lang="zh-CN" altLang="en-US" dirty="0"/>
              <a:t> </a:t>
            </a:r>
            <a:r>
              <a:rPr kumimoji="1" lang="en-US" altLang="zh-CN" dirty="0"/>
              <a:t>general</a:t>
            </a:r>
            <a:r>
              <a:rPr kumimoji="1" lang="zh-CN" altLang="en-US" dirty="0"/>
              <a:t> </a:t>
            </a:r>
            <a:r>
              <a:rPr kumimoji="1" lang="en-US" altLang="zh-CN" dirty="0"/>
              <a:t>data,</a:t>
            </a:r>
            <a:r>
              <a:rPr kumimoji="1" lang="zh-CN" altLang="en-US" dirty="0"/>
              <a:t> </a:t>
            </a:r>
            <a:r>
              <a:rPr kumimoji="1" lang="en-US" altLang="zh-CN" dirty="0"/>
              <a:t>instead</a:t>
            </a:r>
            <a:r>
              <a:rPr kumimoji="1" lang="zh-CN" altLang="en-US" dirty="0"/>
              <a:t> </a:t>
            </a:r>
            <a:r>
              <a:rPr kumimoji="1" lang="en-US" altLang="zh-CN" dirty="0"/>
              <a:t>of</a:t>
            </a:r>
            <a:r>
              <a:rPr kumimoji="1" lang="zh-CN" altLang="en-US" dirty="0"/>
              <a:t> </a:t>
            </a:r>
            <a:r>
              <a:rPr kumimoji="1" lang="en-US" altLang="zh-CN" dirty="0"/>
              <a:t>only</a:t>
            </a:r>
            <a:r>
              <a:rPr kumimoji="1" lang="zh-CN" altLang="en-US" dirty="0"/>
              <a:t> </a:t>
            </a:r>
            <a:r>
              <a:rPr kumimoji="1" lang="en-US" altLang="zh-CN" dirty="0"/>
              <a:t>transaction</a:t>
            </a:r>
            <a:endParaRPr kumimoji="1" lang="en-US" altLang="zh-CN" dirty="0"/>
          </a:p>
          <a:p>
            <a:r>
              <a:rPr kumimoji="1" lang="en-US" altLang="zh-CN" dirty="0"/>
              <a:t>Then</a:t>
            </a:r>
            <a:r>
              <a:rPr kumimoji="1" lang="zh-CN" altLang="en-US" dirty="0"/>
              <a:t> </a:t>
            </a:r>
            <a:r>
              <a:rPr kumimoji="1" lang="en-US" altLang="zh-CN" dirty="0"/>
              <a:t>a</a:t>
            </a:r>
            <a:r>
              <a:rPr kumimoji="1" lang="zh-CN" altLang="en-US" dirty="0"/>
              <a:t> </a:t>
            </a:r>
            <a:r>
              <a:rPr kumimoji="1" lang="en-US" altLang="zh-CN" dirty="0"/>
              <a:t>node</a:t>
            </a:r>
            <a:r>
              <a:rPr kumimoji="1" lang="zh-CN" altLang="en-US" dirty="0"/>
              <a:t> </a:t>
            </a:r>
            <a:r>
              <a:rPr kumimoji="1" lang="en-US" altLang="zh-CN" dirty="0"/>
              <a:t>needs</a:t>
            </a:r>
            <a:r>
              <a:rPr kumimoji="1" lang="zh-CN" altLang="en-US" dirty="0"/>
              <a:t> </a:t>
            </a:r>
            <a:r>
              <a:rPr kumimoji="1" lang="en-US" altLang="zh-CN" dirty="0"/>
              <a:t>to</a:t>
            </a:r>
            <a:r>
              <a:rPr kumimoji="1" lang="zh-CN" altLang="en-US" dirty="0"/>
              <a:t> </a:t>
            </a:r>
            <a:r>
              <a:rPr kumimoji="1" lang="en-US" altLang="zh-CN" dirty="0"/>
              <a:t>prove</a:t>
            </a:r>
            <a:r>
              <a:rPr kumimoji="1" lang="zh-CN" altLang="en-US" dirty="0"/>
              <a:t> </a:t>
            </a:r>
            <a:r>
              <a:rPr kumimoji="1" lang="en-US" altLang="zh-CN" dirty="0"/>
              <a:t>it</a:t>
            </a:r>
            <a:r>
              <a:rPr kumimoji="1" lang="zh-CN" altLang="en-US" dirty="0"/>
              <a:t> </a:t>
            </a:r>
            <a:r>
              <a:rPr kumimoji="1" lang="en-US" altLang="zh-CN" dirty="0"/>
              <a:t>does</a:t>
            </a:r>
            <a:r>
              <a:rPr kumimoji="1" lang="zh-CN" altLang="en-US" dirty="0"/>
              <a:t> </a:t>
            </a:r>
            <a:r>
              <a:rPr kumimoji="1" lang="en-US" altLang="zh-CN" dirty="0"/>
              <a:t>store</a:t>
            </a:r>
            <a:r>
              <a:rPr kumimoji="1" lang="zh-CN" altLang="en-US" dirty="0"/>
              <a:t> </a:t>
            </a:r>
            <a:r>
              <a:rPr kumimoji="1" lang="en-US" altLang="zh-CN" dirty="0"/>
              <a:t>the</a:t>
            </a:r>
            <a:r>
              <a:rPr kumimoji="1" lang="zh-CN" altLang="en-US" dirty="0"/>
              <a:t> </a:t>
            </a:r>
            <a:r>
              <a:rPr kumimoji="1" lang="en-US" altLang="zh-CN" dirty="0"/>
              <a:t>data</a:t>
            </a:r>
            <a:endParaRPr kumimoji="1" lang="en-US" altLang="zh-CN" dirty="0"/>
          </a:p>
          <a:p>
            <a:pPr lvl="1"/>
            <a:r>
              <a:rPr kumimoji="1" lang="en-US" altLang="zh-CN" dirty="0"/>
              <a:t>Proof</a:t>
            </a:r>
            <a:r>
              <a:rPr kumimoji="1" lang="zh-CN" altLang="en-US" dirty="0"/>
              <a:t> </a:t>
            </a:r>
            <a:r>
              <a:rPr kumimoji="1" lang="en-US" altLang="zh-CN" dirty="0"/>
              <a:t>of</a:t>
            </a:r>
            <a:r>
              <a:rPr kumimoji="1" lang="zh-CN" altLang="en-US" dirty="0"/>
              <a:t> </a:t>
            </a:r>
            <a:r>
              <a:rPr kumimoji="1" lang="en-US" altLang="zh-CN" dirty="0"/>
              <a:t>retrievability,</a:t>
            </a:r>
            <a:r>
              <a:rPr kumimoji="1" lang="zh-CN" altLang="en-US" dirty="0"/>
              <a:t> </a:t>
            </a:r>
            <a:r>
              <a:rPr kumimoji="1" lang="en-US" altLang="zh-CN" dirty="0"/>
              <a:t>in</a:t>
            </a:r>
            <a:r>
              <a:rPr kumimoji="1" lang="zh-CN" altLang="en-US" dirty="0"/>
              <a:t> </a:t>
            </a:r>
            <a:r>
              <a:rPr kumimoji="1" lang="en-US" altLang="zh-CN" dirty="0">
                <a:solidFill>
                  <a:srgbClr val="FF0000"/>
                </a:solidFill>
              </a:rPr>
              <a:t>challenge-response</a:t>
            </a:r>
            <a:r>
              <a:rPr kumimoji="1" lang="zh-CN" altLang="en-US" dirty="0">
                <a:solidFill>
                  <a:srgbClr val="FF0000"/>
                </a:solidFill>
              </a:rPr>
              <a:t> </a:t>
            </a:r>
            <a:r>
              <a:rPr kumimoji="1" lang="en-US" altLang="zh-CN" dirty="0">
                <a:solidFill>
                  <a:srgbClr val="FF0000"/>
                </a:solidFill>
              </a:rPr>
              <a:t>form</a:t>
            </a:r>
            <a:endParaRPr kumimoji="1" lang="en-US" altLang="zh-CN" dirty="0">
              <a:solidFill>
                <a:srgbClr val="FF0000"/>
              </a:solidFill>
            </a:endParaRPr>
          </a:p>
          <a:p>
            <a:r>
              <a:rPr kumimoji="1" lang="en-US" altLang="zh-CN" dirty="0"/>
              <a:t>Examples:</a:t>
            </a:r>
            <a:r>
              <a:rPr kumimoji="1" lang="zh-CN" altLang="en-US" dirty="0"/>
              <a:t> </a:t>
            </a:r>
            <a:r>
              <a:rPr kumimoji="1" lang="en-US" altLang="zh-CN" dirty="0"/>
              <a:t>IPFS,</a:t>
            </a:r>
            <a:r>
              <a:rPr kumimoji="1" lang="zh-CN" altLang="en-US" dirty="0"/>
              <a:t> </a:t>
            </a:r>
            <a:r>
              <a:rPr kumimoji="1" lang="en-US" altLang="zh-CN" dirty="0"/>
              <a:t>STORJ</a:t>
            </a:r>
            <a:endParaRPr kumimoji="1" lang="en-US" altLang="zh-CN" dirty="0"/>
          </a:p>
        </p:txBody>
      </p:sp>
      <p:sp>
        <p:nvSpPr>
          <p:cNvPr id="4" name="文本框 3"/>
          <p:cNvSpPr txBox="1"/>
          <p:nvPr/>
        </p:nvSpPr>
        <p:spPr>
          <a:xfrm>
            <a:off x="683260" y="3074035"/>
            <a:ext cx="4572000" cy="1568450"/>
          </a:xfrm>
          <a:prstGeom prst="rect">
            <a:avLst/>
          </a:prstGeom>
          <a:noFill/>
        </p:spPr>
        <p:txBody>
          <a:bodyPr wrap="square" rtlCol="0" anchor="t">
            <a:spAutoFit/>
          </a:bodyPr>
          <a:p>
            <a:r>
              <a:rPr lang="zh-CN" altLang="en-US" sz="1600">
                <a:sym typeface="+mn-ea"/>
              </a:rPr>
              <a:t>一种验证一个数据是否还被存储的方式：</a:t>
            </a:r>
            <a:endParaRPr lang="zh-CN" altLang="en-US" sz="1600"/>
          </a:p>
          <a:p>
            <a:r>
              <a:rPr lang="zh-CN" altLang="en-US" sz="1600">
                <a:sym typeface="+mn-ea"/>
              </a:rPr>
              <a:t>将数据随机分成几等分，每过相同时间就获取一个随机的</a:t>
            </a:r>
            <a:r>
              <a:rPr lang="en-US" altLang="zh-CN" sz="1600">
                <a:sym typeface="+mn-ea"/>
              </a:rPr>
              <a:t>hash</a:t>
            </a:r>
            <a:r>
              <a:rPr lang="zh-CN" altLang="en-US" sz="1600">
                <a:sym typeface="+mn-ea"/>
              </a:rPr>
              <a:t>，去要求存储数据的那台机器也去计算对应数据的</a:t>
            </a:r>
            <a:r>
              <a:rPr lang="en-US" altLang="zh-CN" sz="1600">
                <a:sym typeface="+mn-ea"/>
              </a:rPr>
              <a:t>hash</a:t>
            </a:r>
            <a:r>
              <a:rPr lang="zh-CN" altLang="en-US" sz="1600">
                <a:sym typeface="+mn-ea"/>
              </a:rPr>
              <a:t>，若每次都能对应的上，说明数据还在。但是这也并不能一定保证数据的完备性，因为</a:t>
            </a:r>
            <a:r>
              <a:rPr lang="en-US" altLang="zh-CN" sz="1600">
                <a:sym typeface="+mn-ea"/>
              </a:rPr>
              <a:t>hash</a:t>
            </a:r>
            <a:r>
              <a:rPr lang="zh-CN" altLang="en-US" sz="1600">
                <a:sym typeface="+mn-ea"/>
              </a:rPr>
              <a:t>计算还是有很小的概率会重复的。</a:t>
            </a:r>
            <a:endParaRPr lang="zh-CN" altLang="en-US" sz="1600">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Permissioned</a:t>
            </a:r>
            <a:r>
              <a:rPr kumimoji="1" lang="zh-CN" altLang="en-US" dirty="0"/>
              <a:t> </a:t>
            </a:r>
            <a:r>
              <a:rPr kumimoji="1" lang="en-US" altLang="zh-CN" dirty="0"/>
              <a:t>Chain</a:t>
            </a:r>
            <a:endParaRPr kumimoji="1" lang="zh-CN" altLang="en-US" dirty="0"/>
          </a:p>
        </p:txBody>
      </p:sp>
      <p:sp>
        <p:nvSpPr>
          <p:cNvPr id="3" name="内容占位符 2"/>
          <p:cNvSpPr>
            <a:spLocks noGrp="1"/>
          </p:cNvSpPr>
          <p:nvPr>
            <p:ph idx="1"/>
          </p:nvPr>
        </p:nvSpPr>
        <p:spPr/>
        <p:txBody>
          <a:bodyPr>
            <a:normAutofit/>
          </a:bodyPr>
          <a:lstStyle/>
          <a:p>
            <a:r>
              <a:rPr kumimoji="1" lang="en-US" altLang="zh-CN" sz="2000" dirty="0"/>
              <a:t>Bitcoin</a:t>
            </a:r>
            <a:r>
              <a:rPr kumimoji="1" lang="zh-CN" altLang="en-US" sz="2000" dirty="0"/>
              <a:t> </a:t>
            </a:r>
            <a:r>
              <a:rPr kumimoji="1" lang="en-US" altLang="zh-CN" sz="2000" dirty="0"/>
              <a:t>is</a:t>
            </a:r>
            <a:r>
              <a:rPr kumimoji="1" lang="zh-CN" altLang="en-US" sz="2000" dirty="0"/>
              <a:t> </a:t>
            </a:r>
            <a:r>
              <a:rPr kumimoji="1" lang="en-US" altLang="zh-CN" sz="2000" dirty="0"/>
              <a:t>a</a:t>
            </a:r>
            <a:r>
              <a:rPr kumimoji="1" lang="zh-CN" altLang="en-US" sz="2000" dirty="0"/>
              <a:t> </a:t>
            </a:r>
            <a:r>
              <a:rPr kumimoji="1" lang="en-US" altLang="zh-CN" sz="2000" dirty="0">
                <a:highlight>
                  <a:srgbClr val="FFFF00"/>
                </a:highlight>
              </a:rPr>
              <a:t>permission-less</a:t>
            </a:r>
            <a:r>
              <a:rPr kumimoji="1" lang="zh-CN" altLang="en-US" sz="2000" dirty="0">
                <a:highlight>
                  <a:srgbClr val="FFFF00"/>
                </a:highlight>
              </a:rPr>
              <a:t> </a:t>
            </a:r>
            <a:r>
              <a:rPr kumimoji="1" lang="en-US" altLang="zh-CN" sz="2000" dirty="0">
                <a:highlight>
                  <a:srgbClr val="FFFF00"/>
                </a:highlight>
              </a:rPr>
              <a:t>chain</a:t>
            </a:r>
            <a:endParaRPr kumimoji="1" lang="en-US" altLang="zh-CN" sz="2000" dirty="0">
              <a:highlight>
                <a:srgbClr val="FFFF00"/>
              </a:highlight>
            </a:endParaRPr>
          </a:p>
          <a:p>
            <a:pPr lvl="1"/>
            <a:r>
              <a:rPr kumimoji="1" lang="en-US" altLang="zh-CN" dirty="0"/>
              <a:t>Protect</a:t>
            </a:r>
            <a:r>
              <a:rPr kumimoji="1" lang="zh-CN" altLang="en-US" dirty="0"/>
              <a:t> </a:t>
            </a:r>
            <a:r>
              <a:rPr kumimoji="1" lang="en-US" altLang="zh-CN" dirty="0"/>
              <a:t>user's</a:t>
            </a:r>
            <a:r>
              <a:rPr kumimoji="1" lang="zh-CN" altLang="en-US" dirty="0"/>
              <a:t> </a:t>
            </a:r>
            <a:r>
              <a:rPr kumimoji="1" lang="en-US" altLang="zh-CN" dirty="0"/>
              <a:t>privacy</a:t>
            </a:r>
            <a:r>
              <a:rPr kumimoji="1" lang="zh-CN" altLang="en-US" dirty="0"/>
              <a:t> </a:t>
            </a:r>
            <a:r>
              <a:rPr kumimoji="1" lang="en-US" altLang="zh-CN" dirty="0"/>
              <a:t>by</a:t>
            </a:r>
            <a:r>
              <a:rPr kumimoji="1" lang="zh-CN" altLang="en-US" dirty="0"/>
              <a:t> </a:t>
            </a:r>
            <a:r>
              <a:rPr kumimoji="1" lang="en-US" altLang="zh-CN" dirty="0"/>
              <a:t>anonymity(</a:t>
            </a:r>
            <a:r>
              <a:rPr kumimoji="1" lang="zh-CN" altLang="en-US" dirty="0"/>
              <a:t>匿名性，只需要公钥私钥</a:t>
            </a:r>
            <a:r>
              <a:rPr kumimoji="1" lang="en-US" altLang="zh-CN" dirty="0"/>
              <a:t>)</a:t>
            </a:r>
            <a:endParaRPr kumimoji="1" lang="en-US" altLang="zh-CN" dirty="0"/>
          </a:p>
          <a:p>
            <a:pPr lvl="1"/>
            <a:r>
              <a:rPr kumimoji="1" lang="en-US" altLang="zh-CN" dirty="0"/>
              <a:t>Also</a:t>
            </a:r>
            <a:r>
              <a:rPr kumimoji="1" lang="zh-CN" altLang="en-US" dirty="0"/>
              <a:t> </a:t>
            </a:r>
            <a:r>
              <a:rPr kumimoji="1" lang="en-US" altLang="zh-CN" dirty="0"/>
              <a:t>hard</a:t>
            </a:r>
            <a:r>
              <a:rPr kumimoji="1" lang="zh-CN" altLang="en-US" dirty="0"/>
              <a:t> </a:t>
            </a:r>
            <a:r>
              <a:rPr kumimoji="1" lang="en-US" altLang="zh-CN" dirty="0"/>
              <a:t>to</a:t>
            </a:r>
            <a:r>
              <a:rPr kumimoji="1" lang="zh-CN" altLang="en-US" dirty="0"/>
              <a:t> </a:t>
            </a:r>
            <a:r>
              <a:rPr kumimoji="1" lang="en-US" altLang="zh-CN" dirty="0"/>
              <a:t>track</a:t>
            </a:r>
            <a:endParaRPr kumimoji="1" lang="en-US" altLang="zh-CN" dirty="0"/>
          </a:p>
          <a:p>
            <a:pPr lvl="1"/>
            <a:endParaRPr kumimoji="1" lang="en-US" altLang="zh-CN" dirty="0">
              <a:sym typeface="Wingdings" panose="05000000000000000000" pitchFamily="2" charset="2"/>
            </a:endParaRPr>
          </a:p>
          <a:p>
            <a:r>
              <a:rPr kumimoji="1" lang="en-US" altLang="zh-CN" sz="2000" dirty="0">
                <a:highlight>
                  <a:srgbClr val="FFFF00"/>
                </a:highlight>
              </a:rPr>
              <a:t>Permissioned</a:t>
            </a:r>
            <a:r>
              <a:rPr kumimoji="1" lang="zh-CN" altLang="en-US" sz="2000" dirty="0">
                <a:highlight>
                  <a:srgbClr val="FFFF00"/>
                </a:highlight>
              </a:rPr>
              <a:t> </a:t>
            </a:r>
            <a:r>
              <a:rPr kumimoji="1" lang="en-US" altLang="zh-CN" sz="2000" dirty="0">
                <a:highlight>
                  <a:srgbClr val="FFFF00"/>
                </a:highlight>
              </a:rPr>
              <a:t>chain</a:t>
            </a:r>
            <a:r>
              <a:rPr kumimoji="1" lang="zh-CN" altLang="en-US" sz="2000" dirty="0"/>
              <a:t> </a:t>
            </a:r>
            <a:r>
              <a:rPr kumimoji="1" lang="en-US" altLang="zh-CN" sz="2000" dirty="0"/>
              <a:t>is</a:t>
            </a:r>
            <a:r>
              <a:rPr kumimoji="1" lang="zh-CN" altLang="en-US" sz="2000" dirty="0"/>
              <a:t> </a:t>
            </a:r>
            <a:r>
              <a:rPr kumimoji="1" lang="en-US" altLang="zh-CN" sz="2000" dirty="0"/>
              <a:t>not</a:t>
            </a:r>
            <a:r>
              <a:rPr kumimoji="1" lang="zh-CN" altLang="en-US" sz="2000" dirty="0"/>
              <a:t> </a:t>
            </a:r>
            <a:r>
              <a:rPr kumimoji="1" lang="en-US" altLang="zh-CN" sz="2000" dirty="0"/>
              <a:t>anonymous</a:t>
            </a:r>
            <a:endParaRPr kumimoji="1" lang="en-US" altLang="zh-CN" sz="2000" dirty="0"/>
          </a:p>
          <a:p>
            <a:pPr lvl="1"/>
            <a:r>
              <a:rPr kumimoji="1" lang="en-US" altLang="zh-CN" dirty="0"/>
              <a:t>E.g.,</a:t>
            </a:r>
            <a:r>
              <a:rPr kumimoji="1" lang="zh-CN" altLang="en-US" dirty="0"/>
              <a:t> </a:t>
            </a:r>
            <a:r>
              <a:rPr kumimoji="1" lang="en-US" altLang="zh-CN" dirty="0"/>
              <a:t>several</a:t>
            </a:r>
            <a:r>
              <a:rPr kumimoji="1" lang="zh-CN" altLang="en-US" dirty="0"/>
              <a:t> </a:t>
            </a:r>
            <a:r>
              <a:rPr kumimoji="1" lang="en-US" altLang="zh-CN" dirty="0"/>
              <a:t>companies</a:t>
            </a:r>
            <a:r>
              <a:rPr kumimoji="1" lang="zh-CN" altLang="en-US" dirty="0"/>
              <a:t> </a:t>
            </a:r>
            <a:r>
              <a:rPr kumimoji="1" lang="en-US" altLang="zh-CN" dirty="0"/>
              <a:t>build</a:t>
            </a:r>
            <a:r>
              <a:rPr kumimoji="1" lang="zh-CN" altLang="en-US" dirty="0"/>
              <a:t> </a:t>
            </a:r>
            <a:r>
              <a:rPr kumimoji="1" lang="en-US" altLang="zh-CN" dirty="0"/>
              <a:t>a</a:t>
            </a:r>
            <a:r>
              <a:rPr kumimoji="1" lang="zh-CN" altLang="en-US" dirty="0"/>
              <a:t> </a:t>
            </a:r>
            <a:r>
              <a:rPr kumimoji="1" lang="en-US" altLang="zh-CN" dirty="0"/>
              <a:t>chain</a:t>
            </a:r>
            <a:r>
              <a:rPr kumimoji="1" lang="zh-CN" altLang="en-US" dirty="0"/>
              <a:t> </a:t>
            </a:r>
            <a:r>
              <a:rPr kumimoji="1" lang="en-US" altLang="zh-CN" dirty="0"/>
              <a:t>used</a:t>
            </a:r>
            <a:r>
              <a:rPr kumimoji="1" lang="zh-CN" altLang="en-US" dirty="0"/>
              <a:t> </a:t>
            </a:r>
            <a:r>
              <a:rPr kumimoji="1" lang="en-US" altLang="zh-CN" dirty="0"/>
              <a:t>by</a:t>
            </a:r>
            <a:r>
              <a:rPr kumimoji="1" lang="zh-CN" altLang="en-US" dirty="0"/>
              <a:t> </a:t>
            </a:r>
            <a:r>
              <a:rPr kumimoji="1" lang="en-US" altLang="zh-CN" dirty="0"/>
              <a:t>themselves</a:t>
            </a:r>
            <a:r>
              <a:rPr kumimoji="1" lang="zh-CN" altLang="en-US" dirty="0"/>
              <a:t> </a:t>
            </a:r>
            <a:r>
              <a:rPr kumimoji="1" lang="en-US" altLang="zh-CN" dirty="0"/>
              <a:t>only</a:t>
            </a:r>
            <a:endParaRPr kumimoji="1" lang="en-US" altLang="zh-CN" dirty="0"/>
          </a:p>
          <a:p>
            <a:pPr lvl="1"/>
            <a:r>
              <a:rPr kumimoji="1" lang="en-US" altLang="zh-CN" dirty="0"/>
              <a:t>It</a:t>
            </a:r>
            <a:r>
              <a:rPr kumimoji="1" lang="zh-CN" altLang="en-US" dirty="0"/>
              <a:t> </a:t>
            </a:r>
            <a:r>
              <a:rPr kumimoji="1" lang="en-US" altLang="zh-CN" dirty="0"/>
              <a:t>is</a:t>
            </a:r>
            <a:r>
              <a:rPr kumimoji="1" lang="zh-CN" altLang="en-US" dirty="0"/>
              <a:t> </a:t>
            </a:r>
            <a:r>
              <a:rPr kumimoji="1" lang="en-US" altLang="zh-CN" dirty="0"/>
              <a:t>just</a:t>
            </a:r>
            <a:r>
              <a:rPr kumimoji="1" lang="zh-CN" altLang="en-US" dirty="0"/>
              <a:t> </a:t>
            </a:r>
            <a:r>
              <a:rPr kumimoji="1" lang="en-US" altLang="zh-CN" dirty="0"/>
              <a:t>a</a:t>
            </a:r>
            <a:r>
              <a:rPr kumimoji="1" lang="zh-CN" altLang="en-US" dirty="0"/>
              <a:t> </a:t>
            </a:r>
            <a:r>
              <a:rPr kumimoji="1" lang="en-US" altLang="zh-CN" dirty="0"/>
              <a:t>multi-manager</a:t>
            </a:r>
            <a:r>
              <a:rPr kumimoji="1" lang="zh-CN" altLang="en-US" dirty="0"/>
              <a:t> </a:t>
            </a:r>
            <a:r>
              <a:rPr kumimoji="1" lang="en-US" altLang="zh-CN" dirty="0"/>
              <a:t>distributed</a:t>
            </a:r>
            <a:r>
              <a:rPr kumimoji="1" lang="zh-CN" altLang="en-US" dirty="0"/>
              <a:t> </a:t>
            </a:r>
            <a:r>
              <a:rPr kumimoji="1" lang="en-US" altLang="zh-CN" dirty="0"/>
              <a:t>database,</a:t>
            </a:r>
            <a:r>
              <a:rPr kumimoji="1" lang="zh-CN" altLang="en-US" dirty="0"/>
              <a:t> </a:t>
            </a:r>
            <a:r>
              <a:rPr kumimoji="1" lang="en-US" altLang="zh-CN" dirty="0"/>
              <a:t>which</a:t>
            </a:r>
            <a:r>
              <a:rPr kumimoji="1" lang="zh-CN" altLang="en-US" dirty="0"/>
              <a:t> </a:t>
            </a:r>
            <a:r>
              <a:rPr kumimoji="1" lang="en-US" altLang="zh-CN" dirty="0"/>
              <a:t>has</a:t>
            </a:r>
            <a:r>
              <a:rPr kumimoji="1" lang="zh-CN" altLang="en-US" dirty="0"/>
              <a:t> </a:t>
            </a:r>
            <a:r>
              <a:rPr kumimoji="1" lang="en-US" altLang="zh-CN" dirty="0"/>
              <a:t>nothing</a:t>
            </a:r>
            <a:r>
              <a:rPr kumimoji="1" lang="zh-CN" altLang="en-US" dirty="0"/>
              <a:t> </a:t>
            </a:r>
            <a:r>
              <a:rPr kumimoji="1" lang="en-US" altLang="zh-CN" dirty="0"/>
              <a:t>new</a:t>
            </a:r>
            <a:endParaRPr kumimoji="1" lang="zh-CN" altLang="en-US" dirty="0"/>
          </a:p>
          <a:p>
            <a:pPr lvl="1"/>
            <a:endParaRPr kumimoji="1" lang="zh-CN" altLang="en-US"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It's</a:t>
            </a:r>
            <a:r>
              <a:rPr kumimoji="1" lang="zh-CN" altLang="en-US" dirty="0"/>
              <a:t> </a:t>
            </a:r>
            <a:r>
              <a:rPr kumimoji="1" lang="en-US" altLang="zh-CN" dirty="0"/>
              <a:t>all</a:t>
            </a:r>
            <a:r>
              <a:rPr kumimoji="1" lang="zh-CN" altLang="en-US" dirty="0"/>
              <a:t> </a:t>
            </a:r>
            <a:r>
              <a:rPr kumimoji="1" lang="en-US" altLang="zh-CN" dirty="0"/>
              <a:t>about</a:t>
            </a:r>
            <a:r>
              <a:rPr kumimoji="1" lang="zh-CN" altLang="en-US" dirty="0"/>
              <a:t> </a:t>
            </a:r>
            <a:r>
              <a:rPr kumimoji="1" lang="en-US" altLang="zh-CN" dirty="0"/>
              <a:t>Trust</a:t>
            </a:r>
            <a:endParaRPr kumimoji="1" lang="zh-CN" altLang="en-US" dirty="0"/>
          </a:p>
        </p:txBody>
      </p:sp>
      <p:sp>
        <p:nvSpPr>
          <p:cNvPr id="3" name="内容占位符 2"/>
          <p:cNvSpPr>
            <a:spLocks noGrp="1"/>
          </p:cNvSpPr>
          <p:nvPr>
            <p:ph idx="1"/>
          </p:nvPr>
        </p:nvSpPr>
        <p:spPr/>
        <p:txBody>
          <a:bodyPr>
            <a:normAutofit/>
          </a:bodyPr>
          <a:lstStyle/>
          <a:p>
            <a:r>
              <a:rPr kumimoji="1" lang="en-US" altLang="zh-CN" sz="2000" dirty="0"/>
              <a:t>Why</a:t>
            </a:r>
            <a:r>
              <a:rPr kumimoji="1" lang="zh-CN" altLang="en-US" sz="2000" dirty="0"/>
              <a:t> </a:t>
            </a:r>
            <a:r>
              <a:rPr kumimoji="1" lang="en-US" altLang="zh-CN" sz="2000" dirty="0"/>
              <a:t>blockchain?</a:t>
            </a:r>
            <a:endParaRPr kumimoji="1" lang="en-US" altLang="zh-CN" sz="2000" dirty="0"/>
          </a:p>
          <a:p>
            <a:pPr lvl="1"/>
            <a:r>
              <a:rPr kumimoji="1" lang="en-US" altLang="zh-CN" dirty="0"/>
              <a:t>We</a:t>
            </a:r>
            <a:r>
              <a:rPr kumimoji="1" lang="zh-CN" altLang="en-US" dirty="0"/>
              <a:t> </a:t>
            </a:r>
            <a:r>
              <a:rPr kumimoji="1" lang="en-US" altLang="zh-CN" dirty="0"/>
              <a:t>need</a:t>
            </a:r>
            <a:r>
              <a:rPr kumimoji="1" lang="zh-CN" altLang="en-US" dirty="0"/>
              <a:t> </a:t>
            </a:r>
            <a:r>
              <a:rPr kumimoji="1" lang="en-US" altLang="zh-CN" dirty="0"/>
              <a:t>a</a:t>
            </a:r>
            <a:r>
              <a:rPr kumimoji="1" lang="zh-CN" altLang="en-US" dirty="0"/>
              <a:t> </a:t>
            </a:r>
            <a:r>
              <a:rPr kumimoji="1" lang="en-US" altLang="zh-CN" dirty="0"/>
              <a:t>consensus</a:t>
            </a:r>
            <a:r>
              <a:rPr kumimoji="1" lang="zh-CN" altLang="en-US" dirty="0"/>
              <a:t> </a:t>
            </a:r>
            <a:r>
              <a:rPr kumimoji="1" lang="en-US" altLang="zh-CN" dirty="0"/>
              <a:t>for</a:t>
            </a:r>
            <a:r>
              <a:rPr kumimoji="1" lang="zh-CN" altLang="en-US" dirty="0"/>
              <a:t> </a:t>
            </a:r>
            <a:r>
              <a:rPr kumimoji="1" lang="en-US" altLang="zh-CN" dirty="0"/>
              <a:t>a</a:t>
            </a:r>
            <a:r>
              <a:rPr kumimoji="1" lang="zh-CN" altLang="en-US" dirty="0"/>
              <a:t> </a:t>
            </a:r>
            <a:r>
              <a:rPr kumimoji="1" lang="en-US" altLang="zh-CN" dirty="0"/>
              <a:t>ledger</a:t>
            </a:r>
            <a:endParaRPr kumimoji="1" lang="en-US" altLang="zh-CN" dirty="0"/>
          </a:p>
          <a:p>
            <a:pPr lvl="1"/>
            <a:r>
              <a:rPr kumimoji="1" lang="en-US" altLang="zh-CN" dirty="0"/>
              <a:t>There</a:t>
            </a:r>
            <a:r>
              <a:rPr kumimoji="1" lang="zh-CN" altLang="en-US" dirty="0"/>
              <a:t> </a:t>
            </a:r>
            <a:r>
              <a:rPr kumimoji="1" lang="en-US" altLang="zh-CN" dirty="0"/>
              <a:t>is</a:t>
            </a:r>
            <a:r>
              <a:rPr kumimoji="1" lang="zh-CN" altLang="en-US" dirty="0"/>
              <a:t> </a:t>
            </a:r>
            <a:r>
              <a:rPr kumimoji="1" lang="en-US" altLang="zh-CN" dirty="0"/>
              <a:t>no</a:t>
            </a:r>
            <a:r>
              <a:rPr kumimoji="1" lang="zh-CN" altLang="en-US" dirty="0"/>
              <a:t> </a:t>
            </a:r>
            <a:r>
              <a:rPr kumimoji="1" lang="en-US" altLang="zh-CN" dirty="0"/>
              <a:t>third</a:t>
            </a:r>
            <a:r>
              <a:rPr kumimoji="1" lang="zh-CN" altLang="en-US" dirty="0"/>
              <a:t> </a:t>
            </a:r>
            <a:r>
              <a:rPr kumimoji="1" lang="en-US" altLang="zh-CN" dirty="0"/>
              <a:t>party</a:t>
            </a:r>
            <a:r>
              <a:rPr kumimoji="1" lang="zh-CN" altLang="en-US" dirty="0"/>
              <a:t> </a:t>
            </a:r>
            <a:r>
              <a:rPr kumimoji="1" lang="en-US" altLang="zh-CN" dirty="0"/>
              <a:t>to</a:t>
            </a:r>
            <a:r>
              <a:rPr kumimoji="1" lang="zh-CN" altLang="en-US" dirty="0"/>
              <a:t> </a:t>
            </a:r>
            <a:r>
              <a:rPr kumimoji="1" lang="en-US" altLang="zh-CN" dirty="0"/>
              <a:t>be</a:t>
            </a:r>
            <a:r>
              <a:rPr kumimoji="1" lang="zh-CN" altLang="en-US" dirty="0"/>
              <a:t> </a:t>
            </a:r>
            <a:r>
              <a:rPr kumimoji="1" lang="en-US" altLang="zh-CN" dirty="0"/>
              <a:t>trusted</a:t>
            </a:r>
            <a:endParaRPr kumimoji="1" lang="en-US" altLang="zh-CN" dirty="0"/>
          </a:p>
          <a:p>
            <a:pPr lvl="1"/>
            <a:endParaRPr kumimoji="1" lang="en-US" altLang="zh-CN" dirty="0"/>
          </a:p>
          <a:p>
            <a:r>
              <a:rPr kumimoji="1" lang="en-US" altLang="zh-CN" sz="2000" dirty="0"/>
              <a:t>If</a:t>
            </a:r>
            <a:r>
              <a:rPr kumimoji="1" lang="zh-CN" altLang="en-US" sz="2000" dirty="0"/>
              <a:t> </a:t>
            </a:r>
            <a:r>
              <a:rPr kumimoji="1" lang="en-US" altLang="zh-CN" sz="2000" dirty="0"/>
              <a:t>there</a:t>
            </a:r>
            <a:r>
              <a:rPr kumimoji="1" lang="zh-CN" altLang="en-US" sz="2000" dirty="0"/>
              <a:t> </a:t>
            </a:r>
            <a:r>
              <a:rPr kumimoji="1" lang="en-US" altLang="zh-CN" sz="2000" dirty="0"/>
              <a:t>is</a:t>
            </a:r>
            <a:r>
              <a:rPr kumimoji="1" lang="zh-CN" altLang="en-US" sz="2000" dirty="0"/>
              <a:t> </a:t>
            </a:r>
            <a:r>
              <a:rPr kumimoji="1" lang="en-US" altLang="zh-CN" sz="2000" dirty="0"/>
              <a:t>someone</a:t>
            </a:r>
            <a:r>
              <a:rPr kumimoji="1" lang="zh-CN" altLang="en-US" sz="2000" dirty="0"/>
              <a:t> </a:t>
            </a:r>
            <a:r>
              <a:rPr kumimoji="1" lang="en-US" altLang="zh-CN" sz="2000" dirty="0"/>
              <a:t>trusted</a:t>
            </a:r>
            <a:r>
              <a:rPr kumimoji="1" lang="zh-CN" altLang="en-US" sz="2000" dirty="0"/>
              <a:t> </a:t>
            </a:r>
            <a:r>
              <a:rPr kumimoji="1" lang="en-US" altLang="zh-CN" sz="2000" dirty="0"/>
              <a:t>by</a:t>
            </a:r>
            <a:r>
              <a:rPr kumimoji="1" lang="zh-CN" altLang="en-US" sz="2000" dirty="0"/>
              <a:t> </a:t>
            </a:r>
            <a:r>
              <a:rPr kumimoji="1" lang="en-US" altLang="zh-CN" sz="2000" dirty="0"/>
              <a:t>all,</a:t>
            </a:r>
            <a:r>
              <a:rPr kumimoji="1" lang="zh-CN" altLang="en-US" sz="2000" dirty="0"/>
              <a:t> </a:t>
            </a:r>
            <a:r>
              <a:rPr kumimoji="1" lang="en-US" altLang="zh-CN" sz="2000" dirty="0"/>
              <a:t>then</a:t>
            </a:r>
            <a:r>
              <a:rPr kumimoji="1" lang="zh-CN" altLang="en-US" sz="2000" dirty="0"/>
              <a:t> </a:t>
            </a:r>
            <a:r>
              <a:rPr kumimoji="1" lang="en-US" altLang="zh-CN" sz="2000" dirty="0"/>
              <a:t>blockchain</a:t>
            </a:r>
            <a:r>
              <a:rPr kumimoji="1" lang="zh-CN" altLang="en-US" sz="2000" dirty="0"/>
              <a:t> </a:t>
            </a:r>
            <a:r>
              <a:rPr kumimoji="1" lang="en-US" altLang="zh-CN" sz="2000" dirty="0"/>
              <a:t>is</a:t>
            </a:r>
            <a:r>
              <a:rPr kumimoji="1" lang="zh-CN" altLang="en-US" sz="2000" dirty="0"/>
              <a:t> </a:t>
            </a:r>
            <a:r>
              <a:rPr kumimoji="1" lang="en-US" altLang="zh-CN" sz="2000" dirty="0"/>
              <a:t>not</a:t>
            </a:r>
            <a:r>
              <a:rPr kumimoji="1" lang="zh-CN" altLang="en-US" sz="2000" dirty="0"/>
              <a:t> </a:t>
            </a:r>
            <a:r>
              <a:rPr kumimoji="1" lang="en-US" altLang="zh-CN" sz="2000" dirty="0"/>
              <a:t>needed</a:t>
            </a:r>
            <a:endParaRPr kumimoji="1" lang="en-US" altLang="zh-CN" sz="2000" dirty="0"/>
          </a:p>
          <a:p>
            <a:pPr lvl="1"/>
            <a:r>
              <a:rPr kumimoji="1" lang="en-US" altLang="zh-CN" dirty="0"/>
              <a:t>Blockchain</a:t>
            </a:r>
            <a:r>
              <a:rPr kumimoji="1" lang="zh-CN" altLang="en-US" dirty="0"/>
              <a:t> </a:t>
            </a:r>
            <a:r>
              <a:rPr kumimoji="1" lang="en-US" altLang="zh-CN" dirty="0"/>
              <a:t>is</a:t>
            </a:r>
            <a:r>
              <a:rPr kumimoji="1" lang="zh-CN" altLang="en-US" dirty="0"/>
              <a:t> </a:t>
            </a:r>
            <a:r>
              <a:rPr kumimoji="1" lang="en-US" altLang="zh-CN" dirty="0"/>
              <a:t>slow</a:t>
            </a:r>
            <a:r>
              <a:rPr kumimoji="1" lang="zh-CN" altLang="en-US" dirty="0"/>
              <a:t> </a:t>
            </a:r>
            <a:r>
              <a:rPr kumimoji="1" lang="en-US" altLang="zh-CN" dirty="0"/>
              <a:t>and</a:t>
            </a:r>
            <a:r>
              <a:rPr kumimoji="1" lang="zh-CN" altLang="en-US" dirty="0"/>
              <a:t> </a:t>
            </a:r>
            <a:r>
              <a:rPr kumimoji="1" lang="en-US" altLang="zh-CN" dirty="0"/>
              <a:t>hard</a:t>
            </a:r>
            <a:r>
              <a:rPr kumimoji="1" lang="zh-CN" altLang="en-US" dirty="0"/>
              <a:t> </a:t>
            </a:r>
            <a:r>
              <a:rPr kumimoji="1" lang="en-US" altLang="zh-CN" dirty="0"/>
              <a:t>to</a:t>
            </a:r>
            <a:r>
              <a:rPr kumimoji="1" lang="zh-CN" altLang="en-US" dirty="0"/>
              <a:t> </a:t>
            </a:r>
            <a:r>
              <a:rPr kumimoji="1" lang="en-US" altLang="zh-CN" dirty="0"/>
              <a:t>use</a:t>
            </a:r>
            <a:endParaRPr kumimoji="1" lang="en-US" altLang="zh-CN" dirty="0"/>
          </a:p>
          <a:p>
            <a:pPr lvl="1"/>
            <a:r>
              <a:rPr kumimoji="1" lang="en-US" altLang="zh-CN" dirty="0"/>
              <a:t>It</a:t>
            </a:r>
            <a:r>
              <a:rPr kumimoji="1" lang="zh-CN" altLang="en-US" dirty="0"/>
              <a:t> </a:t>
            </a:r>
            <a:r>
              <a:rPr kumimoji="1" lang="en-US" altLang="zh-CN" dirty="0"/>
              <a:t>is</a:t>
            </a:r>
            <a:r>
              <a:rPr kumimoji="1" lang="zh-CN" altLang="en-US" dirty="0"/>
              <a:t> </a:t>
            </a:r>
            <a:r>
              <a:rPr kumimoji="1" lang="en-US" altLang="zh-CN" dirty="0"/>
              <a:t>designed</a:t>
            </a:r>
            <a:r>
              <a:rPr kumimoji="1" lang="zh-CN" altLang="en-US" dirty="0"/>
              <a:t> </a:t>
            </a:r>
            <a:r>
              <a:rPr kumimoji="1" lang="en-US" altLang="zh-CN" dirty="0"/>
              <a:t>to</a:t>
            </a:r>
            <a:r>
              <a:rPr kumimoji="1" lang="zh-CN" altLang="en-US" dirty="0"/>
              <a:t> </a:t>
            </a:r>
            <a:r>
              <a:rPr kumimoji="1" lang="en-US" altLang="zh-CN" dirty="0"/>
              <a:t>be</a:t>
            </a:r>
            <a:r>
              <a:rPr kumimoji="1" lang="zh-CN" altLang="en-US" dirty="0"/>
              <a:t> </a:t>
            </a:r>
            <a:r>
              <a:rPr kumimoji="1" lang="en-US" altLang="zh-CN" dirty="0"/>
              <a:t>that</a:t>
            </a:r>
            <a:r>
              <a:rPr kumimoji="1" lang="zh-CN" altLang="en-US" dirty="0"/>
              <a:t> </a:t>
            </a:r>
            <a:r>
              <a:rPr kumimoji="1" lang="en-US" altLang="zh-CN" dirty="0"/>
              <a:t>way</a:t>
            </a:r>
            <a:endParaRPr kumimoji="1" lang="en-US" altLang="zh-CN" dirty="0"/>
          </a:p>
          <a:p>
            <a:pPr lvl="2"/>
            <a:r>
              <a:rPr kumimoji="1" lang="en-US" altLang="zh-CN" sz="1600" dirty="0"/>
              <a:t>Considering</a:t>
            </a:r>
            <a:r>
              <a:rPr kumimoji="1" lang="zh-CN" altLang="en-US" sz="1600" dirty="0"/>
              <a:t> </a:t>
            </a:r>
            <a:r>
              <a:rPr kumimoji="1" lang="en-US" altLang="zh-CN" sz="1600" dirty="0"/>
              <a:t>the</a:t>
            </a:r>
            <a:r>
              <a:rPr kumimoji="1" lang="zh-CN" altLang="en-US" sz="1600" dirty="0"/>
              <a:t> </a:t>
            </a:r>
            <a:r>
              <a:rPr kumimoji="1" lang="en-US" altLang="zh-CN" sz="1600" dirty="0"/>
              <a:t>storage</a:t>
            </a:r>
            <a:r>
              <a:rPr kumimoji="1" lang="zh-CN" altLang="en-US" sz="1600" dirty="0"/>
              <a:t> </a:t>
            </a:r>
            <a:r>
              <a:rPr kumimoji="1" lang="en-US" altLang="zh-CN" sz="1600" dirty="0"/>
              <a:t>and</a:t>
            </a:r>
            <a:r>
              <a:rPr kumimoji="1" lang="zh-CN" altLang="en-US" sz="1600" dirty="0"/>
              <a:t> </a:t>
            </a:r>
            <a:r>
              <a:rPr kumimoji="1" lang="en-US" altLang="zh-CN" sz="1600" dirty="0"/>
              <a:t>bandwidth</a:t>
            </a:r>
            <a:r>
              <a:rPr kumimoji="1" lang="zh-CN" altLang="en-US" sz="1600" dirty="0"/>
              <a:t> </a:t>
            </a:r>
            <a:r>
              <a:rPr kumimoji="1" lang="en-US" altLang="zh-CN" sz="1600" dirty="0"/>
              <a:t>of</a:t>
            </a:r>
            <a:r>
              <a:rPr kumimoji="1" lang="zh-CN" altLang="en-US" sz="1600" dirty="0"/>
              <a:t> </a:t>
            </a:r>
            <a:r>
              <a:rPr kumimoji="1" lang="en-US" altLang="zh-CN" sz="1600" dirty="0"/>
              <a:t>the</a:t>
            </a:r>
            <a:r>
              <a:rPr kumimoji="1" lang="zh-CN" altLang="en-US" sz="1600" dirty="0"/>
              <a:t> </a:t>
            </a:r>
            <a:r>
              <a:rPr kumimoji="1" lang="en-US" altLang="zh-CN" sz="1600" dirty="0"/>
              <a:t>ledger</a:t>
            </a:r>
            <a:endParaRPr kumimoji="1" lang="en-US" altLang="zh-CN" sz="16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Questions</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a:t>Why</a:t>
            </a:r>
            <a:r>
              <a:rPr kumimoji="1" lang="zh-CN" altLang="en-US" dirty="0"/>
              <a:t> </a:t>
            </a:r>
            <a:r>
              <a:rPr kumimoji="1" lang="en-US" altLang="zh-CN" dirty="0" err="1"/>
              <a:t>BitCoin</a:t>
            </a:r>
            <a:r>
              <a:rPr kumimoji="1" lang="zh-CN" altLang="en-US" dirty="0"/>
              <a:t> </a:t>
            </a:r>
            <a:r>
              <a:rPr kumimoji="1" lang="en-US" altLang="zh-CN" dirty="0"/>
              <a:t>is</a:t>
            </a:r>
            <a:r>
              <a:rPr kumimoji="1" lang="zh-CN" altLang="en-US" dirty="0"/>
              <a:t> </a:t>
            </a:r>
            <a:r>
              <a:rPr kumimoji="1" lang="en-US" altLang="zh-CN" dirty="0"/>
              <a:t>so</a:t>
            </a:r>
            <a:r>
              <a:rPr kumimoji="1" lang="zh-CN" altLang="en-US" dirty="0"/>
              <a:t> </a:t>
            </a:r>
            <a:r>
              <a:rPr kumimoji="1" lang="en-US" altLang="zh-CN" dirty="0"/>
              <a:t>valuable?</a:t>
            </a:r>
            <a:endParaRPr kumimoji="1" lang="en-US" altLang="zh-CN" dirty="0"/>
          </a:p>
          <a:p>
            <a:pPr lvl="1"/>
            <a:r>
              <a:rPr kumimoji="1" lang="en-US" altLang="zh-CN" dirty="0"/>
              <a:t>A</a:t>
            </a:r>
            <a:r>
              <a:rPr kumimoji="1" lang="zh-CN" altLang="en-US" dirty="0"/>
              <a:t> </a:t>
            </a:r>
            <a:r>
              <a:rPr kumimoji="1" lang="en-US" altLang="zh-CN" dirty="0"/>
              <a:t>bit-string</a:t>
            </a:r>
            <a:r>
              <a:rPr kumimoji="1" lang="zh-CN" altLang="en-US" dirty="0"/>
              <a:t> </a:t>
            </a:r>
            <a:r>
              <a:rPr kumimoji="1" lang="en-US" altLang="zh-CN" dirty="0"/>
              <a:t>itself</a:t>
            </a:r>
            <a:r>
              <a:rPr kumimoji="1" lang="zh-CN" altLang="en-US" dirty="0"/>
              <a:t> </a:t>
            </a:r>
            <a:r>
              <a:rPr kumimoji="1" lang="en-US" altLang="zh-CN" dirty="0"/>
              <a:t>does</a:t>
            </a:r>
            <a:r>
              <a:rPr kumimoji="1" lang="zh-CN" altLang="en-US" dirty="0"/>
              <a:t> </a:t>
            </a:r>
            <a:r>
              <a:rPr kumimoji="1" lang="en-US" altLang="zh-CN" dirty="0"/>
              <a:t>not</a:t>
            </a:r>
            <a:r>
              <a:rPr kumimoji="1" lang="zh-CN" altLang="en-US" dirty="0"/>
              <a:t> </a:t>
            </a:r>
            <a:r>
              <a:rPr kumimoji="1" lang="en-US" altLang="zh-CN" dirty="0"/>
              <a:t>worth</a:t>
            </a:r>
            <a:r>
              <a:rPr kumimoji="1" lang="zh-CN" altLang="en-US" dirty="0"/>
              <a:t> </a:t>
            </a:r>
            <a:r>
              <a:rPr kumimoji="1" lang="en-US" altLang="zh-CN" dirty="0"/>
              <a:t>anything</a:t>
            </a:r>
            <a:endParaRPr kumimoji="1" lang="en-US" altLang="zh-CN" dirty="0"/>
          </a:p>
          <a:p>
            <a:pPr lvl="1"/>
            <a:r>
              <a:rPr kumimoji="1" lang="en-US" altLang="zh-CN" dirty="0"/>
              <a:t>It</a:t>
            </a:r>
            <a:r>
              <a:rPr kumimoji="1" lang="zh-CN" altLang="en-US" dirty="0"/>
              <a:t> </a:t>
            </a:r>
            <a:r>
              <a:rPr kumimoji="1" lang="en-US" altLang="zh-CN" dirty="0"/>
              <a:t>is</a:t>
            </a:r>
            <a:r>
              <a:rPr kumimoji="1" lang="zh-CN" altLang="en-US" dirty="0"/>
              <a:t> </a:t>
            </a:r>
            <a:r>
              <a:rPr kumimoji="1" lang="en-US" altLang="zh-CN" dirty="0"/>
              <a:t>the</a:t>
            </a:r>
            <a:r>
              <a:rPr kumimoji="1" lang="zh-CN" altLang="en-US" dirty="0"/>
              <a:t> </a:t>
            </a:r>
            <a:r>
              <a:rPr kumimoji="1" lang="en-US" altLang="zh-CN" b="1" dirty="0">
                <a:highlight>
                  <a:srgbClr val="FFFF00"/>
                </a:highlight>
              </a:rPr>
              <a:t>consensus</a:t>
            </a:r>
            <a:r>
              <a:rPr kumimoji="1" lang="zh-CN" altLang="en-US" dirty="0"/>
              <a:t> </a:t>
            </a:r>
            <a:r>
              <a:rPr kumimoji="1" lang="en-US" altLang="zh-CN" dirty="0"/>
              <a:t>that</a:t>
            </a:r>
            <a:r>
              <a:rPr kumimoji="1" lang="zh-CN" altLang="en-US" dirty="0"/>
              <a:t> </a:t>
            </a:r>
            <a:r>
              <a:rPr kumimoji="1" lang="en-US" altLang="zh-CN" dirty="0"/>
              <a:t>matters</a:t>
            </a:r>
            <a:endParaRPr kumimoji="1" lang="en-US" altLang="zh-CN" dirty="0"/>
          </a:p>
          <a:p>
            <a:pPr lvl="2"/>
            <a:r>
              <a:rPr kumimoji="1" lang="en-US" altLang="zh-CN" dirty="0"/>
              <a:t>A</a:t>
            </a:r>
            <a:r>
              <a:rPr kumimoji="1" lang="zh-CN" altLang="en-US" dirty="0"/>
              <a:t> </a:t>
            </a:r>
            <a:r>
              <a:rPr kumimoji="1" lang="en-US" altLang="zh-CN" dirty="0"/>
              <a:t>decentralized</a:t>
            </a:r>
            <a:r>
              <a:rPr kumimoji="1" lang="zh-CN" altLang="en-US" dirty="0"/>
              <a:t> </a:t>
            </a:r>
            <a:r>
              <a:rPr kumimoji="1" lang="en-US" altLang="zh-CN" dirty="0"/>
              <a:t>global</a:t>
            </a:r>
            <a:r>
              <a:rPr kumimoji="1" lang="zh-CN" altLang="en-US" dirty="0"/>
              <a:t> </a:t>
            </a:r>
            <a:r>
              <a:rPr kumimoji="1" lang="en-US" altLang="zh-CN" dirty="0"/>
              <a:t>consensus</a:t>
            </a:r>
            <a:r>
              <a:rPr kumimoji="1" lang="zh-CN" altLang="en-US" dirty="0"/>
              <a:t> </a:t>
            </a:r>
            <a:r>
              <a:rPr kumimoji="1" lang="en-US" altLang="zh-CN" dirty="0"/>
              <a:t>is</a:t>
            </a:r>
            <a:r>
              <a:rPr kumimoji="1" lang="zh-CN" altLang="en-US" dirty="0"/>
              <a:t> </a:t>
            </a:r>
            <a:r>
              <a:rPr kumimoji="1" lang="en-US" altLang="zh-CN" dirty="0"/>
              <a:t>hard</a:t>
            </a:r>
            <a:r>
              <a:rPr kumimoji="1" lang="zh-CN" altLang="en-US" dirty="0"/>
              <a:t> </a:t>
            </a:r>
            <a:r>
              <a:rPr kumimoji="1" lang="en-US" altLang="zh-CN" dirty="0"/>
              <a:t>to</a:t>
            </a:r>
            <a:r>
              <a:rPr kumimoji="1" lang="zh-CN" altLang="en-US" dirty="0"/>
              <a:t> </a:t>
            </a:r>
            <a:r>
              <a:rPr kumimoji="1" lang="en-US" altLang="zh-CN" dirty="0"/>
              <a:t>achieve</a:t>
            </a:r>
            <a:endParaRPr kumimoji="1" lang="en-US" altLang="zh-CN" dirty="0"/>
          </a:p>
          <a:p>
            <a:pPr lvl="2"/>
            <a:r>
              <a:rPr kumimoji="1" lang="en-US" altLang="zh-CN" dirty="0"/>
              <a:t>Before</a:t>
            </a:r>
            <a:r>
              <a:rPr kumimoji="1" lang="zh-CN" altLang="en-US" dirty="0"/>
              <a:t> </a:t>
            </a:r>
            <a:r>
              <a:rPr kumimoji="1" lang="en-US" altLang="zh-CN" dirty="0" err="1"/>
              <a:t>BitCoin</a:t>
            </a:r>
            <a:r>
              <a:rPr kumimoji="1" lang="en-US" altLang="zh-CN" dirty="0"/>
              <a:t>,</a:t>
            </a:r>
            <a:r>
              <a:rPr kumimoji="1" lang="zh-CN" altLang="en-US" dirty="0"/>
              <a:t> </a:t>
            </a:r>
            <a:r>
              <a:rPr kumimoji="1" lang="en-US" altLang="zh-CN" dirty="0"/>
              <a:t>it</a:t>
            </a:r>
            <a:r>
              <a:rPr kumimoji="1" lang="zh-CN" altLang="en-US" dirty="0"/>
              <a:t> </a:t>
            </a:r>
            <a:r>
              <a:rPr kumimoji="1" lang="en-US" altLang="zh-CN" dirty="0"/>
              <a:t>is</a:t>
            </a:r>
            <a:r>
              <a:rPr kumimoji="1" lang="zh-CN" altLang="en-US" dirty="0"/>
              <a:t> </a:t>
            </a:r>
            <a:r>
              <a:rPr kumimoji="1" lang="en-US" altLang="zh-CN" dirty="0"/>
              <a:t>even</a:t>
            </a:r>
            <a:r>
              <a:rPr kumimoji="1" lang="zh-CN" altLang="en-US" dirty="0"/>
              <a:t> </a:t>
            </a:r>
            <a:r>
              <a:rPr kumimoji="1" lang="en-US" altLang="zh-CN" dirty="0"/>
              <a:t>thought</a:t>
            </a:r>
            <a:r>
              <a:rPr kumimoji="1" lang="zh-CN" altLang="en-US" dirty="0"/>
              <a:t> </a:t>
            </a:r>
            <a:r>
              <a:rPr kumimoji="1" lang="en-US" altLang="zh-CN" dirty="0"/>
              <a:t>as</a:t>
            </a:r>
            <a:r>
              <a:rPr kumimoji="1" lang="zh-CN" altLang="en-US" dirty="0"/>
              <a:t> </a:t>
            </a:r>
            <a:r>
              <a:rPr kumimoji="1" lang="en-US" altLang="zh-CN" dirty="0"/>
              <a:t>impossible</a:t>
            </a:r>
            <a:endParaRPr kumimoji="1" lang="en-US" altLang="zh-CN" dirty="0"/>
          </a:p>
          <a:p>
            <a:pPr lvl="2"/>
            <a:r>
              <a:rPr kumimoji="1" lang="en-US" altLang="zh-CN" dirty="0" err="1"/>
              <a:t>BitCoin</a:t>
            </a:r>
            <a:r>
              <a:rPr kumimoji="1" lang="zh-CN" altLang="en-US" dirty="0"/>
              <a:t> </a:t>
            </a:r>
            <a:r>
              <a:rPr kumimoji="1" lang="en-US" altLang="zh-CN" dirty="0"/>
              <a:t>solves</a:t>
            </a:r>
            <a:r>
              <a:rPr kumimoji="1" lang="zh-CN" altLang="en-US" dirty="0"/>
              <a:t> </a:t>
            </a:r>
            <a:r>
              <a:rPr kumimoji="1" lang="en-US" altLang="zh-CN" dirty="0"/>
              <a:t>this</a:t>
            </a:r>
            <a:r>
              <a:rPr kumimoji="1" lang="zh-CN" altLang="en-US" dirty="0"/>
              <a:t> </a:t>
            </a:r>
            <a:r>
              <a:rPr kumimoji="1" lang="en-US" altLang="zh-CN" dirty="0"/>
              <a:t>problem</a:t>
            </a:r>
            <a:r>
              <a:rPr kumimoji="1" lang="zh-CN" altLang="en-US" dirty="0"/>
              <a:t> </a:t>
            </a:r>
            <a:r>
              <a:rPr kumimoji="1" lang="en-US" altLang="zh-CN" dirty="0"/>
              <a:t>by</a:t>
            </a:r>
            <a:r>
              <a:rPr kumimoji="1" lang="zh-CN" altLang="en-US" dirty="0"/>
              <a:t> </a:t>
            </a:r>
            <a:r>
              <a:rPr kumimoji="1" lang="en-US" altLang="zh-CN" dirty="0"/>
              <a:t>incentive.</a:t>
            </a:r>
            <a:r>
              <a:rPr kumimoji="1" lang="zh-CN" altLang="en-US" dirty="0"/>
              <a:t> </a:t>
            </a:r>
            <a:r>
              <a:rPr kumimoji="1" lang="en-US" altLang="zh-CN" dirty="0"/>
              <a:t>Human</a:t>
            </a:r>
            <a:r>
              <a:rPr kumimoji="1" lang="zh-CN" altLang="en-US" dirty="0"/>
              <a:t> </a:t>
            </a:r>
            <a:r>
              <a:rPr kumimoji="1" lang="en-US" altLang="zh-CN" dirty="0"/>
              <a:t>is</a:t>
            </a:r>
            <a:r>
              <a:rPr kumimoji="1" lang="zh-CN" altLang="en-US" dirty="0"/>
              <a:t> </a:t>
            </a:r>
            <a:r>
              <a:rPr kumimoji="1" lang="en-US" altLang="zh-CN" dirty="0"/>
              <a:t>in</a:t>
            </a:r>
            <a:r>
              <a:rPr kumimoji="1" lang="zh-CN" altLang="en-US" dirty="0"/>
              <a:t> </a:t>
            </a:r>
            <a:r>
              <a:rPr kumimoji="1" lang="en-US" altLang="zh-CN" dirty="0"/>
              <a:t>the</a:t>
            </a:r>
            <a:r>
              <a:rPr kumimoji="1" lang="zh-CN" altLang="en-US" dirty="0"/>
              <a:t> </a:t>
            </a:r>
            <a:r>
              <a:rPr kumimoji="1" lang="en-US" altLang="zh-CN" dirty="0"/>
              <a:t>loop!</a:t>
            </a:r>
            <a:endParaRPr kumimoji="1" lang="en-US" altLang="zh-CN" dirty="0"/>
          </a:p>
          <a:p>
            <a:pPr lvl="2"/>
            <a:endParaRPr kumimoji="1" lang="en-US" altLang="zh-CN" dirty="0"/>
          </a:p>
          <a:p>
            <a:r>
              <a:rPr kumimoji="1" lang="en-US" altLang="zh-CN" dirty="0"/>
              <a:t>How</a:t>
            </a:r>
            <a:r>
              <a:rPr kumimoji="1" lang="zh-CN" altLang="en-US" dirty="0"/>
              <a:t> </a:t>
            </a:r>
            <a:r>
              <a:rPr kumimoji="1" lang="en-US" altLang="zh-CN" dirty="0"/>
              <a:t>to</a:t>
            </a:r>
            <a:r>
              <a:rPr kumimoji="1" lang="zh-CN" altLang="en-US" dirty="0"/>
              <a:t> </a:t>
            </a:r>
            <a:r>
              <a:rPr kumimoji="1" lang="en-US" altLang="zh-CN" dirty="0"/>
              <a:t>ban</a:t>
            </a:r>
            <a:r>
              <a:rPr kumimoji="1" lang="zh-CN" altLang="en-US" dirty="0"/>
              <a:t> </a:t>
            </a:r>
            <a:r>
              <a:rPr kumimoji="1" lang="en-US" altLang="zh-CN" dirty="0" err="1"/>
              <a:t>BitCoin</a:t>
            </a:r>
            <a:r>
              <a:rPr kumimoji="1" lang="en-US" altLang="zh-CN" dirty="0"/>
              <a:t>?</a:t>
            </a:r>
            <a:endParaRPr kumimoji="1" lang="en-US" altLang="zh-CN" dirty="0"/>
          </a:p>
          <a:p>
            <a:endParaRPr kumimoji="1"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pPr eaLnBrk="1" hangingPunct="1"/>
            <a:r>
              <a:rPr lang="en-US" altLang="zh-CN"/>
              <a:t>BitTorrent(BT)</a:t>
            </a:r>
            <a:endParaRPr lang="en-US" altLang="zh-CN"/>
          </a:p>
        </p:txBody>
      </p:sp>
      <p:sp>
        <p:nvSpPr>
          <p:cNvPr id="62466" name="Content Placeholder 2"/>
          <p:cNvSpPr>
            <a:spLocks noGrp="1"/>
          </p:cNvSpPr>
          <p:nvPr>
            <p:ph idx="1"/>
          </p:nvPr>
        </p:nvSpPr>
        <p:spPr>
          <a:xfrm>
            <a:off x="457200" y="1129308"/>
            <a:ext cx="8363272" cy="3771636"/>
          </a:xfrm>
        </p:spPr>
        <p:txBody>
          <a:bodyPr>
            <a:noAutofit/>
          </a:bodyPr>
          <a:lstStyle/>
          <a:p>
            <a:pPr eaLnBrk="1" hangingPunct="1"/>
            <a:r>
              <a:rPr lang="en-US" altLang="zh-CN" dirty="0"/>
              <a:t>Usage Model: Cooperative</a:t>
            </a:r>
            <a:endParaRPr lang="en-US" altLang="zh-CN" dirty="0"/>
          </a:p>
          <a:p>
            <a:pPr lvl="1" eaLnBrk="1" hangingPunct="1"/>
            <a:r>
              <a:rPr lang="en-US" altLang="zh-CN" dirty="0"/>
              <a:t>User downloads file </a:t>
            </a:r>
            <a:r>
              <a:rPr lang="en-US" altLang="zh-CN" dirty="0">
                <a:solidFill>
                  <a:srgbClr val="FF0000"/>
                </a:solidFill>
              </a:rPr>
              <a:t>from someone</a:t>
            </a:r>
            <a:r>
              <a:rPr lang="en-US" altLang="zh-CN" dirty="0"/>
              <a:t> using simple user interface</a:t>
            </a:r>
            <a:endParaRPr lang="en-US" altLang="zh-CN" dirty="0"/>
          </a:p>
          <a:p>
            <a:pPr lvl="1" eaLnBrk="1" hangingPunct="1"/>
            <a:r>
              <a:rPr lang="en-US" altLang="zh-CN" dirty="0"/>
              <a:t>While downloading, </a:t>
            </a:r>
            <a:r>
              <a:rPr lang="en-US" altLang="zh-CN" dirty="0" err="1"/>
              <a:t>BitTorrent</a:t>
            </a:r>
            <a:r>
              <a:rPr lang="en-US" altLang="zh-CN" dirty="0"/>
              <a:t> </a:t>
            </a:r>
            <a:r>
              <a:rPr lang="en-US" altLang="zh-CN" dirty="0">
                <a:solidFill>
                  <a:srgbClr val="FF0000"/>
                </a:solidFill>
              </a:rPr>
              <a:t>serves file also to others</a:t>
            </a:r>
            <a:endParaRPr lang="en-US" altLang="zh-CN" dirty="0"/>
          </a:p>
          <a:p>
            <a:pPr lvl="1" eaLnBrk="1" hangingPunct="1"/>
            <a:r>
              <a:rPr lang="en-US" altLang="zh-CN" dirty="0" err="1"/>
              <a:t>BitTorrent</a:t>
            </a:r>
            <a:r>
              <a:rPr lang="en-US" altLang="zh-CN" dirty="0"/>
              <a:t> keeps running for a little while after download completes</a:t>
            </a:r>
            <a:endParaRPr lang="en-US" altLang="zh-CN" dirty="0"/>
          </a:p>
          <a:p>
            <a:pPr eaLnBrk="1" hangingPunct="1"/>
            <a:r>
              <a:rPr lang="en-US" altLang="zh-CN" dirty="0"/>
              <a:t>3 Roles</a:t>
            </a:r>
            <a:endParaRPr lang="en-US" altLang="zh-CN" dirty="0"/>
          </a:p>
          <a:p>
            <a:pPr lvl="1" eaLnBrk="1" hangingPunct="1"/>
            <a:r>
              <a:rPr lang="en-US" altLang="zh-CN" i="1" dirty="0">
                <a:solidFill>
                  <a:srgbClr val="FF0000"/>
                </a:solidFill>
              </a:rPr>
              <a:t>Tracker</a:t>
            </a:r>
            <a:r>
              <a:rPr lang="en-US" altLang="zh-CN" dirty="0"/>
              <a:t>: What peer serves which parts of a file</a:t>
            </a:r>
            <a:endParaRPr lang="en-US" altLang="zh-CN" dirty="0"/>
          </a:p>
          <a:p>
            <a:pPr lvl="1" eaLnBrk="1" hangingPunct="1"/>
            <a:r>
              <a:rPr lang="en-US" altLang="zh-CN" i="1" dirty="0">
                <a:solidFill>
                  <a:srgbClr val="FF0000"/>
                </a:solidFill>
              </a:rPr>
              <a:t>Seeder</a:t>
            </a:r>
            <a:r>
              <a:rPr lang="en-US" altLang="zh-CN" dirty="0"/>
              <a:t>: Own the </a:t>
            </a:r>
            <a:r>
              <a:rPr lang="en-US" altLang="zh-CN" dirty="0">
                <a:solidFill>
                  <a:srgbClr val="FF0000"/>
                </a:solidFill>
              </a:rPr>
              <a:t>whole file</a:t>
            </a:r>
            <a:endParaRPr lang="en-US" altLang="zh-CN" dirty="0"/>
          </a:p>
          <a:p>
            <a:pPr lvl="1" eaLnBrk="1" hangingPunct="1"/>
            <a:r>
              <a:rPr lang="en-US" altLang="zh-CN" i="1" dirty="0">
                <a:solidFill>
                  <a:srgbClr val="FF0000"/>
                </a:solidFill>
              </a:rPr>
              <a:t>Peer</a:t>
            </a:r>
            <a:r>
              <a:rPr lang="en-US" altLang="zh-CN" dirty="0"/>
              <a:t>: </a:t>
            </a:r>
            <a:r>
              <a:rPr lang="en-US" altLang="zh-CN" dirty="0">
                <a:solidFill>
                  <a:srgbClr val="FF0000"/>
                </a:solidFill>
              </a:rPr>
              <a:t>Turn a seeder once has 100% of a file</a:t>
            </a:r>
            <a:endParaRPr lang="en-US" altLang="zh-CN" dirty="0">
              <a:solidFill>
                <a:srgbClr val="FF0000"/>
              </a:solidFill>
            </a:endParaRPr>
          </a:p>
        </p:txBody>
      </p:sp>
      <p:sp>
        <p:nvSpPr>
          <p:cNvPr id="5"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
        <p:nvSpPr>
          <p:cNvPr id="2" name="文本框 1"/>
          <p:cNvSpPr txBox="1"/>
          <p:nvPr/>
        </p:nvSpPr>
        <p:spPr>
          <a:xfrm>
            <a:off x="5754370" y="2745105"/>
            <a:ext cx="3261360" cy="1076325"/>
          </a:xfrm>
          <a:prstGeom prst="rect">
            <a:avLst/>
          </a:prstGeom>
          <a:noFill/>
        </p:spPr>
        <p:txBody>
          <a:bodyPr wrap="square" rtlCol="0">
            <a:spAutoFit/>
          </a:bodyPr>
          <a:p>
            <a:r>
              <a:rPr lang="en-US" altLang="zh-CN" sz="1600"/>
              <a:t>tracker:</a:t>
            </a:r>
            <a:r>
              <a:rPr lang="zh-CN" altLang="en-US" sz="1600"/>
              <a:t>作用类似于</a:t>
            </a:r>
            <a:r>
              <a:rPr lang="en-US" altLang="zh-CN" sz="1600"/>
              <a:t>GFS</a:t>
            </a:r>
            <a:r>
              <a:rPr lang="zh-CN" altLang="en-US" sz="1600"/>
              <a:t>中的</a:t>
            </a:r>
            <a:r>
              <a:rPr lang="en-US" altLang="zh-CN" sz="1600"/>
              <a:t>master</a:t>
            </a:r>
            <a:r>
              <a:rPr lang="zh-CN" altLang="en-US" sz="1600"/>
              <a:t>，存储的是各个节点的</a:t>
            </a:r>
            <a:r>
              <a:rPr lang="en-US" altLang="zh-CN" sz="1600"/>
              <a:t>”metadata”.</a:t>
            </a:r>
            <a:r>
              <a:rPr lang="zh-CN" altLang="en-US" sz="1600"/>
              <a:t>但是</a:t>
            </a:r>
            <a:r>
              <a:rPr lang="en-US" altLang="zh-CN" sz="1600"/>
              <a:t>BT</a:t>
            </a:r>
            <a:r>
              <a:rPr lang="zh-CN" altLang="en-US" sz="1600"/>
              <a:t>的架构是去中心的。</a:t>
            </a:r>
            <a:endParaRPr lang="zh-CN" altLang="en-US" sz="160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pPr eaLnBrk="1" hangingPunct="1"/>
            <a:r>
              <a:rPr lang="en-US" altLang="zh-CN" dirty="0"/>
              <a:t>BitTorrent</a:t>
            </a:r>
            <a:endParaRPr lang="en-US" altLang="zh-CN" dirty="0"/>
          </a:p>
        </p:txBody>
      </p:sp>
      <p:sp>
        <p:nvSpPr>
          <p:cNvPr id="3" name="Content Placeholder 2"/>
          <p:cNvSpPr>
            <a:spLocks noGrp="1"/>
          </p:cNvSpPr>
          <p:nvPr>
            <p:ph idx="1"/>
          </p:nvPr>
        </p:nvSpPr>
        <p:spPr>
          <a:xfrm>
            <a:off x="457621" y="1129308"/>
            <a:ext cx="8074819" cy="3996929"/>
          </a:xfrm>
        </p:spPr>
        <p:txBody>
          <a:bodyPr>
            <a:noAutofit/>
          </a:bodyPr>
          <a:lstStyle/>
          <a:p>
            <a:pPr eaLnBrk="1" hangingPunct="1">
              <a:buFont typeface="Arial" panose="020B0604020202020204" pitchFamily="34" charset="0"/>
              <a:buNone/>
              <a:defRPr/>
            </a:pPr>
            <a:r>
              <a:rPr lang="en-US" dirty="0"/>
              <a:t>Publisher a .torrent file on a Web server (e.g., </a:t>
            </a:r>
            <a:r>
              <a:rPr lang="en-US" u="sng" dirty="0">
                <a:hlinkClick r:id="rId1"/>
              </a:rPr>
              <a:t>suprnova.org)</a:t>
            </a:r>
            <a:endParaRPr lang="en-US" u="sng" dirty="0"/>
          </a:p>
          <a:p>
            <a:pPr lvl="1" eaLnBrk="1" hangingPunct="1">
              <a:buFont typeface="Symbol" panose="05050102010706020507" charset="0"/>
              <a:buChar char="-"/>
              <a:defRPr/>
            </a:pPr>
            <a:r>
              <a:rPr lang="en-US" dirty="0">
                <a:solidFill>
                  <a:srgbClr val="FF0000"/>
                </a:solidFill>
                <a:cs typeface="+mn-cs"/>
              </a:rPr>
              <a:t>URL of tracker</a:t>
            </a:r>
            <a:r>
              <a:rPr lang="en-US" altLang="zh-CN" dirty="0">
                <a:cs typeface="+mn-cs"/>
              </a:rPr>
              <a:t>,</a:t>
            </a:r>
            <a:r>
              <a:rPr lang="zh-CN" altLang="en-US" dirty="0">
                <a:cs typeface="+mn-cs"/>
              </a:rPr>
              <a:t> </a:t>
            </a:r>
            <a:r>
              <a:rPr lang="en-US" dirty="0">
                <a:cs typeface="+mn-cs"/>
              </a:rPr>
              <a:t>file name, length</a:t>
            </a:r>
            <a:r>
              <a:rPr lang="en-US" altLang="zh-CN" dirty="0">
                <a:cs typeface="+mn-cs"/>
              </a:rPr>
              <a:t>,</a:t>
            </a:r>
            <a:r>
              <a:rPr lang="zh-CN" altLang="en-US" dirty="0">
                <a:cs typeface="+mn-cs"/>
              </a:rPr>
              <a:t> </a:t>
            </a:r>
            <a:r>
              <a:rPr lang="en-US" dirty="0">
                <a:solidFill>
                  <a:srgbClr val="FF0000"/>
                </a:solidFill>
                <a:cs typeface="+mn-cs"/>
              </a:rPr>
              <a:t>SHA1</a:t>
            </a:r>
            <a:r>
              <a:rPr lang="en-US" dirty="0">
                <a:cs typeface="+mn-cs"/>
              </a:rPr>
              <a:t>s of data blocks (64-512Kbyte)</a:t>
            </a:r>
            <a:endParaRPr lang="en-US" dirty="0">
              <a:cs typeface="+mn-cs"/>
            </a:endParaRPr>
          </a:p>
          <a:p>
            <a:pPr eaLnBrk="1" hangingPunct="1">
              <a:buFont typeface="Arial" panose="020B0604020202020204" pitchFamily="34" charset="0"/>
              <a:buNone/>
              <a:defRPr/>
            </a:pPr>
            <a:r>
              <a:rPr lang="sv-SE" dirty="0" err="1"/>
              <a:t>Tracker</a:t>
            </a:r>
            <a:endParaRPr lang="sv-SE" dirty="0"/>
          </a:p>
          <a:p>
            <a:pPr lvl="1" eaLnBrk="1" hangingPunct="1">
              <a:buFont typeface="Symbol" panose="05050102010706020507" charset="0"/>
              <a:buChar char="-"/>
              <a:defRPr/>
            </a:pPr>
            <a:r>
              <a:rPr lang="en-US" dirty="0">
                <a:cs typeface="+mn-cs"/>
              </a:rPr>
              <a:t>Organizes a swarm(</a:t>
            </a:r>
            <a:r>
              <a:rPr lang="zh-CN" altLang="en-US" dirty="0">
                <a:cs typeface="+mn-cs"/>
              </a:rPr>
              <a:t>一群</a:t>
            </a:r>
            <a:r>
              <a:rPr lang="en-US" dirty="0">
                <a:cs typeface="+mn-cs"/>
              </a:rPr>
              <a:t>) of peers (who has what block?)</a:t>
            </a:r>
            <a:endParaRPr lang="en-US" dirty="0">
              <a:cs typeface="+mn-cs"/>
            </a:endParaRPr>
          </a:p>
          <a:p>
            <a:pPr eaLnBrk="1" hangingPunct="1">
              <a:buFont typeface="Arial" panose="020B0604020202020204" pitchFamily="34" charset="0"/>
              <a:buNone/>
              <a:defRPr/>
            </a:pPr>
            <a:r>
              <a:rPr lang="en-US" dirty="0"/>
              <a:t>Seed</a:t>
            </a:r>
            <a:r>
              <a:rPr lang="en-US" altLang="zh-CN" dirty="0"/>
              <a:t>er</a:t>
            </a:r>
            <a:r>
              <a:rPr lang="en-US" dirty="0"/>
              <a:t> </a:t>
            </a:r>
            <a:r>
              <a:rPr lang="en-US" dirty="0">
                <a:solidFill>
                  <a:srgbClr val="FF0000"/>
                </a:solidFill>
              </a:rPr>
              <a:t>posts</a:t>
            </a:r>
            <a:r>
              <a:rPr lang="en-US" dirty="0"/>
              <a:t> the URL for .torrent with tracker</a:t>
            </a:r>
            <a:endParaRPr lang="en-US" dirty="0"/>
          </a:p>
          <a:p>
            <a:pPr lvl="1" eaLnBrk="1" hangingPunct="1">
              <a:buFont typeface="Symbol" panose="05050102010706020507" charset="0"/>
              <a:buChar char="-"/>
              <a:defRPr/>
            </a:pPr>
            <a:r>
              <a:rPr lang="en-US" dirty="0">
                <a:cs typeface="+mn-cs"/>
              </a:rPr>
              <a:t>Seed</a:t>
            </a:r>
            <a:r>
              <a:rPr lang="en-US" altLang="zh-CN" dirty="0">
                <a:cs typeface="+mn-cs"/>
              </a:rPr>
              <a:t>er</a:t>
            </a:r>
            <a:r>
              <a:rPr lang="en-US" dirty="0">
                <a:cs typeface="+mn-cs"/>
              </a:rPr>
              <a:t> must have </a:t>
            </a:r>
            <a:r>
              <a:rPr lang="en-US" dirty="0">
                <a:solidFill>
                  <a:srgbClr val="FF0000"/>
                </a:solidFill>
                <a:cs typeface="+mn-cs"/>
              </a:rPr>
              <a:t>complete copy of file</a:t>
            </a:r>
            <a:endParaRPr lang="en-US" dirty="0">
              <a:cs typeface="+mn-cs"/>
            </a:endParaRPr>
          </a:p>
          <a:p>
            <a:pPr eaLnBrk="1" hangingPunct="1">
              <a:buFont typeface="Arial" panose="020B0604020202020204" pitchFamily="34" charset="0"/>
              <a:buNone/>
              <a:defRPr/>
            </a:pPr>
            <a:r>
              <a:rPr lang="en-US" dirty="0"/>
              <a:t>Peer asks tracker</a:t>
            </a:r>
            <a:r>
              <a:rPr lang="en-US" dirty="0">
                <a:solidFill>
                  <a:srgbClr val="FF0000"/>
                </a:solidFill>
              </a:rPr>
              <a:t> for list of peers to download from</a:t>
            </a:r>
            <a:endParaRPr lang="en-US" dirty="0"/>
          </a:p>
          <a:p>
            <a:pPr lvl="1" eaLnBrk="1" hangingPunct="1">
              <a:buFont typeface="Symbol" panose="05050102010706020507" charset="0"/>
              <a:buChar char="-"/>
              <a:defRPr/>
            </a:pPr>
            <a:r>
              <a:rPr lang="en-US" dirty="0">
                <a:cs typeface="+mn-cs"/>
              </a:rPr>
              <a:t>Tracker returns list with random selection of peers</a:t>
            </a:r>
            <a:endParaRPr lang="en-US" dirty="0">
              <a:cs typeface="+mn-cs"/>
            </a:endParaRPr>
          </a:p>
          <a:p>
            <a:pPr eaLnBrk="1" hangingPunct="1">
              <a:buFont typeface="Arial" panose="020B0604020202020204" pitchFamily="34" charset="0"/>
              <a:buNone/>
              <a:defRPr/>
            </a:pPr>
            <a:r>
              <a:rPr lang="en-US" dirty="0"/>
              <a:t>Peers contact peers to learn what parts of the file they have etc.</a:t>
            </a:r>
            <a:endParaRPr lang="en-US" dirty="0"/>
          </a:p>
          <a:p>
            <a:pPr lvl="1" eaLnBrk="1" hangingPunct="1">
              <a:buFont typeface="Symbol" panose="05050102010706020507" charset="0"/>
              <a:buChar char="-"/>
              <a:defRPr/>
            </a:pPr>
            <a:r>
              <a:rPr lang="en-US" dirty="0">
                <a:cs typeface="+mn-cs"/>
              </a:rPr>
              <a:t>Download from other peers</a:t>
            </a:r>
            <a:endParaRPr lang="en-US" dirty="0">
              <a:cs typeface="+mn-cs"/>
            </a:endParaRPr>
          </a:p>
        </p:txBody>
      </p:sp>
      <p:sp>
        <p:nvSpPr>
          <p:cNvPr id="5"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
        <p:nvSpPr>
          <p:cNvPr id="2" name="文本框 1"/>
          <p:cNvSpPr txBox="1"/>
          <p:nvPr/>
        </p:nvSpPr>
        <p:spPr>
          <a:xfrm>
            <a:off x="470535" y="836295"/>
            <a:ext cx="8273415" cy="337185"/>
          </a:xfrm>
          <a:prstGeom prst="rect">
            <a:avLst/>
          </a:prstGeom>
          <a:noFill/>
        </p:spPr>
        <p:txBody>
          <a:bodyPr wrap="square" rtlCol="0">
            <a:spAutoFit/>
          </a:bodyPr>
          <a:p>
            <a:r>
              <a:rPr lang="zh-CN" altLang="en-US" sz="1600"/>
              <a:t>问题</a:t>
            </a:r>
            <a:r>
              <a:rPr lang="en-US" altLang="zh-CN" sz="1600"/>
              <a:t>1:</a:t>
            </a:r>
            <a:r>
              <a:rPr lang="zh-CN" altLang="en-US" sz="1600"/>
              <a:t>去中心情况下如何知道哪个是</a:t>
            </a:r>
            <a:r>
              <a:rPr lang="en-US" altLang="zh-CN" sz="1600"/>
              <a:t>tracker</a:t>
            </a:r>
            <a:r>
              <a:rPr lang="zh-CN" altLang="en-US" sz="1600"/>
              <a:t>，即去那里获取元数据</a:t>
            </a:r>
            <a:r>
              <a:rPr lang="en-US" altLang="zh-CN" sz="1600"/>
              <a:t>:</a:t>
            </a:r>
            <a:r>
              <a:rPr lang="zh-CN" altLang="en-US" sz="1600"/>
              <a:t>通过</a:t>
            </a:r>
            <a:r>
              <a:rPr lang="en-US" altLang="zh-CN" sz="1600"/>
              <a:t>.torrent</a:t>
            </a:r>
            <a:r>
              <a:rPr lang="zh-CN" altLang="en-US" sz="1600"/>
              <a:t>中的</a:t>
            </a:r>
            <a:r>
              <a:rPr lang="en-US" altLang="zh-CN" sz="1600"/>
              <a:t>URL</a:t>
            </a:r>
            <a:r>
              <a:rPr lang="zh-CN" altLang="en-US" sz="1600"/>
              <a:t>。</a:t>
            </a:r>
            <a:endParaRPr lang="zh-CN" altLang="en-US" sz="1600"/>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pPr eaLnBrk="1" hangingPunct="1"/>
            <a:r>
              <a:rPr lang="tr-TR" altLang="zh-CN"/>
              <a:t>A torrent file </a:t>
            </a:r>
            <a:endParaRPr lang="en-US" altLang="zh-CN"/>
          </a:p>
        </p:txBody>
      </p:sp>
      <p:sp>
        <p:nvSpPr>
          <p:cNvPr id="65538" name="Content Placeholder 2"/>
          <p:cNvSpPr>
            <a:spLocks noGrp="1"/>
          </p:cNvSpPr>
          <p:nvPr>
            <p:ph idx="1"/>
          </p:nvPr>
        </p:nvSpPr>
        <p:spPr/>
        <p:txBody>
          <a:bodyPr>
            <a:noAutofit/>
          </a:bodyPr>
          <a:lstStyle/>
          <a:p>
            <a:pPr marL="0" indent="0">
              <a:spcBef>
                <a:spcPts val="0"/>
              </a:spcBef>
              <a:buNone/>
            </a:pPr>
            <a:r>
              <a:rPr lang="tr-TR" altLang="zh-CN" sz="1600" dirty="0">
                <a:latin typeface="Consolas" panose="020B0609020204030204" pitchFamily="49" charset="0"/>
                <a:cs typeface="Consolas" panose="020B0609020204030204" pitchFamily="49" charset="0"/>
              </a:rPr>
              <a:t>{</a:t>
            </a:r>
            <a:br>
              <a:rPr lang="tr-TR" altLang="zh-CN" sz="1600" dirty="0">
                <a:latin typeface="Consolas" panose="020B0609020204030204" pitchFamily="49" charset="0"/>
                <a:cs typeface="Consolas" panose="020B0609020204030204" pitchFamily="49" charset="0"/>
              </a:rPr>
            </a:br>
            <a:r>
              <a:rPr lang="tr-TR" altLang="zh-CN" sz="1600" dirty="0">
                <a:latin typeface="Consolas" panose="020B0609020204030204" pitchFamily="49" charset="0"/>
                <a:cs typeface="Consolas" panose="020B0609020204030204" pitchFamily="49" charset="0"/>
              </a:rPr>
              <a:t>   '</a:t>
            </a:r>
            <a:r>
              <a:rPr lang="tr-TR" altLang="zh-CN" sz="1600" dirty="0" err="1">
                <a:latin typeface="Consolas" panose="020B0609020204030204" pitchFamily="49" charset="0"/>
                <a:cs typeface="Consolas" panose="020B0609020204030204" pitchFamily="49" charset="0"/>
              </a:rPr>
              <a:t>announce</a:t>
            </a:r>
            <a:r>
              <a:rPr lang="tr-TR" altLang="zh-CN" sz="1600" dirty="0">
                <a:latin typeface="Consolas" panose="020B0609020204030204" pitchFamily="49" charset="0"/>
                <a:cs typeface="Consolas" panose="020B0609020204030204" pitchFamily="49" charset="0"/>
              </a:rPr>
              <a:t>': 'http://bttracker.debian.org:6969/</a:t>
            </a:r>
            <a:r>
              <a:rPr lang="tr-TR" altLang="zh-CN" sz="1600" dirty="0" err="1">
                <a:latin typeface="Consolas" panose="020B0609020204030204" pitchFamily="49" charset="0"/>
                <a:cs typeface="Consolas" panose="020B0609020204030204" pitchFamily="49" charset="0"/>
              </a:rPr>
              <a:t>announce</a:t>
            </a:r>
            <a:r>
              <a:rPr lang="tr-TR" altLang="zh-CN" sz="1600" dirty="0">
                <a:latin typeface="Consolas" panose="020B0609020204030204" pitchFamily="49" charset="0"/>
                <a:cs typeface="Consolas" panose="020B0609020204030204" pitchFamily="49" charset="0"/>
              </a:rPr>
              <a:t>', </a:t>
            </a:r>
            <a:endParaRPr lang="tr-TR" altLang="zh-CN" sz="1600" dirty="0">
              <a:latin typeface="Consolas" panose="020B0609020204030204" pitchFamily="49" charset="0"/>
              <a:cs typeface="Consolas" panose="020B0609020204030204" pitchFamily="49" charset="0"/>
            </a:endParaRPr>
          </a:p>
          <a:p>
            <a:pPr marL="0" indent="0">
              <a:spcBef>
                <a:spcPts val="0"/>
              </a:spcBef>
              <a:buNone/>
            </a:pPr>
            <a:r>
              <a:rPr lang="tr-TR" altLang="zh-CN" sz="1600" dirty="0">
                <a:latin typeface="Consolas" panose="020B0609020204030204" pitchFamily="49" charset="0"/>
                <a:cs typeface="Consolas" panose="020B0609020204030204" pitchFamily="49" charset="0"/>
              </a:rPr>
              <a:t>   '</a:t>
            </a:r>
            <a:r>
              <a:rPr lang="tr-TR" altLang="zh-CN" sz="1600" dirty="0" err="1">
                <a:latin typeface="Consolas" panose="020B0609020204030204" pitchFamily="49" charset="0"/>
                <a:cs typeface="Consolas" panose="020B0609020204030204" pitchFamily="49" charset="0"/>
              </a:rPr>
              <a:t>info</a:t>
            </a:r>
            <a:r>
              <a:rPr lang="tr-TR" altLang="zh-CN" sz="1600" dirty="0">
                <a:latin typeface="Consolas" panose="020B0609020204030204" pitchFamily="49" charset="0"/>
                <a:cs typeface="Consolas" panose="020B0609020204030204" pitchFamily="49" charset="0"/>
              </a:rPr>
              <a:t>':</a:t>
            </a:r>
            <a:br>
              <a:rPr lang="tr-TR" altLang="zh-CN" sz="1600" dirty="0">
                <a:latin typeface="Consolas" panose="020B0609020204030204" pitchFamily="49" charset="0"/>
                <a:cs typeface="Consolas" panose="020B0609020204030204" pitchFamily="49" charset="0"/>
              </a:rPr>
            </a:br>
            <a:r>
              <a:rPr lang="tr-TR" altLang="zh-CN" sz="1600" dirty="0">
                <a:latin typeface="Consolas" panose="020B0609020204030204" pitchFamily="49" charset="0"/>
                <a:cs typeface="Consolas" panose="020B0609020204030204" pitchFamily="49" charset="0"/>
              </a:rPr>
              <a:t>   { </a:t>
            </a:r>
            <a:endParaRPr lang="tr-TR" altLang="zh-CN" sz="1600" dirty="0">
              <a:latin typeface="Consolas" panose="020B0609020204030204" pitchFamily="49" charset="0"/>
              <a:cs typeface="Consolas" panose="020B0609020204030204" pitchFamily="49" charset="0"/>
            </a:endParaRPr>
          </a:p>
          <a:p>
            <a:pPr marL="0" indent="0">
              <a:spcBef>
                <a:spcPts val="0"/>
              </a:spcBef>
              <a:buNone/>
            </a:pPr>
            <a:r>
              <a:rPr lang="tr-TR" altLang="zh-CN" sz="1600" dirty="0">
                <a:latin typeface="Consolas" panose="020B0609020204030204" pitchFamily="49" charset="0"/>
                <a:cs typeface="Consolas" panose="020B0609020204030204" pitchFamily="49" charset="0"/>
              </a:rPr>
              <a:t>      'name': 'debian-503-amd64-CD-1.iso', </a:t>
            </a:r>
            <a:endParaRPr lang="tr-TR" altLang="zh-CN" sz="1600" dirty="0">
              <a:latin typeface="Consolas" panose="020B0609020204030204" pitchFamily="49" charset="0"/>
              <a:cs typeface="Consolas" panose="020B0609020204030204" pitchFamily="49" charset="0"/>
            </a:endParaRPr>
          </a:p>
          <a:p>
            <a:pPr marL="0" indent="0">
              <a:spcBef>
                <a:spcPts val="0"/>
              </a:spcBef>
              <a:buNone/>
            </a:pPr>
            <a:r>
              <a:rPr lang="tr-TR" altLang="zh-CN" sz="1600" dirty="0">
                <a:latin typeface="Consolas" panose="020B0609020204030204" pitchFamily="49" charset="0"/>
                <a:cs typeface="Consolas" panose="020B0609020204030204" pitchFamily="49" charset="0"/>
              </a:rPr>
              <a:t>      '</a:t>
            </a:r>
            <a:r>
              <a:rPr lang="tr-TR" altLang="zh-CN" sz="1600" dirty="0" err="1">
                <a:latin typeface="Consolas" panose="020B0609020204030204" pitchFamily="49" charset="0"/>
                <a:cs typeface="Consolas" panose="020B0609020204030204" pitchFamily="49" charset="0"/>
              </a:rPr>
              <a:t>piece</a:t>
            </a:r>
            <a:r>
              <a:rPr lang="tr-TR" altLang="zh-CN" sz="1600" dirty="0">
                <a:latin typeface="Consolas" panose="020B0609020204030204" pitchFamily="49" charset="0"/>
                <a:cs typeface="Consolas" panose="020B0609020204030204" pitchFamily="49" charset="0"/>
              </a:rPr>
              <a:t> </a:t>
            </a:r>
            <a:r>
              <a:rPr lang="tr-TR" altLang="zh-CN" sz="1600" dirty="0" err="1">
                <a:latin typeface="Consolas" panose="020B0609020204030204" pitchFamily="49" charset="0"/>
                <a:cs typeface="Consolas" panose="020B0609020204030204" pitchFamily="49" charset="0"/>
              </a:rPr>
              <a:t>length</a:t>
            </a:r>
            <a:r>
              <a:rPr lang="tr-TR" altLang="zh-CN" sz="1600" dirty="0">
                <a:latin typeface="Consolas" panose="020B0609020204030204" pitchFamily="49" charset="0"/>
                <a:cs typeface="Consolas" panose="020B0609020204030204" pitchFamily="49" charset="0"/>
              </a:rPr>
              <a:t>': 262144,</a:t>
            </a:r>
            <a:br>
              <a:rPr lang="tr-TR" altLang="zh-CN" sz="1600" dirty="0">
                <a:latin typeface="Consolas" panose="020B0609020204030204" pitchFamily="49" charset="0"/>
                <a:cs typeface="Consolas" panose="020B0609020204030204" pitchFamily="49" charset="0"/>
              </a:rPr>
            </a:br>
            <a:r>
              <a:rPr lang="tr-TR" altLang="zh-CN" sz="1600" dirty="0">
                <a:latin typeface="Consolas" panose="020B0609020204030204" pitchFamily="49" charset="0"/>
                <a:cs typeface="Consolas" panose="020B0609020204030204" pitchFamily="49" charset="0"/>
              </a:rPr>
              <a:t>      '</a:t>
            </a:r>
            <a:r>
              <a:rPr lang="tr-TR" altLang="zh-CN" sz="1600" dirty="0" err="1">
                <a:latin typeface="Consolas" panose="020B0609020204030204" pitchFamily="49" charset="0"/>
                <a:cs typeface="Consolas" panose="020B0609020204030204" pitchFamily="49" charset="0"/>
              </a:rPr>
              <a:t>length</a:t>
            </a:r>
            <a:r>
              <a:rPr lang="tr-TR" altLang="zh-CN" sz="1600" dirty="0">
                <a:latin typeface="Consolas" panose="020B0609020204030204" pitchFamily="49" charset="0"/>
                <a:cs typeface="Consolas" panose="020B0609020204030204" pitchFamily="49" charset="0"/>
              </a:rPr>
              <a:t>': 678301696,</a:t>
            </a:r>
            <a:br>
              <a:rPr lang="tr-TR" altLang="zh-CN" sz="1600" dirty="0">
                <a:latin typeface="Consolas" panose="020B0609020204030204" pitchFamily="49" charset="0"/>
                <a:cs typeface="Consolas" panose="020B0609020204030204" pitchFamily="49" charset="0"/>
              </a:rPr>
            </a:br>
            <a:r>
              <a:rPr lang="tr-TR" altLang="zh-CN" sz="1600" dirty="0">
                <a:latin typeface="Consolas" panose="020B0609020204030204" pitchFamily="49" charset="0"/>
                <a:cs typeface="Consolas" panose="020B0609020204030204" pitchFamily="49" charset="0"/>
              </a:rPr>
              <a:t>      '</a:t>
            </a:r>
            <a:r>
              <a:rPr lang="tr-TR" altLang="zh-CN" sz="1600" dirty="0" err="1">
                <a:latin typeface="Consolas" panose="020B0609020204030204" pitchFamily="49" charset="0"/>
                <a:cs typeface="Consolas" panose="020B0609020204030204" pitchFamily="49" charset="0"/>
              </a:rPr>
              <a:t>pieces</a:t>
            </a:r>
            <a:r>
              <a:rPr lang="tr-TR" altLang="zh-CN" sz="1600" dirty="0">
                <a:latin typeface="Consolas" panose="020B0609020204030204" pitchFamily="49" charset="0"/>
                <a:cs typeface="Consolas" panose="020B0609020204030204" pitchFamily="49" charset="0"/>
              </a:rPr>
              <a:t>': </a:t>
            </a:r>
            <a:endParaRPr lang="tr-TR" altLang="zh-CN" sz="1600" dirty="0">
              <a:latin typeface="Consolas" panose="020B0609020204030204" pitchFamily="49" charset="0"/>
              <a:cs typeface="Consolas" panose="020B0609020204030204" pitchFamily="49" charset="0"/>
            </a:endParaRPr>
          </a:p>
          <a:p>
            <a:pPr marL="0" indent="0">
              <a:spcBef>
                <a:spcPts val="0"/>
              </a:spcBef>
              <a:buNone/>
            </a:pPr>
            <a:r>
              <a:rPr lang="tr-TR" altLang="zh-CN" sz="1600" dirty="0">
                <a:latin typeface="Consolas" panose="020B0609020204030204" pitchFamily="49" charset="0"/>
                <a:cs typeface="Consolas" panose="020B0609020204030204" pitchFamily="49" charset="0"/>
              </a:rPr>
              <a:t>          '841ae846bc5b6d7bd6e9aa3dd9e551559c82abc1...d14f1631d              </a:t>
            </a:r>
            <a:endParaRPr lang="tr-TR" altLang="zh-CN" sz="1600" dirty="0">
              <a:latin typeface="Consolas" panose="020B0609020204030204" pitchFamily="49" charset="0"/>
              <a:cs typeface="Consolas" panose="020B0609020204030204" pitchFamily="49" charset="0"/>
            </a:endParaRPr>
          </a:p>
          <a:p>
            <a:pPr marL="0" indent="0">
              <a:spcBef>
                <a:spcPts val="0"/>
              </a:spcBef>
              <a:buNone/>
            </a:pPr>
            <a:r>
              <a:rPr lang="tr-TR" altLang="zh-CN" sz="1600" dirty="0">
                <a:latin typeface="Consolas" panose="020B0609020204030204" pitchFamily="49" charset="0"/>
                <a:cs typeface="Consolas" panose="020B0609020204030204" pitchFamily="49" charset="0"/>
              </a:rPr>
              <a:t>           776008f83772ee170c42411618190a4' </a:t>
            </a:r>
            <a:endParaRPr lang="tr-TR" altLang="zh-CN" sz="1600" dirty="0">
              <a:latin typeface="Consolas" panose="020B0609020204030204" pitchFamily="49" charset="0"/>
              <a:cs typeface="Consolas" panose="020B0609020204030204" pitchFamily="49" charset="0"/>
            </a:endParaRPr>
          </a:p>
          <a:p>
            <a:pPr marL="0" indent="0">
              <a:spcBef>
                <a:spcPts val="0"/>
              </a:spcBef>
              <a:buNone/>
            </a:pPr>
            <a:r>
              <a:rPr lang="tr-TR" altLang="zh-CN" sz="1600" dirty="0">
                <a:latin typeface="Consolas" panose="020B0609020204030204" pitchFamily="49" charset="0"/>
                <a:cs typeface="Consolas" panose="020B0609020204030204" pitchFamily="49" charset="0"/>
              </a:rPr>
              <a:t>   }</a:t>
            </a:r>
            <a:endParaRPr lang="tr-TR" altLang="zh-CN" sz="1600" dirty="0">
              <a:latin typeface="Consolas" panose="020B0609020204030204" pitchFamily="49" charset="0"/>
              <a:cs typeface="Consolas" panose="020B0609020204030204" pitchFamily="49" charset="0"/>
            </a:endParaRPr>
          </a:p>
          <a:p>
            <a:pPr marL="0" indent="0">
              <a:spcBef>
                <a:spcPts val="0"/>
              </a:spcBef>
              <a:buNone/>
            </a:pPr>
            <a:r>
              <a:rPr lang="tr-TR" altLang="zh-CN" sz="1600" dirty="0">
                <a:latin typeface="Consolas" panose="020B0609020204030204" pitchFamily="49" charset="0"/>
                <a:cs typeface="Consolas" panose="020B0609020204030204" pitchFamily="49" charset="0"/>
              </a:rPr>
              <a:t>} </a:t>
            </a:r>
            <a:endParaRPr lang="tr-TR" altLang="zh-CN" sz="1600" dirty="0">
              <a:latin typeface="Consolas" panose="020B0609020204030204" pitchFamily="49" charset="0"/>
              <a:cs typeface="Consolas" panose="020B0609020204030204" pitchFamily="49" charset="0"/>
            </a:endParaRPr>
          </a:p>
        </p:txBody>
      </p:sp>
      <p:sp>
        <p:nvSpPr>
          <p:cNvPr id="5"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pPr eaLnBrk="1" hangingPunct="1"/>
            <a:r>
              <a:rPr lang="en-US" altLang="zh-CN" dirty="0"/>
              <a:t>Which Piece to Download?</a:t>
            </a:r>
            <a:endParaRPr lang="en-US" altLang="zh-CN" dirty="0"/>
          </a:p>
        </p:txBody>
      </p:sp>
      <p:sp>
        <p:nvSpPr>
          <p:cNvPr id="66562" name="Content Placeholder 2"/>
          <p:cNvSpPr>
            <a:spLocks noGrp="1"/>
          </p:cNvSpPr>
          <p:nvPr>
            <p:ph idx="1"/>
          </p:nvPr>
        </p:nvSpPr>
        <p:spPr/>
        <p:txBody>
          <a:bodyPr>
            <a:noAutofit/>
          </a:bodyPr>
          <a:lstStyle/>
          <a:p>
            <a:pPr eaLnBrk="1" hangingPunct="1"/>
            <a:r>
              <a:rPr lang="en-US" altLang="zh-CN" dirty="0"/>
              <a:t>Different</a:t>
            </a:r>
            <a:r>
              <a:rPr lang="zh-CN" altLang="en-US" dirty="0"/>
              <a:t> </a:t>
            </a:r>
            <a:r>
              <a:rPr lang="en-US" altLang="zh-CN" dirty="0"/>
              <a:t>policies:</a:t>
            </a:r>
            <a:r>
              <a:rPr lang="zh-CN" altLang="en-US" dirty="0"/>
              <a:t> </a:t>
            </a:r>
            <a:r>
              <a:rPr lang="en-US" altLang="zh-CN" dirty="0"/>
              <a:t>Order of parts downloading</a:t>
            </a:r>
            <a:endParaRPr lang="en-US" altLang="zh-CN" dirty="0"/>
          </a:p>
          <a:p>
            <a:pPr lvl="1" eaLnBrk="1" hangingPunct="1"/>
            <a:r>
              <a:rPr lang="en-US" altLang="zh-CN" dirty="0"/>
              <a:t>Strict?</a:t>
            </a:r>
            <a:endParaRPr lang="en-US" altLang="zh-CN" dirty="0"/>
          </a:p>
          <a:p>
            <a:pPr lvl="1" eaLnBrk="1" hangingPunct="1"/>
            <a:r>
              <a:rPr lang="en-US" altLang="zh-CN" dirty="0"/>
              <a:t>Rarest first?</a:t>
            </a:r>
            <a:endParaRPr lang="en-US" altLang="zh-CN" dirty="0"/>
          </a:p>
          <a:p>
            <a:pPr lvl="1" eaLnBrk="1" hangingPunct="1"/>
            <a:r>
              <a:rPr lang="en-US" altLang="zh-CN" dirty="0"/>
              <a:t>Random?</a:t>
            </a:r>
            <a:endParaRPr lang="en-US" altLang="zh-CN" dirty="0"/>
          </a:p>
          <a:p>
            <a:pPr lvl="1" eaLnBrk="1" hangingPunct="1"/>
            <a:r>
              <a:rPr lang="en-US" altLang="zh-CN" dirty="0"/>
              <a:t>Parallel?</a:t>
            </a:r>
            <a:endParaRPr lang="en-US" altLang="zh-CN" dirty="0"/>
          </a:p>
          <a:p>
            <a:pPr eaLnBrk="1" hangingPunct="1"/>
            <a:r>
              <a:rPr lang="en-US" altLang="zh-CN" dirty="0" err="1"/>
              <a:t>BitTorrent</a:t>
            </a:r>
            <a:endParaRPr lang="en-US" altLang="zh-CN" dirty="0"/>
          </a:p>
          <a:p>
            <a:pPr lvl="1" eaLnBrk="1" hangingPunct="1"/>
            <a:r>
              <a:rPr lang="en-US" altLang="zh-CN" dirty="0"/>
              <a:t>Random for the first one(</a:t>
            </a:r>
            <a:r>
              <a:rPr lang="zh-CN" altLang="en-US" dirty="0"/>
              <a:t>第一块随机下载</a:t>
            </a:r>
            <a:r>
              <a:rPr lang="en-US" altLang="zh-CN" dirty="0"/>
              <a:t>,</a:t>
            </a:r>
            <a:r>
              <a:rPr lang="zh-CN" altLang="en-US" dirty="0"/>
              <a:t>使得下载尽快开始</a:t>
            </a:r>
            <a:r>
              <a:rPr lang="en-US" altLang="zh-CN" dirty="0"/>
              <a:t>)</a:t>
            </a:r>
            <a:endParaRPr lang="en-US" altLang="zh-CN" dirty="0"/>
          </a:p>
          <a:p>
            <a:pPr lvl="1" eaLnBrk="1" hangingPunct="1"/>
            <a:r>
              <a:rPr lang="en-US" altLang="zh-CN" dirty="0"/>
              <a:t>Rarest first for the rest(</a:t>
            </a:r>
            <a:r>
              <a:rPr lang="zh-CN" altLang="en-US" dirty="0"/>
              <a:t>中间的块挑选被下载的数量</a:t>
            </a:r>
            <a:r>
              <a:rPr lang="en-US" altLang="zh-CN" dirty="0"/>
              <a:t>(</a:t>
            </a:r>
            <a:r>
              <a:rPr lang="zh-CN" altLang="en-US" dirty="0"/>
              <a:t>备份数量</a:t>
            </a:r>
            <a:r>
              <a:rPr lang="en-US" altLang="zh-CN" dirty="0"/>
              <a:t>)</a:t>
            </a:r>
            <a:r>
              <a:rPr lang="zh-CN" altLang="en-US" dirty="0"/>
              <a:t>最小的去下载</a:t>
            </a:r>
            <a:r>
              <a:rPr lang="en-US" altLang="zh-CN" dirty="0"/>
              <a:t>)</a:t>
            </a:r>
            <a:endParaRPr lang="en-US" altLang="zh-CN" dirty="0"/>
          </a:p>
          <a:p>
            <a:pPr lvl="1" eaLnBrk="1" hangingPunct="1"/>
            <a:r>
              <a:rPr lang="en-US" altLang="zh-CN" dirty="0"/>
              <a:t>Parallel for the last one(</a:t>
            </a:r>
            <a:r>
              <a:rPr lang="zh-CN" altLang="en-US" dirty="0"/>
              <a:t>最后一块下载速度普遍较慢</a:t>
            </a:r>
            <a:r>
              <a:rPr lang="en-US" altLang="zh-CN" dirty="0"/>
              <a:t>,</a:t>
            </a:r>
            <a:r>
              <a:rPr lang="zh-CN" altLang="en-US" dirty="0"/>
              <a:t>最好多个</a:t>
            </a:r>
            <a:r>
              <a:rPr lang="en-US" altLang="zh-CN" dirty="0"/>
              <a:t>peer</a:t>
            </a:r>
            <a:r>
              <a:rPr lang="zh-CN" altLang="en-US" dirty="0"/>
              <a:t>并行下载</a:t>
            </a:r>
            <a:r>
              <a:rPr lang="en-US" altLang="zh-CN" dirty="0"/>
              <a:t>)</a:t>
            </a:r>
            <a:endParaRPr lang="en-US" altLang="zh-CN" dirty="0"/>
          </a:p>
          <a:p>
            <a:pPr lvl="1" eaLnBrk="1" hangingPunct="1"/>
            <a:r>
              <a:rPr lang="en-US" altLang="zh-CN" dirty="0"/>
              <a:t>parallel</a:t>
            </a:r>
            <a:r>
              <a:rPr lang="zh-CN" altLang="en-US" dirty="0"/>
              <a:t>下载最后一块类似于</a:t>
            </a:r>
            <a:r>
              <a:rPr lang="en-US" altLang="zh-CN" dirty="0"/>
              <a:t>MapReduce</a:t>
            </a:r>
            <a:r>
              <a:rPr lang="zh-CN" altLang="en-US" dirty="0"/>
              <a:t>中的</a:t>
            </a:r>
            <a:r>
              <a:rPr lang="en-US" altLang="zh-CN" dirty="0">
                <a:solidFill>
                  <a:srgbClr val="FF0000"/>
                </a:solidFill>
              </a:rPr>
              <a:t>redundant execution</a:t>
            </a:r>
            <a:r>
              <a:rPr lang="zh-CN" altLang="en-US" dirty="0"/>
              <a:t>。</a:t>
            </a:r>
            <a:endParaRPr lang="zh-CN" altLang="en-US" dirty="0"/>
          </a:p>
        </p:txBody>
      </p:sp>
      <p:sp>
        <p:nvSpPr>
          <p:cNvPr id="5"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
        <p:nvSpPr>
          <p:cNvPr id="2" name="文本框 1"/>
          <p:cNvSpPr txBox="1"/>
          <p:nvPr/>
        </p:nvSpPr>
        <p:spPr>
          <a:xfrm>
            <a:off x="2117090" y="1417320"/>
            <a:ext cx="6896735" cy="2228850"/>
          </a:xfrm>
          <a:prstGeom prst="rect">
            <a:avLst/>
          </a:prstGeom>
          <a:noFill/>
        </p:spPr>
        <p:txBody>
          <a:bodyPr wrap="square" rtlCol="0">
            <a:noAutofit/>
          </a:bodyPr>
          <a:p>
            <a:pPr eaLnBrk="1" hangingPunct="1"/>
            <a:r>
              <a:rPr lang="en-US" altLang="zh-CN" sz="1600" dirty="0">
                <a:sym typeface="+mn-ea"/>
              </a:rPr>
              <a:t>strict:</a:t>
            </a:r>
            <a:endParaRPr lang="en-US" altLang="zh-CN" sz="1600" dirty="0"/>
          </a:p>
          <a:p>
            <a:pPr eaLnBrk="1" hangingPunct="1"/>
            <a:r>
              <a:rPr lang="en-US" altLang="zh-CN" sz="1600" dirty="0">
                <a:sym typeface="+mn-ea"/>
              </a:rPr>
              <a:t>rarest first: ensures that every piece is widely available also helps with the seed and bootstrapping rapidly and won't retrieve the same piece multiple times from the seed</a:t>
            </a:r>
            <a:endParaRPr lang="en-US" altLang="zh-CN" sz="1600" dirty="0"/>
          </a:p>
          <a:p>
            <a:pPr eaLnBrk="1" hangingPunct="1"/>
            <a:r>
              <a:rPr lang="es-ES_tradnl" altLang="zh-CN" sz="1600" dirty="0" err="1">
                <a:sym typeface="+mn-ea"/>
              </a:rPr>
              <a:t>random</a:t>
            </a:r>
            <a:r>
              <a:rPr lang="en-US" altLang="es-ES_tradnl" sz="1600" dirty="0" err="1">
                <a:sym typeface="+mn-ea"/>
              </a:rPr>
              <a:t>:</a:t>
            </a:r>
            <a:r>
              <a:rPr lang="en-US" altLang="zh-CN" sz="1600" dirty="0">
                <a:sym typeface="+mn-ea"/>
              </a:rPr>
              <a:t>avoid overloading seed when starting download if peer has no piece, get as quickly as possible a piece so that it can upload don't use rarest because it is likely only one peer has it</a:t>
            </a:r>
            <a:endParaRPr lang="en-US" altLang="zh-CN" sz="1600" dirty="0"/>
          </a:p>
          <a:p>
            <a:pPr eaLnBrk="1" hangingPunct="1"/>
            <a:r>
              <a:rPr lang="en-US" altLang="zh-CN" sz="1600" dirty="0">
                <a:sym typeface="+mn-ea"/>
              </a:rPr>
              <a:t>    --&gt; use random, can download </a:t>
            </a:r>
            <a:r>
              <a:rPr lang="en-US" altLang="zh-CN" sz="1600" dirty="0" err="1">
                <a:sym typeface="+mn-ea"/>
              </a:rPr>
              <a:t>subpieces</a:t>
            </a:r>
            <a:r>
              <a:rPr lang="en-US" altLang="zh-CN" sz="1600" dirty="0">
                <a:sym typeface="+mn-ea"/>
              </a:rPr>
              <a:t> in parallel</a:t>
            </a:r>
            <a:endParaRPr lang="en-US" altLang="zh-CN" sz="1600" dirty="0"/>
          </a:p>
          <a:p>
            <a:pPr eaLnBrk="1" hangingPunct="1"/>
            <a:r>
              <a:rPr lang="en-US" altLang="zh-CN" sz="1600" dirty="0">
                <a:sym typeface="+mn-ea"/>
              </a:rPr>
              <a:t>parallel download of same pieces:avoid waiting on slowest</a:t>
            </a:r>
            <a:endParaRPr lang="en-US" altLang="zh-CN" sz="1600" dirty="0"/>
          </a:p>
          <a:p>
            <a:endParaRPr lang="zh-CN" altLang="en-US" sz="160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pPr eaLnBrk="1" hangingPunct="1"/>
            <a:r>
              <a:rPr lang="en-US" altLang="zh-CN"/>
              <a:t>Drawback of BitTorrent</a:t>
            </a:r>
            <a:endParaRPr lang="en-US" altLang="zh-CN"/>
          </a:p>
        </p:txBody>
      </p:sp>
      <p:sp>
        <p:nvSpPr>
          <p:cNvPr id="68610" name="Content Placeholder 2"/>
          <p:cNvSpPr>
            <a:spLocks noGrp="1"/>
          </p:cNvSpPr>
          <p:nvPr>
            <p:ph idx="1"/>
          </p:nvPr>
        </p:nvSpPr>
        <p:spPr/>
        <p:txBody>
          <a:bodyPr/>
          <a:lstStyle/>
          <a:p>
            <a:pPr eaLnBrk="1" hangingPunct="1"/>
            <a:r>
              <a:rPr lang="en-US" altLang="zh-CN" dirty="0"/>
              <a:t>Rely on Tracker</a:t>
            </a:r>
            <a:endParaRPr lang="en-US" altLang="zh-CN" dirty="0"/>
          </a:p>
          <a:p>
            <a:pPr lvl="1" eaLnBrk="1" hangingPunct="1"/>
            <a:r>
              <a:rPr lang="en-US" altLang="zh-CN" dirty="0"/>
              <a:t>Tracker is </a:t>
            </a:r>
            <a:r>
              <a:rPr lang="en-US" altLang="zh-CN" dirty="0">
                <a:solidFill>
                  <a:srgbClr val="FF0000"/>
                </a:solidFill>
              </a:rPr>
              <a:t>central</a:t>
            </a:r>
            <a:r>
              <a:rPr lang="en-US" altLang="zh-CN" dirty="0"/>
              <a:t> component</a:t>
            </a:r>
            <a:endParaRPr lang="en-US" altLang="zh-CN" dirty="0"/>
          </a:p>
          <a:p>
            <a:pPr lvl="1" eaLnBrk="1" hangingPunct="1"/>
            <a:r>
              <a:rPr lang="en-US" altLang="zh-CN" dirty="0"/>
              <a:t>Cannot </a:t>
            </a:r>
            <a:r>
              <a:rPr lang="en-US" altLang="zh-CN" dirty="0">
                <a:solidFill>
                  <a:srgbClr val="FF0000"/>
                </a:solidFill>
              </a:rPr>
              <a:t>scale to large number of torrents</a:t>
            </a:r>
            <a:endParaRPr lang="en-US" altLang="zh-CN" dirty="0">
              <a:solidFill>
                <a:srgbClr val="FF0000"/>
              </a:solidFill>
            </a:endParaRPr>
          </a:p>
        </p:txBody>
      </p:sp>
      <p:sp>
        <p:nvSpPr>
          <p:cNvPr id="5" name="灯片编号占位符 3"/>
          <p:cNvSpPr>
            <a:spLocks noGrp="1"/>
          </p:cNvSpPr>
          <p:nvPr>
            <p:ph type="sldNum" sz="quarter" idx="12"/>
          </p:nvPr>
        </p:nvSpPr>
        <p:spPr>
          <a:xfrm>
            <a:off x="6553200" y="5296962"/>
            <a:ext cx="2133600" cy="304271"/>
          </a:xfrm>
        </p:spPr>
        <p:txBody>
          <a:bodyPr/>
          <a:lstStyle/>
          <a:p>
            <a:fld id="{ADE361C3-C043-4A6E-BDCE-8DA1E7D90A3B}" type="slidenum">
              <a:rPr lang="zh-CN" altLang="en-US" smtClean="0"/>
            </a:fld>
            <a:endParaRPr lang="zh-CN" altLang="en-US"/>
          </a:p>
        </p:txBody>
      </p:sp>
    </p:spTree>
  </p:cSld>
  <p:clrMapOvr>
    <a:masterClrMapping/>
  </p:clrMapOvr>
  <p:transition spd="slow"/>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PP_MARK_KEY" val="76d7eb37-d6af-4457-a494-4e621f6efdb9"/>
  <p:tag name="COMMONDATA" val="eyJoZGlkIjoiMmI2Y2RmNTUyOTczOGJhOTliNTg4NWMyMmQ4YTkzNjMifQ=="/>
</p:tagLst>
</file>

<file path=ppt/theme/theme1.xml><?xml version="1.0" encoding="utf-8"?>
<a:theme xmlns:a="http://schemas.openxmlformats.org/drawingml/2006/main" name="1_Office 主题​​">
  <a:themeElements>
    <a:clrScheme name="Office">
      <a:dk1>
        <a:srgbClr val="000000"/>
      </a:dk1>
      <a:lt1>
        <a:srgbClr val="FFFFFF"/>
      </a:lt1>
      <a:dk2>
        <a:srgbClr val="778495"/>
      </a:dk2>
      <a:lt2>
        <a:srgbClr val="F0F0F0"/>
      </a:lt2>
      <a:accent1>
        <a:srgbClr val="BE384B"/>
      </a:accent1>
      <a:accent2>
        <a:srgbClr val="6A868F"/>
      </a:accent2>
      <a:accent3>
        <a:srgbClr val="32788E"/>
      </a:accent3>
      <a:accent4>
        <a:srgbClr val="D6C88B"/>
      </a:accent4>
      <a:accent5>
        <a:srgbClr val="D66E49"/>
      </a:accent5>
      <a:accent6>
        <a:srgbClr val="BFBFBF"/>
      </a:accent6>
      <a:hlink>
        <a:srgbClr val="BE384B"/>
      </a:hlink>
      <a:folHlink>
        <a:srgbClr val="BFBFBF"/>
      </a:folHlink>
    </a:clrScheme>
    <a:fontScheme name="2obzv3wc">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rgbClr val="BE374B"/>
          </a:solidFill>
          <a:tailEnd type="arrow"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SJTU-Red</Template>
  <TotalTime>0</TotalTime>
  <Words>11487</Words>
  <Application>WPS 演示</Application>
  <PresentationFormat>全屏显示(16:10)</PresentationFormat>
  <Paragraphs>543</Paragraphs>
  <Slides>45</Slides>
  <Notes>7</Notes>
  <HiddenSlides>1</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45</vt:i4>
      </vt:variant>
    </vt:vector>
  </HeadingPairs>
  <TitlesOfParts>
    <vt:vector size="61" baseType="lpstr">
      <vt:lpstr>Arial</vt:lpstr>
      <vt:lpstr>宋体</vt:lpstr>
      <vt:lpstr>Wingdings</vt:lpstr>
      <vt:lpstr>等线</vt:lpstr>
      <vt:lpstr>微软雅黑 Light</vt:lpstr>
      <vt:lpstr>PingFang SC</vt:lpstr>
      <vt:lpstr>微软雅黑</vt:lpstr>
      <vt:lpstr>Calibri</vt:lpstr>
      <vt:lpstr>Comic Sans MS</vt:lpstr>
      <vt:lpstr>Calibri</vt:lpstr>
      <vt:lpstr>Symbol</vt:lpstr>
      <vt:lpstr>Consolas</vt:lpstr>
      <vt:lpstr>Arial Unicode MS</vt:lpstr>
      <vt:lpstr>Times New Roman</vt:lpstr>
      <vt:lpstr>MS PGothic</vt:lpstr>
      <vt:lpstr>1_Office 主题​​</vt:lpstr>
      <vt:lpstr>P2P Network</vt:lpstr>
      <vt:lpstr>PowerPoint 演示文稿</vt:lpstr>
      <vt:lpstr>Downsides of Centralized Infrastructure(中心化架构)</vt:lpstr>
      <vt:lpstr>P2P (Peer-to-peer): No central servers!</vt:lpstr>
      <vt:lpstr>BitTorrent(BT)</vt:lpstr>
      <vt:lpstr>BitTorrent</vt:lpstr>
      <vt:lpstr>A torrent file </vt:lpstr>
      <vt:lpstr>Which Piece to Download?</vt:lpstr>
      <vt:lpstr>Drawback of BitTorrent</vt:lpstr>
      <vt:lpstr>Scalable Lookup: DHT</vt:lpstr>
      <vt:lpstr>P2P Implementation of DHT</vt:lpstr>
      <vt:lpstr>A DHT in Operation: put()</vt:lpstr>
      <vt:lpstr>A DHT in Operation: get()</vt:lpstr>
      <vt:lpstr>Chord Properties</vt:lpstr>
      <vt:lpstr>Chord IDs</vt:lpstr>
      <vt:lpstr>Consistent Hashing</vt:lpstr>
      <vt:lpstr>Basic Lookup</vt:lpstr>
      <vt:lpstr>Simple Lookup Algorithm</vt:lpstr>
      <vt:lpstr>"Finger Table" allows log(N) lookups</vt:lpstr>
      <vt:lpstr>Finger i points to successor of n+2i</vt:lpstr>
      <vt:lpstr>Lookup with fingers</vt:lpstr>
      <vt:lpstr>Lookups take O(log(N)) hops</vt:lpstr>
      <vt:lpstr>Failures might cause incorrect lookup </vt:lpstr>
      <vt:lpstr>Solution: successor lists </vt:lpstr>
      <vt:lpstr>Join (1)</vt:lpstr>
      <vt:lpstr>Join (2)</vt:lpstr>
      <vt:lpstr>Join (3)</vt:lpstr>
      <vt:lpstr>Join (4)</vt:lpstr>
      <vt:lpstr>Solution: successor lists </vt:lpstr>
      <vt:lpstr>Virtual Nodes for Load Balance</vt:lpstr>
      <vt:lpstr>Summary: Different File Sharing Techniques</vt:lpstr>
      <vt:lpstr>Bitcoin &amp; Blockchain</vt:lpstr>
      <vt:lpstr>Overview of BitCoin</vt:lpstr>
      <vt:lpstr>What is Crypto-Concurrency?</vt:lpstr>
      <vt:lpstr>Phases in Blockchain</vt:lpstr>
      <vt:lpstr>Existing Solutions</vt:lpstr>
      <vt:lpstr>Trust the Majority</vt:lpstr>
      <vt:lpstr>Network Steps</vt:lpstr>
      <vt:lpstr>Incentive</vt:lpstr>
      <vt:lpstr>Questions</vt:lpstr>
      <vt:lpstr>Smart Contract</vt:lpstr>
      <vt:lpstr>Larger Storage</vt:lpstr>
      <vt:lpstr>Permissioned Chain</vt:lpstr>
      <vt:lpstr>It's all about Trust</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虚拟机隔离与安全</dc:title>
  <dc:creator>Xia Yubin</dc:creator>
  <cp:lastModifiedBy>李昱翰</cp:lastModifiedBy>
  <cp:revision>1620</cp:revision>
  <cp:lastPrinted>2020-03-02T13:38:00Z</cp:lastPrinted>
  <dcterms:created xsi:type="dcterms:W3CDTF">2017-11-24T09:35:00Z</dcterms:created>
  <dcterms:modified xsi:type="dcterms:W3CDTF">2023-01-01T06:24:24Z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DC814F4AEEE840EB818786612112CB66</vt:lpwstr>
  </property>
  <property fmtid="{D5CDD505-2E9C-101B-9397-08002B2CF9AE}" pid="3" name="KSOProductBuildVer">
    <vt:lpwstr>2052-11.1.0.12980</vt:lpwstr>
  </property>
</Properties>
</file>