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0"/>
  </p:handoutMasterIdLst>
  <p:sldIdLst>
    <p:sldId id="2241" r:id="rId3"/>
    <p:sldId id="1424" r:id="rId5"/>
    <p:sldId id="585" r:id="rId6"/>
    <p:sldId id="1404" r:id="rId7"/>
    <p:sldId id="588" r:id="rId8"/>
    <p:sldId id="589" r:id="rId9"/>
    <p:sldId id="590" r:id="rId10"/>
    <p:sldId id="591" r:id="rId11"/>
    <p:sldId id="592" r:id="rId12"/>
    <p:sldId id="593" r:id="rId13"/>
    <p:sldId id="1427" r:id="rId14"/>
    <p:sldId id="290" r:id="rId15"/>
    <p:sldId id="257" r:id="rId16"/>
    <p:sldId id="258" r:id="rId17"/>
    <p:sldId id="260" r:id="rId18"/>
    <p:sldId id="261" r:id="rId19"/>
    <p:sldId id="288" r:id="rId20"/>
    <p:sldId id="289" r:id="rId21"/>
    <p:sldId id="262" r:id="rId22"/>
    <p:sldId id="263" r:id="rId23"/>
    <p:sldId id="264" r:id="rId24"/>
    <p:sldId id="265" r:id="rId25"/>
    <p:sldId id="266" r:id="rId26"/>
    <p:sldId id="267" r:id="rId27"/>
    <p:sldId id="268" r:id="rId28"/>
    <p:sldId id="803" r:id="rId29"/>
    <p:sldId id="804"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Lst>
  <p:sldSz cx="9144000" cy="5715000" type="screen16x10"/>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1" userDrawn="1">
          <p15:clr>
            <a:srgbClr val="A4A3A4"/>
          </p15:clr>
        </p15:guide>
        <p15:guide id="2" pos="2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6F6F6"/>
    <a:srgbClr val="0432FF"/>
    <a:srgbClr val="0066B8"/>
    <a:srgbClr val="BD374B"/>
    <a:srgbClr val="BE374B"/>
    <a:srgbClr val="EACBA3"/>
    <a:srgbClr val="E2EAF7"/>
    <a:srgbClr val="FF5F00"/>
    <a:srgbClr val="FF7E79"/>
    <a:srgbClr val="F6F9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09" autoAdjust="0"/>
    <p:restoredTop sz="88705" autoAdjust="0"/>
  </p:normalViewPr>
  <p:slideViewPr>
    <p:cSldViewPr>
      <p:cViewPr varScale="1">
        <p:scale>
          <a:sx n="106" d="100"/>
          <a:sy n="106" d="100"/>
        </p:scale>
        <p:origin x="192" y="584"/>
      </p:cViewPr>
      <p:guideLst>
        <p:guide orient="horz" pos="711"/>
        <p:guide pos="295"/>
      </p:guideLst>
    </p:cSldViewPr>
  </p:slideViewPr>
  <p:outlineViewPr>
    <p:cViewPr>
      <p:scale>
        <a:sx n="33" d="100"/>
        <a:sy n="33" d="100"/>
      </p:scale>
      <p:origin x="0" y="-5720"/>
    </p:cViewPr>
  </p:outlineViewPr>
  <p:notesTextViewPr>
    <p:cViewPr>
      <p:scale>
        <a:sx n="110" d="100"/>
        <a:sy n="110" d="100"/>
      </p:scale>
      <p:origin x="0" y="0"/>
    </p:cViewPr>
  </p:notesTextViewPr>
  <p:sorterViewPr>
    <p:cViewPr>
      <p:scale>
        <a:sx n="66" d="100"/>
        <a:sy n="66" d="100"/>
      </p:scale>
      <p:origin x="0" y="0"/>
    </p:cViewPr>
  </p:sorterViewPr>
  <p:notesViewPr>
    <p:cSldViewPr>
      <p:cViewPr varScale="1">
        <p:scale>
          <a:sx n="85" d="100"/>
          <a:sy n="85" d="100"/>
        </p:scale>
        <p:origin x="2720" y="1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gs" Target="tags/tag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baseline="0" dirty="0"/>
              <a:t>Credits</a:t>
            </a:r>
            <a:r>
              <a:rPr kumimoji="1" lang="zh-CN" altLang="en-US" baseline="0" dirty="0"/>
              <a:t> </a:t>
            </a:r>
            <a:r>
              <a:rPr kumimoji="1" lang="en-US" altLang="zh-CN" baseline="0" dirty="0"/>
              <a:t>to</a:t>
            </a:r>
            <a:r>
              <a:rPr kumimoji="1" lang="zh-CN" altLang="en-US" baseline="0" dirty="0"/>
              <a:t> </a:t>
            </a:r>
            <a:r>
              <a:rPr lang="en-US" altLang="zh-CN" dirty="0">
                <a:solidFill>
                  <a:srgbClr val="000090"/>
                </a:solidFill>
                <a:ea typeface="MS PGothic" panose="020B0600070205080204" pitchFamily="34" charset="-128"/>
              </a:rPr>
              <a:t>Mike Freedman</a:t>
            </a:r>
            <a:r>
              <a:rPr kumimoji="1" lang="zh-CN" altLang="en-US" baseline="0" dirty="0">
                <a:solidFill>
                  <a:srgbClr val="000090"/>
                </a:solidFill>
                <a:ea typeface="MS PGothic" panose="020B0600070205080204" pitchFamily="34" charset="-128"/>
              </a:rPr>
              <a:t> </a:t>
            </a:r>
            <a:r>
              <a:rPr kumimoji="1" lang="en-US" altLang="zh-CN" baseline="0" dirty="0">
                <a:solidFill>
                  <a:srgbClr val="000090"/>
                </a:solidFill>
                <a:ea typeface="MS PGothic" panose="020B0600070205080204" pitchFamily="34" charset="-128"/>
              </a:rPr>
              <a:t>(</a:t>
            </a:r>
            <a:r>
              <a:rPr lang="en-US" altLang="zh-CN" dirty="0">
                <a:solidFill>
                  <a:srgbClr val="000090"/>
                </a:solidFill>
                <a:ea typeface="MS PGothic" panose="020B0600070205080204" pitchFamily="34" charset="-128"/>
              </a:rPr>
              <a:t>COS 461)</a:t>
            </a:r>
            <a:r>
              <a:rPr lang="zh-CN" altLang="en-US" dirty="0">
                <a:solidFill>
                  <a:srgbClr val="000090"/>
                </a:solidFill>
                <a:ea typeface="MS PGothic" panose="020B0600070205080204" pitchFamily="34" charset="-128"/>
              </a:rPr>
              <a:t> </a:t>
            </a:r>
            <a:r>
              <a:rPr kumimoji="1" lang="en-US" altLang="zh-CN" baseline="0" dirty="0">
                <a:solidFill>
                  <a:srgbClr val="000090"/>
                </a:solidFill>
                <a:ea typeface="MS PGothic" panose="020B0600070205080204" pitchFamily="34" charset="-128"/>
              </a:rPr>
              <a:t>and</a:t>
            </a:r>
            <a:r>
              <a:rPr kumimoji="1" lang="zh-CN" altLang="en-US" baseline="0" dirty="0">
                <a:solidFill>
                  <a:srgbClr val="000090"/>
                </a:solidFill>
                <a:ea typeface="MS PGothic" panose="020B0600070205080204" pitchFamily="34" charset="-128"/>
              </a:rPr>
              <a:t> </a:t>
            </a:r>
            <a:r>
              <a:rPr kumimoji="1" lang="en-US" altLang="zh-CN" baseline="0" dirty="0">
                <a:solidFill>
                  <a:srgbClr val="000090"/>
                </a:solidFill>
                <a:ea typeface="MS PGothic" panose="020B0600070205080204" pitchFamily="34" charset="-128"/>
              </a:rPr>
              <a:t>others.</a:t>
            </a:r>
            <a:endParaRPr lang="en-US" altLang="zh-CN" dirty="0">
              <a:solidFill>
                <a:srgbClr val="000090"/>
              </a:solidFill>
              <a:ea typeface="MS PGothic" panose="020B0600070205080204"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pPr marL="224155" indent="-224155"/>
            <a:endParaRPr lang="en-US" baseline="0" dirty="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en-US" altLang="zh-CN" sz="1200" kern="1200" dirty="0">
                <a:solidFill>
                  <a:schemeClr val="tx1"/>
                </a:solidFill>
                <a:latin typeface="+mn-lt"/>
                <a:ea typeface="+mn-ea"/>
                <a:cs typeface="+mn-cs"/>
              </a:rPr>
              <a:t>We've seen negative goals already: all-or-nothing atomicity w/ crashes.</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With crashes, just had to think of where we might crash.</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Much harder to consider all possible cases with an adversary.</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Security is also often hard because system has many complex goals.</a:t>
            </a:r>
            <a:endParaRPr lang="en-US" altLang="zh-CN" sz="1200" kern="1200" dirty="0">
              <a:solidFill>
                <a:schemeClr val="tx1"/>
              </a:solidFill>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CF5B8B3F-0F45-4AAD-B4A8-B1F7D58CB49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altLang="zh-CN" dirty="0"/>
              <a:t>Note: requires setting file permissions, </a:t>
            </a:r>
            <a:r>
              <a:rPr lang="en-US" altLang="zh-CN" dirty="0" err="1"/>
              <a:t>etc</a:t>
            </a:r>
            <a:r>
              <a:rPr lang="en-US" altLang="zh-CN" dirty="0"/>
              <a:t>; assumes OS kernel provides complete mediation.</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CF5B8B3F-0F45-4AAD-B4A8-B1F7D58CB49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Arial" panose="020B0604020202020204" pitchFamily="34" charset="0"/>
                <a:cs typeface="Arial" panose="020B0604020202020204" pitchFamily="34" charset="0"/>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28866"/>
            <a:ext cx="8229600" cy="900442"/>
          </a:xfrm>
        </p:spPr>
        <p:txBody>
          <a:bodyPr>
            <a:normAutofit/>
          </a:bodyPr>
          <a:lstStyle>
            <a:lvl1pPr>
              <a:defRPr sz="2400" b="1">
                <a:solidFill>
                  <a:schemeClr val="accent1"/>
                </a:solidFill>
                <a:latin typeface="Arial" panose="020B0604020202020204" pitchFamily="34" charset="0"/>
                <a:ea typeface="+mn-ea"/>
                <a:cs typeface="Arial" panose="020B0604020202020204" pitchFamily="34" charset="0"/>
              </a:defRPr>
            </a:lvl1pPr>
          </a:lstStyle>
          <a:p>
            <a:r>
              <a:rPr lang="en-US" altLang="zh-CN" dirty="0"/>
              <a:t>xx</a:t>
            </a:r>
            <a:endParaRPr lang="zh-CN" altLang="en-US" dirty="0"/>
          </a:p>
        </p:txBody>
      </p:sp>
      <p:sp>
        <p:nvSpPr>
          <p:cNvPr id="3" name="内容占位符 2"/>
          <p:cNvSpPr>
            <a:spLocks noGrp="1"/>
          </p:cNvSpPr>
          <p:nvPr>
            <p:ph idx="1" hasCustomPrompt="1"/>
          </p:nvPr>
        </p:nvSpPr>
        <p:spPr>
          <a:xfrm>
            <a:off x="457200" y="1129308"/>
            <a:ext cx="8229600" cy="3771636"/>
          </a:xfrm>
        </p:spPr>
        <p:txBody>
          <a:bodyPr>
            <a:normAutofit/>
          </a:bodyPr>
          <a:lstStyle>
            <a:lvl1pPr marL="0" indent="0">
              <a:lnSpc>
                <a:spcPct val="120000"/>
              </a:lnSpc>
              <a:buFontTx/>
              <a:buNone/>
              <a:defRPr sz="1800" b="1" i="0">
                <a:latin typeface="Arial" panose="020B0604020202020204" pitchFamily="34" charset="0"/>
                <a:ea typeface="+mn-ea"/>
                <a:cs typeface="Arial" panose="020B0604020202020204" pitchFamily="34" charset="0"/>
              </a:defRPr>
            </a:lvl1pPr>
            <a:lvl2pPr marL="360045">
              <a:lnSpc>
                <a:spcPct val="120000"/>
              </a:lnSpc>
              <a:defRPr sz="1800" b="0" i="0">
                <a:latin typeface="Arial" panose="020B0604020202020204" pitchFamily="34" charset="0"/>
                <a:ea typeface="+mn-ea"/>
                <a:cs typeface="Arial" panose="020B0604020202020204" pitchFamily="34" charset="0"/>
              </a:defRPr>
            </a:lvl2pPr>
            <a:lvl3pPr marL="582930" indent="-225425">
              <a:lnSpc>
                <a:spcPct val="120000"/>
              </a:lnSpc>
              <a:defRPr sz="1800" b="0" i="0">
                <a:latin typeface="Arial" panose="020B0604020202020204" pitchFamily="34" charset="0"/>
                <a:ea typeface="+mn-ea"/>
                <a:cs typeface="Arial" panose="020B0604020202020204" pitchFamily="34" charset="0"/>
              </a:defRPr>
            </a:lvl3pPr>
            <a:lvl4pPr>
              <a:lnSpc>
                <a:spcPct val="120000"/>
              </a:lnSpc>
              <a:defRPr sz="1800" b="0" i="0">
                <a:latin typeface="+mn-ea"/>
                <a:ea typeface="+mn-ea"/>
                <a:cs typeface="PingFang SC" panose="020B0400000000000000" pitchFamily="34" charset="-122"/>
              </a:defRPr>
            </a:lvl4pPr>
            <a:lvl5pPr>
              <a:lnSpc>
                <a:spcPct val="120000"/>
              </a:lnSpc>
              <a:defRPr sz="1800" b="0" i="0">
                <a:latin typeface="+mn-ea"/>
                <a:ea typeface="+mn-ea"/>
                <a:cs typeface="PingFang SC" panose="020B0400000000000000" pitchFamily="34" charset="-122"/>
              </a:defRPr>
            </a:lvl5pPr>
          </a:lstStyle>
          <a:p>
            <a:pPr lvl="0"/>
            <a:r>
              <a:rPr lang="en-US" altLang="zh-CN" dirty="0" err="1"/>
              <a:t>yy</a:t>
            </a:r>
            <a:endParaRPr lang="zh-CN" altLang="en-US" dirty="0"/>
          </a:p>
          <a:p>
            <a:pPr lvl="1"/>
            <a:r>
              <a:rPr lang="en-US" altLang="zh-CN" dirty="0"/>
              <a:t>xx</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8" name="三角形 7"/>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1178502"/>
            <a:ext cx="8380412" cy="625171"/>
          </a:xfrm>
        </p:spPr>
        <p:txBody>
          <a:bodyPr/>
          <a:lstStyle>
            <a:lvl1pPr algn="l" rtl="0" fontAlgn="base">
              <a:lnSpc>
                <a:spcPct val="90000"/>
              </a:lnSpc>
              <a:spcBef>
                <a:spcPct val="0"/>
              </a:spcBef>
              <a:spcAft>
                <a:spcPct val="0"/>
              </a:spcAft>
              <a:defRPr lang="en-US" sz="5400" spc="-30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panose="020B0604020202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 y="2166718"/>
            <a:ext cx="8380412" cy="1730375"/>
          </a:xfrm>
        </p:spPr>
        <p:txBody>
          <a:bodyPr/>
          <a:lstStyle>
            <a:lvl1pPr>
              <a:buFontTx/>
              <a:buBlip>
                <a:blip r:embed="rId2"/>
              </a:buBlip>
              <a:defRPr/>
            </a:lvl1pPr>
            <a:lvl2pPr>
              <a:buFontTx/>
              <a:buBlip>
                <a:blip r:embed="rId3"/>
              </a:buBlip>
              <a:defRPr/>
            </a:lvl2pPr>
            <a:lvl3pPr>
              <a:buFontTx/>
              <a:buBlip>
                <a:blip r:embed="rId3"/>
              </a:buBlip>
              <a:defRPr/>
            </a:lvl3pPr>
            <a:lvl4pPr>
              <a:buFontTx/>
              <a:buBlip>
                <a:blip r:embed="rId3"/>
              </a:buBlip>
              <a:defRPr/>
            </a:lvl4pPr>
            <a:lvl5pPr>
              <a:buFontTx/>
              <a:buBlip>
                <a:blip r:embed="rId3"/>
              </a:buBlip>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Slide Number Placeholder 5"/>
          <p:cNvSpPr>
            <a:spLocks noGrp="1"/>
          </p:cNvSpPr>
          <p:nvPr>
            <p:ph type="sldNum" sz="quarter" idx="12"/>
          </p:nvPr>
        </p:nvSpPr>
        <p:spPr>
          <a:xfrm>
            <a:off x="6553200" y="5296962"/>
            <a:ext cx="2133600" cy="304271"/>
          </a:xfrm>
        </p:spPr>
        <p:txBody>
          <a:bodyPr/>
          <a:lstStyle/>
          <a:p>
            <a:pPr>
              <a:defRPr/>
            </a:pPr>
            <a:fld id="{91D03702-EECF-4A87-B73C-C4347FB406FD}" type="slidenum">
              <a:rPr lang="en-US" smtClean="0"/>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dirty="0"/>
          </a:p>
        </p:txBody>
      </p:sp>
      <p:sp>
        <p:nvSpPr>
          <p:cNvPr id="5" name="页脚占位符 4"/>
          <p:cNvSpPr>
            <a:spLocks noGrp="1"/>
          </p:cNvSpPr>
          <p:nvPr>
            <p:ph type="ftr" sz="quarter" idx="3"/>
          </p:nvPr>
        </p:nvSpPr>
        <p:spPr>
          <a:xfrm>
            <a:off x="3124201" y="5296962"/>
            <a:ext cx="2895600" cy="304271"/>
          </a:xfrm>
          <a:prstGeom prst="rect">
            <a:avLst/>
          </a:prstGeom>
        </p:spPr>
        <p:txBody>
          <a:bodyPr vert="horz" lIns="91440" tIns="45720" rIns="91440" bIns="45720" rtlCol="0" anchor="ctr"/>
          <a:lstStyle>
            <a:lvl1pPr algn="ct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fld id="{ADE361C3-C043-4A6E-BDCE-8DA1E7D90A3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anose="020B0604020202020204" pitchFamily="34" charset="0"/>
        <a:buChar char="•"/>
        <a:defRPr sz="2600" b="0" kern="1200">
          <a:solidFill>
            <a:schemeClr val="tx1">
              <a:lumMod val="75000"/>
              <a:lumOff val="25000"/>
            </a:schemeClr>
          </a:solidFill>
          <a:latin typeface="+mn-lt"/>
          <a:ea typeface="+mn-ea"/>
          <a:cs typeface="等线" panose="02010600030101010101" charset="-122"/>
        </a:defRPr>
      </a:lvl1pPr>
      <a:lvl2pPr marL="742950" indent="-285750" algn="l" defTabSz="914400" rtl="0" eaLnBrk="1" latinLnBrk="0" hangingPunct="1">
        <a:lnSpc>
          <a:spcPct val="120000"/>
        </a:lnSpc>
        <a:spcBef>
          <a:spcPct val="20000"/>
        </a:spcBef>
        <a:buFont typeface="Arial" panose="020B0604020202020204" pitchFamily="34" charset="0"/>
        <a:buChar char="–"/>
        <a:defRPr sz="2400" kern="1200">
          <a:solidFill>
            <a:schemeClr val="tx1">
              <a:lumMod val="75000"/>
              <a:lumOff val="25000"/>
            </a:schemeClr>
          </a:solidFill>
          <a:latin typeface="+mn-lt"/>
          <a:ea typeface="+mn-ea"/>
          <a:cs typeface="等线" panose="02010600030101010101"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2000" kern="1200">
          <a:solidFill>
            <a:schemeClr val="tx1">
              <a:lumMod val="75000"/>
              <a:lumOff val="25000"/>
            </a:schemeClr>
          </a:solidFill>
          <a:latin typeface="+mn-lt"/>
          <a:ea typeface="+mn-ea"/>
          <a:cs typeface="等线" panose="02010600030101010101"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image" Target="../media/image16.emf"/><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8.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1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31048" y="1492992"/>
            <a:ext cx="9112952" cy="1580532"/>
          </a:xfrm>
        </p:spPr>
        <p:txBody>
          <a:bodyPr>
            <a:noAutofit/>
          </a:bodyPr>
          <a:lstStyle/>
          <a:p>
            <a:pPr>
              <a:lnSpc>
                <a:spcPct val="110000"/>
              </a:lnSpc>
            </a:pPr>
            <a:r>
              <a:rPr kumimoji="1" lang="en-US" altLang="zh-CN" sz="3200" dirty="0"/>
              <a:t>Introduction</a:t>
            </a:r>
            <a:r>
              <a:rPr kumimoji="1" lang="zh-CN" altLang="en-US" sz="3200" dirty="0"/>
              <a:t> </a:t>
            </a:r>
            <a:r>
              <a:rPr kumimoji="1" lang="en-US" altLang="zh-CN" sz="3200" dirty="0"/>
              <a:t>to</a:t>
            </a:r>
            <a:r>
              <a:rPr kumimoji="1" lang="zh-CN" altLang="en-US" sz="3200" dirty="0"/>
              <a:t> </a:t>
            </a:r>
            <a:r>
              <a:rPr kumimoji="1" lang="en-US" altLang="zh-CN" sz="3200" dirty="0"/>
              <a:t>System</a:t>
            </a:r>
            <a:r>
              <a:rPr kumimoji="1" lang="zh-CN" altLang="en-US" sz="3200" dirty="0"/>
              <a:t> </a:t>
            </a:r>
            <a:r>
              <a:rPr kumimoji="1" lang="en-US" altLang="zh-CN" sz="3200" dirty="0"/>
              <a:t>Security</a:t>
            </a:r>
            <a:endParaRPr kumimoji="1" lang="zh-CN" altLang="en-US" sz="3200" dirty="0">
              <a:latin typeface="+mn-lt"/>
            </a:endParaRPr>
          </a:p>
        </p:txBody>
      </p:sp>
      <p:sp>
        <p:nvSpPr>
          <p:cNvPr id="6" name="副标题 5"/>
          <p:cNvSpPr>
            <a:spLocks noGrp="1"/>
          </p:cNvSpPr>
          <p:nvPr>
            <p:ph type="subTitle" idx="1"/>
          </p:nvPr>
        </p:nvSpPr>
        <p:spPr>
          <a:xfrm>
            <a:off x="685800" y="3412362"/>
            <a:ext cx="7772400" cy="1225020"/>
          </a:xfrm>
        </p:spPr>
        <p:txBody>
          <a:bodyPr>
            <a:noAutofit/>
          </a:bodyPr>
          <a:lstStyle/>
          <a:p>
            <a:pPr>
              <a:lnSpc>
                <a:spcPct val="150000"/>
              </a:lnSpc>
              <a:spcBef>
                <a:spcPts val="0"/>
              </a:spcBef>
            </a:pPr>
            <a:r>
              <a:rPr kumimoji="1" lang="en-US" altLang="zh-CN" sz="1800" dirty="0">
                <a:solidFill>
                  <a:schemeClr val="tx1">
                    <a:lumMod val="75000"/>
                    <a:lumOff val="25000"/>
                  </a:schemeClr>
                </a:solidFill>
                <a:latin typeface="+mj-lt"/>
              </a:rPr>
              <a:t>IPADS,</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Shanghai</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Jiao</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Tong</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University</a:t>
            </a:r>
            <a:endParaRPr kumimoji="1" lang="en-US" altLang="zh-CN" sz="1800" dirty="0">
              <a:solidFill>
                <a:schemeClr val="tx1">
                  <a:lumMod val="75000"/>
                  <a:lumOff val="25000"/>
                </a:schemeClr>
              </a:solidFill>
              <a:latin typeface="+mj-lt"/>
            </a:endParaRPr>
          </a:p>
          <a:p>
            <a:pPr>
              <a:lnSpc>
                <a:spcPct val="150000"/>
              </a:lnSpc>
              <a:spcBef>
                <a:spcPts val="0"/>
              </a:spcBef>
            </a:pPr>
            <a:r>
              <a:rPr kumimoji="1" lang="en-US" altLang="zh-CN" sz="1800" dirty="0">
                <a:solidFill>
                  <a:schemeClr val="tx1">
                    <a:lumMod val="50000"/>
                    <a:lumOff val="50000"/>
                  </a:schemeClr>
                </a:solidFill>
                <a:latin typeface="+mj-lt"/>
              </a:rPr>
              <a:t>https://</a:t>
            </a:r>
            <a:r>
              <a:rPr kumimoji="1" lang="en-US" altLang="zh-CN" sz="1800" dirty="0" err="1">
                <a:solidFill>
                  <a:schemeClr val="tx1">
                    <a:lumMod val="50000"/>
                    <a:lumOff val="50000"/>
                  </a:schemeClr>
                </a:solidFill>
                <a:latin typeface="+mj-lt"/>
              </a:rPr>
              <a:t>www.sjtu.edu.cn</a:t>
            </a:r>
            <a:endParaRPr kumimoji="1" lang="en-GB" altLang="zh-CN" sz="1800" dirty="0">
              <a:solidFill>
                <a:schemeClr val="tx1">
                  <a:lumMod val="50000"/>
                  <a:lumOff val="50000"/>
                </a:schemeClr>
              </a:solidFill>
              <a:latin typeface="+mj-lt"/>
            </a:endParaRPr>
          </a:p>
        </p:txBody>
      </p:sp>
      <p:pic>
        <p:nvPicPr>
          <p:cNvPr id="9" name="图片 8"/>
          <p:cNvPicPr>
            <a:picLocks noChangeAspect="1"/>
          </p:cNvPicPr>
          <p:nvPr/>
        </p:nvPicPr>
        <p:blipFill>
          <a:blip r:embed="rId1">
            <a:duotone>
              <a:schemeClr val="accent1">
                <a:shade val="45000"/>
                <a:satMod val="135000"/>
              </a:schemeClr>
              <a:prstClr val="white"/>
            </a:duotone>
          </a:blip>
          <a:stretch>
            <a:fillRect/>
          </a:stretch>
        </p:blipFill>
        <p:spPr>
          <a:xfrm>
            <a:off x="5652120" y="252561"/>
            <a:ext cx="1362088" cy="492009"/>
          </a:xfrm>
          <a:prstGeom prst="rect">
            <a:avLst/>
          </a:prstGeom>
        </p:spPr>
      </p:pic>
      <p:sp>
        <p:nvSpPr>
          <p:cNvPr id="7" name="副标题 2"/>
          <p:cNvSpPr txBox="1"/>
          <p:nvPr/>
        </p:nvSpPr>
        <p:spPr>
          <a:xfrm>
            <a:off x="467544" y="252559"/>
            <a:ext cx="3240360" cy="50405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200"/>
              </a:spcBef>
              <a:buFont typeface="Arial" panose="020B0604020202020204" pitchFamily="34" charset="0"/>
              <a:buNone/>
              <a:defRPr sz="2600" b="0" kern="1200">
                <a:solidFill>
                  <a:schemeClr val="tx1">
                    <a:tint val="75000"/>
                  </a:schemeClr>
                </a:solidFill>
                <a:latin typeface="+mn-ea"/>
                <a:ea typeface="+mn-ea"/>
                <a:cs typeface="等线" panose="02010600030101010101" charset="-122"/>
              </a:defRPr>
            </a:lvl1pPr>
            <a:lvl2pPr marL="457200" indent="0" algn="ctr" defTabSz="914400" rtl="0" eaLnBrk="1" latinLnBrk="0" hangingPunct="1">
              <a:lnSpc>
                <a:spcPct val="120000"/>
              </a:lnSpc>
              <a:spcBef>
                <a:spcPct val="20000"/>
              </a:spcBef>
              <a:buFont typeface="Arial" panose="020B0604020202020204" pitchFamily="34" charset="0"/>
              <a:buNone/>
              <a:defRPr sz="2400" kern="1200">
                <a:solidFill>
                  <a:schemeClr val="tx1">
                    <a:tint val="75000"/>
                  </a:schemeClr>
                </a:solidFill>
                <a:latin typeface="+mn-ea"/>
                <a:ea typeface="+mn-ea"/>
                <a:cs typeface="等线" panose="02010600030101010101" charset="-122"/>
              </a:defRPr>
            </a:lvl2pPr>
            <a:lvl3pPr marL="914400" indent="0" algn="ctr" defTabSz="914400" rtl="0" eaLnBrk="1" latinLnBrk="0" hangingPunct="1">
              <a:lnSpc>
                <a:spcPct val="120000"/>
              </a:lnSpc>
              <a:spcBef>
                <a:spcPct val="20000"/>
              </a:spcBef>
              <a:buFont typeface="Arial" panose="020B0604020202020204" pitchFamily="34" charset="0"/>
              <a:buNone/>
              <a:defRPr sz="2000" kern="1200">
                <a:solidFill>
                  <a:schemeClr val="tx1">
                    <a:tint val="75000"/>
                  </a:schemeClr>
                </a:solidFill>
                <a:latin typeface="+mn-ea"/>
                <a:ea typeface="+mn-ea"/>
                <a:cs typeface="等线" panose="02010600030101010101" charset="-122"/>
              </a:defRPr>
            </a:lvl3pPr>
            <a:lvl4pPr marL="13716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4pPr>
            <a:lvl5pPr marL="18288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defRPr/>
            </a:pPr>
            <a:r>
              <a:rPr lang="en-US" altLang="zh-CN" sz="1400" dirty="0">
                <a:solidFill>
                  <a:srgbClr val="000000">
                    <a:lumMod val="75000"/>
                    <a:lumOff val="25000"/>
                  </a:srgbClr>
                </a:solidFill>
                <a:latin typeface="+mj-lt"/>
              </a:rPr>
              <a:t>SE3331-1 (2022 Fall)</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charset="-122"/>
            </a:endParaRPr>
          </a:p>
        </p:txBody>
      </p:sp>
      <p:pic>
        <p:nvPicPr>
          <p:cNvPr id="8"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4288" y="282539"/>
            <a:ext cx="1642840" cy="432048"/>
          </a:xfrm>
          <a:prstGeom prst="rect">
            <a:avLst/>
          </a:prstGeom>
          <a:noFill/>
        </p:spPr>
      </p:pic>
      <p:sp>
        <p:nvSpPr>
          <p:cNvPr id="10" name="副标题 5"/>
          <p:cNvSpPr txBox="1"/>
          <p:nvPr/>
        </p:nvSpPr>
        <p:spPr>
          <a:xfrm>
            <a:off x="-6647" y="5210411"/>
            <a:ext cx="8224524" cy="504056"/>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200"/>
              </a:spcBef>
              <a:buFont typeface="Arial" panose="020B0604020202020204" pitchFamily="34" charset="0"/>
              <a:buNone/>
              <a:defRPr sz="2600" b="0" kern="1200">
                <a:solidFill>
                  <a:schemeClr val="tx1">
                    <a:tint val="75000"/>
                  </a:schemeClr>
                </a:solidFill>
                <a:latin typeface="+mn-lt"/>
                <a:ea typeface="+mn-ea"/>
                <a:cs typeface="等线" panose="02010600030101010101" charset="-122"/>
              </a:defRPr>
            </a:lvl1pPr>
            <a:lvl2pPr marL="457200" indent="0" algn="ctr" defTabSz="914400" rtl="0" eaLnBrk="1" latinLnBrk="0" hangingPunct="1">
              <a:lnSpc>
                <a:spcPct val="120000"/>
              </a:lnSpc>
              <a:spcBef>
                <a:spcPct val="20000"/>
              </a:spcBef>
              <a:buFont typeface="Arial" panose="020B0604020202020204" pitchFamily="34" charset="0"/>
              <a:buNone/>
              <a:defRPr sz="2400" kern="1200">
                <a:solidFill>
                  <a:schemeClr val="tx1">
                    <a:tint val="75000"/>
                  </a:schemeClr>
                </a:solidFill>
                <a:latin typeface="+mn-lt"/>
                <a:ea typeface="+mn-ea"/>
                <a:cs typeface="等线" panose="02010600030101010101" charset="-122"/>
              </a:defRPr>
            </a:lvl2pPr>
            <a:lvl3pPr marL="914400" indent="0" algn="ctr" defTabSz="914400" rtl="0" eaLnBrk="1" latinLnBrk="0" hangingPunct="1">
              <a:lnSpc>
                <a:spcPct val="120000"/>
              </a:lnSpc>
              <a:spcBef>
                <a:spcPct val="20000"/>
              </a:spcBef>
              <a:buFont typeface="Arial" panose="020B0604020202020204" pitchFamily="34" charset="0"/>
              <a:buNone/>
              <a:defRPr sz="2000" kern="1200">
                <a:solidFill>
                  <a:schemeClr val="tx1">
                    <a:tint val="75000"/>
                  </a:schemeClr>
                </a:solidFill>
                <a:latin typeface="+mn-lt"/>
                <a:ea typeface="+mn-ea"/>
                <a:cs typeface="等线" panose="02010600030101010101" charset="-122"/>
              </a:defRPr>
            </a:lvl3pPr>
            <a:lvl4pPr marL="13716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lt"/>
                <a:ea typeface="+mn-ea"/>
                <a:cs typeface="等线" panose="02010600030101010101" charset="-122"/>
              </a:defRPr>
            </a:lvl4pPr>
            <a:lvl5pPr marL="18288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lt"/>
                <a:ea typeface="+mn-ea"/>
                <a:cs typeface="等线" panose="02010600030101010101" charset="-122"/>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spcBef>
                <a:spcPts val="0"/>
              </a:spcBef>
            </a:pPr>
            <a:endParaRPr kumimoji="1" lang="en-GB" altLang="zh-CN" sz="1800" dirty="0">
              <a:solidFill>
                <a:schemeClr val="tx1">
                  <a:lumMod val="50000"/>
                  <a:lumOff val="50000"/>
                </a:schemeClr>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advTm="11626"/>
    </mc:Choice>
    <mc:Fallback>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It's</a:t>
            </a:r>
            <a:r>
              <a:rPr kumimoji="1" lang="zh-CN" altLang="en-US" dirty="0"/>
              <a:t> </a:t>
            </a:r>
            <a:r>
              <a:rPr kumimoji="1" lang="en-US" altLang="zh-CN" dirty="0"/>
              <a:t>all</a:t>
            </a:r>
            <a:r>
              <a:rPr kumimoji="1" lang="zh-CN" altLang="en-US" dirty="0"/>
              <a:t> </a:t>
            </a:r>
            <a:r>
              <a:rPr kumimoji="1" lang="en-US" altLang="zh-CN" dirty="0"/>
              <a:t>about</a:t>
            </a:r>
            <a:r>
              <a:rPr kumimoji="1" lang="zh-CN" altLang="en-US" dirty="0"/>
              <a:t> </a:t>
            </a:r>
            <a:r>
              <a:rPr kumimoji="1" lang="en-US" altLang="zh-CN" dirty="0"/>
              <a:t>Trust</a:t>
            </a:r>
            <a:endParaRPr kumimoji="1" lang="zh-CN" altLang="en-US" dirty="0"/>
          </a:p>
        </p:txBody>
      </p:sp>
      <p:sp>
        <p:nvSpPr>
          <p:cNvPr id="3" name="内容占位符 2"/>
          <p:cNvSpPr>
            <a:spLocks noGrp="1"/>
          </p:cNvSpPr>
          <p:nvPr>
            <p:ph idx="1"/>
          </p:nvPr>
        </p:nvSpPr>
        <p:spPr/>
        <p:txBody>
          <a:bodyPr>
            <a:normAutofit/>
          </a:bodyPr>
          <a:lstStyle/>
          <a:p>
            <a:r>
              <a:rPr kumimoji="1" lang="en-US" altLang="zh-CN" sz="2000" dirty="0"/>
              <a:t>Why</a:t>
            </a:r>
            <a:r>
              <a:rPr kumimoji="1" lang="zh-CN" altLang="en-US" sz="2000" dirty="0"/>
              <a:t> </a:t>
            </a:r>
            <a:r>
              <a:rPr kumimoji="1" lang="en-US" altLang="zh-CN" sz="2000" dirty="0"/>
              <a:t>blockchain?</a:t>
            </a:r>
            <a:endParaRPr kumimoji="1" lang="en-US" altLang="zh-CN" sz="2000" dirty="0"/>
          </a:p>
          <a:p>
            <a:pPr lvl="1"/>
            <a:r>
              <a:rPr kumimoji="1" lang="en-US" altLang="zh-CN" dirty="0"/>
              <a:t>We</a:t>
            </a:r>
            <a:r>
              <a:rPr kumimoji="1" lang="zh-CN" altLang="en-US" dirty="0"/>
              <a:t> </a:t>
            </a:r>
            <a:r>
              <a:rPr kumimoji="1" lang="en-US" altLang="zh-CN" dirty="0"/>
              <a:t>need</a:t>
            </a:r>
            <a:r>
              <a:rPr kumimoji="1" lang="zh-CN" altLang="en-US" dirty="0"/>
              <a:t> </a:t>
            </a:r>
            <a:r>
              <a:rPr kumimoji="1" lang="en-US" altLang="zh-CN" dirty="0"/>
              <a:t>a</a:t>
            </a:r>
            <a:r>
              <a:rPr kumimoji="1" lang="zh-CN" altLang="en-US" dirty="0"/>
              <a:t> </a:t>
            </a:r>
            <a:r>
              <a:rPr kumimoji="1" lang="en-US" altLang="zh-CN" dirty="0"/>
              <a:t>consensus</a:t>
            </a:r>
            <a:r>
              <a:rPr kumimoji="1" lang="zh-CN" altLang="en-US" dirty="0"/>
              <a:t> </a:t>
            </a:r>
            <a:r>
              <a:rPr kumimoji="1" lang="en-US" altLang="zh-CN" dirty="0"/>
              <a:t>for</a:t>
            </a:r>
            <a:r>
              <a:rPr kumimoji="1" lang="zh-CN" altLang="en-US" dirty="0"/>
              <a:t> </a:t>
            </a:r>
            <a:r>
              <a:rPr kumimoji="1" lang="en-US" altLang="zh-CN" dirty="0"/>
              <a:t>a</a:t>
            </a:r>
            <a:r>
              <a:rPr kumimoji="1" lang="zh-CN" altLang="en-US" dirty="0"/>
              <a:t> </a:t>
            </a:r>
            <a:r>
              <a:rPr kumimoji="1" lang="en-US" altLang="zh-CN" dirty="0"/>
              <a:t>ledger</a:t>
            </a:r>
            <a:endParaRPr kumimoji="1" lang="en-US" altLang="zh-CN" dirty="0"/>
          </a:p>
          <a:p>
            <a:pPr lvl="1"/>
            <a:r>
              <a:rPr kumimoji="1" lang="en-US" altLang="zh-CN" dirty="0"/>
              <a:t>There</a:t>
            </a:r>
            <a:r>
              <a:rPr kumimoji="1" lang="zh-CN" altLang="en-US" dirty="0"/>
              <a:t> </a:t>
            </a:r>
            <a:r>
              <a:rPr kumimoji="1" lang="en-US" altLang="zh-CN" dirty="0"/>
              <a:t>is</a:t>
            </a:r>
            <a:r>
              <a:rPr kumimoji="1" lang="zh-CN" altLang="en-US" dirty="0"/>
              <a:t> </a:t>
            </a:r>
            <a:r>
              <a:rPr kumimoji="1" lang="en-US" altLang="zh-CN" dirty="0"/>
              <a:t>no</a:t>
            </a:r>
            <a:r>
              <a:rPr kumimoji="1" lang="zh-CN" altLang="en-US" dirty="0"/>
              <a:t> </a:t>
            </a:r>
            <a:r>
              <a:rPr kumimoji="1" lang="en-US" altLang="zh-CN" dirty="0"/>
              <a:t>third</a:t>
            </a:r>
            <a:r>
              <a:rPr kumimoji="1" lang="zh-CN" altLang="en-US" dirty="0"/>
              <a:t> </a:t>
            </a:r>
            <a:r>
              <a:rPr kumimoji="1" lang="en-US" altLang="zh-CN" dirty="0"/>
              <a:t>party</a:t>
            </a:r>
            <a:r>
              <a:rPr kumimoji="1" lang="zh-CN" altLang="en-US" dirty="0"/>
              <a:t> </a:t>
            </a:r>
            <a:r>
              <a:rPr kumimoji="1" lang="en-US" altLang="zh-CN" dirty="0"/>
              <a:t>to</a:t>
            </a:r>
            <a:r>
              <a:rPr kumimoji="1" lang="zh-CN" altLang="en-US" dirty="0"/>
              <a:t> </a:t>
            </a:r>
            <a:r>
              <a:rPr kumimoji="1" lang="en-US" altLang="zh-CN" dirty="0"/>
              <a:t>be</a:t>
            </a:r>
            <a:r>
              <a:rPr kumimoji="1" lang="zh-CN" altLang="en-US" dirty="0"/>
              <a:t> </a:t>
            </a:r>
            <a:r>
              <a:rPr kumimoji="1" lang="en-US" altLang="zh-CN" dirty="0"/>
              <a:t>trusted</a:t>
            </a:r>
            <a:endParaRPr kumimoji="1" lang="en-US" altLang="zh-CN" dirty="0"/>
          </a:p>
          <a:p>
            <a:pPr lvl="1"/>
            <a:endParaRPr kumimoji="1" lang="en-US" altLang="zh-CN" dirty="0"/>
          </a:p>
          <a:p>
            <a:r>
              <a:rPr kumimoji="1" lang="en-US" altLang="zh-CN" sz="2000" dirty="0"/>
              <a:t>If</a:t>
            </a:r>
            <a:r>
              <a:rPr kumimoji="1" lang="zh-CN" altLang="en-US" sz="2000" dirty="0"/>
              <a:t> </a:t>
            </a:r>
            <a:r>
              <a:rPr kumimoji="1" lang="en-US" altLang="zh-CN" sz="2000" dirty="0"/>
              <a:t>there</a:t>
            </a:r>
            <a:r>
              <a:rPr kumimoji="1" lang="zh-CN" altLang="en-US" sz="2000" dirty="0"/>
              <a:t> </a:t>
            </a:r>
            <a:r>
              <a:rPr kumimoji="1" lang="en-US" altLang="zh-CN" sz="2000" dirty="0"/>
              <a:t>is</a:t>
            </a:r>
            <a:r>
              <a:rPr kumimoji="1" lang="zh-CN" altLang="en-US" sz="2000" dirty="0"/>
              <a:t> </a:t>
            </a:r>
            <a:r>
              <a:rPr kumimoji="1" lang="en-US" altLang="zh-CN" sz="2000" dirty="0"/>
              <a:t>someone</a:t>
            </a:r>
            <a:r>
              <a:rPr kumimoji="1" lang="zh-CN" altLang="en-US" sz="2000" dirty="0"/>
              <a:t> </a:t>
            </a:r>
            <a:r>
              <a:rPr kumimoji="1" lang="en-US" altLang="zh-CN" sz="2000" dirty="0"/>
              <a:t>trusted</a:t>
            </a:r>
            <a:r>
              <a:rPr kumimoji="1" lang="zh-CN" altLang="en-US" sz="2000" dirty="0"/>
              <a:t> </a:t>
            </a:r>
            <a:r>
              <a:rPr kumimoji="1" lang="en-US" altLang="zh-CN" sz="2000" dirty="0"/>
              <a:t>by</a:t>
            </a:r>
            <a:r>
              <a:rPr kumimoji="1" lang="zh-CN" altLang="en-US" sz="2000" dirty="0"/>
              <a:t> </a:t>
            </a:r>
            <a:r>
              <a:rPr kumimoji="1" lang="en-US" altLang="zh-CN" sz="2000" dirty="0"/>
              <a:t>all,</a:t>
            </a:r>
            <a:r>
              <a:rPr kumimoji="1" lang="zh-CN" altLang="en-US" sz="2000" dirty="0"/>
              <a:t> </a:t>
            </a:r>
            <a:r>
              <a:rPr kumimoji="1" lang="en-US" altLang="zh-CN" sz="2000" dirty="0"/>
              <a:t>then</a:t>
            </a:r>
            <a:r>
              <a:rPr kumimoji="1" lang="zh-CN" altLang="en-US" sz="2000" dirty="0"/>
              <a:t> </a:t>
            </a:r>
            <a:r>
              <a:rPr kumimoji="1" lang="en-US" altLang="zh-CN" sz="2000" dirty="0"/>
              <a:t>blockchain</a:t>
            </a:r>
            <a:r>
              <a:rPr kumimoji="1" lang="zh-CN" altLang="en-US" sz="2000" dirty="0"/>
              <a:t> </a:t>
            </a:r>
            <a:r>
              <a:rPr kumimoji="1" lang="en-US" altLang="zh-CN" sz="2000" dirty="0"/>
              <a:t>is</a:t>
            </a:r>
            <a:r>
              <a:rPr kumimoji="1" lang="zh-CN" altLang="en-US" sz="2000" dirty="0"/>
              <a:t> </a:t>
            </a:r>
            <a:r>
              <a:rPr kumimoji="1" lang="en-US" altLang="zh-CN" sz="2000" dirty="0"/>
              <a:t>not</a:t>
            </a:r>
            <a:r>
              <a:rPr kumimoji="1" lang="zh-CN" altLang="en-US" sz="2000" dirty="0"/>
              <a:t> </a:t>
            </a:r>
            <a:r>
              <a:rPr kumimoji="1" lang="en-US" altLang="zh-CN" sz="2000" dirty="0"/>
              <a:t>needed</a:t>
            </a:r>
            <a:endParaRPr kumimoji="1" lang="en-US" altLang="zh-CN" sz="2000" dirty="0"/>
          </a:p>
          <a:p>
            <a:pPr lvl="1"/>
            <a:r>
              <a:rPr kumimoji="1" lang="en-US" altLang="zh-CN" dirty="0"/>
              <a:t>Blockchain</a:t>
            </a:r>
            <a:r>
              <a:rPr kumimoji="1" lang="zh-CN" altLang="en-US" dirty="0"/>
              <a:t> </a:t>
            </a:r>
            <a:r>
              <a:rPr kumimoji="1" lang="en-US" altLang="zh-CN" dirty="0"/>
              <a:t>is</a:t>
            </a:r>
            <a:r>
              <a:rPr kumimoji="1" lang="zh-CN" altLang="en-US" dirty="0"/>
              <a:t> </a:t>
            </a:r>
            <a:r>
              <a:rPr kumimoji="1" lang="en-US" altLang="zh-CN" dirty="0"/>
              <a:t>slow</a:t>
            </a:r>
            <a:r>
              <a:rPr kumimoji="1" lang="zh-CN" altLang="en-US" dirty="0"/>
              <a:t> </a:t>
            </a:r>
            <a:r>
              <a:rPr kumimoji="1" lang="en-US" altLang="zh-CN" dirty="0"/>
              <a:t>and</a:t>
            </a:r>
            <a:r>
              <a:rPr kumimoji="1" lang="zh-CN" altLang="en-US" dirty="0"/>
              <a:t> </a:t>
            </a:r>
            <a:r>
              <a:rPr kumimoji="1" lang="en-US" altLang="zh-CN" dirty="0"/>
              <a:t>hard</a:t>
            </a:r>
            <a:r>
              <a:rPr kumimoji="1" lang="zh-CN" altLang="en-US" dirty="0"/>
              <a:t> </a:t>
            </a:r>
            <a:r>
              <a:rPr kumimoji="1" lang="en-US" altLang="zh-CN" dirty="0"/>
              <a:t>to</a:t>
            </a:r>
            <a:r>
              <a:rPr kumimoji="1" lang="zh-CN" altLang="en-US" dirty="0"/>
              <a:t> </a:t>
            </a:r>
            <a:r>
              <a:rPr kumimoji="1" lang="en-US" altLang="zh-CN" dirty="0"/>
              <a:t>use</a:t>
            </a:r>
            <a:endParaRPr kumimoji="1" lang="en-US" altLang="zh-CN" dirty="0"/>
          </a:p>
          <a:p>
            <a:pPr lvl="1"/>
            <a:r>
              <a:rPr kumimoji="1" lang="en-US" altLang="zh-CN" dirty="0"/>
              <a:t>It</a:t>
            </a:r>
            <a:r>
              <a:rPr kumimoji="1" lang="zh-CN" altLang="en-US" dirty="0"/>
              <a:t> </a:t>
            </a:r>
            <a:r>
              <a:rPr kumimoji="1" lang="en-US" altLang="zh-CN" dirty="0"/>
              <a:t>is</a:t>
            </a:r>
            <a:r>
              <a:rPr kumimoji="1" lang="zh-CN" altLang="en-US" dirty="0"/>
              <a:t> </a:t>
            </a:r>
            <a:r>
              <a:rPr kumimoji="1" lang="en-US" altLang="zh-CN" dirty="0"/>
              <a:t>designed</a:t>
            </a:r>
            <a:r>
              <a:rPr kumimoji="1" lang="zh-CN" altLang="en-US" dirty="0"/>
              <a:t> </a:t>
            </a:r>
            <a:r>
              <a:rPr kumimoji="1" lang="en-US" altLang="zh-CN" dirty="0"/>
              <a:t>to</a:t>
            </a:r>
            <a:r>
              <a:rPr kumimoji="1" lang="zh-CN" altLang="en-US" dirty="0"/>
              <a:t> </a:t>
            </a:r>
            <a:r>
              <a:rPr kumimoji="1" lang="en-US" altLang="zh-CN" dirty="0"/>
              <a:t>be</a:t>
            </a:r>
            <a:r>
              <a:rPr kumimoji="1" lang="zh-CN" altLang="en-US" dirty="0"/>
              <a:t> </a:t>
            </a:r>
            <a:r>
              <a:rPr kumimoji="1" lang="en-US" altLang="zh-CN" dirty="0"/>
              <a:t>that</a:t>
            </a:r>
            <a:r>
              <a:rPr kumimoji="1" lang="zh-CN" altLang="en-US" dirty="0"/>
              <a:t> </a:t>
            </a:r>
            <a:r>
              <a:rPr kumimoji="1" lang="en-US" altLang="zh-CN" dirty="0"/>
              <a:t>way</a:t>
            </a:r>
            <a:endParaRPr kumimoji="1" lang="en-US" altLang="zh-CN" dirty="0"/>
          </a:p>
          <a:p>
            <a:pPr lvl="2"/>
            <a:r>
              <a:rPr kumimoji="1" lang="en-US" altLang="zh-CN" sz="1600" dirty="0"/>
              <a:t>Considering</a:t>
            </a:r>
            <a:r>
              <a:rPr kumimoji="1" lang="zh-CN" altLang="en-US" sz="1600" dirty="0"/>
              <a:t> </a:t>
            </a:r>
            <a:r>
              <a:rPr kumimoji="1" lang="en-US" altLang="zh-CN" sz="1600" dirty="0"/>
              <a:t>the</a:t>
            </a:r>
            <a:r>
              <a:rPr kumimoji="1" lang="zh-CN" altLang="en-US" sz="1600" dirty="0"/>
              <a:t> </a:t>
            </a:r>
            <a:r>
              <a:rPr kumimoji="1" lang="en-US" altLang="zh-CN" sz="1600" dirty="0"/>
              <a:t>storage</a:t>
            </a:r>
            <a:r>
              <a:rPr kumimoji="1" lang="zh-CN" altLang="en-US" sz="1600" dirty="0"/>
              <a:t> </a:t>
            </a:r>
            <a:r>
              <a:rPr kumimoji="1" lang="en-US" altLang="zh-CN" sz="1600" dirty="0"/>
              <a:t>and</a:t>
            </a:r>
            <a:r>
              <a:rPr kumimoji="1" lang="zh-CN" altLang="en-US" sz="1600" dirty="0"/>
              <a:t> </a:t>
            </a:r>
            <a:r>
              <a:rPr kumimoji="1" lang="en-US" altLang="zh-CN" sz="1600" dirty="0"/>
              <a:t>bandwidth</a:t>
            </a:r>
            <a:r>
              <a:rPr kumimoji="1" lang="zh-CN" altLang="en-US" sz="1600" dirty="0"/>
              <a:t> </a:t>
            </a:r>
            <a:r>
              <a:rPr kumimoji="1" lang="en-US" altLang="zh-CN" sz="1600" dirty="0"/>
              <a:t>of</a:t>
            </a:r>
            <a:r>
              <a:rPr kumimoji="1" lang="zh-CN" altLang="en-US" sz="1600" dirty="0"/>
              <a:t> </a:t>
            </a:r>
            <a:r>
              <a:rPr kumimoji="1" lang="en-US" altLang="zh-CN" sz="1600" dirty="0"/>
              <a:t>the</a:t>
            </a:r>
            <a:r>
              <a:rPr kumimoji="1" lang="zh-CN" altLang="en-US" sz="1600" dirty="0"/>
              <a:t> </a:t>
            </a:r>
            <a:r>
              <a:rPr kumimoji="1" lang="en-US" altLang="zh-CN" sz="1600" dirty="0"/>
              <a:t>ledger</a:t>
            </a:r>
            <a:endParaRPr kumimoji="1" lang="en-US" altLang="zh-C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Questions</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Why</a:t>
            </a:r>
            <a:r>
              <a:rPr kumimoji="1" lang="zh-CN" altLang="en-US" dirty="0"/>
              <a:t> </a:t>
            </a:r>
            <a:r>
              <a:rPr kumimoji="1" lang="en-US" altLang="zh-CN" dirty="0" err="1"/>
              <a:t>BitCoin</a:t>
            </a:r>
            <a:r>
              <a:rPr kumimoji="1" lang="zh-CN" altLang="en-US" dirty="0"/>
              <a:t> </a:t>
            </a:r>
            <a:r>
              <a:rPr kumimoji="1" lang="en-US" altLang="zh-CN" dirty="0"/>
              <a:t>is</a:t>
            </a:r>
            <a:r>
              <a:rPr kumimoji="1" lang="zh-CN" altLang="en-US" dirty="0"/>
              <a:t> </a:t>
            </a:r>
            <a:r>
              <a:rPr kumimoji="1" lang="en-US" altLang="zh-CN" dirty="0"/>
              <a:t>so</a:t>
            </a:r>
            <a:r>
              <a:rPr kumimoji="1" lang="zh-CN" altLang="en-US" dirty="0"/>
              <a:t> </a:t>
            </a:r>
            <a:r>
              <a:rPr kumimoji="1" lang="en-US" altLang="zh-CN" dirty="0"/>
              <a:t>valuable?</a:t>
            </a:r>
            <a:endParaRPr kumimoji="1" lang="en-US" altLang="zh-CN" dirty="0"/>
          </a:p>
          <a:p>
            <a:pPr lvl="1"/>
            <a:r>
              <a:rPr kumimoji="1" lang="en-US" altLang="zh-CN" dirty="0"/>
              <a:t>A</a:t>
            </a:r>
            <a:r>
              <a:rPr kumimoji="1" lang="zh-CN" altLang="en-US" dirty="0"/>
              <a:t> </a:t>
            </a:r>
            <a:r>
              <a:rPr kumimoji="1" lang="en-US" altLang="zh-CN" dirty="0"/>
              <a:t>bit-string</a:t>
            </a:r>
            <a:r>
              <a:rPr kumimoji="1" lang="zh-CN" altLang="en-US" dirty="0"/>
              <a:t> </a:t>
            </a:r>
            <a:r>
              <a:rPr kumimoji="1" lang="en-US" altLang="zh-CN" dirty="0"/>
              <a:t>itself</a:t>
            </a:r>
            <a:r>
              <a:rPr kumimoji="1" lang="zh-CN" altLang="en-US" dirty="0"/>
              <a:t> </a:t>
            </a:r>
            <a:r>
              <a:rPr kumimoji="1" lang="en-US" altLang="zh-CN" dirty="0"/>
              <a:t>does</a:t>
            </a:r>
            <a:r>
              <a:rPr kumimoji="1" lang="zh-CN" altLang="en-US" dirty="0"/>
              <a:t> </a:t>
            </a:r>
            <a:r>
              <a:rPr kumimoji="1" lang="en-US" altLang="zh-CN" dirty="0"/>
              <a:t>not</a:t>
            </a:r>
            <a:r>
              <a:rPr kumimoji="1" lang="zh-CN" altLang="en-US" dirty="0"/>
              <a:t> </a:t>
            </a:r>
            <a:r>
              <a:rPr kumimoji="1" lang="en-US" altLang="zh-CN" dirty="0"/>
              <a:t>worth</a:t>
            </a:r>
            <a:r>
              <a:rPr kumimoji="1" lang="zh-CN" altLang="en-US" dirty="0"/>
              <a:t> </a:t>
            </a:r>
            <a:r>
              <a:rPr kumimoji="1" lang="en-US" altLang="zh-CN" dirty="0"/>
              <a:t>anything</a:t>
            </a:r>
            <a:endParaRPr kumimoji="1" lang="en-US" altLang="zh-CN" dirty="0"/>
          </a:p>
          <a:p>
            <a:pPr lvl="1"/>
            <a:r>
              <a:rPr kumimoji="1" lang="en-US" altLang="zh-CN" dirty="0"/>
              <a:t>It</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b="1" dirty="0">
                <a:highlight>
                  <a:srgbClr val="FFFF00"/>
                </a:highlight>
              </a:rPr>
              <a:t>consensus</a:t>
            </a:r>
            <a:r>
              <a:rPr kumimoji="1" lang="zh-CN" altLang="en-US" dirty="0"/>
              <a:t> </a:t>
            </a:r>
            <a:r>
              <a:rPr kumimoji="1" lang="en-US" altLang="zh-CN" dirty="0"/>
              <a:t>that</a:t>
            </a:r>
            <a:r>
              <a:rPr kumimoji="1" lang="zh-CN" altLang="en-US" dirty="0"/>
              <a:t> </a:t>
            </a:r>
            <a:r>
              <a:rPr kumimoji="1" lang="en-US" altLang="zh-CN" dirty="0"/>
              <a:t>matters</a:t>
            </a:r>
            <a:endParaRPr kumimoji="1" lang="en-US" altLang="zh-CN" dirty="0"/>
          </a:p>
          <a:p>
            <a:pPr lvl="2"/>
            <a:r>
              <a:rPr kumimoji="1" lang="en-US" altLang="zh-CN" dirty="0"/>
              <a:t>A</a:t>
            </a:r>
            <a:r>
              <a:rPr kumimoji="1" lang="zh-CN" altLang="en-US" dirty="0"/>
              <a:t> </a:t>
            </a:r>
            <a:r>
              <a:rPr kumimoji="1" lang="en-US" altLang="zh-CN" dirty="0"/>
              <a:t>decentralized</a:t>
            </a:r>
            <a:r>
              <a:rPr kumimoji="1" lang="zh-CN" altLang="en-US" dirty="0"/>
              <a:t> </a:t>
            </a:r>
            <a:r>
              <a:rPr kumimoji="1" lang="en-US" altLang="zh-CN" dirty="0"/>
              <a:t>global</a:t>
            </a:r>
            <a:r>
              <a:rPr kumimoji="1" lang="zh-CN" altLang="en-US" dirty="0"/>
              <a:t> </a:t>
            </a:r>
            <a:r>
              <a:rPr kumimoji="1" lang="en-US" altLang="zh-CN" dirty="0"/>
              <a:t>consensus</a:t>
            </a:r>
            <a:r>
              <a:rPr kumimoji="1" lang="zh-CN" altLang="en-US" dirty="0"/>
              <a:t> </a:t>
            </a:r>
            <a:r>
              <a:rPr kumimoji="1" lang="en-US" altLang="zh-CN" dirty="0"/>
              <a:t>is</a:t>
            </a:r>
            <a:r>
              <a:rPr kumimoji="1" lang="zh-CN" altLang="en-US" dirty="0"/>
              <a:t> </a:t>
            </a:r>
            <a:r>
              <a:rPr kumimoji="1" lang="en-US" altLang="zh-CN" dirty="0"/>
              <a:t>hard</a:t>
            </a:r>
            <a:r>
              <a:rPr kumimoji="1" lang="zh-CN" altLang="en-US" dirty="0"/>
              <a:t> </a:t>
            </a:r>
            <a:r>
              <a:rPr kumimoji="1" lang="en-US" altLang="zh-CN" dirty="0"/>
              <a:t>to</a:t>
            </a:r>
            <a:r>
              <a:rPr kumimoji="1" lang="zh-CN" altLang="en-US" dirty="0"/>
              <a:t> </a:t>
            </a:r>
            <a:r>
              <a:rPr kumimoji="1" lang="en-US" altLang="zh-CN" dirty="0"/>
              <a:t>achieve</a:t>
            </a:r>
            <a:endParaRPr kumimoji="1" lang="en-US" altLang="zh-CN" dirty="0"/>
          </a:p>
          <a:p>
            <a:pPr lvl="2"/>
            <a:r>
              <a:rPr kumimoji="1" lang="en-US" altLang="zh-CN" dirty="0"/>
              <a:t>Before</a:t>
            </a:r>
            <a:r>
              <a:rPr kumimoji="1" lang="zh-CN" altLang="en-US" dirty="0"/>
              <a:t> </a:t>
            </a:r>
            <a:r>
              <a:rPr kumimoji="1" lang="en-US" altLang="zh-CN" dirty="0" err="1"/>
              <a:t>BitCoin</a:t>
            </a:r>
            <a:r>
              <a:rPr kumimoji="1" lang="en-US" altLang="zh-CN" dirty="0"/>
              <a:t>,</a:t>
            </a:r>
            <a:r>
              <a:rPr kumimoji="1" lang="zh-CN" altLang="en-US" dirty="0"/>
              <a:t> </a:t>
            </a:r>
            <a:r>
              <a:rPr kumimoji="1" lang="en-US" altLang="zh-CN" dirty="0"/>
              <a:t>it</a:t>
            </a:r>
            <a:r>
              <a:rPr kumimoji="1" lang="zh-CN" altLang="en-US" dirty="0"/>
              <a:t> </a:t>
            </a:r>
            <a:r>
              <a:rPr kumimoji="1" lang="en-US" altLang="zh-CN" dirty="0"/>
              <a:t>is</a:t>
            </a:r>
            <a:r>
              <a:rPr kumimoji="1" lang="zh-CN" altLang="en-US" dirty="0"/>
              <a:t> </a:t>
            </a:r>
            <a:r>
              <a:rPr kumimoji="1" lang="en-US" altLang="zh-CN" dirty="0"/>
              <a:t>even</a:t>
            </a:r>
            <a:r>
              <a:rPr kumimoji="1" lang="zh-CN" altLang="en-US" dirty="0"/>
              <a:t> </a:t>
            </a:r>
            <a:r>
              <a:rPr kumimoji="1" lang="en-US" altLang="zh-CN" dirty="0"/>
              <a:t>thought</a:t>
            </a:r>
            <a:r>
              <a:rPr kumimoji="1" lang="zh-CN" altLang="en-US" dirty="0"/>
              <a:t> </a:t>
            </a:r>
            <a:r>
              <a:rPr kumimoji="1" lang="en-US" altLang="zh-CN" dirty="0"/>
              <a:t>as</a:t>
            </a:r>
            <a:r>
              <a:rPr kumimoji="1" lang="zh-CN" altLang="en-US" dirty="0"/>
              <a:t> </a:t>
            </a:r>
            <a:r>
              <a:rPr kumimoji="1" lang="en-US" altLang="zh-CN" dirty="0"/>
              <a:t>impossible</a:t>
            </a:r>
            <a:endParaRPr kumimoji="1" lang="en-US" altLang="zh-CN" dirty="0"/>
          </a:p>
          <a:p>
            <a:pPr lvl="2"/>
            <a:r>
              <a:rPr kumimoji="1" lang="en-US" altLang="zh-CN" dirty="0" err="1"/>
              <a:t>BitCoin</a:t>
            </a:r>
            <a:r>
              <a:rPr kumimoji="1" lang="zh-CN" altLang="en-US" dirty="0"/>
              <a:t> </a:t>
            </a:r>
            <a:r>
              <a:rPr kumimoji="1" lang="en-US" altLang="zh-CN" dirty="0"/>
              <a:t>solves</a:t>
            </a:r>
            <a:r>
              <a:rPr kumimoji="1" lang="zh-CN" altLang="en-US" dirty="0"/>
              <a:t> </a:t>
            </a:r>
            <a:r>
              <a:rPr kumimoji="1" lang="en-US" altLang="zh-CN" dirty="0"/>
              <a:t>this</a:t>
            </a:r>
            <a:r>
              <a:rPr kumimoji="1" lang="zh-CN" altLang="en-US" dirty="0"/>
              <a:t> </a:t>
            </a:r>
            <a:r>
              <a:rPr kumimoji="1" lang="en-US" altLang="zh-CN" dirty="0"/>
              <a:t>problem</a:t>
            </a:r>
            <a:r>
              <a:rPr kumimoji="1" lang="zh-CN" altLang="en-US" dirty="0"/>
              <a:t> </a:t>
            </a:r>
            <a:r>
              <a:rPr kumimoji="1" lang="en-US" altLang="zh-CN" dirty="0"/>
              <a:t>by</a:t>
            </a:r>
            <a:r>
              <a:rPr kumimoji="1" lang="zh-CN" altLang="en-US" dirty="0"/>
              <a:t> </a:t>
            </a:r>
            <a:r>
              <a:rPr kumimoji="1" lang="en-US" altLang="zh-CN" dirty="0"/>
              <a:t>incentive.</a:t>
            </a:r>
            <a:r>
              <a:rPr kumimoji="1" lang="zh-CN" altLang="en-US" dirty="0"/>
              <a:t> </a:t>
            </a:r>
            <a:r>
              <a:rPr kumimoji="1" lang="en-US" altLang="zh-CN" dirty="0"/>
              <a:t>Human</a:t>
            </a:r>
            <a:r>
              <a:rPr kumimoji="1" lang="zh-CN" altLang="en-US" dirty="0"/>
              <a:t> </a:t>
            </a:r>
            <a:r>
              <a:rPr kumimoji="1" lang="en-US" altLang="zh-CN" dirty="0"/>
              <a:t>is</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loop!</a:t>
            </a:r>
            <a:endParaRPr kumimoji="1" lang="en-US" altLang="zh-CN" dirty="0"/>
          </a:p>
          <a:p>
            <a:pPr lvl="2"/>
            <a:endParaRPr kumimoji="1" lang="en-US" altLang="zh-CN" dirty="0"/>
          </a:p>
          <a:p>
            <a:r>
              <a:rPr kumimoji="1" lang="en-US" altLang="zh-CN" dirty="0"/>
              <a:t>How</a:t>
            </a:r>
            <a:r>
              <a:rPr kumimoji="1" lang="zh-CN" altLang="en-US" dirty="0"/>
              <a:t> </a:t>
            </a:r>
            <a:r>
              <a:rPr kumimoji="1" lang="en-US" altLang="zh-CN" dirty="0"/>
              <a:t>to</a:t>
            </a:r>
            <a:r>
              <a:rPr kumimoji="1" lang="zh-CN" altLang="en-US" dirty="0"/>
              <a:t> </a:t>
            </a:r>
            <a:r>
              <a:rPr kumimoji="1" lang="en-US" altLang="zh-CN" dirty="0"/>
              <a:t>ban</a:t>
            </a:r>
            <a:r>
              <a:rPr kumimoji="1" lang="zh-CN" altLang="en-US" dirty="0"/>
              <a:t> </a:t>
            </a:r>
            <a:r>
              <a:rPr kumimoji="1" lang="en-US" altLang="zh-CN" dirty="0" err="1"/>
              <a:t>BitCoin</a:t>
            </a:r>
            <a:r>
              <a:rPr kumimoji="1" lang="en-US" altLang="zh-CN" dirty="0"/>
              <a:t>?</a:t>
            </a:r>
            <a:endParaRPr kumimoji="1" lang="en-US" altLang="zh-CN" dirty="0"/>
          </a:p>
          <a:p>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dirty="0"/>
              <a:t>Security</a:t>
            </a:r>
            <a:r>
              <a:rPr kumimoji="1" lang="zh-CN" altLang="en-US" dirty="0"/>
              <a:t> </a:t>
            </a:r>
            <a:r>
              <a:rPr kumimoji="1" lang="en-US" altLang="zh-CN" dirty="0"/>
              <a:t>Intro</a:t>
            </a:r>
            <a:endParaRPr kumimoji="1" lang="zh-CN" altLang="en-US" dirty="0"/>
          </a:p>
        </p:txBody>
      </p:sp>
      <p:sp>
        <p:nvSpPr>
          <p:cNvPr id="7" name="文本占位符 6"/>
          <p:cNvSpPr>
            <a:spLocks noGrp="1"/>
          </p:cNvSpPr>
          <p:nvPr>
            <p:ph type="body" idx="1"/>
          </p:nvPr>
        </p:nvSpPr>
        <p:spPr/>
        <p:txBody>
          <a:bodyPr/>
          <a:lstStyle/>
          <a:p>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Attacks Happen</a:t>
            </a:r>
            <a:endParaRPr kumimoji="1" lang="zh-CN" altLang="en-US" dirty="0"/>
          </a:p>
        </p:txBody>
      </p:sp>
      <p:sp>
        <p:nvSpPr>
          <p:cNvPr id="3" name="内容占位符 2"/>
          <p:cNvSpPr>
            <a:spLocks noGrp="1"/>
          </p:cNvSpPr>
          <p:nvPr>
            <p:ph idx="1"/>
          </p:nvPr>
        </p:nvSpPr>
        <p:spPr/>
        <p:txBody>
          <a:bodyPr>
            <a:normAutofit fontScale="77500" lnSpcReduction="20000"/>
          </a:bodyPr>
          <a:lstStyle/>
          <a:p>
            <a:r>
              <a:rPr lang="en-US" altLang="zh-CN" sz="2800" dirty="0"/>
              <a:t>Lots of personal info stolen</a:t>
            </a:r>
            <a:endParaRPr lang="en-US" altLang="zh-CN" sz="2800" dirty="0"/>
          </a:p>
          <a:p>
            <a:pPr lvl="1"/>
            <a:r>
              <a:rPr lang="en-US" altLang="zh-CN" sz="2400" dirty="0"/>
              <a:t>Attackers broke into server w/ ~800K records on Utah patients</a:t>
            </a:r>
            <a:endParaRPr lang="en-US" altLang="zh-CN" sz="2400" dirty="0"/>
          </a:p>
          <a:p>
            <a:r>
              <a:rPr lang="en-US" altLang="zh-CN" sz="2800" dirty="0"/>
              <a:t>Phishing attacks(</a:t>
            </a:r>
            <a:r>
              <a:rPr lang="zh-CN" altLang="en-US" sz="2800" dirty="0"/>
              <a:t>钓鱼攻击</a:t>
            </a:r>
            <a:r>
              <a:rPr lang="en-US" altLang="zh-CN" sz="2800" dirty="0"/>
              <a:t>)</a:t>
            </a:r>
            <a:endParaRPr lang="en-US" altLang="zh-CN" sz="2800" dirty="0"/>
          </a:p>
          <a:p>
            <a:pPr lvl="1"/>
            <a:r>
              <a:rPr lang="en-US" altLang="zh-CN" sz="2400" dirty="0"/>
              <a:t>Users at ORNL tricked by phishing email about benefits from HR</a:t>
            </a:r>
            <a:endParaRPr lang="en-US" altLang="zh-CN" sz="2400" dirty="0"/>
          </a:p>
          <a:p>
            <a:r>
              <a:rPr lang="en-US" altLang="zh-CN" sz="2800" dirty="0"/>
              <a:t>Millions of PCs are under control of an adversary</a:t>
            </a:r>
            <a:endParaRPr lang="en-US" altLang="zh-CN" sz="2800" dirty="0"/>
          </a:p>
          <a:p>
            <a:pPr lvl="1"/>
            <a:r>
              <a:rPr lang="en-US" altLang="zh-CN" sz="2400" dirty="0"/>
              <a:t>Which is called "Botnet(</a:t>
            </a:r>
            <a:r>
              <a:rPr lang="zh-CN" altLang="en-US" sz="2400" dirty="0"/>
              <a:t>肉机</a:t>
            </a:r>
            <a:r>
              <a:rPr lang="en-US" altLang="zh-CN" sz="2400" dirty="0"/>
              <a:t>)"</a:t>
            </a:r>
            <a:endParaRPr lang="en-US" altLang="zh-CN" sz="2400" dirty="0"/>
          </a:p>
          <a:p>
            <a:r>
              <a:rPr lang="en-US" altLang="zh-CN" sz="2800" dirty="0" err="1"/>
              <a:t>Stuxnet</a:t>
            </a:r>
            <a:endParaRPr lang="en-US" altLang="zh-CN" sz="2800" dirty="0"/>
          </a:p>
          <a:p>
            <a:pPr lvl="1"/>
            <a:r>
              <a:rPr lang="en-US" altLang="zh-CN" sz="2400" dirty="0"/>
              <a:t>Infected Iran's uranium processing facilities</a:t>
            </a:r>
            <a:endParaRPr lang="en-US" altLang="zh-CN" sz="2400" dirty="0"/>
          </a:p>
          <a:p>
            <a:pPr lvl="1"/>
            <a:r>
              <a:rPr lang="en-US" altLang="zh-CN" sz="2400" dirty="0"/>
              <a:t>Fake certificate</a:t>
            </a:r>
            <a:endParaRPr lang="en-US" altLang="zh-CN" sz="2400" dirty="0"/>
          </a:p>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图片 3"/>
          <p:cNvPicPr>
            <a:picLocks noChangeAspect="1"/>
          </p:cNvPicPr>
          <p:nvPr/>
        </p:nvPicPr>
        <p:blipFill>
          <a:blip r:embed="rId1"/>
          <a:stretch>
            <a:fillRect/>
          </a:stretch>
        </p:blipFill>
        <p:spPr>
          <a:xfrm>
            <a:off x="393704" y="0"/>
            <a:ext cx="8356023" cy="5715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850900" y="0"/>
            <a:ext cx="7422356" cy="5715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6200" y="0"/>
            <a:ext cx="8987118" cy="5715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https://www.xudongz.com/cache/2f378473dbd4878e1f47edf3a1b75b15789925cc6c56e462a2642786073f4e9b.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0" y="193161"/>
            <a:ext cx="13846895" cy="7788879"/>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1187624" y="3552351"/>
            <a:ext cx="7136954" cy="310557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8520" y="22805"/>
            <a:ext cx="10129627" cy="5697915"/>
          </a:xfrm>
        </p:spPr>
      </p:pic>
      <p:sp>
        <p:nvSpPr>
          <p:cNvPr id="5" name="AutoShape 4" descr="https://i.lihkg.com/540/http:/static.apple.nextmedia.com/images/e-paper/20170513/large/1494670010_39f6.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6" descr="http://static.apple.nextmedia.com/images/e-paper/20170513/large/1494670010_39f6.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3029804" y="909854"/>
            <a:ext cx="3493826" cy="1741986"/>
            <a:chOff x="5418163" y="1064525"/>
            <a:chExt cx="3493826" cy="2090383"/>
          </a:xfrm>
        </p:grpSpPr>
        <p:sp>
          <p:nvSpPr>
            <p:cNvPr id="20" name="Oval Callout 19"/>
            <p:cNvSpPr/>
            <p:nvPr/>
          </p:nvSpPr>
          <p:spPr>
            <a:xfrm>
              <a:off x="5418163" y="1064525"/>
              <a:ext cx="3493826" cy="2090383"/>
            </a:xfrm>
            <a:prstGeom prst="wedgeEllipseCallout">
              <a:avLst>
                <a:gd name="adj1" fmla="val 14719"/>
                <a:gd name="adj2" fmla="val 81502"/>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Chuck, pay in Amazon with this signed letter: </a:t>
              </a: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1" name="Folded Corner 20"/>
            <p:cNvSpPr/>
            <p:nvPr/>
          </p:nvSpPr>
          <p:spPr>
            <a:xfrm>
              <a:off x="5950424" y="1787856"/>
              <a:ext cx="2506063" cy="1226022"/>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600" dirty="0">
                  <a:solidFill>
                    <a:srgbClr val="FF0000"/>
                  </a:solidFill>
                </a:rPr>
                <a:t>Dear Amazon, </a:t>
              </a:r>
              <a:endParaRPr lang="en-US" sz="1600" dirty="0">
                <a:solidFill>
                  <a:srgbClr val="FF0000"/>
                </a:solidFill>
              </a:endParaRPr>
            </a:p>
            <a:p>
              <a:pPr algn="ctr"/>
              <a:r>
                <a:rPr lang="en-US" sz="1600" dirty="0">
                  <a:solidFill>
                    <a:srgbClr val="FF0000"/>
                  </a:solidFill>
                </a:rPr>
                <a:t>order#123 is $10, when it is paid, text me at 425-111-2222. </a:t>
              </a:r>
              <a:r>
                <a:rPr lang="en-US" sz="1600" dirty="0">
                  <a:solidFill>
                    <a:schemeClr val="tx1"/>
                  </a:solidFill>
                </a:rPr>
                <a:t> </a:t>
              </a:r>
              <a:r>
                <a:rPr lang="en-US" sz="1600" dirty="0">
                  <a:solidFill>
                    <a:srgbClr val="FF0000"/>
                  </a:solidFill>
                </a:rPr>
                <a:t>[Jeff's signature]</a:t>
              </a:r>
              <a:endParaRPr lang="en-US" dirty="0">
                <a:solidFill>
                  <a:schemeClr val="tx1"/>
                </a:solidFill>
              </a:endParaRPr>
            </a:p>
          </p:txBody>
        </p:sp>
      </p:grpSp>
      <p:pic>
        <p:nvPicPr>
          <p:cNvPr id="2050" name="Picture 2" descr="C:\Users\shuochen\AppData\Local\Microsoft\Windows\Temporary Internet Files\Content.IE5\2NSS8ZFI\MC900433823[1].PNG"/>
          <p:cNvPicPr>
            <a:picLocks noChangeAspect="1" noChangeArrowheads="1"/>
          </p:cNvPicPr>
          <p:nvPr/>
        </p:nvPicPr>
        <p:blipFill>
          <a:blip r:embed="rId1" cstate="print"/>
          <a:srcRect/>
          <a:stretch>
            <a:fillRect/>
          </a:stretch>
        </p:blipFill>
        <p:spPr bwMode="auto">
          <a:xfrm>
            <a:off x="2419464" y="3635470"/>
            <a:ext cx="666636" cy="555530"/>
          </a:xfrm>
          <a:prstGeom prst="rect">
            <a:avLst/>
          </a:prstGeom>
          <a:noFill/>
        </p:spPr>
      </p:pic>
      <p:sp>
        <p:nvSpPr>
          <p:cNvPr id="6" name="TextBox 5"/>
          <p:cNvSpPr txBox="1"/>
          <p:nvPr/>
        </p:nvSpPr>
        <p:spPr>
          <a:xfrm>
            <a:off x="7" y="5407223"/>
            <a:ext cx="9144001" cy="369332"/>
          </a:xfrm>
          <a:prstGeom prst="rect">
            <a:avLst/>
          </a:prstGeom>
          <a:noFill/>
        </p:spPr>
        <p:txBody>
          <a:bodyPr wrap="square" rtlCol="0">
            <a:spAutoFit/>
          </a:bodyPr>
          <a:lstStyle/>
          <a:p>
            <a:r>
              <a:rPr lang="en-US" dirty="0"/>
              <a:t>Note: phone number is analogous to the URL that Amazon uses to notify the merchant</a:t>
            </a:r>
            <a:endParaRPr lang="en-US" u="sng" dirty="0">
              <a:solidFill>
                <a:srgbClr val="0070C0"/>
              </a:solidFill>
            </a:endParaRPr>
          </a:p>
        </p:txBody>
      </p:sp>
      <p:sp>
        <p:nvSpPr>
          <p:cNvPr id="7" name="Oval Callout 6"/>
          <p:cNvSpPr/>
          <p:nvPr/>
        </p:nvSpPr>
        <p:spPr>
          <a:xfrm>
            <a:off x="2456596" y="1740093"/>
            <a:ext cx="2538485" cy="955345"/>
          </a:xfrm>
          <a:prstGeom prst="wedgeEllipseCallout">
            <a:avLst>
              <a:gd name="adj1" fmla="val -16950"/>
              <a:gd name="adj2" fmla="val 15257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Jeff, </a:t>
            </a:r>
            <a:endParaRPr lang="en-US" dirty="0">
              <a:solidFill>
                <a:schemeClr val="tx1"/>
              </a:solidFill>
            </a:endParaRPr>
          </a:p>
          <a:p>
            <a:pPr algn="ctr"/>
            <a:r>
              <a:rPr lang="en-US" dirty="0">
                <a:solidFill>
                  <a:schemeClr val="tx1"/>
                </a:solidFill>
              </a:rPr>
              <a:t>I want to buy this DVD.</a:t>
            </a:r>
            <a:endParaRPr lang="en-US" dirty="0">
              <a:solidFill>
                <a:schemeClr val="tx1"/>
              </a:solidFill>
            </a:endParaRPr>
          </a:p>
        </p:txBody>
      </p:sp>
      <p:sp>
        <p:nvSpPr>
          <p:cNvPr id="9" name="Rectangle 42"/>
          <p:cNvSpPr>
            <a:spLocks noChangeArrowheads="1"/>
          </p:cNvSpPr>
          <p:nvPr/>
        </p:nvSpPr>
        <p:spPr bwMode="auto">
          <a:xfrm>
            <a:off x="6" y="-71111"/>
            <a:ext cx="248799" cy="52322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228600" algn="l" defTabSz="914400" rtl="0" eaLnBrk="1" fontAlgn="base" latinLnBrk="0" hangingPunct="1">
              <a:lnSpc>
                <a:spcPct val="100000"/>
              </a:lnSpc>
              <a:spcBef>
                <a:spcPct val="0"/>
              </a:spcBef>
              <a:spcAft>
                <a:spcPct val="0"/>
              </a:spcAft>
              <a:buClrTx/>
              <a:buSzTx/>
              <a:buFontTx/>
              <a:buNone/>
            </a:pPr>
            <a:r>
              <a:rPr kumimoji="0" 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sz="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22860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0" name="Rectangle 55"/>
          <p:cNvSpPr>
            <a:spLocks noChangeArrowheads="1"/>
          </p:cNvSpPr>
          <p:nvPr/>
        </p:nvSpPr>
        <p:spPr bwMode="auto">
          <a:xfrm>
            <a:off x="22225" y="2761470"/>
            <a:ext cx="184666" cy="369332"/>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12" name="Picture 63"/>
          <p:cNvPicPr>
            <a:picLocks noChangeAspect="1" noChangeArrowheads="1"/>
          </p:cNvPicPr>
          <p:nvPr/>
        </p:nvPicPr>
        <p:blipFill>
          <a:blip r:embed="rId2" cstate="print"/>
          <a:srcRect/>
          <a:stretch>
            <a:fillRect/>
          </a:stretch>
        </p:blipFill>
        <p:spPr bwMode="auto">
          <a:xfrm>
            <a:off x="5766340" y="2601568"/>
            <a:ext cx="839176" cy="628405"/>
          </a:xfrm>
          <a:prstGeom prst="rect">
            <a:avLst/>
          </a:prstGeom>
          <a:noFill/>
        </p:spPr>
      </p:pic>
      <p:pic>
        <p:nvPicPr>
          <p:cNvPr id="13" name="Picture 64"/>
          <p:cNvPicPr>
            <a:picLocks noChangeAspect="1" noChangeArrowheads="1"/>
          </p:cNvPicPr>
          <p:nvPr/>
        </p:nvPicPr>
        <p:blipFill>
          <a:blip r:embed="rId3" cstate="print"/>
          <a:srcRect/>
          <a:stretch>
            <a:fillRect/>
          </a:stretch>
        </p:blipFill>
        <p:spPr bwMode="auto">
          <a:xfrm>
            <a:off x="5845418" y="4298831"/>
            <a:ext cx="760098" cy="625739"/>
          </a:xfrm>
          <a:prstGeom prst="rect">
            <a:avLst/>
          </a:prstGeom>
          <a:noFill/>
        </p:spPr>
      </p:pic>
      <p:cxnSp>
        <p:nvCxnSpPr>
          <p:cNvPr id="14" name="Straight Connector 13"/>
          <p:cNvCxnSpPr/>
          <p:nvPr/>
        </p:nvCxnSpPr>
        <p:spPr>
          <a:xfrm flipV="1">
            <a:off x="3057087" y="3059377"/>
            <a:ext cx="2715916" cy="693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3" idx="1"/>
          </p:cNvCxnSpPr>
          <p:nvPr/>
        </p:nvCxnSpPr>
        <p:spPr>
          <a:xfrm>
            <a:off x="3029810" y="4026090"/>
            <a:ext cx="2815615" cy="585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37430" y="4195810"/>
            <a:ext cx="1595309" cy="369332"/>
          </a:xfrm>
          <a:prstGeom prst="rect">
            <a:avLst/>
          </a:prstGeom>
          <a:noFill/>
        </p:spPr>
        <p:txBody>
          <a:bodyPr wrap="none" rtlCol="0">
            <a:spAutoFit/>
          </a:bodyPr>
          <a:lstStyle/>
          <a:p>
            <a:r>
              <a:rPr lang="en-US" dirty="0"/>
              <a:t>Shopper Chuck</a:t>
            </a:r>
            <a:endParaRPr lang="en-US" u="sng" dirty="0">
              <a:solidFill>
                <a:srgbClr val="0070C0"/>
              </a:solidFill>
            </a:endParaRPr>
          </a:p>
        </p:txBody>
      </p:sp>
      <p:sp>
        <p:nvSpPr>
          <p:cNvPr id="17" name="TextBox 16"/>
          <p:cNvSpPr txBox="1"/>
          <p:nvPr/>
        </p:nvSpPr>
        <p:spPr>
          <a:xfrm>
            <a:off x="5574466" y="4936958"/>
            <a:ext cx="947382" cy="369332"/>
          </a:xfrm>
          <a:prstGeom prst="rect">
            <a:avLst/>
          </a:prstGeom>
          <a:noFill/>
        </p:spPr>
        <p:txBody>
          <a:bodyPr wrap="none" rtlCol="0">
            <a:spAutoFit/>
          </a:bodyPr>
          <a:lstStyle/>
          <a:p>
            <a:r>
              <a:rPr lang="en-US" dirty="0"/>
              <a:t>Amazon</a:t>
            </a:r>
            <a:endParaRPr lang="en-US" u="sng" dirty="0">
              <a:solidFill>
                <a:srgbClr val="0070C0"/>
              </a:solidFill>
            </a:endParaRPr>
          </a:p>
        </p:txBody>
      </p:sp>
      <p:sp>
        <p:nvSpPr>
          <p:cNvPr id="18" name="TextBox 17"/>
          <p:cNvSpPr txBox="1"/>
          <p:nvPr/>
        </p:nvSpPr>
        <p:spPr>
          <a:xfrm>
            <a:off x="6053128" y="2334407"/>
            <a:ext cx="518091" cy="369332"/>
          </a:xfrm>
          <a:prstGeom prst="rect">
            <a:avLst/>
          </a:prstGeom>
          <a:noFill/>
        </p:spPr>
        <p:txBody>
          <a:bodyPr wrap="none" rtlCol="0">
            <a:spAutoFit/>
          </a:bodyPr>
          <a:lstStyle/>
          <a:p>
            <a:r>
              <a:rPr lang="en-US" dirty="0"/>
              <a:t>Jeff</a:t>
            </a:r>
            <a:endParaRPr lang="en-US" u="sng" dirty="0">
              <a:solidFill>
                <a:srgbClr val="0070C0"/>
              </a:solidFill>
            </a:endParaRPr>
          </a:p>
        </p:txBody>
      </p:sp>
      <p:grpSp>
        <p:nvGrpSpPr>
          <p:cNvPr id="22" name="Group 21"/>
          <p:cNvGrpSpPr/>
          <p:nvPr/>
        </p:nvGrpSpPr>
        <p:grpSpPr>
          <a:xfrm>
            <a:off x="2647665" y="1194182"/>
            <a:ext cx="3439236" cy="1821599"/>
            <a:chOff x="2784144" y="2715905"/>
            <a:chExt cx="3439236" cy="2185919"/>
          </a:xfrm>
        </p:grpSpPr>
        <p:sp>
          <p:nvSpPr>
            <p:cNvPr id="23" name="Oval Callout 22"/>
            <p:cNvSpPr/>
            <p:nvPr/>
          </p:nvSpPr>
          <p:spPr>
            <a:xfrm>
              <a:off x="2784144" y="2715905"/>
              <a:ext cx="3439236" cy="2185919"/>
            </a:xfrm>
            <a:prstGeom prst="wedgeEllipseCallout">
              <a:avLst>
                <a:gd name="adj1" fmla="val -20189"/>
                <a:gd name="adj2" fmla="val 1137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Amazon, I want to pay with this letter</a:t>
              </a: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4" name="Folded Corner 23"/>
            <p:cNvSpPr/>
            <p:nvPr/>
          </p:nvSpPr>
          <p:spPr>
            <a:xfrm>
              <a:off x="3302760" y="3411941"/>
              <a:ext cx="2431576" cy="1255593"/>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600" dirty="0">
                  <a:solidFill>
                    <a:srgbClr val="FF0000"/>
                  </a:solidFill>
                </a:rPr>
                <a:t>Dear Amazon, </a:t>
              </a:r>
              <a:endParaRPr lang="en-US" sz="1600" dirty="0">
                <a:solidFill>
                  <a:srgbClr val="FF0000"/>
                </a:solidFill>
              </a:endParaRPr>
            </a:p>
            <a:p>
              <a:pPr algn="ctr"/>
              <a:r>
                <a:rPr lang="en-US" sz="1600" dirty="0">
                  <a:solidFill>
                    <a:srgbClr val="FF0000"/>
                  </a:solidFill>
                </a:rPr>
                <a:t>order#123 is $10, when it is paid, text me at 425-111-2222.</a:t>
              </a:r>
              <a:r>
                <a:rPr lang="en-US" sz="1600" dirty="0">
                  <a:solidFill>
                    <a:schemeClr val="tx1"/>
                  </a:solidFill>
                </a:rPr>
                <a:t> </a:t>
              </a:r>
              <a:r>
                <a:rPr lang="en-US" sz="1600" dirty="0">
                  <a:solidFill>
                    <a:srgbClr val="FF0000"/>
                  </a:solidFill>
                </a:rPr>
                <a:t>[Jeff's signature]</a:t>
              </a:r>
              <a:endParaRPr lang="en-US" dirty="0">
                <a:solidFill>
                  <a:schemeClr val="tx1"/>
                </a:solidFill>
              </a:endParaRPr>
            </a:p>
          </p:txBody>
        </p:sp>
      </p:grpSp>
      <p:sp>
        <p:nvSpPr>
          <p:cNvPr id="25" name="Oval Callout 24"/>
          <p:cNvSpPr/>
          <p:nvPr/>
        </p:nvSpPr>
        <p:spPr>
          <a:xfrm>
            <a:off x="2752782" y="2957019"/>
            <a:ext cx="3252232" cy="1057701"/>
          </a:xfrm>
          <a:prstGeom prst="wedgeEllipseCallout">
            <a:avLst>
              <a:gd name="adj1" fmla="val 57045"/>
              <a:gd name="adj2" fmla="val 6615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C00000"/>
                </a:solidFill>
              </a:rPr>
              <a:t>Hi, </a:t>
            </a:r>
            <a:endParaRPr lang="en-US" sz="1600" dirty="0">
              <a:solidFill>
                <a:srgbClr val="C00000"/>
              </a:solidFill>
            </a:endParaRPr>
          </a:p>
          <a:p>
            <a:pPr algn="ctr"/>
            <a:r>
              <a:rPr lang="en-US" sz="1600" dirty="0">
                <a:solidFill>
                  <a:srgbClr val="C00000"/>
                </a:solidFill>
              </a:rPr>
              <a:t>$10 has been paid for order#123. </a:t>
            </a:r>
            <a:endParaRPr lang="en-US" sz="1600" dirty="0">
              <a:solidFill>
                <a:srgbClr val="C00000"/>
              </a:solidFill>
            </a:endParaRPr>
          </a:p>
          <a:p>
            <a:pPr algn="ctr"/>
            <a:r>
              <a:rPr lang="en-US" sz="1600" dirty="0">
                <a:solidFill>
                  <a:srgbClr val="C00000"/>
                </a:solidFill>
              </a:rPr>
              <a:t> [Amazon's signature]</a:t>
            </a:r>
            <a:endParaRPr lang="en-US" sz="1600" dirty="0">
              <a:solidFill>
                <a:srgbClr val="C00000"/>
              </a:solidFill>
            </a:endParaRPr>
          </a:p>
        </p:txBody>
      </p:sp>
      <p:cxnSp>
        <p:nvCxnSpPr>
          <p:cNvPr id="26" name="Straight Connector 25"/>
          <p:cNvCxnSpPr>
            <a:stCxn id="13" idx="0"/>
            <a:endCxn id="12" idx="2"/>
          </p:cNvCxnSpPr>
          <p:nvPr/>
        </p:nvCxnSpPr>
        <p:spPr>
          <a:xfrm rot="16200000" flipV="1">
            <a:off x="5671270" y="3744633"/>
            <a:ext cx="1068858" cy="395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Callout 26"/>
          <p:cNvSpPr/>
          <p:nvPr/>
        </p:nvSpPr>
        <p:spPr>
          <a:xfrm>
            <a:off x="2677236" y="1512629"/>
            <a:ext cx="3493826" cy="731673"/>
          </a:xfrm>
          <a:prstGeom prst="wedgeEllipseCallout">
            <a:avLst>
              <a:gd name="adj1" fmla="val 49094"/>
              <a:gd name="adj2" fmla="val 143678"/>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Great, I will ship order#123!</a:t>
            </a:r>
            <a:endParaRPr lang="en-US" dirty="0">
              <a:solidFill>
                <a:schemeClr val="tx1"/>
              </a:solidFill>
            </a:endParaRPr>
          </a:p>
        </p:txBody>
      </p:sp>
      <p:sp>
        <p:nvSpPr>
          <p:cNvPr id="2" name="Slide Number Placeholder 1"/>
          <p:cNvSpPr>
            <a:spLocks noGrp="1"/>
          </p:cNvSpPr>
          <p:nvPr>
            <p:ph type="sldNum" sz="quarter" idx="12"/>
          </p:nvPr>
        </p:nvSpPr>
        <p:spPr/>
        <p:txBody>
          <a:bodyPr/>
          <a:lstStyle/>
          <a:p>
            <a:pPr>
              <a:defRPr/>
            </a:pPr>
            <a:fld id="{91D03702-EECF-4A87-B73C-C4347FB406FD}" type="slidenum">
              <a:rPr lang="en-US" smtClean="0"/>
            </a:fld>
            <a:endParaRPr lang="en-US" dirty="0"/>
          </a:p>
        </p:txBody>
      </p:sp>
      <p:sp>
        <p:nvSpPr>
          <p:cNvPr id="31" name="TextBox 30"/>
          <p:cNvSpPr txBox="1"/>
          <p:nvPr/>
        </p:nvSpPr>
        <p:spPr>
          <a:xfrm>
            <a:off x="73111" y="442062"/>
            <a:ext cx="7239482" cy="523220"/>
          </a:xfrm>
          <a:prstGeom prst="rect">
            <a:avLst/>
          </a:prstGeom>
          <a:noFill/>
        </p:spPr>
        <p:txBody>
          <a:bodyPr wrap="none" rtlCol="0">
            <a:spAutoFit/>
          </a:bodyPr>
          <a:lstStyle/>
          <a:p>
            <a:r>
              <a:rPr lang="en-US" altLang="zh-CN" sz="2800" b="1" dirty="0"/>
              <a:t>HOW TO SHOP FOR FREE ONLINE (S&amp;P'11)</a:t>
            </a:r>
            <a:endParaRPr lang="en-US" sz="2800" dirty="0">
              <a:solidFill>
                <a:srgbClr val="002060"/>
              </a:solidFill>
            </a:endParaRPr>
          </a:p>
        </p:txBody>
      </p:sp>
      <p:grpSp>
        <p:nvGrpSpPr>
          <p:cNvPr id="28" name="Group 27"/>
          <p:cNvGrpSpPr/>
          <p:nvPr/>
        </p:nvGrpSpPr>
        <p:grpSpPr>
          <a:xfrm>
            <a:off x="-5071" y="891726"/>
            <a:ext cx="9144000" cy="4827892"/>
            <a:chOff x="0" y="982640"/>
            <a:chExt cx="9144000" cy="5793470"/>
          </a:xfrm>
        </p:grpSpPr>
        <p:sp>
          <p:nvSpPr>
            <p:cNvPr id="29" name="Rectangle 28"/>
            <p:cNvSpPr/>
            <p:nvPr/>
          </p:nvSpPr>
          <p:spPr>
            <a:xfrm>
              <a:off x="0" y="982640"/>
              <a:ext cx="9144000" cy="5793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p:cNvPicPr>
              <a:picLocks noChangeAspect="1" noChangeArrowheads="1"/>
            </p:cNvPicPr>
            <p:nvPr/>
          </p:nvPicPr>
          <p:blipFill>
            <a:blip r:embed="rId4" cstate="print"/>
            <a:srcRect/>
            <a:stretch>
              <a:fillRect/>
            </a:stretch>
          </p:blipFill>
          <p:spPr bwMode="auto">
            <a:xfrm>
              <a:off x="1856097" y="1153257"/>
              <a:ext cx="5786650" cy="5125828"/>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5" grpId="0" animBg="1"/>
      <p:bldP spid="25" grpId="1"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 </a:t>
            </a:r>
            <a:r>
              <a:rPr kumimoji="1" lang="en-US" altLang="zh-CN" dirty="0" err="1"/>
              <a:t>BitCoin</a:t>
            </a:r>
            <a:endParaRPr kumimoji="1" lang="zh-CN" altLang="en-US" dirty="0"/>
          </a:p>
        </p:txBody>
      </p:sp>
      <p:sp>
        <p:nvSpPr>
          <p:cNvPr id="3" name="内容占位符 2"/>
          <p:cNvSpPr>
            <a:spLocks noGrp="1"/>
          </p:cNvSpPr>
          <p:nvPr>
            <p:ph idx="1"/>
          </p:nvPr>
        </p:nvSpPr>
        <p:spPr/>
        <p:txBody>
          <a:bodyPr>
            <a:normAutofit/>
          </a:bodyPr>
          <a:lstStyle/>
          <a:p>
            <a:r>
              <a:rPr kumimoji="1" lang="en-US" altLang="zh-CN" sz="2000" dirty="0" err="1"/>
              <a:t>BitCoin</a:t>
            </a:r>
            <a:r>
              <a:rPr kumimoji="1" lang="zh-CN" altLang="en-US" sz="2000" dirty="0"/>
              <a:t> </a:t>
            </a:r>
            <a:r>
              <a:rPr kumimoji="1" lang="en-US" altLang="zh-CN" sz="2000" dirty="0"/>
              <a:t>is</a:t>
            </a:r>
            <a:r>
              <a:rPr kumimoji="1" lang="zh-CN" altLang="en-US" sz="2000" dirty="0"/>
              <a:t> </a:t>
            </a:r>
            <a:r>
              <a:rPr kumimoji="1" lang="en-US" altLang="zh-CN" sz="2000" dirty="0"/>
              <a:t>a</a:t>
            </a:r>
            <a:r>
              <a:rPr kumimoji="1" lang="zh-CN" altLang="en-US" sz="2000" dirty="0"/>
              <a:t> </a:t>
            </a:r>
            <a:r>
              <a:rPr kumimoji="1" lang="en-US" altLang="zh-CN" sz="2000" dirty="0"/>
              <a:t>d</a:t>
            </a:r>
            <a:r>
              <a:rPr kumimoji="1" lang="en-GB" altLang="zh-CN" sz="2000" dirty="0" err="1"/>
              <a:t>ecentralized</a:t>
            </a:r>
            <a:r>
              <a:rPr kumimoji="1" lang="en-GB" altLang="zh-CN" sz="2000" dirty="0"/>
              <a:t> </a:t>
            </a:r>
            <a:r>
              <a:rPr kumimoji="1" lang="en-US" altLang="zh-CN" sz="2000" dirty="0"/>
              <a:t>public-</a:t>
            </a:r>
            <a:r>
              <a:rPr kumimoji="1" lang="en-US" altLang="zh-CN" sz="2000" dirty="0" err="1"/>
              <a:t>accessable</a:t>
            </a:r>
            <a:r>
              <a:rPr kumimoji="1" lang="zh-CN" altLang="en-US" sz="2000" dirty="0"/>
              <a:t> </a:t>
            </a:r>
            <a:r>
              <a:rPr kumimoji="1" lang="en-US" altLang="zh-CN" sz="2000" dirty="0"/>
              <a:t>ledger</a:t>
            </a:r>
            <a:endParaRPr kumimoji="1" lang="en-GB" altLang="zh-CN" sz="2000" dirty="0"/>
          </a:p>
          <a:p>
            <a:pPr lvl="1"/>
            <a:r>
              <a:rPr kumimoji="1" lang="en-US" altLang="zh-CN" dirty="0"/>
              <a:t>Using</a:t>
            </a:r>
            <a:r>
              <a:rPr kumimoji="1" lang="zh-CN" altLang="en-US" dirty="0"/>
              <a:t> </a:t>
            </a:r>
            <a:r>
              <a:rPr kumimoji="1" lang="en-US" altLang="zh-CN" dirty="0"/>
              <a:t>hashes</a:t>
            </a:r>
            <a:r>
              <a:rPr kumimoji="1" lang="zh-CN" altLang="en-US" dirty="0"/>
              <a:t> </a:t>
            </a:r>
            <a:r>
              <a:rPr kumimoji="1" lang="en-US" altLang="zh-CN" dirty="0"/>
              <a:t>as</a:t>
            </a:r>
            <a:r>
              <a:rPr kumimoji="1" lang="zh-CN" altLang="en-US" dirty="0"/>
              <a:t> </a:t>
            </a:r>
            <a:r>
              <a:rPr kumimoji="1" lang="en-US" altLang="zh-CN" dirty="0"/>
              <a:t>a</a:t>
            </a:r>
            <a:r>
              <a:rPr kumimoji="1" lang="zh-CN" altLang="en-US" dirty="0"/>
              <a:t> </a:t>
            </a:r>
            <a:r>
              <a:rPr kumimoji="1" lang="en-US" altLang="zh-CN" dirty="0"/>
              <a:t>pointers,</a:t>
            </a:r>
            <a:r>
              <a:rPr kumimoji="1" lang="zh-CN" altLang="en-US" dirty="0"/>
              <a:t> </a:t>
            </a:r>
            <a:r>
              <a:rPr kumimoji="1" lang="en-US" altLang="zh-CN" dirty="0"/>
              <a:t>which</a:t>
            </a:r>
            <a:r>
              <a:rPr kumimoji="1" lang="zh-CN" altLang="en-US" dirty="0"/>
              <a:t> </a:t>
            </a:r>
            <a:r>
              <a:rPr kumimoji="1" lang="en-US" altLang="zh-CN" dirty="0"/>
              <a:t>form</a:t>
            </a:r>
            <a:r>
              <a:rPr kumimoji="1" lang="zh-CN" altLang="en-US" dirty="0"/>
              <a:t> </a:t>
            </a:r>
            <a:r>
              <a:rPr kumimoji="1" lang="en-US" altLang="zh-CN" dirty="0"/>
              <a:t>a</a:t>
            </a:r>
            <a:r>
              <a:rPr kumimoji="1" lang="zh-CN" altLang="en-US" dirty="0"/>
              <a:t> </a:t>
            </a:r>
            <a:r>
              <a:rPr kumimoji="1" lang="en-US" altLang="zh-CN" dirty="0"/>
              <a:t>chain</a:t>
            </a:r>
            <a:endParaRPr kumimoji="1" lang="en-GB" altLang="zh-CN" dirty="0"/>
          </a:p>
          <a:p>
            <a:pPr lvl="1"/>
            <a:r>
              <a:rPr kumimoji="1" lang="en-GB" altLang="zh-CN" dirty="0"/>
              <a:t>Tamper-proof (</a:t>
            </a:r>
            <a:r>
              <a:rPr kumimoji="1" lang="en-US" altLang="zh-CN" dirty="0"/>
              <a:t>assuming</a:t>
            </a:r>
            <a:r>
              <a:rPr kumimoji="1" lang="zh-CN" altLang="en-US" dirty="0"/>
              <a:t> </a:t>
            </a:r>
            <a:r>
              <a:rPr kumimoji="1" lang="en-GB" altLang="zh-CN" dirty="0"/>
              <a:t>51% honest)</a:t>
            </a:r>
            <a:endParaRPr kumimoji="1" lang="en-GB" altLang="zh-CN" dirty="0"/>
          </a:p>
        </p:txBody>
      </p:sp>
      <p:pic>
        <p:nvPicPr>
          <p:cNvPr id="4" name="Picture 2" descr="http://www.ruanyifeng.com/blogimg/asset/2017/bg201712270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9652" y="2775992"/>
            <a:ext cx="6264696" cy="245481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线箭头连接符 5"/>
          <p:cNvCxnSpPr/>
          <p:nvPr/>
        </p:nvCxnSpPr>
        <p:spPr>
          <a:xfrm>
            <a:off x="1313638" y="5296272"/>
            <a:ext cx="6516724" cy="0"/>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830362" y="5111606"/>
            <a:ext cx="772286" cy="369332"/>
          </a:xfrm>
          <a:prstGeom prst="rect">
            <a:avLst/>
          </a:prstGeom>
          <a:noFill/>
        </p:spPr>
        <p:txBody>
          <a:bodyPr wrap="square">
            <a:spAutoFit/>
          </a:bodyPr>
          <a:lstStyle/>
          <a:p>
            <a:r>
              <a:rPr kumimoji="1" lang="en-US" altLang="zh-CN" b="1" dirty="0">
                <a:solidFill>
                  <a:schemeClr val="accent1"/>
                </a:solidFill>
              </a:rPr>
              <a:t>Time</a:t>
            </a:r>
            <a:endParaRPr lang="zh-CN" altLang="en-US" b="1" dirty="0">
              <a:solidFill>
                <a:schemeClr val="accent1"/>
              </a:solidFill>
            </a:endParaRPr>
          </a:p>
        </p:txBody>
      </p:sp>
      <p:sp>
        <p:nvSpPr>
          <p:cNvPr id="5" name="文本框 4"/>
          <p:cNvSpPr txBox="1"/>
          <p:nvPr/>
        </p:nvSpPr>
        <p:spPr>
          <a:xfrm>
            <a:off x="3314700" y="164465"/>
            <a:ext cx="5524500" cy="583565"/>
          </a:xfrm>
          <a:prstGeom prst="rect">
            <a:avLst/>
          </a:prstGeom>
          <a:noFill/>
        </p:spPr>
        <p:txBody>
          <a:bodyPr wrap="square" rtlCol="0">
            <a:spAutoFit/>
          </a:bodyPr>
          <a:p>
            <a:r>
              <a:rPr lang="en-US" altLang="zh-CN" sz="1600"/>
              <a:t>PT:</a:t>
            </a:r>
            <a:r>
              <a:rPr lang="zh-CN" altLang="en-US" sz="1600"/>
              <a:t>会记录用户的</a:t>
            </a:r>
            <a:r>
              <a:rPr lang="en-US" altLang="zh-CN" sz="1600"/>
              <a:t>credit</a:t>
            </a:r>
            <a:r>
              <a:rPr lang="zh-CN" altLang="en-US" sz="1600"/>
              <a:t>来记录用户的下载和上传的数据量，</a:t>
            </a:r>
            <a:endParaRPr lang="zh-CN" altLang="en-US" sz="1600"/>
          </a:p>
          <a:p>
            <a:r>
              <a:rPr lang="zh-CN" altLang="en-US" sz="1600"/>
              <a:t>避免一个用户只下载不上传的情况出现。</a:t>
            </a: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mastercard-giftcard2.JPG"/>
          <p:cNvPicPr>
            <a:picLocks noChangeAspect="1"/>
          </p:cNvPicPr>
          <p:nvPr/>
        </p:nvPicPr>
        <p:blipFill>
          <a:blip r:embed="rId1" cstate="print"/>
          <a:stretch>
            <a:fillRect/>
          </a:stretch>
        </p:blipFill>
        <p:spPr>
          <a:xfrm>
            <a:off x="4244454" y="528195"/>
            <a:ext cx="3657600" cy="1981720"/>
          </a:xfrm>
          <a:prstGeom prst="rect">
            <a:avLst/>
          </a:prstGeom>
        </p:spPr>
      </p:pic>
      <p:sp>
        <p:nvSpPr>
          <p:cNvPr id="3" name="Text Placeholder 17"/>
          <p:cNvSpPr>
            <a:spLocks noGrp="1"/>
          </p:cNvSpPr>
          <p:nvPr>
            <p:ph type="body" idx="1"/>
          </p:nvPr>
        </p:nvSpPr>
        <p:spPr>
          <a:xfrm>
            <a:off x="166005" y="1135282"/>
            <a:ext cx="4201280" cy="3015912"/>
          </a:xfrm>
        </p:spPr>
        <p:txBody>
          <a:bodyPr>
            <a:normAutofit fontScale="92500" lnSpcReduction="20000"/>
          </a:bodyPr>
          <a:lstStyle/>
          <a:p>
            <a:r>
              <a:rPr lang="en-US" sz="2200" dirty="0"/>
              <a:t>Anyone can register an Amazon seller account, so can Chuck.</a:t>
            </a:r>
            <a:endParaRPr lang="en-US" sz="2200" dirty="0"/>
          </a:p>
          <a:p>
            <a:pPr lvl="1"/>
            <a:r>
              <a:rPr lang="en-US" sz="1800" dirty="0"/>
              <a:t>We purchased a $25 MasterCard gift card by cash</a:t>
            </a:r>
            <a:endParaRPr lang="en-US" sz="1800" dirty="0"/>
          </a:p>
          <a:p>
            <a:pPr lvl="1"/>
            <a:r>
              <a:rPr lang="en-US" sz="1800" dirty="0"/>
              <a:t>We registered it under the name "Mark Smith" with fake address/phone number</a:t>
            </a:r>
            <a:endParaRPr lang="en-US" sz="1800" dirty="0"/>
          </a:p>
          <a:p>
            <a:pPr lvl="1"/>
            <a:r>
              <a:rPr lang="en-US" sz="1800" dirty="0"/>
              <a:t>Registered for seller accounts in PayPal, Amazon and Google using the card</a:t>
            </a:r>
            <a:endParaRPr lang="en-US" sz="1800" dirty="0"/>
          </a:p>
        </p:txBody>
      </p:sp>
      <p:sp>
        <p:nvSpPr>
          <p:cNvPr id="22" name="Text Placeholder 17"/>
          <p:cNvSpPr txBox="1"/>
          <p:nvPr/>
        </p:nvSpPr>
        <p:spPr bwMode="auto">
          <a:xfrm>
            <a:off x="166011" y="4008659"/>
            <a:ext cx="7396845" cy="1473193"/>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Blip>
                <a:blip r:embed="rId2"/>
              </a:buBlip>
              <a:defRPr/>
            </a:pPr>
            <a:r>
              <a:rPr kumimoji="0" lang="en-US" sz="2200" b="0" i="0" u="none" strike="noStrike" kern="1200" cap="none" spc="0" normalizeH="0" baseline="0" noProof="0" dirty="0">
                <a:ln>
                  <a:noFill/>
                </a:ln>
                <a:solidFill>
                  <a:schemeClr val="tx1"/>
                </a:solidFill>
                <a:effectLst/>
                <a:uLnTx/>
                <a:uFillTx/>
                <a:latin typeface="+mn-lt"/>
                <a:ea typeface="+mn-ea"/>
                <a:cs typeface="+mn-cs"/>
              </a:rPr>
              <a:t>Chuck's trick</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Blip>
                <a:blip r:embed="rId3"/>
              </a:buBlip>
              <a:defRPr/>
            </a:pPr>
            <a:r>
              <a:rPr kumimoji="0" lang="en-US" sz="1800" b="0" i="0" u="none" strike="noStrike" kern="1200" cap="none" spc="0" normalizeH="0" baseline="0" noProof="0" dirty="0">
                <a:ln>
                  <a:noFill/>
                </a:ln>
                <a:solidFill>
                  <a:schemeClr val="tx1"/>
                </a:solidFill>
                <a:effectLst/>
                <a:uLnTx/>
                <a:uFillTx/>
                <a:latin typeface="+mn-lt"/>
                <a:ea typeface="+mn-ea"/>
                <a:cs typeface="+mn-cs"/>
              </a:rPr>
              <a:t>Pay to Mark (i.e., Chuck himself), but check out from Jeff</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Blip>
                <a:blip r:embed="rId3"/>
              </a:buBlip>
              <a:defRPr/>
            </a:pPr>
            <a:r>
              <a:rPr lang="en-US" dirty="0">
                <a:latin typeface="+mn-lt"/>
                <a:cs typeface="+mn-cs"/>
              </a:rPr>
              <a:t>Amazon is tricked to tell Jeff a payment between Chuck and Mark</a:t>
            </a:r>
            <a:endParaRPr lang="en-US" dirty="0">
              <a:latin typeface="+mn-lt"/>
              <a:cs typeface="+mn-cs"/>
            </a:endParaRPr>
          </a:p>
          <a:p>
            <a:pPr marL="742950" marR="0" lvl="1" indent="-285750" algn="l" defTabSz="914400" rtl="0" eaLnBrk="0" fontAlgn="base" latinLnBrk="0" hangingPunct="0">
              <a:lnSpc>
                <a:spcPct val="100000"/>
              </a:lnSpc>
              <a:spcBef>
                <a:spcPct val="20000"/>
              </a:spcBef>
              <a:spcAft>
                <a:spcPct val="0"/>
              </a:spcAft>
              <a:buClrTx/>
              <a:buSzTx/>
              <a:buFontTx/>
              <a:buBlip>
                <a:blip r:embed="rId3"/>
              </a:buBlip>
              <a:defRPr/>
            </a:pPr>
            <a:r>
              <a:rPr kumimoji="0" lang="en-US" sz="1800" b="0" i="0" u="none" strike="noStrike" kern="1200" cap="none" spc="0" normalizeH="0" baseline="0" noProof="0" dirty="0">
                <a:ln>
                  <a:noFill/>
                </a:ln>
                <a:solidFill>
                  <a:schemeClr val="tx1"/>
                </a:solidFill>
                <a:effectLst/>
                <a:uLnTx/>
                <a:uFillTx/>
                <a:latin typeface="+mn-lt"/>
                <a:ea typeface="+mn-ea"/>
                <a:cs typeface="+mn-cs"/>
              </a:rPr>
              <a:t>Jeff</a:t>
            </a:r>
            <a:r>
              <a:rPr kumimoji="0" lang="en-US" sz="1800" b="0" i="0" u="none" strike="noStrike" kern="1200" cap="none" spc="0" normalizeH="0" noProof="0" dirty="0">
                <a:ln>
                  <a:noFill/>
                </a:ln>
                <a:solidFill>
                  <a:schemeClr val="tx1"/>
                </a:solidFill>
                <a:effectLst/>
                <a:uLnTx/>
                <a:uFillTx/>
                <a:latin typeface="+mn-lt"/>
                <a:ea typeface="+mn-ea"/>
                <a:cs typeface="+mn-cs"/>
              </a:rPr>
              <a:t> is confused by Amazon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3" name="TextBox 22"/>
          <p:cNvSpPr txBox="1"/>
          <p:nvPr/>
        </p:nvSpPr>
        <p:spPr>
          <a:xfrm>
            <a:off x="4183133" y="3874472"/>
            <a:ext cx="1473480" cy="307777"/>
          </a:xfrm>
          <a:prstGeom prst="rect">
            <a:avLst/>
          </a:prstGeom>
          <a:noFill/>
        </p:spPr>
        <p:txBody>
          <a:bodyPr wrap="none" rtlCol="0">
            <a:spAutoFit/>
          </a:bodyPr>
          <a:lstStyle/>
          <a:p>
            <a:r>
              <a:rPr lang="en-US" sz="1400" dirty="0">
                <a:solidFill>
                  <a:srgbClr val="FF0000"/>
                </a:solidFill>
              </a:rPr>
              <a:t>(and seller Mark)</a:t>
            </a:r>
            <a:endParaRPr lang="en-US" sz="1400" dirty="0">
              <a:solidFill>
                <a:srgbClr val="FF0000"/>
              </a:solidFill>
            </a:endParaRPr>
          </a:p>
        </p:txBody>
      </p:sp>
      <p:sp>
        <p:nvSpPr>
          <p:cNvPr id="24" name="Oval Callout 23"/>
          <p:cNvSpPr/>
          <p:nvPr/>
        </p:nvSpPr>
        <p:spPr>
          <a:xfrm>
            <a:off x="4722129" y="1304689"/>
            <a:ext cx="2538485" cy="955345"/>
          </a:xfrm>
          <a:prstGeom prst="wedgeEllipseCallout">
            <a:avLst>
              <a:gd name="adj1" fmla="val -16950"/>
              <a:gd name="adj2" fmla="val 15257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Jeff, </a:t>
            </a:r>
            <a:endParaRPr lang="en-US" sz="1400" dirty="0">
              <a:solidFill>
                <a:schemeClr val="tx1"/>
              </a:solidFill>
            </a:endParaRPr>
          </a:p>
          <a:p>
            <a:pPr algn="ctr"/>
            <a:r>
              <a:rPr lang="en-US" sz="1400" dirty="0">
                <a:solidFill>
                  <a:schemeClr val="tx1"/>
                </a:solidFill>
              </a:rPr>
              <a:t>I want to buy this DVD.</a:t>
            </a:r>
            <a:endParaRPr lang="en-US" sz="1400" dirty="0">
              <a:solidFill>
                <a:schemeClr val="tx1"/>
              </a:solidFill>
            </a:endParaRPr>
          </a:p>
        </p:txBody>
      </p:sp>
      <p:pic>
        <p:nvPicPr>
          <p:cNvPr id="25" name="Picture 62"/>
          <p:cNvPicPr>
            <a:picLocks noChangeAspect="1" noChangeArrowheads="1"/>
          </p:cNvPicPr>
          <p:nvPr/>
        </p:nvPicPr>
        <p:blipFill>
          <a:blip r:embed="rId4" cstate="print"/>
          <a:srcRect/>
          <a:stretch>
            <a:fillRect/>
          </a:stretch>
        </p:blipFill>
        <p:spPr bwMode="auto">
          <a:xfrm>
            <a:off x="4555006" y="3157900"/>
            <a:ext cx="726673" cy="585291"/>
          </a:xfrm>
          <a:prstGeom prst="rect">
            <a:avLst/>
          </a:prstGeom>
          <a:noFill/>
        </p:spPr>
      </p:pic>
      <p:pic>
        <p:nvPicPr>
          <p:cNvPr id="26" name="Picture 63"/>
          <p:cNvPicPr>
            <a:picLocks noChangeAspect="1" noChangeArrowheads="1"/>
          </p:cNvPicPr>
          <p:nvPr/>
        </p:nvPicPr>
        <p:blipFill>
          <a:blip r:embed="rId5" cstate="print"/>
          <a:srcRect/>
          <a:stretch>
            <a:fillRect/>
          </a:stretch>
        </p:blipFill>
        <p:spPr bwMode="auto">
          <a:xfrm>
            <a:off x="8031868" y="2166164"/>
            <a:ext cx="839176" cy="628405"/>
          </a:xfrm>
          <a:prstGeom prst="rect">
            <a:avLst/>
          </a:prstGeom>
          <a:noFill/>
        </p:spPr>
      </p:pic>
      <p:pic>
        <p:nvPicPr>
          <p:cNvPr id="27" name="Picture 64"/>
          <p:cNvPicPr>
            <a:picLocks noChangeAspect="1" noChangeArrowheads="1"/>
          </p:cNvPicPr>
          <p:nvPr/>
        </p:nvPicPr>
        <p:blipFill>
          <a:blip r:embed="rId6" cstate="print"/>
          <a:srcRect/>
          <a:stretch>
            <a:fillRect/>
          </a:stretch>
        </p:blipFill>
        <p:spPr bwMode="auto">
          <a:xfrm>
            <a:off x="8110946" y="3863430"/>
            <a:ext cx="760098" cy="625739"/>
          </a:xfrm>
          <a:prstGeom prst="rect">
            <a:avLst/>
          </a:prstGeom>
          <a:noFill/>
        </p:spPr>
      </p:pic>
      <p:cxnSp>
        <p:nvCxnSpPr>
          <p:cNvPr id="28" name="Straight Connector 27"/>
          <p:cNvCxnSpPr/>
          <p:nvPr/>
        </p:nvCxnSpPr>
        <p:spPr>
          <a:xfrm flipV="1">
            <a:off x="5322615" y="2623976"/>
            <a:ext cx="2715916" cy="693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7" idx="1"/>
          </p:cNvCxnSpPr>
          <p:nvPr/>
        </p:nvCxnSpPr>
        <p:spPr>
          <a:xfrm>
            <a:off x="5295338" y="3590689"/>
            <a:ext cx="2815615" cy="585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75518" y="3680797"/>
            <a:ext cx="1364476" cy="307777"/>
          </a:xfrm>
          <a:prstGeom prst="rect">
            <a:avLst/>
          </a:prstGeom>
          <a:noFill/>
        </p:spPr>
        <p:txBody>
          <a:bodyPr wrap="none" rtlCol="0">
            <a:spAutoFit/>
          </a:bodyPr>
          <a:lstStyle/>
          <a:p>
            <a:r>
              <a:rPr lang="en-US" sz="1400" dirty="0"/>
              <a:t>Shopper Chuck</a:t>
            </a:r>
            <a:endParaRPr lang="en-US" sz="1400" u="sng" dirty="0">
              <a:solidFill>
                <a:srgbClr val="0070C0"/>
              </a:solidFill>
            </a:endParaRPr>
          </a:p>
        </p:txBody>
      </p:sp>
      <p:sp>
        <p:nvSpPr>
          <p:cNvPr id="31" name="TextBox 30"/>
          <p:cNvSpPr txBox="1"/>
          <p:nvPr/>
        </p:nvSpPr>
        <p:spPr>
          <a:xfrm>
            <a:off x="7839993" y="4501562"/>
            <a:ext cx="822661" cy="523220"/>
          </a:xfrm>
          <a:prstGeom prst="rect">
            <a:avLst/>
          </a:prstGeom>
          <a:noFill/>
        </p:spPr>
        <p:txBody>
          <a:bodyPr wrap="none" rtlCol="0">
            <a:spAutoFit/>
          </a:bodyPr>
          <a:lstStyle/>
          <a:p>
            <a:r>
              <a:rPr lang="en-US" sz="1400" dirty="0"/>
              <a:t>Amazon</a:t>
            </a:r>
            <a:endParaRPr lang="en-US" sz="1400" dirty="0"/>
          </a:p>
          <a:p>
            <a:r>
              <a:rPr lang="en-US" sz="1400" dirty="0"/>
              <a:t>(</a:t>
            </a:r>
            <a:r>
              <a:rPr lang="en-US" sz="1400" dirty="0" err="1"/>
              <a:t>CaaS</a:t>
            </a:r>
            <a:r>
              <a:rPr lang="en-US" sz="1400" dirty="0"/>
              <a:t>)</a:t>
            </a:r>
            <a:endParaRPr lang="en-US" sz="1400" dirty="0"/>
          </a:p>
        </p:txBody>
      </p:sp>
      <p:sp>
        <p:nvSpPr>
          <p:cNvPr id="32" name="TextBox 31"/>
          <p:cNvSpPr txBox="1"/>
          <p:nvPr/>
        </p:nvSpPr>
        <p:spPr>
          <a:xfrm>
            <a:off x="8318656" y="1899006"/>
            <a:ext cx="444352" cy="307777"/>
          </a:xfrm>
          <a:prstGeom prst="rect">
            <a:avLst/>
          </a:prstGeom>
          <a:noFill/>
        </p:spPr>
        <p:txBody>
          <a:bodyPr wrap="none" rtlCol="0">
            <a:spAutoFit/>
          </a:bodyPr>
          <a:lstStyle/>
          <a:p>
            <a:r>
              <a:rPr lang="en-US" sz="1400" dirty="0"/>
              <a:t>Jeff</a:t>
            </a:r>
            <a:endParaRPr lang="en-US" sz="1400" u="sng" dirty="0">
              <a:solidFill>
                <a:srgbClr val="0070C0"/>
              </a:solidFill>
            </a:endParaRPr>
          </a:p>
        </p:txBody>
      </p:sp>
      <p:grpSp>
        <p:nvGrpSpPr>
          <p:cNvPr id="5" name="Group 32"/>
          <p:cNvGrpSpPr/>
          <p:nvPr/>
        </p:nvGrpSpPr>
        <p:grpSpPr>
          <a:xfrm>
            <a:off x="5213445" y="474451"/>
            <a:ext cx="3493826" cy="1741986"/>
            <a:chOff x="5336275" y="1064525"/>
            <a:chExt cx="3493826" cy="2090383"/>
          </a:xfrm>
        </p:grpSpPr>
        <p:sp>
          <p:nvSpPr>
            <p:cNvPr id="34" name="Oval Callout 33"/>
            <p:cNvSpPr/>
            <p:nvPr/>
          </p:nvSpPr>
          <p:spPr>
            <a:xfrm>
              <a:off x="5336275" y="1064525"/>
              <a:ext cx="3493826" cy="2090383"/>
            </a:xfrm>
            <a:prstGeom prst="wedgeEllipseCallout">
              <a:avLst>
                <a:gd name="adj1" fmla="val 14719"/>
                <a:gd name="adj2" fmla="val 81502"/>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Chuck, pay in Amazon with this signed letter: </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35" name="Folded Corner 34"/>
            <p:cNvSpPr/>
            <p:nvPr/>
          </p:nvSpPr>
          <p:spPr>
            <a:xfrm>
              <a:off x="5752823" y="1692305"/>
              <a:ext cx="2695094" cy="1348240"/>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r>
                <a:rPr lang="en-US" sz="1200" dirty="0">
                  <a:solidFill>
                    <a:srgbClr val="FF0000"/>
                  </a:solidFill>
                </a:rPr>
                <a:t>Dear Amazon, </a:t>
              </a:r>
              <a:endParaRPr lang="en-US" sz="1200" dirty="0">
                <a:solidFill>
                  <a:srgbClr val="FF0000"/>
                </a:solidFill>
              </a:endParaRPr>
            </a:p>
            <a:p>
              <a:pPr algn="ctr"/>
              <a:r>
                <a:rPr lang="en-US" sz="1200" dirty="0">
                  <a:solidFill>
                    <a:srgbClr val="FF0000"/>
                  </a:solidFill>
                </a:rPr>
                <a:t>order#123 is $10, when it is paid, text me at 425-111-2222.</a:t>
              </a:r>
              <a:r>
                <a:rPr lang="en-US" sz="1200" dirty="0">
                  <a:solidFill>
                    <a:schemeClr val="tx1"/>
                  </a:solidFill>
                </a:rPr>
                <a:t> </a:t>
              </a:r>
              <a:endParaRPr lang="en-US" sz="1200" dirty="0">
                <a:solidFill>
                  <a:schemeClr val="tx1"/>
                </a:solidFill>
              </a:endParaRPr>
            </a:p>
            <a:p>
              <a:pPr algn="ctr"/>
              <a:r>
                <a:rPr lang="en-US" sz="1200" dirty="0">
                  <a:solidFill>
                    <a:schemeClr val="tx1"/>
                  </a:solidFill>
                </a:rPr>
                <a:t> </a:t>
              </a:r>
              <a:r>
                <a:rPr lang="en-US" sz="1200" dirty="0">
                  <a:solidFill>
                    <a:srgbClr val="FF0000"/>
                  </a:solidFill>
                </a:rPr>
                <a:t>[Jeff's signature]</a:t>
              </a:r>
              <a:endParaRPr lang="en-US" sz="1400" dirty="0">
                <a:solidFill>
                  <a:schemeClr val="tx1"/>
                </a:solidFill>
              </a:endParaRPr>
            </a:p>
          </p:txBody>
        </p:sp>
      </p:grpSp>
      <p:grpSp>
        <p:nvGrpSpPr>
          <p:cNvPr id="6" name="Group 35"/>
          <p:cNvGrpSpPr/>
          <p:nvPr/>
        </p:nvGrpSpPr>
        <p:grpSpPr>
          <a:xfrm>
            <a:off x="5055131" y="810909"/>
            <a:ext cx="3439236" cy="1821599"/>
            <a:chOff x="2784144" y="2715905"/>
            <a:chExt cx="3439236" cy="2185919"/>
          </a:xfrm>
        </p:grpSpPr>
        <p:sp>
          <p:nvSpPr>
            <p:cNvPr id="37" name="Oval Callout 36"/>
            <p:cNvSpPr/>
            <p:nvPr/>
          </p:nvSpPr>
          <p:spPr>
            <a:xfrm>
              <a:off x="2784144" y="2715905"/>
              <a:ext cx="3439236" cy="2185919"/>
            </a:xfrm>
            <a:prstGeom prst="wedgeEllipseCallout">
              <a:avLst>
                <a:gd name="adj1" fmla="val -20189"/>
                <a:gd name="adj2" fmla="val 1137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Amazon, I want to pay with this letter</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38" name="Folded Corner 37"/>
            <p:cNvSpPr/>
            <p:nvPr/>
          </p:nvSpPr>
          <p:spPr>
            <a:xfrm>
              <a:off x="3237117" y="3411941"/>
              <a:ext cx="2569226" cy="1255593"/>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200" dirty="0">
                  <a:solidFill>
                    <a:srgbClr val="FF0000"/>
                  </a:solidFill>
                </a:rPr>
                <a:t>Dear Amazon, </a:t>
              </a:r>
              <a:endParaRPr lang="en-US" sz="1200" dirty="0">
                <a:solidFill>
                  <a:srgbClr val="FF0000"/>
                </a:solidFill>
              </a:endParaRPr>
            </a:p>
            <a:p>
              <a:pPr algn="ctr"/>
              <a:r>
                <a:rPr lang="en-US" sz="1200" dirty="0">
                  <a:solidFill>
                    <a:srgbClr val="FF0000"/>
                  </a:solidFill>
                </a:rPr>
                <a:t>order#123 is $10, when it is paid, text me at 425-111-2222.</a:t>
              </a:r>
              <a:r>
                <a:rPr lang="en-US" sz="1200" dirty="0">
                  <a:solidFill>
                    <a:schemeClr val="tx1"/>
                  </a:solidFill>
                </a:rPr>
                <a:t> </a:t>
              </a:r>
              <a:r>
                <a:rPr lang="en-US" sz="1200" strike="sngStrike" dirty="0">
                  <a:solidFill>
                    <a:schemeClr val="tx1"/>
                  </a:solidFill>
                </a:rPr>
                <a:t> </a:t>
              </a:r>
              <a:r>
                <a:rPr lang="en-US" sz="1200" strike="sngStrike" dirty="0">
                  <a:solidFill>
                    <a:srgbClr val="FF0000"/>
                  </a:solidFill>
                </a:rPr>
                <a:t>[Jeff's signature] </a:t>
              </a:r>
              <a:r>
                <a:rPr lang="en-US" sz="1200" dirty="0">
                  <a:solidFill>
                    <a:srgbClr val="FF0000"/>
                  </a:solidFill>
                </a:rPr>
                <a:t>[Mark's signature]</a:t>
              </a:r>
              <a:endParaRPr lang="en-US" sz="1400" dirty="0">
                <a:solidFill>
                  <a:schemeClr val="tx1"/>
                </a:solidFill>
              </a:endParaRPr>
            </a:p>
          </p:txBody>
        </p:sp>
      </p:grpSp>
      <p:sp>
        <p:nvSpPr>
          <p:cNvPr id="39" name="Oval Callout 38"/>
          <p:cNvSpPr/>
          <p:nvPr/>
        </p:nvSpPr>
        <p:spPr>
          <a:xfrm>
            <a:off x="4722123" y="2521618"/>
            <a:ext cx="3531404" cy="1057701"/>
          </a:xfrm>
          <a:prstGeom prst="wedgeEllipseCallout">
            <a:avLst>
              <a:gd name="adj1" fmla="val 57026"/>
              <a:gd name="adj2" fmla="val 65221"/>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rPr>
              <a:t>Hi, </a:t>
            </a:r>
            <a:endParaRPr lang="en-US" sz="1200" dirty="0">
              <a:solidFill>
                <a:srgbClr val="C00000"/>
              </a:solidFill>
            </a:endParaRPr>
          </a:p>
          <a:p>
            <a:pPr algn="ctr"/>
            <a:r>
              <a:rPr lang="en-US" sz="1200" dirty="0">
                <a:solidFill>
                  <a:srgbClr val="C00000"/>
                </a:solidFill>
              </a:rPr>
              <a:t>$10 has been paid for order#123. </a:t>
            </a:r>
            <a:endParaRPr lang="en-US" sz="1200" dirty="0">
              <a:solidFill>
                <a:srgbClr val="C00000"/>
              </a:solidFill>
            </a:endParaRPr>
          </a:p>
          <a:p>
            <a:pPr algn="ctr"/>
            <a:r>
              <a:rPr lang="en-US" sz="1200" dirty="0">
                <a:solidFill>
                  <a:srgbClr val="C00000"/>
                </a:solidFill>
              </a:rPr>
              <a:t> [Amazon's signature]</a:t>
            </a:r>
            <a:endParaRPr lang="en-US" sz="1200" dirty="0">
              <a:solidFill>
                <a:srgbClr val="C00000"/>
              </a:solidFill>
            </a:endParaRPr>
          </a:p>
        </p:txBody>
      </p:sp>
      <p:cxnSp>
        <p:nvCxnSpPr>
          <p:cNvPr id="40" name="Straight Connector 39"/>
          <p:cNvCxnSpPr>
            <a:stCxn id="27" idx="0"/>
            <a:endCxn id="26" idx="2"/>
          </p:cNvCxnSpPr>
          <p:nvPr/>
        </p:nvCxnSpPr>
        <p:spPr>
          <a:xfrm rot="16200000" flipV="1">
            <a:off x="7936798" y="3309232"/>
            <a:ext cx="1068858" cy="395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Callout 40"/>
          <p:cNvSpPr/>
          <p:nvPr/>
        </p:nvSpPr>
        <p:spPr>
          <a:xfrm>
            <a:off x="4942764" y="1077229"/>
            <a:ext cx="3493826" cy="731673"/>
          </a:xfrm>
          <a:prstGeom prst="wedgeEllipseCallout">
            <a:avLst>
              <a:gd name="adj1" fmla="val 49094"/>
              <a:gd name="adj2" fmla="val 143678"/>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Great, I will ship order#123!</a:t>
            </a:r>
            <a:endParaRPr lang="en-US" sz="1400" dirty="0">
              <a:solidFill>
                <a:schemeClr val="tx1"/>
              </a:solidFill>
            </a:endParaRPr>
          </a:p>
        </p:txBody>
      </p:sp>
      <p:sp>
        <p:nvSpPr>
          <p:cNvPr id="4" name="Slide Number Placeholder 3"/>
          <p:cNvSpPr>
            <a:spLocks noGrp="1"/>
          </p:cNvSpPr>
          <p:nvPr>
            <p:ph type="sldNum" sz="quarter" idx="12"/>
          </p:nvPr>
        </p:nvSpPr>
        <p:spPr/>
        <p:txBody>
          <a:bodyPr/>
          <a:lstStyle/>
          <a:p>
            <a:pPr>
              <a:defRPr/>
            </a:pPr>
            <a:fld id="{91D03702-EECF-4A87-B73C-C4347FB406FD}" type="slidenum">
              <a:rPr lang="en-US" smtClean="0"/>
            </a:fld>
            <a:endParaRPr lang="en-US"/>
          </a:p>
        </p:txBody>
      </p:sp>
      <p:sp>
        <p:nvSpPr>
          <p:cNvPr id="33" name="TextBox 32"/>
          <p:cNvSpPr txBox="1"/>
          <p:nvPr/>
        </p:nvSpPr>
        <p:spPr>
          <a:xfrm>
            <a:off x="154995" y="442049"/>
            <a:ext cx="2562520" cy="584776"/>
          </a:xfrm>
          <a:prstGeom prst="rect">
            <a:avLst/>
          </a:prstGeom>
          <a:noFill/>
        </p:spPr>
        <p:txBody>
          <a:bodyPr wrap="none" rtlCol="0">
            <a:spAutoFit/>
          </a:bodyPr>
          <a:lstStyle/>
          <a:p>
            <a:r>
              <a:rPr lang="en-US" sz="3200" dirty="0">
                <a:solidFill>
                  <a:srgbClr val="002060"/>
                </a:solidFill>
              </a:rPr>
              <a:t>Flaw &amp; exploit</a:t>
            </a:r>
            <a:endParaRPr lang="en-US" sz="3200" dirty="0">
              <a:solidFill>
                <a:srgbClr val="00206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1000" fill="hold"/>
                                        <p:tgtEl>
                                          <p:spTgt spid="42"/>
                                        </p:tgtEl>
                                        <p:attrNameLst>
                                          <p:attrName>ppt_w</p:attrName>
                                        </p:attrNameLst>
                                      </p:cBhvr>
                                      <p:tavLst>
                                        <p:tav tm="0">
                                          <p:val>
                                            <p:fltVal val="0"/>
                                          </p:val>
                                        </p:tav>
                                        <p:tav tm="100000">
                                          <p:val>
                                            <p:strVal val="#ppt_w"/>
                                          </p:val>
                                        </p:tav>
                                      </p:tavLst>
                                    </p:anim>
                                    <p:anim calcmode="lin" valueType="num">
                                      <p:cBhvr>
                                        <p:cTn id="8" dur="1000" fill="hold"/>
                                        <p:tgtEl>
                                          <p:spTgt spid="42"/>
                                        </p:tgtEl>
                                        <p:attrNameLst>
                                          <p:attrName>ppt_h</p:attrName>
                                        </p:attrNameLst>
                                      </p:cBhvr>
                                      <p:tavLst>
                                        <p:tav tm="0">
                                          <p:val>
                                            <p:fltVal val="0"/>
                                          </p:val>
                                        </p:tav>
                                        <p:tav tm="100000">
                                          <p:val>
                                            <p:strVal val="#ppt_h"/>
                                          </p:val>
                                        </p:tav>
                                      </p:tavLst>
                                    </p:anim>
                                    <p:anim calcmode="lin" valueType="num">
                                      <p:cBhvr>
                                        <p:cTn id="9" dur="1000" fill="hold"/>
                                        <p:tgtEl>
                                          <p:spTgt spid="42"/>
                                        </p:tgtEl>
                                        <p:attrNameLst>
                                          <p:attrName>style.rotation</p:attrName>
                                        </p:attrNameLst>
                                      </p:cBhvr>
                                      <p:tavLst>
                                        <p:tav tm="0">
                                          <p:val>
                                            <p:fltVal val="360"/>
                                          </p:val>
                                        </p:tav>
                                        <p:tav tm="100000">
                                          <p:val>
                                            <p:fltVal val="0"/>
                                          </p:val>
                                        </p:tav>
                                      </p:tavLst>
                                    </p:anim>
                                    <p:animEffect transition="in" filter="fade">
                                      <p:cBhvr>
                                        <p:cTn id="10" dur="10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42"/>
                                        </p:tgtEl>
                                      </p:cBhvr>
                                    </p:animEffect>
                                    <p:set>
                                      <p:cBhvr>
                                        <p:cTn id="15" dur="1" fill="hold">
                                          <p:stCondLst>
                                            <p:cond delay="499"/>
                                          </p:stCondLst>
                                        </p:cTn>
                                        <p:tgtEl>
                                          <p:spTgt spid="42"/>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24"/>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5"/>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6"/>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39"/>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39" grpId="0" animBg="1"/>
      <p:bldP spid="39" grpId="1" animBg="1"/>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Other Attacks</a:t>
            </a:r>
            <a:endParaRPr kumimoji="1" lang="zh-CN" altLang="en-US" dirty="0"/>
          </a:p>
        </p:txBody>
      </p:sp>
      <p:sp>
        <p:nvSpPr>
          <p:cNvPr id="3" name="内容占位符 2"/>
          <p:cNvSpPr>
            <a:spLocks noGrp="1"/>
          </p:cNvSpPr>
          <p:nvPr>
            <p:ph idx="1"/>
          </p:nvPr>
        </p:nvSpPr>
        <p:spPr>
          <a:xfrm>
            <a:off x="457200" y="1345333"/>
            <a:ext cx="8229600" cy="4272475"/>
          </a:xfrm>
        </p:spPr>
        <p:txBody>
          <a:bodyPr>
            <a:normAutofit fontScale="92500" lnSpcReduction="20000"/>
          </a:bodyPr>
          <a:lstStyle/>
          <a:p>
            <a:pPr>
              <a:lnSpc>
                <a:spcPct val="90000"/>
              </a:lnSpc>
            </a:pPr>
            <a:r>
              <a:rPr kumimoji="1" lang="en-US" altLang="zh-CN" dirty="0"/>
              <a:t>Buffer</a:t>
            </a:r>
            <a:r>
              <a:rPr kumimoji="1" lang="zh-CN" altLang="en-US" dirty="0"/>
              <a:t> </a:t>
            </a:r>
            <a:r>
              <a:rPr kumimoji="1" lang="en-US" altLang="zh-CN" dirty="0"/>
              <a:t>overflow</a:t>
            </a:r>
            <a:r>
              <a:rPr kumimoji="1" lang="zh-CN" altLang="en-US" dirty="0"/>
              <a:t> </a:t>
            </a:r>
            <a:r>
              <a:rPr kumimoji="1" lang="en-US" altLang="zh-CN" dirty="0"/>
              <a:t>attack</a:t>
            </a:r>
            <a:r>
              <a:rPr kumimoji="1" lang="zh-CN" altLang="en-US" dirty="0"/>
              <a:t> </a:t>
            </a:r>
            <a:r>
              <a:rPr kumimoji="1" lang="en-US" altLang="zh-CN" dirty="0"/>
              <a:t>(stack/heap)</a:t>
            </a:r>
            <a:endParaRPr kumimoji="1" lang="en-US" altLang="zh-CN" dirty="0"/>
          </a:p>
          <a:p>
            <a:pPr>
              <a:lnSpc>
                <a:spcPct val="90000"/>
              </a:lnSpc>
            </a:pPr>
            <a:r>
              <a:rPr kumimoji="1" lang="en-US" altLang="zh-CN" dirty="0"/>
              <a:t>ROP</a:t>
            </a:r>
            <a:r>
              <a:rPr kumimoji="1" lang="zh-CN" altLang="en-US" dirty="0"/>
              <a:t> </a:t>
            </a:r>
            <a:r>
              <a:rPr kumimoji="1" lang="en-US" altLang="zh-CN" dirty="0"/>
              <a:t>attack</a:t>
            </a:r>
            <a:r>
              <a:rPr kumimoji="1" lang="zh-CN" altLang="en-US" dirty="0"/>
              <a:t> </a:t>
            </a:r>
            <a:r>
              <a:rPr kumimoji="1" lang="en-US" altLang="zh-CN" dirty="0"/>
              <a:t>(Return-Oriented</a:t>
            </a:r>
            <a:r>
              <a:rPr kumimoji="1" lang="zh-CN" altLang="en-US" dirty="0"/>
              <a:t> </a:t>
            </a:r>
            <a:r>
              <a:rPr kumimoji="1" lang="en-US" altLang="zh-CN" dirty="0"/>
              <a:t>Programming)</a:t>
            </a:r>
            <a:endParaRPr kumimoji="1" lang="en-US" altLang="zh-CN" dirty="0"/>
          </a:p>
          <a:p>
            <a:pPr>
              <a:lnSpc>
                <a:spcPct val="90000"/>
              </a:lnSpc>
            </a:pPr>
            <a:r>
              <a:rPr kumimoji="1" lang="en-US" altLang="zh-CN" dirty="0"/>
              <a:t>Password</a:t>
            </a:r>
            <a:r>
              <a:rPr kumimoji="1" lang="zh-CN" altLang="en-US" dirty="0"/>
              <a:t> </a:t>
            </a:r>
            <a:r>
              <a:rPr kumimoji="1" lang="en-US" altLang="zh-CN" dirty="0"/>
              <a:t>attack</a:t>
            </a:r>
            <a:endParaRPr kumimoji="1" lang="en-US" altLang="zh-CN" dirty="0"/>
          </a:p>
          <a:p>
            <a:pPr>
              <a:lnSpc>
                <a:spcPct val="90000"/>
              </a:lnSpc>
            </a:pPr>
            <a:r>
              <a:rPr kumimoji="1" lang="en-US" altLang="zh-CN" dirty="0"/>
              <a:t>Phishing</a:t>
            </a:r>
            <a:r>
              <a:rPr kumimoji="1" lang="zh-CN" altLang="en-US" dirty="0"/>
              <a:t> </a:t>
            </a:r>
            <a:r>
              <a:rPr kumimoji="1" lang="en-US" altLang="zh-CN" dirty="0"/>
              <a:t>attack</a:t>
            </a:r>
            <a:r>
              <a:rPr kumimoji="1" lang="zh-CN" altLang="en-US" dirty="0"/>
              <a:t> </a:t>
            </a:r>
            <a:endParaRPr kumimoji="1" lang="en-US" altLang="zh-CN" dirty="0"/>
          </a:p>
          <a:p>
            <a:pPr>
              <a:lnSpc>
                <a:spcPct val="90000"/>
              </a:lnSpc>
            </a:pPr>
            <a:r>
              <a:rPr kumimoji="1" lang="en-US" altLang="zh-CN" dirty="0"/>
              <a:t>XSS</a:t>
            </a:r>
            <a:r>
              <a:rPr kumimoji="1" lang="zh-CN" altLang="en-US" dirty="0"/>
              <a:t> </a:t>
            </a:r>
            <a:r>
              <a:rPr kumimoji="1" lang="en-US" altLang="zh-CN" dirty="0"/>
              <a:t>attack</a:t>
            </a:r>
            <a:r>
              <a:rPr kumimoji="1" lang="zh-CN" altLang="en-US" dirty="0"/>
              <a:t> </a:t>
            </a:r>
            <a:r>
              <a:rPr kumimoji="1" lang="en-US" altLang="zh-CN" dirty="0"/>
              <a:t>(Cross</a:t>
            </a:r>
            <a:r>
              <a:rPr kumimoji="1" lang="zh-CN" altLang="en-US" dirty="0"/>
              <a:t> </a:t>
            </a:r>
            <a:r>
              <a:rPr kumimoji="1" lang="en-US" altLang="zh-CN" dirty="0"/>
              <a:t>Site</a:t>
            </a:r>
            <a:r>
              <a:rPr kumimoji="1" lang="zh-CN" altLang="en-US" dirty="0"/>
              <a:t> </a:t>
            </a:r>
            <a:r>
              <a:rPr kumimoji="1" lang="en-US" altLang="zh-CN" dirty="0"/>
              <a:t>Script)</a:t>
            </a:r>
            <a:endParaRPr kumimoji="1" lang="en-US" altLang="zh-CN" dirty="0"/>
          </a:p>
          <a:p>
            <a:pPr>
              <a:lnSpc>
                <a:spcPct val="90000"/>
              </a:lnSpc>
            </a:pPr>
            <a:r>
              <a:rPr kumimoji="1" lang="en-US" altLang="zh-CN" dirty="0"/>
              <a:t>SQL</a:t>
            </a:r>
            <a:r>
              <a:rPr kumimoji="1" lang="zh-CN" altLang="en-US" dirty="0"/>
              <a:t> </a:t>
            </a:r>
            <a:r>
              <a:rPr kumimoji="1" lang="en-US" altLang="zh-CN" dirty="0"/>
              <a:t>injection</a:t>
            </a:r>
            <a:r>
              <a:rPr kumimoji="1" lang="zh-CN" altLang="en-US" dirty="0"/>
              <a:t> </a:t>
            </a:r>
            <a:r>
              <a:rPr kumimoji="1" lang="en-US" altLang="zh-CN" dirty="0"/>
              <a:t>attack</a:t>
            </a:r>
            <a:endParaRPr kumimoji="1" lang="en-US" altLang="zh-CN" dirty="0"/>
          </a:p>
          <a:p>
            <a:pPr>
              <a:lnSpc>
                <a:spcPct val="90000"/>
              </a:lnSpc>
            </a:pPr>
            <a:r>
              <a:rPr kumimoji="1" lang="en-US" altLang="zh-CN" dirty="0"/>
              <a:t>Integer overflow attack</a:t>
            </a:r>
            <a:r>
              <a:rPr kumimoji="1" lang="zh-CN" altLang="en-US" dirty="0"/>
              <a:t> </a:t>
            </a:r>
            <a:endParaRPr kumimoji="1" lang="en-US" altLang="zh-CN" dirty="0"/>
          </a:p>
          <a:p>
            <a:pPr>
              <a:lnSpc>
                <a:spcPct val="90000"/>
              </a:lnSpc>
            </a:pPr>
            <a:r>
              <a:rPr kumimoji="1" lang="en-US" altLang="zh-CN" dirty="0"/>
              <a:t>Social</a:t>
            </a:r>
            <a:r>
              <a:rPr kumimoji="1" lang="zh-CN" altLang="en-US" dirty="0"/>
              <a:t> </a:t>
            </a:r>
            <a:r>
              <a:rPr kumimoji="1" lang="en-US" altLang="zh-CN" dirty="0"/>
              <a:t>engineering</a:t>
            </a:r>
            <a:r>
              <a:rPr kumimoji="1" lang="zh-CN" altLang="en-US" dirty="0"/>
              <a:t> </a:t>
            </a:r>
            <a:r>
              <a:rPr kumimoji="1" lang="en-US" altLang="zh-CN" dirty="0"/>
              <a:t>attack </a:t>
            </a:r>
            <a:endParaRPr kumimoji="1" lang="en-US" altLang="zh-CN" dirty="0"/>
          </a:p>
          <a:p>
            <a:pPr>
              <a:lnSpc>
                <a:spcPct val="90000"/>
              </a:lnSpc>
            </a:pPr>
            <a:r>
              <a:rPr kumimoji="1" lang="en-US" altLang="zh-CN" dirty="0"/>
              <a:t>Side-channel attack</a:t>
            </a:r>
            <a:endParaRPr kumimoji="1" lang="en-US" altLang="zh-CN" dirty="0"/>
          </a:p>
          <a:p>
            <a:pPr>
              <a:lnSpc>
                <a:spcPct val="90000"/>
              </a:lnSpc>
            </a:pPr>
            <a:r>
              <a:rPr kumimoji="1" lang="en-US" altLang="zh-CN" dirty="0"/>
              <a:t>…</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
        <p:nvSpPr>
          <p:cNvPr id="5" name="文本框 4"/>
          <p:cNvSpPr txBox="1"/>
          <p:nvPr/>
        </p:nvSpPr>
        <p:spPr>
          <a:xfrm>
            <a:off x="428625" y="4669155"/>
            <a:ext cx="8049260" cy="829945"/>
          </a:xfrm>
          <a:prstGeom prst="rect">
            <a:avLst/>
          </a:prstGeom>
          <a:noFill/>
        </p:spPr>
        <p:txBody>
          <a:bodyPr wrap="square" rtlCol="0">
            <a:spAutoFit/>
          </a:bodyPr>
          <a:p>
            <a:r>
              <a:rPr lang="zh-CN" altLang="en-US" sz="1600"/>
              <a:t>上一页的</a:t>
            </a:r>
            <a:r>
              <a:rPr lang="en-US" altLang="zh-CN" sz="1600"/>
              <a:t>”0</a:t>
            </a:r>
            <a:r>
              <a:rPr lang="zh-CN" altLang="en-US" sz="1600"/>
              <a:t>元购</a:t>
            </a:r>
            <a:r>
              <a:rPr lang="en-US" altLang="zh-CN" sz="1600"/>
              <a:t>”</a:t>
            </a:r>
            <a:r>
              <a:rPr lang="zh-CN" altLang="en-US" sz="1600"/>
              <a:t>中的几个问题：</a:t>
            </a:r>
            <a:r>
              <a:rPr lang="en-US" altLang="zh-CN" sz="1600"/>
              <a:t>1.</a:t>
            </a:r>
            <a:r>
              <a:rPr lang="zh-CN" altLang="en-US" sz="1600"/>
              <a:t>购买匿名信用卡本身是不合法的，</a:t>
            </a:r>
            <a:r>
              <a:rPr lang="en-US" altLang="zh-CN" sz="1600"/>
              <a:t>2.Amazon</a:t>
            </a:r>
            <a:r>
              <a:rPr lang="zh-CN" altLang="en-US" sz="1600"/>
              <a:t>并没有检查一个</a:t>
            </a:r>
            <a:r>
              <a:rPr lang="en-US" altLang="zh-CN" sz="1600"/>
              <a:t>text</a:t>
            </a:r>
            <a:r>
              <a:rPr lang="zh-CN" altLang="en-US" sz="1600"/>
              <a:t>编号与对应的</a:t>
            </a:r>
            <a:r>
              <a:rPr lang="en-US" altLang="zh-CN" sz="1600"/>
              <a:t>signature</a:t>
            </a:r>
            <a:r>
              <a:rPr lang="zh-CN" altLang="en-US" sz="1600"/>
              <a:t>是否真正的绑定匹配。因而被用户修改之后仍然能够正常执行。</a:t>
            </a:r>
            <a:endParaRPr lang="zh-CN" alt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Security: Real World VS. Computer</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Security in general not a particularly new concern</a:t>
            </a:r>
            <a:endParaRPr lang="en-US" altLang="zh-CN" dirty="0"/>
          </a:p>
          <a:p>
            <a:pPr lvl="1"/>
            <a:r>
              <a:rPr lang="en-US" altLang="zh-CN" dirty="0"/>
              <a:t>Banks, military, legal system, etc. have always worried about security</a:t>
            </a:r>
            <a:endParaRPr lang="en-US" altLang="zh-CN" dirty="0"/>
          </a:p>
          <a:p>
            <a:r>
              <a:rPr lang="en-US" altLang="zh-CN" dirty="0"/>
              <a:t>Similarities with computer security:</a:t>
            </a:r>
            <a:endParaRPr lang="en-US" altLang="zh-CN" dirty="0"/>
          </a:p>
          <a:p>
            <a:pPr lvl="1"/>
            <a:r>
              <a:rPr lang="en-US" altLang="zh-CN" dirty="0"/>
              <a:t>Want to compartmentalize (different keys for bike vs. safe deposit box)</a:t>
            </a:r>
            <a:endParaRPr lang="en-US" altLang="zh-CN" dirty="0"/>
          </a:p>
          <a:p>
            <a:pPr lvl="1"/>
            <a:r>
              <a:rPr lang="en-US" altLang="zh-CN" dirty="0"/>
              <a:t>Log and audit for compromises</a:t>
            </a:r>
            <a:endParaRPr lang="en-US" altLang="zh-CN" dirty="0"/>
          </a:p>
          <a:p>
            <a:pPr lvl="1"/>
            <a:r>
              <a:rPr lang="en-US" altLang="zh-CN" dirty="0"/>
              <a:t>Use legal system for deterrence</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Security: Real World VS. Computer</a:t>
            </a:r>
            <a:endParaRPr kumimoji="1" lang="zh-CN" altLang="en-US" dirty="0"/>
          </a:p>
        </p:txBody>
      </p:sp>
      <p:sp>
        <p:nvSpPr>
          <p:cNvPr id="3" name="内容占位符 2"/>
          <p:cNvSpPr>
            <a:spLocks noGrp="1"/>
          </p:cNvSpPr>
          <p:nvPr>
            <p:ph idx="1"/>
          </p:nvPr>
        </p:nvSpPr>
        <p:spPr>
          <a:xfrm>
            <a:off x="457200" y="1201317"/>
            <a:ext cx="8229600" cy="4236472"/>
          </a:xfrm>
        </p:spPr>
        <p:txBody>
          <a:bodyPr>
            <a:normAutofit fontScale="92500" lnSpcReduction="20000"/>
          </a:bodyPr>
          <a:lstStyle/>
          <a:p>
            <a:r>
              <a:rPr lang="en-US" altLang="zh-CN" sz="2000" dirty="0"/>
              <a:t>Significant differences with computer security:</a:t>
            </a:r>
            <a:endParaRPr lang="en-US" altLang="zh-CN" sz="2000" dirty="0"/>
          </a:p>
          <a:p>
            <a:pPr lvl="1"/>
            <a:r>
              <a:rPr lang="en-US" altLang="zh-CN" dirty="0"/>
              <a:t>Internet makes attacks fast, cheap, and scalable</a:t>
            </a:r>
            <a:endParaRPr lang="en-US" altLang="zh-CN" dirty="0"/>
          </a:p>
          <a:p>
            <a:pPr lvl="2"/>
            <a:r>
              <a:rPr lang="en-US" altLang="zh-CN" sz="1600" dirty="0"/>
              <a:t>Huge number of adversaries: bored teenagers, criminals worldwide, etc.</a:t>
            </a:r>
            <a:endParaRPr lang="en-US" altLang="zh-CN" sz="1600" dirty="0"/>
          </a:p>
          <a:p>
            <a:pPr lvl="2"/>
            <a:r>
              <a:rPr lang="en-US" altLang="zh-CN" sz="1600" dirty="0"/>
              <a:t>Anonymous adversaries: no strong identity on the internet</a:t>
            </a:r>
            <a:endParaRPr lang="en-US" altLang="zh-CN" sz="1600" dirty="0"/>
          </a:p>
          <a:p>
            <a:pPr lvl="2"/>
            <a:r>
              <a:rPr lang="en-US" altLang="zh-CN" sz="1600" dirty="0"/>
              <a:t>Adversaries have lots of resources (compromised PCs in a botnet)</a:t>
            </a:r>
            <a:endParaRPr lang="en-US" altLang="zh-CN" sz="1600" dirty="0"/>
          </a:p>
          <a:p>
            <a:pPr lvl="2"/>
            <a:r>
              <a:rPr lang="en-US" altLang="zh-CN" sz="1600" dirty="0"/>
              <a:t>Attacks can often be automated: systems compromised faster than can react</a:t>
            </a:r>
            <a:endParaRPr lang="en-US" altLang="zh-CN" sz="1600" dirty="0"/>
          </a:p>
          <a:p>
            <a:pPr lvl="1"/>
            <a:r>
              <a:rPr lang="en-US" altLang="zh-CN" dirty="0"/>
              <a:t>Users often have poor intuition about computer security</a:t>
            </a:r>
            <a:endParaRPr lang="en-US" altLang="zh-CN" dirty="0"/>
          </a:p>
          <a:p>
            <a:pPr lvl="2"/>
            <a:r>
              <a:rPr lang="en-US" altLang="zh-CN" sz="1600" dirty="0"/>
              <a:t>E.g., misunderstand implications of important security decisions</a:t>
            </a:r>
            <a:endParaRPr lang="en-US" altLang="zh-CN" sz="16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Why is Security So Hard?</a:t>
            </a:r>
            <a:endParaRPr kumimoji="1" lang="zh-CN" altLang="en-US" dirty="0"/>
          </a:p>
        </p:txBody>
      </p:sp>
      <p:sp>
        <p:nvSpPr>
          <p:cNvPr id="3" name="内容占位符 2"/>
          <p:cNvSpPr>
            <a:spLocks noGrp="1"/>
          </p:cNvSpPr>
          <p:nvPr>
            <p:ph idx="1"/>
          </p:nvPr>
        </p:nvSpPr>
        <p:spPr/>
        <p:txBody>
          <a:bodyPr>
            <a:normAutofit fontScale="85000" lnSpcReduction="10000"/>
          </a:bodyPr>
          <a:lstStyle/>
          <a:p>
            <a:r>
              <a:rPr lang="en-US" altLang="zh-CN" sz="2400" b="1" dirty="0">
                <a:solidFill>
                  <a:schemeClr val="tx1"/>
                </a:solidFill>
              </a:rPr>
              <a:t>Security is a </a:t>
            </a:r>
            <a:r>
              <a:rPr lang="en-US" altLang="zh-CN" sz="2400" b="1" u="sng" dirty="0">
                <a:solidFill>
                  <a:schemeClr val="tx1"/>
                </a:solidFill>
              </a:rPr>
              <a:t>negative goal</a:t>
            </a:r>
            <a:endParaRPr lang="en-US" altLang="zh-CN" sz="2400" b="1" u="sng" dirty="0">
              <a:solidFill>
                <a:schemeClr val="tx1"/>
              </a:solidFill>
            </a:endParaRPr>
          </a:p>
          <a:p>
            <a:pPr lvl="1"/>
            <a:r>
              <a:rPr lang="en-US" altLang="zh-CN" sz="2000" dirty="0"/>
              <a:t>Want to achieve something despite whatever adversary might do</a:t>
            </a:r>
            <a:endParaRPr lang="en-US" altLang="zh-CN" sz="2000" dirty="0"/>
          </a:p>
          <a:p>
            <a:r>
              <a:rPr lang="en-US" altLang="zh-CN" sz="2400" dirty="0"/>
              <a:t>A </a:t>
            </a:r>
            <a:r>
              <a:rPr lang="en-US" altLang="zh-CN" sz="2400" dirty="0">
                <a:solidFill>
                  <a:srgbClr val="FF0000"/>
                </a:solidFill>
              </a:rPr>
              <a:t>positive goal</a:t>
            </a:r>
            <a:r>
              <a:rPr lang="en-US" altLang="zh-CN" sz="2400" dirty="0"/>
              <a:t>: "XYB can read </a:t>
            </a:r>
            <a:r>
              <a:rPr lang="en-US" altLang="zh-CN" sz="2400" dirty="0" err="1"/>
              <a:t>exam.txt</a:t>
            </a:r>
            <a:r>
              <a:rPr lang="en-US" altLang="zh-CN" sz="2400" dirty="0"/>
              <a:t>".</a:t>
            </a:r>
            <a:endParaRPr lang="en-US" altLang="zh-CN" sz="2400" dirty="0"/>
          </a:p>
          <a:p>
            <a:pPr lvl="1"/>
            <a:r>
              <a:rPr lang="en-US" altLang="zh-CN" sz="2000" dirty="0"/>
              <a:t>Ask XYB to </a:t>
            </a:r>
            <a:r>
              <a:rPr lang="en-US" altLang="zh-CN" sz="2000" dirty="0">
                <a:solidFill>
                  <a:srgbClr val="FF0000"/>
                </a:solidFill>
              </a:rPr>
              <a:t>check</a:t>
            </a:r>
            <a:r>
              <a:rPr lang="en-US" altLang="zh-CN" sz="2000" dirty="0"/>
              <a:t> if our system meets this positive goal</a:t>
            </a:r>
            <a:endParaRPr lang="en-US" altLang="zh-CN" sz="2000" dirty="0"/>
          </a:p>
          <a:p>
            <a:r>
              <a:rPr lang="en-US" altLang="zh-CN" sz="2400" dirty="0"/>
              <a:t>A </a:t>
            </a:r>
            <a:r>
              <a:rPr lang="en-US" altLang="zh-CN" sz="2400" dirty="0">
                <a:solidFill>
                  <a:srgbClr val="FF0000"/>
                </a:solidFill>
              </a:rPr>
              <a:t>negative goal</a:t>
            </a:r>
            <a:r>
              <a:rPr lang="en-US" altLang="zh-CN" sz="2400" dirty="0"/>
              <a:t>: "Ben </a:t>
            </a:r>
            <a:r>
              <a:rPr lang="en-US" altLang="zh-CN" sz="2400" dirty="0">
                <a:solidFill>
                  <a:srgbClr val="FF0000"/>
                </a:solidFill>
              </a:rPr>
              <a:t>cannot</a:t>
            </a:r>
            <a:r>
              <a:rPr lang="en-US" altLang="zh-CN" sz="2400" dirty="0"/>
              <a:t> read </a:t>
            </a:r>
            <a:r>
              <a:rPr lang="en-US" altLang="zh-CN" sz="2400" dirty="0" err="1"/>
              <a:t>exam.txt</a:t>
            </a:r>
            <a:r>
              <a:rPr lang="en-US" altLang="zh-CN" sz="2400" dirty="0"/>
              <a:t>".</a:t>
            </a:r>
            <a:endParaRPr lang="en-US" altLang="zh-CN" sz="2400" dirty="0"/>
          </a:p>
          <a:p>
            <a:pPr lvl="1"/>
            <a:r>
              <a:rPr lang="en-US" altLang="zh-CN" sz="2000" dirty="0"/>
              <a:t>Ask John if he can read </a:t>
            </a:r>
            <a:r>
              <a:rPr lang="en-US" altLang="zh-CN" sz="2000" dirty="0" err="1"/>
              <a:t>exam.txt</a:t>
            </a:r>
            <a:r>
              <a:rPr lang="en-US" altLang="zh-CN" sz="2000" dirty="0"/>
              <a:t>?</a:t>
            </a:r>
            <a:endParaRPr lang="en-US" altLang="zh-CN" sz="2000" dirty="0"/>
          </a:p>
          <a:p>
            <a:pPr lvl="1"/>
            <a:r>
              <a:rPr lang="en-US" altLang="zh-CN" sz="2000" dirty="0">
                <a:solidFill>
                  <a:srgbClr val="FF0000"/>
                </a:solidFill>
              </a:rPr>
              <a:t>Good to check, but not nearly enough</a:t>
            </a:r>
            <a:r>
              <a:rPr lang="en-US" altLang="zh-CN" sz="2000" dirty="0"/>
              <a:t>..</a:t>
            </a:r>
            <a:endParaRPr lang="en-US" altLang="zh-CN" sz="2000" dirty="0"/>
          </a:p>
          <a:p>
            <a:pPr lvl="1"/>
            <a:r>
              <a:rPr lang="en-US" altLang="zh-CN" sz="2000" dirty="0"/>
              <a:t>Must reason about </a:t>
            </a:r>
            <a:r>
              <a:rPr lang="en-US" altLang="zh-CN" sz="2000" dirty="0">
                <a:solidFill>
                  <a:srgbClr val="FF0000"/>
                </a:solidFill>
              </a:rPr>
              <a:t>all possible ways</a:t>
            </a:r>
            <a:r>
              <a:rPr lang="en-US" altLang="zh-CN" sz="2000" dirty="0"/>
              <a:t> in which John might get the data</a:t>
            </a:r>
            <a:endParaRPr lang="en-US" altLang="zh-CN" sz="2000" dirty="0"/>
          </a:p>
          <a:p>
            <a:r>
              <a:rPr lang="en-US" altLang="zh-CN" sz="2400" dirty="0"/>
              <a:t>How might Ben try to get the contents of </a:t>
            </a:r>
            <a:r>
              <a:rPr lang="en-US" altLang="zh-CN" sz="2400" dirty="0" err="1"/>
              <a:t>exam.txt</a:t>
            </a:r>
            <a:r>
              <a:rPr lang="en-US" altLang="zh-CN" sz="2400" dirty="0"/>
              <a:t>?</a:t>
            </a:r>
            <a:endParaRPr lang="en-US" altLang="zh-CN" sz="24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
        <p:nvSpPr>
          <p:cNvPr id="5" name="文本框 4"/>
          <p:cNvSpPr txBox="1"/>
          <p:nvPr/>
        </p:nvSpPr>
        <p:spPr>
          <a:xfrm>
            <a:off x="67310" y="4660900"/>
            <a:ext cx="8733790" cy="829945"/>
          </a:xfrm>
          <a:prstGeom prst="rect">
            <a:avLst/>
          </a:prstGeom>
          <a:noFill/>
        </p:spPr>
        <p:txBody>
          <a:bodyPr wrap="square" rtlCol="0">
            <a:spAutoFit/>
          </a:bodyPr>
          <a:p>
            <a:r>
              <a:rPr lang="en-US" altLang="zh-CN" sz="1600"/>
              <a:t>positive goal</a:t>
            </a:r>
            <a:r>
              <a:rPr lang="zh-CN" altLang="en-US" sz="1600"/>
              <a:t>很容易验证，因为他是</a:t>
            </a:r>
            <a:r>
              <a:rPr lang="en-US" altLang="zh-CN" sz="1600"/>
              <a:t>”</a:t>
            </a:r>
            <a:r>
              <a:rPr lang="zh-CN" altLang="en-US" sz="1600"/>
              <a:t>用户知道自己能做什么</a:t>
            </a:r>
            <a:r>
              <a:rPr lang="en-US" altLang="zh-CN" sz="1600"/>
              <a:t>”</a:t>
            </a:r>
            <a:r>
              <a:rPr lang="zh-CN" altLang="en-US" sz="1600"/>
              <a:t>；</a:t>
            </a:r>
            <a:endParaRPr lang="zh-CN" altLang="en-US" sz="1600"/>
          </a:p>
          <a:p>
            <a:r>
              <a:rPr lang="en-US" altLang="zh-CN" sz="1600"/>
              <a:t>negative goal</a:t>
            </a:r>
            <a:r>
              <a:rPr lang="zh-CN" altLang="en-US" sz="1600"/>
              <a:t>不容易验证，因为他是</a:t>
            </a:r>
            <a:r>
              <a:rPr lang="en-US" altLang="zh-CN" sz="1600"/>
              <a:t>”</a:t>
            </a:r>
            <a:r>
              <a:rPr lang="zh-CN" altLang="en-US" sz="1600"/>
              <a:t>用户不知道自己到底能不能做什么</a:t>
            </a:r>
            <a:r>
              <a:rPr lang="en-US" altLang="zh-CN" sz="1600"/>
              <a:t>”</a:t>
            </a:r>
            <a:r>
              <a:rPr lang="zh-CN" altLang="en-US" sz="1600"/>
              <a:t>；即用户需要通过所有可能的方式来验证是否能做，但是想要获取</a:t>
            </a:r>
            <a:r>
              <a:rPr lang="en-US" altLang="zh-CN" sz="1600"/>
              <a:t>”</a:t>
            </a:r>
            <a:r>
              <a:rPr lang="zh-CN" altLang="en-US" sz="1600"/>
              <a:t>所有的可能方式</a:t>
            </a:r>
            <a:r>
              <a:rPr lang="en-US" altLang="zh-CN" sz="1600"/>
              <a:t>”</a:t>
            </a:r>
            <a:r>
              <a:rPr lang="zh-CN" altLang="en-US" sz="1600"/>
              <a:t>是很难的。</a:t>
            </a:r>
            <a:endParaRPr lang="zh-CN" altLang="en-US"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Ways to Access </a:t>
            </a:r>
            <a:r>
              <a:rPr kumimoji="1" lang="en-US" altLang="zh-CN" dirty="0" err="1"/>
              <a:t>exam.txt</a:t>
            </a:r>
            <a:endParaRPr kumimoji="1" lang="zh-CN" altLang="en-US" dirty="0"/>
          </a:p>
        </p:txBody>
      </p:sp>
      <p:sp>
        <p:nvSpPr>
          <p:cNvPr id="3" name="内容占位符 2"/>
          <p:cNvSpPr>
            <a:spLocks noGrp="1"/>
          </p:cNvSpPr>
          <p:nvPr>
            <p:ph idx="1"/>
          </p:nvPr>
        </p:nvSpPr>
        <p:spPr>
          <a:xfrm>
            <a:off x="457200" y="1333500"/>
            <a:ext cx="8229600" cy="4260303"/>
          </a:xfrm>
        </p:spPr>
        <p:txBody>
          <a:bodyPr>
            <a:noAutofit/>
          </a:bodyPr>
          <a:lstStyle/>
          <a:p>
            <a:pPr>
              <a:lnSpc>
                <a:spcPct val="80000"/>
              </a:lnSpc>
            </a:pPr>
            <a:r>
              <a:rPr kumimoji="1" lang="en-US" altLang="zh-CN" sz="1600" b="0" dirty="0"/>
              <a:t>Change permissions on </a:t>
            </a:r>
            <a:r>
              <a:rPr kumimoji="1" lang="en-US" altLang="zh-CN" sz="1600" b="0" dirty="0" err="1"/>
              <a:t>exam.txt</a:t>
            </a:r>
            <a:r>
              <a:rPr kumimoji="1" lang="en-US" altLang="zh-CN" sz="1600" b="0" dirty="0"/>
              <a:t> to get access</a:t>
            </a:r>
            <a:endParaRPr kumimoji="1" lang="en-US" altLang="zh-CN" sz="1600" b="0" dirty="0"/>
          </a:p>
          <a:p>
            <a:pPr>
              <a:lnSpc>
                <a:spcPct val="80000"/>
              </a:lnSpc>
            </a:pPr>
            <a:r>
              <a:rPr kumimoji="1" lang="en-US" altLang="zh-CN" sz="1600" b="0" dirty="0"/>
              <a:t>Access disk blocks directly</a:t>
            </a:r>
            <a:endParaRPr kumimoji="1" lang="en-US" altLang="zh-CN" sz="1600" b="0" dirty="0"/>
          </a:p>
          <a:p>
            <a:pPr>
              <a:lnSpc>
                <a:spcPct val="80000"/>
              </a:lnSpc>
            </a:pPr>
            <a:r>
              <a:rPr kumimoji="1" lang="en-US" altLang="zh-CN" sz="1600" b="0" dirty="0"/>
              <a:t>Access </a:t>
            </a:r>
            <a:r>
              <a:rPr kumimoji="1" lang="en-US" altLang="zh-CN" sz="1600" b="0" dirty="0" err="1"/>
              <a:t>exam.txt</a:t>
            </a:r>
            <a:r>
              <a:rPr kumimoji="1" lang="zh-CN" altLang="en-US" sz="1600" b="0" dirty="0"/>
              <a:t> </a:t>
            </a:r>
            <a:r>
              <a:rPr kumimoji="1" lang="en-US" altLang="zh-CN" sz="1600" b="0" dirty="0"/>
              <a:t>via </a:t>
            </a:r>
            <a:r>
              <a:rPr kumimoji="1" lang="en-US" altLang="zh-CN" sz="1600" b="0" dirty="0" err="1"/>
              <a:t>ipads.se.sjtu.edu.cn</a:t>
            </a:r>
            <a:endParaRPr kumimoji="1" lang="en-US" altLang="zh-CN" sz="1600" b="0" dirty="0"/>
          </a:p>
          <a:p>
            <a:pPr>
              <a:lnSpc>
                <a:spcPct val="80000"/>
              </a:lnSpc>
            </a:pPr>
            <a:r>
              <a:rPr kumimoji="1" lang="en-US" altLang="zh-CN" sz="1600" b="0" dirty="0"/>
              <a:t>Reuse memory after XYB's text editor exits, read data</a:t>
            </a:r>
            <a:endParaRPr kumimoji="1" lang="en-US" altLang="zh-CN" sz="1600" b="0" dirty="0"/>
          </a:p>
          <a:p>
            <a:pPr>
              <a:lnSpc>
                <a:spcPct val="80000"/>
              </a:lnSpc>
            </a:pPr>
            <a:r>
              <a:rPr kumimoji="1" lang="en-US" altLang="zh-CN" sz="1600" b="0" dirty="0"/>
              <a:t>Read backup copy of </a:t>
            </a:r>
            <a:r>
              <a:rPr kumimoji="1" lang="en-US" altLang="zh-CN" sz="1600" b="0" dirty="0" err="1"/>
              <a:t>exam.txt</a:t>
            </a:r>
            <a:r>
              <a:rPr kumimoji="1" lang="zh-CN" altLang="en-US" sz="1600" b="0" dirty="0"/>
              <a:t> </a:t>
            </a:r>
            <a:r>
              <a:rPr kumimoji="1" lang="en-US" altLang="zh-CN" sz="1600" b="0" dirty="0"/>
              <a:t>from XYB's text editor</a:t>
            </a:r>
            <a:endParaRPr kumimoji="1" lang="en-US" altLang="zh-CN" sz="1600" b="0" dirty="0"/>
          </a:p>
          <a:p>
            <a:pPr>
              <a:lnSpc>
                <a:spcPct val="80000"/>
              </a:lnSpc>
            </a:pPr>
            <a:r>
              <a:rPr kumimoji="1" lang="en-US" altLang="zh-CN" sz="1600" b="0" dirty="0"/>
              <a:t>Intercept network packets to file server storing </a:t>
            </a:r>
            <a:r>
              <a:rPr kumimoji="1" lang="en-US" altLang="zh-CN" sz="1600" b="0" dirty="0" err="1"/>
              <a:t>exam.txt</a:t>
            </a:r>
            <a:endParaRPr kumimoji="1" lang="en-US" altLang="zh-CN" sz="1600" b="0" dirty="0"/>
          </a:p>
          <a:p>
            <a:pPr>
              <a:lnSpc>
                <a:spcPct val="80000"/>
              </a:lnSpc>
            </a:pPr>
            <a:r>
              <a:rPr kumimoji="1" lang="en-US" altLang="zh-CN" sz="1600" b="0" dirty="0"/>
              <a:t>Send XYB a </a:t>
            </a:r>
            <a:r>
              <a:rPr kumimoji="1" lang="en-US" altLang="zh-CN" sz="1600" b="0" dirty="0" err="1"/>
              <a:t>trojaned</a:t>
            </a:r>
            <a:r>
              <a:rPr kumimoji="1" lang="en-US" altLang="zh-CN" sz="1600" b="0" dirty="0"/>
              <a:t> text editor that emails out the file</a:t>
            </a:r>
            <a:endParaRPr kumimoji="1" lang="en-US" altLang="zh-CN" sz="1600" b="0" dirty="0"/>
          </a:p>
          <a:p>
            <a:pPr>
              <a:lnSpc>
                <a:spcPct val="80000"/>
              </a:lnSpc>
            </a:pPr>
            <a:r>
              <a:rPr kumimoji="1" lang="en-US" altLang="zh-CN" sz="1600" b="0" dirty="0"/>
              <a:t>Steal disk from file server storing </a:t>
            </a:r>
            <a:r>
              <a:rPr kumimoji="1" lang="en-US" altLang="zh-CN" sz="1600" b="0" dirty="0" err="1"/>
              <a:t>exam.txt</a:t>
            </a:r>
            <a:endParaRPr kumimoji="1" lang="en-US" altLang="zh-CN" sz="1600" b="0" dirty="0"/>
          </a:p>
          <a:p>
            <a:pPr>
              <a:lnSpc>
                <a:spcPct val="80000"/>
              </a:lnSpc>
            </a:pPr>
            <a:r>
              <a:rPr kumimoji="1" lang="en-US" altLang="zh-CN" sz="1600" b="0" dirty="0"/>
              <a:t>Get discarded printout of </a:t>
            </a:r>
            <a:r>
              <a:rPr kumimoji="1" lang="en-US" altLang="zh-CN" sz="1600" b="0" dirty="0" err="1"/>
              <a:t>exam.txt</a:t>
            </a:r>
            <a:r>
              <a:rPr kumimoji="1" lang="en-US" altLang="zh-CN" sz="1600" b="0" dirty="0"/>
              <a:t> from the trash</a:t>
            </a:r>
            <a:endParaRPr kumimoji="1" lang="en-US" altLang="zh-CN" sz="1600" b="0" dirty="0"/>
          </a:p>
          <a:p>
            <a:pPr>
              <a:lnSpc>
                <a:spcPct val="80000"/>
              </a:lnSpc>
            </a:pPr>
            <a:r>
              <a:rPr kumimoji="1" lang="en-US" altLang="zh-CN" sz="1600" b="0" dirty="0"/>
              <a:t>Call </a:t>
            </a:r>
            <a:r>
              <a:rPr kumimoji="1" lang="en-US" altLang="zh-CN" sz="1600" b="0" dirty="0" err="1"/>
              <a:t>sysadmin</a:t>
            </a:r>
            <a:r>
              <a:rPr kumimoji="1" lang="en-US" altLang="zh-CN" sz="1600" b="0" dirty="0"/>
              <a:t>, pretend to be XYB, reset his password</a:t>
            </a:r>
            <a:endParaRPr kumimoji="1" lang="en-US" altLang="zh-CN" sz="1600" b="0" dirty="0"/>
          </a:p>
          <a:p>
            <a:pPr>
              <a:lnSpc>
                <a:spcPct val="80000"/>
              </a:lnSpc>
            </a:pPr>
            <a:endParaRPr kumimoji="1" lang="en-US" altLang="zh-CN" sz="1600" dirty="0"/>
          </a:p>
          <a:p>
            <a:pPr>
              <a:lnSpc>
                <a:spcPct val="80000"/>
              </a:lnSpc>
            </a:pPr>
            <a:r>
              <a:rPr kumimoji="1" lang="en-US" altLang="zh-CN" sz="1600" dirty="0"/>
              <a:t>… when should we stop thinking of more ways?</a:t>
            </a:r>
            <a:endParaRPr kumimoji="1" lang="zh-CN" altLang="en-US" sz="16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57200" y="609863"/>
            <a:ext cx="8229600" cy="424408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is Security So Hard?</a:t>
            </a:r>
            <a:endParaRPr kumimoji="1" lang="zh-CN" altLang="en-US" dirty="0"/>
          </a:p>
        </p:txBody>
      </p:sp>
      <p:sp>
        <p:nvSpPr>
          <p:cNvPr id="3" name="内容占位符 2"/>
          <p:cNvSpPr>
            <a:spLocks noGrp="1"/>
          </p:cNvSpPr>
          <p:nvPr>
            <p:ph idx="1"/>
          </p:nvPr>
        </p:nvSpPr>
        <p:spPr/>
        <p:txBody>
          <a:bodyPr/>
          <a:lstStyle/>
          <a:p>
            <a:r>
              <a:rPr kumimoji="1" lang="en-US" altLang="zh-CN" dirty="0"/>
              <a:t>Security</a:t>
            </a:r>
            <a:r>
              <a:rPr kumimoji="1" lang="zh-CN" altLang="en-US" dirty="0"/>
              <a:t> </a:t>
            </a:r>
            <a:r>
              <a:rPr kumimoji="1" lang="en-US" altLang="zh-CN" dirty="0"/>
              <a:t>sometimes</a:t>
            </a:r>
            <a:r>
              <a:rPr kumimoji="1" lang="zh-CN" altLang="en-US" dirty="0"/>
              <a:t> </a:t>
            </a:r>
            <a:r>
              <a:rPr kumimoji="1" lang="en-US" altLang="zh-CN" dirty="0"/>
              <a:t>conflicts</a:t>
            </a:r>
            <a:r>
              <a:rPr kumimoji="1" lang="zh-CN" altLang="en-US" dirty="0"/>
              <a:t> </a:t>
            </a:r>
            <a:r>
              <a:rPr kumimoji="1" lang="en-US" altLang="zh-CN" dirty="0"/>
              <a:t>with</a:t>
            </a:r>
            <a:r>
              <a:rPr kumimoji="1" lang="zh-CN" altLang="en-US" dirty="0"/>
              <a:t> </a:t>
            </a:r>
            <a:r>
              <a:rPr kumimoji="1" lang="en-US" altLang="zh-CN" dirty="0"/>
              <a:t>other</a:t>
            </a:r>
            <a:r>
              <a:rPr kumimoji="1" lang="zh-CN" altLang="en-US" dirty="0"/>
              <a:t> </a:t>
            </a:r>
            <a:r>
              <a:rPr kumimoji="1" lang="en-US" altLang="zh-CN" dirty="0"/>
              <a:t>goals</a:t>
            </a:r>
            <a:endParaRPr kumimoji="1" lang="en-US" altLang="zh-CN" dirty="0"/>
          </a:p>
          <a:p>
            <a:pPr lvl="1"/>
            <a:r>
              <a:rPr kumimoji="1" lang="en-US" altLang="zh-CN" dirty="0"/>
              <a:t>Security</a:t>
            </a:r>
            <a:r>
              <a:rPr kumimoji="1" lang="zh-CN" altLang="en-US" dirty="0"/>
              <a:t> </a:t>
            </a:r>
            <a:r>
              <a:rPr kumimoji="1" lang="en-US" altLang="zh-CN" dirty="0"/>
              <a:t>VS.</a:t>
            </a:r>
            <a:r>
              <a:rPr kumimoji="1" lang="zh-CN" altLang="en-US" dirty="0"/>
              <a:t> </a:t>
            </a:r>
            <a:r>
              <a:rPr kumimoji="1" lang="en-US" altLang="zh-CN" dirty="0"/>
              <a:t>performance</a:t>
            </a:r>
            <a:endParaRPr kumimoji="1" lang="en-US" altLang="zh-CN" dirty="0"/>
          </a:p>
          <a:p>
            <a:pPr lvl="1"/>
            <a:r>
              <a:rPr kumimoji="1" lang="en-US" altLang="zh-CN" dirty="0"/>
              <a:t>Security</a:t>
            </a:r>
            <a:r>
              <a:rPr kumimoji="1" lang="zh-CN" altLang="en-US" dirty="0"/>
              <a:t> </a:t>
            </a:r>
            <a:r>
              <a:rPr kumimoji="1" lang="en-US" altLang="zh-CN" dirty="0"/>
              <a:t>VS.</a:t>
            </a:r>
            <a:r>
              <a:rPr kumimoji="1" lang="zh-CN" altLang="en-US" dirty="0"/>
              <a:t> </a:t>
            </a:r>
            <a:r>
              <a:rPr kumimoji="1" lang="en-US" altLang="zh-CN" dirty="0"/>
              <a:t>availability(</a:t>
            </a:r>
            <a:r>
              <a:rPr kumimoji="1" lang="zh-CN" altLang="en-US" dirty="0"/>
              <a:t>忘记密码会无法使用</a:t>
            </a:r>
            <a:r>
              <a:rPr kumimoji="1" lang="en-US" altLang="zh-CN" dirty="0"/>
              <a:t>)</a:t>
            </a:r>
            <a:endParaRPr kumimoji="1" lang="en-US" altLang="zh-CN" dirty="0"/>
          </a:p>
          <a:p>
            <a:pPr lvl="1"/>
            <a:r>
              <a:rPr kumimoji="1" lang="en-US" altLang="zh-CN" dirty="0"/>
              <a:t>Security</a:t>
            </a:r>
            <a:r>
              <a:rPr kumimoji="1" lang="zh-CN" altLang="en-US" dirty="0"/>
              <a:t> </a:t>
            </a:r>
            <a:r>
              <a:rPr kumimoji="1" lang="en-US" altLang="zh-CN" dirty="0"/>
              <a:t>VS.</a:t>
            </a:r>
            <a:r>
              <a:rPr kumimoji="1" lang="zh-CN" altLang="en-US" dirty="0"/>
              <a:t> </a:t>
            </a:r>
            <a:r>
              <a:rPr kumimoji="1" lang="en-US" altLang="zh-CN" dirty="0"/>
              <a:t>fault</a:t>
            </a:r>
            <a:r>
              <a:rPr kumimoji="1" lang="zh-CN" altLang="en-US" dirty="0"/>
              <a:t> </a:t>
            </a:r>
            <a:r>
              <a:rPr kumimoji="1" lang="en-US" altLang="zh-CN" dirty="0"/>
              <a:t>tolerance(</a:t>
            </a:r>
            <a:r>
              <a:rPr kumimoji="1" lang="zh-CN" altLang="en-US" dirty="0"/>
              <a:t>为了安全会要求备份数量减少</a:t>
            </a:r>
            <a:r>
              <a:rPr kumimoji="1" lang="en-US" altLang="zh-CN" dirty="0"/>
              <a:t>)</a:t>
            </a:r>
            <a:endParaRPr kumimoji="1" lang="en-US" altLang="zh-CN" dirty="0"/>
          </a:p>
          <a:p>
            <a:pPr lvl="1"/>
            <a:r>
              <a:rPr kumimoji="1" lang="en-US" altLang="zh-CN" dirty="0"/>
              <a:t>Security</a:t>
            </a:r>
            <a:r>
              <a:rPr kumimoji="1" lang="zh-CN" altLang="en-US" dirty="0"/>
              <a:t> </a:t>
            </a:r>
            <a:r>
              <a:rPr kumimoji="1" lang="en-US" altLang="zh-CN" dirty="0"/>
              <a:t>VS.</a:t>
            </a:r>
            <a:r>
              <a:rPr kumimoji="1" lang="zh-CN" altLang="en-US" dirty="0"/>
              <a:t> </a:t>
            </a:r>
            <a:r>
              <a:rPr kumimoji="1" lang="en-US" altLang="zh-CN" dirty="0"/>
              <a:t>convenience(</a:t>
            </a:r>
            <a:r>
              <a:rPr kumimoji="1" lang="zh-CN" altLang="en-US" dirty="0"/>
              <a:t>输入密码可能比较麻烦</a:t>
            </a:r>
            <a:r>
              <a:rPr kumimoji="1" lang="en-US" altLang="zh-CN" dirty="0"/>
              <a:t>)</a:t>
            </a:r>
            <a:endParaRPr kumimoji="1" lang="en-US" altLang="zh-CN" dirty="0"/>
          </a:p>
          <a:p>
            <a:pPr lvl="1"/>
            <a:r>
              <a:rPr kumimoji="1" lang="en-US" altLang="zh-CN" dirty="0"/>
              <a:t>Security</a:t>
            </a:r>
            <a:r>
              <a:rPr kumimoji="1" lang="zh-CN" altLang="en-US" dirty="0"/>
              <a:t> </a:t>
            </a:r>
            <a:r>
              <a:rPr kumimoji="1" lang="en-US" altLang="zh-CN" dirty="0"/>
              <a:t>VS.</a:t>
            </a:r>
            <a:r>
              <a:rPr kumimoji="1" lang="zh-CN" altLang="en-US" dirty="0"/>
              <a:t> </a:t>
            </a:r>
            <a:r>
              <a:rPr kumimoji="1" lang="en-US" altLang="zh-CN" dirty="0"/>
              <a:t>simplicity</a:t>
            </a:r>
            <a:endParaRPr kumimoji="1" lang="en-US" altLang="zh-CN" dirty="0"/>
          </a:p>
          <a:p>
            <a:pPr lvl="1"/>
            <a:r>
              <a:rPr kumimoji="1" lang="en-US" altLang="zh-CN" dirty="0"/>
              <a:t>...</a:t>
            </a:r>
            <a:endParaRPr kumimoji="1"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Fault Tolerant Fails Here</a:t>
            </a:r>
            <a:endParaRPr kumimoji="1" lang="zh-CN" altLang="en-US" dirty="0"/>
          </a:p>
        </p:txBody>
      </p:sp>
      <p:sp>
        <p:nvSpPr>
          <p:cNvPr id="3" name="内容占位符 2"/>
          <p:cNvSpPr>
            <a:spLocks noGrp="1"/>
          </p:cNvSpPr>
          <p:nvPr>
            <p:ph idx="1"/>
          </p:nvPr>
        </p:nvSpPr>
        <p:spPr>
          <a:xfrm>
            <a:off x="457200" y="1333501"/>
            <a:ext cx="8435280" cy="3771636"/>
          </a:xfrm>
        </p:spPr>
        <p:txBody>
          <a:bodyPr>
            <a:normAutofit/>
          </a:bodyPr>
          <a:lstStyle/>
          <a:p>
            <a:r>
              <a:rPr kumimoji="1" lang="en-US" altLang="zh-CN" dirty="0"/>
              <a:t>Why not using fault tolerant techniques</a:t>
            </a:r>
            <a:r>
              <a:rPr kumimoji="1" lang="zh-CN" altLang="en-US" dirty="0"/>
              <a:t> </a:t>
            </a:r>
            <a:r>
              <a:rPr kumimoji="1" lang="en-US" altLang="zh-CN" dirty="0"/>
              <a:t>for</a:t>
            </a:r>
            <a:r>
              <a:rPr kumimoji="1" lang="zh-CN" altLang="en-US" dirty="0"/>
              <a:t> </a:t>
            </a:r>
            <a:r>
              <a:rPr kumimoji="1" lang="en-US" altLang="zh-CN" dirty="0"/>
              <a:t>security?</a:t>
            </a:r>
            <a:endParaRPr kumimoji="1" lang="en-US" altLang="zh-CN" dirty="0"/>
          </a:p>
          <a:p>
            <a:pPr lvl="1"/>
            <a:r>
              <a:rPr kumimoji="1" lang="en-US" altLang="zh-CN" dirty="0"/>
              <a:t>Since security can be seen as a kind of fault</a:t>
            </a:r>
            <a:endParaRPr kumimoji="1" lang="en-US" altLang="zh-CN" dirty="0"/>
          </a:p>
          <a:p>
            <a:r>
              <a:rPr kumimoji="1" lang="en-US" altLang="zh-CN" dirty="0"/>
              <a:t>Two</a:t>
            </a:r>
            <a:r>
              <a:rPr kumimoji="1" lang="zh-CN" altLang="en-US" dirty="0"/>
              <a:t> </a:t>
            </a:r>
            <a:r>
              <a:rPr kumimoji="1" lang="en-US" altLang="zh-CN" dirty="0"/>
              <a:t>reasons</a:t>
            </a:r>
            <a:endParaRPr kumimoji="1" lang="en-US" altLang="zh-CN" dirty="0"/>
          </a:p>
          <a:p>
            <a:pPr lvl="1"/>
            <a:r>
              <a:rPr kumimoji="1" lang="en-US" altLang="zh-CN" dirty="0"/>
              <a:t>Result</a:t>
            </a:r>
            <a:r>
              <a:rPr kumimoji="1" lang="zh-CN" altLang="en-US" dirty="0"/>
              <a:t> </a:t>
            </a:r>
            <a:r>
              <a:rPr kumimoji="1" lang="en-US" altLang="zh-CN" dirty="0"/>
              <a:t>of</a:t>
            </a:r>
            <a:r>
              <a:rPr kumimoji="1" lang="zh-CN" altLang="en-US" dirty="0"/>
              <a:t> </a:t>
            </a:r>
            <a:r>
              <a:rPr kumimoji="1" lang="en-US" altLang="zh-CN" dirty="0"/>
              <a:t>"fault"</a:t>
            </a:r>
            <a:r>
              <a:rPr kumimoji="1" lang="zh-CN" altLang="en-US" dirty="0"/>
              <a:t> </a:t>
            </a:r>
            <a:r>
              <a:rPr kumimoji="1" lang="en-US" altLang="zh-CN" dirty="0"/>
              <a:t>may</a:t>
            </a:r>
            <a:r>
              <a:rPr kumimoji="1" lang="zh-CN" altLang="en-US" dirty="0"/>
              <a:t> </a:t>
            </a:r>
            <a:r>
              <a:rPr kumimoji="1" lang="en-US" altLang="zh-CN" dirty="0"/>
              <a:t>be</a:t>
            </a:r>
            <a:r>
              <a:rPr kumimoji="1" lang="zh-CN" altLang="en-US" dirty="0"/>
              <a:t> </a:t>
            </a:r>
            <a:r>
              <a:rPr kumimoji="1" lang="en-US" altLang="zh-CN" dirty="0"/>
              <a:t>too</a:t>
            </a:r>
            <a:r>
              <a:rPr kumimoji="1" lang="zh-CN" altLang="en-US" dirty="0"/>
              <a:t> </a:t>
            </a:r>
            <a:r>
              <a:rPr kumimoji="1" lang="en-US" altLang="zh-CN" dirty="0"/>
              <a:t>much </a:t>
            </a:r>
            <a:r>
              <a:rPr kumimoji="1" lang="en-US" altLang="en-US" dirty="0"/>
              <a:t>(cannot afford once)</a:t>
            </a:r>
            <a:endParaRPr kumimoji="1" lang="en-US" altLang="zh-CN" dirty="0"/>
          </a:p>
          <a:p>
            <a:pPr lvl="2"/>
            <a:r>
              <a:rPr kumimoji="1" lang="en-US" altLang="zh-CN" dirty="0"/>
              <a:t>E.g.,</a:t>
            </a:r>
            <a:r>
              <a:rPr kumimoji="1" lang="zh-CN" altLang="en-US" dirty="0"/>
              <a:t> </a:t>
            </a:r>
            <a:r>
              <a:rPr kumimoji="1" lang="en-US" altLang="zh-CN" dirty="0"/>
              <a:t>exam</a:t>
            </a:r>
            <a:r>
              <a:rPr kumimoji="1" lang="zh-CN" altLang="en-US" dirty="0"/>
              <a:t> </a:t>
            </a:r>
            <a:r>
              <a:rPr kumimoji="1" lang="en-US" altLang="zh-CN" dirty="0"/>
              <a:t>leakage,</a:t>
            </a:r>
            <a:r>
              <a:rPr kumimoji="1" lang="zh-CN" altLang="en-US" dirty="0"/>
              <a:t> </a:t>
            </a:r>
            <a:r>
              <a:rPr kumimoji="1" lang="en-US" altLang="zh-CN" dirty="0"/>
              <a:t>rocket</a:t>
            </a:r>
            <a:r>
              <a:rPr kumimoji="1" lang="zh-CN" altLang="en-US" dirty="0"/>
              <a:t> </a:t>
            </a:r>
            <a:r>
              <a:rPr kumimoji="1" lang="en-US" altLang="zh-CN" dirty="0"/>
              <a:t>launching</a:t>
            </a:r>
            <a:endParaRPr kumimoji="1" lang="en-US" altLang="zh-CN" dirty="0"/>
          </a:p>
          <a:p>
            <a:pPr lvl="1"/>
            <a:r>
              <a:rPr kumimoji="1" lang="en-US" altLang="zh-CN" dirty="0"/>
              <a:t>Failures</a:t>
            </a:r>
            <a:r>
              <a:rPr kumimoji="1" lang="zh-CN" altLang="en-US" dirty="0"/>
              <a:t> </a:t>
            </a:r>
            <a:r>
              <a:rPr kumimoji="1" lang="en-US" altLang="zh-CN" dirty="0"/>
              <a:t>due</a:t>
            </a:r>
            <a:r>
              <a:rPr kumimoji="1" lang="zh-CN" altLang="en-US" dirty="0"/>
              <a:t> </a:t>
            </a:r>
            <a:r>
              <a:rPr kumimoji="1" lang="en-US" altLang="zh-CN" dirty="0"/>
              <a:t>to</a:t>
            </a:r>
            <a:r>
              <a:rPr kumimoji="1" lang="zh-CN" altLang="en-US" dirty="0"/>
              <a:t> </a:t>
            </a:r>
            <a:r>
              <a:rPr kumimoji="1" lang="en-US" altLang="zh-CN" dirty="0"/>
              <a:t>attack</a:t>
            </a:r>
            <a:r>
              <a:rPr kumimoji="1" lang="zh-CN" altLang="en-US" dirty="0"/>
              <a:t> </a:t>
            </a:r>
            <a:r>
              <a:rPr kumimoji="1" lang="en-US" altLang="zh-CN" dirty="0"/>
              <a:t>might</a:t>
            </a:r>
            <a:r>
              <a:rPr kumimoji="1" lang="zh-CN" altLang="en-US" dirty="0"/>
              <a:t> </a:t>
            </a:r>
            <a:r>
              <a:rPr kumimoji="1" lang="en-US" altLang="zh-CN" dirty="0"/>
              <a:t>be</a:t>
            </a:r>
            <a:r>
              <a:rPr kumimoji="1" lang="zh-CN" altLang="en-US" dirty="0"/>
              <a:t> </a:t>
            </a:r>
            <a:r>
              <a:rPr kumimoji="1" lang="en-US" altLang="zh-CN" dirty="0"/>
              <a:t>highly</a:t>
            </a:r>
            <a:r>
              <a:rPr kumimoji="1" lang="zh-CN" altLang="en-US" dirty="0"/>
              <a:t> </a:t>
            </a:r>
            <a:r>
              <a:rPr kumimoji="1" lang="en-US" altLang="zh-CN" dirty="0"/>
              <a:t>correlated</a:t>
            </a:r>
            <a:endParaRPr kumimoji="1" lang="en-US" altLang="zh-CN" dirty="0"/>
          </a:p>
          <a:p>
            <a:pPr lvl="2"/>
            <a:r>
              <a:rPr kumimoji="1" lang="en-US" altLang="zh-CN" dirty="0"/>
              <a:t>In</a:t>
            </a:r>
            <a:r>
              <a:rPr kumimoji="1" lang="zh-CN" altLang="en-US" dirty="0"/>
              <a:t> </a:t>
            </a:r>
            <a:r>
              <a:rPr kumimoji="1" lang="en-US" altLang="zh-CN" dirty="0"/>
              <a:t>fault-tolerance,</a:t>
            </a:r>
            <a:r>
              <a:rPr kumimoji="1" lang="zh-CN" altLang="en-US" dirty="0"/>
              <a:t> </a:t>
            </a:r>
            <a:r>
              <a:rPr kumimoji="1" lang="en-US" altLang="zh-CN" dirty="0"/>
              <a:t>we</a:t>
            </a:r>
            <a:r>
              <a:rPr kumimoji="1" lang="zh-CN" altLang="en-US" dirty="0"/>
              <a:t> </a:t>
            </a:r>
            <a:r>
              <a:rPr kumimoji="1" lang="en-US" altLang="zh-CN" dirty="0"/>
              <a:t>assumed</a:t>
            </a:r>
            <a:r>
              <a:rPr kumimoji="1" lang="zh-CN" altLang="en-US" dirty="0"/>
              <a:t> </a:t>
            </a:r>
            <a:r>
              <a:rPr kumimoji="1" lang="en-US" altLang="zh-CN" dirty="0"/>
              <a:t>independent</a:t>
            </a:r>
            <a:r>
              <a:rPr kumimoji="1" lang="zh-CN" altLang="en-US" dirty="0"/>
              <a:t> </a:t>
            </a:r>
            <a:r>
              <a:rPr kumimoji="1" lang="en-US" altLang="zh-CN" dirty="0"/>
              <a:t>failures</a:t>
            </a:r>
            <a:endParaRPr kumimoji="1"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Much Harder to Reason about Security</a:t>
            </a:r>
            <a:endParaRPr kumimoji="1" lang="zh-CN" altLang="en-US" dirty="0"/>
          </a:p>
        </p:txBody>
      </p:sp>
      <p:sp>
        <p:nvSpPr>
          <p:cNvPr id="3" name="内容占位符 2"/>
          <p:cNvSpPr>
            <a:spLocks noGrp="1"/>
          </p:cNvSpPr>
          <p:nvPr>
            <p:ph idx="1"/>
          </p:nvPr>
        </p:nvSpPr>
        <p:spPr>
          <a:xfrm>
            <a:off x="457200" y="1333500"/>
            <a:ext cx="8229600" cy="4260303"/>
          </a:xfrm>
        </p:spPr>
        <p:txBody>
          <a:bodyPr>
            <a:normAutofit fontScale="92500"/>
          </a:bodyPr>
          <a:lstStyle/>
          <a:p>
            <a:r>
              <a:rPr kumimoji="1" lang="en-US" altLang="zh-CN" sz="2400" dirty="0"/>
              <a:t>No complete solution; we can't always secure every system</a:t>
            </a:r>
            <a:endParaRPr kumimoji="1" lang="en-US" altLang="zh-CN" sz="2400" dirty="0"/>
          </a:p>
          <a:p>
            <a:pPr lvl="1"/>
            <a:r>
              <a:rPr kumimoji="1" lang="en-US" altLang="zh-CN" sz="2000" dirty="0"/>
              <a:t>One</a:t>
            </a:r>
            <a:r>
              <a:rPr kumimoji="1" lang="zh-CN" altLang="en-US" sz="2000" dirty="0"/>
              <a:t> </a:t>
            </a:r>
            <a:r>
              <a:rPr kumimoji="1" lang="en-US" altLang="zh-CN" sz="2000" dirty="0"/>
              <a:t>solution:</a:t>
            </a:r>
            <a:r>
              <a:rPr kumimoji="1" lang="zh-CN" altLang="en-US" sz="2000" dirty="0"/>
              <a:t> </a:t>
            </a:r>
            <a:r>
              <a:rPr kumimoji="1" lang="en-US" altLang="zh-CN" sz="2000" dirty="0"/>
              <a:t>Trust nothing that you didn't create</a:t>
            </a:r>
            <a:r>
              <a:rPr kumimoji="1" lang="zh-CN" altLang="en-US" sz="2000" dirty="0"/>
              <a:t> </a:t>
            </a:r>
            <a:r>
              <a:rPr kumimoji="1" lang="en-US" altLang="zh-CN" sz="2000" dirty="0"/>
              <a:t>by yourself</a:t>
            </a:r>
            <a:endParaRPr kumimoji="1" lang="en-US" altLang="zh-CN" sz="2000" dirty="0"/>
          </a:p>
          <a:p>
            <a:r>
              <a:rPr kumimoji="1" lang="en-US" altLang="zh-CN" sz="2400" dirty="0"/>
              <a:t>What are we going to learn?</a:t>
            </a:r>
            <a:endParaRPr kumimoji="1" lang="en-US" altLang="zh-CN" sz="2400" dirty="0"/>
          </a:p>
          <a:p>
            <a:pPr lvl="1"/>
            <a:r>
              <a:rPr kumimoji="1" lang="en-US" altLang="zh-CN" sz="2000" dirty="0"/>
              <a:t>How to model systems in the context of security</a:t>
            </a:r>
            <a:endParaRPr kumimoji="1" lang="en-US" altLang="zh-CN" sz="2000" dirty="0"/>
          </a:p>
          <a:p>
            <a:pPr lvl="1"/>
            <a:r>
              <a:rPr kumimoji="1" lang="en-US" altLang="zh-CN" sz="2000" dirty="0"/>
              <a:t>How we think about and assess risks</a:t>
            </a:r>
            <a:endParaRPr kumimoji="1" lang="en-US" altLang="zh-CN" sz="2000" dirty="0"/>
          </a:p>
          <a:p>
            <a:pPr lvl="1"/>
            <a:r>
              <a:rPr kumimoji="1" lang="en-US" altLang="zh-CN" sz="2000" dirty="0"/>
              <a:t>Techniques for assessing common risks</a:t>
            </a:r>
            <a:endParaRPr kumimoji="1" lang="en-US" altLang="zh-CN" sz="2000" dirty="0"/>
          </a:p>
          <a:p>
            <a:pPr lvl="2"/>
            <a:r>
              <a:rPr kumimoji="1" lang="en-US" altLang="zh-CN" sz="1800" dirty="0"/>
              <a:t>There are things we can do to make systems more secure</a:t>
            </a:r>
            <a:endParaRPr kumimoji="1" lang="en-US" altLang="zh-CN" sz="1800" dirty="0"/>
          </a:p>
          <a:p>
            <a:pPr lvl="1"/>
            <a:r>
              <a:rPr kumimoji="1" lang="en-US" altLang="zh-CN" sz="2000" dirty="0"/>
              <a:t>Know trade-offs</a:t>
            </a:r>
            <a:endParaRPr kumimoji="1" lang="en-US" altLang="zh-CN" sz="2000" dirty="0"/>
          </a:p>
          <a:p>
            <a:pPr lvl="2"/>
            <a:r>
              <a:rPr kumimoji="1" lang="en-US" altLang="zh-CN" sz="1800" dirty="0"/>
              <a:t>Security vs. performance, security vs. convenience, and security vs. simplicity</a:t>
            </a:r>
            <a:endParaRPr kumimoji="1" lang="en-US" altLang="zh-C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Trust</a:t>
            </a:r>
            <a:r>
              <a:rPr kumimoji="1" lang="zh-CN" altLang="en-US" dirty="0"/>
              <a:t> </a:t>
            </a:r>
            <a:r>
              <a:rPr kumimoji="1" lang="en-US" altLang="zh-CN" dirty="0"/>
              <a:t>the</a:t>
            </a:r>
            <a:r>
              <a:rPr kumimoji="1" lang="zh-CN" altLang="en-US" dirty="0"/>
              <a:t> </a:t>
            </a:r>
            <a:r>
              <a:rPr kumimoji="1" lang="en-US" altLang="zh-CN" dirty="0"/>
              <a:t>Majority</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If a majority of CPU power is controlled by honest nodes, the honest chain will grow the fastest and outpace any competing chains</a:t>
            </a:r>
            <a:endParaRPr lang="en-US" altLang="zh-CN" dirty="0"/>
          </a:p>
          <a:p>
            <a:endParaRPr lang="en-US" altLang="zh-CN" dirty="0"/>
          </a:p>
          <a:p>
            <a:r>
              <a:rPr lang="en-US" altLang="zh-CN" dirty="0"/>
              <a:t>To modify a past block, an attacker would have to redo the proof-of-work of the block and all blocks after it and then catch up with and surpass the work of the honest nodes</a:t>
            </a:r>
            <a:endParaRPr lang="en-US" altLang="zh-CN" dirty="0"/>
          </a:p>
        </p:txBody>
      </p:sp>
      <p:pic>
        <p:nvPicPr>
          <p:cNvPr id="4" name="图片 3"/>
          <p:cNvPicPr>
            <a:picLocks noChangeAspect="1"/>
          </p:cNvPicPr>
          <p:nvPr/>
        </p:nvPicPr>
        <p:blipFill>
          <a:blip r:embed="rId1"/>
          <a:stretch>
            <a:fillRect/>
          </a:stretch>
        </p:blipFill>
        <p:spPr>
          <a:xfrm>
            <a:off x="2125855" y="3505572"/>
            <a:ext cx="4892289" cy="189099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507288" cy="952500"/>
          </a:xfrm>
        </p:spPr>
        <p:txBody>
          <a:bodyPr>
            <a:noAutofit/>
          </a:bodyPr>
          <a:lstStyle/>
          <a:p>
            <a:r>
              <a:rPr kumimoji="1" lang="en-US" altLang="zh-CN" sz="2800" dirty="0"/>
              <a:t>2 Steps towards Building a More Secure System</a:t>
            </a:r>
            <a:endParaRPr kumimoji="1" lang="zh-CN" altLang="en-US" sz="2800" dirty="0"/>
          </a:p>
        </p:txBody>
      </p:sp>
      <p:sp>
        <p:nvSpPr>
          <p:cNvPr id="3" name="内容占位符 2"/>
          <p:cNvSpPr>
            <a:spLocks noGrp="1"/>
          </p:cNvSpPr>
          <p:nvPr>
            <p:ph idx="1"/>
          </p:nvPr>
        </p:nvSpPr>
        <p:spPr/>
        <p:txBody>
          <a:bodyPr/>
          <a:lstStyle/>
          <a:p>
            <a:r>
              <a:rPr lang="en-US" altLang="zh-CN" dirty="0"/>
              <a:t>How to make progress in </a:t>
            </a:r>
            <a:r>
              <a:rPr lang="en-US" altLang="zh-CN" dirty="0">
                <a:solidFill>
                  <a:srgbClr val="FF0000"/>
                </a:solidFill>
              </a:rPr>
              <a:t>building a secure system</a:t>
            </a:r>
            <a:r>
              <a:rPr lang="en-US" altLang="zh-CN" dirty="0"/>
              <a:t>?</a:t>
            </a:r>
            <a:endParaRPr lang="en-US" altLang="zh-CN" dirty="0"/>
          </a:p>
          <a:p>
            <a:pPr lvl="1"/>
            <a:r>
              <a:rPr lang="en-US" altLang="zh-CN" dirty="0"/>
              <a:t>Be clear about goals: "</a:t>
            </a:r>
            <a:r>
              <a:rPr lang="en-US" altLang="zh-CN" b="1" dirty="0">
                <a:solidFill>
                  <a:schemeClr val="accent1"/>
                </a:solidFill>
              </a:rPr>
              <a:t>policy</a:t>
            </a:r>
            <a:r>
              <a:rPr lang="en-US" altLang="zh-CN" dirty="0"/>
              <a:t>"(CIA)</a:t>
            </a:r>
            <a:endParaRPr lang="en-US" altLang="zh-CN" dirty="0"/>
          </a:p>
          <a:p>
            <a:pPr lvl="1"/>
            <a:r>
              <a:rPr lang="en-US" altLang="zh-CN" dirty="0"/>
              <a:t>Be clear about assumptions: "</a:t>
            </a:r>
            <a:r>
              <a:rPr lang="en-US" altLang="zh-CN" b="1" dirty="0">
                <a:solidFill>
                  <a:schemeClr val="accent1"/>
                </a:solidFill>
              </a:rPr>
              <a:t>threat model</a:t>
            </a:r>
            <a:r>
              <a:rPr lang="en-US" altLang="zh-CN" dirty="0"/>
              <a:t>"</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Policy: Goals</a:t>
            </a:r>
            <a:endParaRPr kumimoji="1" lang="zh-CN" altLang="en-US" dirty="0"/>
          </a:p>
        </p:txBody>
      </p:sp>
      <p:sp>
        <p:nvSpPr>
          <p:cNvPr id="3" name="内容占位符 2"/>
          <p:cNvSpPr>
            <a:spLocks noGrp="1"/>
          </p:cNvSpPr>
          <p:nvPr>
            <p:ph idx="1"/>
          </p:nvPr>
        </p:nvSpPr>
        <p:spPr/>
        <p:txBody>
          <a:bodyPr/>
          <a:lstStyle/>
          <a:p>
            <a:r>
              <a:rPr lang="en-US" altLang="zh-CN" dirty="0"/>
              <a:t>Information security goals:</a:t>
            </a:r>
            <a:endParaRPr lang="en-US" altLang="zh-CN" dirty="0"/>
          </a:p>
          <a:p>
            <a:pPr lvl="1"/>
            <a:r>
              <a:rPr lang="en-US" altLang="zh-CN" b="1" dirty="0"/>
              <a:t>Confidentiality(</a:t>
            </a:r>
            <a:r>
              <a:rPr lang="zh-CN" altLang="en-US" b="1" dirty="0"/>
              <a:t>保密性</a:t>
            </a:r>
            <a:r>
              <a:rPr lang="en-US" altLang="zh-CN" b="1" dirty="0"/>
              <a:t>)</a:t>
            </a:r>
            <a:r>
              <a:rPr lang="en-US" altLang="zh-CN" dirty="0"/>
              <a:t>: limit </a:t>
            </a:r>
            <a:r>
              <a:rPr lang="en-US" altLang="zh-CN" dirty="0">
                <a:solidFill>
                  <a:srgbClr val="FF0000"/>
                </a:solidFill>
              </a:rPr>
              <a:t>who can read data</a:t>
            </a:r>
            <a:endParaRPr lang="en-US" altLang="zh-CN" dirty="0"/>
          </a:p>
          <a:p>
            <a:pPr lvl="1"/>
            <a:r>
              <a:rPr lang="en-US" altLang="zh-CN" b="1" dirty="0"/>
              <a:t>Integrity</a:t>
            </a:r>
            <a:r>
              <a:rPr lang="en-US" altLang="zh-CN" dirty="0"/>
              <a:t>: limit </a:t>
            </a:r>
            <a:r>
              <a:rPr lang="en-US" altLang="zh-CN" dirty="0">
                <a:solidFill>
                  <a:srgbClr val="FF0000"/>
                </a:solidFill>
              </a:rPr>
              <a:t>who can write data</a:t>
            </a:r>
            <a:endParaRPr lang="en-US" altLang="zh-CN" dirty="0"/>
          </a:p>
          <a:p>
            <a:r>
              <a:rPr lang="en-US" altLang="zh-CN" dirty="0" err="1">
                <a:solidFill>
                  <a:srgbClr val="FF0000"/>
                </a:solidFill>
              </a:rPr>
              <a:t>Liveness</a:t>
            </a:r>
            <a:r>
              <a:rPr lang="en-US" altLang="zh-CN" dirty="0"/>
              <a:t> goals:</a:t>
            </a:r>
            <a:endParaRPr lang="en-US" altLang="zh-CN" dirty="0"/>
          </a:p>
          <a:p>
            <a:pPr lvl="1"/>
            <a:r>
              <a:rPr lang="en-US" altLang="zh-CN" b="1" dirty="0"/>
              <a:t>Availability</a:t>
            </a:r>
            <a:r>
              <a:rPr lang="en-US" altLang="zh-CN" dirty="0"/>
              <a:t>: </a:t>
            </a:r>
            <a:r>
              <a:rPr lang="en-US" altLang="zh-CN" dirty="0">
                <a:solidFill>
                  <a:srgbClr val="FF0000"/>
                </a:solidFill>
              </a:rPr>
              <a:t>ensure service keeps operating(DOS</a:t>
            </a:r>
            <a:r>
              <a:rPr lang="zh-CN" altLang="en-US" dirty="0">
                <a:solidFill>
                  <a:srgbClr val="FF0000"/>
                </a:solidFill>
              </a:rPr>
              <a:t>会破坏这个属性</a:t>
            </a:r>
            <a:r>
              <a:rPr lang="en-US" altLang="zh-CN" dirty="0">
                <a:solidFill>
                  <a:srgbClr val="FF0000"/>
                </a:solidFill>
              </a:rPr>
              <a:t>)</a:t>
            </a:r>
            <a:endParaRPr lang="en-US" altLang="zh-CN" dirty="0">
              <a:solidFill>
                <a:srgbClr val="FF0000"/>
              </a:solidFill>
            </a:endParaRP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Threat Model: Assumptions</a:t>
            </a:r>
            <a:endParaRPr kumimoji="1" lang="zh-CN" altLang="en-US" dirty="0"/>
          </a:p>
        </p:txBody>
      </p:sp>
      <p:sp>
        <p:nvSpPr>
          <p:cNvPr id="3" name="内容占位符 2"/>
          <p:cNvSpPr>
            <a:spLocks noGrp="1"/>
          </p:cNvSpPr>
          <p:nvPr>
            <p:ph idx="1"/>
          </p:nvPr>
        </p:nvSpPr>
        <p:spPr/>
        <p:txBody>
          <a:bodyPr>
            <a:normAutofit fontScale="85000" lnSpcReduction="10000"/>
          </a:bodyPr>
          <a:lstStyle/>
          <a:p>
            <a:r>
              <a:rPr lang="en-US" altLang="zh-CN" sz="2000" dirty="0"/>
              <a:t>Often don't know in advance who might attack, or what they might do</a:t>
            </a:r>
            <a:endParaRPr lang="en-US" altLang="zh-CN" sz="2000" dirty="0"/>
          </a:p>
          <a:p>
            <a:pPr lvl="1"/>
            <a:r>
              <a:rPr lang="en-US" altLang="zh-CN" dirty="0"/>
              <a:t>Adversaries may have different goals, techniques, resources, expertise</a:t>
            </a:r>
            <a:endParaRPr lang="en-US" altLang="zh-CN" dirty="0"/>
          </a:p>
          <a:p>
            <a:r>
              <a:rPr lang="en-US" altLang="zh-CN" sz="2000" dirty="0"/>
              <a:t>Cannot be secure against arbitrary adversaries</a:t>
            </a:r>
            <a:endParaRPr lang="en-US" altLang="zh-CN" sz="2000" dirty="0"/>
          </a:p>
          <a:p>
            <a:pPr lvl="1"/>
            <a:r>
              <a:rPr lang="en-US" altLang="zh-CN" dirty="0"/>
              <a:t>As we saw with Ben vs. XYB</a:t>
            </a:r>
            <a:endParaRPr lang="en-US" altLang="zh-CN" dirty="0"/>
          </a:p>
          <a:p>
            <a:pPr lvl="1"/>
            <a:r>
              <a:rPr lang="en-US" altLang="zh-CN" dirty="0"/>
              <a:t>Adversary might be your hardware vendor, software vendor, administrator, …</a:t>
            </a:r>
            <a:endParaRPr lang="en-US" altLang="zh-CN" dirty="0"/>
          </a:p>
          <a:p>
            <a:pPr lvl="1"/>
            <a:r>
              <a:rPr lang="en-US" altLang="zh-CN" dirty="0"/>
              <a:t>Need to make some plausible assumptions to make progress</a:t>
            </a:r>
            <a:endParaRPr lang="en-US" altLang="zh-CN" dirty="0"/>
          </a:p>
          <a:p>
            <a:endParaRPr kumimoji="1" lang="zh-CN" altLang="en-US" sz="20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Threat Model: Assumptions</a:t>
            </a:r>
            <a:endParaRPr kumimoji="1" lang="zh-CN" altLang="en-US" dirty="0"/>
          </a:p>
        </p:txBody>
      </p:sp>
      <p:sp>
        <p:nvSpPr>
          <p:cNvPr id="3" name="内容占位符 2"/>
          <p:cNvSpPr>
            <a:spLocks noGrp="1"/>
          </p:cNvSpPr>
          <p:nvPr>
            <p:ph idx="1"/>
          </p:nvPr>
        </p:nvSpPr>
        <p:spPr>
          <a:xfrm>
            <a:off x="457200" y="1333501"/>
            <a:ext cx="7931224" cy="3771636"/>
          </a:xfrm>
        </p:spPr>
        <p:txBody>
          <a:bodyPr>
            <a:normAutofit/>
          </a:bodyPr>
          <a:lstStyle/>
          <a:p>
            <a:r>
              <a:rPr lang="en-US" altLang="zh-CN" sz="2000" dirty="0"/>
              <a:t>What does a threat model look like?</a:t>
            </a:r>
            <a:endParaRPr lang="en-US" altLang="zh-CN" sz="2000" dirty="0"/>
          </a:p>
          <a:p>
            <a:pPr lvl="1"/>
            <a:r>
              <a:rPr lang="en-US" altLang="zh-CN" dirty="0"/>
              <a:t>Adversary(</a:t>
            </a:r>
            <a:r>
              <a:rPr lang="zh-CN" altLang="en-US" dirty="0"/>
              <a:t>攻击者</a:t>
            </a:r>
            <a:r>
              <a:rPr lang="en-US" altLang="zh-CN" dirty="0"/>
              <a:t>) controls some computers, networks (</a:t>
            </a:r>
            <a:r>
              <a:rPr lang="en-US" altLang="zh-CN" dirty="0">
                <a:solidFill>
                  <a:srgbClr val="FF0000"/>
                </a:solidFill>
              </a:rPr>
              <a:t>but not all</a:t>
            </a:r>
            <a:r>
              <a:rPr lang="en-US" altLang="zh-CN" dirty="0"/>
              <a:t>)</a:t>
            </a:r>
            <a:endParaRPr lang="en-US" altLang="zh-CN" dirty="0"/>
          </a:p>
          <a:p>
            <a:pPr lvl="1"/>
            <a:r>
              <a:rPr lang="en-US" altLang="zh-CN" dirty="0"/>
              <a:t>Adversary controls some software on computers </a:t>
            </a:r>
            <a:r>
              <a:rPr lang="en-US" altLang="zh-CN" dirty="0">
                <a:solidFill>
                  <a:srgbClr val="FF0000"/>
                </a:solidFill>
              </a:rPr>
              <a:t>he doesn't fully control</a:t>
            </a:r>
            <a:endParaRPr lang="en-US" altLang="zh-CN" dirty="0">
              <a:solidFill>
                <a:srgbClr val="FF0000"/>
              </a:solidFill>
            </a:endParaRPr>
          </a:p>
          <a:p>
            <a:pPr lvl="1"/>
            <a:r>
              <a:rPr lang="en-US" altLang="zh-CN" dirty="0"/>
              <a:t>Adversary knows some information, such as passwords or keys (but not all)</a:t>
            </a:r>
            <a:endParaRPr lang="en-US" altLang="zh-CN" dirty="0"/>
          </a:p>
          <a:p>
            <a:pPr lvl="1"/>
            <a:r>
              <a:rPr lang="en-US" altLang="zh-CN" dirty="0"/>
              <a:t>Adversary knows about bugs in your software?</a:t>
            </a:r>
            <a:endParaRPr lang="en-US" altLang="zh-CN" dirty="0"/>
          </a:p>
          <a:p>
            <a:pPr lvl="1"/>
            <a:r>
              <a:rPr lang="en-US" altLang="zh-CN" dirty="0"/>
              <a:t>Physical attacks?</a:t>
            </a:r>
            <a:endParaRPr lang="en-US" altLang="zh-CN" dirty="0"/>
          </a:p>
          <a:p>
            <a:pPr lvl="1"/>
            <a:r>
              <a:rPr lang="en-US" altLang="zh-CN" dirty="0"/>
              <a:t>Social engineering attacks?</a:t>
            </a:r>
            <a:endParaRPr lang="en-US" altLang="zh-CN" dirty="0"/>
          </a:p>
          <a:p>
            <a:pPr lvl="1"/>
            <a:r>
              <a:rPr lang="en-US" altLang="zh-CN" dirty="0"/>
              <a:t>Resources?  (Can be hard to estimate either resources or requirements!)</a:t>
            </a:r>
            <a:endParaRPr lang="en-US" altLang="zh-CN" dirty="0"/>
          </a:p>
          <a:p>
            <a:endParaRPr kumimoji="1" lang="zh-CN" altLang="en-US" sz="20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Threat Model: Assumptions</a:t>
            </a:r>
            <a:endParaRPr kumimoji="1" lang="zh-CN" altLang="en-US" dirty="0"/>
          </a:p>
        </p:txBody>
      </p:sp>
      <p:sp>
        <p:nvSpPr>
          <p:cNvPr id="3" name="内容占位符 2"/>
          <p:cNvSpPr>
            <a:spLocks noGrp="1"/>
          </p:cNvSpPr>
          <p:nvPr>
            <p:ph idx="1"/>
          </p:nvPr>
        </p:nvSpPr>
        <p:spPr>
          <a:xfrm>
            <a:off x="457200" y="1152736"/>
            <a:ext cx="8229600" cy="4188295"/>
          </a:xfrm>
        </p:spPr>
        <p:txBody>
          <a:bodyPr>
            <a:normAutofit fontScale="70000"/>
          </a:bodyPr>
          <a:lstStyle/>
          <a:p>
            <a:r>
              <a:rPr lang="en-US" altLang="zh-CN" sz="2120" dirty="0"/>
              <a:t>Unrealistic / incomplete threat models</a:t>
            </a:r>
            <a:endParaRPr lang="en-US" altLang="zh-CN" sz="2120" dirty="0"/>
          </a:p>
          <a:p>
            <a:pPr lvl="1"/>
            <a:r>
              <a:rPr lang="en-US" altLang="zh-CN" sz="2120" dirty="0"/>
              <a:t>Adversary is outside of the company network / firewall</a:t>
            </a:r>
            <a:endParaRPr lang="en-US" altLang="zh-CN" sz="2120" dirty="0"/>
          </a:p>
          <a:p>
            <a:pPr lvl="1"/>
            <a:r>
              <a:rPr lang="en-US" altLang="zh-CN" sz="2120" dirty="0"/>
              <a:t>Adversary doesn't know legitimate users' passwords</a:t>
            </a:r>
            <a:endParaRPr lang="en-US" altLang="zh-CN" sz="2120" dirty="0"/>
          </a:p>
          <a:p>
            <a:pPr lvl="1"/>
            <a:r>
              <a:rPr lang="en-US" altLang="zh-CN" sz="2120" dirty="0"/>
              <a:t>Adversary won't figure out how the system works</a:t>
            </a:r>
            <a:endParaRPr lang="en-US" altLang="zh-CN" sz="2120" dirty="0"/>
          </a:p>
          <a:p>
            <a:r>
              <a:rPr lang="en-US" altLang="zh-CN" sz="2120" dirty="0"/>
              <a:t>Despite this, important to have a threat model</a:t>
            </a:r>
            <a:endParaRPr lang="en-US" altLang="zh-CN" sz="2120" dirty="0"/>
          </a:p>
          <a:p>
            <a:pPr lvl="1"/>
            <a:r>
              <a:rPr lang="en-US" altLang="zh-CN" sz="2120" dirty="0"/>
              <a:t>Can reason about assumptions, evolve threat model over time</a:t>
            </a:r>
            <a:endParaRPr lang="en-US" altLang="zh-CN" sz="2120" dirty="0"/>
          </a:p>
          <a:p>
            <a:pPr lvl="1"/>
            <a:r>
              <a:rPr lang="en-US" altLang="zh-CN" sz="2120" dirty="0"/>
              <a:t>When a problem occurs, can figure out what exactly went wrong and re-design</a:t>
            </a:r>
            <a:endParaRPr lang="en-US" altLang="zh-CN" sz="2120" dirty="0"/>
          </a:p>
          <a:p>
            <a:r>
              <a:rPr lang="en-US" altLang="zh-CN" sz="2120" dirty="0"/>
              <a:t>Overly-ambitious threat models not always a good thing</a:t>
            </a:r>
            <a:endParaRPr lang="en-US" altLang="zh-CN" sz="2120" dirty="0"/>
          </a:p>
          <a:p>
            <a:pPr lvl="1"/>
            <a:r>
              <a:rPr lang="en-US" altLang="zh-CN" sz="2120" dirty="0"/>
              <a:t>Not all threats are equally important</a:t>
            </a:r>
            <a:endParaRPr lang="en-US" altLang="zh-CN" sz="2120" dirty="0"/>
          </a:p>
          <a:p>
            <a:pPr lvl="1"/>
            <a:r>
              <a:rPr lang="en-US" altLang="zh-CN" sz="2120" dirty="0"/>
              <a:t>Stronger requirements can lead to more complexity</a:t>
            </a:r>
            <a:endParaRPr lang="en-US" altLang="zh-CN" sz="2120" dirty="0"/>
          </a:p>
          <a:p>
            <a:pPr lvl="1"/>
            <a:r>
              <a:rPr lang="en-US" altLang="zh-CN" sz="2120" dirty="0"/>
              <a:t>Complex systems can develop subtle security problems</a:t>
            </a:r>
            <a:endParaRPr lang="en-US" altLang="zh-CN" sz="2120" dirty="0"/>
          </a:p>
          <a:p>
            <a:endParaRPr kumimoji="1" lang="zh-CN" altLang="en-US" sz="212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Guard Model</a:t>
            </a:r>
            <a:endParaRPr lang="zh-CN" altLang="en-US" dirty="0"/>
          </a:p>
        </p:txBody>
      </p:sp>
      <p:sp>
        <p:nvSpPr>
          <p:cNvPr id="5" name="文本占位符 4"/>
          <p:cNvSpPr>
            <a:spLocks noGrp="1"/>
          </p:cNvSpPr>
          <p:nvPr>
            <p:ph type="body" idx="1"/>
          </p:nvPr>
        </p:nvSpPr>
        <p:spPr/>
        <p:txBody>
          <a:bodyPr/>
          <a:lstStyle/>
          <a:p>
            <a:endParaRPr lang="zh-CN" altLang="en-US"/>
          </a:p>
        </p:txBody>
      </p:sp>
      <p:pic>
        <p:nvPicPr>
          <p:cNvPr id="1028" name="Picture 4" descr="相关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16216" y="265212"/>
            <a:ext cx="2075673" cy="1612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Guard Model of Security</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sz="2400" b="1" dirty="0"/>
              <a:t>Complete mediation</a:t>
            </a:r>
            <a:endParaRPr lang="en-US" altLang="zh-CN" sz="2400" b="1" dirty="0"/>
          </a:p>
          <a:p>
            <a:pPr lvl="1"/>
            <a:r>
              <a:rPr lang="en-US" altLang="zh-CN" sz="2000" dirty="0"/>
              <a:t>Only way to access the resource involves the guard</a:t>
            </a:r>
            <a:endParaRPr lang="en-US" altLang="zh-CN" sz="2000" dirty="0"/>
          </a:p>
          <a:p>
            <a:pPr lvl="1"/>
            <a:r>
              <a:rPr lang="en-US" altLang="zh-CN" sz="2000" dirty="0"/>
              <a:t>1. Must enforce client-server modularity</a:t>
            </a:r>
            <a:endParaRPr lang="en-US" altLang="zh-CN" sz="2000" dirty="0"/>
          </a:p>
          <a:p>
            <a:pPr lvl="2"/>
            <a:r>
              <a:rPr lang="en-US" altLang="zh-CN" dirty="0"/>
              <a:t>Adversary should not be able to access server's resources directly</a:t>
            </a:r>
            <a:endParaRPr lang="en-US" altLang="zh-CN" dirty="0"/>
          </a:p>
          <a:p>
            <a:pPr lvl="2"/>
            <a:r>
              <a:rPr lang="en-US" altLang="zh-CN" dirty="0"/>
              <a:t>E.g., assume OS enforces modularity, or run server on separate machine</a:t>
            </a:r>
            <a:endParaRPr lang="en-US" altLang="zh-CN" dirty="0"/>
          </a:p>
          <a:p>
            <a:pPr lvl="1"/>
            <a:r>
              <a:rPr lang="en-US" altLang="zh-CN" sz="2000" dirty="0"/>
              <a:t>2. Must ensure server properly invokes the guard in all the right places</a:t>
            </a:r>
            <a:endParaRPr lang="en-US" altLang="zh-CN" sz="20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Complete Mediation</a:t>
            </a:r>
            <a:endParaRPr kumimoji="1" lang="zh-CN" altLang="en-US" dirty="0"/>
          </a:p>
        </p:txBody>
      </p:sp>
      <p:sp>
        <p:nvSpPr>
          <p:cNvPr id="3" name="内容占位符 2"/>
          <p:cNvSpPr>
            <a:spLocks noGrp="1"/>
          </p:cNvSpPr>
          <p:nvPr>
            <p:ph idx="1"/>
          </p:nvPr>
        </p:nvSpPr>
        <p:spPr>
          <a:xfrm>
            <a:off x="469693" y="3762806"/>
            <a:ext cx="8229600" cy="1599565"/>
          </a:xfrm>
        </p:spPr>
        <p:txBody>
          <a:bodyPr>
            <a:noAutofit/>
          </a:bodyPr>
          <a:lstStyle/>
          <a:p>
            <a:r>
              <a:rPr kumimoji="1" lang="en-US" altLang="zh-CN" sz="2000" dirty="0"/>
              <a:t>Guard typically provides:</a:t>
            </a:r>
            <a:endParaRPr kumimoji="1" lang="en-US" altLang="zh-CN" sz="2000" dirty="0"/>
          </a:p>
          <a:p>
            <a:pPr lvl="1"/>
            <a:r>
              <a:rPr kumimoji="1" lang="en-US" altLang="zh-CN" b="1" dirty="0">
                <a:solidFill>
                  <a:schemeClr val="accent1"/>
                </a:solidFill>
              </a:rPr>
              <a:t>Authentication</a:t>
            </a:r>
            <a:r>
              <a:rPr kumimoji="1" lang="en-US" altLang="zh-CN" dirty="0"/>
              <a:t>: is the principal who they claim to be?</a:t>
            </a:r>
            <a:endParaRPr kumimoji="1" lang="en-US" altLang="zh-CN" dirty="0"/>
          </a:p>
          <a:p>
            <a:pPr lvl="1"/>
            <a:r>
              <a:rPr kumimoji="1" lang="en-US" altLang="zh-CN" b="1" dirty="0">
                <a:solidFill>
                  <a:schemeClr val="accent1"/>
                </a:solidFill>
              </a:rPr>
              <a:t>Authorization</a:t>
            </a:r>
            <a:r>
              <a:rPr kumimoji="1" lang="en-US" altLang="zh-CN" dirty="0"/>
              <a:t>: does principal have access to perform request on resource?</a:t>
            </a:r>
            <a:endParaRPr kumimoji="1" lang="zh-CN" altLang="en-US" dirty="0"/>
          </a:p>
        </p:txBody>
      </p:sp>
      <p:pic>
        <p:nvPicPr>
          <p:cNvPr id="4" name="图片 3"/>
          <p:cNvPicPr>
            <a:picLocks noChangeAspect="1"/>
          </p:cNvPicPr>
          <p:nvPr/>
        </p:nvPicPr>
        <p:blipFill>
          <a:blip r:embed="rId1"/>
          <a:stretch>
            <a:fillRect/>
          </a:stretch>
        </p:blipFill>
        <p:spPr>
          <a:xfrm>
            <a:off x="1403648" y="1417341"/>
            <a:ext cx="6192688" cy="205268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Designing the Guard</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sz="2400" dirty="0"/>
              <a:t>Two functions often provided by a guard:</a:t>
            </a:r>
            <a:endParaRPr lang="en-US" altLang="zh-CN" sz="2400" dirty="0"/>
          </a:p>
          <a:p>
            <a:pPr lvl="1"/>
            <a:r>
              <a:rPr lang="en-US" altLang="zh-CN" sz="2000" b="1" dirty="0"/>
              <a:t>Authentication</a:t>
            </a:r>
            <a:r>
              <a:rPr lang="en-US" altLang="zh-CN" sz="2000" dirty="0"/>
              <a:t>: request -&gt; principal</a:t>
            </a:r>
            <a:endParaRPr lang="en-US" altLang="zh-CN" sz="2000" dirty="0"/>
          </a:p>
          <a:p>
            <a:pPr lvl="2"/>
            <a:r>
              <a:rPr lang="en-US" altLang="zh-CN" dirty="0"/>
              <a:t>E.g., client's username, verified using password</a:t>
            </a:r>
            <a:endParaRPr lang="en-US" altLang="zh-CN" dirty="0"/>
          </a:p>
          <a:p>
            <a:pPr lvl="1"/>
            <a:r>
              <a:rPr lang="en-US" altLang="zh-CN" sz="2000" b="1" dirty="0"/>
              <a:t>Authorization</a:t>
            </a:r>
            <a:r>
              <a:rPr lang="en-US" altLang="zh-CN" sz="2000" dirty="0"/>
              <a:t>: (request, principal, resource) -&gt; allow?</a:t>
            </a:r>
            <a:endParaRPr lang="en-US" altLang="zh-CN" sz="2000" dirty="0"/>
          </a:p>
          <a:p>
            <a:pPr lvl="2"/>
            <a:r>
              <a:rPr lang="en-US" altLang="zh-CN" dirty="0"/>
              <a:t>E.g., consult access control list (ACL) for resource</a:t>
            </a:r>
            <a:endParaRPr lang="en-US" altLang="zh-CN" dirty="0"/>
          </a:p>
          <a:p>
            <a:r>
              <a:rPr lang="en-US" altLang="zh-CN" sz="2400" dirty="0"/>
              <a:t>Simplifies security</a:t>
            </a:r>
            <a:endParaRPr lang="en-US" altLang="zh-CN" sz="2400" dirty="0"/>
          </a:p>
          <a:p>
            <a:pPr lvl="1"/>
            <a:r>
              <a:rPr lang="en-US" altLang="zh-CN" sz="2000" dirty="0"/>
              <a:t>Can consider the guards under threat model</a:t>
            </a:r>
            <a:endParaRPr lang="en-US" altLang="zh-CN" sz="2000" dirty="0"/>
          </a:p>
          <a:p>
            <a:pPr lvl="1"/>
            <a:r>
              <a:rPr lang="en-US" altLang="zh-CN" sz="2000" b="1" u="sng" dirty="0"/>
              <a:t>But don't forget about complete mediation</a:t>
            </a:r>
            <a:endParaRPr lang="en-US" altLang="zh-CN" sz="2000" b="1" u="sng" dirty="0"/>
          </a:p>
          <a:p>
            <a:endParaRPr kumimoji="1" lang="zh-CN" altLang="en-US" sz="24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 Unix FS</a:t>
            </a:r>
            <a:endParaRPr kumimoji="1" lang="zh-CN" altLang="en-US" dirty="0"/>
          </a:p>
        </p:txBody>
      </p:sp>
      <p:sp>
        <p:nvSpPr>
          <p:cNvPr id="3" name="内容占位符 2"/>
          <p:cNvSpPr>
            <a:spLocks noGrp="1"/>
          </p:cNvSpPr>
          <p:nvPr>
            <p:ph idx="1"/>
          </p:nvPr>
        </p:nvSpPr>
        <p:spPr>
          <a:xfrm>
            <a:off x="457200" y="1417340"/>
            <a:ext cx="8507288" cy="4104456"/>
          </a:xfrm>
        </p:spPr>
        <p:txBody>
          <a:bodyPr>
            <a:noAutofit/>
          </a:bodyPr>
          <a:lstStyle/>
          <a:p>
            <a:r>
              <a:rPr lang="en-US" altLang="zh-CN" sz="2000" dirty="0"/>
              <a:t>Resource:	</a:t>
            </a:r>
            <a:r>
              <a:rPr lang="en-US" altLang="zh-CN" sz="2000" b="0" dirty="0"/>
              <a:t>files, directories.</a:t>
            </a:r>
            <a:endParaRPr lang="en-US" altLang="zh-CN" sz="2000" b="0" dirty="0"/>
          </a:p>
          <a:p>
            <a:r>
              <a:rPr lang="en-US" altLang="zh-CN" sz="2000" dirty="0"/>
              <a:t>Server:		</a:t>
            </a:r>
            <a:r>
              <a:rPr lang="en-US" altLang="zh-CN" sz="2000" b="0" dirty="0"/>
              <a:t>OS kernel.</a:t>
            </a:r>
            <a:endParaRPr lang="en-US" altLang="zh-CN" sz="2000" b="0" dirty="0"/>
          </a:p>
          <a:p>
            <a:r>
              <a:rPr lang="en-US" altLang="zh-CN" sz="2000" dirty="0"/>
              <a:t>Client:		</a:t>
            </a:r>
            <a:r>
              <a:rPr lang="en-US" altLang="zh-CN" sz="2000" b="0" dirty="0"/>
              <a:t>process.</a:t>
            </a:r>
            <a:endParaRPr lang="en-US" altLang="zh-CN" sz="2000" b="0" dirty="0"/>
          </a:p>
          <a:p>
            <a:r>
              <a:rPr lang="en-US" altLang="zh-CN" sz="2000" dirty="0"/>
              <a:t>Requests:	</a:t>
            </a:r>
            <a:r>
              <a:rPr lang="en-US" altLang="zh-CN" sz="2000" b="0" dirty="0"/>
              <a:t>read, write system calls.</a:t>
            </a:r>
            <a:endParaRPr lang="en-US" altLang="zh-CN" sz="2000" b="0" dirty="0"/>
          </a:p>
          <a:p>
            <a:r>
              <a:rPr lang="en-US" altLang="zh-CN" sz="2000" dirty="0"/>
              <a:t>Mediation:	</a:t>
            </a:r>
            <a:r>
              <a:rPr lang="en-US" altLang="zh-CN" sz="2000" b="0" dirty="0"/>
              <a:t>U/K bit / system call implementation.</a:t>
            </a:r>
            <a:endParaRPr lang="en-US" altLang="zh-CN" sz="2000" b="0" dirty="0"/>
          </a:p>
          <a:p>
            <a:r>
              <a:rPr lang="en-US" altLang="zh-CN" sz="2000" dirty="0"/>
              <a:t>Principal:	</a:t>
            </a:r>
            <a:r>
              <a:rPr lang="en-US" altLang="zh-CN" sz="2000" b="0" dirty="0"/>
              <a:t>user ID.</a:t>
            </a:r>
            <a:endParaRPr lang="en-US" altLang="zh-CN" sz="2000" b="0" dirty="0"/>
          </a:p>
          <a:p>
            <a:r>
              <a:rPr lang="en-US" altLang="zh-CN" sz="2000" dirty="0"/>
              <a:t>Authentication:  </a:t>
            </a:r>
            <a:r>
              <a:rPr lang="en-US" altLang="zh-CN" sz="2000" b="0" dirty="0"/>
              <a:t>kernel keeps track of user ID for each process.</a:t>
            </a:r>
            <a:endParaRPr lang="en-US" altLang="zh-CN" sz="2000" b="0" dirty="0"/>
          </a:p>
          <a:p>
            <a:r>
              <a:rPr lang="en-US" altLang="zh-CN" sz="2000" dirty="0"/>
              <a:t>Authorization:   </a:t>
            </a:r>
            <a:r>
              <a:rPr lang="en-US" altLang="zh-CN" sz="2000" b="0" dirty="0"/>
              <a:t>permission bits &amp; owner </a:t>
            </a:r>
            <a:r>
              <a:rPr lang="en-US" altLang="zh-CN" sz="2000" b="0" dirty="0" err="1"/>
              <a:t>uid</a:t>
            </a:r>
            <a:r>
              <a:rPr lang="en-US" altLang="zh-CN" sz="2000" b="0" dirty="0"/>
              <a:t> in each  file's </a:t>
            </a:r>
            <a:r>
              <a:rPr lang="en-US" altLang="zh-CN" sz="2000" b="0" dirty="0" err="1"/>
              <a:t>inode</a:t>
            </a:r>
            <a:r>
              <a:rPr lang="en-US" altLang="zh-CN" sz="2000" b="0" dirty="0"/>
              <a:t>.</a:t>
            </a:r>
            <a:endParaRPr lang="en-US" altLang="zh-CN" sz="2000" b="0" dirty="0"/>
          </a:p>
          <a:p>
            <a:endParaRPr kumimoji="1" lang="zh-CN" altLang="en-US" sz="20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Existing Solutions</a:t>
            </a:r>
            <a:endParaRPr kumimoji="1" lang="zh-CN" altLang="en-US" dirty="0"/>
          </a:p>
        </p:txBody>
      </p:sp>
      <p:sp>
        <p:nvSpPr>
          <p:cNvPr id="4" name="灯片编号占位符 3"/>
          <p:cNvSpPr>
            <a:spLocks noGrp="1"/>
          </p:cNvSpPr>
          <p:nvPr>
            <p:ph type="sldNum" sz="quarter" idx="12"/>
          </p:nvPr>
        </p:nvSpPr>
        <p:spPr>
          <a:xfrm>
            <a:off x="6553200" y="5145517"/>
            <a:ext cx="2133600" cy="304271"/>
          </a:xfrm>
        </p:spPr>
        <p:txBody>
          <a:bodyPr/>
          <a:lstStyle/>
          <a:p>
            <a:fld id="{ADE361C3-C043-4A6E-BDCE-8DA1E7D90A3B}" type="slidenum">
              <a:rPr lang="zh-CN" altLang="en-US" smtClean="0"/>
            </a:fld>
            <a:endParaRPr lang="zh-CN" altLang="en-US"/>
          </a:p>
        </p:txBody>
      </p:sp>
      <p:sp>
        <p:nvSpPr>
          <p:cNvPr id="5" name="内容占位符 2"/>
          <p:cNvSpPr>
            <a:spLocks noGrp="1"/>
          </p:cNvSpPr>
          <p:nvPr>
            <p:ph idx="1"/>
          </p:nvPr>
        </p:nvSpPr>
        <p:spPr>
          <a:xfrm>
            <a:off x="457200" y="1297155"/>
            <a:ext cx="8229600" cy="4152633"/>
          </a:xfrm>
        </p:spPr>
        <p:txBody>
          <a:bodyPr>
            <a:normAutofit/>
          </a:bodyPr>
          <a:lstStyle/>
          <a:p>
            <a:r>
              <a:rPr kumimoji="1" lang="en-US" altLang="zh-CN" sz="2000" b="0" dirty="0"/>
              <a:t>Proof of Work (</a:t>
            </a:r>
            <a:r>
              <a:rPr kumimoji="1" lang="en-US" altLang="zh-CN" sz="2000" b="0" dirty="0" err="1"/>
              <a:t>PoW</a:t>
            </a:r>
            <a:r>
              <a:rPr kumimoji="1" lang="en-US" altLang="zh-CN" sz="2000" b="0" dirty="0"/>
              <a:t>)</a:t>
            </a:r>
            <a:endParaRPr kumimoji="1" lang="en-US" altLang="zh-CN" sz="2000" b="0" dirty="0"/>
          </a:p>
          <a:p>
            <a:pPr lvl="1"/>
            <a:r>
              <a:rPr kumimoji="1" lang="en-US" altLang="zh-CN" sz="1800" dirty="0"/>
              <a:t>Brute force to solve a random number</a:t>
            </a:r>
            <a:r>
              <a:rPr kumimoji="1" lang="zh-CN" altLang="en-US" sz="1800" dirty="0"/>
              <a:t> </a:t>
            </a:r>
            <a:r>
              <a:rPr kumimoji="1" lang="en-US" altLang="zh-CN" sz="1800" dirty="0"/>
              <a:t>(nonce)</a:t>
            </a:r>
            <a:endParaRPr kumimoji="1" lang="zh-CN" altLang="en-US" sz="1800" dirty="0"/>
          </a:p>
          <a:p>
            <a:pPr lvl="1"/>
            <a:r>
              <a:rPr kumimoji="1" lang="en-US" altLang="zh-CN" sz="1800" dirty="0"/>
              <a:t>Inefficient, waste of resources</a:t>
            </a:r>
            <a:endParaRPr kumimoji="1" lang="en-US" altLang="zh-CN" sz="1800" b="0" dirty="0"/>
          </a:p>
        </p:txBody>
      </p:sp>
      <p:sp>
        <p:nvSpPr>
          <p:cNvPr id="3" name="圆角矩形 2"/>
          <p:cNvSpPr/>
          <p:nvPr/>
        </p:nvSpPr>
        <p:spPr>
          <a:xfrm>
            <a:off x="1331640" y="2857500"/>
            <a:ext cx="144016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err="1">
                <a:latin typeface="Arial" panose="020B0604020202020204" pitchFamily="34" charset="0"/>
                <a:cs typeface="Arial" panose="020B0604020202020204" pitchFamily="34" charset="0"/>
              </a:rPr>
              <a:t>Tx</a:t>
            </a:r>
            <a:r>
              <a:rPr kumimoji="1" lang="en-US" altLang="zh-CN" sz="1600" dirty="0">
                <a:latin typeface="Arial" panose="020B0604020202020204" pitchFamily="34" charset="0"/>
                <a:cs typeface="Arial" panose="020B0604020202020204" pitchFamily="34" charset="0"/>
              </a:rPr>
              <a:t> data</a:t>
            </a:r>
            <a:endParaRPr kumimoji="1" lang="zh-CN" altLang="en-US" sz="1600" dirty="0">
              <a:latin typeface="Arial" panose="020B0604020202020204" pitchFamily="34" charset="0"/>
              <a:cs typeface="Arial" panose="020B0604020202020204" pitchFamily="34" charset="0"/>
            </a:endParaRPr>
          </a:p>
        </p:txBody>
      </p:sp>
      <p:sp>
        <p:nvSpPr>
          <p:cNvPr id="6" name="圆角矩形 5"/>
          <p:cNvSpPr/>
          <p:nvPr/>
        </p:nvSpPr>
        <p:spPr>
          <a:xfrm>
            <a:off x="1314524" y="3416244"/>
            <a:ext cx="1457276" cy="449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latin typeface="Arial" panose="020B0604020202020204" pitchFamily="34" charset="0"/>
                <a:cs typeface="Arial" panose="020B0604020202020204" pitchFamily="34" charset="0"/>
              </a:rPr>
              <a:t>Timestamp</a:t>
            </a:r>
            <a:endParaRPr kumimoji="1" lang="zh-CN" altLang="en-US" sz="1600" dirty="0">
              <a:latin typeface="Arial" panose="020B0604020202020204" pitchFamily="34" charset="0"/>
              <a:cs typeface="Arial" panose="020B0604020202020204" pitchFamily="34" charset="0"/>
            </a:endParaRPr>
          </a:p>
        </p:txBody>
      </p:sp>
      <p:sp>
        <p:nvSpPr>
          <p:cNvPr id="7" name="圆角矩形 6"/>
          <p:cNvSpPr/>
          <p:nvPr/>
        </p:nvSpPr>
        <p:spPr>
          <a:xfrm>
            <a:off x="1314524" y="4009628"/>
            <a:ext cx="1457276" cy="449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latin typeface="Arial" panose="020B0604020202020204" pitchFamily="34" charset="0"/>
                <a:cs typeface="Arial" panose="020B0604020202020204" pitchFamily="34" charset="0"/>
              </a:rPr>
              <a:t>Nonce</a:t>
            </a:r>
            <a:endParaRPr kumimoji="1" lang="zh-CN" altLang="en-US" sz="1600" dirty="0">
              <a:latin typeface="Arial" panose="020B0604020202020204" pitchFamily="34" charset="0"/>
              <a:cs typeface="Arial" panose="020B0604020202020204" pitchFamily="34" charset="0"/>
            </a:endParaRPr>
          </a:p>
        </p:txBody>
      </p:sp>
      <p:sp>
        <p:nvSpPr>
          <p:cNvPr id="8" name="圆角矩形 7"/>
          <p:cNvSpPr/>
          <p:nvPr/>
        </p:nvSpPr>
        <p:spPr>
          <a:xfrm>
            <a:off x="1314524" y="4585692"/>
            <a:ext cx="1457276" cy="449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latin typeface="Arial" panose="020B0604020202020204" pitchFamily="34" charset="0"/>
                <a:cs typeface="Arial" panose="020B0604020202020204" pitchFamily="34" charset="0"/>
              </a:rPr>
              <a:t>PreHash</a:t>
            </a:r>
            <a:endParaRPr kumimoji="1" lang="zh-CN" altLang="en-US" sz="1600" dirty="0">
              <a:latin typeface="Arial" panose="020B0604020202020204" pitchFamily="34" charset="0"/>
              <a:cs typeface="Arial" panose="020B0604020202020204" pitchFamily="34" charset="0"/>
            </a:endParaRPr>
          </a:p>
        </p:txBody>
      </p:sp>
      <p:sp>
        <p:nvSpPr>
          <p:cNvPr id="9" name="矩形 8"/>
          <p:cNvSpPr/>
          <p:nvPr/>
        </p:nvSpPr>
        <p:spPr>
          <a:xfrm>
            <a:off x="3777059" y="2857500"/>
            <a:ext cx="1296144" cy="2177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Arial" panose="020B0604020202020204" pitchFamily="34" charset="0"/>
                <a:cs typeface="Arial" panose="020B0604020202020204" pitchFamily="34" charset="0"/>
              </a:rPr>
              <a:t>Compute</a:t>
            </a:r>
            <a:endParaRPr kumimoji="1" lang="en-US" altLang="zh-CN" sz="1600" dirty="0">
              <a:latin typeface="Arial" panose="020B0604020202020204" pitchFamily="34" charset="0"/>
              <a:cs typeface="Arial" panose="020B0604020202020204" pitchFamily="34" charset="0"/>
            </a:endParaRPr>
          </a:p>
          <a:p>
            <a:pPr algn="ctr"/>
            <a:r>
              <a:rPr kumimoji="1" lang="en-US" altLang="zh-CN" sz="1600" dirty="0">
                <a:latin typeface="Arial" panose="020B0604020202020204" pitchFamily="34" charset="0"/>
                <a:cs typeface="Arial" panose="020B0604020202020204" pitchFamily="34" charset="0"/>
              </a:rPr>
              <a:t>the</a:t>
            </a:r>
            <a:endParaRPr kumimoji="1" lang="en-US" altLang="zh-CN" sz="1600" dirty="0">
              <a:latin typeface="Arial" panose="020B0604020202020204" pitchFamily="34" charset="0"/>
              <a:cs typeface="Arial" panose="020B0604020202020204" pitchFamily="34" charset="0"/>
            </a:endParaRPr>
          </a:p>
          <a:p>
            <a:pPr algn="ctr"/>
            <a:r>
              <a:rPr kumimoji="1" lang="en-US" altLang="zh-CN" sz="1600" dirty="0">
                <a:latin typeface="Arial" panose="020B0604020202020204" pitchFamily="34" charset="0"/>
                <a:cs typeface="Arial" panose="020B0604020202020204" pitchFamily="34" charset="0"/>
              </a:rPr>
              <a:t> hash</a:t>
            </a:r>
            <a:endParaRPr kumimoji="1" lang="zh-CN" altLang="en-US" sz="1600" dirty="0">
              <a:latin typeface="Arial" panose="020B0604020202020204" pitchFamily="34" charset="0"/>
              <a:cs typeface="Arial" panose="020B0604020202020204" pitchFamily="34" charset="0"/>
            </a:endParaRPr>
          </a:p>
        </p:txBody>
      </p:sp>
      <p:sp>
        <p:nvSpPr>
          <p:cNvPr id="10" name="圆角矩形 9"/>
          <p:cNvSpPr/>
          <p:nvPr/>
        </p:nvSpPr>
        <p:spPr>
          <a:xfrm>
            <a:off x="6012160" y="2857500"/>
            <a:ext cx="1224136" cy="558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Arial" panose="020B0604020202020204" pitchFamily="34" charset="0"/>
                <a:cs typeface="Arial" panose="020B0604020202020204" pitchFamily="34" charset="0"/>
              </a:rPr>
              <a:t>Output </a:t>
            </a:r>
            <a:endParaRPr kumimoji="1" lang="zh-CN" altLang="en-US" sz="1600" dirty="0">
              <a:latin typeface="Arial" panose="020B0604020202020204" pitchFamily="34" charset="0"/>
              <a:cs typeface="Arial" panose="020B0604020202020204" pitchFamily="34" charset="0"/>
            </a:endParaRPr>
          </a:p>
        </p:txBody>
      </p:sp>
      <p:sp>
        <p:nvSpPr>
          <p:cNvPr id="19" name="文本框 18"/>
          <p:cNvSpPr txBox="1"/>
          <p:nvPr/>
        </p:nvSpPr>
        <p:spPr>
          <a:xfrm>
            <a:off x="5073203" y="2468908"/>
            <a:ext cx="3322712" cy="338554"/>
          </a:xfrm>
          <a:prstGeom prst="rect">
            <a:avLst/>
          </a:prstGeom>
          <a:noFill/>
        </p:spPr>
        <p:txBody>
          <a:bodyPr wrap="square" rtlCol="0">
            <a:spAutoFit/>
          </a:bodyPr>
          <a:lstStyle/>
          <a:p>
            <a:r>
              <a:rPr kumimoji="1" lang="en-US" altLang="zh-CN" sz="1600" dirty="0">
                <a:solidFill>
                  <a:schemeClr val="accent1"/>
                </a:solidFill>
                <a:latin typeface="Arial" panose="020B0604020202020204" pitchFamily="34" charset="0"/>
                <a:cs typeface="Arial" panose="020B0604020202020204" pitchFamily="34" charset="0"/>
              </a:rPr>
              <a:t>Satisfy the number of first 0s</a:t>
            </a:r>
            <a:endParaRPr kumimoji="1" lang="zh-CN" altLang="en-US" sz="1600" dirty="0">
              <a:solidFill>
                <a:schemeClr val="accent1"/>
              </a:solidFill>
              <a:latin typeface="Arial" panose="020B0604020202020204" pitchFamily="34" charset="0"/>
              <a:cs typeface="Arial" panose="020B0604020202020204" pitchFamily="34" charset="0"/>
            </a:endParaRPr>
          </a:p>
        </p:txBody>
      </p:sp>
      <p:sp>
        <p:nvSpPr>
          <p:cNvPr id="32" name="左弧形箭头 31"/>
          <p:cNvSpPr/>
          <p:nvPr/>
        </p:nvSpPr>
        <p:spPr>
          <a:xfrm>
            <a:off x="5220072" y="3865612"/>
            <a:ext cx="360040" cy="72008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Arial" panose="020B0604020202020204" pitchFamily="34" charset="0"/>
              <a:cs typeface="Arial" panose="020B0604020202020204" pitchFamily="34" charset="0"/>
            </a:endParaRPr>
          </a:p>
        </p:txBody>
      </p:sp>
      <p:sp>
        <p:nvSpPr>
          <p:cNvPr id="33" name="右箭头 32"/>
          <p:cNvSpPr/>
          <p:nvPr/>
        </p:nvSpPr>
        <p:spPr>
          <a:xfrm>
            <a:off x="2968886" y="3909689"/>
            <a:ext cx="611088" cy="45719"/>
          </a:xfrm>
          <a:prstGeom prst="rightArrow">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4" name="右箭头 33"/>
          <p:cNvSpPr/>
          <p:nvPr/>
        </p:nvSpPr>
        <p:spPr>
          <a:xfrm>
            <a:off x="5270288" y="3114012"/>
            <a:ext cx="611088" cy="45719"/>
          </a:xfrm>
          <a:prstGeom prst="rightArrow">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5" name="文本框 34"/>
          <p:cNvSpPr txBox="1"/>
          <p:nvPr/>
        </p:nvSpPr>
        <p:spPr>
          <a:xfrm>
            <a:off x="5575832" y="4029344"/>
            <a:ext cx="3322712" cy="338554"/>
          </a:xfrm>
          <a:prstGeom prst="rect">
            <a:avLst/>
          </a:prstGeom>
          <a:noFill/>
        </p:spPr>
        <p:txBody>
          <a:bodyPr wrap="square" rtlCol="0">
            <a:spAutoFit/>
          </a:bodyPr>
          <a:lstStyle/>
          <a:p>
            <a:r>
              <a:rPr kumimoji="1" lang="en-US" altLang="zh-CN" sz="1600" dirty="0">
                <a:solidFill>
                  <a:schemeClr val="accent1"/>
                </a:solidFill>
                <a:latin typeface="Arial" panose="020B0604020202020204" pitchFamily="34" charset="0"/>
                <a:cs typeface="Arial" panose="020B0604020202020204" pitchFamily="34" charset="0"/>
              </a:rPr>
              <a:t>Nonce++</a:t>
            </a:r>
            <a:endParaRPr kumimoji="1" lang="zh-CN" altLang="en-US" sz="1600" dirty="0">
              <a:solidFill>
                <a:schemeClr val="accent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P spid="6" grpId="0" animBg="1"/>
      <p:bldP spid="7" grpId="0" animBg="1"/>
      <p:bldP spid="8" grpId="0" animBg="1"/>
      <p:bldP spid="9" grpId="0" animBg="1"/>
      <p:bldP spid="10" grpId="0" animBg="1"/>
      <p:bldP spid="19" grpId="0"/>
      <p:bldP spid="32" grpId="0" animBg="1"/>
      <p:bldP spid="33" grpId="0" animBg="1"/>
      <p:bldP spid="34" grpId="0" animBg="1"/>
      <p:bldP spid="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 Web Server</a:t>
            </a:r>
            <a:endParaRPr kumimoji="1" lang="zh-CN" altLang="en-US" dirty="0"/>
          </a:p>
        </p:txBody>
      </p:sp>
      <p:sp>
        <p:nvSpPr>
          <p:cNvPr id="3" name="内容占位符 2"/>
          <p:cNvSpPr>
            <a:spLocks noGrp="1"/>
          </p:cNvSpPr>
          <p:nvPr>
            <p:ph idx="1"/>
          </p:nvPr>
        </p:nvSpPr>
        <p:spPr>
          <a:xfrm>
            <a:off x="457200" y="1401952"/>
            <a:ext cx="8939336" cy="4047836"/>
          </a:xfrm>
        </p:spPr>
        <p:txBody>
          <a:bodyPr>
            <a:noAutofit/>
          </a:bodyPr>
          <a:lstStyle/>
          <a:p>
            <a:r>
              <a:rPr lang="en-US" altLang="zh-CN" dirty="0"/>
              <a:t>Resource: 	</a:t>
            </a:r>
            <a:r>
              <a:rPr lang="en-US" altLang="zh-CN" b="0" dirty="0"/>
              <a:t>Wiki pages</a:t>
            </a:r>
            <a:endParaRPr lang="en-US" altLang="zh-CN" b="0" dirty="0"/>
          </a:p>
          <a:p>
            <a:r>
              <a:rPr lang="en-US" altLang="zh-CN" dirty="0"/>
              <a:t>Client: 		</a:t>
            </a:r>
            <a:r>
              <a:rPr lang="en-US" altLang="zh-CN" b="0" dirty="0"/>
              <a:t>any computer that speaks HTTP</a:t>
            </a:r>
            <a:endParaRPr lang="en-US" altLang="zh-CN" b="0" dirty="0"/>
          </a:p>
          <a:p>
            <a:r>
              <a:rPr lang="en-US" altLang="zh-CN" dirty="0"/>
              <a:t>Server: 		</a:t>
            </a:r>
            <a:r>
              <a:rPr lang="en-US" altLang="zh-CN" b="0" dirty="0"/>
              <a:t>web application, maybe written in Python</a:t>
            </a:r>
            <a:endParaRPr lang="en-US" altLang="zh-CN" b="0" dirty="0"/>
          </a:p>
          <a:p>
            <a:r>
              <a:rPr lang="en-US" altLang="zh-CN" dirty="0"/>
              <a:t>Requests: 	</a:t>
            </a:r>
            <a:r>
              <a:rPr lang="en-US" altLang="zh-CN" b="0" dirty="0"/>
              <a:t>read/write wiki pages</a:t>
            </a:r>
            <a:endParaRPr lang="en-US" altLang="zh-CN" b="0" dirty="0"/>
          </a:p>
          <a:p>
            <a:r>
              <a:rPr lang="en-US" altLang="zh-CN" dirty="0"/>
              <a:t>Mediation: 	</a:t>
            </a:r>
            <a:r>
              <a:rPr lang="en-US" altLang="zh-CN" b="0" dirty="0"/>
              <a:t>server stores data on local disk, accepts only HTTP </a:t>
            </a:r>
            <a:r>
              <a:rPr lang="en-US" altLang="zh-CN" b="0" dirty="0" err="1"/>
              <a:t>reqs</a:t>
            </a:r>
            <a:endParaRPr lang="en-US" altLang="zh-CN" b="0" dirty="0"/>
          </a:p>
          <a:p>
            <a:r>
              <a:rPr lang="en-US" altLang="zh-CN" dirty="0"/>
              <a:t>Principal: 	</a:t>
            </a:r>
            <a:r>
              <a:rPr lang="en-US" altLang="zh-CN" b="0" dirty="0"/>
              <a:t>username</a:t>
            </a:r>
            <a:endParaRPr lang="en-US" altLang="zh-CN" b="0" dirty="0"/>
          </a:p>
          <a:p>
            <a:r>
              <a:rPr lang="en-US" altLang="zh-CN" dirty="0"/>
              <a:t>Authentication:   </a:t>
            </a:r>
            <a:r>
              <a:rPr lang="en-US" altLang="zh-CN" b="0" dirty="0"/>
              <a:t>password</a:t>
            </a:r>
            <a:endParaRPr lang="en-US" altLang="zh-CN" b="0" dirty="0"/>
          </a:p>
          <a:p>
            <a:r>
              <a:rPr lang="en-US" altLang="zh-CN" dirty="0"/>
              <a:t>Authorization:   </a:t>
            </a:r>
            <a:r>
              <a:rPr lang="en-US" altLang="zh-CN" b="0" dirty="0"/>
              <a:t>list of usernames that can read/write each wiki page</a:t>
            </a:r>
            <a:endParaRPr lang="en-US" altLang="zh-CN" b="0" dirty="0"/>
          </a:p>
          <a:p>
            <a:endParaRPr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 Firewall</a:t>
            </a:r>
            <a:endParaRPr kumimoji="1" lang="zh-CN" altLang="en-US" dirty="0"/>
          </a:p>
        </p:txBody>
      </p:sp>
      <p:sp>
        <p:nvSpPr>
          <p:cNvPr id="3" name="内容占位符 2"/>
          <p:cNvSpPr>
            <a:spLocks noGrp="1"/>
          </p:cNvSpPr>
          <p:nvPr>
            <p:ph idx="1"/>
          </p:nvPr>
        </p:nvSpPr>
        <p:spPr/>
        <p:txBody>
          <a:bodyPr>
            <a:noAutofit/>
          </a:bodyPr>
          <a:lstStyle/>
          <a:p>
            <a:pPr>
              <a:spcBef>
                <a:spcPts val="0"/>
              </a:spcBef>
            </a:pPr>
            <a:r>
              <a:rPr lang="en-US" altLang="zh-CN" dirty="0"/>
              <a:t>Resource: 	</a:t>
            </a:r>
            <a:r>
              <a:rPr lang="en-US" altLang="zh-CN" b="0" dirty="0"/>
              <a:t>internal servers</a:t>
            </a:r>
            <a:endParaRPr lang="en-US" altLang="zh-CN" b="0" dirty="0"/>
          </a:p>
          <a:p>
            <a:pPr>
              <a:spcBef>
                <a:spcPts val="0"/>
              </a:spcBef>
            </a:pPr>
            <a:r>
              <a:rPr lang="en-US" altLang="zh-CN" dirty="0"/>
              <a:t>Client: 		</a:t>
            </a:r>
            <a:r>
              <a:rPr lang="en-US" altLang="zh-CN" b="0" dirty="0"/>
              <a:t>any computer sending packets</a:t>
            </a:r>
            <a:endParaRPr lang="en-US" altLang="zh-CN" b="0" dirty="0"/>
          </a:p>
          <a:p>
            <a:pPr>
              <a:spcBef>
                <a:spcPts val="0"/>
              </a:spcBef>
            </a:pPr>
            <a:r>
              <a:rPr lang="en-US" altLang="zh-CN" dirty="0"/>
              <a:t>Server: 		</a:t>
            </a:r>
            <a:r>
              <a:rPr lang="en-US" altLang="zh-CN" b="0" dirty="0"/>
              <a:t>the entire internal network</a:t>
            </a:r>
            <a:endParaRPr lang="en-US" altLang="zh-CN" b="0" dirty="0"/>
          </a:p>
          <a:p>
            <a:pPr>
              <a:spcBef>
                <a:spcPts val="0"/>
              </a:spcBef>
            </a:pPr>
            <a:r>
              <a:rPr lang="en-US" altLang="zh-CN" dirty="0"/>
              <a:t>Requests: 	</a:t>
            </a:r>
            <a:r>
              <a:rPr lang="en-US" altLang="zh-CN" b="0" dirty="0"/>
              <a:t>packets</a:t>
            </a:r>
            <a:endParaRPr lang="en-US" altLang="zh-CN" b="0" dirty="0"/>
          </a:p>
          <a:p>
            <a:pPr>
              <a:spcBef>
                <a:spcPts val="0"/>
              </a:spcBef>
            </a:pPr>
            <a:r>
              <a:rPr lang="en-US" altLang="zh-CN" dirty="0"/>
              <a:t>Mediation:</a:t>
            </a:r>
            <a:endParaRPr lang="en-US" altLang="zh-CN" dirty="0"/>
          </a:p>
          <a:p>
            <a:pPr lvl="1">
              <a:spcBef>
                <a:spcPts val="0"/>
              </a:spcBef>
            </a:pPr>
            <a:r>
              <a:rPr lang="en-US" altLang="zh-CN" sz="1600" dirty="0"/>
              <a:t>internal network must not be connected to internet in other ways</a:t>
            </a:r>
            <a:endParaRPr lang="en-US" altLang="zh-CN" sz="1600" dirty="0"/>
          </a:p>
          <a:p>
            <a:pPr lvl="1">
              <a:spcBef>
                <a:spcPts val="0"/>
              </a:spcBef>
            </a:pPr>
            <a:r>
              <a:rPr lang="en-US" altLang="zh-CN" sz="1600" dirty="0"/>
              <a:t>no open </a:t>
            </a:r>
            <a:r>
              <a:rPr lang="en-US" altLang="zh-CN" sz="1600" dirty="0" err="1"/>
              <a:t>wifi</a:t>
            </a:r>
            <a:r>
              <a:rPr lang="en-US" altLang="zh-CN" sz="1600" dirty="0"/>
              <a:t> access points on internal network for adversary to use</a:t>
            </a:r>
            <a:endParaRPr lang="en-US" altLang="zh-CN" sz="1600" dirty="0"/>
          </a:p>
          <a:p>
            <a:pPr lvl="1">
              <a:spcBef>
                <a:spcPts val="0"/>
              </a:spcBef>
            </a:pPr>
            <a:r>
              <a:rPr lang="en-US" altLang="zh-CN" sz="1600" dirty="0"/>
              <a:t>no internal computers that might be under control of adversary</a:t>
            </a:r>
            <a:endParaRPr lang="en-US" altLang="zh-CN" sz="1600" dirty="0"/>
          </a:p>
          <a:p>
            <a:pPr>
              <a:spcBef>
                <a:spcPts val="0"/>
              </a:spcBef>
            </a:pPr>
            <a:r>
              <a:rPr lang="en-US" altLang="zh-CN" dirty="0"/>
              <a:t>Principal, authentication: </a:t>
            </a:r>
            <a:r>
              <a:rPr lang="en-US" altLang="zh-CN" b="0" dirty="0"/>
              <a:t>none</a:t>
            </a:r>
            <a:endParaRPr lang="en-US" altLang="zh-CN" b="0" dirty="0"/>
          </a:p>
          <a:p>
            <a:pPr>
              <a:spcBef>
                <a:spcPts val="0"/>
              </a:spcBef>
            </a:pPr>
            <a:r>
              <a:rPr lang="en-US" altLang="zh-CN" dirty="0"/>
              <a:t>Authorization: </a:t>
            </a:r>
            <a:r>
              <a:rPr lang="en-US" altLang="zh-CN" b="0" dirty="0"/>
              <a:t>check for IP address &amp; port in table of allowed connections</a:t>
            </a:r>
            <a:endParaRPr lang="en-US" altLang="zh-CN" b="0" dirty="0"/>
          </a:p>
          <a:p>
            <a:pPr>
              <a:spcBef>
                <a:spcPts val="0"/>
              </a:spcBef>
            </a:pP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What Can Go Wrong?</a:t>
            </a:r>
            <a:endParaRPr kumimoji="1" lang="zh-CN" altLang="en-US" dirty="0"/>
          </a:p>
        </p:txBody>
      </p:sp>
      <p:sp>
        <p:nvSpPr>
          <p:cNvPr id="3" name="内容占位符 2"/>
          <p:cNvSpPr>
            <a:spLocks noGrp="1"/>
          </p:cNvSpPr>
          <p:nvPr>
            <p:ph idx="1"/>
          </p:nvPr>
        </p:nvSpPr>
        <p:spPr/>
        <p:txBody>
          <a:bodyPr>
            <a:normAutofit/>
          </a:bodyPr>
          <a:lstStyle/>
          <a:p>
            <a:r>
              <a:rPr lang="en-US" altLang="zh-CN" dirty="0"/>
              <a:t>1. Bypass complete mediation by software bugs</a:t>
            </a:r>
            <a:endParaRPr lang="en-US" altLang="zh-CN" dirty="0"/>
          </a:p>
          <a:p>
            <a:r>
              <a:rPr lang="en-US" altLang="zh-CN" dirty="0"/>
              <a:t>2. Bypass complete mediation by an adversary</a:t>
            </a:r>
            <a:endParaRPr lang="en-US" altLang="zh-CN" dirty="0"/>
          </a:p>
          <a:p>
            <a:r>
              <a:rPr lang="en-US" altLang="zh-CN" dirty="0"/>
              <a:t>3. Policy vs. mechanism</a:t>
            </a:r>
            <a:endParaRPr lang="en-US" altLang="zh-CN" dirty="0"/>
          </a:p>
          <a:p>
            <a:r>
              <a:rPr lang="en-US" altLang="zh-CN" dirty="0"/>
              <a:t>4. Interactions between layers, components</a:t>
            </a:r>
            <a:endParaRPr lang="en-US" altLang="zh-CN" dirty="0"/>
          </a:p>
          <a:p>
            <a:r>
              <a:rPr lang="en-US" altLang="zh-CN" dirty="0"/>
              <a:t>5. Users make mistakes</a:t>
            </a:r>
            <a:endParaRPr kumimoji="1" lang="en-US" altLang="zh-CN" dirty="0"/>
          </a:p>
          <a:p>
            <a:r>
              <a:rPr lang="en-US" altLang="zh-CN" dirty="0"/>
              <a:t>6. Cost of security</a:t>
            </a: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Bypassing Complete Mediation</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sz="2400" dirty="0"/>
              <a:t>All ways to access resource must be checked by guard</a:t>
            </a:r>
            <a:endParaRPr lang="en-US" altLang="zh-CN" sz="2400" dirty="0"/>
          </a:p>
          <a:p>
            <a:pPr lvl="1"/>
            <a:r>
              <a:rPr lang="en-US" altLang="zh-CN" sz="2000" dirty="0"/>
              <a:t>Common estimate: one bug per 1,000 lines of code</a:t>
            </a:r>
            <a:endParaRPr lang="en-US" altLang="zh-CN" sz="2000" dirty="0"/>
          </a:p>
          <a:p>
            <a:pPr lvl="1"/>
            <a:r>
              <a:rPr lang="en-US" altLang="zh-CN" sz="2000" dirty="0"/>
              <a:t>Adversary may trick server code to do something unintended, bypass guard</a:t>
            </a:r>
            <a:endParaRPr lang="en-US" altLang="zh-CN" sz="2000" dirty="0"/>
          </a:p>
          <a:p>
            <a:r>
              <a:rPr kumimoji="1" lang="en-US" altLang="zh-CN" sz="2400" dirty="0"/>
              <a:t>How to prevent bypassing?</a:t>
            </a:r>
            <a:endParaRPr kumimoji="1" lang="en-US" altLang="zh-CN" sz="2400" dirty="0"/>
          </a:p>
          <a:p>
            <a:pPr lvl="1"/>
            <a:r>
              <a:rPr kumimoji="1" lang="en-US" altLang="zh-CN" sz="2000" dirty="0"/>
              <a:t>Reduce complexity: reduce lines of code</a:t>
            </a:r>
            <a:endParaRPr kumimoji="1" lang="en-US" altLang="zh-CN" sz="2000" dirty="0"/>
          </a:p>
          <a:p>
            <a:pPr lvl="1"/>
            <a:r>
              <a:rPr kumimoji="1" lang="en-US" altLang="zh-CN" sz="2000" dirty="0"/>
              <a:t>The "</a:t>
            </a:r>
            <a:r>
              <a:rPr kumimoji="1" lang="en-US" altLang="zh-CN" sz="2000" b="1" dirty="0"/>
              <a:t>principle of least privilege</a:t>
            </a:r>
            <a:r>
              <a:rPr kumimoji="1" lang="en-US" altLang="zh-CN" sz="2000" dirty="0"/>
              <a:t>"</a:t>
            </a:r>
            <a:endParaRPr kumimoji="1" lang="en-US" altLang="zh-CN" sz="20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 </a:t>
            </a:r>
            <a:r>
              <a:rPr kumimoji="1" lang="en-US" altLang="zh-CN" dirty="0" err="1"/>
              <a:t>Paymaxx.com</a:t>
            </a:r>
            <a:r>
              <a:rPr kumimoji="1" lang="en-US" altLang="zh-CN" dirty="0"/>
              <a:t> (2005)</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sz="2000" b="1" dirty="0"/>
              <a:t>https://</a:t>
            </a:r>
            <a:r>
              <a:rPr kumimoji="1" lang="en-US" altLang="zh-CN" sz="2000" b="1" dirty="0" err="1"/>
              <a:t>my.paymaxx.com</a:t>
            </a:r>
            <a:r>
              <a:rPr kumimoji="1" lang="en-US" altLang="zh-CN" sz="2000" b="1" dirty="0"/>
              <a:t>/</a:t>
            </a:r>
            <a:endParaRPr kumimoji="1" lang="en-US" altLang="zh-CN" sz="2000" b="1" dirty="0"/>
          </a:p>
          <a:p>
            <a:pPr lvl="1"/>
            <a:r>
              <a:rPr kumimoji="1" lang="en-US" altLang="zh-CN" dirty="0"/>
              <a:t>Requires username and password</a:t>
            </a:r>
            <a:endParaRPr kumimoji="1" lang="en-US" altLang="zh-CN" dirty="0"/>
          </a:p>
          <a:p>
            <a:pPr lvl="1"/>
            <a:r>
              <a:rPr kumimoji="1" lang="en-US" altLang="zh-CN" dirty="0"/>
              <a:t>If you authenticate, provides menu of options</a:t>
            </a:r>
            <a:endParaRPr kumimoji="1" lang="en-US" altLang="zh-CN" dirty="0"/>
          </a:p>
          <a:p>
            <a:pPr lvl="1"/>
            <a:r>
              <a:rPr kumimoji="1" lang="en-US" altLang="zh-CN" dirty="0"/>
              <a:t>One option is to get a PDF of the tax form</a:t>
            </a:r>
            <a:endParaRPr kumimoji="1" lang="en-US" altLang="zh-CN" dirty="0"/>
          </a:p>
          <a:p>
            <a:r>
              <a:rPr kumimoji="1" lang="en-US" altLang="zh-CN" sz="2000" b="1" dirty="0"/>
              <a:t>https://</a:t>
            </a:r>
            <a:r>
              <a:rPr kumimoji="1" lang="en-US" altLang="zh-CN" sz="2000" b="1" dirty="0" err="1"/>
              <a:t>my.paymaxx.com</a:t>
            </a:r>
            <a:r>
              <a:rPr kumimoji="1" lang="en-US" altLang="zh-CN" sz="2000" b="1" dirty="0"/>
              <a:t>/get-w2.cgi?</a:t>
            </a:r>
            <a:r>
              <a:rPr kumimoji="1" lang="en-US" altLang="zh-CN" sz="2000" b="1" u="sng" dirty="0"/>
              <a:t>id=1234</a:t>
            </a:r>
            <a:endParaRPr kumimoji="1" lang="en-US" altLang="zh-CN" sz="2000" b="1" u="sng" dirty="0"/>
          </a:p>
          <a:p>
            <a:pPr lvl="1"/>
            <a:r>
              <a:rPr kumimoji="1" lang="en-US" altLang="zh-CN" dirty="0"/>
              <a:t>Gets a PDF of W2 tax form for ID 1234</a:t>
            </a:r>
            <a:endParaRPr kumimoji="1" lang="en-US" altLang="zh-CN" dirty="0"/>
          </a:p>
          <a:p>
            <a:r>
              <a:rPr kumimoji="1" lang="en-US" altLang="zh-CN" sz="2000" b="1" dirty="0"/>
              <a:t>get-w2.cgi</a:t>
            </a:r>
            <a:r>
              <a:rPr kumimoji="1" lang="en-US" altLang="zh-CN" sz="2000" dirty="0"/>
              <a:t> forgot to check authorization</a:t>
            </a:r>
            <a:endParaRPr kumimoji="1" lang="en-US" altLang="zh-CN" sz="2000" dirty="0"/>
          </a:p>
          <a:p>
            <a:pPr lvl="1"/>
            <a:r>
              <a:rPr kumimoji="1" lang="en-US" altLang="zh-CN" dirty="0"/>
              <a:t>Attacker manually constructs URLs to fetch all data</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3956538"/>
            <a:ext cx="9144000" cy="42800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kumimoji="1" lang="en-US" altLang="zh-CN" dirty="0"/>
              <a:t>Example: SQL Injection</a:t>
            </a:r>
            <a:endParaRPr lang="zh-CN" altLang="en-US" dirty="0"/>
          </a:p>
        </p:txBody>
      </p:sp>
      <p:sp>
        <p:nvSpPr>
          <p:cNvPr id="3" name="内容占位符 2"/>
          <p:cNvSpPr>
            <a:spLocks noGrp="1"/>
          </p:cNvSpPr>
          <p:nvPr>
            <p:ph idx="1"/>
          </p:nvPr>
        </p:nvSpPr>
        <p:spPr>
          <a:xfrm>
            <a:off x="1835696" y="1232428"/>
            <a:ext cx="6552728" cy="1728191"/>
          </a:xfrm>
          <a:ln>
            <a:solidFill>
              <a:schemeClr val="tx2"/>
            </a:solidFill>
          </a:ln>
        </p:spPr>
        <p:txBody>
          <a:bodyPr>
            <a:normAutofit fontScale="92500" lnSpcReduction="10000"/>
          </a:bodyPr>
          <a:lstStyle/>
          <a:p>
            <a:pPr marL="0" indent="0">
              <a:buNone/>
            </a:pPr>
            <a:r>
              <a:rPr lang="en-US" altLang="zh-CN" sz="1800" b="1" dirty="0">
                <a:solidFill>
                  <a:schemeClr val="accent1"/>
                </a:solidFill>
                <a:latin typeface="Consolas" panose="020B0609020204030204" pitchFamily="49" charset="0"/>
              </a:rPr>
              <a:t>username</a:t>
            </a:r>
            <a:r>
              <a:rPr lang="en-US" altLang="zh-CN" sz="1800" dirty="0">
                <a:solidFill>
                  <a:schemeClr val="accent1"/>
                </a:solidFill>
                <a:latin typeface="Consolas" panose="020B0609020204030204" pitchFamily="49" charset="0"/>
              </a:rPr>
              <a:t> | </a:t>
            </a:r>
            <a:r>
              <a:rPr lang="en-US" altLang="zh-CN" sz="1800" b="1" dirty="0">
                <a:solidFill>
                  <a:schemeClr val="accent1"/>
                </a:solidFill>
                <a:latin typeface="Consolas" panose="020B0609020204030204" pitchFamily="49" charset="0"/>
              </a:rPr>
              <a:t>email</a:t>
            </a:r>
            <a:r>
              <a:rPr lang="en-US" altLang="zh-CN" sz="1800" dirty="0">
                <a:solidFill>
                  <a:schemeClr val="accent1"/>
                </a:solidFill>
                <a:latin typeface="Consolas" panose="020B0609020204030204" pitchFamily="49" charset="0"/>
              </a:rPr>
              <a:t>               | </a:t>
            </a:r>
            <a:r>
              <a:rPr lang="en-US" altLang="zh-CN" sz="1800" b="1" dirty="0">
                <a:solidFill>
                  <a:schemeClr val="accent1"/>
                </a:solidFill>
                <a:latin typeface="Consolas" panose="020B0609020204030204" pitchFamily="49" charset="0"/>
              </a:rPr>
              <a:t>public</a:t>
            </a:r>
            <a:r>
              <a:rPr lang="en-US" altLang="zh-CN" sz="1800" dirty="0">
                <a:solidFill>
                  <a:schemeClr val="accent1"/>
                </a:solidFill>
                <a:latin typeface="Consolas" panose="020B0609020204030204" pitchFamily="49" charset="0"/>
              </a:rPr>
              <a:t>?</a:t>
            </a:r>
            <a:endParaRPr lang="en-US" altLang="zh-CN" sz="1800" dirty="0">
              <a:solidFill>
                <a:schemeClr val="accent1"/>
              </a:solidFill>
              <a:latin typeface="Consolas" panose="020B0609020204030204" pitchFamily="49" charset="0"/>
            </a:endParaRPr>
          </a:p>
          <a:p>
            <a:pPr marL="0" indent="0">
              <a:buNone/>
            </a:pPr>
            <a:r>
              <a:rPr lang="en-US" altLang="zh-CN" sz="1800" dirty="0" err="1">
                <a:solidFill>
                  <a:schemeClr val="accent1"/>
                </a:solidFill>
                <a:latin typeface="Consolas" panose="020B0609020204030204" pitchFamily="49" charset="0"/>
              </a:rPr>
              <a:t>matei</a:t>
            </a:r>
            <a:r>
              <a:rPr lang="en-US" altLang="zh-CN" sz="1800" dirty="0">
                <a:solidFill>
                  <a:schemeClr val="accent1"/>
                </a:solidFill>
                <a:latin typeface="Consolas" panose="020B0609020204030204" pitchFamily="49" charset="0"/>
              </a:rPr>
              <a:t>    | matei@sjtu.edu.cn   | yes</a:t>
            </a:r>
            <a:endParaRPr lang="en-US" altLang="zh-CN" sz="1800" dirty="0">
              <a:solidFill>
                <a:schemeClr val="accent1"/>
              </a:solidFill>
              <a:latin typeface="Consolas" panose="020B0609020204030204" pitchFamily="49" charset="0"/>
            </a:endParaRPr>
          </a:p>
          <a:p>
            <a:pPr marL="0" indent="0">
              <a:buNone/>
            </a:pPr>
            <a:r>
              <a:rPr lang="en-US" altLang="zh-CN" sz="1800" dirty="0">
                <a:solidFill>
                  <a:schemeClr val="accent1"/>
                </a:solidFill>
                <a:latin typeface="Consolas" panose="020B0609020204030204" pitchFamily="49" charset="0"/>
              </a:rPr>
              <a:t>mike     | mcarbin@sjtu.edu.cn | yes</a:t>
            </a:r>
            <a:endParaRPr lang="en-US" altLang="zh-CN" sz="1800" dirty="0">
              <a:solidFill>
                <a:schemeClr val="accent1"/>
              </a:solidFill>
              <a:latin typeface="Consolas" panose="020B0609020204030204" pitchFamily="49" charset="0"/>
            </a:endParaRPr>
          </a:p>
          <a:p>
            <a:pPr marL="0" indent="0">
              <a:buNone/>
            </a:pPr>
            <a:r>
              <a:rPr lang="en-US" altLang="zh-CN" sz="1800" dirty="0" err="1">
                <a:solidFill>
                  <a:schemeClr val="accent1"/>
                </a:solidFill>
                <a:latin typeface="Consolas" panose="020B0609020204030204" pitchFamily="49" charset="0"/>
              </a:rPr>
              <a:t>katrina</a:t>
            </a:r>
            <a:r>
              <a:rPr lang="en-US" altLang="zh-CN" sz="1800" dirty="0">
                <a:solidFill>
                  <a:schemeClr val="accent1"/>
                </a:solidFill>
                <a:latin typeface="Consolas" panose="020B0609020204030204" pitchFamily="49" charset="0"/>
              </a:rPr>
              <a:t>  | lacurts@sjtu.edu.cn | no</a:t>
            </a:r>
            <a:endParaRPr lang="zh-CN" altLang="en-US" sz="1800" dirty="0">
              <a:solidFill>
                <a:schemeClr val="accent1"/>
              </a:solidFill>
              <a:latin typeface="Consolas" panose="020B0609020204030204" pitchFamily="49" charset="0"/>
            </a:endParaRPr>
          </a:p>
        </p:txBody>
      </p:sp>
      <p:sp>
        <p:nvSpPr>
          <p:cNvPr id="4" name="矩形 3"/>
          <p:cNvSpPr/>
          <p:nvPr/>
        </p:nvSpPr>
        <p:spPr>
          <a:xfrm>
            <a:off x="1403648" y="3145532"/>
            <a:ext cx="5904656" cy="707886"/>
          </a:xfrm>
          <a:prstGeom prst="rect">
            <a:avLst/>
          </a:prstGeom>
        </p:spPr>
        <p:txBody>
          <a:bodyPr wrap="square">
            <a:spAutoFit/>
          </a:bodyPr>
          <a:lstStyle/>
          <a:p>
            <a:r>
              <a:rPr lang="zh-CN" altLang="en-US" sz="2000" b="1" dirty="0">
                <a:latin typeface="Consolas" panose="020B0609020204030204" pitchFamily="49" charset="0"/>
                <a:ea typeface="楷体" panose="02010609060101010101" charset="-122"/>
                <a:cs typeface="Myriad Pro Light SemiCond"/>
              </a:rPr>
              <a:t>SELECT</a:t>
            </a:r>
            <a:r>
              <a:rPr lang="zh-CN" altLang="en-US" sz="2000" dirty="0">
                <a:latin typeface="Consolas" panose="020B0609020204030204" pitchFamily="49" charset="0"/>
                <a:ea typeface="楷体" panose="02010609060101010101" charset="-122"/>
                <a:cs typeface="Myriad Pro Light SemiCond"/>
              </a:rPr>
              <a:t> username, email </a:t>
            </a:r>
            <a:r>
              <a:rPr lang="zh-CN" altLang="en-US" sz="2000" b="1" dirty="0">
                <a:latin typeface="Consolas" panose="020B0609020204030204" pitchFamily="49" charset="0"/>
                <a:ea typeface="楷体" panose="02010609060101010101" charset="-122"/>
                <a:cs typeface="Myriad Pro Light SemiCond"/>
              </a:rPr>
              <a:t>FROM</a:t>
            </a:r>
            <a:r>
              <a:rPr lang="zh-CN" altLang="en-US" sz="2000" dirty="0">
                <a:latin typeface="Consolas" panose="020B0609020204030204" pitchFamily="49" charset="0"/>
                <a:ea typeface="楷体" panose="02010609060101010101" charset="-122"/>
                <a:cs typeface="Myriad Pro Light SemiCond"/>
              </a:rPr>
              <a:t> users </a:t>
            </a:r>
            <a:r>
              <a:rPr lang="zh-CN" altLang="en-US" sz="2000" b="1" dirty="0">
                <a:latin typeface="Consolas" panose="020B0609020204030204" pitchFamily="49" charset="0"/>
                <a:ea typeface="楷体" panose="02010609060101010101" charset="-122"/>
                <a:cs typeface="Myriad Pro Light SemiCond"/>
              </a:rPr>
              <a:t>WHERE</a:t>
            </a:r>
            <a:endParaRPr lang="zh-CN" altLang="en-US" sz="2000" b="1" dirty="0">
              <a:latin typeface="Consolas" panose="020B0609020204030204" pitchFamily="49" charset="0"/>
              <a:ea typeface="楷体" panose="02010609060101010101" charset="-122"/>
              <a:cs typeface="Myriad Pro Light SemiCond"/>
            </a:endParaRPr>
          </a:p>
          <a:p>
            <a:r>
              <a:rPr lang="zh-CN" altLang="en-US" sz="2000" dirty="0">
                <a:latin typeface="Consolas" panose="020B0609020204030204" pitchFamily="49" charset="0"/>
                <a:ea typeface="楷体" panose="02010609060101010101" charset="-122"/>
                <a:cs typeface="Myriad Pro Light SemiCond"/>
              </a:rPr>
              <a:t>username=</a:t>
            </a:r>
            <a:r>
              <a:rPr lang="en-US" altLang="zh-CN" sz="2000" dirty="0">
                <a:latin typeface="Consolas" panose="020B0609020204030204" pitchFamily="49" charset="0"/>
                <a:ea typeface="楷体" panose="02010609060101010101" charset="-122"/>
                <a:cs typeface="Myriad Pro Light SemiCond"/>
              </a:rPr>
              <a:t>'</a:t>
            </a:r>
            <a:r>
              <a:rPr lang="zh-CN" altLang="en-US" sz="2000" dirty="0">
                <a:solidFill>
                  <a:schemeClr val="accent2"/>
                </a:solidFill>
                <a:latin typeface="Consolas" panose="020B0609020204030204" pitchFamily="49" charset="0"/>
                <a:ea typeface="楷体" panose="02010609060101010101" charset="-122"/>
                <a:cs typeface="Myriad Pro Light SemiCond"/>
              </a:rPr>
              <a:t>&lt;username&gt;</a:t>
            </a:r>
            <a:r>
              <a:rPr lang="en-US" altLang="zh-CN" sz="2000" dirty="0">
                <a:latin typeface="Consolas" panose="020B0609020204030204" pitchFamily="49" charset="0"/>
                <a:ea typeface="楷体" panose="02010609060101010101" charset="-122"/>
                <a:cs typeface="Myriad Pro Light SemiCond"/>
              </a:rPr>
              <a:t>'</a:t>
            </a:r>
            <a:r>
              <a:rPr lang="zh-CN" altLang="en-US" sz="2000" dirty="0">
                <a:latin typeface="Consolas" panose="020B0609020204030204" pitchFamily="49" charset="0"/>
                <a:ea typeface="楷体" panose="02010609060101010101" charset="-122"/>
                <a:cs typeface="Myriad Pro Light SemiCond"/>
              </a:rPr>
              <a:t> </a:t>
            </a:r>
            <a:r>
              <a:rPr lang="zh-CN" altLang="en-US" sz="2000" b="1" dirty="0">
                <a:latin typeface="Consolas" panose="020B0609020204030204" pitchFamily="49" charset="0"/>
                <a:ea typeface="楷体" panose="02010609060101010101" charset="-122"/>
                <a:cs typeface="Myriad Pro Light SemiCond"/>
              </a:rPr>
              <a:t>AND</a:t>
            </a:r>
            <a:r>
              <a:rPr lang="zh-CN" altLang="en-US" sz="2000" dirty="0">
                <a:latin typeface="Consolas" panose="020B0609020204030204" pitchFamily="49" charset="0"/>
                <a:ea typeface="楷体" panose="02010609060101010101" charset="-122"/>
                <a:cs typeface="Myriad Pro Light SemiCond"/>
              </a:rPr>
              <a:t> public=</a:t>
            </a:r>
            <a:r>
              <a:rPr lang="en-US" altLang="zh-CN" sz="2000" dirty="0">
                <a:latin typeface="Consolas" panose="020B0609020204030204" pitchFamily="49" charset="0"/>
                <a:ea typeface="楷体" panose="02010609060101010101" charset="-122"/>
                <a:cs typeface="Myriad Pro Light SemiCond"/>
              </a:rPr>
              <a:t>'</a:t>
            </a:r>
            <a:r>
              <a:rPr lang="zh-CN" altLang="en-US" sz="2000" dirty="0">
                <a:latin typeface="Consolas" panose="020B0609020204030204" pitchFamily="49" charset="0"/>
                <a:ea typeface="楷体" panose="02010609060101010101" charset="-122"/>
                <a:cs typeface="Myriad Pro Light SemiCond"/>
              </a:rPr>
              <a:t>yes</a:t>
            </a:r>
            <a:r>
              <a:rPr lang="en-US" altLang="zh-CN" sz="2000" dirty="0">
                <a:latin typeface="Consolas" panose="020B0609020204030204" pitchFamily="49" charset="0"/>
                <a:ea typeface="楷体" panose="02010609060101010101" charset="-122"/>
                <a:cs typeface="Myriad Pro Light SemiCond"/>
              </a:rPr>
              <a:t>'</a:t>
            </a:r>
            <a:endParaRPr lang="zh-CN" altLang="en-US" sz="2000" dirty="0">
              <a:latin typeface="Consolas" panose="020B0609020204030204" pitchFamily="49" charset="0"/>
              <a:ea typeface="楷体" panose="02010609060101010101" charset="-122"/>
              <a:cs typeface="Myriad Pro Light SemiCond"/>
            </a:endParaRPr>
          </a:p>
        </p:txBody>
      </p:sp>
      <p:sp>
        <p:nvSpPr>
          <p:cNvPr id="5" name="矩形 4"/>
          <p:cNvSpPr/>
          <p:nvPr/>
        </p:nvSpPr>
        <p:spPr>
          <a:xfrm>
            <a:off x="1403648" y="3965516"/>
            <a:ext cx="5686172" cy="400110"/>
          </a:xfrm>
          <a:prstGeom prst="rect">
            <a:avLst/>
          </a:prstGeom>
        </p:spPr>
        <p:txBody>
          <a:bodyPr wrap="none">
            <a:spAutoFit/>
          </a:bodyPr>
          <a:lstStyle/>
          <a:p>
            <a:r>
              <a:rPr lang="zh-CN" altLang="en-US" sz="2000" dirty="0">
                <a:latin typeface="Consolas" panose="020B0609020204030204" pitchFamily="49" charset="0"/>
                <a:ea typeface="楷体" panose="02010609060101010101" charset="-122"/>
                <a:cs typeface="Myriad Pro Light SemiCond"/>
              </a:rPr>
              <a:t>Let </a:t>
            </a:r>
            <a:r>
              <a:rPr lang="zh-CN" altLang="en-US" sz="2000" dirty="0">
                <a:solidFill>
                  <a:schemeClr val="accent2"/>
                </a:solidFill>
                <a:latin typeface="Consolas" panose="020B0609020204030204" pitchFamily="49" charset="0"/>
                <a:ea typeface="楷体" panose="02010609060101010101" charset="-122"/>
                <a:cs typeface="Myriad Pro Light SemiCond"/>
              </a:rPr>
              <a:t>&lt;username&gt;</a:t>
            </a:r>
            <a:r>
              <a:rPr lang="zh-CN" altLang="en-US" sz="2000" dirty="0">
                <a:latin typeface="Consolas" panose="020B0609020204030204" pitchFamily="49" charset="0"/>
                <a:ea typeface="楷体" panose="02010609060101010101" charset="-122"/>
                <a:cs typeface="Myriad Pro Light SemiCond"/>
              </a:rPr>
              <a:t> = </a:t>
            </a:r>
            <a:r>
              <a:rPr lang="zh-CN" altLang="en-US" sz="2000" dirty="0">
                <a:solidFill>
                  <a:schemeClr val="accent2"/>
                </a:solidFill>
                <a:latin typeface="Consolas" panose="020B0609020204030204" pitchFamily="49" charset="0"/>
                <a:ea typeface="楷体" panose="02010609060101010101" charset="-122"/>
                <a:cs typeface="Myriad Pro Light SemiCond"/>
              </a:rPr>
              <a:t>katrina</a:t>
            </a:r>
            <a:r>
              <a:rPr lang="en-US" altLang="zh-CN" sz="2000" dirty="0">
                <a:solidFill>
                  <a:schemeClr val="accent2"/>
                </a:solidFill>
                <a:latin typeface="Consolas" panose="020B0609020204030204" pitchFamily="49" charset="0"/>
                <a:ea typeface="楷体" panose="02010609060101010101" charset="-122"/>
                <a:cs typeface="Myriad Pro Light SemiCond"/>
              </a:rPr>
              <a:t>'</a:t>
            </a:r>
            <a:r>
              <a:rPr lang="zh-CN" altLang="en-US" sz="2000" dirty="0">
                <a:solidFill>
                  <a:schemeClr val="accent2"/>
                </a:solidFill>
                <a:latin typeface="Consolas" panose="020B0609020204030204" pitchFamily="49" charset="0"/>
                <a:ea typeface="楷体" panose="02010609060101010101" charset="-122"/>
                <a:cs typeface="Myriad Pro Light SemiCond"/>
              </a:rPr>
              <a:t> OR username=</a:t>
            </a:r>
            <a:r>
              <a:rPr lang="en-US" altLang="zh-CN" sz="2000" dirty="0">
                <a:solidFill>
                  <a:schemeClr val="accent2"/>
                </a:solidFill>
                <a:latin typeface="Consolas" panose="020B0609020204030204" pitchFamily="49" charset="0"/>
                <a:ea typeface="楷体" panose="02010609060101010101" charset="-122"/>
                <a:cs typeface="Myriad Pro Light SemiCond"/>
              </a:rPr>
              <a:t>'</a:t>
            </a:r>
            <a:endParaRPr lang="zh-CN" altLang="en-US" sz="2000" dirty="0">
              <a:solidFill>
                <a:schemeClr val="accent2"/>
              </a:solidFill>
              <a:latin typeface="Consolas" panose="020B0609020204030204" pitchFamily="49" charset="0"/>
              <a:ea typeface="楷体" panose="02010609060101010101" charset="-122"/>
              <a:cs typeface="Myriad Pro Light SemiCond"/>
            </a:endParaRPr>
          </a:p>
        </p:txBody>
      </p:sp>
      <p:sp>
        <p:nvSpPr>
          <p:cNvPr id="6" name="矩形 5"/>
          <p:cNvSpPr/>
          <p:nvPr/>
        </p:nvSpPr>
        <p:spPr>
          <a:xfrm>
            <a:off x="1403648" y="4457849"/>
            <a:ext cx="5760640" cy="1015663"/>
          </a:xfrm>
          <a:prstGeom prst="rect">
            <a:avLst/>
          </a:prstGeom>
        </p:spPr>
        <p:txBody>
          <a:bodyPr wrap="square">
            <a:spAutoFit/>
          </a:bodyPr>
          <a:lstStyle/>
          <a:p>
            <a:r>
              <a:rPr lang="zh-CN" altLang="en-US" sz="2000" b="1" dirty="0">
                <a:latin typeface="Consolas" panose="020B0609020204030204" pitchFamily="49" charset="0"/>
                <a:ea typeface="楷体" panose="02010609060101010101" charset="-122"/>
                <a:cs typeface="Myriad Pro Light SemiCond"/>
              </a:rPr>
              <a:t>SELECT</a:t>
            </a:r>
            <a:r>
              <a:rPr lang="zh-CN" altLang="en-US" sz="2000" dirty="0">
                <a:latin typeface="Consolas" panose="020B0609020204030204" pitchFamily="49" charset="0"/>
                <a:ea typeface="楷体" panose="02010609060101010101" charset="-122"/>
                <a:cs typeface="Myriad Pro Light SemiCond"/>
              </a:rPr>
              <a:t> username, email </a:t>
            </a:r>
            <a:r>
              <a:rPr lang="zh-CN" altLang="en-US" sz="2000" b="1" dirty="0">
                <a:latin typeface="Consolas" panose="020B0609020204030204" pitchFamily="49" charset="0"/>
                <a:ea typeface="楷体" panose="02010609060101010101" charset="-122"/>
                <a:cs typeface="Myriad Pro Light SemiCond"/>
              </a:rPr>
              <a:t>FROM</a:t>
            </a:r>
            <a:r>
              <a:rPr lang="zh-CN" altLang="en-US" sz="2000" dirty="0">
                <a:latin typeface="Consolas" panose="020B0609020204030204" pitchFamily="49" charset="0"/>
                <a:ea typeface="楷体" panose="02010609060101010101" charset="-122"/>
                <a:cs typeface="Myriad Pro Light SemiCond"/>
              </a:rPr>
              <a:t> users </a:t>
            </a:r>
            <a:r>
              <a:rPr lang="zh-CN" altLang="en-US" sz="2000" b="1" dirty="0">
                <a:latin typeface="Consolas" panose="020B0609020204030204" pitchFamily="49" charset="0"/>
                <a:ea typeface="楷体" panose="02010609060101010101" charset="-122"/>
                <a:cs typeface="Myriad Pro Light SemiCond"/>
              </a:rPr>
              <a:t>WHERE</a:t>
            </a:r>
            <a:endParaRPr lang="zh-CN" altLang="en-US" sz="2000" b="1" dirty="0">
              <a:latin typeface="Consolas" panose="020B0609020204030204" pitchFamily="49" charset="0"/>
              <a:ea typeface="楷体" panose="02010609060101010101" charset="-122"/>
              <a:cs typeface="Myriad Pro Light SemiCond"/>
            </a:endParaRPr>
          </a:p>
          <a:p>
            <a:r>
              <a:rPr lang="zh-CN" altLang="en-US" sz="2000" dirty="0">
                <a:latin typeface="Consolas" panose="020B0609020204030204" pitchFamily="49" charset="0"/>
                <a:ea typeface="楷体" panose="02010609060101010101" charset="-122"/>
                <a:cs typeface="Myriad Pro Light SemiCond"/>
              </a:rPr>
              <a:t>username=</a:t>
            </a:r>
            <a:r>
              <a:rPr lang="en-US" altLang="zh-CN" sz="2000" dirty="0">
                <a:latin typeface="Consolas" panose="020B0609020204030204" pitchFamily="49" charset="0"/>
                <a:ea typeface="楷体" panose="02010609060101010101" charset="-122"/>
                <a:cs typeface="Myriad Pro Light SemiCond"/>
              </a:rPr>
              <a:t>'</a:t>
            </a:r>
            <a:r>
              <a:rPr lang="zh-CN" altLang="en-US" sz="2000" dirty="0">
                <a:solidFill>
                  <a:schemeClr val="accent2"/>
                </a:solidFill>
                <a:latin typeface="Consolas" panose="020B0609020204030204" pitchFamily="49" charset="0"/>
                <a:ea typeface="楷体" panose="02010609060101010101" charset="-122"/>
                <a:cs typeface="Myriad Pro Light SemiCond"/>
              </a:rPr>
              <a:t>katrina</a:t>
            </a:r>
            <a:r>
              <a:rPr lang="en-US" altLang="zh-CN" sz="2000" dirty="0">
                <a:solidFill>
                  <a:schemeClr val="accent2"/>
                </a:solidFill>
                <a:latin typeface="Consolas" panose="020B0609020204030204" pitchFamily="49" charset="0"/>
                <a:ea typeface="楷体" panose="02010609060101010101" charset="-122"/>
                <a:cs typeface="Myriad Pro Light SemiCond"/>
              </a:rPr>
              <a:t>'</a:t>
            </a:r>
            <a:r>
              <a:rPr lang="zh-CN" altLang="en-US" sz="2000" dirty="0">
                <a:solidFill>
                  <a:schemeClr val="accent2"/>
                </a:solidFill>
                <a:latin typeface="Consolas" panose="020B0609020204030204" pitchFamily="49" charset="0"/>
                <a:ea typeface="楷体" panose="02010609060101010101" charset="-122"/>
                <a:cs typeface="Myriad Pro Light SemiCond"/>
              </a:rPr>
              <a:t> OR username=</a:t>
            </a:r>
            <a:r>
              <a:rPr lang="en-US" altLang="zh-CN" sz="2000" dirty="0">
                <a:solidFill>
                  <a:schemeClr val="accent2"/>
                </a:solidFill>
                <a:latin typeface="Consolas" panose="020B0609020204030204" pitchFamily="49" charset="0"/>
                <a:ea typeface="楷体" panose="02010609060101010101" charset="-122"/>
                <a:cs typeface="Myriad Pro Light SemiCond"/>
              </a:rPr>
              <a:t>'</a:t>
            </a:r>
            <a:r>
              <a:rPr lang="en-US" altLang="zh-CN" sz="2000" dirty="0">
                <a:latin typeface="Consolas" panose="020B0609020204030204" pitchFamily="49" charset="0"/>
                <a:ea typeface="楷体" panose="02010609060101010101" charset="-122"/>
                <a:cs typeface="Myriad Pro Light SemiCond"/>
              </a:rPr>
              <a:t>'</a:t>
            </a:r>
            <a:r>
              <a:rPr lang="zh-CN" altLang="en-US" sz="2000" dirty="0">
                <a:latin typeface="Consolas" panose="020B0609020204030204" pitchFamily="49" charset="0"/>
                <a:ea typeface="楷体" panose="02010609060101010101" charset="-122"/>
                <a:cs typeface="Myriad Pro Light SemiCond"/>
              </a:rPr>
              <a:t> </a:t>
            </a:r>
            <a:r>
              <a:rPr lang="zh-CN" altLang="en-US" sz="2000" b="1" dirty="0">
                <a:latin typeface="Consolas" panose="020B0609020204030204" pitchFamily="49" charset="0"/>
                <a:ea typeface="楷体" panose="02010609060101010101" charset="-122"/>
                <a:cs typeface="Myriad Pro Light SemiCond"/>
              </a:rPr>
              <a:t>AND</a:t>
            </a:r>
            <a:endParaRPr lang="zh-CN" altLang="en-US" sz="2000" b="1" dirty="0">
              <a:latin typeface="Consolas" panose="020B0609020204030204" pitchFamily="49" charset="0"/>
              <a:ea typeface="楷体" panose="02010609060101010101" charset="-122"/>
              <a:cs typeface="Myriad Pro Light SemiCond"/>
            </a:endParaRPr>
          </a:p>
          <a:p>
            <a:r>
              <a:rPr lang="zh-CN" altLang="en-US" sz="2000" dirty="0">
                <a:latin typeface="Consolas" panose="020B0609020204030204" pitchFamily="49" charset="0"/>
                <a:ea typeface="楷体" panose="02010609060101010101" charset="-122"/>
                <a:cs typeface="Myriad Pro Light SemiCond"/>
              </a:rPr>
              <a:t>public=</a:t>
            </a:r>
            <a:r>
              <a:rPr lang="en-US" altLang="zh-CN" sz="2000" dirty="0">
                <a:latin typeface="Consolas" panose="020B0609020204030204" pitchFamily="49" charset="0"/>
                <a:ea typeface="楷体" panose="02010609060101010101" charset="-122"/>
                <a:cs typeface="Myriad Pro Light SemiCond"/>
              </a:rPr>
              <a:t>'</a:t>
            </a:r>
            <a:r>
              <a:rPr lang="zh-CN" altLang="en-US" sz="2000" dirty="0">
                <a:latin typeface="Consolas" panose="020B0609020204030204" pitchFamily="49" charset="0"/>
                <a:ea typeface="楷体" panose="02010609060101010101" charset="-122"/>
                <a:cs typeface="Myriad Pro Light SemiCond"/>
              </a:rPr>
              <a:t>yes</a:t>
            </a:r>
            <a:r>
              <a:rPr lang="en-US" altLang="zh-CN" sz="2000" dirty="0">
                <a:latin typeface="Consolas" panose="020B0609020204030204" pitchFamily="49" charset="0"/>
                <a:ea typeface="楷体" panose="02010609060101010101" charset="-122"/>
                <a:cs typeface="Myriad Pro Light SemiCond"/>
              </a:rPr>
              <a:t>'</a:t>
            </a:r>
            <a:endParaRPr lang="zh-CN" altLang="en-US" sz="2000" dirty="0">
              <a:latin typeface="Consolas" panose="020B0609020204030204" pitchFamily="49" charset="0"/>
              <a:ea typeface="楷体" panose="02010609060101010101" charset="-122"/>
              <a:cs typeface="Myriad Pro Light SemiCond"/>
            </a:endParaRPr>
          </a:p>
        </p:txBody>
      </p:sp>
      <p:cxnSp>
        <p:nvCxnSpPr>
          <p:cNvPr id="9" name="曲线连接符 8"/>
          <p:cNvCxnSpPr>
            <a:stCxn id="4" idx="1"/>
            <a:endCxn id="6" idx="1"/>
          </p:cNvCxnSpPr>
          <p:nvPr/>
        </p:nvCxnSpPr>
        <p:spPr>
          <a:xfrm rot="10800000" flipV="1">
            <a:off x="1403648" y="3499475"/>
            <a:ext cx="12700" cy="1466206"/>
          </a:xfrm>
          <a:prstGeom prst="curvedConnector3">
            <a:avLst>
              <a:gd name="adj1" fmla="val 38358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SQL Injection</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475656" y="1057300"/>
            <a:ext cx="6192688" cy="3502483"/>
          </a:xfrm>
          <a:prstGeom prst="rect">
            <a:avLst/>
          </a:prstGeom>
        </p:spPr>
      </p:pic>
      <p:sp>
        <p:nvSpPr>
          <p:cNvPr id="3" name="矩形 2"/>
          <p:cNvSpPr/>
          <p:nvPr/>
        </p:nvSpPr>
        <p:spPr>
          <a:xfrm>
            <a:off x="539552" y="4712187"/>
            <a:ext cx="8317854" cy="584775"/>
          </a:xfrm>
          <a:prstGeom prst="rect">
            <a:avLst/>
          </a:prstGeom>
        </p:spPr>
        <p:txBody>
          <a:bodyPr wrap="none">
            <a:spAutoFit/>
          </a:bodyPr>
          <a:lstStyle/>
          <a:p>
            <a:r>
              <a:rPr lang="en-US" altLang="zh-CN" sz="3200" dirty="0">
                <a:solidFill>
                  <a:schemeClr val="accent1"/>
                </a:solidFill>
              </a:rPr>
              <a:t>ZU 0666',0,0);; DROP DATABASE TABLICE;</a:t>
            </a:r>
            <a:endParaRPr lang="zh-CN" altLang="en-US" sz="3200"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Incentive</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GB" altLang="zh-CN" dirty="0"/>
              <a:t>By convention, the first transaction in a block is a special transaction that starts a new coin owned by the creator of the block</a:t>
            </a:r>
            <a:endParaRPr kumimoji="1" lang="en-GB" altLang="zh-CN" dirty="0"/>
          </a:p>
          <a:p>
            <a:r>
              <a:rPr kumimoji="1" lang="en-GB" altLang="zh-CN" dirty="0"/>
              <a:t>The incentive can also be funded with transaction fees</a:t>
            </a:r>
            <a:endParaRPr kumimoji="1" lang="en-GB" altLang="zh-CN" dirty="0"/>
          </a:p>
          <a:p>
            <a:r>
              <a:rPr kumimoji="1" lang="en-GB" altLang="zh-CN" dirty="0"/>
              <a:t>The incentive may help encourage nodes to stay honest</a:t>
            </a:r>
            <a:endParaRPr kumimoji="1" lang="en-GB" altLang="zh-CN" dirty="0"/>
          </a:p>
          <a:p>
            <a:pPr lvl="1"/>
            <a:r>
              <a:rPr kumimoji="1" lang="en-GB" altLang="zh-CN" dirty="0"/>
              <a:t>If a greedy attacker is able to assemble more CPU power than all the honest nodes, he ought to find it more profitable to play by the rules than to undermine the system and the validity of his own wealth</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Questions</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1.Can</a:t>
            </a:r>
            <a:r>
              <a:rPr kumimoji="1" lang="zh-CN" altLang="en-US" dirty="0"/>
              <a:t> </a:t>
            </a:r>
            <a:r>
              <a:rPr kumimoji="1" lang="en-US" altLang="zh-CN" dirty="0"/>
              <a:t>some</a:t>
            </a:r>
            <a:r>
              <a:rPr kumimoji="1" lang="zh-CN" altLang="en-US" dirty="0"/>
              <a:t> </a:t>
            </a:r>
            <a:r>
              <a:rPr kumimoji="1" lang="en-US" altLang="zh-CN" dirty="0"/>
              <a:t>one</a:t>
            </a:r>
            <a:r>
              <a:rPr kumimoji="1" lang="zh-CN" altLang="en-US" dirty="0"/>
              <a:t> </a:t>
            </a:r>
            <a:r>
              <a:rPr kumimoji="1" lang="en-US" altLang="zh-CN" dirty="0"/>
              <a:t>other</a:t>
            </a:r>
            <a:r>
              <a:rPr kumimoji="1" lang="zh-CN" altLang="en-US" dirty="0"/>
              <a:t> </a:t>
            </a:r>
            <a:r>
              <a:rPr kumimoji="1" lang="en-US" altLang="zh-CN" dirty="0"/>
              <a:t>than</a:t>
            </a:r>
            <a:r>
              <a:rPr kumimoji="1" lang="zh-CN" altLang="en-US" dirty="0"/>
              <a:t> </a:t>
            </a:r>
            <a:r>
              <a:rPr kumimoji="1" lang="en-US" altLang="zh-CN" dirty="0"/>
              <a:t>the</a:t>
            </a:r>
            <a:r>
              <a:rPr kumimoji="1" lang="zh-CN" altLang="en-US" dirty="0"/>
              <a:t> </a:t>
            </a:r>
            <a:r>
              <a:rPr kumimoji="1" lang="en-US" altLang="zh-CN" dirty="0"/>
              <a:t>owner</a:t>
            </a:r>
            <a:r>
              <a:rPr kumimoji="1" lang="zh-CN" altLang="en-US" dirty="0"/>
              <a:t> </a:t>
            </a:r>
            <a:r>
              <a:rPr kumimoji="1" lang="en-US" altLang="zh-CN" dirty="0"/>
              <a:t>spend</a:t>
            </a:r>
            <a:r>
              <a:rPr kumimoji="1" lang="zh-CN" altLang="en-US" dirty="0"/>
              <a:t> </a:t>
            </a:r>
            <a:r>
              <a:rPr kumimoji="1" lang="en-US" altLang="zh-CN" dirty="0"/>
              <a:t>a</a:t>
            </a:r>
            <a:r>
              <a:rPr kumimoji="1" lang="zh-CN" altLang="en-US" dirty="0"/>
              <a:t> </a:t>
            </a:r>
            <a:r>
              <a:rPr kumimoji="1" lang="en-US" altLang="zh-CN" dirty="0"/>
              <a:t>coin?</a:t>
            </a:r>
            <a:endParaRPr kumimoji="1" lang="en-US" altLang="zh-CN" dirty="0"/>
          </a:p>
          <a:p>
            <a:r>
              <a:rPr kumimoji="1" lang="en-US" altLang="zh-CN" dirty="0"/>
              <a:t>2.What</a:t>
            </a:r>
            <a:r>
              <a:rPr kumimoji="1" lang="zh-CN" altLang="en-US" dirty="0"/>
              <a:t> </a:t>
            </a:r>
            <a:r>
              <a:rPr kumimoji="1" lang="en-US" altLang="zh-CN" dirty="0"/>
              <a:t>if</a:t>
            </a:r>
            <a:r>
              <a:rPr kumimoji="1" lang="zh-CN" altLang="en-US" dirty="0"/>
              <a:t> </a:t>
            </a:r>
            <a:r>
              <a:rPr kumimoji="1" lang="en-US" altLang="zh-CN" dirty="0"/>
              <a:t>I</a:t>
            </a:r>
            <a:r>
              <a:rPr kumimoji="1" lang="zh-CN" altLang="en-US" dirty="0"/>
              <a:t> </a:t>
            </a:r>
            <a:r>
              <a:rPr kumimoji="1" lang="en-US" altLang="zh-CN" dirty="0"/>
              <a:t>lose</a:t>
            </a:r>
            <a:r>
              <a:rPr kumimoji="1" lang="zh-CN" altLang="en-US" dirty="0"/>
              <a:t> </a:t>
            </a:r>
            <a:r>
              <a:rPr kumimoji="1" lang="en-US" altLang="zh-CN" dirty="0"/>
              <a:t>my</a:t>
            </a:r>
            <a:r>
              <a:rPr kumimoji="1" lang="zh-CN" altLang="en-US" dirty="0"/>
              <a:t> </a:t>
            </a:r>
            <a:r>
              <a:rPr kumimoji="1" lang="en-US" altLang="zh-CN" dirty="0"/>
              <a:t>private</a:t>
            </a:r>
            <a:r>
              <a:rPr kumimoji="1" lang="zh-CN" altLang="en-US" dirty="0"/>
              <a:t> </a:t>
            </a:r>
            <a:r>
              <a:rPr kumimoji="1" lang="en-US" altLang="zh-CN" dirty="0"/>
              <a:t>key?</a:t>
            </a:r>
            <a:endParaRPr kumimoji="1" lang="en-US" altLang="zh-CN" dirty="0"/>
          </a:p>
          <a:p>
            <a:r>
              <a:rPr kumimoji="1" lang="en-US" altLang="zh-CN" dirty="0"/>
              <a:t>3.Is</a:t>
            </a:r>
            <a:r>
              <a:rPr kumimoji="1" lang="zh-CN" altLang="en-US" dirty="0"/>
              <a:t> </a:t>
            </a:r>
            <a:r>
              <a:rPr kumimoji="1" lang="en-US" altLang="zh-CN" dirty="0"/>
              <a:t>it</a:t>
            </a:r>
            <a:r>
              <a:rPr kumimoji="1" lang="zh-CN" altLang="en-US" dirty="0"/>
              <a:t> </a:t>
            </a:r>
            <a:r>
              <a:rPr kumimoji="1" lang="en-US" altLang="zh-CN" dirty="0"/>
              <a:t>possible</a:t>
            </a:r>
            <a:r>
              <a:rPr kumimoji="1" lang="zh-CN" altLang="en-US" dirty="0"/>
              <a:t> </a:t>
            </a:r>
            <a:r>
              <a:rPr kumimoji="1" lang="en-US" altLang="zh-CN" dirty="0"/>
              <a:t>to</a:t>
            </a:r>
            <a:r>
              <a:rPr kumimoji="1" lang="zh-CN" altLang="en-US" dirty="0"/>
              <a:t> </a:t>
            </a:r>
            <a:r>
              <a:rPr kumimoji="1" lang="en-US" altLang="zh-CN" dirty="0"/>
              <a:t>have</a:t>
            </a:r>
            <a:r>
              <a:rPr kumimoji="1" lang="zh-CN" altLang="en-US" dirty="0"/>
              <a:t> </a:t>
            </a:r>
            <a:r>
              <a:rPr kumimoji="1" lang="en-GB" altLang="zh-CN" dirty="0"/>
              <a:t>inflation</a:t>
            </a:r>
            <a:r>
              <a:rPr kumimoji="1" lang="en-US" altLang="zh-CN" dirty="0"/>
              <a:t>?</a:t>
            </a:r>
            <a:endParaRPr kumimoji="1" lang="en-US" altLang="zh-CN" dirty="0"/>
          </a:p>
          <a:p>
            <a:r>
              <a:rPr kumimoji="1" lang="en-US" altLang="zh-CN" dirty="0"/>
              <a:t>4.Is</a:t>
            </a:r>
            <a:r>
              <a:rPr kumimoji="1" lang="zh-CN" altLang="en-US" dirty="0"/>
              <a:t> </a:t>
            </a:r>
            <a:r>
              <a:rPr kumimoji="1" lang="en-US" altLang="zh-CN" dirty="0"/>
              <a:t>mining</a:t>
            </a:r>
            <a:r>
              <a:rPr kumimoji="1" lang="zh-CN" altLang="en-US" dirty="0"/>
              <a:t> </a:t>
            </a:r>
            <a:r>
              <a:rPr kumimoji="1" lang="en-US" altLang="zh-CN" dirty="0"/>
              <a:t>really</a:t>
            </a:r>
            <a:r>
              <a:rPr kumimoji="1" lang="zh-CN" altLang="en-US" dirty="0"/>
              <a:t> </a:t>
            </a:r>
            <a:r>
              <a:rPr kumimoji="1" lang="en-US" altLang="zh-CN" dirty="0"/>
              <a:t>decentralized?</a:t>
            </a:r>
            <a:endParaRPr kumimoji="1" lang="en-US" altLang="zh-CN" dirty="0"/>
          </a:p>
          <a:p>
            <a:r>
              <a:rPr kumimoji="1" lang="en-US" altLang="zh-CN" dirty="0"/>
              <a:t>5.Is</a:t>
            </a:r>
            <a:r>
              <a:rPr kumimoji="1" lang="zh-CN" altLang="en-US" dirty="0"/>
              <a:t> </a:t>
            </a:r>
            <a:r>
              <a:rPr kumimoji="1" lang="en-US" altLang="zh-CN" dirty="0"/>
              <a:t>it</a:t>
            </a:r>
            <a:r>
              <a:rPr kumimoji="1" lang="zh-CN" altLang="en-US" dirty="0"/>
              <a:t> </a:t>
            </a:r>
            <a:r>
              <a:rPr kumimoji="1" lang="en-US" altLang="zh-CN" dirty="0"/>
              <a:t>necessary</a:t>
            </a:r>
            <a:r>
              <a:rPr kumimoji="1" lang="zh-CN" altLang="en-US" dirty="0"/>
              <a:t> </a:t>
            </a:r>
            <a:r>
              <a:rPr kumimoji="1" lang="en-US" altLang="zh-CN" dirty="0"/>
              <a:t>to</a:t>
            </a:r>
            <a:r>
              <a:rPr kumimoji="1" lang="zh-CN" altLang="en-US" dirty="0"/>
              <a:t> </a:t>
            </a:r>
            <a:r>
              <a:rPr kumimoji="1" lang="en-US" altLang="zh-CN" dirty="0"/>
              <a:t>use</a:t>
            </a:r>
            <a:r>
              <a:rPr kumimoji="1" lang="zh-CN" altLang="en-US" dirty="0"/>
              <a:t> </a:t>
            </a:r>
            <a:r>
              <a:rPr kumimoji="1" lang="en-US" altLang="zh-CN" dirty="0" err="1"/>
              <a:t>PoW</a:t>
            </a:r>
            <a:r>
              <a:rPr kumimoji="1" lang="en-US" altLang="zh-CN" dirty="0"/>
              <a:t>?</a:t>
            </a:r>
            <a:r>
              <a:rPr kumimoji="1" lang="zh-CN" altLang="en-US" dirty="0"/>
              <a:t> </a:t>
            </a:r>
            <a:r>
              <a:rPr kumimoji="1" lang="en-US" altLang="zh-CN" dirty="0"/>
              <a:t>It's</a:t>
            </a:r>
            <a:r>
              <a:rPr kumimoji="1" lang="zh-CN" altLang="en-US" dirty="0"/>
              <a:t> </a:t>
            </a:r>
            <a:r>
              <a:rPr kumimoji="1" lang="en-US" altLang="zh-CN" dirty="0"/>
              <a:t>a</a:t>
            </a:r>
            <a:r>
              <a:rPr kumimoji="1" lang="zh-CN" altLang="en-US" dirty="0"/>
              <a:t> </a:t>
            </a:r>
            <a:r>
              <a:rPr kumimoji="1" lang="en-US" altLang="zh-CN" dirty="0"/>
              <a:t>waste</a:t>
            </a:r>
            <a:r>
              <a:rPr kumimoji="1" lang="zh-CN" altLang="en-US" dirty="0"/>
              <a:t> </a:t>
            </a:r>
            <a:r>
              <a:rPr kumimoji="1" lang="en-US" altLang="zh-CN" dirty="0"/>
              <a:t>of</a:t>
            </a:r>
            <a:r>
              <a:rPr kumimoji="1" lang="zh-CN" altLang="en-US" dirty="0"/>
              <a:t> </a:t>
            </a:r>
            <a:r>
              <a:rPr kumimoji="1" lang="en-US" altLang="zh-CN" dirty="0"/>
              <a:t>power!</a:t>
            </a:r>
            <a:endParaRPr kumimoji="1" lang="en-US" altLang="zh-CN" dirty="0"/>
          </a:p>
          <a:p>
            <a:r>
              <a:rPr kumimoji="1" lang="en-US" altLang="zh-CN" dirty="0"/>
              <a:t>6.How</a:t>
            </a:r>
            <a:r>
              <a:rPr kumimoji="1" lang="zh-CN" altLang="en-US" dirty="0"/>
              <a:t> </a:t>
            </a:r>
            <a:r>
              <a:rPr kumimoji="1" lang="en-US" altLang="zh-CN" dirty="0"/>
              <a:t>can</a:t>
            </a:r>
            <a:r>
              <a:rPr kumimoji="1" lang="zh-CN" altLang="en-US" dirty="0"/>
              <a:t> </a:t>
            </a:r>
            <a:r>
              <a:rPr kumimoji="1" lang="en-US" altLang="zh-CN" dirty="0"/>
              <a:t>I</a:t>
            </a:r>
            <a:r>
              <a:rPr kumimoji="1" lang="zh-CN" altLang="en-US" dirty="0"/>
              <a:t> </a:t>
            </a:r>
            <a:r>
              <a:rPr kumimoji="1" lang="en-US" altLang="zh-CN" dirty="0"/>
              <a:t>get</a:t>
            </a:r>
            <a:r>
              <a:rPr kumimoji="1" lang="zh-CN" altLang="en-US" dirty="0"/>
              <a:t> </a:t>
            </a:r>
            <a:r>
              <a:rPr kumimoji="1" lang="en-US" altLang="zh-CN" dirty="0"/>
              <a:t>bitcoin?</a:t>
            </a:r>
            <a:endParaRPr kumimoji="1" lang="zh-CN" altLang="en-US" dirty="0"/>
          </a:p>
        </p:txBody>
      </p:sp>
      <p:sp>
        <p:nvSpPr>
          <p:cNvPr id="4" name="文本框 3"/>
          <p:cNvSpPr txBox="1"/>
          <p:nvPr/>
        </p:nvSpPr>
        <p:spPr>
          <a:xfrm>
            <a:off x="187960" y="3846830"/>
            <a:ext cx="8860155" cy="1814830"/>
          </a:xfrm>
          <a:prstGeom prst="rect">
            <a:avLst/>
          </a:prstGeom>
          <a:noFill/>
        </p:spPr>
        <p:txBody>
          <a:bodyPr wrap="square" rtlCol="0">
            <a:spAutoFit/>
          </a:bodyPr>
          <a:p>
            <a:r>
              <a:rPr lang="en-US" altLang="zh-CN" sz="1600"/>
              <a:t>1.</a:t>
            </a:r>
            <a:r>
              <a:rPr lang="zh-CN" altLang="en-US" sz="1600"/>
              <a:t>不会，因为在</a:t>
            </a:r>
            <a:r>
              <a:rPr lang="en-US" altLang="zh-CN" sz="1600"/>
              <a:t>BTC</a:t>
            </a:r>
            <a:r>
              <a:rPr lang="zh-CN" altLang="en-US" sz="1600"/>
              <a:t>中，需要使用个人的私钥进行一个</a:t>
            </a:r>
            <a:r>
              <a:rPr lang="en-US" altLang="zh-CN" sz="1600"/>
              <a:t>TX</a:t>
            </a:r>
            <a:r>
              <a:rPr lang="zh-CN" altLang="en-US" sz="1600"/>
              <a:t>，所以其他人不能使用自己的</a:t>
            </a:r>
            <a:r>
              <a:rPr lang="en-US" altLang="zh-CN" sz="1600"/>
              <a:t>BTC</a:t>
            </a:r>
            <a:r>
              <a:rPr lang="zh-CN" altLang="en-US" sz="1600"/>
              <a:t>。</a:t>
            </a:r>
            <a:endParaRPr lang="zh-CN" altLang="en-US" sz="1600"/>
          </a:p>
          <a:p>
            <a:r>
              <a:rPr lang="en-US" altLang="zh-CN" sz="1600"/>
              <a:t>2.</a:t>
            </a:r>
            <a:r>
              <a:rPr lang="zh-CN" altLang="en-US" sz="1600"/>
              <a:t>如果丢失了私钥，那么就会直接失去所有的</a:t>
            </a:r>
            <a:r>
              <a:rPr lang="en-US" altLang="zh-CN" sz="1600"/>
              <a:t>BTC</a:t>
            </a:r>
            <a:r>
              <a:rPr lang="zh-CN" altLang="en-US" sz="1600"/>
              <a:t>。</a:t>
            </a:r>
            <a:endParaRPr lang="zh-CN" altLang="en-US" sz="1600"/>
          </a:p>
          <a:p>
            <a:r>
              <a:rPr lang="en-US" altLang="zh-CN" sz="1600"/>
              <a:t>3.</a:t>
            </a:r>
            <a:r>
              <a:rPr lang="zh-CN" altLang="en-US" sz="1600"/>
              <a:t>不可能。因为</a:t>
            </a:r>
            <a:r>
              <a:rPr lang="en-US" altLang="zh-CN" sz="1600"/>
              <a:t>btC</a:t>
            </a:r>
            <a:r>
              <a:rPr lang="zh-CN" altLang="en-US" sz="1600"/>
              <a:t>总量是有上限的，并且丢失私钥之后会直接丢失财产，所以只会通货紧缩而不会通货膨胀。</a:t>
            </a:r>
            <a:endParaRPr lang="zh-CN" altLang="en-US" sz="1600"/>
          </a:p>
          <a:p>
            <a:r>
              <a:rPr lang="en-US" altLang="zh-CN" sz="1600"/>
              <a:t>4.</a:t>
            </a:r>
            <a:r>
              <a:rPr lang="zh-CN" altLang="en-US" sz="1600"/>
              <a:t>不一定。因为有的寡头可能占有过高的算力比率。</a:t>
            </a:r>
            <a:endParaRPr lang="zh-CN" altLang="en-US" sz="1600"/>
          </a:p>
          <a:p>
            <a:r>
              <a:rPr lang="en-US" altLang="zh-CN" sz="1600"/>
              <a:t>5.POW</a:t>
            </a:r>
            <a:r>
              <a:rPr lang="zh-CN" altLang="en-US" sz="1600"/>
              <a:t>只是为了让系统慢下来。但是确实会浪费过多资源。</a:t>
            </a:r>
            <a:endParaRPr lang="zh-CN" altLang="en-US" sz="1600"/>
          </a:p>
          <a:p>
            <a:endParaRPr lang="zh-CN" altLang="en-US" sz="1600"/>
          </a:p>
        </p:txBody>
      </p:sp>
      <p:sp>
        <p:nvSpPr>
          <p:cNvPr id="5" name="文本框 4"/>
          <p:cNvSpPr txBox="1"/>
          <p:nvPr/>
        </p:nvSpPr>
        <p:spPr>
          <a:xfrm>
            <a:off x="2233930" y="214630"/>
            <a:ext cx="6644640" cy="1076325"/>
          </a:xfrm>
          <a:prstGeom prst="rect">
            <a:avLst/>
          </a:prstGeom>
          <a:noFill/>
        </p:spPr>
        <p:txBody>
          <a:bodyPr wrap="square" rtlCol="0">
            <a:spAutoFit/>
          </a:bodyPr>
          <a:p>
            <a:r>
              <a:rPr lang="zh-CN" altLang="en-US" sz="1600"/>
              <a:t>在</a:t>
            </a:r>
            <a:r>
              <a:rPr lang="en-US" altLang="zh-CN" sz="1600"/>
              <a:t>BTC</a:t>
            </a:r>
            <a:r>
              <a:rPr lang="zh-CN" altLang="en-US" sz="1600"/>
              <a:t>中，造假是不可能的。因为会通过</a:t>
            </a:r>
            <a:r>
              <a:rPr lang="en-US" altLang="zh-CN" sz="1600"/>
              <a:t>hash</a:t>
            </a:r>
            <a:r>
              <a:rPr lang="zh-CN" altLang="en-US" sz="1600"/>
              <a:t>的方式进行加密，而验证一个</a:t>
            </a:r>
            <a:r>
              <a:rPr lang="en-US" altLang="zh-CN" sz="1600"/>
              <a:t>hash</a:t>
            </a:r>
            <a:r>
              <a:rPr lang="zh-CN" altLang="en-US" sz="1600"/>
              <a:t>是否符合条件是远远简单于求出一个</a:t>
            </a:r>
            <a:r>
              <a:rPr lang="en-US" altLang="zh-CN" sz="1600"/>
              <a:t>hash</a:t>
            </a:r>
            <a:r>
              <a:rPr lang="zh-CN" altLang="en-US" sz="1600"/>
              <a:t>是符合条件的。而如果造假，会很快被其他人发现从而拒绝这个</a:t>
            </a:r>
            <a:r>
              <a:rPr lang="en-US" altLang="zh-CN" sz="1600"/>
              <a:t>TX</a:t>
            </a:r>
            <a:r>
              <a:rPr lang="zh-CN" altLang="en-US" sz="1600"/>
              <a:t>，从而使得</a:t>
            </a:r>
            <a:r>
              <a:rPr lang="en-US" altLang="zh-CN" sz="1600"/>
              <a:t>BTC</a:t>
            </a:r>
            <a:r>
              <a:rPr lang="zh-CN" altLang="en-US" sz="1600"/>
              <a:t>算力下降，从而使个人利益受损。</a:t>
            </a:r>
            <a:endParaRPr lang="en-US" altLang="zh-CN"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Smart</a:t>
            </a:r>
            <a:r>
              <a:rPr kumimoji="1" lang="zh-CN" altLang="en-US" dirty="0"/>
              <a:t> </a:t>
            </a:r>
            <a:r>
              <a:rPr kumimoji="1" lang="en-US" altLang="zh-CN" dirty="0"/>
              <a:t>Contract</a:t>
            </a:r>
            <a:endParaRPr kumimoji="1" lang="zh-CN" altLang="en-US" dirty="0"/>
          </a:p>
        </p:txBody>
      </p:sp>
      <p:sp>
        <p:nvSpPr>
          <p:cNvPr id="3" name="内容占位符 2"/>
          <p:cNvSpPr>
            <a:spLocks noGrp="1"/>
          </p:cNvSpPr>
          <p:nvPr>
            <p:ph idx="1"/>
          </p:nvPr>
        </p:nvSpPr>
        <p:spPr/>
        <p:txBody>
          <a:bodyPr/>
          <a:lstStyle/>
          <a:p>
            <a:r>
              <a:rPr kumimoji="1" lang="en-US" altLang="zh-CN" dirty="0"/>
              <a:t>The</a:t>
            </a:r>
            <a:r>
              <a:rPr kumimoji="1" lang="zh-CN" altLang="en-US" dirty="0"/>
              <a:t> </a:t>
            </a:r>
            <a:r>
              <a:rPr kumimoji="1" lang="en-US" altLang="zh-CN" dirty="0"/>
              <a:t>nodes</a:t>
            </a:r>
            <a:r>
              <a:rPr kumimoji="1" lang="zh-CN" altLang="en-US" dirty="0"/>
              <a:t> </a:t>
            </a:r>
            <a:r>
              <a:rPr kumimoji="1" lang="en-US" altLang="zh-CN" dirty="0"/>
              <a:t>not</a:t>
            </a:r>
            <a:r>
              <a:rPr kumimoji="1" lang="zh-CN" altLang="en-US" dirty="0"/>
              <a:t> </a:t>
            </a:r>
            <a:r>
              <a:rPr kumimoji="1" lang="en-US" altLang="zh-CN" dirty="0"/>
              <a:t>only</a:t>
            </a:r>
            <a:r>
              <a:rPr kumimoji="1" lang="zh-CN" altLang="en-US" dirty="0"/>
              <a:t> </a:t>
            </a:r>
            <a:r>
              <a:rPr kumimoji="1" lang="en-US" altLang="zh-CN" dirty="0"/>
              <a:t>store</a:t>
            </a:r>
            <a:r>
              <a:rPr kumimoji="1" lang="zh-CN" altLang="en-US" dirty="0"/>
              <a:t> </a:t>
            </a:r>
            <a:r>
              <a:rPr kumimoji="1" lang="en-US" altLang="zh-CN" dirty="0"/>
              <a:t>transactions,</a:t>
            </a:r>
            <a:r>
              <a:rPr kumimoji="1" lang="zh-CN" altLang="en-US" dirty="0"/>
              <a:t> </a:t>
            </a:r>
            <a:r>
              <a:rPr kumimoji="1" lang="en-US" altLang="zh-CN" dirty="0"/>
              <a:t>but</a:t>
            </a:r>
            <a:r>
              <a:rPr kumimoji="1" lang="zh-CN" altLang="en-US" dirty="0"/>
              <a:t> </a:t>
            </a:r>
            <a:r>
              <a:rPr kumimoji="1" lang="en-US" altLang="zh-CN" dirty="0">
                <a:solidFill>
                  <a:srgbClr val="FF0000"/>
                </a:solidFill>
              </a:rPr>
              <a:t>also</a:t>
            </a:r>
            <a:r>
              <a:rPr kumimoji="1" lang="zh-CN" altLang="en-US" dirty="0">
                <a:solidFill>
                  <a:srgbClr val="FF0000"/>
                </a:solidFill>
              </a:rPr>
              <a:t> </a:t>
            </a:r>
            <a:r>
              <a:rPr kumimoji="1" lang="en-US" altLang="zh-CN" dirty="0">
                <a:solidFill>
                  <a:srgbClr val="FF0000"/>
                </a:solidFill>
              </a:rPr>
              <a:t>code</a:t>
            </a:r>
            <a:endParaRPr kumimoji="1" lang="en-US" altLang="zh-CN" dirty="0"/>
          </a:p>
          <a:p>
            <a:r>
              <a:rPr kumimoji="1" lang="en-US" altLang="zh-CN" dirty="0"/>
              <a:t>...</a:t>
            </a:r>
            <a:r>
              <a:rPr kumimoji="1" lang="zh-CN" altLang="en-US" dirty="0"/>
              <a:t> </a:t>
            </a:r>
            <a:r>
              <a:rPr kumimoji="1" lang="en-US" altLang="zh-CN" dirty="0"/>
              <a:t>and</a:t>
            </a:r>
            <a:r>
              <a:rPr kumimoji="1" lang="zh-CN" altLang="en-US" dirty="0"/>
              <a:t> </a:t>
            </a:r>
            <a:r>
              <a:rPr kumimoji="1" lang="en-US" altLang="zh-CN" dirty="0"/>
              <a:t>also</a:t>
            </a:r>
            <a:r>
              <a:rPr kumimoji="1" lang="zh-CN" altLang="en-US" dirty="0"/>
              <a:t> </a:t>
            </a:r>
            <a:r>
              <a:rPr kumimoji="1" lang="en-US" altLang="zh-CN" dirty="0"/>
              <a:t>execute</a:t>
            </a:r>
            <a:r>
              <a:rPr kumimoji="1" lang="zh-CN" altLang="en-US" dirty="0"/>
              <a:t> </a:t>
            </a:r>
            <a:r>
              <a:rPr kumimoji="1" lang="en-US" altLang="zh-CN" dirty="0"/>
              <a:t>the</a:t>
            </a:r>
            <a:r>
              <a:rPr kumimoji="1" lang="zh-CN" altLang="en-US" dirty="0"/>
              <a:t> </a:t>
            </a:r>
            <a:r>
              <a:rPr kumimoji="1" lang="en-US" altLang="zh-CN" dirty="0"/>
              <a:t>code</a:t>
            </a:r>
            <a:r>
              <a:rPr kumimoji="1" lang="zh-CN" altLang="en-US" dirty="0"/>
              <a:t> </a:t>
            </a:r>
            <a:r>
              <a:rPr kumimoji="1" lang="en-US" altLang="zh-CN" dirty="0"/>
              <a:t>to</a:t>
            </a:r>
            <a:r>
              <a:rPr kumimoji="1" lang="zh-CN" altLang="en-US" dirty="0"/>
              <a:t> </a:t>
            </a:r>
            <a:r>
              <a:rPr kumimoji="1" lang="en-US" altLang="zh-CN" dirty="0"/>
              <a:t>gen</a:t>
            </a:r>
            <a:r>
              <a:rPr kumimoji="1" lang="zh-CN" altLang="en-US" dirty="0"/>
              <a:t> </a:t>
            </a:r>
            <a:r>
              <a:rPr kumimoji="1" lang="en-US" altLang="zh-CN" dirty="0"/>
              <a:t>new</a:t>
            </a:r>
            <a:r>
              <a:rPr kumimoji="1" lang="zh-CN" altLang="en-US" dirty="0"/>
              <a:t> </a:t>
            </a:r>
            <a:r>
              <a:rPr kumimoji="1" lang="en-US" altLang="zh-CN" dirty="0"/>
              <a:t>transaction!</a:t>
            </a:r>
            <a:endParaRPr kumimoji="1" lang="en-US" altLang="zh-CN" dirty="0"/>
          </a:p>
          <a:p>
            <a:endParaRPr kumimoji="1" lang="en-US" altLang="zh-CN" dirty="0"/>
          </a:p>
          <a:p>
            <a:r>
              <a:rPr kumimoji="1" lang="en-US" altLang="zh-CN" dirty="0"/>
              <a:t>The</a:t>
            </a:r>
            <a:r>
              <a:rPr kumimoji="1" lang="zh-CN" altLang="en-US" dirty="0"/>
              <a:t> </a:t>
            </a:r>
            <a:r>
              <a:rPr kumimoji="1" lang="en-US" altLang="zh-CN" dirty="0"/>
              <a:t>code</a:t>
            </a:r>
            <a:r>
              <a:rPr kumimoji="1" lang="zh-CN" altLang="en-US" dirty="0"/>
              <a:t> </a:t>
            </a:r>
            <a:r>
              <a:rPr kumimoji="1" lang="en-US" altLang="zh-CN" dirty="0"/>
              <a:t>is</a:t>
            </a:r>
            <a:r>
              <a:rPr kumimoji="1" lang="zh-CN" altLang="en-US" dirty="0"/>
              <a:t> </a:t>
            </a:r>
            <a:r>
              <a:rPr kumimoji="1" lang="en-US" altLang="zh-CN" dirty="0"/>
              <a:t>known</a:t>
            </a:r>
            <a:r>
              <a:rPr kumimoji="1" lang="zh-CN" altLang="en-US" dirty="0"/>
              <a:t> </a:t>
            </a:r>
            <a:r>
              <a:rPr kumimoji="1" lang="en-US" altLang="zh-CN" dirty="0"/>
              <a:t>as</a:t>
            </a:r>
            <a:r>
              <a:rPr kumimoji="1" lang="zh-CN" altLang="en-US" dirty="0"/>
              <a:t> </a:t>
            </a:r>
            <a:r>
              <a:rPr kumimoji="1" lang="en-US" altLang="zh-CN" dirty="0"/>
              <a:t>"smart</a:t>
            </a:r>
            <a:r>
              <a:rPr kumimoji="1" lang="zh-CN" altLang="en-US" dirty="0"/>
              <a:t> </a:t>
            </a:r>
            <a:r>
              <a:rPr kumimoji="1" lang="en-US" altLang="zh-CN" dirty="0"/>
              <a:t>contract"</a:t>
            </a:r>
            <a:endParaRPr kumimoji="1" lang="en-US" altLang="zh-CN" dirty="0"/>
          </a:p>
          <a:p>
            <a:pPr lvl="1"/>
            <a:r>
              <a:rPr kumimoji="1" lang="en-US" altLang="zh-CN" dirty="0"/>
              <a:t>Execution</a:t>
            </a:r>
            <a:r>
              <a:rPr kumimoji="1" lang="zh-CN" altLang="en-US" dirty="0"/>
              <a:t> </a:t>
            </a:r>
            <a:r>
              <a:rPr kumimoji="1" lang="en-US" altLang="zh-CN" dirty="0"/>
              <a:t>can</a:t>
            </a:r>
            <a:r>
              <a:rPr kumimoji="1" lang="zh-CN" altLang="en-US" dirty="0"/>
              <a:t> </a:t>
            </a:r>
            <a:r>
              <a:rPr kumimoji="1" lang="en-US" altLang="zh-CN" dirty="0"/>
              <a:t>be</a:t>
            </a:r>
            <a:r>
              <a:rPr kumimoji="1" lang="zh-CN" altLang="en-US" dirty="0"/>
              <a:t> </a:t>
            </a:r>
            <a:r>
              <a:rPr kumimoji="1" lang="en-US" altLang="zh-CN" dirty="0"/>
              <a:t>triggered</a:t>
            </a:r>
            <a:r>
              <a:rPr kumimoji="1" lang="zh-CN" altLang="en-US" dirty="0"/>
              <a:t> </a:t>
            </a:r>
            <a:r>
              <a:rPr kumimoji="1" lang="en-US" altLang="zh-CN" dirty="0"/>
              <a:t>by</a:t>
            </a:r>
            <a:r>
              <a:rPr kumimoji="1" lang="zh-CN" altLang="en-US" dirty="0"/>
              <a:t> </a:t>
            </a:r>
            <a:r>
              <a:rPr kumimoji="1" lang="en-US" altLang="zh-CN" dirty="0"/>
              <a:t>events/invocations</a:t>
            </a:r>
            <a:endParaRPr kumimoji="1" lang="zh-CN" altLang="en-US" dirty="0"/>
          </a:p>
        </p:txBody>
      </p:sp>
      <p:sp>
        <p:nvSpPr>
          <p:cNvPr id="4" name="文本框 3"/>
          <p:cNvSpPr txBox="1"/>
          <p:nvPr/>
        </p:nvSpPr>
        <p:spPr>
          <a:xfrm>
            <a:off x="3060065" y="265430"/>
            <a:ext cx="5796915" cy="829945"/>
          </a:xfrm>
          <a:prstGeom prst="rect">
            <a:avLst/>
          </a:prstGeom>
          <a:noFill/>
        </p:spPr>
        <p:txBody>
          <a:bodyPr wrap="square" rtlCol="0">
            <a:spAutoFit/>
          </a:bodyPr>
          <a:p>
            <a:r>
              <a:rPr lang="zh-CN" altLang="en-US" sz="1600"/>
              <a:t>指的是一个</a:t>
            </a:r>
            <a:r>
              <a:rPr lang="en-US" altLang="zh-CN" sz="1600"/>
              <a:t>node</a:t>
            </a:r>
            <a:r>
              <a:rPr lang="zh-CN" altLang="en-US" sz="1600"/>
              <a:t>不光存储一个</a:t>
            </a:r>
            <a:r>
              <a:rPr lang="en-US" altLang="zh-CN" sz="1600"/>
              <a:t>TX</a:t>
            </a:r>
            <a:r>
              <a:rPr lang="zh-CN" altLang="en-US" sz="1600"/>
              <a:t>信息，还可以</a:t>
            </a:r>
            <a:r>
              <a:rPr lang="en-US" altLang="zh-CN" sz="1600"/>
              <a:t>“</a:t>
            </a:r>
            <a:r>
              <a:rPr lang="zh-CN" altLang="en-US" sz="1600"/>
              <a:t>写代码</a:t>
            </a:r>
            <a:r>
              <a:rPr lang="en-US" altLang="zh-CN" sz="1600"/>
              <a:t>”</a:t>
            </a:r>
            <a:r>
              <a:rPr lang="zh-CN" altLang="en-US" sz="1600"/>
              <a:t>。既可以自动地通过这段代码得到一个新的</a:t>
            </a:r>
            <a:r>
              <a:rPr lang="en-US" altLang="zh-CN" sz="1600"/>
              <a:t>TX</a:t>
            </a:r>
            <a:r>
              <a:rPr lang="zh-CN" altLang="en-US" sz="1600"/>
              <a:t>。这种代码是由所有矿工共同执行的。这种代码必须要是具有结果确定性的。</a:t>
            </a:r>
            <a:endParaRPr lang="zh-CN"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Larger</a:t>
            </a:r>
            <a:r>
              <a:rPr kumimoji="1" lang="zh-CN" altLang="en-US" dirty="0"/>
              <a:t> </a:t>
            </a:r>
            <a:r>
              <a:rPr kumimoji="1" lang="en-US" altLang="zh-CN" dirty="0"/>
              <a:t>Storage</a:t>
            </a:r>
            <a:endParaRPr kumimoji="1" lang="zh-CN" altLang="en-US" dirty="0"/>
          </a:p>
        </p:txBody>
      </p:sp>
      <p:sp>
        <p:nvSpPr>
          <p:cNvPr id="3" name="内容占位符 2"/>
          <p:cNvSpPr>
            <a:spLocks noGrp="1"/>
          </p:cNvSpPr>
          <p:nvPr>
            <p:ph idx="1"/>
          </p:nvPr>
        </p:nvSpPr>
        <p:spPr/>
        <p:txBody>
          <a:bodyPr/>
          <a:lstStyle/>
          <a:p>
            <a:r>
              <a:rPr kumimoji="1" lang="en-US" altLang="zh-CN" dirty="0"/>
              <a:t>Store</a:t>
            </a:r>
            <a:r>
              <a:rPr kumimoji="1" lang="zh-CN" altLang="en-US" dirty="0"/>
              <a:t> </a:t>
            </a:r>
            <a:r>
              <a:rPr kumimoji="1" lang="en-US" altLang="zh-CN" dirty="0"/>
              <a:t>general</a:t>
            </a:r>
            <a:r>
              <a:rPr kumimoji="1" lang="zh-CN" altLang="en-US" dirty="0"/>
              <a:t> </a:t>
            </a:r>
            <a:r>
              <a:rPr kumimoji="1" lang="en-US" altLang="zh-CN" dirty="0"/>
              <a:t>data,</a:t>
            </a:r>
            <a:r>
              <a:rPr kumimoji="1" lang="zh-CN" altLang="en-US" dirty="0"/>
              <a:t> </a:t>
            </a:r>
            <a:r>
              <a:rPr kumimoji="1" lang="en-US" altLang="zh-CN" dirty="0"/>
              <a:t>instead</a:t>
            </a:r>
            <a:r>
              <a:rPr kumimoji="1" lang="zh-CN" altLang="en-US" dirty="0"/>
              <a:t> </a:t>
            </a:r>
            <a:r>
              <a:rPr kumimoji="1" lang="en-US" altLang="zh-CN" dirty="0"/>
              <a:t>of</a:t>
            </a:r>
            <a:r>
              <a:rPr kumimoji="1" lang="zh-CN" altLang="en-US" dirty="0"/>
              <a:t> </a:t>
            </a:r>
            <a:r>
              <a:rPr kumimoji="1" lang="en-US" altLang="zh-CN" dirty="0"/>
              <a:t>only</a:t>
            </a:r>
            <a:r>
              <a:rPr kumimoji="1" lang="zh-CN" altLang="en-US" dirty="0"/>
              <a:t> </a:t>
            </a:r>
            <a:r>
              <a:rPr kumimoji="1" lang="en-US" altLang="zh-CN" dirty="0"/>
              <a:t>transaction</a:t>
            </a:r>
            <a:endParaRPr kumimoji="1" lang="en-US" altLang="zh-CN" dirty="0"/>
          </a:p>
          <a:p>
            <a:r>
              <a:rPr kumimoji="1" lang="en-US" altLang="zh-CN" dirty="0"/>
              <a:t>Then</a:t>
            </a:r>
            <a:r>
              <a:rPr kumimoji="1" lang="zh-CN" altLang="en-US" dirty="0"/>
              <a:t> </a:t>
            </a:r>
            <a:r>
              <a:rPr kumimoji="1" lang="en-US" altLang="zh-CN" dirty="0"/>
              <a:t>a</a:t>
            </a:r>
            <a:r>
              <a:rPr kumimoji="1" lang="zh-CN" altLang="en-US" dirty="0"/>
              <a:t> </a:t>
            </a:r>
            <a:r>
              <a:rPr kumimoji="1" lang="en-US" altLang="zh-CN" dirty="0"/>
              <a:t>node</a:t>
            </a:r>
            <a:r>
              <a:rPr kumimoji="1" lang="zh-CN" altLang="en-US" dirty="0"/>
              <a:t> </a:t>
            </a:r>
            <a:r>
              <a:rPr kumimoji="1" lang="en-US" altLang="zh-CN" dirty="0"/>
              <a:t>needs</a:t>
            </a:r>
            <a:r>
              <a:rPr kumimoji="1" lang="zh-CN" altLang="en-US" dirty="0"/>
              <a:t> </a:t>
            </a:r>
            <a:r>
              <a:rPr kumimoji="1" lang="en-US" altLang="zh-CN" dirty="0"/>
              <a:t>to</a:t>
            </a:r>
            <a:r>
              <a:rPr kumimoji="1" lang="zh-CN" altLang="en-US" dirty="0"/>
              <a:t> </a:t>
            </a:r>
            <a:r>
              <a:rPr kumimoji="1" lang="en-US" altLang="zh-CN" dirty="0">
                <a:solidFill>
                  <a:srgbClr val="FF0000"/>
                </a:solidFill>
              </a:rPr>
              <a:t>prove</a:t>
            </a:r>
            <a:r>
              <a:rPr kumimoji="1" lang="zh-CN" altLang="en-US" dirty="0">
                <a:solidFill>
                  <a:srgbClr val="FF0000"/>
                </a:solidFill>
              </a:rPr>
              <a:t> </a:t>
            </a:r>
            <a:r>
              <a:rPr kumimoji="1" lang="en-US" altLang="zh-CN" dirty="0">
                <a:solidFill>
                  <a:srgbClr val="FF0000"/>
                </a:solidFill>
              </a:rPr>
              <a:t>it</a:t>
            </a:r>
            <a:r>
              <a:rPr kumimoji="1" lang="zh-CN" altLang="en-US" dirty="0">
                <a:solidFill>
                  <a:srgbClr val="FF0000"/>
                </a:solidFill>
              </a:rPr>
              <a:t> </a:t>
            </a:r>
            <a:r>
              <a:rPr kumimoji="1" lang="en-US" altLang="zh-CN" dirty="0">
                <a:solidFill>
                  <a:srgbClr val="FF0000"/>
                </a:solidFill>
              </a:rPr>
              <a:t>does</a:t>
            </a:r>
            <a:r>
              <a:rPr kumimoji="1" lang="zh-CN" altLang="en-US" dirty="0">
                <a:solidFill>
                  <a:srgbClr val="FF0000"/>
                </a:solidFill>
              </a:rPr>
              <a:t> </a:t>
            </a:r>
            <a:r>
              <a:rPr kumimoji="1" lang="en-US" altLang="zh-CN" dirty="0">
                <a:solidFill>
                  <a:srgbClr val="FF0000"/>
                </a:solidFill>
              </a:rPr>
              <a:t>store</a:t>
            </a:r>
            <a:r>
              <a:rPr kumimoji="1" lang="zh-CN" altLang="en-US" dirty="0">
                <a:solidFill>
                  <a:srgbClr val="FF0000"/>
                </a:solidFill>
              </a:rPr>
              <a:t> </a:t>
            </a:r>
            <a:r>
              <a:rPr kumimoji="1" lang="en-US" altLang="zh-CN" dirty="0">
                <a:solidFill>
                  <a:srgbClr val="FF0000"/>
                </a:solidFill>
              </a:rPr>
              <a:t>the</a:t>
            </a:r>
            <a:r>
              <a:rPr kumimoji="1" lang="zh-CN" altLang="en-US" dirty="0">
                <a:solidFill>
                  <a:srgbClr val="FF0000"/>
                </a:solidFill>
              </a:rPr>
              <a:t> </a:t>
            </a:r>
            <a:r>
              <a:rPr kumimoji="1" lang="en-US" altLang="zh-CN" dirty="0">
                <a:solidFill>
                  <a:srgbClr val="FF0000"/>
                </a:solidFill>
              </a:rPr>
              <a:t>data</a:t>
            </a:r>
            <a:endParaRPr kumimoji="1" lang="en-US" altLang="zh-CN" dirty="0"/>
          </a:p>
          <a:p>
            <a:pPr lvl="1"/>
            <a:r>
              <a:rPr kumimoji="1" lang="en-US" altLang="zh-CN" dirty="0"/>
              <a:t>Proof</a:t>
            </a:r>
            <a:r>
              <a:rPr kumimoji="1" lang="zh-CN" altLang="en-US" dirty="0"/>
              <a:t> </a:t>
            </a:r>
            <a:r>
              <a:rPr kumimoji="1" lang="en-US" altLang="zh-CN" dirty="0"/>
              <a:t>of</a:t>
            </a:r>
            <a:r>
              <a:rPr kumimoji="1" lang="zh-CN" altLang="en-US" dirty="0"/>
              <a:t> </a:t>
            </a:r>
            <a:r>
              <a:rPr kumimoji="1" lang="en-US" altLang="zh-CN" dirty="0">
                <a:solidFill>
                  <a:srgbClr val="FF0000"/>
                </a:solidFill>
              </a:rPr>
              <a:t>retrievability(</a:t>
            </a:r>
            <a:r>
              <a:rPr kumimoji="1" lang="zh-CN" altLang="en-US" dirty="0">
                <a:solidFill>
                  <a:srgbClr val="FF0000"/>
                </a:solidFill>
              </a:rPr>
              <a:t>可获取性</a:t>
            </a:r>
            <a:r>
              <a:rPr kumimoji="1" lang="en-US" altLang="zh-CN" dirty="0">
                <a:solidFill>
                  <a:srgbClr val="FF0000"/>
                </a:solidFill>
              </a:rPr>
              <a:t>)</a:t>
            </a:r>
            <a:r>
              <a:rPr kumimoji="1" lang="en-US" altLang="zh-CN" dirty="0"/>
              <a:t>,</a:t>
            </a:r>
            <a:r>
              <a:rPr kumimoji="1" lang="zh-CN" altLang="en-US" dirty="0"/>
              <a:t> </a:t>
            </a:r>
            <a:r>
              <a:rPr kumimoji="1" lang="en-US" altLang="zh-CN" dirty="0"/>
              <a:t>in</a:t>
            </a:r>
            <a:r>
              <a:rPr kumimoji="1" lang="zh-CN" altLang="en-US" dirty="0"/>
              <a:t> </a:t>
            </a:r>
            <a:r>
              <a:rPr kumimoji="1" lang="en-US" altLang="zh-CN" dirty="0">
                <a:solidFill>
                  <a:srgbClr val="FF0000"/>
                </a:solidFill>
              </a:rPr>
              <a:t>challenge-response</a:t>
            </a:r>
            <a:r>
              <a:rPr kumimoji="1" lang="zh-CN" altLang="en-US" dirty="0"/>
              <a:t> </a:t>
            </a:r>
            <a:r>
              <a:rPr kumimoji="1" lang="en-US" altLang="zh-CN" dirty="0"/>
              <a:t>form</a:t>
            </a:r>
            <a:endParaRPr kumimoji="1" lang="en-US" altLang="zh-CN" dirty="0"/>
          </a:p>
          <a:p>
            <a:r>
              <a:rPr kumimoji="1" lang="en-US" altLang="zh-CN" dirty="0"/>
              <a:t>Examples:</a:t>
            </a:r>
            <a:r>
              <a:rPr kumimoji="1" lang="zh-CN" altLang="en-US" dirty="0"/>
              <a:t> </a:t>
            </a:r>
            <a:r>
              <a:rPr kumimoji="1" lang="en-US" altLang="zh-CN" dirty="0"/>
              <a:t>IPFS,</a:t>
            </a:r>
            <a:r>
              <a:rPr kumimoji="1" lang="zh-CN" altLang="en-US" dirty="0"/>
              <a:t> </a:t>
            </a:r>
            <a:r>
              <a:rPr kumimoji="1" lang="en-US" altLang="zh-CN" dirty="0"/>
              <a:t>STORJ</a:t>
            </a:r>
            <a:endParaRPr kumimoji="1" lang="en-US" altLang="zh-CN" dirty="0"/>
          </a:p>
        </p:txBody>
      </p:sp>
      <p:sp>
        <p:nvSpPr>
          <p:cNvPr id="4" name="文本框 3"/>
          <p:cNvSpPr txBox="1"/>
          <p:nvPr/>
        </p:nvSpPr>
        <p:spPr>
          <a:xfrm>
            <a:off x="268605" y="3050540"/>
            <a:ext cx="8194675" cy="1076325"/>
          </a:xfrm>
          <a:prstGeom prst="rect">
            <a:avLst/>
          </a:prstGeom>
          <a:noFill/>
        </p:spPr>
        <p:txBody>
          <a:bodyPr wrap="square" rtlCol="0">
            <a:spAutoFit/>
          </a:bodyPr>
          <a:p>
            <a:r>
              <a:rPr lang="zh-CN" altLang="en-US" sz="1600"/>
              <a:t>一种验证一个数据是否还被存储的方式：</a:t>
            </a:r>
            <a:endParaRPr lang="zh-CN" altLang="en-US" sz="1600"/>
          </a:p>
          <a:p>
            <a:r>
              <a:rPr lang="zh-CN" altLang="en-US" sz="1600"/>
              <a:t>将数据随机分成几等分，每过相同时间就获取一个随机的</a:t>
            </a:r>
            <a:r>
              <a:rPr lang="en-US" altLang="zh-CN" sz="1600"/>
              <a:t>hash</a:t>
            </a:r>
            <a:r>
              <a:rPr lang="zh-CN" altLang="en-US" sz="1600"/>
              <a:t>，去要求存储数据的那台机器也去计算对应数据的</a:t>
            </a:r>
            <a:r>
              <a:rPr lang="en-US" altLang="zh-CN" sz="1600"/>
              <a:t>hash</a:t>
            </a:r>
            <a:r>
              <a:rPr lang="zh-CN" altLang="en-US" sz="1600"/>
              <a:t>，若每次都能对应的上，说明数据还在。但是这也并不能一定保证数据的完备性，因为</a:t>
            </a:r>
            <a:r>
              <a:rPr lang="en-US" altLang="zh-CN" sz="1600"/>
              <a:t>hash</a:t>
            </a:r>
            <a:r>
              <a:rPr lang="zh-CN" altLang="en-US" sz="1600"/>
              <a:t>计算还是有很小的概率会重复的。</a:t>
            </a:r>
            <a:endParaRPr lang="zh-CN"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Permissioned</a:t>
            </a:r>
            <a:r>
              <a:rPr kumimoji="1" lang="zh-CN" altLang="en-US" dirty="0"/>
              <a:t> </a:t>
            </a:r>
            <a:r>
              <a:rPr kumimoji="1" lang="en-US" altLang="zh-CN" dirty="0"/>
              <a:t>Chain</a:t>
            </a:r>
            <a:endParaRPr kumimoji="1" lang="zh-CN" altLang="en-US" dirty="0"/>
          </a:p>
        </p:txBody>
      </p:sp>
      <p:sp>
        <p:nvSpPr>
          <p:cNvPr id="3" name="内容占位符 2"/>
          <p:cNvSpPr>
            <a:spLocks noGrp="1"/>
          </p:cNvSpPr>
          <p:nvPr>
            <p:ph idx="1"/>
          </p:nvPr>
        </p:nvSpPr>
        <p:spPr/>
        <p:txBody>
          <a:bodyPr>
            <a:normAutofit/>
          </a:bodyPr>
          <a:lstStyle/>
          <a:p>
            <a:r>
              <a:rPr kumimoji="1" lang="en-US" altLang="zh-CN" sz="2000" dirty="0"/>
              <a:t>Bitcoin</a:t>
            </a:r>
            <a:r>
              <a:rPr kumimoji="1" lang="zh-CN" altLang="en-US" sz="2000" dirty="0"/>
              <a:t> </a:t>
            </a:r>
            <a:r>
              <a:rPr kumimoji="1" lang="en-US" altLang="zh-CN" sz="2000" dirty="0"/>
              <a:t>is</a:t>
            </a:r>
            <a:r>
              <a:rPr kumimoji="1" lang="zh-CN" altLang="en-US" sz="2000" dirty="0"/>
              <a:t> </a:t>
            </a:r>
            <a:r>
              <a:rPr kumimoji="1" lang="en-US" altLang="zh-CN" sz="2000" dirty="0"/>
              <a:t>a</a:t>
            </a:r>
            <a:r>
              <a:rPr kumimoji="1" lang="zh-CN" altLang="en-US" sz="2000" dirty="0"/>
              <a:t> </a:t>
            </a:r>
            <a:r>
              <a:rPr kumimoji="1" lang="en-US" altLang="zh-CN" sz="2000" dirty="0">
                <a:highlight>
                  <a:srgbClr val="FFFF00"/>
                </a:highlight>
              </a:rPr>
              <a:t>permission-less</a:t>
            </a:r>
            <a:r>
              <a:rPr kumimoji="1" lang="zh-CN" altLang="en-US" sz="2000" dirty="0">
                <a:highlight>
                  <a:srgbClr val="FFFF00"/>
                </a:highlight>
              </a:rPr>
              <a:t> </a:t>
            </a:r>
            <a:r>
              <a:rPr kumimoji="1" lang="en-US" altLang="zh-CN" sz="2000" dirty="0">
                <a:highlight>
                  <a:srgbClr val="FFFF00"/>
                </a:highlight>
              </a:rPr>
              <a:t>chain</a:t>
            </a:r>
            <a:endParaRPr kumimoji="1" lang="en-US" altLang="zh-CN" sz="2000" dirty="0">
              <a:highlight>
                <a:srgbClr val="FFFF00"/>
              </a:highlight>
            </a:endParaRPr>
          </a:p>
          <a:p>
            <a:pPr lvl="1"/>
            <a:r>
              <a:rPr kumimoji="1" lang="en-US" altLang="zh-CN" dirty="0"/>
              <a:t>Protect</a:t>
            </a:r>
            <a:r>
              <a:rPr kumimoji="1" lang="zh-CN" altLang="en-US" dirty="0"/>
              <a:t> </a:t>
            </a:r>
            <a:r>
              <a:rPr kumimoji="1" lang="en-US" altLang="zh-CN" dirty="0"/>
              <a:t>user's</a:t>
            </a:r>
            <a:r>
              <a:rPr kumimoji="1" lang="zh-CN" altLang="en-US" dirty="0"/>
              <a:t> </a:t>
            </a:r>
            <a:r>
              <a:rPr kumimoji="1" lang="en-US" altLang="zh-CN" dirty="0"/>
              <a:t>privacy</a:t>
            </a:r>
            <a:r>
              <a:rPr kumimoji="1" lang="zh-CN" altLang="en-US" dirty="0"/>
              <a:t> </a:t>
            </a:r>
            <a:r>
              <a:rPr kumimoji="1" lang="en-US" altLang="zh-CN" dirty="0"/>
              <a:t>by</a:t>
            </a:r>
            <a:r>
              <a:rPr kumimoji="1" lang="zh-CN" altLang="en-US" dirty="0"/>
              <a:t> </a:t>
            </a:r>
            <a:r>
              <a:rPr kumimoji="1" lang="en-US" altLang="zh-CN" dirty="0"/>
              <a:t>anonymity(</a:t>
            </a:r>
            <a:r>
              <a:rPr kumimoji="1" lang="zh-CN" altLang="en-US" dirty="0"/>
              <a:t>匿名，只需要有私钥和公钥</a:t>
            </a:r>
            <a:r>
              <a:rPr kumimoji="1" lang="en-US" altLang="zh-CN" dirty="0"/>
              <a:t>)</a:t>
            </a:r>
            <a:endParaRPr kumimoji="1" lang="en-US" altLang="zh-CN" dirty="0"/>
          </a:p>
          <a:p>
            <a:pPr lvl="1"/>
            <a:r>
              <a:rPr kumimoji="1" lang="en-US" altLang="zh-CN" dirty="0"/>
              <a:t>Also</a:t>
            </a:r>
            <a:r>
              <a:rPr kumimoji="1" lang="zh-CN" altLang="en-US" dirty="0"/>
              <a:t> </a:t>
            </a:r>
            <a:r>
              <a:rPr kumimoji="1" lang="en-US" altLang="zh-CN" dirty="0"/>
              <a:t>hard</a:t>
            </a:r>
            <a:r>
              <a:rPr kumimoji="1" lang="zh-CN" altLang="en-US" dirty="0"/>
              <a:t> </a:t>
            </a:r>
            <a:r>
              <a:rPr kumimoji="1" lang="en-US" altLang="zh-CN" dirty="0"/>
              <a:t>to</a:t>
            </a:r>
            <a:r>
              <a:rPr kumimoji="1" lang="zh-CN" altLang="en-US" dirty="0"/>
              <a:t> </a:t>
            </a:r>
            <a:r>
              <a:rPr kumimoji="1" lang="en-US" altLang="zh-CN" dirty="0"/>
              <a:t>track</a:t>
            </a:r>
            <a:endParaRPr kumimoji="1" lang="en-US" altLang="zh-CN" dirty="0"/>
          </a:p>
          <a:p>
            <a:pPr lvl="1"/>
            <a:endParaRPr kumimoji="1" lang="en-US" altLang="zh-CN" dirty="0">
              <a:sym typeface="Wingdings" panose="05000000000000000000" pitchFamily="2" charset="2"/>
            </a:endParaRPr>
          </a:p>
          <a:p>
            <a:r>
              <a:rPr kumimoji="1" lang="en-US" altLang="zh-CN" sz="2000" dirty="0">
                <a:highlight>
                  <a:srgbClr val="FFFF00"/>
                </a:highlight>
              </a:rPr>
              <a:t>Permissioned</a:t>
            </a:r>
            <a:r>
              <a:rPr kumimoji="1" lang="zh-CN" altLang="en-US" sz="2000" dirty="0">
                <a:highlight>
                  <a:srgbClr val="FFFF00"/>
                </a:highlight>
              </a:rPr>
              <a:t> </a:t>
            </a:r>
            <a:r>
              <a:rPr kumimoji="1" lang="en-US" altLang="zh-CN" sz="2000" dirty="0">
                <a:highlight>
                  <a:srgbClr val="FFFF00"/>
                </a:highlight>
              </a:rPr>
              <a:t>chain</a:t>
            </a:r>
            <a:r>
              <a:rPr kumimoji="1" lang="zh-CN" altLang="en-US" sz="2000" dirty="0"/>
              <a:t> </a:t>
            </a:r>
            <a:r>
              <a:rPr kumimoji="1" lang="en-US" altLang="zh-CN" sz="2000" dirty="0"/>
              <a:t>is</a:t>
            </a:r>
            <a:r>
              <a:rPr kumimoji="1" lang="zh-CN" altLang="en-US" sz="2000" dirty="0"/>
              <a:t> </a:t>
            </a:r>
            <a:r>
              <a:rPr kumimoji="1" lang="en-US" altLang="zh-CN" sz="2000" dirty="0"/>
              <a:t>not</a:t>
            </a:r>
            <a:r>
              <a:rPr kumimoji="1" lang="zh-CN" altLang="en-US" sz="2000" dirty="0"/>
              <a:t> </a:t>
            </a:r>
            <a:r>
              <a:rPr kumimoji="1" lang="en-US" altLang="zh-CN" sz="2000" dirty="0"/>
              <a:t>anonymous</a:t>
            </a:r>
            <a:endParaRPr kumimoji="1" lang="en-US" altLang="zh-CN" sz="2000" dirty="0"/>
          </a:p>
          <a:p>
            <a:pPr lvl="1"/>
            <a:r>
              <a:rPr kumimoji="1" lang="en-US" altLang="zh-CN" dirty="0"/>
              <a:t>E.g.,</a:t>
            </a:r>
            <a:r>
              <a:rPr kumimoji="1" lang="zh-CN" altLang="en-US" dirty="0"/>
              <a:t> </a:t>
            </a:r>
            <a:r>
              <a:rPr kumimoji="1" lang="en-US" altLang="zh-CN" dirty="0"/>
              <a:t>several</a:t>
            </a:r>
            <a:r>
              <a:rPr kumimoji="1" lang="zh-CN" altLang="en-US" dirty="0"/>
              <a:t> </a:t>
            </a:r>
            <a:r>
              <a:rPr kumimoji="1" lang="en-US" altLang="zh-CN" dirty="0"/>
              <a:t>companies</a:t>
            </a:r>
            <a:r>
              <a:rPr kumimoji="1" lang="zh-CN" altLang="en-US" dirty="0"/>
              <a:t> </a:t>
            </a:r>
            <a:r>
              <a:rPr kumimoji="1" lang="en-US" altLang="zh-CN" dirty="0"/>
              <a:t>build</a:t>
            </a:r>
            <a:r>
              <a:rPr kumimoji="1" lang="zh-CN" altLang="en-US" dirty="0"/>
              <a:t> </a:t>
            </a:r>
            <a:r>
              <a:rPr kumimoji="1" lang="en-US" altLang="zh-CN" dirty="0"/>
              <a:t>a</a:t>
            </a:r>
            <a:r>
              <a:rPr kumimoji="1" lang="zh-CN" altLang="en-US" dirty="0"/>
              <a:t> </a:t>
            </a:r>
            <a:r>
              <a:rPr kumimoji="1" lang="en-US" altLang="zh-CN" dirty="0"/>
              <a:t>chain</a:t>
            </a:r>
            <a:r>
              <a:rPr kumimoji="1" lang="zh-CN" altLang="en-US" dirty="0"/>
              <a:t> </a:t>
            </a:r>
            <a:r>
              <a:rPr kumimoji="1" lang="en-US" altLang="zh-CN" dirty="0"/>
              <a:t>used</a:t>
            </a:r>
            <a:r>
              <a:rPr kumimoji="1" lang="zh-CN" altLang="en-US" dirty="0"/>
              <a:t> </a:t>
            </a:r>
            <a:r>
              <a:rPr kumimoji="1" lang="en-US" altLang="zh-CN" dirty="0"/>
              <a:t>by</a:t>
            </a:r>
            <a:r>
              <a:rPr kumimoji="1" lang="zh-CN" altLang="en-US" dirty="0"/>
              <a:t> </a:t>
            </a:r>
            <a:r>
              <a:rPr kumimoji="1" lang="en-US" altLang="zh-CN" dirty="0"/>
              <a:t>themselves</a:t>
            </a:r>
            <a:r>
              <a:rPr kumimoji="1" lang="zh-CN" altLang="en-US" dirty="0"/>
              <a:t> </a:t>
            </a:r>
            <a:r>
              <a:rPr kumimoji="1" lang="en-US" altLang="zh-CN" dirty="0"/>
              <a:t>only</a:t>
            </a:r>
            <a:endParaRPr kumimoji="1" lang="en-US" altLang="zh-CN" dirty="0"/>
          </a:p>
          <a:p>
            <a:pPr lvl="1"/>
            <a:r>
              <a:rPr kumimoji="1" lang="en-US" altLang="zh-CN" dirty="0"/>
              <a:t>It</a:t>
            </a:r>
            <a:r>
              <a:rPr kumimoji="1" lang="zh-CN" altLang="en-US" dirty="0"/>
              <a:t> </a:t>
            </a:r>
            <a:r>
              <a:rPr kumimoji="1" lang="en-US" altLang="zh-CN" dirty="0"/>
              <a:t>is</a:t>
            </a:r>
            <a:r>
              <a:rPr kumimoji="1" lang="zh-CN" altLang="en-US" dirty="0"/>
              <a:t> </a:t>
            </a:r>
            <a:r>
              <a:rPr kumimoji="1" lang="en-US" altLang="zh-CN" dirty="0"/>
              <a:t>just</a:t>
            </a:r>
            <a:r>
              <a:rPr kumimoji="1" lang="zh-CN" altLang="en-US" dirty="0"/>
              <a:t> </a:t>
            </a:r>
            <a:r>
              <a:rPr kumimoji="1" lang="en-US" altLang="zh-CN" dirty="0"/>
              <a:t>a</a:t>
            </a:r>
            <a:r>
              <a:rPr kumimoji="1" lang="zh-CN" altLang="en-US" dirty="0"/>
              <a:t> </a:t>
            </a:r>
            <a:r>
              <a:rPr kumimoji="1" lang="en-US" altLang="zh-CN" dirty="0"/>
              <a:t>multi-manager</a:t>
            </a:r>
            <a:r>
              <a:rPr kumimoji="1" lang="zh-CN" altLang="en-US" dirty="0"/>
              <a:t> </a:t>
            </a:r>
            <a:r>
              <a:rPr kumimoji="1" lang="en-US" altLang="zh-CN" dirty="0"/>
              <a:t>distributed</a:t>
            </a:r>
            <a:r>
              <a:rPr kumimoji="1" lang="zh-CN" altLang="en-US" dirty="0"/>
              <a:t> </a:t>
            </a:r>
            <a:r>
              <a:rPr kumimoji="1" lang="en-US" altLang="zh-CN" dirty="0"/>
              <a:t>database,</a:t>
            </a:r>
            <a:r>
              <a:rPr kumimoji="1" lang="zh-CN" altLang="en-US" dirty="0"/>
              <a:t> </a:t>
            </a:r>
            <a:r>
              <a:rPr kumimoji="1" lang="en-US" altLang="zh-CN" dirty="0"/>
              <a:t>which</a:t>
            </a:r>
            <a:r>
              <a:rPr kumimoji="1" lang="zh-CN" altLang="en-US" dirty="0"/>
              <a:t> </a:t>
            </a:r>
            <a:r>
              <a:rPr kumimoji="1" lang="en-US" altLang="zh-CN" dirty="0"/>
              <a:t>has</a:t>
            </a:r>
            <a:r>
              <a:rPr kumimoji="1" lang="zh-CN" altLang="en-US" dirty="0"/>
              <a:t> </a:t>
            </a:r>
            <a:r>
              <a:rPr kumimoji="1" lang="en-US" altLang="zh-CN" dirty="0"/>
              <a:t>nothing</a:t>
            </a:r>
            <a:r>
              <a:rPr kumimoji="1" lang="zh-CN" altLang="en-US" dirty="0"/>
              <a:t> </a:t>
            </a:r>
            <a:r>
              <a:rPr kumimoji="1" lang="en-US" altLang="zh-CN" dirty="0"/>
              <a:t>new</a:t>
            </a:r>
            <a:endParaRPr kumimoji="1" lang="zh-CN" altLang="en-US" dirty="0"/>
          </a:p>
          <a:p>
            <a:pPr lvl="1"/>
            <a:endParaRPr kumimoji="1" lang="zh-CN" altLang="en-US" sz="2000" dirty="0"/>
          </a:p>
        </p:txBody>
      </p:sp>
    </p:spTree>
  </p:cSld>
  <p:clrMapOvr>
    <a:masterClrMapping/>
  </p:clrMapOvr>
</p:sld>
</file>

<file path=ppt/tags/tag1.xml><?xml version="1.0" encoding="utf-8"?>
<p:tagLst xmlns:p="http://schemas.openxmlformats.org/presentationml/2006/main">
  <p:tag name="KSO_WPP_MARK_KEY" val="611ce040-ab25-4b34-b842-7b915bb41150"/>
  <p:tag name="COMMONDATA" val="eyJoZGlkIjoiMmI2Y2RmNTUyOTczOGJhOTliNTg4NWMyMmQ4YTkzNjMifQ=="/>
</p:tagLst>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BE374B"/>
          </a:solidFill>
          <a:tailEnd type="arrow"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SJTU-Red</Template>
  <TotalTime>0</TotalTime>
  <Words>13292</Words>
  <Application>WPS 演示</Application>
  <PresentationFormat>全屏显示(16:10)</PresentationFormat>
  <Paragraphs>548</Paragraphs>
  <Slides>46</Slides>
  <Notes>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46</vt:i4>
      </vt:variant>
    </vt:vector>
  </HeadingPairs>
  <TitlesOfParts>
    <vt:vector size="63" baseType="lpstr">
      <vt:lpstr>Arial</vt:lpstr>
      <vt:lpstr>宋体</vt:lpstr>
      <vt:lpstr>Wingdings</vt:lpstr>
      <vt:lpstr>等线</vt:lpstr>
      <vt:lpstr>微软雅黑 Light</vt:lpstr>
      <vt:lpstr>PingFang SC</vt:lpstr>
      <vt:lpstr>Segoe</vt:lpstr>
      <vt:lpstr>微软雅黑</vt:lpstr>
      <vt:lpstr>MS PGothic</vt:lpstr>
      <vt:lpstr>Calibri</vt:lpstr>
      <vt:lpstr>Arial Unicode MS</vt:lpstr>
      <vt:lpstr>Times New Roman</vt:lpstr>
      <vt:lpstr>Consolas</vt:lpstr>
      <vt:lpstr>楷体</vt:lpstr>
      <vt:lpstr>Myriad Pro Light SemiCond</vt:lpstr>
      <vt:lpstr>ksdb</vt:lpstr>
      <vt:lpstr>1_Office 主题​​</vt:lpstr>
      <vt:lpstr>Introduction to System Security</vt:lpstr>
      <vt:lpstr>Review: BitCoin</vt:lpstr>
      <vt:lpstr>Trust the Majority</vt:lpstr>
      <vt:lpstr>Existing Solutions</vt:lpstr>
      <vt:lpstr>Incentive</vt:lpstr>
      <vt:lpstr>Questions</vt:lpstr>
      <vt:lpstr>Smart Contract</vt:lpstr>
      <vt:lpstr>Larger Storage</vt:lpstr>
      <vt:lpstr>Permissioned Chain</vt:lpstr>
      <vt:lpstr>It's all about Trust</vt:lpstr>
      <vt:lpstr>Questions</vt:lpstr>
      <vt:lpstr>Security Intro</vt:lpstr>
      <vt:lpstr>Attacks Happen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Other Attacks</vt:lpstr>
      <vt:lpstr>Security: Real World VS. Computer</vt:lpstr>
      <vt:lpstr>Security: Real World VS. Computer</vt:lpstr>
      <vt:lpstr>Why is Security So Hard?</vt:lpstr>
      <vt:lpstr>Ways to Access exam.txt</vt:lpstr>
      <vt:lpstr>PowerPoint 演示文稿</vt:lpstr>
      <vt:lpstr>Why is Security So Hard?</vt:lpstr>
      <vt:lpstr>Fault Tolerant Fails Here</vt:lpstr>
      <vt:lpstr>Much Harder to Reason about Security</vt:lpstr>
      <vt:lpstr>2 Steps towards Building a More Secure System</vt:lpstr>
      <vt:lpstr>Policy: Goals</vt:lpstr>
      <vt:lpstr>Threat Model: Assumptions</vt:lpstr>
      <vt:lpstr>Threat Model: Assumptions</vt:lpstr>
      <vt:lpstr>Threat Model: Assumptions</vt:lpstr>
      <vt:lpstr>Guard Model</vt:lpstr>
      <vt:lpstr>Guard Model of Security</vt:lpstr>
      <vt:lpstr>Complete Mediation</vt:lpstr>
      <vt:lpstr>Designing the Guard</vt:lpstr>
      <vt:lpstr>Example: Unix FS</vt:lpstr>
      <vt:lpstr>Example: Web Server</vt:lpstr>
      <vt:lpstr>Example: Firewall</vt:lpstr>
      <vt:lpstr>What Can Go Wrong?</vt:lpstr>
      <vt:lpstr>Bypassing Complete Mediation</vt:lpstr>
      <vt:lpstr>Example: Paymaxx.com (2005)</vt:lpstr>
      <vt:lpstr>Example: SQL Injection</vt:lpstr>
      <vt:lpstr>SQL Injection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李昱翰</cp:lastModifiedBy>
  <cp:revision>1620</cp:revision>
  <cp:lastPrinted>2020-03-02T13:38:00Z</cp:lastPrinted>
  <dcterms:created xsi:type="dcterms:W3CDTF">2017-11-24T09:35:00Z</dcterms:created>
  <dcterms:modified xsi:type="dcterms:W3CDTF">2022-12-15T01:33:42Z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7B95AACAC34F49A7B91F45C810E85A00</vt:lpwstr>
  </property>
  <property fmtid="{D5CDD505-2E9C-101B-9397-08002B2CF9AE}" pid="3" name="KSOProductBuildVer">
    <vt:lpwstr>2052-11.1.0.12980</vt:lpwstr>
  </property>
</Properties>
</file>