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tiff" ContentType="image/tif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7"/>
  </p:handoutMasterIdLst>
  <p:sldIdLst>
    <p:sldId id="2241" r:id="rId3"/>
    <p:sldId id="2671" r:id="rId5"/>
    <p:sldId id="2644" r:id="rId6"/>
    <p:sldId id="2290" r:id="rId7"/>
    <p:sldId id="2683" r:id="rId8"/>
    <p:sldId id="2716" r:id="rId9"/>
    <p:sldId id="2681" r:id="rId10"/>
    <p:sldId id="2717" r:id="rId11"/>
    <p:sldId id="2723" r:id="rId12"/>
    <p:sldId id="2722" r:id="rId13"/>
    <p:sldId id="2921" r:id="rId14"/>
    <p:sldId id="3096" r:id="rId15"/>
    <p:sldId id="2936" r:id="rId16"/>
    <p:sldId id="2686" r:id="rId17"/>
    <p:sldId id="2689" r:id="rId18"/>
    <p:sldId id="2938" r:id="rId19"/>
    <p:sldId id="2991" r:id="rId20"/>
    <p:sldId id="2674" r:id="rId21"/>
    <p:sldId id="2704" r:id="rId22"/>
    <p:sldId id="2677" r:id="rId23"/>
    <p:sldId id="2729" r:id="rId24"/>
    <p:sldId id="2682" r:id="rId25"/>
    <p:sldId id="2685" r:id="rId26"/>
    <p:sldId id="2687" r:id="rId27"/>
    <p:sldId id="293" r:id="rId28"/>
    <p:sldId id="296" r:id="rId29"/>
    <p:sldId id="297" r:id="rId30"/>
    <p:sldId id="300" r:id="rId31"/>
    <p:sldId id="301" r:id="rId32"/>
    <p:sldId id="302" r:id="rId33"/>
    <p:sldId id="303" r:id="rId34"/>
    <p:sldId id="304" r:id="rId35"/>
    <p:sldId id="305" r:id="rId36"/>
    <p:sldId id="2972" r:id="rId37"/>
    <p:sldId id="2713" r:id="rId38"/>
    <p:sldId id="3033" r:id="rId39"/>
    <p:sldId id="3036" r:id="rId40"/>
    <p:sldId id="3039" r:id="rId41"/>
    <p:sldId id="2977" r:id="rId42"/>
    <p:sldId id="3042" r:id="rId43"/>
    <p:sldId id="2992" r:id="rId44"/>
    <p:sldId id="2980" r:id="rId45"/>
    <p:sldId id="3001" r:id="rId46"/>
    <p:sldId id="3063" r:id="rId47"/>
    <p:sldId id="3064" r:id="rId48"/>
    <p:sldId id="3044" r:id="rId49"/>
    <p:sldId id="3065" r:id="rId50"/>
    <p:sldId id="3012" r:id="rId51"/>
    <p:sldId id="2984" r:id="rId52"/>
    <p:sldId id="2323" r:id="rId53"/>
    <p:sldId id="3094" r:id="rId54"/>
    <p:sldId id="3083" r:id="rId55"/>
    <p:sldId id="2414" r:id="rId56"/>
    <p:sldId id="3097" r:id="rId57"/>
    <p:sldId id="2948" r:id="rId58"/>
    <p:sldId id="2925" r:id="rId59"/>
    <p:sldId id="2967" r:id="rId60"/>
    <p:sldId id="2474" r:id="rId61"/>
    <p:sldId id="2708" r:id="rId62"/>
    <p:sldId id="2709" r:id="rId63"/>
    <p:sldId id="2710" r:id="rId64"/>
    <p:sldId id="2718" r:id="rId65"/>
    <p:sldId id="2720" r:id="rId66"/>
    <p:sldId id="2724" r:id="rId67"/>
    <p:sldId id="2968" r:id="rId68"/>
    <p:sldId id="2726" r:id="rId69"/>
    <p:sldId id="2790" r:id="rId70"/>
    <p:sldId id="2750" r:id="rId71"/>
    <p:sldId id="2767" r:id="rId72"/>
    <p:sldId id="2768" r:id="rId73"/>
    <p:sldId id="2733" r:id="rId74"/>
    <p:sldId id="2735" r:id="rId75"/>
    <p:sldId id="2761" r:id="rId76"/>
    <p:sldId id="2766" r:id="rId77"/>
    <p:sldId id="2769" r:id="rId78"/>
    <p:sldId id="2770" r:id="rId79"/>
    <p:sldId id="2771" r:id="rId80"/>
    <p:sldId id="2772" r:id="rId81"/>
    <p:sldId id="2775" r:id="rId82"/>
    <p:sldId id="2777" r:id="rId83"/>
    <p:sldId id="340" r:id="rId84"/>
    <p:sldId id="3095" r:id="rId85"/>
    <p:sldId id="563" r:id="rId86"/>
    <p:sldId id="565" r:id="rId87"/>
    <p:sldId id="566" r:id="rId88"/>
    <p:sldId id="569" r:id="rId89"/>
    <p:sldId id="575" r:id="rId90"/>
    <p:sldId id="580" r:id="rId91"/>
    <p:sldId id="2924" r:id="rId92"/>
    <p:sldId id="271" r:id="rId93"/>
    <p:sldId id="278" r:id="rId94"/>
    <p:sldId id="280" r:id="rId95"/>
    <p:sldId id="261" r:id="rId96"/>
    <p:sldId id="263" r:id="rId97"/>
    <p:sldId id="264" r:id="rId98"/>
    <p:sldId id="272" r:id="rId99"/>
    <p:sldId id="277" r:id="rId100"/>
    <p:sldId id="420" r:id="rId101"/>
    <p:sldId id="363" r:id="rId102"/>
    <p:sldId id="375" r:id="rId103"/>
    <p:sldId id="387" r:id="rId104"/>
    <p:sldId id="1498" r:id="rId105"/>
    <p:sldId id="2740" r:id="rId106"/>
  </p:sldIdLst>
  <p:sldSz cx="9144000" cy="5715000" type="screen16x10"/>
  <p:notesSz cx="6858000" cy="9144000"/>
  <p:custDataLst>
    <p:tags r:id="rId1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07" userDrawn="1">
          <p15:clr>
            <a:srgbClr val="A4A3A4"/>
          </p15:clr>
        </p15:guide>
        <p15:guide id="3" pos="56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013D91"/>
    <a:srgbClr val="BE384B"/>
    <a:srgbClr val="0432FF"/>
    <a:srgbClr val="E2EAF7"/>
    <a:srgbClr val="FF5F00"/>
    <a:srgbClr val="FF7E79"/>
    <a:srgbClr val="F6F9D6"/>
    <a:srgbClr val="B0FFD3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76" autoAdjust="0"/>
    <p:restoredTop sz="74029" autoAdjust="0"/>
  </p:normalViewPr>
  <p:slideViewPr>
    <p:cSldViewPr showGuides="1">
      <p:cViewPr>
        <p:scale>
          <a:sx n="159" d="100"/>
          <a:sy n="159" d="100"/>
        </p:scale>
        <p:origin x="1800" y="-168"/>
      </p:cViewPr>
      <p:guideLst>
        <p:guide orient="horz" pos="2707"/>
        <p:guide pos="5602"/>
      </p:guideLst>
    </p:cSldViewPr>
  </p:slideViewPr>
  <p:outlineViewPr>
    <p:cViewPr>
      <p:scale>
        <a:sx n="33" d="100"/>
        <a:sy n="33" d="100"/>
      </p:scale>
      <p:origin x="0" y="-5720"/>
    </p:cViewPr>
  </p:outlineViewPr>
  <p:notesTextViewPr>
    <p:cViewPr>
      <p:scale>
        <a:sx n="65" d="100"/>
        <a:sy n="6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1" Type="http://schemas.openxmlformats.org/officeDocument/2006/relationships/tags" Target="tags/tag1.xml"/><Relationship Id="rId110" Type="http://schemas.openxmlformats.org/officeDocument/2006/relationships/tableStyles" Target="tableStyles.xml"/><Relationship Id="rId11" Type="http://schemas.openxmlformats.org/officeDocument/2006/relationships/slide" Target="slides/slide8.xml"/><Relationship Id="rId109" Type="http://schemas.openxmlformats.org/officeDocument/2006/relationships/viewProps" Target="viewProps.xml"/><Relationship Id="rId108" Type="http://schemas.openxmlformats.org/officeDocument/2006/relationships/presProps" Target="presProps.xml"/><Relationship Id="rId107" Type="http://schemas.openxmlformats.org/officeDocument/2006/relationships/handoutMaster" Target="handoutMasters/handoutMaster1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Safety can violate if a replication happens partially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obsolete information, e.g., as stale leaders</a:t>
            </a:r>
            <a:endParaRPr kumimoji="1" lang="en-GB" altLang="zh-CN" dirty="0"/>
          </a:p>
          <a:p>
            <a:endParaRPr kumimoji="1" lang="en-GB" altLang="zh-CN" dirty="0"/>
          </a:p>
          <a:p>
            <a:r>
              <a:rPr kumimoji="1" lang="en-GB" altLang="zh-CN" dirty="0"/>
              <a:t>Servers exchange with others to build the global view of the terms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election timeout: a follower receives no communication over a period of time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Case in the example: server 4 crashes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Server 5 becomes the leader for 2, and keeps appending the logs from the clients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Commands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 be equal: issued by the same leader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 Delay the commitment of an entry until we know it is committed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Prepared: get the lock, record 2PC state and Paxos state</a:t>
            </a:r>
            <a:endParaRPr kumimoji="1" lang="en-US" altLang="zh-CN" dirty="0"/>
          </a:p>
          <a:p>
            <a:r>
              <a:rPr kumimoji="1" lang="en-US" altLang="zh-CN" dirty="0"/>
              <a:t>Applied: release the lock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Prepare + Commit both require </a:t>
            </a:r>
            <a:r>
              <a:rPr kumimoji="1" lang="en-US" altLang="zh-CN" dirty="0" err="1"/>
              <a:t>Paxos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Procedure: c, </a:t>
            </a:r>
            <a:r>
              <a:rPr kumimoji="1" lang="en-US" altLang="zh-CN" dirty="0" err="1"/>
              <a:t>c++</a:t>
            </a:r>
            <a:endParaRPr kumimoji="1" lang="en-US" altLang="zh-CN" dirty="0"/>
          </a:p>
          <a:p>
            <a:r>
              <a:rPr kumimoji="1" lang="en-US" altLang="zh-CN" dirty="0"/>
              <a:t>Declarative; SQL, regular expression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answer:</a:t>
            </a:r>
            <a:r>
              <a:rPr kumimoji="1" lang="zh-CN" altLang="en-US" dirty="0"/>
              <a:t> </a:t>
            </a:r>
            <a:r>
              <a:rPr kumimoji="1" lang="en-US" altLang="zh-CN" dirty="0"/>
              <a:t>depends.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global</a:t>
            </a:r>
            <a:r>
              <a:rPr kumimoji="1" lang="zh-CN" altLang="en-US" dirty="0"/>
              <a:t> </a:t>
            </a:r>
            <a:r>
              <a:rPr kumimoji="1" lang="en-US" altLang="zh-CN" dirty="0"/>
              <a:t>order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physical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clock,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yes.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otherwise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But because the order in which advertisements are sent</a:t>
            </a:r>
            <a:r>
              <a:rPr kumimoji="1" lang="zh-CN" altLang="en-US" dirty="0"/>
              <a:t> </a:t>
            </a:r>
            <a:r>
              <a:rPr kumimoji="1" lang="en-GB" altLang="zh-CN" dirty="0"/>
              <a:t>matters,</a:t>
            </a:r>
            <a:r>
              <a:rPr kumimoji="1" lang="zh-CN" altLang="en-US" dirty="0"/>
              <a:t> </a:t>
            </a:r>
            <a:r>
              <a:rPr kumimoji="1" lang="en-GB" altLang="zh-CN" dirty="0"/>
              <a:t>sometimes nodes can incorrectly think there's a route when there isn't one</a:t>
            </a:r>
            <a:endParaRPr kumimoji="1" lang="en-GB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b="0" i="0" u="none" strike="noStrike" dirty="0">
                <a:solidFill>
                  <a:srgbClr val="374151"/>
                </a:solidFill>
                <a:effectLst/>
                <a:latin typeface="Söhne"/>
              </a:rPr>
              <a:t>A </a:t>
            </a:r>
            <a:r>
              <a:rPr lang="en-GB" altLang="zh-CN" b="0" i="0" u="none" strike="noStrike" dirty="0" err="1">
                <a:solidFill>
                  <a:srgbClr val="374151"/>
                </a:solidFill>
                <a:effectLst/>
                <a:latin typeface="Söhne"/>
              </a:rPr>
              <a:t>PATable</a:t>
            </a:r>
            <a:r>
              <a:rPr lang="en-GB" altLang="zh-CN" b="0" i="0" u="none" strike="noStrike" dirty="0">
                <a:solidFill>
                  <a:srgbClr val="374151"/>
                </a:solidFill>
                <a:effectLst/>
                <a:latin typeface="Söhne"/>
              </a:rPr>
              <a:t>, also known as a Port Address Translation (PAT) table or a Network Address Translation (NAT) table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b="0" i="0" u="none" strike="noStrike" dirty="0">
                <a:solidFill>
                  <a:srgbClr val="374151"/>
                </a:solidFill>
                <a:effectLst/>
                <a:latin typeface="Söhne"/>
              </a:rPr>
              <a:t>AIMD (Additive Increase Multiplicative Decrease) is an algorithm used in computer networking to control the rate at which data is transmitted over a network.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Non-recursion: the server directly returns its current content</a:t>
            </a:r>
            <a:endParaRPr kumimoji="1" lang="en-US" altLang="zh-CN" dirty="0"/>
          </a:p>
          <a:p>
            <a:r>
              <a:rPr kumimoji="1" lang="en-US" altLang="zh-CN" dirty="0"/>
              <a:t>Recursion: the server help resolves the address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en-GB" altLang="zh-CN" b="0" i="0" u="none" strike="noStrike" dirty="0">
                <a:solidFill>
                  <a:srgbClr val="374151"/>
                </a:solidFill>
                <a:effectLst/>
                <a:latin typeface="Söhne"/>
              </a:rPr>
              <a:t>Overall, the choice between recursive and non-recursive DNS queries will depend on the specific needs of the application. In general, recursive queries are simpler and more efficient, while non-recursive queries can provide more control over the DNS query process.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options: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data,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ID,</a:t>
            </a:r>
            <a:r>
              <a:rPr kumimoji="1" lang="zh-CN" altLang="en-US" dirty="0"/>
              <a:t> </a:t>
            </a:r>
            <a:r>
              <a:rPr kumimoji="1" lang="en-US" altLang="zh-CN" dirty="0"/>
              <a:t>who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data.</a:t>
            </a:r>
            <a:r>
              <a:rPr kumimoji="1" lang="zh-CN" altLang="en-US" dirty="0"/>
              <a:t> </a:t>
            </a:r>
            <a:r>
              <a:rPr kumimoji="1" lang="en-US" altLang="zh-CN" dirty="0"/>
              <a:t>focus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latter.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每台机器只看到局部的信息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节点只知道一部分信息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一个节点记录一个</a:t>
            </a:r>
            <a:r>
              <a:rPr kumimoji="1" lang="en-US" altLang="zh-CN" dirty="0" err="1"/>
              <a:t>fingertable</a:t>
            </a:r>
            <a:r>
              <a:rPr kumimoji="1" lang="zh-CN" altLang="en-US" dirty="0"/>
              <a:t>：不仅仅记录下一跳是谁，还记录网络对面是谁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怎么解决呢？ 加冗余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怎么才能</a:t>
            </a:r>
            <a:r>
              <a:rPr kumimoji="1" lang="en-US" altLang="zh-CN" dirty="0"/>
              <a:t>build</a:t>
            </a:r>
            <a:r>
              <a:rPr kumimoji="1" lang="zh-CN" altLang="en-US" dirty="0"/>
              <a:t>一个安全的系统？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目标又分为很多：</a:t>
            </a:r>
            <a:r>
              <a:rPr kumimoji="1" lang="en-GB" altLang="zh-CN" dirty="0"/>
              <a:t>Confidentiality: limit who can read </a:t>
            </a:r>
            <a:r>
              <a:rPr kumimoji="1" lang="en-GB" altLang="zh-CN" dirty="0" err="1"/>
              <a:t>dataIntegrity</a:t>
            </a:r>
            <a:r>
              <a:rPr kumimoji="1" lang="en-GB" altLang="zh-CN" dirty="0"/>
              <a:t>: limit who can write data</a:t>
            </a:r>
            <a:r>
              <a:rPr kumimoji="1" lang="zh-CN" altLang="en-US" dirty="0"/>
              <a:t>；</a:t>
            </a:r>
            <a:r>
              <a:rPr kumimoji="1" lang="en-GB" altLang="zh-CN" dirty="0"/>
              <a:t>Liveness goals: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GB" altLang="zh-CN" dirty="0"/>
              <a:t>Availability: ensure service keeps operating</a:t>
            </a:r>
            <a:r>
              <a:rPr kumimoji="1" lang="zh-CN" altLang="en-US" dirty="0"/>
              <a:t>， </a:t>
            </a:r>
            <a:r>
              <a:rPr kumimoji="1" lang="en-US" altLang="zh-CN" dirty="0"/>
              <a:t>DOS</a:t>
            </a:r>
            <a:endParaRPr kumimoji="1" lang="en-GB" altLang="zh-CN" dirty="0"/>
          </a:p>
          <a:p>
            <a:endParaRPr kumimoji="1" lang="en-GB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accent1"/>
                </a:solidFill>
              </a:rPr>
              <a:t>Authentication: </a:t>
            </a:r>
            <a:r>
              <a:rPr kumimoji="1" lang="zh-CN" altLang="en-US" b="1" dirty="0">
                <a:solidFill>
                  <a:schemeClr val="accent1"/>
                </a:solidFill>
              </a:rPr>
              <a:t>看是谁</a:t>
            </a:r>
            <a:endParaRPr kumimoji="1" lang="en-US" altLang="zh-CN" b="1" dirty="0">
              <a:solidFill>
                <a:schemeClr val="accent1"/>
              </a:solidFill>
            </a:endParaRPr>
          </a:p>
          <a:p>
            <a:r>
              <a:rPr kumimoji="1" lang="en-US" altLang="zh-CN" b="1" dirty="0">
                <a:solidFill>
                  <a:schemeClr val="accent1"/>
                </a:solidFill>
              </a:rPr>
              <a:t>Authorization</a:t>
            </a:r>
            <a:r>
              <a:rPr kumimoji="1" lang="zh-CN" altLang="en-US" b="1" dirty="0">
                <a:solidFill>
                  <a:schemeClr val="accent1"/>
                </a:solidFill>
              </a:rPr>
              <a:t>： 我有没有权限</a:t>
            </a:r>
            <a:endParaRPr kumimoji="1" lang="en-US" altLang="zh-CN" b="1" dirty="0">
              <a:solidFill>
                <a:schemeClr val="accent1"/>
              </a:solidFill>
            </a:endParaRPr>
          </a:p>
          <a:p>
            <a:endParaRPr kumimoji="1" lang="en-US" altLang="zh-CN" b="1" dirty="0">
              <a:solidFill>
                <a:schemeClr val="accent1"/>
              </a:solidFill>
            </a:endParaRPr>
          </a:p>
          <a:p>
            <a:r>
              <a:rPr kumimoji="1" lang="zh-CN" altLang="en-US" dirty="0"/>
              <a:t>两者是互相依赖的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怎么</a:t>
            </a:r>
            <a:r>
              <a:rPr kumimoji="1" lang="en-US" altLang="zh-CN" dirty="0"/>
              <a:t>taint</a:t>
            </a:r>
            <a:r>
              <a:rPr kumimoji="1" lang="zh-CN" altLang="en-US" dirty="0"/>
              <a:t>？编译器插代码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00" dirty="0" err="1"/>
              <a:t>Taint应用</a:t>
            </a:r>
            <a:r>
              <a:rPr lang="zh-CN" altLang="en-US" sz="8800" dirty="0"/>
              <a:t>：在</a:t>
            </a:r>
            <a:r>
              <a:rPr lang="en-US" altLang="zh-CN" sz="8800" dirty="0"/>
              <a:t>android</a:t>
            </a:r>
            <a:r>
              <a:rPr lang="zh-CN" altLang="en-US" sz="8800" dirty="0"/>
              <a:t>中应用</a:t>
            </a:r>
            <a:endParaRPr lang="en-US" sz="8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5E798D-4D8D-41D8-ADFA-99320F13F65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fourxm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-&gt;tracks is initialized with NULL (see line 107). 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processed media file contains a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strk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chunk, the value of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current_track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extracted from the user-controlled data of the chunk (see line 166). 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value of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current_track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+ 1 is less than zero, the heap buffer isn't allocated. 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fourxm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-&gt;tracks still points to memory address NULL. 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resulting NULL pointer is then dereferenced by the user- controlled value of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current_track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four 32-bit values of user- controlled data are assigned to the dereferenced locations (see lines 178–181). 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 user-controlled memory locations can be overwritten with four user-controlled data bytes each. 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Before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presenting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virtualization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TEE,</a:t>
            </a:r>
            <a:r>
              <a:rPr kumimoji="1" lang="zh-CN" altLang="en-US" dirty="0"/>
              <a:t> </a:t>
            </a:r>
            <a:r>
              <a:rPr kumimoji="1" lang="en-US" altLang="zh-CN" dirty="0"/>
              <a:t>let</a:t>
            </a:r>
            <a:r>
              <a:rPr kumimoji="1" lang="zh-CN" altLang="en-US" dirty="0"/>
              <a:t> </a:t>
            </a:r>
            <a:r>
              <a:rPr kumimoji="1" lang="en-US" altLang="zh-CN" dirty="0"/>
              <a:t>me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TEE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little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bit.</a:t>
            </a:r>
            <a:endParaRPr kumimoji="1" lang="en-US" altLang="zh-CN" dirty="0"/>
          </a:p>
          <a:p>
            <a:r>
              <a:rPr kumimoji="1" lang="en-US" altLang="zh-CN" dirty="0"/>
              <a:t>TEE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xxx.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widely</a:t>
            </a:r>
            <a:r>
              <a:rPr kumimoji="1" lang="zh-CN" altLang="en-US" dirty="0"/>
              <a:t> </a:t>
            </a:r>
            <a:r>
              <a:rPr kumimoji="1" lang="en-US" altLang="zh-CN" dirty="0"/>
              <a:t>deployed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mobile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devices.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Thanks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Google,</a:t>
            </a:r>
            <a:r>
              <a:rPr kumimoji="1" lang="zh-CN" altLang="en-US" dirty="0"/>
              <a:t> </a:t>
            </a:r>
            <a:r>
              <a:rPr kumimoji="1" lang="en-US" altLang="zh-CN" dirty="0"/>
              <a:t>now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 </a:t>
            </a:r>
            <a:r>
              <a:rPr kumimoji="1" lang="en-US" altLang="zh-CN" dirty="0"/>
              <a:t>phone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TEE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pass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Google's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test.</a:t>
            </a:r>
            <a:endParaRPr kumimoji="1" lang="en-US" altLang="zh-CN" dirty="0"/>
          </a:p>
          <a:p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mobile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phone,</a:t>
            </a:r>
            <a:r>
              <a:rPr kumimoji="1" lang="zh-CN" altLang="en-US" dirty="0"/>
              <a:t> </a:t>
            </a:r>
            <a:r>
              <a:rPr kumimoji="1" lang="en-US" altLang="zh-CN" dirty="0"/>
              <a:t>most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TEE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ARM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TrustZone</a:t>
            </a:r>
            <a:r>
              <a:rPr kumimoji="1" lang="en-US" altLang="zh-CN" dirty="0"/>
              <a:t>.</a:t>
            </a:r>
            <a:endParaRPr kumimoji="1" lang="en-US" altLang="zh-CN" dirty="0"/>
          </a:p>
          <a:p>
            <a:r>
              <a:rPr kumimoji="1" lang="en-US" altLang="zh-CN" dirty="0" err="1"/>
              <a:t>TrustZone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divides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worlds:</a:t>
            </a:r>
            <a:r>
              <a:rPr kumimoji="1" lang="zh-CN" altLang="en-US" dirty="0"/>
              <a:t> </a:t>
            </a:r>
            <a:r>
              <a:rPr kumimoji="1" lang="en-US" altLang="zh-CN" dirty="0"/>
              <a:t>xxx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xxx.</a:t>
            </a:r>
            <a:endParaRPr kumimoji="1" lang="en-US" altLang="zh-CN" dirty="0"/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normal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world,</a:t>
            </a:r>
            <a:r>
              <a:rPr kumimoji="1" lang="zh-CN" altLang="en-US" dirty="0"/>
              <a:t> </a:t>
            </a:r>
            <a:r>
              <a:rPr kumimoji="1" lang="en-US" altLang="zh-CN" dirty="0"/>
              <a:t>aka</a:t>
            </a:r>
            <a:r>
              <a:rPr kumimoji="1" lang="zh-CN" altLang="en-US" dirty="0"/>
              <a:t> </a:t>
            </a:r>
            <a:r>
              <a:rPr kumimoji="1" lang="en-US" altLang="zh-CN" dirty="0"/>
              <a:t>REE,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runs</a:t>
            </a:r>
            <a:r>
              <a:rPr kumimoji="1" lang="zh-CN" altLang="en-US" dirty="0"/>
              <a:t> </a:t>
            </a:r>
            <a:r>
              <a:rPr kumimoji="1" lang="en-US" altLang="zh-CN" dirty="0"/>
              <a:t>rich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OS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iOS.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layers: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hypervisor,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kernel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application.</a:t>
            </a:r>
            <a:endParaRPr kumimoji="1" lang="en-US" altLang="zh-CN" dirty="0"/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world,</a:t>
            </a:r>
            <a:r>
              <a:rPr kumimoji="1" lang="zh-CN" altLang="en-US" dirty="0"/>
              <a:t> </a:t>
            </a:r>
            <a:r>
              <a:rPr kumimoji="1" lang="en-US" altLang="zh-CN" dirty="0"/>
              <a:t>aka</a:t>
            </a:r>
            <a:r>
              <a:rPr kumimoji="1" lang="zh-CN" altLang="en-US" dirty="0"/>
              <a:t> </a:t>
            </a:r>
            <a:r>
              <a:rPr kumimoji="1" lang="en-US" altLang="zh-CN" dirty="0"/>
              <a:t>TEE,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layers: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TEE</a:t>
            </a:r>
            <a:r>
              <a:rPr kumimoji="1" lang="zh-CN" altLang="en-US" dirty="0"/>
              <a:t> </a:t>
            </a:r>
            <a:r>
              <a:rPr kumimoji="1" lang="en-US" altLang="zh-CN" dirty="0"/>
              <a:t>OS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TEE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applications.</a:t>
            </a:r>
            <a:endParaRPr kumimoji="1" lang="en-US" altLang="zh-CN" dirty="0"/>
          </a:p>
          <a:p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monitor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s-EL3,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switching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worlds.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world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privilege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s-EL1.</a:t>
            </a:r>
            <a:endParaRPr kumimoji="1" lang="en-US" altLang="zh-CN" dirty="0"/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switching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done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through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smc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instruction.</a:t>
            </a:r>
            <a:endParaRPr kumimoji="1" lang="en-US" altLang="zh-CN" dirty="0"/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green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TEE,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isolated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environment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privileged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REE.</a:t>
            </a:r>
            <a:endParaRPr kumimoji="1" lang="en-US" altLang="zh-CN" dirty="0"/>
          </a:p>
          <a:p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means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xxx</a:t>
            </a:r>
            <a:endParaRPr kumimoji="1" lang="en-US" altLang="zh-CN" dirty="0"/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TEE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designed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xxx,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usage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xxx.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28866"/>
            <a:ext cx="8229600" cy="900442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1"/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</a:lstStyle>
          <a:p>
            <a:r>
              <a:rPr lang="en-US" altLang="zh-CN" dirty="0"/>
              <a:t>xx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800" b="1" i="0"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45"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2pPr>
            <a:lvl3pPr marL="846455" indent="-224155"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5pPr>
          </a:lstStyle>
          <a:p>
            <a:pPr lvl="0"/>
            <a:endParaRPr lang="zh-CN" altLang="en-US" dirty="0"/>
          </a:p>
          <a:p>
            <a:pPr lvl="1"/>
            <a:r>
              <a:rPr lang="en-US" altLang="zh-CN" dirty="0"/>
              <a:t>xx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/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8" name="三角形 7"/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5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image" Target="../media/image3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image" Target="../media/image3.tif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4" Type="http://schemas.openxmlformats.org/officeDocument/2006/relationships/notesSlide" Target="../notesSlides/notesSlide21.x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34.png"/><Relationship Id="rId11" Type="http://schemas.openxmlformats.org/officeDocument/2006/relationships/image" Target="../media/image33.png"/><Relationship Id="rId10" Type="http://schemas.openxmlformats.org/officeDocument/2006/relationships/image" Target="../media/image32.png"/><Relationship Id="rId1" Type="http://schemas.openxmlformats.org/officeDocument/2006/relationships/image" Target="../media/image2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8.jpe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tif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emf"/></Relationships>
</file>

<file path=ppt/slides/_rels/slide6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e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emf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8.emf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9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0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2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3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4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757238" y="1690127"/>
            <a:ext cx="7772400" cy="122502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600" dirty="0"/>
              <a:t>Review</a:t>
            </a:r>
            <a:endParaRPr kumimoji="1" lang="zh-CN" altLang="en-US" sz="2400" b="0" dirty="0">
              <a:latin typeface="+mn-lt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685800" y="3412362"/>
            <a:ext cx="7772400" cy="12250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IPADS,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Shanghai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Jiao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Tong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University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https://</a:t>
            </a:r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www.sjtu.edu.cn</a:t>
            </a:r>
            <a:endParaRPr kumimoji="1" lang="en-GB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2120" y="252561"/>
            <a:ext cx="1362088" cy="492009"/>
          </a:xfrm>
          <a:prstGeom prst="rect">
            <a:avLst/>
          </a:prstGeom>
        </p:spPr>
      </p:pic>
      <p:sp>
        <p:nvSpPr>
          <p:cNvPr id="7" name="副标题 2"/>
          <p:cNvSpPr txBox="1"/>
          <p:nvPr/>
        </p:nvSpPr>
        <p:spPr>
          <a:xfrm>
            <a:off x="467544" y="252559"/>
            <a:ext cx="32403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140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SE3331-1 (2022 Fall)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j-lt"/>
              <a:ea typeface="微软雅黑" panose="020B0503020204020204" charset="-122"/>
            </a:endParaRPr>
          </a:p>
        </p:txBody>
      </p:sp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82539"/>
            <a:ext cx="1642840" cy="43204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626"/>
    </mc:Choice>
    <mc:Fallback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 of Snapshot Isolation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3"/>
          <p:cNvSpPr/>
          <p:nvPr/>
        </p:nvSpPr>
        <p:spPr>
          <a:xfrm>
            <a:off x="1254500" y="1143000"/>
            <a:ext cx="6810000" cy="1569176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20" indent="-223520"/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Snapshot isolation </a:t>
            </a:r>
            <a:r>
              <a:rPr lang="en-US" altLang="zh-CN" sz="2000" dirty="0">
                <a:latin typeface="Eras Medium ITC" pitchFamily="34" charset="0"/>
              </a:rPr>
              <a:t>(SI) differs from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serializability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 </a:t>
            </a:r>
            <a:r>
              <a:rPr lang="en-US" altLang="zh-CN" sz="2000" dirty="0">
                <a:latin typeface="Eras Medium ITC" pitchFamily="34" charset="0"/>
              </a:rPr>
              <a:t>due to one </a:t>
            </a:r>
            <a:r>
              <a:rPr lang="en-US" altLang="zh-CN" sz="2000" b="1" dirty="0">
                <a:latin typeface="Eras Medium ITC" pitchFamily="34" charset="0"/>
              </a:rPr>
              <a:t>anomaly</a:t>
            </a:r>
            <a:r>
              <a:rPr lang="en-US" altLang="zh-CN" sz="2000" dirty="0">
                <a:latin typeface="Eras Medium ITC" pitchFamily="34" charset="0"/>
              </a:rPr>
              <a:t> that is possible under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SI</a:t>
            </a:r>
            <a:r>
              <a:rPr lang="en-US" altLang="zh-CN" sz="2000" dirty="0">
                <a:latin typeface="Eras Medium ITC" pitchFamily="34" charset="0"/>
              </a:rPr>
              <a:t> but not under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serializability</a:t>
            </a:r>
            <a:r>
              <a:rPr lang="en-US" altLang="zh-CN" sz="2000" dirty="0">
                <a:latin typeface="Eras Medium ITC" pitchFamily="34" charset="0"/>
              </a:rPr>
              <a:t>. </a:t>
            </a:r>
            <a:endParaRPr lang="en-US" altLang="zh-CN" sz="2000" dirty="0">
              <a:latin typeface="Eras Medium ITC" pitchFamily="34" charset="0"/>
            </a:endParaRPr>
          </a:p>
          <a:p>
            <a:pPr marL="223520" indent="-223520"/>
            <a:r>
              <a:rPr lang="en-US" altLang="zh-CN" sz="2000" dirty="0">
                <a:solidFill>
                  <a:srgbClr val="FF0066"/>
                </a:solidFill>
                <a:latin typeface="Eras Medium ITC" pitchFamily="34" charset="0"/>
              </a:rPr>
              <a:t>Describe the anomaly and also give a concrete application for which the anomaly is undesirable.</a:t>
            </a:r>
            <a:endParaRPr lang="en-US" altLang="zh-CN" sz="2000" dirty="0">
              <a:solidFill>
                <a:srgbClr val="FF0066"/>
              </a:solidFill>
              <a:latin typeface="Eras Medium ITC" pitchFamily="34" charset="0"/>
            </a:endParaRPr>
          </a:p>
        </p:txBody>
      </p:sp>
      <p:cxnSp>
        <p:nvCxnSpPr>
          <p:cNvPr id="6" name="Straight Connector 4"/>
          <p:cNvCxnSpPr>
            <a:stCxn id="17" idx="3"/>
            <a:endCxn id="10" idx="1"/>
          </p:cNvCxnSpPr>
          <p:nvPr/>
        </p:nvCxnSpPr>
        <p:spPr>
          <a:xfrm>
            <a:off x="3120500" y="3934470"/>
            <a:ext cx="190237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5"/>
          <p:cNvSpPr/>
          <p:nvPr/>
        </p:nvSpPr>
        <p:spPr>
          <a:xfrm>
            <a:off x="4219513" y="3799470"/>
            <a:ext cx="60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 dirty="0"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W(X)</a:t>
            </a:r>
            <a:endParaRPr lang="zh-CN" altLang="en-US" sz="1665" dirty="0"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6"/>
          <p:cNvSpPr/>
          <p:nvPr/>
        </p:nvSpPr>
        <p:spPr>
          <a:xfrm>
            <a:off x="3416155" y="3799470"/>
            <a:ext cx="60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 dirty="0"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R(Y)</a:t>
            </a:r>
            <a:endParaRPr lang="zh-CN" altLang="en-US" sz="1665" dirty="0"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ectangle 7"/>
          <p:cNvSpPr/>
          <p:nvPr/>
        </p:nvSpPr>
        <p:spPr>
          <a:xfrm>
            <a:off x="5198000" y="3273953"/>
            <a:ext cx="39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5" dirty="0"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endParaRPr lang="zh-CN" altLang="en-US" sz="1665" dirty="0">
              <a:latin typeface="Eras Medium ITC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8"/>
          <p:cNvSpPr/>
          <p:nvPr/>
        </p:nvSpPr>
        <p:spPr>
          <a:xfrm>
            <a:off x="5022870" y="3799470"/>
            <a:ext cx="39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 dirty="0"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endParaRPr lang="zh-CN" altLang="en-US" sz="1665" dirty="0"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9"/>
          <p:cNvSpPr/>
          <p:nvPr/>
        </p:nvSpPr>
        <p:spPr>
          <a:xfrm>
            <a:off x="1841500" y="3210453"/>
            <a:ext cx="450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T1</a:t>
            </a:r>
            <a:endParaRPr lang="en-US" altLang="zh-CN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2" name="Rectangle 10"/>
          <p:cNvSpPr/>
          <p:nvPr/>
        </p:nvSpPr>
        <p:spPr>
          <a:xfrm>
            <a:off x="2423894" y="3273953"/>
            <a:ext cx="39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5" dirty="0"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endParaRPr lang="zh-CN" altLang="en-US" sz="1665" dirty="0">
              <a:latin typeface="Eras Medium ITC" pitchFamily="34" charset="0"/>
              <a:cs typeface="Verdana" panose="020B0604030504040204" pitchFamily="34" charset="0"/>
            </a:endParaRPr>
          </a:p>
        </p:txBody>
      </p:sp>
      <p:cxnSp>
        <p:nvCxnSpPr>
          <p:cNvPr id="13" name="Straight Connector 11"/>
          <p:cNvCxnSpPr>
            <a:stCxn id="12" idx="3"/>
            <a:endCxn id="9" idx="1"/>
          </p:cNvCxnSpPr>
          <p:nvPr/>
        </p:nvCxnSpPr>
        <p:spPr>
          <a:xfrm>
            <a:off x="2813895" y="3408953"/>
            <a:ext cx="2384106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2"/>
          <p:cNvSpPr/>
          <p:nvPr/>
        </p:nvSpPr>
        <p:spPr>
          <a:xfrm>
            <a:off x="2978287" y="3273953"/>
            <a:ext cx="60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5" dirty="0"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R(X)</a:t>
            </a:r>
            <a:endParaRPr lang="zh-CN" altLang="en-US" sz="1665" dirty="0">
              <a:latin typeface="Eras Medium ITC" pitchFamily="34" charset="0"/>
              <a:cs typeface="Verdana" panose="020B0604030504040204" pitchFamily="34" charset="0"/>
            </a:endParaRPr>
          </a:p>
        </p:txBody>
      </p:sp>
      <p:sp>
        <p:nvSpPr>
          <p:cNvPr id="15" name="Rectangle 15"/>
          <p:cNvSpPr/>
          <p:nvPr/>
        </p:nvSpPr>
        <p:spPr>
          <a:xfrm>
            <a:off x="4000500" y="3273953"/>
            <a:ext cx="60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5" dirty="0"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W(Y)</a:t>
            </a:r>
            <a:endParaRPr lang="zh-CN" altLang="en-US" sz="1665" dirty="0">
              <a:latin typeface="Eras Medium ITC" pitchFamily="34" charset="0"/>
              <a:cs typeface="Verdana" panose="020B0604030504040204" pitchFamily="34" charset="0"/>
            </a:endParaRPr>
          </a:p>
        </p:txBody>
      </p:sp>
      <p:sp>
        <p:nvSpPr>
          <p:cNvPr id="16" name="Rectangle 16"/>
          <p:cNvSpPr/>
          <p:nvPr/>
        </p:nvSpPr>
        <p:spPr>
          <a:xfrm>
            <a:off x="1847000" y="3778232"/>
            <a:ext cx="450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T2</a:t>
            </a:r>
            <a:endParaRPr lang="en-US" altLang="zh-CN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7" name="Rectangle 17"/>
          <p:cNvSpPr/>
          <p:nvPr/>
        </p:nvSpPr>
        <p:spPr>
          <a:xfrm>
            <a:off x="2730500" y="3799470"/>
            <a:ext cx="39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665" dirty="0"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endParaRPr lang="zh-CN" altLang="en-US" sz="1665" dirty="0"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Rounded Rectangle 19"/>
          <p:cNvSpPr/>
          <p:nvPr/>
        </p:nvSpPr>
        <p:spPr>
          <a:xfrm>
            <a:off x="1887167" y="4415453"/>
            <a:ext cx="420000" cy="360000"/>
          </a:xfrm>
          <a:prstGeom prst="roundRect">
            <a:avLst/>
          </a:prstGeom>
          <a:solidFill>
            <a:srgbClr val="008000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</a:t>
            </a:r>
            <a:endParaRPr lang="zh-CN" altLang="en-US" sz="1500" b="1" baseline="-25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Rounded Rectangle 20"/>
          <p:cNvSpPr/>
          <p:nvPr/>
        </p:nvSpPr>
        <p:spPr>
          <a:xfrm>
            <a:off x="1887167" y="4945953"/>
            <a:ext cx="420000" cy="360000"/>
          </a:xfrm>
          <a:prstGeom prst="roundRect">
            <a:avLst/>
          </a:prstGeom>
          <a:solidFill>
            <a:srgbClr val="FF9900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ounded Rectangle 21"/>
          <p:cNvSpPr/>
          <p:nvPr/>
        </p:nvSpPr>
        <p:spPr>
          <a:xfrm>
            <a:off x="2501000" y="4415453"/>
            <a:ext cx="420000" cy="360000"/>
          </a:xfrm>
          <a:prstGeom prst="roundRect">
            <a:avLst/>
          </a:prstGeom>
          <a:solidFill>
            <a:srgbClr val="008000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Rounded Rectangle 22"/>
          <p:cNvSpPr/>
          <p:nvPr/>
        </p:nvSpPr>
        <p:spPr>
          <a:xfrm>
            <a:off x="2501000" y="4945953"/>
            <a:ext cx="420000" cy="360000"/>
          </a:xfrm>
          <a:prstGeom prst="roundRect">
            <a:avLst/>
          </a:prstGeom>
          <a:solidFill>
            <a:srgbClr val="FF9900"/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</a:t>
            </a:r>
            <a:r>
              <a:rPr lang="en-US" altLang="zh-CN" sz="15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zh-CN" altLang="en-US" sz="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5959373" y="3169313"/>
            <a:ext cx="1406627" cy="522251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>
            <a:defPPr>
              <a:defRPr lang="en-US"/>
            </a:defPPr>
            <a:lvl1pPr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pPr marL="144145" indent="-144145"/>
            <a:r>
              <a:rPr lang="en-US" altLang="zh-CN" sz="1500" i="0" dirty="0">
                <a:effectLst/>
                <a:latin typeface="Eras Medium ITC" pitchFamily="34" charset="0"/>
              </a:rPr>
              <a:t>R(X) = X</a:t>
            </a:r>
            <a:r>
              <a:rPr lang="en-US" altLang="zh-CN" sz="1500" i="0" baseline="-25000" dirty="0">
                <a:solidFill>
                  <a:prstClr val="black"/>
                </a:solidFill>
                <a:effectLst/>
                <a:latin typeface="Eras Medium ITC" pitchFamily="34" charset="0"/>
              </a:rPr>
              <a:t>0</a:t>
            </a:r>
            <a:endParaRPr lang="en-US" altLang="zh-CN" sz="1500" i="0" dirty="0">
              <a:effectLst/>
              <a:latin typeface="Eras Medium ITC" pitchFamily="34" charset="0"/>
            </a:endParaRPr>
          </a:p>
          <a:p>
            <a:pPr marL="144145" indent="-144145"/>
            <a:r>
              <a:rPr lang="en-US" altLang="zh-CN" sz="1500" i="0" dirty="0">
                <a:effectLst/>
                <a:latin typeface="Eras Medium ITC" pitchFamily="34" charset="0"/>
              </a:rPr>
              <a:t>W(Y) = Y</a:t>
            </a:r>
            <a:r>
              <a:rPr lang="en-US" altLang="zh-CN" sz="1500" i="0" baseline="-25000" dirty="0">
                <a:solidFill>
                  <a:prstClr val="black"/>
                </a:solidFill>
                <a:effectLst/>
                <a:latin typeface="Eras Medium ITC" pitchFamily="34" charset="0"/>
              </a:rPr>
              <a:t>1</a:t>
            </a:r>
            <a:endParaRPr lang="en-US" altLang="zh-CN" sz="1500" i="0" dirty="0">
              <a:effectLst/>
              <a:latin typeface="Eras Medium ITC" pitchFamily="34" charset="0"/>
            </a:endParaRPr>
          </a:p>
        </p:txBody>
      </p:sp>
      <p:sp>
        <p:nvSpPr>
          <p:cNvPr id="23" name="Right Triangle 24"/>
          <p:cNvSpPr/>
          <p:nvPr/>
        </p:nvSpPr>
        <p:spPr>
          <a:xfrm rot="10800000">
            <a:off x="7096000" y="3169313"/>
            <a:ext cx="270000" cy="270000"/>
          </a:xfrm>
          <a:prstGeom prst="rtTriangl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endParaRPr lang="zh-CN" altLang="en-US" sz="1665"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5959373" y="3972452"/>
            <a:ext cx="1406627" cy="522251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>
            <a:defPPr>
              <a:defRPr lang="en-US"/>
            </a:defPPr>
            <a:lvl1pPr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pPr marL="144145" indent="-144145"/>
            <a:r>
              <a:rPr lang="en-US" altLang="zh-CN" sz="1500" i="0" dirty="0">
                <a:effectLst/>
                <a:latin typeface="Eras Medium ITC" pitchFamily="34" charset="0"/>
              </a:rPr>
              <a:t>R(Y) = Y</a:t>
            </a:r>
            <a:r>
              <a:rPr lang="en-US" altLang="zh-CN" sz="1500" i="0" baseline="-25000" dirty="0">
                <a:solidFill>
                  <a:prstClr val="black"/>
                </a:solidFill>
                <a:effectLst/>
                <a:latin typeface="Eras Medium ITC" pitchFamily="34" charset="0"/>
              </a:rPr>
              <a:t>0</a:t>
            </a:r>
            <a:endParaRPr lang="en-US" altLang="zh-CN" sz="1500" i="0" dirty="0">
              <a:effectLst/>
              <a:latin typeface="Eras Medium ITC" pitchFamily="34" charset="0"/>
            </a:endParaRPr>
          </a:p>
          <a:p>
            <a:pPr marL="144145" indent="-144145"/>
            <a:r>
              <a:rPr lang="en-US" altLang="zh-CN" sz="1500" i="0" dirty="0">
                <a:effectLst/>
                <a:latin typeface="Eras Medium ITC" pitchFamily="34" charset="0"/>
              </a:rPr>
              <a:t>W(X) = X</a:t>
            </a:r>
            <a:r>
              <a:rPr lang="en-US" altLang="zh-CN" sz="1500" i="0" baseline="-25000" dirty="0">
                <a:solidFill>
                  <a:prstClr val="black"/>
                </a:solidFill>
                <a:effectLst/>
                <a:latin typeface="Eras Medium ITC" pitchFamily="34" charset="0"/>
              </a:rPr>
              <a:t>1</a:t>
            </a:r>
            <a:endParaRPr lang="en-US" altLang="zh-CN" sz="1500" i="0" dirty="0">
              <a:effectLst/>
              <a:latin typeface="Eras Medium ITC" pitchFamily="34" charset="0"/>
            </a:endParaRPr>
          </a:p>
        </p:txBody>
      </p:sp>
      <p:sp>
        <p:nvSpPr>
          <p:cNvPr id="25" name="Right Triangle 32"/>
          <p:cNvSpPr/>
          <p:nvPr/>
        </p:nvSpPr>
        <p:spPr>
          <a:xfrm rot="10800000">
            <a:off x="7097578" y="3972453"/>
            <a:ext cx="270000" cy="270000"/>
          </a:xfrm>
          <a:prstGeom prst="rtTriangl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endParaRPr lang="zh-CN" altLang="en-US" sz="1665"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Rectangle 37"/>
          <p:cNvSpPr/>
          <p:nvPr/>
        </p:nvSpPr>
        <p:spPr>
          <a:xfrm>
            <a:off x="4220162" y="4667232"/>
            <a:ext cx="3962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FF0066"/>
              </a:buClr>
            </a:pPr>
            <a:r>
              <a:rPr lang="en-US" altLang="zh-CN" sz="15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T1</a:t>
            </a:r>
            <a:endParaRPr lang="en-US" altLang="zh-CN" sz="15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Rectangle 38"/>
          <p:cNvSpPr/>
          <p:nvPr/>
        </p:nvSpPr>
        <p:spPr>
          <a:xfrm>
            <a:off x="4724496" y="4667232"/>
            <a:ext cx="44435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7665" indent="-320040">
              <a:spcBef>
                <a:spcPct val="20000"/>
              </a:spcBef>
              <a:buClr>
                <a:srgbClr val="FF0066"/>
              </a:buClr>
            </a:pPr>
            <a:r>
              <a:rPr lang="en-US" altLang="zh-CN" sz="15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T2</a:t>
            </a:r>
            <a:endParaRPr lang="en-US" altLang="zh-CN" sz="15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8" name="Straight Arrow Connector 39"/>
          <p:cNvCxnSpPr/>
          <p:nvPr/>
        </p:nvCxnSpPr>
        <p:spPr>
          <a:xfrm>
            <a:off x="4572000" y="4859592"/>
            <a:ext cx="2700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0"/>
          <p:cNvSpPr/>
          <p:nvPr/>
        </p:nvSpPr>
        <p:spPr>
          <a:xfrm>
            <a:off x="4220162" y="5051953"/>
            <a:ext cx="39626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FF0066"/>
              </a:buClr>
            </a:pPr>
            <a:r>
              <a:rPr lang="en-US" altLang="zh-CN" sz="15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T2</a:t>
            </a:r>
            <a:endParaRPr lang="en-US" altLang="zh-CN" sz="15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0" name="Rectangle 41"/>
          <p:cNvSpPr/>
          <p:nvPr/>
        </p:nvSpPr>
        <p:spPr>
          <a:xfrm>
            <a:off x="4724496" y="5051953"/>
            <a:ext cx="44435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7665" indent="-320040">
              <a:spcBef>
                <a:spcPct val="20000"/>
              </a:spcBef>
              <a:buClr>
                <a:srgbClr val="FF0066"/>
              </a:buClr>
            </a:pPr>
            <a:r>
              <a:rPr lang="en-US" altLang="zh-CN" sz="15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T1</a:t>
            </a:r>
            <a:endParaRPr lang="en-US" altLang="zh-CN" sz="15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31" name="Straight Arrow Connector 42"/>
          <p:cNvCxnSpPr/>
          <p:nvPr/>
        </p:nvCxnSpPr>
        <p:spPr>
          <a:xfrm>
            <a:off x="4572000" y="5244313"/>
            <a:ext cx="2700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43"/>
          <p:cNvSpPr/>
          <p:nvPr/>
        </p:nvSpPr>
        <p:spPr>
          <a:xfrm>
            <a:off x="6480679" y="3965575"/>
            <a:ext cx="395353" cy="302528"/>
          </a:xfrm>
          <a:custGeom>
            <a:avLst/>
            <a:gdLst>
              <a:gd name="connsiteX0" fmla="*/ 32989 w 474423"/>
              <a:gd name="connsiteY0" fmla="*/ 79253 h 363033"/>
              <a:gd name="connsiteX1" fmla="*/ 1458 w 474423"/>
              <a:gd name="connsiteY1" fmla="*/ 158081 h 363033"/>
              <a:gd name="connsiteX2" fmla="*/ 17223 w 474423"/>
              <a:gd name="connsiteY2" fmla="*/ 299970 h 363033"/>
              <a:gd name="connsiteX3" fmla="*/ 64520 w 474423"/>
              <a:gd name="connsiteY3" fmla="*/ 315736 h 363033"/>
              <a:gd name="connsiteX4" fmla="*/ 143348 w 474423"/>
              <a:gd name="connsiteY4" fmla="*/ 331501 h 363033"/>
              <a:gd name="connsiteX5" fmla="*/ 301003 w 474423"/>
              <a:gd name="connsiteY5" fmla="*/ 363033 h 363033"/>
              <a:gd name="connsiteX6" fmla="*/ 458658 w 474423"/>
              <a:gd name="connsiteY6" fmla="*/ 347267 h 363033"/>
              <a:gd name="connsiteX7" fmla="*/ 474423 w 474423"/>
              <a:gd name="connsiteY7" fmla="*/ 299970 h 363033"/>
              <a:gd name="connsiteX8" fmla="*/ 458658 w 474423"/>
              <a:gd name="connsiteY8" fmla="*/ 95019 h 363033"/>
              <a:gd name="connsiteX9" fmla="*/ 442892 w 474423"/>
              <a:gd name="connsiteY9" fmla="*/ 47722 h 363033"/>
              <a:gd name="connsiteX10" fmla="*/ 395596 w 474423"/>
              <a:gd name="connsiteY10" fmla="*/ 31957 h 363033"/>
              <a:gd name="connsiteX11" fmla="*/ 348299 w 474423"/>
              <a:gd name="connsiteY11" fmla="*/ 426 h 363033"/>
              <a:gd name="connsiteX12" fmla="*/ 159113 w 474423"/>
              <a:gd name="connsiteY12" fmla="*/ 31957 h 363033"/>
              <a:gd name="connsiteX13" fmla="*/ 64520 w 474423"/>
              <a:gd name="connsiteY13" fmla="*/ 63488 h 363033"/>
              <a:gd name="connsiteX14" fmla="*/ 32989 w 474423"/>
              <a:gd name="connsiteY14" fmla="*/ 79253 h 363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74423" h="363033">
                <a:moveTo>
                  <a:pt x="32989" y="79253"/>
                </a:moveTo>
                <a:cubicBezTo>
                  <a:pt x="22479" y="105529"/>
                  <a:pt x="3474" y="129853"/>
                  <a:pt x="1458" y="158081"/>
                </a:cubicBezTo>
                <a:cubicBezTo>
                  <a:pt x="-1933" y="205547"/>
                  <a:pt x="-451" y="255786"/>
                  <a:pt x="17223" y="299970"/>
                </a:cubicBezTo>
                <a:cubicBezTo>
                  <a:pt x="23395" y="315400"/>
                  <a:pt x="48398" y="311705"/>
                  <a:pt x="64520" y="315736"/>
                </a:cubicBezTo>
                <a:cubicBezTo>
                  <a:pt x="90516" y="322235"/>
                  <a:pt x="117190" y="325688"/>
                  <a:pt x="143348" y="331501"/>
                </a:cubicBezTo>
                <a:cubicBezTo>
                  <a:pt x="284478" y="362863"/>
                  <a:pt x="115615" y="332134"/>
                  <a:pt x="301003" y="363033"/>
                </a:cubicBezTo>
                <a:cubicBezTo>
                  <a:pt x="353555" y="357778"/>
                  <a:pt x="409024" y="365316"/>
                  <a:pt x="458658" y="347267"/>
                </a:cubicBezTo>
                <a:cubicBezTo>
                  <a:pt x="474276" y="341588"/>
                  <a:pt x="474423" y="316588"/>
                  <a:pt x="474423" y="299970"/>
                </a:cubicBezTo>
                <a:cubicBezTo>
                  <a:pt x="474423" y="231451"/>
                  <a:pt x="467157" y="163009"/>
                  <a:pt x="458658" y="95019"/>
                </a:cubicBezTo>
                <a:cubicBezTo>
                  <a:pt x="456597" y="78529"/>
                  <a:pt x="454643" y="59473"/>
                  <a:pt x="442892" y="47722"/>
                </a:cubicBezTo>
                <a:cubicBezTo>
                  <a:pt x="431141" y="35971"/>
                  <a:pt x="411361" y="37212"/>
                  <a:pt x="395596" y="31957"/>
                </a:cubicBezTo>
                <a:cubicBezTo>
                  <a:pt x="379830" y="21447"/>
                  <a:pt x="367169" y="2142"/>
                  <a:pt x="348299" y="426"/>
                </a:cubicBezTo>
                <a:cubicBezTo>
                  <a:pt x="308259" y="-3214"/>
                  <a:pt x="208259" y="17213"/>
                  <a:pt x="159113" y="31957"/>
                </a:cubicBezTo>
                <a:cubicBezTo>
                  <a:pt x="127278" y="41508"/>
                  <a:pt x="96051" y="52978"/>
                  <a:pt x="64520" y="63488"/>
                </a:cubicBezTo>
                <a:lnTo>
                  <a:pt x="32989" y="79253"/>
                </a:lnTo>
                <a:close/>
              </a:path>
            </a:pathLst>
          </a:custGeom>
          <a:noFill/>
          <a:ln w="12700">
            <a:solidFill>
              <a:srgbClr val="FF75A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33" name="Freeform 44"/>
          <p:cNvSpPr/>
          <p:nvPr/>
        </p:nvSpPr>
        <p:spPr>
          <a:xfrm>
            <a:off x="5167585" y="4181054"/>
            <a:ext cx="1293865" cy="678538"/>
          </a:xfrm>
          <a:custGeom>
            <a:avLst/>
            <a:gdLst>
              <a:gd name="connsiteX0" fmla="*/ 0 w 2222937"/>
              <a:gd name="connsiteY0" fmla="*/ 677918 h 677918"/>
              <a:gd name="connsiteX1" fmla="*/ 882868 w 2222937"/>
              <a:gd name="connsiteY1" fmla="*/ 252249 h 677918"/>
              <a:gd name="connsiteX2" fmla="*/ 1340068 w 2222937"/>
              <a:gd name="connsiteY2" fmla="*/ 63063 h 677918"/>
              <a:gd name="connsiteX3" fmla="*/ 1954924 w 2222937"/>
              <a:gd name="connsiteY3" fmla="*/ 110359 h 677918"/>
              <a:gd name="connsiteX4" fmla="*/ 2222937 w 2222937"/>
              <a:gd name="connsiteY4" fmla="*/ 0 h 677918"/>
              <a:gd name="connsiteX0-1" fmla="*/ 0 w 2222937"/>
              <a:gd name="connsiteY0-2" fmla="*/ 702615 h 702615"/>
              <a:gd name="connsiteX1-3" fmla="*/ 882868 w 2222937"/>
              <a:gd name="connsiteY1-4" fmla="*/ 276946 h 702615"/>
              <a:gd name="connsiteX2-5" fmla="*/ 1278980 w 2222937"/>
              <a:gd name="connsiteY2-6" fmla="*/ 2297 h 702615"/>
              <a:gd name="connsiteX3-7" fmla="*/ 1954924 w 2222937"/>
              <a:gd name="connsiteY3-8" fmla="*/ 135056 h 702615"/>
              <a:gd name="connsiteX4-9" fmla="*/ 2222937 w 2222937"/>
              <a:gd name="connsiteY4-10" fmla="*/ 24697 h 702615"/>
              <a:gd name="connsiteX0-11" fmla="*/ 0 w 2222937"/>
              <a:gd name="connsiteY0-12" fmla="*/ 705923 h 705923"/>
              <a:gd name="connsiteX1-13" fmla="*/ 882868 w 2222937"/>
              <a:gd name="connsiteY1-14" fmla="*/ 280254 h 705923"/>
              <a:gd name="connsiteX2-15" fmla="*/ 1278980 w 2222937"/>
              <a:gd name="connsiteY2-16" fmla="*/ 5605 h 705923"/>
              <a:gd name="connsiteX3-17" fmla="*/ 1842930 w 2222937"/>
              <a:gd name="connsiteY3-18" fmla="*/ 83979 h 705923"/>
              <a:gd name="connsiteX4-19" fmla="*/ 2222937 w 2222937"/>
              <a:gd name="connsiteY4-20" fmla="*/ 28005 h 705923"/>
              <a:gd name="connsiteX0-21" fmla="*/ 0 w 1978583"/>
              <a:gd name="connsiteY0-22" fmla="*/ 716764 h 716764"/>
              <a:gd name="connsiteX1-23" fmla="*/ 882868 w 1978583"/>
              <a:gd name="connsiteY1-24" fmla="*/ 291095 h 716764"/>
              <a:gd name="connsiteX2-25" fmla="*/ 1278980 w 1978583"/>
              <a:gd name="connsiteY2-26" fmla="*/ 16446 h 716764"/>
              <a:gd name="connsiteX3-27" fmla="*/ 1842930 w 1978583"/>
              <a:gd name="connsiteY3-28" fmla="*/ 94820 h 716764"/>
              <a:gd name="connsiteX4-29" fmla="*/ 1978583 w 1978583"/>
              <a:gd name="connsiteY4-30" fmla="*/ 0 h 716764"/>
              <a:gd name="connsiteX0-31" fmla="*/ 0 w 1978583"/>
              <a:gd name="connsiteY0-32" fmla="*/ 751162 h 751162"/>
              <a:gd name="connsiteX1-33" fmla="*/ 882868 w 1978583"/>
              <a:gd name="connsiteY1-34" fmla="*/ 325493 h 751162"/>
              <a:gd name="connsiteX2-35" fmla="*/ 1217892 w 1978583"/>
              <a:gd name="connsiteY2-36" fmla="*/ 4227 h 751162"/>
              <a:gd name="connsiteX3-37" fmla="*/ 1842930 w 1978583"/>
              <a:gd name="connsiteY3-38" fmla="*/ 129218 h 751162"/>
              <a:gd name="connsiteX4-39" fmla="*/ 1978583 w 1978583"/>
              <a:gd name="connsiteY4-40" fmla="*/ 34398 h 751162"/>
              <a:gd name="connsiteX0-41" fmla="*/ 0 w 1978583"/>
              <a:gd name="connsiteY0-42" fmla="*/ 753368 h 753368"/>
              <a:gd name="connsiteX1-43" fmla="*/ 882868 w 1978583"/>
              <a:gd name="connsiteY1-44" fmla="*/ 327699 h 753368"/>
              <a:gd name="connsiteX2-45" fmla="*/ 1217892 w 1978583"/>
              <a:gd name="connsiteY2-46" fmla="*/ 6433 h 753368"/>
              <a:gd name="connsiteX3-47" fmla="*/ 1771660 w 1978583"/>
              <a:gd name="connsiteY3-48" fmla="*/ 100346 h 753368"/>
              <a:gd name="connsiteX4-49" fmla="*/ 1978583 w 1978583"/>
              <a:gd name="connsiteY4-50" fmla="*/ 36604 h 753368"/>
              <a:gd name="connsiteX0-51" fmla="*/ 0 w 1927676"/>
              <a:gd name="connsiteY0-52" fmla="*/ 753368 h 753368"/>
              <a:gd name="connsiteX1-53" fmla="*/ 882868 w 1927676"/>
              <a:gd name="connsiteY1-54" fmla="*/ 327699 h 753368"/>
              <a:gd name="connsiteX2-55" fmla="*/ 1217892 w 1927676"/>
              <a:gd name="connsiteY2-56" fmla="*/ 6433 h 753368"/>
              <a:gd name="connsiteX3-57" fmla="*/ 1771660 w 1927676"/>
              <a:gd name="connsiteY3-58" fmla="*/ 100346 h 753368"/>
              <a:gd name="connsiteX4-59" fmla="*/ 1927676 w 1927676"/>
              <a:gd name="connsiteY4-60" fmla="*/ 44374 h 753368"/>
              <a:gd name="connsiteX0-61" fmla="*/ 0 w 1887259"/>
              <a:gd name="connsiteY0-62" fmla="*/ 755258 h 755258"/>
              <a:gd name="connsiteX1-63" fmla="*/ 882868 w 1887259"/>
              <a:gd name="connsiteY1-64" fmla="*/ 329589 h 755258"/>
              <a:gd name="connsiteX2-65" fmla="*/ 1217892 w 1887259"/>
              <a:gd name="connsiteY2-66" fmla="*/ 8323 h 755258"/>
              <a:gd name="connsiteX3-67" fmla="*/ 1771660 w 1887259"/>
              <a:gd name="connsiteY3-68" fmla="*/ 102236 h 755258"/>
              <a:gd name="connsiteX4-69" fmla="*/ 1887259 w 1887259"/>
              <a:gd name="connsiteY4-70" fmla="*/ 0 h 755258"/>
              <a:gd name="connsiteX0-71" fmla="*/ 0 w 1887259"/>
              <a:gd name="connsiteY0-72" fmla="*/ 755258 h 755258"/>
              <a:gd name="connsiteX1-73" fmla="*/ 882868 w 1887259"/>
              <a:gd name="connsiteY1-74" fmla="*/ 329589 h 755258"/>
              <a:gd name="connsiteX2-75" fmla="*/ 1217892 w 1887259"/>
              <a:gd name="connsiteY2-76" fmla="*/ 8323 h 755258"/>
              <a:gd name="connsiteX3-77" fmla="*/ 1677355 w 1887259"/>
              <a:gd name="connsiteY3-78" fmla="*/ 86815 h 755258"/>
              <a:gd name="connsiteX4-79" fmla="*/ 1887259 w 1887259"/>
              <a:gd name="connsiteY4-80" fmla="*/ 0 h 7552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887259" h="755258">
                <a:moveTo>
                  <a:pt x="0" y="755258"/>
                </a:moveTo>
                <a:lnTo>
                  <a:pt x="882868" y="329589"/>
                </a:lnTo>
                <a:cubicBezTo>
                  <a:pt x="1106213" y="227113"/>
                  <a:pt x="1085478" y="48785"/>
                  <a:pt x="1217892" y="8323"/>
                </a:cubicBezTo>
                <a:cubicBezTo>
                  <a:pt x="1350307" y="-32139"/>
                  <a:pt x="1530210" y="97325"/>
                  <a:pt x="1677355" y="86815"/>
                </a:cubicBezTo>
                <a:cubicBezTo>
                  <a:pt x="1824500" y="76304"/>
                  <a:pt x="1826825" y="49924"/>
                  <a:pt x="1887259" y="0"/>
                </a:cubicBezTo>
              </a:path>
            </a:pathLst>
          </a:custGeom>
          <a:noFill/>
          <a:ln w="12700">
            <a:solidFill>
              <a:srgbClr val="FF75AD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34" name="Freeform 45"/>
          <p:cNvSpPr/>
          <p:nvPr/>
        </p:nvSpPr>
        <p:spPr>
          <a:xfrm>
            <a:off x="6444484" y="3169312"/>
            <a:ext cx="395353" cy="302528"/>
          </a:xfrm>
          <a:custGeom>
            <a:avLst/>
            <a:gdLst>
              <a:gd name="connsiteX0" fmla="*/ 32989 w 474423"/>
              <a:gd name="connsiteY0" fmla="*/ 79253 h 363033"/>
              <a:gd name="connsiteX1" fmla="*/ 1458 w 474423"/>
              <a:gd name="connsiteY1" fmla="*/ 158081 h 363033"/>
              <a:gd name="connsiteX2" fmla="*/ 17223 w 474423"/>
              <a:gd name="connsiteY2" fmla="*/ 299970 h 363033"/>
              <a:gd name="connsiteX3" fmla="*/ 64520 w 474423"/>
              <a:gd name="connsiteY3" fmla="*/ 315736 h 363033"/>
              <a:gd name="connsiteX4" fmla="*/ 143348 w 474423"/>
              <a:gd name="connsiteY4" fmla="*/ 331501 h 363033"/>
              <a:gd name="connsiteX5" fmla="*/ 301003 w 474423"/>
              <a:gd name="connsiteY5" fmla="*/ 363033 h 363033"/>
              <a:gd name="connsiteX6" fmla="*/ 458658 w 474423"/>
              <a:gd name="connsiteY6" fmla="*/ 347267 h 363033"/>
              <a:gd name="connsiteX7" fmla="*/ 474423 w 474423"/>
              <a:gd name="connsiteY7" fmla="*/ 299970 h 363033"/>
              <a:gd name="connsiteX8" fmla="*/ 458658 w 474423"/>
              <a:gd name="connsiteY8" fmla="*/ 95019 h 363033"/>
              <a:gd name="connsiteX9" fmla="*/ 442892 w 474423"/>
              <a:gd name="connsiteY9" fmla="*/ 47722 h 363033"/>
              <a:gd name="connsiteX10" fmla="*/ 395596 w 474423"/>
              <a:gd name="connsiteY10" fmla="*/ 31957 h 363033"/>
              <a:gd name="connsiteX11" fmla="*/ 348299 w 474423"/>
              <a:gd name="connsiteY11" fmla="*/ 426 h 363033"/>
              <a:gd name="connsiteX12" fmla="*/ 159113 w 474423"/>
              <a:gd name="connsiteY12" fmla="*/ 31957 h 363033"/>
              <a:gd name="connsiteX13" fmla="*/ 64520 w 474423"/>
              <a:gd name="connsiteY13" fmla="*/ 63488 h 363033"/>
              <a:gd name="connsiteX14" fmla="*/ 32989 w 474423"/>
              <a:gd name="connsiteY14" fmla="*/ 79253 h 363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74423" h="363033">
                <a:moveTo>
                  <a:pt x="32989" y="79253"/>
                </a:moveTo>
                <a:cubicBezTo>
                  <a:pt x="22479" y="105529"/>
                  <a:pt x="3474" y="129853"/>
                  <a:pt x="1458" y="158081"/>
                </a:cubicBezTo>
                <a:cubicBezTo>
                  <a:pt x="-1933" y="205547"/>
                  <a:pt x="-451" y="255786"/>
                  <a:pt x="17223" y="299970"/>
                </a:cubicBezTo>
                <a:cubicBezTo>
                  <a:pt x="23395" y="315400"/>
                  <a:pt x="48398" y="311705"/>
                  <a:pt x="64520" y="315736"/>
                </a:cubicBezTo>
                <a:cubicBezTo>
                  <a:pt x="90516" y="322235"/>
                  <a:pt x="117190" y="325688"/>
                  <a:pt x="143348" y="331501"/>
                </a:cubicBezTo>
                <a:cubicBezTo>
                  <a:pt x="284478" y="362863"/>
                  <a:pt x="115615" y="332134"/>
                  <a:pt x="301003" y="363033"/>
                </a:cubicBezTo>
                <a:cubicBezTo>
                  <a:pt x="353555" y="357778"/>
                  <a:pt x="409024" y="365316"/>
                  <a:pt x="458658" y="347267"/>
                </a:cubicBezTo>
                <a:cubicBezTo>
                  <a:pt x="474276" y="341588"/>
                  <a:pt x="474423" y="316588"/>
                  <a:pt x="474423" y="299970"/>
                </a:cubicBezTo>
                <a:cubicBezTo>
                  <a:pt x="474423" y="231451"/>
                  <a:pt x="467157" y="163009"/>
                  <a:pt x="458658" y="95019"/>
                </a:cubicBezTo>
                <a:cubicBezTo>
                  <a:pt x="456597" y="78529"/>
                  <a:pt x="454643" y="59473"/>
                  <a:pt x="442892" y="47722"/>
                </a:cubicBezTo>
                <a:cubicBezTo>
                  <a:pt x="431141" y="35971"/>
                  <a:pt x="411361" y="37212"/>
                  <a:pt x="395596" y="31957"/>
                </a:cubicBezTo>
                <a:cubicBezTo>
                  <a:pt x="379830" y="21447"/>
                  <a:pt x="367169" y="2142"/>
                  <a:pt x="348299" y="426"/>
                </a:cubicBezTo>
                <a:cubicBezTo>
                  <a:pt x="308259" y="-3214"/>
                  <a:pt x="208259" y="17213"/>
                  <a:pt x="159113" y="31957"/>
                </a:cubicBezTo>
                <a:cubicBezTo>
                  <a:pt x="127278" y="41508"/>
                  <a:pt x="96051" y="52978"/>
                  <a:pt x="64520" y="63488"/>
                </a:cubicBezTo>
                <a:lnTo>
                  <a:pt x="32989" y="79253"/>
                </a:lnTo>
                <a:close/>
              </a:path>
            </a:pathLst>
          </a:custGeom>
          <a:noFill/>
          <a:ln w="12700">
            <a:solidFill>
              <a:srgbClr val="FF75AD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35" name="Freeform 47"/>
          <p:cNvSpPr/>
          <p:nvPr/>
        </p:nvSpPr>
        <p:spPr>
          <a:xfrm>
            <a:off x="5167586" y="3346069"/>
            <a:ext cx="2811467" cy="1898244"/>
          </a:xfrm>
          <a:custGeom>
            <a:avLst/>
            <a:gdLst>
              <a:gd name="connsiteX0" fmla="*/ 0 w 3373760"/>
              <a:gd name="connsiteY0" fmla="*/ 2254469 h 2254469"/>
              <a:gd name="connsiteX1" fmla="*/ 3121573 w 3373760"/>
              <a:gd name="connsiteY1" fmla="*/ 1734207 h 2254469"/>
              <a:gd name="connsiteX2" fmla="*/ 3168869 w 3373760"/>
              <a:gd name="connsiteY2" fmla="*/ 772510 h 2254469"/>
              <a:gd name="connsiteX3" fmla="*/ 3011214 w 3373760"/>
              <a:gd name="connsiteY3" fmla="*/ 189186 h 2254469"/>
              <a:gd name="connsiteX4" fmla="*/ 2349063 w 3373760"/>
              <a:gd name="connsiteY4" fmla="*/ 0 h 2254469"/>
              <a:gd name="connsiteX0-1" fmla="*/ 0 w 3373760"/>
              <a:gd name="connsiteY0-2" fmla="*/ 2349503 h 2349503"/>
              <a:gd name="connsiteX1-3" fmla="*/ 3121573 w 3373760"/>
              <a:gd name="connsiteY1-4" fmla="*/ 1829241 h 2349503"/>
              <a:gd name="connsiteX2-5" fmla="*/ 3168869 w 3373760"/>
              <a:gd name="connsiteY2-6" fmla="*/ 867544 h 2349503"/>
              <a:gd name="connsiteX3-7" fmla="*/ 3011214 w 3373760"/>
              <a:gd name="connsiteY3-8" fmla="*/ 284220 h 2349503"/>
              <a:gd name="connsiteX4-9" fmla="*/ 2005640 w 3373760"/>
              <a:gd name="connsiteY4-10" fmla="*/ 0 h 234950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73760" h="2349503">
                <a:moveTo>
                  <a:pt x="0" y="2349503"/>
                </a:moveTo>
                <a:cubicBezTo>
                  <a:pt x="1296714" y="2212868"/>
                  <a:pt x="2593428" y="2076234"/>
                  <a:pt x="3121573" y="1829241"/>
                </a:cubicBezTo>
                <a:cubicBezTo>
                  <a:pt x="3649718" y="1582248"/>
                  <a:pt x="3187262" y="1125047"/>
                  <a:pt x="3168869" y="867544"/>
                </a:cubicBezTo>
                <a:cubicBezTo>
                  <a:pt x="3150476" y="610041"/>
                  <a:pt x="3147848" y="412972"/>
                  <a:pt x="3011214" y="284220"/>
                </a:cubicBezTo>
                <a:cubicBezTo>
                  <a:pt x="2874580" y="155468"/>
                  <a:pt x="2268398" y="30217"/>
                  <a:pt x="2005640" y="0"/>
                </a:cubicBezTo>
              </a:path>
            </a:pathLst>
          </a:custGeom>
          <a:noFill/>
          <a:ln w="12700">
            <a:solidFill>
              <a:srgbClr val="FF75AD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36" name="Rectangle 48"/>
          <p:cNvSpPr/>
          <p:nvPr/>
        </p:nvSpPr>
        <p:spPr>
          <a:xfrm>
            <a:off x="3088385" y="4289953"/>
            <a:ext cx="196079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7665" indent="-320040">
              <a:spcBef>
                <a:spcPct val="20000"/>
              </a:spcBef>
              <a:buClr>
                <a:srgbClr val="FF0066"/>
              </a:buClr>
            </a:pPr>
            <a:r>
              <a:rPr lang="en-US" altLang="zh-CN" sz="15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Possible Serial Order</a:t>
            </a:r>
            <a:endParaRPr lang="en-US" altLang="zh-CN" sz="15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4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9" grpId="0"/>
      <p:bldP spid="30" grpId="0"/>
      <p:bldP spid="32" grpId="0" animBg="1"/>
      <p:bldP spid="33" grpId="0" animBg="1"/>
      <p:bldP spid="34" grpId="0" animBg="1"/>
      <p:bldP spid="35" grpId="0" animBg="1"/>
      <p:bldP spid="36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TaintDroid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89348"/>
            <a:ext cx="7396117" cy="352839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Trace the Input Data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73324"/>
            <a:ext cx="9144000" cy="416061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Data Privacy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13328"/>
            <a:ext cx="8095928" cy="3771636"/>
          </a:xfrm>
        </p:spPr>
        <p:txBody>
          <a:bodyPr>
            <a:noAutofit/>
          </a:bodyPr>
          <a:lstStyle/>
          <a:p>
            <a:r>
              <a:rPr kumimoji="1" lang="en-US" altLang="zh-CN" sz="2000" b="0" dirty="0"/>
              <a:t>Will data be vulnerable to misuse?</a:t>
            </a:r>
            <a:endParaRPr lang="en-US" altLang="zh-CN" sz="2000" b="0" dirty="0"/>
          </a:p>
          <a:p>
            <a:r>
              <a:rPr lang="en-US" altLang="zh-CN" sz="2000" b="0" dirty="0"/>
              <a:t>What's the target of data privacy system?</a:t>
            </a:r>
            <a:endParaRPr lang="en-US" altLang="zh-CN" sz="2000" b="0" dirty="0"/>
          </a:p>
          <a:p>
            <a:pPr lvl="1"/>
            <a:r>
              <a:rPr lang="en-US" altLang="zh-CN" sz="2000" dirty="0"/>
              <a:t>Allow data to be used, and</a:t>
            </a:r>
            <a:endParaRPr lang="en-US" altLang="zh-CN" sz="2000" dirty="0"/>
          </a:p>
          <a:p>
            <a:pPr lvl="1"/>
            <a:r>
              <a:rPr lang="en-US" altLang="zh-CN" sz="2000" dirty="0">
                <a:solidFill>
                  <a:srgbClr val="C00000"/>
                </a:solidFill>
              </a:rPr>
              <a:t>Protect data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>
                <a:solidFill>
                  <a:srgbClr val="C00000"/>
                </a:solidFill>
              </a:rPr>
              <a:t>from being stolen</a:t>
            </a:r>
            <a:endParaRPr lang="en-US" altLang="zh-CN" sz="2000" dirty="0">
              <a:solidFill>
                <a:srgbClr val="C00000"/>
              </a:solidFill>
            </a:endParaRPr>
          </a:p>
          <a:p>
            <a:r>
              <a:rPr lang="en-US" altLang="zh-CN" sz="2000" b="0" dirty="0"/>
              <a:t>What are introduced in the class?</a:t>
            </a:r>
            <a:endParaRPr lang="en-US" altLang="zh-CN" sz="2000" b="0" dirty="0"/>
          </a:p>
          <a:p>
            <a:pPr lvl="1"/>
            <a:r>
              <a:rPr lang="en-US" altLang="zh-CN" sz="2000" dirty="0"/>
              <a:t>Basic data privacy method </a:t>
            </a:r>
            <a:endParaRPr lang="en-US" altLang="zh-CN" sz="2000" dirty="0"/>
          </a:p>
          <a:p>
            <a:pPr lvl="2"/>
            <a:r>
              <a:rPr lang="en-US" altLang="zh-CN" dirty="0"/>
              <a:t>HE, ZKP, </a:t>
            </a:r>
            <a:r>
              <a:rPr lang="en-US" altLang="zh-CN" dirty="0" err="1"/>
              <a:t>sMPC</a:t>
            </a:r>
            <a:r>
              <a:rPr lang="en-US" altLang="zh-CN" dirty="0"/>
              <a:t>, SS, OT, GC, DP,</a:t>
            </a:r>
            <a:r>
              <a:rPr lang="zh-CN" altLang="en-US" dirty="0"/>
              <a:t> </a:t>
            </a:r>
            <a:r>
              <a:rPr lang="en-US" altLang="zh-CN" dirty="0"/>
              <a:t>Enclave/TEE, …</a:t>
            </a:r>
            <a:endParaRPr lang="en-US" altLang="zh-CN" dirty="0"/>
          </a:p>
          <a:p>
            <a:pPr lvl="1"/>
            <a:r>
              <a:rPr lang="en-US" altLang="zh-CN" sz="2000" dirty="0"/>
              <a:t>Systems which try to enforce data privacy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TEE:</a:t>
            </a:r>
            <a:r>
              <a:rPr lang="zh-CN" altLang="en-US" dirty="0"/>
              <a:t> </a:t>
            </a:r>
            <a:r>
              <a:rPr lang="en-US" altLang="zh-CN" dirty="0"/>
              <a:t>Trusted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Environment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345332"/>
            <a:ext cx="8229600" cy="3704658"/>
          </a:xfrm>
        </p:spPr>
        <p:txBody>
          <a:bodyPr>
            <a:noAutofit/>
          </a:bodyPr>
          <a:lstStyle/>
          <a:p>
            <a:pPr>
              <a:lnSpc>
                <a:spcPct val="134000"/>
              </a:lnSpc>
            </a:pPr>
            <a:r>
              <a:rPr kumimoji="1" lang="en-GB" altLang="zh-CN" sz="1800" dirty="0">
                <a:latin typeface="+mn-lt"/>
              </a:rPr>
              <a:t>Widely deployed </a:t>
            </a:r>
            <a:r>
              <a:rPr kumimoji="1" lang="en-US" altLang="zh-CN" sz="1800" dirty="0">
                <a:latin typeface="+mn-lt"/>
              </a:rPr>
              <a:t>on</a:t>
            </a:r>
            <a:r>
              <a:rPr kumimoji="1" lang="en-GB" altLang="zh-CN" sz="1800" dirty="0">
                <a:latin typeface="+mn-lt"/>
              </a:rPr>
              <a:t> mobile devices</a:t>
            </a:r>
            <a:endParaRPr kumimoji="1" lang="en-GB" altLang="zh-CN" sz="1800" dirty="0">
              <a:latin typeface="+mn-lt"/>
            </a:endParaRPr>
          </a:p>
          <a:p>
            <a:pPr lvl="1">
              <a:lnSpc>
                <a:spcPct val="134000"/>
              </a:lnSpc>
            </a:pPr>
            <a:r>
              <a:rPr kumimoji="1" lang="en-GB" altLang="zh-CN" sz="1800" dirty="0">
                <a:latin typeface="+mn-lt"/>
              </a:rPr>
              <a:t>Every Android device must deploy TEE</a:t>
            </a:r>
            <a:endParaRPr kumimoji="1" lang="en-GB" altLang="zh-CN" sz="1800" dirty="0">
              <a:latin typeface="+mn-lt"/>
            </a:endParaRPr>
          </a:p>
          <a:p>
            <a:pPr lvl="1">
              <a:lnSpc>
                <a:spcPct val="134000"/>
              </a:lnSpc>
            </a:pPr>
            <a:r>
              <a:rPr kumimoji="1" lang="en-GB" altLang="zh-CN" sz="1800" dirty="0">
                <a:latin typeface="+mn-lt"/>
              </a:rPr>
              <a:t>Mostly based on ARM </a:t>
            </a:r>
            <a:r>
              <a:rPr kumimoji="1" lang="en-GB" altLang="zh-CN" sz="1800" dirty="0" err="1">
                <a:latin typeface="+mn-lt"/>
              </a:rPr>
              <a:t>TrustZone</a:t>
            </a:r>
            <a:endParaRPr kumimoji="1" lang="en-GB" altLang="zh-CN" sz="1800" dirty="0">
              <a:latin typeface="+mn-lt"/>
            </a:endParaRPr>
          </a:p>
          <a:p>
            <a:pPr>
              <a:lnSpc>
                <a:spcPct val="134000"/>
              </a:lnSpc>
            </a:pPr>
            <a:r>
              <a:rPr kumimoji="1" lang="en-GB" altLang="zh-CN" sz="1800" dirty="0">
                <a:latin typeface="+mn-lt"/>
              </a:rPr>
              <a:t>An </a:t>
            </a:r>
            <a:r>
              <a:rPr kumimoji="1" lang="en-GB" altLang="zh-CN" sz="1800" i="1" dirty="0">
                <a:solidFill>
                  <a:srgbClr val="C64D2D"/>
                </a:solidFill>
                <a:latin typeface="+mn-lt"/>
              </a:rPr>
              <a:t>isolated</a:t>
            </a:r>
            <a:r>
              <a:rPr kumimoji="1" lang="en-GB" altLang="zh-CN" sz="1800" dirty="0">
                <a:latin typeface="+mn-lt"/>
              </a:rPr>
              <a:t> &amp; </a:t>
            </a:r>
            <a:r>
              <a:rPr kumimoji="1" lang="en-GB" altLang="zh-CN" sz="1800" i="1" dirty="0">
                <a:solidFill>
                  <a:srgbClr val="C64D2D"/>
                </a:solidFill>
                <a:latin typeface="+mn-lt"/>
              </a:rPr>
              <a:t>privileged</a:t>
            </a:r>
            <a:r>
              <a:rPr kumimoji="1" lang="en-GB" altLang="zh-CN" sz="1800" dirty="0">
                <a:latin typeface="+mn-lt"/>
              </a:rPr>
              <a:t> environment</a:t>
            </a:r>
            <a:endParaRPr kumimoji="1" lang="en-GB" altLang="zh-CN" sz="1800" dirty="0">
              <a:latin typeface="+mn-lt"/>
            </a:endParaRPr>
          </a:p>
          <a:p>
            <a:pPr lvl="1">
              <a:lnSpc>
                <a:spcPct val="134000"/>
              </a:lnSpc>
            </a:pPr>
            <a:r>
              <a:rPr kumimoji="1" lang="en-GB" altLang="zh-CN" sz="1800" dirty="0">
                <a:latin typeface="+mn-lt"/>
              </a:rPr>
              <a:t>TEE c</a:t>
            </a:r>
            <a:r>
              <a:rPr kumimoji="1" lang="en-US" altLang="zh-CN" sz="1800" dirty="0">
                <a:latin typeface="+mn-lt"/>
              </a:rPr>
              <a:t>an</a:t>
            </a:r>
            <a:r>
              <a:rPr kumimoji="1" lang="en-GB" altLang="zh-CN" sz="1800" dirty="0">
                <a:latin typeface="+mn-lt"/>
              </a:rPr>
              <a:t> access all </a:t>
            </a:r>
            <a:r>
              <a:rPr kumimoji="1" lang="en-US" altLang="zh-CN" sz="1800" dirty="0">
                <a:latin typeface="+mn-lt"/>
              </a:rPr>
              <a:t>DRAM</a:t>
            </a:r>
            <a:r>
              <a:rPr kumimoji="1" lang="zh-CN" altLang="en-US" sz="1800" dirty="0">
                <a:latin typeface="+mn-lt"/>
              </a:rPr>
              <a:t> </a:t>
            </a:r>
            <a:r>
              <a:rPr kumimoji="1" lang="en-US" altLang="zh-CN" sz="1800" dirty="0">
                <a:latin typeface="+mn-lt"/>
              </a:rPr>
              <a:t>&amp;</a:t>
            </a:r>
            <a:r>
              <a:rPr kumimoji="1" lang="zh-CN" altLang="en-US" sz="1800" dirty="0">
                <a:latin typeface="+mn-lt"/>
              </a:rPr>
              <a:t> </a:t>
            </a:r>
            <a:r>
              <a:rPr kumimoji="1" lang="en-US" altLang="zh-CN" sz="1800" dirty="0">
                <a:latin typeface="+mn-lt"/>
              </a:rPr>
              <a:t>peripherals</a:t>
            </a:r>
            <a:endParaRPr kumimoji="1" lang="en-US" altLang="zh-CN" sz="1800" dirty="0">
              <a:latin typeface="+mn-lt"/>
            </a:endParaRPr>
          </a:p>
          <a:p>
            <a:pPr lvl="1">
              <a:lnSpc>
                <a:spcPct val="134000"/>
              </a:lnSpc>
            </a:pPr>
            <a:r>
              <a:rPr kumimoji="1" lang="en-US" altLang="zh-CN" sz="1800" dirty="0">
                <a:latin typeface="+mn-lt"/>
              </a:rPr>
              <a:t>REE</a:t>
            </a:r>
            <a:r>
              <a:rPr kumimoji="1" lang="zh-CN" altLang="en-US" sz="1800" dirty="0">
                <a:latin typeface="+mn-lt"/>
              </a:rPr>
              <a:t> </a:t>
            </a:r>
            <a:r>
              <a:rPr kumimoji="1" lang="en-US" altLang="zh-CN" sz="1800" dirty="0">
                <a:latin typeface="+mn-lt"/>
              </a:rPr>
              <a:t>cannot</a:t>
            </a:r>
            <a:r>
              <a:rPr kumimoji="1" lang="zh-CN" altLang="en-US" sz="1800" dirty="0">
                <a:latin typeface="+mn-lt"/>
              </a:rPr>
              <a:t> </a:t>
            </a:r>
            <a:r>
              <a:rPr kumimoji="1" lang="en-US" altLang="zh-CN" sz="1800" dirty="0">
                <a:latin typeface="+mn-lt"/>
              </a:rPr>
              <a:t>access</a:t>
            </a:r>
            <a:r>
              <a:rPr kumimoji="1" lang="zh-CN" altLang="en-US" sz="1800" dirty="0">
                <a:latin typeface="+mn-lt"/>
              </a:rPr>
              <a:t> </a:t>
            </a:r>
            <a:r>
              <a:rPr kumimoji="1" lang="en-US" altLang="zh-CN" sz="1800" dirty="0">
                <a:latin typeface="+mn-lt"/>
              </a:rPr>
              <a:t>TEE's</a:t>
            </a:r>
            <a:r>
              <a:rPr kumimoji="1" lang="zh-CN" altLang="en-US" sz="1800" dirty="0">
                <a:latin typeface="+mn-lt"/>
              </a:rPr>
              <a:t> </a:t>
            </a:r>
            <a:r>
              <a:rPr kumimoji="1" lang="en-US" altLang="zh-CN" sz="1800" dirty="0">
                <a:latin typeface="+mn-lt"/>
              </a:rPr>
              <a:t>resources</a:t>
            </a:r>
            <a:endParaRPr kumimoji="1" lang="en-GB" altLang="zh-CN" sz="1800" dirty="0">
              <a:latin typeface="+mn-lt"/>
            </a:endParaRPr>
          </a:p>
          <a:p>
            <a:pPr>
              <a:lnSpc>
                <a:spcPct val="134000"/>
              </a:lnSpc>
            </a:pPr>
            <a:r>
              <a:rPr kumimoji="1" lang="en-GB" altLang="zh-CN" sz="1800" dirty="0">
                <a:latin typeface="+mn-lt"/>
              </a:rPr>
              <a:t>Designed to be secured and small</a:t>
            </a:r>
            <a:endParaRPr kumimoji="1" lang="en-GB" altLang="zh-CN" sz="1800" dirty="0">
              <a:latin typeface="+mn-lt"/>
            </a:endParaRPr>
          </a:p>
          <a:p>
            <a:pPr lvl="1">
              <a:lnSpc>
                <a:spcPct val="134000"/>
              </a:lnSpc>
            </a:pPr>
            <a:r>
              <a:rPr kumimoji="1" lang="en-US" altLang="zh-CN" sz="1800" dirty="0">
                <a:latin typeface="+mn-lt"/>
              </a:rPr>
              <a:t>For</a:t>
            </a:r>
            <a:r>
              <a:rPr kumimoji="1" lang="en-GB" altLang="zh-CN" sz="1800" dirty="0">
                <a:latin typeface="+mn-lt"/>
              </a:rPr>
              <a:t> </a:t>
            </a:r>
            <a:r>
              <a:rPr kumimoji="1" lang="en-GB" altLang="zh-CN" sz="1800" dirty="0" err="1">
                <a:latin typeface="+mn-lt"/>
              </a:rPr>
              <a:t>secur</a:t>
            </a:r>
            <a:r>
              <a:rPr kumimoji="1" lang="en-US" altLang="zh-CN" sz="1800" dirty="0" err="1">
                <a:latin typeface="+mn-lt"/>
              </a:rPr>
              <a:t>ity</a:t>
            </a:r>
            <a:r>
              <a:rPr kumimoji="1" lang="en-US" altLang="zh-CN" sz="1800" dirty="0">
                <a:latin typeface="+mn-lt"/>
              </a:rPr>
              <a:t>-</a:t>
            </a:r>
            <a:r>
              <a:rPr kumimoji="1" lang="en-GB" altLang="zh-CN" sz="1800" dirty="0">
                <a:latin typeface="+mn-lt"/>
              </a:rPr>
              <a:t>critical tasks</a:t>
            </a:r>
            <a:r>
              <a:rPr kumimoji="1" lang="zh-CN" altLang="en-US" sz="1800" dirty="0">
                <a:latin typeface="+mn-lt"/>
              </a:rPr>
              <a:t> </a:t>
            </a:r>
            <a:r>
              <a:rPr kumimoji="1" lang="en-US" altLang="zh-CN" sz="1800" dirty="0">
                <a:latin typeface="+mn-lt"/>
              </a:rPr>
              <a:t>(e.g.,</a:t>
            </a:r>
            <a:r>
              <a:rPr kumimoji="1" lang="zh-CN" altLang="en-US" sz="1800" dirty="0">
                <a:latin typeface="+mn-lt"/>
              </a:rPr>
              <a:t> </a:t>
            </a:r>
            <a:r>
              <a:rPr kumimoji="1" lang="en-US" altLang="zh-CN" sz="1800" dirty="0">
                <a:latin typeface="+mn-lt"/>
              </a:rPr>
              <a:t>fingerprint</a:t>
            </a:r>
            <a:r>
              <a:rPr kumimoji="1" lang="zh-CN" altLang="en-US" sz="1800" dirty="0">
                <a:latin typeface="+mn-lt"/>
              </a:rPr>
              <a:t> </a:t>
            </a:r>
            <a:br>
              <a:rPr kumimoji="1" lang="en-US" altLang="zh-CN" sz="1800" dirty="0">
                <a:latin typeface="+mn-lt"/>
              </a:rPr>
            </a:br>
            <a:r>
              <a:rPr kumimoji="1" lang="en-US" altLang="zh-CN" sz="1800" dirty="0">
                <a:latin typeface="+mn-lt"/>
              </a:rPr>
              <a:t>checker,</a:t>
            </a:r>
            <a:r>
              <a:rPr kumimoji="1" lang="zh-CN" altLang="en-US" sz="1800" dirty="0">
                <a:latin typeface="+mn-lt"/>
              </a:rPr>
              <a:t> </a:t>
            </a:r>
            <a:r>
              <a:rPr kumimoji="1" lang="en-US" altLang="zh-CN" sz="1800" dirty="0">
                <a:latin typeface="+mn-lt"/>
              </a:rPr>
              <a:t>mobile</a:t>
            </a:r>
            <a:r>
              <a:rPr kumimoji="1" lang="zh-CN" altLang="en-US" sz="1800" dirty="0">
                <a:latin typeface="+mn-lt"/>
              </a:rPr>
              <a:t> </a:t>
            </a:r>
            <a:r>
              <a:rPr kumimoji="1" lang="en-US" altLang="zh-CN" sz="1800" dirty="0">
                <a:latin typeface="+mn-lt"/>
              </a:rPr>
              <a:t>payment,</a:t>
            </a:r>
            <a:r>
              <a:rPr kumimoji="1" lang="zh-CN" altLang="en-US" sz="1800" dirty="0">
                <a:latin typeface="+mn-lt"/>
              </a:rPr>
              <a:t> </a:t>
            </a:r>
            <a:r>
              <a:rPr kumimoji="1" lang="en-US" altLang="zh-CN" sz="1800" dirty="0">
                <a:latin typeface="+mn-lt"/>
              </a:rPr>
              <a:t>etc.)</a:t>
            </a:r>
            <a:endParaRPr kumimoji="1" lang="en-GB" altLang="zh-CN" sz="1800" dirty="0">
              <a:latin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8398" y="1633364"/>
            <a:ext cx="3847210" cy="2868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Nested transactions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1296144"/>
          </a:xfrm>
        </p:spPr>
        <p:txBody>
          <a:bodyPr/>
          <a:lstStyle/>
          <a:p>
            <a:r>
              <a:rPr kumimoji="1" lang="en-US" altLang="zh-CN" dirty="0"/>
              <a:t>What will happen if any one in the middle fails?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 atomicity of </a:t>
            </a:r>
            <a:r>
              <a:rPr kumimoji="1" lang="zh-CN" altLang="en-US" dirty="0"/>
              <a:t>「发工资」</a:t>
            </a:r>
            <a:r>
              <a:rPr kumimoji="1" lang="en-US" altLang="zh-CN" dirty="0"/>
              <a:t>is broken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Even if</a:t>
            </a:r>
            <a:r>
              <a:rPr kumimoji="1" lang="zh-CN" altLang="en-US" dirty="0"/>
              <a:t> </a:t>
            </a:r>
            <a:r>
              <a:rPr kumimoji="1" lang="en-US" altLang="zh-CN" dirty="0"/>
              <a:t>we assume that each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transfer</a:t>
            </a:r>
            <a:r>
              <a:rPr kumimoji="1" lang="en-US" altLang="zh-CN" dirty="0"/>
              <a:t> is atomic (ACID transaction)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29111" y="2398719"/>
            <a:ext cx="8303329" cy="2195373"/>
            <a:chOff x="229111" y="2398719"/>
            <a:chExt cx="8303329" cy="2195373"/>
          </a:xfrm>
        </p:grpSpPr>
        <p:cxnSp>
          <p:nvCxnSpPr>
            <p:cNvPr id="6" name="直线箭头连接符 5"/>
            <p:cNvCxnSpPr/>
            <p:nvPr/>
          </p:nvCxnSpPr>
          <p:spPr>
            <a:xfrm>
              <a:off x="395536" y="4409426"/>
              <a:ext cx="81369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229111" y="4224760"/>
              <a:ext cx="76489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Time 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1604419" y="2398719"/>
              <a:ext cx="1224136" cy="5760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/>
                  </a:solidFill>
                </a:rPr>
                <a:t>发工资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27584" y="3452997"/>
              <a:ext cx="1512168" cy="5760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Deposit(…)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771800" y="3452997"/>
              <a:ext cx="1512168" cy="5760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Deposit(…)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647991" y="3452997"/>
              <a:ext cx="1512168" cy="5760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Deposit(…)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609865" y="3454942"/>
              <a:ext cx="1512168" cy="5760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Deposit(…)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线连接符 15"/>
            <p:cNvCxnSpPr/>
            <p:nvPr/>
          </p:nvCxnSpPr>
          <p:spPr>
            <a:xfrm flipV="1">
              <a:off x="827584" y="2974783"/>
              <a:ext cx="776835" cy="4782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/>
            <p:cNvCxnSpPr/>
            <p:nvPr/>
          </p:nvCxnSpPr>
          <p:spPr>
            <a:xfrm flipH="1" flipV="1">
              <a:off x="2828555" y="2993667"/>
              <a:ext cx="5199829" cy="3595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4"/>
          <p:cNvSpPr/>
          <p:nvPr/>
        </p:nvSpPr>
        <p:spPr>
          <a:xfrm>
            <a:off x="1164198" y="4832501"/>
            <a:ext cx="6599579" cy="405683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400" dirty="0">
                <a:solidFill>
                  <a:prstClr val="black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Goal: the entire </a:t>
            </a:r>
            <a:r>
              <a:rPr lang="zh-CN" altLang="en-US" sz="2400" dirty="0">
                <a:solidFill>
                  <a:prstClr val="black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「发工资」 </a:t>
            </a:r>
            <a:r>
              <a:rPr lang="en-US" altLang="zh-CN" sz="2400" dirty="0">
                <a:solidFill>
                  <a:prstClr val="black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should be atomic</a:t>
            </a:r>
            <a:endParaRPr lang="en-US" altLang="zh-CN" sz="2400" dirty="0">
              <a:solidFill>
                <a:prstClr val="black"/>
              </a:solidFill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Multi-site transaction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Accounts are shared over multiple sites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i.e., a single site cannot store all the bank accounts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268529" y="1937663"/>
            <a:ext cx="8229600" cy="2186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charset="-122"/>
                <a:cs typeface="微软雅黑" panose="020B050302020402020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charset="-122"/>
                <a:cs typeface="微软雅黑" panose="020B050302020402020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charset="-122"/>
                <a:cs typeface="微软雅黑" panose="020B050302020402020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charset="-122"/>
                <a:cs typeface="微软雅黑" panose="020B050302020402020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charset="-122"/>
                <a:cs typeface="微软雅黑" panose="020B050302020402020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setup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Client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coordinator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handles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bank accounts A-M</a:t>
            </a:r>
            <a:endParaRPr kumimoji="1" lang="zh-CN" altLang="en-US" dirty="0"/>
          </a:p>
          <a:p>
            <a:pPr lvl="1"/>
            <a:r>
              <a:rPr kumimoji="1" lang="en-GB" altLang="zh-CN" dirty="0"/>
              <a:t>The other server handles bank accounts N-Z</a:t>
            </a:r>
            <a:endParaRPr kumimoji="1" lang="en-GB" altLang="zh-CN" dirty="0"/>
          </a:p>
          <a:p>
            <a:pPr lvl="1"/>
            <a:r>
              <a:rPr kumimoji="1" lang="en-US" altLang="zh-CN" dirty="0"/>
              <a:t>Coordinator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logs to ensure single transaction atomicity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6705" y="4449212"/>
            <a:ext cx="864096" cy="86409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68529" y="4558095"/>
            <a:ext cx="61306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Clients, </a:t>
            </a:r>
            <a:endParaRPr kumimoji="1" lang="en-US" altLang="zh-CN" dirty="0"/>
          </a:p>
          <a:p>
            <a:r>
              <a:rPr kumimoji="1" lang="en-US" altLang="zh-CN" dirty="0"/>
              <a:t>e.g., iPhone</a:t>
            </a:r>
            <a:endParaRPr lang="zh-CN" altLang="en-US" dirty="0"/>
          </a:p>
        </p:txBody>
      </p:sp>
      <p:cxnSp>
        <p:nvCxnSpPr>
          <p:cNvPr id="15" name="直线箭头连接符 14"/>
          <p:cNvCxnSpPr/>
          <p:nvPr/>
        </p:nvCxnSpPr>
        <p:spPr>
          <a:xfrm>
            <a:off x="2838636" y="4900944"/>
            <a:ext cx="66562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617" y="4741815"/>
            <a:ext cx="864096" cy="725841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554798" y="3978666"/>
            <a:ext cx="32837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/>
              <a:t>Coordinators 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e.g., frontend servers</a:t>
            </a:r>
            <a:endParaRPr lang="zh-CN" altLang="en-US" dirty="0"/>
          </a:p>
        </p:txBody>
      </p:sp>
      <p:cxnSp>
        <p:nvCxnSpPr>
          <p:cNvPr id="19" name="直线箭头连接符 18"/>
          <p:cNvCxnSpPr/>
          <p:nvPr/>
        </p:nvCxnSpPr>
        <p:spPr>
          <a:xfrm>
            <a:off x="4925411" y="4900944"/>
            <a:ext cx="66562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078" y="4481263"/>
            <a:ext cx="1024244" cy="102424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542" y="4461890"/>
            <a:ext cx="1024244" cy="1024244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312675" y="3894674"/>
            <a:ext cx="32837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/>
              <a:t>Storage servers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e.g., key-value stores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247692" y="5368704"/>
            <a:ext cx="1020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A - M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7139000" y="5368704"/>
            <a:ext cx="1020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N - Z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Multi-site transaction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1750014"/>
          </a:xfrm>
        </p:spPr>
        <p:txBody>
          <a:bodyPr/>
          <a:lstStyle/>
          <a:p>
            <a:r>
              <a:rPr kumimoji="1" lang="en-US" altLang="zh-CN" dirty="0"/>
              <a:t>Can </a:t>
            </a:r>
            <a:r>
              <a:rPr kumimoji="1" lang="en-US" altLang="zh-CN" dirty="0">
                <a:solidFill>
                  <a:srgbClr val="C00000"/>
                </a:solidFill>
              </a:rPr>
              <a:t>single transactions whose values across sites be viewed as </a:t>
            </a:r>
            <a:r>
              <a:rPr kumimoji="1" lang="en-US" altLang="zh-CN" dirty="0">
                <a:solidFill>
                  <a:schemeClr val="tx1"/>
                </a:solidFill>
              </a:rPr>
              <a:t>a special </a:t>
            </a:r>
            <a:r>
              <a:rPr kumimoji="1" lang="en-US" altLang="zh-CN" u="sng" dirty="0">
                <a:solidFill>
                  <a:schemeClr val="tx1"/>
                </a:solidFill>
              </a:rPr>
              <a:t>form</a:t>
            </a:r>
            <a:r>
              <a:rPr kumimoji="1" lang="en-US" altLang="zh-CN" dirty="0">
                <a:solidFill>
                  <a:schemeClr val="tx1"/>
                </a:solidFill>
              </a:rPr>
              <a:t> of </a:t>
            </a:r>
            <a:r>
              <a:rPr kumimoji="1" lang="en-US" altLang="zh-CN" dirty="0">
                <a:solidFill>
                  <a:srgbClr val="C00000"/>
                </a:solidFill>
              </a:rPr>
              <a:t>nested transactions across multiple sites? 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Yes: each modifications to a value can be viewed as a low-level transaction</a:t>
            </a:r>
            <a:endParaRPr kumimoji="1" lang="en-US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Problems remain: </a:t>
            </a:r>
            <a:r>
              <a:rPr kumimoji="1" lang="en-US" altLang="zh-CN" dirty="0">
                <a:solidFill>
                  <a:srgbClr val="C00000"/>
                </a:solidFill>
              </a:rPr>
              <a:t>What if one TX commits and others not? 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5" name="直线连接符 4"/>
          <p:cNvCxnSpPr/>
          <p:nvPr/>
        </p:nvCxnSpPr>
        <p:spPr>
          <a:xfrm>
            <a:off x="1763688" y="2879976"/>
            <a:ext cx="0" cy="2619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/>
          <p:cNvCxnSpPr/>
          <p:nvPr/>
        </p:nvCxnSpPr>
        <p:spPr>
          <a:xfrm>
            <a:off x="3923928" y="2879976"/>
            <a:ext cx="0" cy="2619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>
            <a:off x="1763688" y="2970158"/>
            <a:ext cx="21602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396239" y="2785492"/>
            <a:ext cx="86409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</a:rPr>
              <a:t>begin</a:t>
            </a:r>
            <a:endParaRPr lang="zh-CN" altLang="en-US" dirty="0"/>
          </a:p>
        </p:txBody>
      </p:sp>
      <p:cxnSp>
        <p:nvCxnSpPr>
          <p:cNvPr id="9" name="直线箭头连接符 8"/>
          <p:cNvCxnSpPr/>
          <p:nvPr/>
        </p:nvCxnSpPr>
        <p:spPr>
          <a:xfrm>
            <a:off x="1763688" y="3258190"/>
            <a:ext cx="216024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396239" y="3073524"/>
            <a:ext cx="86409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</a:rPr>
              <a:t>ok</a:t>
            </a:r>
            <a:endParaRPr lang="zh-CN" altLang="en-US" dirty="0"/>
          </a:p>
        </p:txBody>
      </p:sp>
      <p:cxnSp>
        <p:nvCxnSpPr>
          <p:cNvPr id="11" name="直线箭头连接符 10"/>
          <p:cNvCxnSpPr/>
          <p:nvPr/>
        </p:nvCxnSpPr>
        <p:spPr>
          <a:xfrm>
            <a:off x="1763688" y="3599149"/>
            <a:ext cx="2160240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208462" y="3433564"/>
            <a:ext cx="123964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is-IS" altLang="zh-CN" dirty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charset="-122"/>
              </a:rPr>
              <a:t>A - amt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3" name="直线箭头连接符 12"/>
          <p:cNvCxnSpPr/>
          <p:nvPr/>
        </p:nvCxnSpPr>
        <p:spPr>
          <a:xfrm>
            <a:off x="1763688" y="3888368"/>
            <a:ext cx="2160240" cy="0"/>
          </a:xfrm>
          <a:prstGeom prst="straightConnector1">
            <a:avLst/>
          </a:prstGeom>
          <a:ln w="12700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08462" y="3722783"/>
            <a:ext cx="123964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is-IS" altLang="zh-CN" dirty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charset="-122"/>
              </a:rPr>
              <a:t>ok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5" name="直线箭头连接符 14"/>
          <p:cNvCxnSpPr/>
          <p:nvPr/>
        </p:nvCxnSpPr>
        <p:spPr>
          <a:xfrm>
            <a:off x="1763688" y="4800349"/>
            <a:ext cx="21602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>
            <a:off x="1763688" y="5210253"/>
            <a:ext cx="2160240" cy="0"/>
          </a:xfrm>
          <a:prstGeom prst="straightConnector1">
            <a:avLst/>
          </a:prstGeom>
          <a:ln w="12700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>
            <a:off x="6804248" y="2879976"/>
            <a:ext cx="0" cy="2713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1760136" y="4201860"/>
            <a:ext cx="5044112" cy="0"/>
          </a:xfrm>
          <a:prstGeom prst="straightConnector1">
            <a:avLst/>
          </a:prstGeom>
          <a:ln w="12700">
            <a:solidFill>
              <a:srgbClr val="0432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399746" y="3998620"/>
            <a:ext cx="123964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is-IS" altLang="zh-CN" dirty="0">
                <a:solidFill>
                  <a:srgbClr val="0432FF"/>
                </a:solidFill>
                <a:latin typeface="Consolas" panose="020B0609020204030204" pitchFamily="49" charset="0"/>
                <a:ea typeface="楷体" panose="02010609060101010101" charset="-122"/>
              </a:rPr>
              <a:t>B + amt</a:t>
            </a:r>
            <a:endParaRPr lang="zh-CN" altLang="en-US" dirty="0">
              <a:solidFill>
                <a:srgbClr val="0432FF"/>
              </a:solidFill>
            </a:endParaRPr>
          </a:p>
        </p:txBody>
      </p:sp>
      <p:cxnSp>
        <p:nvCxnSpPr>
          <p:cNvPr id="20" name="直线箭头连接符 19"/>
          <p:cNvCxnSpPr/>
          <p:nvPr/>
        </p:nvCxnSpPr>
        <p:spPr>
          <a:xfrm>
            <a:off x="1760136" y="4491079"/>
            <a:ext cx="5028436" cy="0"/>
          </a:xfrm>
          <a:prstGeom prst="straightConnector1">
            <a:avLst/>
          </a:prstGeom>
          <a:ln w="12700">
            <a:solidFill>
              <a:srgbClr val="0432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274354" y="4258524"/>
            <a:ext cx="123964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is-IS" altLang="zh-CN" dirty="0">
                <a:solidFill>
                  <a:srgbClr val="0432FF"/>
                </a:solidFill>
                <a:latin typeface="Consolas" panose="020B0609020204030204" pitchFamily="49" charset="0"/>
                <a:ea typeface="楷体" panose="02010609060101010101" charset="-122"/>
              </a:rPr>
              <a:t>ok</a:t>
            </a:r>
            <a:endParaRPr lang="zh-CN" altLang="en-US" dirty="0">
              <a:solidFill>
                <a:srgbClr val="0432FF"/>
              </a:solidFill>
            </a:endParaRPr>
          </a:p>
        </p:txBody>
      </p:sp>
      <p:cxnSp>
        <p:nvCxnSpPr>
          <p:cNvPr id="22" name="直线箭头连接符 21"/>
          <p:cNvCxnSpPr/>
          <p:nvPr/>
        </p:nvCxnSpPr>
        <p:spPr>
          <a:xfrm>
            <a:off x="1760136" y="4873724"/>
            <a:ext cx="50441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239506" y="4630018"/>
            <a:ext cx="122413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</a:rPr>
              <a:t>Commit</a:t>
            </a:r>
            <a:endParaRPr lang="zh-CN" altLang="en-US" dirty="0"/>
          </a:p>
        </p:txBody>
      </p:sp>
      <p:cxnSp>
        <p:nvCxnSpPr>
          <p:cNvPr id="24" name="直线箭头连接符 23"/>
          <p:cNvCxnSpPr/>
          <p:nvPr/>
        </p:nvCxnSpPr>
        <p:spPr>
          <a:xfrm>
            <a:off x="1760136" y="5377125"/>
            <a:ext cx="5044112" cy="0"/>
          </a:xfrm>
          <a:prstGeom prst="straightConnector1">
            <a:avLst/>
          </a:prstGeom>
          <a:ln w="12700">
            <a:solidFill>
              <a:srgbClr val="0432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339752" y="5092222"/>
            <a:ext cx="86409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</a:rPr>
              <a:t>ok</a:t>
            </a:r>
            <a:endParaRPr lang="zh-CN" altLang="en-US" dirty="0"/>
          </a:p>
        </p:txBody>
      </p:sp>
      <p:sp>
        <p:nvSpPr>
          <p:cNvPr id="26" name="闪电形 25"/>
          <p:cNvSpPr/>
          <p:nvPr/>
        </p:nvSpPr>
        <p:spPr>
          <a:xfrm>
            <a:off x="6420323" y="5119593"/>
            <a:ext cx="621833" cy="559834"/>
          </a:xfrm>
          <a:prstGeom prst="lightningBolt">
            <a:avLst/>
          </a:prstGeom>
          <a:solidFill>
            <a:srgbClr val="C00000"/>
          </a:solidFill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0180" y="1489671"/>
            <a:ext cx="7524328" cy="3946545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/>
          <a:p>
            <a:r>
              <a:rPr kumimoji="1" lang="en-US" altLang="zh-CN" dirty="0"/>
              <a:t>2-Phase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Commit: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distributed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transactions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7000"/>
            <a:ext cx="8229600" cy="55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5"/>
          <p:cNvSpPr txBox="1"/>
          <p:nvPr/>
        </p:nvSpPr>
        <p:spPr>
          <a:xfrm>
            <a:off x="7391400" y="1079500"/>
            <a:ext cx="1676400" cy="369332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0" dirty="0">
                <a:solidFill>
                  <a:srgbClr val="BD37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3N messages</a:t>
            </a:r>
            <a:endParaRPr lang="en-US" b="0" dirty="0">
              <a:solidFill>
                <a:srgbClr val="BD374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Question: what about the lock release?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4251752" cy="3771636"/>
          </a:xfrm>
        </p:spPr>
        <p:txBody>
          <a:bodyPr/>
          <a:lstStyle/>
          <a:p>
            <a:r>
              <a:rPr kumimoji="1" lang="en-US" altLang="zh-CN" dirty="0"/>
              <a:t>Recall: the 2PL in previous lecture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Transaction must release the lock of its records upon the commitment </a:t>
            </a:r>
            <a:endParaRPr kumimoji="1" lang="en-US" altLang="zh-CN" dirty="0"/>
          </a:p>
          <a:p>
            <a:r>
              <a:rPr kumimoji="1" lang="en-US" altLang="zh-CN" dirty="0"/>
              <a:t>Question: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Can we release the lock upon the low-level commitment? </a:t>
            </a:r>
            <a:endParaRPr kumimoji="1" lang="en-US" altLang="zh-CN" dirty="0"/>
          </a:p>
          <a:p>
            <a:pPr marL="74295" lvl="1" indent="0">
              <a:buNone/>
            </a:pPr>
            <a:endParaRPr kumimoji="1"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011792" y="589376"/>
            <a:ext cx="4132208" cy="1527607"/>
            <a:chOff x="4397492" y="802030"/>
            <a:chExt cx="4132208" cy="1527607"/>
          </a:xfrm>
        </p:grpSpPr>
        <p:sp>
          <p:nvSpPr>
            <p:cNvPr id="6" name="矩形 5"/>
            <p:cNvSpPr/>
            <p:nvPr/>
          </p:nvSpPr>
          <p:spPr>
            <a:xfrm>
              <a:off x="4397492" y="1129308"/>
              <a:ext cx="3977848" cy="1200329"/>
            </a:xfrm>
            <a:prstGeom prst="rect">
              <a:avLst/>
            </a:prstGeom>
            <a:ln w="381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  <a:ea typeface="楷体" panose="02010609060101010101" charset="-122"/>
                  <a:cs typeface="Courier"/>
                </a:rPr>
                <a:t>Deposit(bank, a, amt):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endParaRPr>
            </a:p>
            <a:p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  <a:ea typeface="楷体" panose="02010609060101010101" charset="-122"/>
                  <a:cs typeface="Courier"/>
                </a:rPr>
                <a:t>    </a:t>
              </a:r>
              <a:r>
                <a:rPr lang="en-US" altLang="zh-CN" dirty="0" err="1">
                  <a:solidFill>
                    <a:prstClr val="black"/>
                  </a:solidFill>
                  <a:latin typeface="Consolas" panose="020B0609020204030204" pitchFamily="49" charset="0"/>
                  <a:ea typeface="楷体" panose="02010609060101010101" charset="-122"/>
                  <a:cs typeface="Courier"/>
                </a:rPr>
                <a:t>tx.begin</a:t>
              </a:r>
              <a:r>
                <a:rPr lang="en-US" altLang="zh-CN" dirty="0">
                  <a:solidFill>
                    <a:prstClr val="black"/>
                  </a:solidFill>
                  <a:latin typeface="Consolas" panose="020B0609020204030204" pitchFamily="49" charset="0"/>
                  <a:ea typeface="楷体" panose="02010609060101010101" charset="-122"/>
                  <a:cs typeface="Courier"/>
                </a:rPr>
                <a:t>()</a:t>
              </a:r>
              <a:endPara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endParaRPr>
            </a:p>
            <a:p>
              <a:r>
                <a:rPr lang="is-IS" altLang="zh-CN" dirty="0">
                  <a:solidFill>
                    <a:prstClr val="black"/>
                  </a:solidFill>
                  <a:latin typeface="Consolas" panose="020B0609020204030204" pitchFamily="49" charset="0"/>
                  <a:ea typeface="楷体" panose="02010609060101010101" charset="-122"/>
                  <a:cs typeface="Courier"/>
                </a:rPr>
                <a:t>    bank[a] += amt</a:t>
              </a:r>
              <a:endParaRPr lang="is-I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endParaRPr>
            </a:p>
            <a:p>
              <a:r>
                <a:rPr lang="is-IS" altLang="zh-CN" b="1" dirty="0">
                  <a:solidFill>
                    <a:srgbClr val="C00000"/>
                  </a:solidFill>
                  <a:latin typeface="Consolas" panose="020B0609020204030204" pitchFamily="49" charset="0"/>
                  <a:ea typeface="楷体" panose="02010609060101010101" charset="-122"/>
                  <a:cs typeface="Courier"/>
                </a:rPr>
                <a:t>    tx.commit()</a:t>
              </a:r>
              <a:endParaRPr lang="is-IS" altLang="zh-CN" b="1" dirty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endParaRPr>
            </a:p>
          </p:txBody>
        </p:sp>
        <p:sp>
          <p:nvSpPr>
            <p:cNvPr id="7" name="Rectangle 4"/>
            <p:cNvSpPr/>
            <p:nvPr/>
          </p:nvSpPr>
          <p:spPr>
            <a:xfrm>
              <a:off x="6058002" y="802030"/>
              <a:ext cx="2471698" cy="405683"/>
            </a:xfrm>
            <a:prstGeom prst="rect">
              <a:avLst/>
            </a:prstGeom>
            <a:solidFill>
              <a:srgbClr val="F5FED6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lIns="72000" tIns="0" rIns="72000" bIns="36000">
              <a:spAutoFit/>
            </a:bodyPr>
            <a:lstStyle/>
            <a:p>
              <a:pPr marL="441325" lvl="0" indent="-384175" algn="ctr" fontAlgn="auto">
                <a:spcBef>
                  <a:spcPct val="20000"/>
                </a:spcBef>
                <a:spcAft>
                  <a:spcPts val="0"/>
                </a:spcAft>
                <a:buClr>
                  <a:srgbClr val="FF0066"/>
                </a:buClr>
              </a:pPr>
              <a:r>
                <a:rPr lang="en-US" altLang="zh-CN" sz="2400" dirty="0">
                  <a:solidFill>
                    <a:prstClr val="black"/>
                  </a:solidFill>
                  <a:latin typeface="Eras Medium ITC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Low-layer TX</a:t>
              </a:r>
              <a:endParaRPr lang="en-US" altLang="zh-CN" sz="2400" dirty="0">
                <a:solidFill>
                  <a:prstClr val="black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5011792" y="2342530"/>
            <a:ext cx="3977848" cy="923330"/>
          </a:xfrm>
          <a:prstGeom prst="rect">
            <a:avLst/>
          </a:prstGeom>
          <a:ln w="381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...</a:t>
            </a:r>
            <a:endParaRPr lang="is-IS" altLang="zh-CN" dirty="0">
              <a:solidFill>
                <a:prstClr val="black"/>
              </a:solidFill>
              <a:latin typeface="Consolas" panose="020B0609020204030204" pitchFamily="49" charset="0"/>
              <a:ea typeface="楷体" panose="02010609060101010101" charset="-122"/>
              <a:cs typeface="Courier"/>
            </a:endParaRPr>
          </a:p>
          <a:p>
            <a:r>
              <a:rPr lang="is-IS" altLang="zh-CN" b="1" dirty="0">
                <a:solidFill>
                  <a:srgbClr val="C00000"/>
                </a:solidFill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Release(bank[a].lock)</a:t>
            </a:r>
            <a:endParaRPr lang="is-IS" altLang="zh-CN" b="1" dirty="0">
              <a:solidFill>
                <a:srgbClr val="C00000"/>
              </a:solidFill>
              <a:latin typeface="Consolas" panose="020B0609020204030204" pitchFamily="49" charset="0"/>
              <a:ea typeface="楷体" panose="02010609060101010101" charset="-122"/>
              <a:cs typeface="Courier"/>
            </a:endParaRPr>
          </a:p>
          <a:p>
            <a:r>
              <a:rPr lang="is-IS" altLang="zh-CN" dirty="0">
                <a:latin typeface="Consolas" panose="020B0609020204030204" pitchFamily="49" charset="0"/>
                <a:ea typeface="楷体" panose="02010609060101010101" charset="-122"/>
                <a:cs typeface="Courier"/>
              </a:rPr>
              <a:t>...</a:t>
            </a:r>
            <a:endParaRPr lang="is-IS" altLang="zh-CN" dirty="0">
              <a:latin typeface="Consolas" panose="020B0609020204030204" pitchFamily="49" charset="0"/>
              <a:ea typeface="楷体" panose="02010609060101010101" charset="-122"/>
              <a:cs typeface="Courier"/>
            </a:endParaRPr>
          </a:p>
        </p:txBody>
      </p:sp>
      <p:cxnSp>
        <p:nvCxnSpPr>
          <p:cNvPr id="9" name="直线连接符 8"/>
          <p:cNvCxnSpPr/>
          <p:nvPr/>
        </p:nvCxnSpPr>
        <p:spPr>
          <a:xfrm flipV="1">
            <a:off x="5011792" y="1993404"/>
            <a:ext cx="595160" cy="349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/>
          <p:cNvCxnSpPr/>
          <p:nvPr/>
        </p:nvCxnSpPr>
        <p:spPr>
          <a:xfrm flipH="1" flipV="1">
            <a:off x="7000716" y="1993404"/>
            <a:ext cx="1988924" cy="349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78"/>
          <p:cNvCxnSpPr/>
          <p:nvPr/>
        </p:nvCxnSpPr>
        <p:spPr>
          <a:xfrm>
            <a:off x="323528" y="3821347"/>
            <a:ext cx="800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4"/>
          <p:cNvSpPr/>
          <p:nvPr/>
        </p:nvSpPr>
        <p:spPr>
          <a:xfrm>
            <a:off x="254579" y="4090861"/>
            <a:ext cx="2102268" cy="405683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400" dirty="0">
                <a:solidFill>
                  <a:prstClr val="black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No!</a:t>
            </a:r>
            <a:endParaRPr lang="en-US" altLang="zh-CN" sz="2400" dirty="0">
              <a:solidFill>
                <a:prstClr val="black"/>
              </a:solidFill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-293506" y="4835454"/>
            <a:ext cx="4711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kumimoji="1" lang="en-US" altLang="zh-CN" dirty="0"/>
              <a:t>e.g.,  a concurrently audit can read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an internal value of </a:t>
            </a:r>
            <a:r>
              <a:rPr kumimoji="1" lang="zh-CN" altLang="en-US" dirty="0"/>
              <a:t>发工资</a:t>
            </a:r>
            <a:endParaRPr kumimoji="1"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8925" y="4009128"/>
            <a:ext cx="4853262" cy="1652652"/>
          </a:xfrm>
          <a:prstGeom prst="rect">
            <a:avLst/>
          </a:prstGeom>
        </p:spPr>
      </p:pic>
      <p:sp>
        <p:nvSpPr>
          <p:cNvPr id="18" name="左大括号 17"/>
          <p:cNvSpPr/>
          <p:nvPr/>
        </p:nvSpPr>
        <p:spPr>
          <a:xfrm>
            <a:off x="6444208" y="5089748"/>
            <a:ext cx="228094" cy="4359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558255" y="5138453"/>
            <a:ext cx="47659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solidFill>
                  <a:srgbClr val="C00000"/>
                </a:solidFill>
              </a:rPr>
              <a:t>Read uncommitted value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Lock releases in nested transaction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If a low-level TX commits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It can only release locks to other low-level TXs belonging to the same high-level TX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But not other TXs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charset="-128"/>
              </a:rPr>
              <a:t>Summary:</a:t>
            </a:r>
            <a:r>
              <a:rPr lang="zh-CN" altLang="en-US" dirty="0">
                <a:ea typeface="MS PGothic" panose="020B0600070205080204" charset="-128"/>
              </a:rPr>
              <a:t> </a:t>
            </a:r>
            <a:r>
              <a:rPr lang="en-US" altLang="zh-CN" dirty="0">
                <a:ea typeface="MS PGothic" panose="020B0600070205080204" charset="-128"/>
              </a:rPr>
              <a:t>Two-phase Commit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BE384B"/>
                </a:solidFill>
              </a:rPr>
              <a:t>Two-phase commit </a:t>
            </a:r>
            <a:r>
              <a:rPr lang="en-US" altLang="zh-CN" dirty="0"/>
              <a:t>allows us to achieve </a:t>
            </a:r>
            <a:r>
              <a:rPr lang="en-US" altLang="zh-CN" dirty="0">
                <a:solidFill>
                  <a:srgbClr val="BE384B"/>
                </a:solidFill>
              </a:rPr>
              <a:t>multi-site</a:t>
            </a:r>
            <a:r>
              <a:rPr lang="zh-CN" altLang="en-US" dirty="0">
                <a:solidFill>
                  <a:srgbClr val="BE384B"/>
                </a:solidFill>
              </a:rPr>
              <a:t> </a:t>
            </a:r>
            <a:r>
              <a:rPr lang="en-US" altLang="zh-CN" dirty="0">
                <a:solidFill>
                  <a:srgbClr val="BE384B"/>
                </a:solidFill>
              </a:rPr>
              <a:t>atomicity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transaction</a:t>
            </a:r>
            <a:r>
              <a:rPr lang="zh-CN" altLang="en-US" dirty="0"/>
              <a:t> </a:t>
            </a:r>
            <a:r>
              <a:rPr lang="en-US" altLang="zh-CN" dirty="0"/>
              <a:t>remains atomic</a:t>
            </a:r>
            <a:r>
              <a:rPr lang="zh-CN" altLang="en-US" dirty="0"/>
              <a:t> </a:t>
            </a:r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require communication with multiple machines </a:t>
            </a:r>
            <a:endParaRPr lang="zh-CN" altLang="en-US" dirty="0"/>
          </a:p>
          <a:p>
            <a:r>
              <a:rPr lang="en-US" altLang="zh-CN" dirty="0"/>
              <a:t>In two-phase commit, failures prior to the commit point can be aborted. If workers (or the coordinator) fail after the commit point, they </a:t>
            </a:r>
            <a:r>
              <a:rPr lang="en-US" altLang="zh-CN" dirty="0">
                <a:solidFill>
                  <a:srgbClr val="BE384B"/>
                </a:solidFill>
              </a:rPr>
              <a:t>recover into the </a:t>
            </a:r>
            <a:r>
              <a:rPr lang="en-US" altLang="zh-CN" dirty="0">
                <a:solidFill>
                  <a:srgbClr val="BE384B"/>
                </a:solidFill>
                <a:highlight>
                  <a:srgbClr val="FFFF00"/>
                </a:highlight>
              </a:rPr>
              <a:t>PREPARED</a:t>
            </a:r>
            <a:r>
              <a:rPr lang="en-US" altLang="zh-CN" dirty="0">
                <a:solidFill>
                  <a:srgbClr val="BE384B"/>
                </a:solidFill>
              </a:rPr>
              <a:t> state</a:t>
            </a:r>
            <a:r>
              <a:rPr lang="en-US" altLang="zh-CN" dirty="0"/>
              <a:t>, and complete the transaction</a:t>
            </a:r>
            <a:endParaRPr kumimoji="1" lang="en-US" altLang="zh-CN" dirty="0"/>
          </a:p>
          <a:p>
            <a:r>
              <a:rPr lang="en-US" altLang="zh-CN" dirty="0"/>
              <a:t>Our remaining issue deals with availability and replication: we will </a:t>
            </a:r>
            <a:r>
              <a:rPr lang="en-US" altLang="zh-CN" dirty="0">
                <a:highlight>
                  <a:srgbClr val="FFFF00"/>
                </a:highlight>
              </a:rPr>
              <a:t>replicate data across sites </a:t>
            </a:r>
            <a:r>
              <a:rPr lang="en-US" altLang="zh-CN" dirty="0"/>
              <a:t>to improve availability, we may also </a:t>
            </a:r>
            <a:r>
              <a:rPr lang="en-US" altLang="zh-CN" dirty="0">
                <a:highlight>
                  <a:srgbClr val="FFFF00"/>
                </a:highlight>
              </a:rPr>
              <a:t>replicate the coordinator</a:t>
            </a:r>
            <a:r>
              <a:rPr lang="en-US" altLang="zh-CN" dirty="0"/>
              <a:t>, but must deal with keeping multiple copies of the data </a:t>
            </a:r>
            <a:r>
              <a:rPr lang="en-US" altLang="zh-CN" dirty="0">
                <a:solidFill>
                  <a:srgbClr val="BE384B"/>
                </a:solidFill>
              </a:rPr>
              <a:t>consistent</a:t>
            </a:r>
            <a:endParaRPr lang="en-US" altLang="zh-CN" dirty="0">
              <a:solidFill>
                <a:srgbClr val="BE384B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Replication Consistency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BD374B"/>
                </a:solidFill>
              </a:rPr>
              <a:t>Optimistic</a:t>
            </a:r>
            <a:r>
              <a:rPr lang="en-US" altLang="zh-CN" dirty="0"/>
              <a:t> Replication</a:t>
            </a:r>
            <a:endParaRPr lang="en-US" altLang="zh-CN" dirty="0"/>
          </a:p>
          <a:p>
            <a:pPr lvl="1"/>
            <a:r>
              <a:rPr lang="en-US" altLang="zh-CN" dirty="0"/>
              <a:t>Tolerate inconsistency, and fix things up later</a:t>
            </a:r>
            <a:endParaRPr lang="en-US" altLang="zh-CN" dirty="0"/>
          </a:p>
          <a:p>
            <a:pPr lvl="1"/>
            <a:r>
              <a:rPr lang="en-US" altLang="zh-CN" dirty="0"/>
              <a:t>Works well when out-of-sync replicas are acceptable</a:t>
            </a:r>
            <a:endParaRPr lang="en-US" altLang="zh-CN" dirty="0"/>
          </a:p>
          <a:p>
            <a:r>
              <a:rPr lang="en-US" altLang="zh-CN" dirty="0">
                <a:solidFill>
                  <a:srgbClr val="BD374B"/>
                </a:solidFill>
              </a:rPr>
              <a:t>Pessimistic</a:t>
            </a:r>
            <a:r>
              <a:rPr lang="en-US" altLang="zh-CN" dirty="0"/>
              <a:t> Replication</a:t>
            </a:r>
            <a:endParaRPr lang="en-US" altLang="zh-CN" dirty="0"/>
          </a:p>
          <a:p>
            <a:pPr lvl="1"/>
            <a:r>
              <a:rPr lang="en-US" altLang="zh-CN" dirty="0"/>
              <a:t>Ensure strong consistency between replicas</a:t>
            </a:r>
            <a:endParaRPr lang="en-US" altLang="zh-CN" dirty="0"/>
          </a:p>
          <a:p>
            <a:pPr lvl="1"/>
            <a:r>
              <a:rPr lang="en-US" altLang="zh-CN" dirty="0"/>
              <a:t>Needed when out-of-sync replicas can cause serious problems</a:t>
            </a:r>
            <a:endParaRPr lang="en-US" altLang="zh-CN" dirty="0"/>
          </a:p>
          <a:p>
            <a:pPr marL="74295" lvl="1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widely used transaction (TX)s </a:t>
            </a:r>
            <a:endParaRPr kumimoji="1" lang="zh-CN" altLang="en-US" b="0" dirty="0"/>
          </a:p>
        </p:txBody>
      </p:sp>
      <p:grpSp>
        <p:nvGrpSpPr>
          <p:cNvPr id="31" name="组合 30"/>
          <p:cNvGrpSpPr/>
          <p:nvPr/>
        </p:nvGrpSpPr>
        <p:grpSpPr>
          <a:xfrm>
            <a:off x="5818303" y="4272758"/>
            <a:ext cx="3038209" cy="1240753"/>
            <a:chOff x="5004048" y="4297660"/>
            <a:chExt cx="3038209" cy="1240753"/>
          </a:xfrm>
        </p:grpSpPr>
        <p:grpSp>
          <p:nvGrpSpPr>
            <p:cNvPr id="12" name="组合 11"/>
            <p:cNvGrpSpPr/>
            <p:nvPr/>
          </p:nvGrpSpPr>
          <p:grpSpPr>
            <a:xfrm>
              <a:off x="500404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rgbClr val="000000"/>
                      </a:solidFill>
                    </a:rPr>
                    <a:t>File server</a:t>
                  </a:r>
                  <a:endParaRPr lang="zh-CN" altLang="en-US" sz="1200"/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7" name="一个圆顶角并剪去另一个顶角的矩形 6"/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File:</a:t>
                  </a:r>
                  <a:endParaRPr kumimoji="1" lang="en-US" altLang="zh-CN" sz="1200" b="1"/>
                </a:p>
                <a:p>
                  <a:pPr algn="ctr"/>
                  <a:r>
                    <a:rPr kumimoji="1" lang="en-US" altLang="zh-CN" sz="1200"/>
                    <a:t>image</a:t>
                  </a:r>
                  <a:endParaRPr kumimoji="1" lang="zh-CN" altLang="en-US" sz="1200"/>
                </a:p>
              </p:txBody>
            </p:sp>
          </p:grpSp>
        </p:grpSp>
        <p:grpSp>
          <p:nvGrpSpPr>
            <p:cNvPr id="13" name="组合 12"/>
            <p:cNvGrpSpPr/>
            <p:nvPr/>
          </p:nvGrpSpPr>
          <p:grpSpPr>
            <a:xfrm>
              <a:off x="5835606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18" name="矩形 17"/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rgbClr val="000000"/>
                      </a:solidFill>
                    </a:rPr>
                    <a:t>File server</a:t>
                  </a:r>
                  <a:endParaRPr lang="zh-CN" altLang="en-US" sz="1200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16" name="一个圆顶角并剪去另一个顶角的矩形 15"/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File:</a:t>
                  </a:r>
                  <a:endParaRPr kumimoji="1" lang="en-US" altLang="zh-CN" sz="1200" b="1"/>
                </a:p>
                <a:p>
                  <a:pPr algn="ctr"/>
                  <a:r>
                    <a:rPr kumimoji="1" lang="en-US" altLang="zh-CN" sz="1200"/>
                    <a:t>image</a:t>
                  </a:r>
                  <a:endParaRPr kumimoji="1" lang="zh-CN" altLang="en-US" sz="1200"/>
                </a:p>
              </p:txBody>
            </p:sp>
          </p:grpSp>
        </p:grpSp>
        <p:grpSp>
          <p:nvGrpSpPr>
            <p:cNvPr id="20" name="组合 19"/>
            <p:cNvGrpSpPr/>
            <p:nvPr/>
          </p:nvGrpSpPr>
          <p:grpSpPr>
            <a:xfrm>
              <a:off x="713693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rgbClr val="000000"/>
                      </a:solidFill>
                    </a:rPr>
                    <a:t>File server</a:t>
                  </a:r>
                  <a:endParaRPr lang="zh-CN" altLang="en-US" sz="1200"/>
                </a:p>
              </p:txBody>
            </p:sp>
          </p:grpSp>
          <p:grpSp>
            <p:nvGrpSpPr>
              <p:cNvPr id="22" name="组合 21"/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23" name="一个圆顶角并剪去另一个顶角的矩形 22"/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File:</a:t>
                  </a:r>
                  <a:endParaRPr kumimoji="1" lang="en-US" altLang="zh-CN" sz="1200" b="1"/>
                </a:p>
                <a:p>
                  <a:pPr algn="ctr"/>
                  <a:r>
                    <a:rPr kumimoji="1" lang="en-US" altLang="zh-CN" sz="1200"/>
                    <a:t>image</a:t>
                  </a:r>
                  <a:endParaRPr kumimoji="1" lang="zh-CN" altLang="en-US" sz="1200"/>
                </a:p>
              </p:txBody>
            </p:sp>
          </p:grpSp>
        </p:grpSp>
        <p:sp>
          <p:nvSpPr>
            <p:cNvPr id="27" name="矩形 26"/>
            <p:cNvSpPr/>
            <p:nvPr/>
          </p:nvSpPr>
          <p:spPr>
            <a:xfrm>
              <a:off x="6680258" y="454699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000000"/>
                  </a:solidFill>
                </a:rPr>
                <a:t>…</a:t>
              </a:r>
              <a:endParaRPr lang="zh-CN" altLang="en-US" sz="2400"/>
            </a:p>
          </p:txBody>
        </p:sp>
        <p:cxnSp>
          <p:nvCxnSpPr>
            <p:cNvPr id="29" name="直线连接符 28"/>
            <p:cNvCxnSpPr/>
            <p:nvPr/>
          </p:nvCxnSpPr>
          <p:spPr>
            <a:xfrm>
              <a:off x="5090360" y="5161756"/>
              <a:ext cx="28884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5495307" y="5199859"/>
              <a:ext cx="2191626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</a:rPr>
                <a:t>Distributed file system</a:t>
              </a:r>
              <a:endParaRPr lang="zh-CN" altLang="en-US" sz="160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758122" y="2568458"/>
            <a:ext cx="3098390" cy="1384372"/>
            <a:chOff x="5645427" y="2766408"/>
            <a:chExt cx="3098390" cy="1384372"/>
          </a:xfrm>
        </p:grpSpPr>
        <p:grpSp>
          <p:nvGrpSpPr>
            <p:cNvPr id="33" name="组合 32"/>
            <p:cNvGrpSpPr/>
            <p:nvPr/>
          </p:nvGrpSpPr>
          <p:grpSpPr>
            <a:xfrm>
              <a:off x="5645427" y="2766408"/>
              <a:ext cx="1309974" cy="899967"/>
              <a:chOff x="6831174" y="4263832"/>
              <a:chExt cx="1309974" cy="899967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>
                    <a:solidFill>
                      <a:srgbClr val="000000"/>
                    </a:solidFill>
                  </a:rPr>
                  <a:t>Database server</a:t>
                </a:r>
                <a:endParaRPr lang="zh-CN" altLang="en-US" sz="1200"/>
              </a:p>
            </p:txBody>
          </p:sp>
          <p:grpSp>
            <p:nvGrpSpPr>
              <p:cNvPr id="36" name="组合 35"/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37" name="磁盘 36"/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Database</a:t>
                  </a:r>
                  <a:endParaRPr kumimoji="1" lang="en-US" altLang="zh-CN" sz="1200" b="1"/>
                </a:p>
                <a:p>
                  <a:pPr algn="ctr"/>
                  <a:r>
                    <a:rPr kumimoji="1" lang="en-US" altLang="zh-CN" sz="1200"/>
                    <a:t>user, price</a:t>
                  </a:r>
                  <a:endParaRPr kumimoji="1" lang="zh-CN" altLang="en-US" sz="1200"/>
                </a:p>
              </p:txBody>
            </p:sp>
          </p:grpSp>
        </p:grpSp>
        <p:grpSp>
          <p:nvGrpSpPr>
            <p:cNvPr id="39" name="组合 38"/>
            <p:cNvGrpSpPr/>
            <p:nvPr/>
          </p:nvGrpSpPr>
          <p:grpSpPr>
            <a:xfrm>
              <a:off x="7433843" y="2770148"/>
              <a:ext cx="1309974" cy="899967"/>
              <a:chOff x="6831174" y="4263832"/>
              <a:chExt cx="1309974" cy="899967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>
                    <a:solidFill>
                      <a:srgbClr val="000000"/>
                    </a:solidFill>
                  </a:rPr>
                  <a:t>Database server</a:t>
                </a:r>
                <a:endParaRPr lang="zh-CN" altLang="en-US" sz="1200"/>
              </a:p>
            </p:txBody>
          </p:sp>
          <p:grpSp>
            <p:nvGrpSpPr>
              <p:cNvPr id="42" name="组合 41"/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43" name="磁盘 42"/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Database</a:t>
                  </a:r>
                  <a:endParaRPr kumimoji="1" lang="en-US" altLang="zh-CN" sz="1200" b="1"/>
                </a:p>
                <a:p>
                  <a:pPr algn="ctr"/>
                  <a:r>
                    <a:rPr kumimoji="1" lang="en-US" altLang="zh-CN" sz="1200"/>
                    <a:t>user, price</a:t>
                  </a:r>
                  <a:endParaRPr kumimoji="1" lang="zh-CN" altLang="en-US" sz="1200"/>
                </a:p>
              </p:txBody>
            </p:sp>
          </p:grpSp>
        </p:grpSp>
        <p:cxnSp>
          <p:nvCxnSpPr>
            <p:cNvPr id="45" name="直线连接符 44"/>
            <p:cNvCxnSpPr/>
            <p:nvPr/>
          </p:nvCxnSpPr>
          <p:spPr>
            <a:xfrm>
              <a:off x="5645427" y="3793604"/>
              <a:ext cx="30813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6897697" y="306673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000000"/>
                  </a:solidFill>
                </a:rPr>
                <a:t>…</a:t>
              </a:r>
              <a:endParaRPr lang="zh-CN" altLang="en-US" sz="2400"/>
            </a:p>
          </p:txBody>
        </p:sp>
        <p:sp>
          <p:nvSpPr>
            <p:cNvPr id="48" name="矩形 47"/>
            <p:cNvSpPr/>
            <p:nvPr/>
          </p:nvSpPr>
          <p:spPr>
            <a:xfrm>
              <a:off x="6151448" y="3812226"/>
              <a:ext cx="206498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</a:rPr>
                <a:t>Distributed database</a:t>
              </a:r>
              <a:endParaRPr lang="zh-CN" altLang="en-US" sz="1600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5383207" y="1199766"/>
            <a:ext cx="3704912" cy="1076455"/>
            <a:chOff x="5248883" y="1420516"/>
            <a:chExt cx="3704912" cy="1076455"/>
          </a:xfrm>
        </p:grpSpPr>
        <p:grpSp>
          <p:nvGrpSpPr>
            <p:cNvPr id="63" name="组合 62"/>
            <p:cNvGrpSpPr/>
            <p:nvPr/>
          </p:nvGrpSpPr>
          <p:grpSpPr>
            <a:xfrm>
              <a:off x="5248883" y="1420516"/>
              <a:ext cx="3704912" cy="608773"/>
              <a:chOff x="5248883" y="1420516"/>
              <a:chExt cx="3704912" cy="608773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5248883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1" name="梯形 50"/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Caching</a:t>
                  </a:r>
                  <a:endParaRPr kumimoji="1" lang="en-US" altLang="zh-CN" sz="1200" b="1"/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rgbClr val="000000"/>
                      </a:solidFill>
                    </a:rPr>
                    <a:t>Caching server</a:t>
                  </a:r>
                  <a:endParaRPr lang="zh-CN" altLang="en-US" sz="1200"/>
                </a:p>
              </p:txBody>
            </p:sp>
          </p:grpSp>
          <p:grpSp>
            <p:nvGrpSpPr>
              <p:cNvPr id="54" name="组合 53"/>
              <p:cNvGrpSpPr/>
              <p:nvPr/>
            </p:nvGrpSpPr>
            <p:grpSpPr>
              <a:xfrm>
                <a:off x="6350866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5" name="梯形 54"/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Caching</a:t>
                  </a:r>
                  <a:endParaRPr kumimoji="1" lang="en-US" altLang="zh-CN" sz="1200" b="1"/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rgbClr val="000000"/>
                      </a:solidFill>
                    </a:rPr>
                    <a:t>Caching server</a:t>
                  </a:r>
                  <a:endParaRPr lang="zh-CN" altLang="en-US" sz="1200"/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7738398" y="1420516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9" name="梯形 58"/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Caching</a:t>
                  </a:r>
                  <a:endParaRPr kumimoji="1" lang="en-US" altLang="zh-CN" sz="1200" b="1"/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rgbClr val="000000"/>
                      </a:solidFill>
                    </a:rPr>
                    <a:t>Caching server</a:t>
                  </a:r>
                  <a:endParaRPr lang="zh-CN" altLang="en-US" sz="1200"/>
                </a:p>
              </p:txBody>
            </p:sp>
          </p:grpSp>
          <p:sp>
            <p:nvSpPr>
              <p:cNvPr id="62" name="矩形 61"/>
              <p:cNvSpPr/>
              <p:nvPr/>
            </p:nvSpPr>
            <p:spPr>
              <a:xfrm>
                <a:off x="7415910" y="1502122"/>
                <a:ext cx="492443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solidFill>
                      <a:srgbClr val="000000"/>
                    </a:solidFill>
                  </a:rPr>
                  <a:t>…</a:t>
                </a:r>
                <a:endParaRPr lang="zh-CN" altLang="en-US" sz="2400"/>
              </a:p>
            </p:txBody>
          </p:sp>
        </p:grpSp>
        <p:cxnSp>
          <p:nvCxnSpPr>
            <p:cNvPr id="64" name="直线连接符 63"/>
            <p:cNvCxnSpPr/>
            <p:nvPr/>
          </p:nvCxnSpPr>
          <p:spPr>
            <a:xfrm>
              <a:off x="5308749" y="2137420"/>
              <a:ext cx="36450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/>
            <p:cNvSpPr/>
            <p:nvPr/>
          </p:nvSpPr>
          <p:spPr>
            <a:xfrm>
              <a:off x="6027005" y="2158417"/>
              <a:ext cx="192713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</a:rPr>
                <a:t>Distributed caching</a:t>
              </a:r>
              <a:endParaRPr lang="zh-CN" altLang="en-US" sz="1600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2236116" y="3199271"/>
            <a:ext cx="768261" cy="2146974"/>
            <a:chOff x="3096000" y="3119298"/>
            <a:chExt cx="768261" cy="2146974"/>
          </a:xfrm>
        </p:grpSpPr>
        <p:sp>
          <p:nvSpPr>
            <p:cNvPr id="68" name="矩形 67"/>
            <p:cNvSpPr/>
            <p:nvPr/>
          </p:nvSpPr>
          <p:spPr>
            <a:xfrm>
              <a:off x="3096000" y="3119298"/>
              <a:ext cx="725111" cy="21469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 rot="5400000">
              <a:off x="2988299" y="3437380"/>
              <a:ext cx="690955" cy="180000"/>
              <a:chOff x="4884739" y="2696400"/>
              <a:chExt cx="690955" cy="180000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 rot="5400000">
              <a:off x="3219367" y="3437381"/>
              <a:ext cx="690955" cy="180000"/>
              <a:chOff x="4884739" y="2696400"/>
              <a:chExt cx="690955" cy="180000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 rot="5400000">
              <a:off x="2988299" y="4762203"/>
              <a:ext cx="690955" cy="180000"/>
              <a:chOff x="4884739" y="2696400"/>
              <a:chExt cx="690955" cy="180000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 rot="5400000">
              <a:off x="3219367" y="4762204"/>
              <a:ext cx="690955" cy="180000"/>
              <a:chOff x="4884739" y="2696400"/>
              <a:chExt cx="690955" cy="180000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93" name="矩形 92"/>
            <p:cNvSpPr/>
            <p:nvPr/>
          </p:nvSpPr>
          <p:spPr>
            <a:xfrm>
              <a:off x="3126559" y="4015893"/>
              <a:ext cx="73770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200">
                  <a:solidFill>
                    <a:srgbClr val="000000"/>
                  </a:solidFill>
                </a:rPr>
                <a:t>Load</a:t>
              </a:r>
              <a:endParaRPr kumimoji="1" lang="en-US" altLang="zh-CN" sz="1200">
                <a:solidFill>
                  <a:srgbClr val="000000"/>
                </a:solidFill>
              </a:endParaRPr>
            </a:p>
            <a:p>
              <a:r>
                <a:rPr kumimoji="1" lang="en-US" altLang="zh-CN" sz="1200">
                  <a:solidFill>
                    <a:srgbClr val="000000"/>
                  </a:solidFill>
                </a:rPr>
                <a:t>Balance</a:t>
              </a:r>
              <a:endParaRPr lang="zh-CN" altLang="en-US" sz="1200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302994" y="2814021"/>
            <a:ext cx="1703228" cy="1049410"/>
            <a:chOff x="5882155" y="4329138"/>
            <a:chExt cx="1703228" cy="1049410"/>
          </a:xfrm>
        </p:grpSpPr>
        <p:sp>
          <p:nvSpPr>
            <p:cNvPr id="96" name="矩形 95"/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97" name="圆角矩形 96"/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solidFill>
                    <a:schemeClr val="tx1"/>
                  </a:solidFill>
                </a:rPr>
                <a:t>Application #1</a:t>
              </a:r>
              <a:endParaRPr kumimoji="1" lang="en-US" altLang="zh-CN" sz="1200" b="1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generate the page</a:t>
              </a:r>
              <a:endParaRPr kumimoji="1"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>
                  <a:solidFill>
                    <a:srgbClr val="000000"/>
                  </a:solidFill>
                </a:rPr>
                <a:t>Application server</a:t>
              </a:r>
              <a:endParaRPr lang="zh-CN" altLang="en-US" sz="1200"/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3270533" y="4048243"/>
            <a:ext cx="1703228" cy="1049410"/>
            <a:chOff x="5882155" y="4329138"/>
            <a:chExt cx="1703228" cy="1049410"/>
          </a:xfrm>
        </p:grpSpPr>
        <p:sp>
          <p:nvSpPr>
            <p:cNvPr id="111" name="矩形 110"/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112" name="圆角矩形 111"/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solidFill>
                    <a:schemeClr val="tx1"/>
                  </a:solidFill>
                </a:rPr>
                <a:t>Application #2</a:t>
              </a:r>
              <a:endParaRPr kumimoji="1" lang="en-US" altLang="zh-CN" sz="1200" b="1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add the order</a:t>
              </a:r>
              <a:endParaRPr kumimoji="1"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>
                  <a:solidFill>
                    <a:srgbClr val="000000"/>
                  </a:solidFill>
                </a:rPr>
                <a:t>Application server</a:t>
              </a:r>
              <a:endParaRPr lang="zh-CN" altLang="en-US" sz="1200"/>
            </a:p>
          </p:txBody>
        </p:sp>
      </p:grpSp>
      <p:sp>
        <p:nvSpPr>
          <p:cNvPr id="116" name="矩形 115"/>
          <p:cNvSpPr/>
          <p:nvPr/>
        </p:nvSpPr>
        <p:spPr>
          <a:xfrm rot="5400000">
            <a:off x="398422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0000"/>
                </a:solidFill>
              </a:rPr>
              <a:t>…</a:t>
            </a:r>
            <a:endParaRPr lang="zh-CN" altLang="en-US" sz="2400"/>
          </a:p>
        </p:txBody>
      </p:sp>
      <p:cxnSp>
        <p:nvCxnSpPr>
          <p:cNvPr id="32" name="直线连接符 31"/>
          <p:cNvCxnSpPr/>
          <p:nvPr/>
        </p:nvCxnSpPr>
        <p:spPr>
          <a:xfrm>
            <a:off x="1979712" y="2706957"/>
            <a:ext cx="0" cy="35864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/>
          <p:cNvCxnSpPr/>
          <p:nvPr/>
        </p:nvCxnSpPr>
        <p:spPr>
          <a:xfrm>
            <a:off x="1979712" y="2706957"/>
            <a:ext cx="324036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/>
          <p:cNvCxnSpPr/>
          <p:nvPr/>
        </p:nvCxnSpPr>
        <p:spPr>
          <a:xfrm flipV="1">
            <a:off x="5220072" y="1129308"/>
            <a:ext cx="0" cy="1577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/>
          <p:cNvCxnSpPr/>
          <p:nvPr/>
        </p:nvCxnSpPr>
        <p:spPr>
          <a:xfrm>
            <a:off x="5220072" y="1129308"/>
            <a:ext cx="43924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 rot="16200000">
            <a:off x="703673" y="3881347"/>
            <a:ext cx="1548280" cy="638043"/>
            <a:chOff x="6020855" y="1361203"/>
            <a:chExt cx="1548280" cy="638043"/>
          </a:xfrm>
        </p:grpSpPr>
        <p:sp>
          <p:nvSpPr>
            <p:cNvPr id="102" name="云形 101"/>
            <p:cNvSpPr/>
            <p:nvPr/>
          </p:nvSpPr>
          <p:spPr>
            <a:xfrm>
              <a:off x="6020855" y="1361203"/>
              <a:ext cx="1548280" cy="638043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6311529" y="1443038"/>
              <a:ext cx="9669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000000"/>
                  </a:solidFill>
                </a:rPr>
                <a:t>Internet</a:t>
              </a:r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911161" y="3550232"/>
            <a:ext cx="252000" cy="517828"/>
            <a:chOff x="1735514" y="3550232"/>
            <a:chExt cx="420567" cy="517828"/>
          </a:xfrm>
        </p:grpSpPr>
        <p:cxnSp>
          <p:nvCxnSpPr>
            <p:cNvPr id="104" name="直线箭头连接符 103"/>
            <p:cNvCxnSpPr/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箭头连接符 105"/>
            <p:cNvCxnSpPr/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/>
            <p:cNvCxnSpPr/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箭头连接符 107"/>
            <p:cNvCxnSpPr/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/>
          <p:cNvGrpSpPr/>
          <p:nvPr/>
        </p:nvGrpSpPr>
        <p:grpSpPr>
          <a:xfrm>
            <a:off x="1907704" y="4263806"/>
            <a:ext cx="252000" cy="517828"/>
            <a:chOff x="1735514" y="3550232"/>
            <a:chExt cx="420567" cy="517828"/>
          </a:xfrm>
        </p:grpSpPr>
        <p:cxnSp>
          <p:nvCxnSpPr>
            <p:cNvPr id="117" name="直线箭头连接符 116"/>
            <p:cNvCxnSpPr/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线箭头连接符 117"/>
            <p:cNvCxnSpPr/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线箭头连接符 118"/>
            <p:cNvCxnSpPr/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线箭头连接符 119"/>
            <p:cNvCxnSpPr/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任意形状 98"/>
          <p:cNvSpPr/>
          <p:nvPr/>
        </p:nvSpPr>
        <p:spPr>
          <a:xfrm>
            <a:off x="2675106" y="2972121"/>
            <a:ext cx="680937" cy="425574"/>
          </a:xfrm>
          <a:custGeom>
            <a:avLst/>
            <a:gdLst>
              <a:gd name="connsiteX0" fmla="*/ 0 w 680937"/>
              <a:gd name="connsiteY0" fmla="*/ 403377 h 425574"/>
              <a:gd name="connsiteX1" fmla="*/ 447473 w 680937"/>
              <a:gd name="connsiteY1" fmla="*/ 383922 h 425574"/>
              <a:gd name="connsiteX2" fmla="*/ 379379 w 680937"/>
              <a:gd name="connsiteY2" fmla="*/ 23998 h 425574"/>
              <a:gd name="connsiteX3" fmla="*/ 680937 w 680937"/>
              <a:gd name="connsiteY3" fmla="*/ 62909 h 42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937" h="425574">
                <a:moveTo>
                  <a:pt x="0" y="403377"/>
                </a:moveTo>
                <a:cubicBezTo>
                  <a:pt x="192121" y="425264"/>
                  <a:pt x="384243" y="447152"/>
                  <a:pt x="447473" y="383922"/>
                </a:cubicBezTo>
                <a:cubicBezTo>
                  <a:pt x="510703" y="320692"/>
                  <a:pt x="340468" y="77500"/>
                  <a:pt x="379379" y="23998"/>
                </a:cubicBezTo>
                <a:cubicBezTo>
                  <a:pt x="418290" y="-29504"/>
                  <a:pt x="549613" y="16702"/>
                  <a:pt x="680937" y="6290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任意形状 99"/>
          <p:cNvSpPr/>
          <p:nvPr/>
        </p:nvSpPr>
        <p:spPr>
          <a:xfrm>
            <a:off x="2733472" y="3533078"/>
            <a:ext cx="671209" cy="1017912"/>
          </a:xfrm>
          <a:custGeom>
            <a:avLst/>
            <a:gdLst>
              <a:gd name="connsiteX0" fmla="*/ 0 w 671209"/>
              <a:gd name="connsiteY0" fmla="*/ 75884 h 1017912"/>
              <a:gd name="connsiteX1" fmla="*/ 291830 w 671209"/>
              <a:gd name="connsiteY1" fmla="*/ 85611 h 1017912"/>
              <a:gd name="connsiteX2" fmla="*/ 340468 w 671209"/>
              <a:gd name="connsiteY2" fmla="*/ 941645 h 1017912"/>
              <a:gd name="connsiteX3" fmla="*/ 671209 w 671209"/>
              <a:gd name="connsiteY3" fmla="*/ 922190 h 101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209" h="1017912">
                <a:moveTo>
                  <a:pt x="0" y="75884"/>
                </a:moveTo>
                <a:cubicBezTo>
                  <a:pt x="117542" y="8601"/>
                  <a:pt x="235085" y="-58682"/>
                  <a:pt x="291830" y="85611"/>
                </a:cubicBezTo>
                <a:cubicBezTo>
                  <a:pt x="348575" y="229904"/>
                  <a:pt x="277238" y="802215"/>
                  <a:pt x="340468" y="941645"/>
                </a:cubicBezTo>
                <a:cubicBezTo>
                  <a:pt x="403698" y="1081075"/>
                  <a:pt x="537453" y="1001632"/>
                  <a:pt x="671209" y="92219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任意形状 104"/>
          <p:cNvSpPr/>
          <p:nvPr/>
        </p:nvSpPr>
        <p:spPr>
          <a:xfrm>
            <a:off x="2743200" y="4928179"/>
            <a:ext cx="1215957" cy="488037"/>
          </a:xfrm>
          <a:custGeom>
            <a:avLst/>
            <a:gdLst>
              <a:gd name="connsiteX0" fmla="*/ 0 w 1215957"/>
              <a:gd name="connsiteY0" fmla="*/ 3744 h 488037"/>
              <a:gd name="connsiteX1" fmla="*/ 379379 w 1215957"/>
              <a:gd name="connsiteY1" fmla="*/ 62110 h 488037"/>
              <a:gd name="connsiteX2" fmla="*/ 680936 w 1215957"/>
              <a:gd name="connsiteY2" fmla="*/ 431761 h 488037"/>
              <a:gd name="connsiteX3" fmla="*/ 1215957 w 1215957"/>
              <a:gd name="connsiteY3" fmla="*/ 480400 h 48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957" h="488037">
                <a:moveTo>
                  <a:pt x="0" y="3744"/>
                </a:moveTo>
                <a:cubicBezTo>
                  <a:pt x="132945" y="-2741"/>
                  <a:pt x="265890" y="-9226"/>
                  <a:pt x="379379" y="62110"/>
                </a:cubicBezTo>
                <a:cubicBezTo>
                  <a:pt x="492868" y="133446"/>
                  <a:pt x="541506" y="362046"/>
                  <a:pt x="680936" y="431761"/>
                </a:cubicBezTo>
                <a:cubicBezTo>
                  <a:pt x="820366" y="501476"/>
                  <a:pt x="1018161" y="490938"/>
                  <a:pt x="1215957" y="4804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任意形状 120"/>
          <p:cNvSpPr/>
          <p:nvPr/>
        </p:nvSpPr>
        <p:spPr>
          <a:xfrm>
            <a:off x="4864086" y="2014176"/>
            <a:ext cx="1283795" cy="1189054"/>
          </a:xfrm>
          <a:custGeom>
            <a:avLst/>
            <a:gdLst>
              <a:gd name="connsiteX0" fmla="*/ 9471 w 1283795"/>
              <a:gd name="connsiteY0" fmla="*/ 1118130 h 1189054"/>
              <a:gd name="connsiteX1" fmla="*/ 67837 w 1283795"/>
              <a:gd name="connsiteY1" fmla="*/ 1127858 h 1189054"/>
              <a:gd name="connsiteX2" fmla="*/ 515310 w 1283795"/>
              <a:gd name="connsiteY2" fmla="*/ 1108403 h 1189054"/>
              <a:gd name="connsiteX3" fmla="*/ 641769 w 1283795"/>
              <a:gd name="connsiteY3" fmla="*/ 106454 h 1189054"/>
              <a:gd name="connsiteX4" fmla="*/ 1283795 w 1283795"/>
              <a:gd name="connsiteY4" fmla="*/ 77271 h 118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3795" h="1189054">
                <a:moveTo>
                  <a:pt x="9471" y="1118130"/>
                </a:moveTo>
                <a:cubicBezTo>
                  <a:pt x="-3499" y="1123804"/>
                  <a:pt x="-16469" y="1129479"/>
                  <a:pt x="67837" y="1127858"/>
                </a:cubicBezTo>
                <a:cubicBezTo>
                  <a:pt x="152143" y="1126237"/>
                  <a:pt x="419655" y="1278637"/>
                  <a:pt x="515310" y="1108403"/>
                </a:cubicBezTo>
                <a:cubicBezTo>
                  <a:pt x="610965" y="938169"/>
                  <a:pt x="513688" y="278309"/>
                  <a:pt x="641769" y="106454"/>
                </a:cubicBezTo>
                <a:cubicBezTo>
                  <a:pt x="769850" y="-65401"/>
                  <a:pt x="1026822" y="5935"/>
                  <a:pt x="1283795" y="7727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任意形状 121"/>
          <p:cNvSpPr/>
          <p:nvPr/>
        </p:nvSpPr>
        <p:spPr>
          <a:xfrm>
            <a:off x="4902740" y="4349164"/>
            <a:ext cx="1420239" cy="942683"/>
          </a:xfrm>
          <a:custGeom>
            <a:avLst/>
            <a:gdLst>
              <a:gd name="connsiteX0" fmla="*/ 0 w 1420239"/>
              <a:gd name="connsiteY0" fmla="*/ 47738 h 942683"/>
              <a:gd name="connsiteX1" fmla="*/ 593388 w 1420239"/>
              <a:gd name="connsiteY1" fmla="*/ 47738 h 942683"/>
              <a:gd name="connsiteX2" fmla="*/ 680937 w 1420239"/>
              <a:gd name="connsiteY2" fmla="*/ 543849 h 942683"/>
              <a:gd name="connsiteX3" fmla="*/ 1420239 w 1420239"/>
              <a:gd name="connsiteY3" fmla="*/ 942683 h 94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0239" h="942683">
                <a:moveTo>
                  <a:pt x="0" y="47738"/>
                </a:moveTo>
                <a:cubicBezTo>
                  <a:pt x="239949" y="6395"/>
                  <a:pt x="479899" y="-34947"/>
                  <a:pt x="593388" y="47738"/>
                </a:cubicBezTo>
                <a:cubicBezTo>
                  <a:pt x="706877" y="130423"/>
                  <a:pt x="543129" y="394692"/>
                  <a:pt x="680937" y="543849"/>
                </a:cubicBezTo>
                <a:cubicBezTo>
                  <a:pt x="818745" y="693006"/>
                  <a:pt x="1119492" y="817844"/>
                  <a:pt x="1420239" y="942683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任意形状 122"/>
          <p:cNvSpPr/>
          <p:nvPr/>
        </p:nvSpPr>
        <p:spPr>
          <a:xfrm>
            <a:off x="4931923" y="3381875"/>
            <a:ext cx="1313234" cy="460911"/>
          </a:xfrm>
          <a:custGeom>
            <a:avLst/>
            <a:gdLst>
              <a:gd name="connsiteX0" fmla="*/ 0 w 1313234"/>
              <a:gd name="connsiteY0" fmla="*/ 51989 h 460911"/>
              <a:gd name="connsiteX1" fmla="*/ 437745 w 1313234"/>
              <a:gd name="connsiteY1" fmla="*/ 32534 h 460911"/>
              <a:gd name="connsiteX2" fmla="*/ 428017 w 1313234"/>
              <a:gd name="connsiteY2" fmla="*/ 431368 h 460911"/>
              <a:gd name="connsiteX3" fmla="*/ 1313234 w 1313234"/>
              <a:gd name="connsiteY3" fmla="*/ 431368 h 460911"/>
              <a:gd name="connsiteX4" fmla="*/ 1313234 w 1313234"/>
              <a:gd name="connsiteY4" fmla="*/ 431368 h 460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234" h="460911">
                <a:moveTo>
                  <a:pt x="0" y="51989"/>
                </a:moveTo>
                <a:cubicBezTo>
                  <a:pt x="183204" y="10646"/>
                  <a:pt x="366409" y="-30696"/>
                  <a:pt x="437745" y="32534"/>
                </a:cubicBezTo>
                <a:cubicBezTo>
                  <a:pt x="509081" y="95764"/>
                  <a:pt x="282102" y="364896"/>
                  <a:pt x="428017" y="431368"/>
                </a:cubicBezTo>
                <a:cubicBezTo>
                  <a:pt x="573932" y="497840"/>
                  <a:pt x="1313234" y="431368"/>
                  <a:pt x="1313234" y="431368"/>
                </a:cubicBezTo>
                <a:lnTo>
                  <a:pt x="1313234" y="431368"/>
                </a:ln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5" name="图片 12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357945" y="3397695"/>
            <a:ext cx="329286" cy="329286"/>
          </a:xfrm>
          <a:prstGeom prst="rect">
            <a:avLst/>
          </a:prstGeom>
        </p:spPr>
      </p:pic>
      <p:pic>
        <p:nvPicPr>
          <p:cNvPr id="126" name="图片 12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267280" y="3955145"/>
            <a:ext cx="536836" cy="536836"/>
          </a:xfrm>
          <a:prstGeom prst="rect">
            <a:avLst/>
          </a:prstGeom>
        </p:spPr>
      </p:pic>
      <p:pic>
        <p:nvPicPr>
          <p:cNvPr id="127" name="图片 12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20547" y="4549038"/>
            <a:ext cx="425471" cy="425471"/>
          </a:xfrm>
          <a:prstGeom prst="rect">
            <a:avLst/>
          </a:prstGeom>
        </p:spPr>
      </p:pic>
      <p:sp>
        <p:nvSpPr>
          <p:cNvPr id="128" name="矩形 127"/>
          <p:cNvSpPr/>
          <p:nvPr/>
        </p:nvSpPr>
        <p:spPr>
          <a:xfrm rot="5400000">
            <a:off x="38197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0000"/>
                </a:solidFill>
              </a:rPr>
              <a:t>…</a:t>
            </a:r>
            <a:endParaRPr lang="zh-CN" altLang="en-US" sz="2400"/>
          </a:p>
        </p:txBody>
      </p:sp>
      <p:cxnSp>
        <p:nvCxnSpPr>
          <p:cNvPr id="135" name="直线箭头连接符 134"/>
          <p:cNvCxnSpPr/>
          <p:nvPr/>
        </p:nvCxnSpPr>
        <p:spPr>
          <a:xfrm>
            <a:off x="769034" y="3667368"/>
            <a:ext cx="255810" cy="3293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/>
          <p:cNvCxnSpPr/>
          <p:nvPr/>
        </p:nvCxnSpPr>
        <p:spPr>
          <a:xfrm>
            <a:off x="804116" y="4272758"/>
            <a:ext cx="252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箭头连接符 137"/>
          <p:cNvCxnSpPr/>
          <p:nvPr/>
        </p:nvCxnSpPr>
        <p:spPr>
          <a:xfrm flipV="1">
            <a:off x="795533" y="4557531"/>
            <a:ext cx="260583" cy="2330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/>
          <p:cNvCxnSpPr/>
          <p:nvPr/>
        </p:nvCxnSpPr>
        <p:spPr>
          <a:xfrm flipV="1">
            <a:off x="794988" y="4948686"/>
            <a:ext cx="281447" cy="5106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13717" y="291071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/>
              <a:t>Users</a:t>
            </a:r>
            <a:endParaRPr lang="zh-CN" altLang="en-US"/>
          </a:p>
        </p:txBody>
      </p:sp>
      <p:grpSp>
        <p:nvGrpSpPr>
          <p:cNvPr id="146" name="组合 145"/>
          <p:cNvGrpSpPr/>
          <p:nvPr/>
        </p:nvGrpSpPr>
        <p:grpSpPr>
          <a:xfrm>
            <a:off x="1031305" y="2691437"/>
            <a:ext cx="845234" cy="489970"/>
            <a:chOff x="6020855" y="1361204"/>
            <a:chExt cx="845234" cy="489970"/>
          </a:xfrm>
        </p:grpSpPr>
        <p:sp>
          <p:nvSpPr>
            <p:cNvPr id="147" name="云形 146"/>
            <p:cNvSpPr/>
            <p:nvPr/>
          </p:nvSpPr>
          <p:spPr>
            <a:xfrm>
              <a:off x="6020855" y="1361204"/>
              <a:ext cx="845234" cy="489970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6110928" y="1413481"/>
              <a:ext cx="68480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000000"/>
                  </a:solidFill>
                </a:rPr>
                <a:t>CDN</a:t>
              </a:r>
              <a:endParaRPr lang="zh-CN" altLang="en-US"/>
            </a:p>
          </p:txBody>
        </p:sp>
      </p:grpSp>
      <p:cxnSp>
        <p:nvCxnSpPr>
          <p:cNvPr id="149" name="直线箭头连接符 148"/>
          <p:cNvCxnSpPr/>
          <p:nvPr/>
        </p:nvCxnSpPr>
        <p:spPr>
          <a:xfrm flipV="1">
            <a:off x="1337719" y="3186000"/>
            <a:ext cx="0" cy="230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/>
          <p:cNvCxnSpPr/>
          <p:nvPr/>
        </p:nvCxnSpPr>
        <p:spPr>
          <a:xfrm flipV="1">
            <a:off x="1477813" y="3203164"/>
            <a:ext cx="0" cy="18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/>
          <p:cNvGrpSpPr/>
          <p:nvPr/>
        </p:nvGrpSpPr>
        <p:grpSpPr>
          <a:xfrm>
            <a:off x="4492257" y="5204142"/>
            <a:ext cx="1322740" cy="293267"/>
            <a:chOff x="4833436" y="4356643"/>
            <a:chExt cx="1322740" cy="293267"/>
          </a:xfrm>
        </p:grpSpPr>
        <p:sp>
          <p:nvSpPr>
            <p:cNvPr id="130" name="圆柱体 129"/>
            <p:cNvSpPr/>
            <p:nvPr/>
          </p:nvSpPr>
          <p:spPr>
            <a:xfrm rot="5400000">
              <a:off x="5375673" y="3869407"/>
              <a:ext cx="276998" cy="1284008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4833436" y="4356643"/>
              <a:ext cx="12840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>
                  <a:solidFill>
                    <a:srgbClr val="000000"/>
                  </a:solidFill>
                </a:rPr>
                <a:t>Message queue</a:t>
              </a:r>
              <a:endParaRPr lang="zh-CN" altLang="en-US" sz="1200"/>
            </a:p>
          </p:txBody>
        </p:sp>
      </p:grpSp>
      <p:sp>
        <p:nvSpPr>
          <p:cNvPr id="132" name="任意形状 131"/>
          <p:cNvSpPr/>
          <p:nvPr/>
        </p:nvSpPr>
        <p:spPr>
          <a:xfrm>
            <a:off x="4994031" y="4797083"/>
            <a:ext cx="342313" cy="365760"/>
          </a:xfrm>
          <a:custGeom>
            <a:avLst/>
            <a:gdLst>
              <a:gd name="connsiteX0" fmla="*/ 0 w 342313"/>
              <a:gd name="connsiteY0" fmla="*/ 0 h 365760"/>
              <a:gd name="connsiteX1" fmla="*/ 295421 w 342313"/>
              <a:gd name="connsiteY1" fmla="*/ 70339 h 365760"/>
              <a:gd name="connsiteX2" fmla="*/ 337624 w 342313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13" h="365760">
                <a:moveTo>
                  <a:pt x="0" y="0"/>
                </a:moveTo>
                <a:cubicBezTo>
                  <a:pt x="119575" y="4689"/>
                  <a:pt x="239150" y="9379"/>
                  <a:pt x="295421" y="70339"/>
                </a:cubicBezTo>
                <a:cubicBezTo>
                  <a:pt x="351692" y="131299"/>
                  <a:pt x="344658" y="248529"/>
                  <a:pt x="337624" y="36576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3" name="图片 132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656019" y="1209408"/>
            <a:ext cx="1817874" cy="118893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5436635" y="1221166"/>
            <a:ext cx="1080623" cy="628368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5858859" y="2827756"/>
            <a:ext cx="1080623" cy="628368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5851445" y="4298712"/>
            <a:ext cx="867548" cy="978939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2621771" y="1186391"/>
            <a:ext cx="626769" cy="228296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2557520" y="1437927"/>
            <a:ext cx="28721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000000"/>
                </a:solidFill>
              </a:rPr>
              <a:t>All can use TX to manager data!</a:t>
            </a:r>
            <a:endParaRPr kumimoji="1" lang="en-US" altLang="zh-CN" sz="2000" dirty="0">
              <a:solidFill>
                <a:srgbClr val="000000"/>
              </a:solidFill>
            </a:endParaRPr>
          </a:p>
          <a:p>
            <a:pPr lvl="1"/>
            <a:r>
              <a:rPr kumimoji="1" lang="en-US" altLang="zh-CN" sz="2000" dirty="0">
                <a:solidFill>
                  <a:srgbClr val="000000"/>
                </a:solidFill>
              </a:rPr>
              <a:t>e.g., FS meta data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Pessimistic Replication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/>
          <a:p>
            <a:r>
              <a:rPr lang="en-US" altLang="zh-CN" dirty="0"/>
              <a:t>Some applications may prefer not to tolerate inconsistency</a:t>
            </a:r>
            <a:endParaRPr kumimoji="1" lang="en-US" altLang="zh-CN" dirty="0"/>
          </a:p>
          <a:p>
            <a:pPr lvl="1"/>
            <a:r>
              <a:rPr lang="en-US" altLang="zh-CN" dirty="0"/>
              <a:t>E.g., a replicated lock server, or replicated coordinator for 2PC</a:t>
            </a:r>
            <a:endParaRPr lang="en-US" altLang="zh-CN" dirty="0"/>
          </a:p>
          <a:p>
            <a:pPr lvl="2"/>
            <a:r>
              <a:rPr lang="en-US" altLang="zh-CN" dirty="0"/>
              <a:t>Better not give out the same lock twice</a:t>
            </a:r>
            <a:endParaRPr lang="en-US" altLang="zh-CN" dirty="0"/>
          </a:p>
          <a:p>
            <a:pPr lvl="1"/>
            <a:r>
              <a:rPr lang="en-US" altLang="zh-CN" dirty="0"/>
              <a:t>E.g., Better have a consistent decision about whether transaction commits</a:t>
            </a:r>
            <a:endParaRPr lang="en-US" altLang="zh-CN" dirty="0"/>
          </a:p>
          <a:p>
            <a:r>
              <a:rPr lang="en-US" altLang="zh-CN" dirty="0"/>
              <a:t>Trade-off: stronger consistency with pessimistic replication means:</a:t>
            </a:r>
            <a:endParaRPr kumimoji="1" lang="en-US" altLang="zh-CN" dirty="0"/>
          </a:p>
          <a:p>
            <a:pPr lvl="1"/>
            <a:r>
              <a:rPr lang="en-US" altLang="zh-CN" dirty="0"/>
              <a:t>Lower availability than what you might get with optimistic replication</a:t>
            </a:r>
            <a:endParaRPr lang="en-US" altLang="zh-CN" dirty="0"/>
          </a:p>
          <a:p>
            <a:pPr lvl="1"/>
            <a:r>
              <a:rPr lang="en-US" altLang="zh-CN" dirty="0"/>
              <a:t>Performance overhead for waiting syncing w/ other replicas 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kumimoji="1" lang="zh-CN" altLang="en-US" dirty="0"/>
          </a:p>
          <a:p>
            <a:pPr lvl="1"/>
            <a:endParaRPr kumimoji="1"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Quorum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ea typeface="MS PGothic" panose="020B0600070205080204" charset="-128"/>
              </a:rPr>
              <a:t>Define separate read &amp;write quorums: </a:t>
            </a:r>
            <a:r>
              <a:rPr lang="en-US" altLang="zh-CN" sz="2000" dirty="0" err="1">
                <a:ea typeface="MS PGothic" panose="020B0600070205080204" charset="-128"/>
              </a:rPr>
              <a:t>Q</a:t>
            </a:r>
            <a:r>
              <a:rPr lang="en-US" altLang="zh-CN" baseline="-25000" dirty="0" err="1">
                <a:ea typeface="MS PGothic" panose="020B0600070205080204" charset="-128"/>
              </a:rPr>
              <a:t>r</a:t>
            </a:r>
            <a:r>
              <a:rPr lang="en-US" altLang="zh-CN" sz="2000" dirty="0">
                <a:ea typeface="MS PGothic" panose="020B0600070205080204" charset="-128"/>
              </a:rPr>
              <a:t> &amp; </a:t>
            </a:r>
            <a:r>
              <a:rPr lang="en-US" altLang="zh-CN" sz="2000" dirty="0" err="1">
                <a:ea typeface="MS PGothic" panose="020B0600070205080204" charset="-128"/>
              </a:rPr>
              <a:t>Q</a:t>
            </a:r>
            <a:r>
              <a:rPr lang="en-US" altLang="zh-CN" baseline="-25000" dirty="0" err="1">
                <a:ea typeface="MS PGothic" panose="020B0600070205080204" charset="-128"/>
              </a:rPr>
              <a:t>w</a:t>
            </a:r>
            <a:endParaRPr lang="en-US" altLang="zh-CN" baseline="-25000" dirty="0">
              <a:ea typeface="MS PGothic" panose="020B0600070205080204" charset="-128"/>
            </a:endParaRPr>
          </a:p>
          <a:p>
            <a:pPr lvl="1"/>
            <a:r>
              <a:rPr lang="en-US" altLang="zh-CN" dirty="0" err="1">
                <a:ea typeface="MS PGothic" panose="020B0600070205080204" charset="-128"/>
              </a:rPr>
              <a:t>Q</a:t>
            </a:r>
            <a:r>
              <a:rPr lang="en-US" altLang="zh-CN" baseline="-25000" dirty="0" err="1">
                <a:ea typeface="MS PGothic" panose="020B0600070205080204" charset="-128"/>
              </a:rPr>
              <a:t>r</a:t>
            </a:r>
            <a:r>
              <a:rPr lang="en-US" altLang="zh-CN" dirty="0">
                <a:ea typeface="MS PGothic" panose="020B0600070205080204" charset="-128"/>
              </a:rPr>
              <a:t> + </a:t>
            </a:r>
            <a:r>
              <a:rPr lang="en-US" altLang="zh-CN" dirty="0" err="1">
                <a:ea typeface="MS PGothic" panose="020B0600070205080204" charset="-128"/>
              </a:rPr>
              <a:t>Q</a:t>
            </a:r>
            <a:r>
              <a:rPr lang="en-US" altLang="zh-CN" baseline="-25000" dirty="0" err="1">
                <a:ea typeface="MS PGothic" panose="020B0600070205080204" charset="-128"/>
              </a:rPr>
              <a:t>w</a:t>
            </a:r>
            <a:r>
              <a:rPr lang="en-US" altLang="zh-CN" dirty="0">
                <a:ea typeface="MS PGothic" panose="020B0600070205080204" charset="-128"/>
              </a:rPr>
              <a:t> &gt; </a:t>
            </a:r>
            <a:r>
              <a:rPr lang="en-US" altLang="zh-CN" dirty="0" err="1">
                <a:ea typeface="MS PGothic" panose="020B0600070205080204" charset="-128"/>
              </a:rPr>
              <a:t>N</a:t>
            </a:r>
            <a:r>
              <a:rPr lang="en-US" altLang="zh-CN" baseline="-25000" dirty="0" err="1">
                <a:ea typeface="MS PGothic" panose="020B0600070205080204" charset="-128"/>
              </a:rPr>
              <a:t>replicas</a:t>
            </a:r>
            <a:r>
              <a:rPr lang="en-US" altLang="zh-CN" baseline="-25000" dirty="0">
                <a:ea typeface="MS PGothic" panose="020B0600070205080204" charset="-128"/>
              </a:rPr>
              <a:t> </a:t>
            </a:r>
            <a:r>
              <a:rPr lang="en-US" altLang="zh-CN" dirty="0">
                <a:ea typeface="MS PGothic" panose="020B0600070205080204" charset="-128"/>
              </a:rPr>
              <a:t> (Why?)</a:t>
            </a:r>
            <a:endParaRPr lang="en-US" altLang="zh-CN" dirty="0">
              <a:ea typeface="MS PGothic" panose="020B0600070205080204" charset="-128"/>
            </a:endParaRPr>
          </a:p>
          <a:p>
            <a:pPr marL="74295" lvl="1" indent="0">
              <a:buNone/>
            </a:pPr>
            <a:r>
              <a:rPr lang="en-US" altLang="zh-CN" sz="1600" dirty="0">
                <a:ea typeface="MS PGothic" panose="020B0600070205080204" charset="-128"/>
              </a:rPr>
              <a:t>     - Confirm a write after writing to at least </a:t>
            </a:r>
            <a:r>
              <a:rPr lang="en-US" altLang="zh-CN" sz="1600" dirty="0" err="1">
                <a:ea typeface="MS PGothic" panose="020B0600070205080204" charset="-128"/>
              </a:rPr>
              <a:t>Q</a:t>
            </a:r>
            <a:r>
              <a:rPr lang="en-US" altLang="zh-CN" sz="1600" baseline="-25000" dirty="0" err="1">
                <a:ea typeface="MS PGothic" panose="020B0600070205080204" charset="-128"/>
              </a:rPr>
              <a:t>w</a:t>
            </a:r>
            <a:r>
              <a:rPr lang="en-US" altLang="zh-CN" sz="1600" dirty="0">
                <a:ea typeface="MS PGothic" panose="020B0600070205080204" charset="-128"/>
              </a:rPr>
              <a:t> of replicas</a:t>
            </a:r>
            <a:endParaRPr lang="en-US" altLang="zh-CN" sz="1600" dirty="0">
              <a:ea typeface="MS PGothic" panose="020B0600070205080204" charset="-128"/>
            </a:endParaRPr>
          </a:p>
          <a:p>
            <a:pPr marL="74295" lvl="1" indent="0">
              <a:buNone/>
            </a:pPr>
            <a:r>
              <a:rPr lang="en-US" altLang="zh-CN" sz="1600" dirty="0">
                <a:ea typeface="MS PGothic" panose="020B0600070205080204" charset="-128"/>
              </a:rPr>
              <a:t>     - Read at least </a:t>
            </a:r>
            <a:r>
              <a:rPr lang="en-US" altLang="zh-CN" sz="1600" dirty="0" err="1">
                <a:ea typeface="MS PGothic" panose="020B0600070205080204" charset="-128"/>
              </a:rPr>
              <a:t>Q</a:t>
            </a:r>
            <a:r>
              <a:rPr lang="en-US" altLang="zh-CN" sz="1600" baseline="-25000" dirty="0" err="1">
                <a:ea typeface="MS PGothic" panose="020B0600070205080204" charset="-128"/>
              </a:rPr>
              <a:t>r</a:t>
            </a:r>
            <a:r>
              <a:rPr lang="en-US" altLang="zh-CN" sz="1600" dirty="0">
                <a:ea typeface="MS PGothic" panose="020B0600070205080204" charset="-128"/>
              </a:rPr>
              <a:t> agree on the data or witness value</a:t>
            </a:r>
            <a:endParaRPr lang="en-US" altLang="zh-CN" sz="1600" dirty="0">
              <a:ea typeface="MS PGothic" panose="020B0600070205080204" charset="-128"/>
            </a:endParaRPr>
          </a:p>
          <a:p>
            <a:r>
              <a:rPr lang="en-US" altLang="zh-CN" dirty="0">
                <a:ea typeface="MS PGothic" panose="020B0600070205080204" charset="-128"/>
              </a:rPr>
              <a:t>Example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In favor of reading: </a:t>
            </a:r>
            <a:r>
              <a:rPr lang="en-US" altLang="zh-CN" dirty="0" err="1">
                <a:ea typeface="MS PGothic" panose="020B0600070205080204" charset="-128"/>
              </a:rPr>
              <a:t>N</a:t>
            </a:r>
            <a:r>
              <a:rPr lang="en-US" altLang="zh-CN" baseline="-25000" dirty="0" err="1">
                <a:ea typeface="MS PGothic" panose="020B0600070205080204" charset="-128"/>
              </a:rPr>
              <a:t>replicas</a:t>
            </a:r>
            <a:r>
              <a:rPr lang="en-US" altLang="zh-CN" dirty="0">
                <a:ea typeface="MS PGothic" panose="020B0600070205080204" charset="-128"/>
              </a:rPr>
              <a:t> = 5, </a:t>
            </a:r>
            <a:r>
              <a:rPr lang="en-US" altLang="zh-CN" dirty="0" err="1">
                <a:ea typeface="MS PGothic" panose="020B0600070205080204" charset="-128"/>
              </a:rPr>
              <a:t>Q</a:t>
            </a:r>
            <a:r>
              <a:rPr lang="en-US" altLang="zh-CN" baseline="-25000" dirty="0" err="1">
                <a:ea typeface="MS PGothic" panose="020B0600070205080204" charset="-128"/>
              </a:rPr>
              <a:t>w</a:t>
            </a:r>
            <a:r>
              <a:rPr lang="en-US" altLang="zh-CN" dirty="0">
                <a:ea typeface="MS PGothic" panose="020B0600070205080204" charset="-128"/>
              </a:rPr>
              <a:t> = 4, </a:t>
            </a:r>
            <a:r>
              <a:rPr lang="en-US" altLang="zh-CN" dirty="0" err="1">
                <a:ea typeface="MS PGothic" panose="020B0600070205080204" charset="-128"/>
              </a:rPr>
              <a:t>Q</a:t>
            </a:r>
            <a:r>
              <a:rPr lang="en-US" altLang="zh-CN" baseline="-25000" dirty="0" err="1">
                <a:ea typeface="MS PGothic" panose="020B0600070205080204" charset="-128"/>
              </a:rPr>
              <a:t>r</a:t>
            </a:r>
            <a:r>
              <a:rPr lang="en-US" altLang="zh-CN" dirty="0">
                <a:ea typeface="MS PGothic" panose="020B0600070205080204" charset="-128"/>
              </a:rPr>
              <a:t> = 2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In favor or updating: </a:t>
            </a:r>
            <a:r>
              <a:rPr lang="en-US" altLang="zh-CN" dirty="0" err="1">
                <a:ea typeface="MS PGothic" panose="020B0600070205080204" charset="-128"/>
              </a:rPr>
              <a:t>N</a:t>
            </a:r>
            <a:r>
              <a:rPr lang="en-US" altLang="zh-CN" baseline="-25000" dirty="0" err="1">
                <a:ea typeface="MS PGothic" panose="020B0600070205080204" charset="-128"/>
              </a:rPr>
              <a:t>replicas</a:t>
            </a:r>
            <a:r>
              <a:rPr lang="en-US" altLang="zh-CN" dirty="0">
                <a:ea typeface="MS PGothic" panose="020B0600070205080204" charset="-128"/>
              </a:rPr>
              <a:t> = 5, </a:t>
            </a:r>
            <a:r>
              <a:rPr lang="en-US" altLang="zh-CN" dirty="0" err="1">
                <a:ea typeface="MS PGothic" panose="020B0600070205080204" charset="-128"/>
              </a:rPr>
              <a:t>Q</a:t>
            </a:r>
            <a:r>
              <a:rPr lang="en-US" altLang="zh-CN" baseline="-25000" dirty="0" err="1">
                <a:ea typeface="MS PGothic" panose="020B0600070205080204" charset="-128"/>
              </a:rPr>
              <a:t>w</a:t>
            </a:r>
            <a:r>
              <a:rPr lang="en-US" altLang="zh-CN" dirty="0">
                <a:ea typeface="MS PGothic" panose="020B0600070205080204" charset="-128"/>
              </a:rPr>
              <a:t> = 2, </a:t>
            </a:r>
            <a:r>
              <a:rPr lang="en-US" altLang="zh-CN" dirty="0" err="1">
                <a:ea typeface="MS PGothic" panose="020B0600070205080204" charset="-128"/>
              </a:rPr>
              <a:t>Q</a:t>
            </a:r>
            <a:r>
              <a:rPr lang="en-US" altLang="zh-CN" baseline="-25000" dirty="0" err="1">
                <a:ea typeface="MS PGothic" panose="020B0600070205080204" charset="-128"/>
              </a:rPr>
              <a:t>r</a:t>
            </a:r>
            <a:r>
              <a:rPr lang="en-US" altLang="zh-CN" dirty="0">
                <a:ea typeface="MS PGothic" panose="020B0600070205080204" charset="-128"/>
              </a:rPr>
              <a:t> = 4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Enhance availability by </a:t>
            </a:r>
            <a:r>
              <a:rPr lang="en-US" altLang="zh-CN" dirty="0" err="1">
                <a:ea typeface="MS PGothic" panose="020B0600070205080204" charset="-128"/>
              </a:rPr>
              <a:t>Q</a:t>
            </a:r>
            <a:r>
              <a:rPr lang="en-US" altLang="zh-CN" baseline="-25000" dirty="0" err="1">
                <a:ea typeface="MS PGothic" panose="020B0600070205080204" charset="-128"/>
              </a:rPr>
              <a:t>w</a:t>
            </a:r>
            <a:r>
              <a:rPr lang="en-US" altLang="zh-CN" dirty="0">
                <a:ea typeface="MS PGothic" panose="020B0600070205080204" charset="-128"/>
              </a:rPr>
              <a:t> = </a:t>
            </a:r>
            <a:r>
              <a:rPr lang="en-US" altLang="zh-CN" dirty="0" err="1">
                <a:ea typeface="MS PGothic" panose="020B0600070205080204" charset="-128"/>
              </a:rPr>
              <a:t>N</a:t>
            </a:r>
            <a:r>
              <a:rPr lang="en-US" altLang="zh-CN" baseline="-25000" dirty="0" err="1">
                <a:ea typeface="MS PGothic" panose="020B0600070205080204" charset="-128"/>
              </a:rPr>
              <a:t>replicas</a:t>
            </a:r>
            <a:r>
              <a:rPr lang="en-US" altLang="zh-CN" dirty="0">
                <a:ea typeface="MS PGothic" panose="020B0600070205080204" charset="-128"/>
              </a:rPr>
              <a:t> &amp; </a:t>
            </a:r>
            <a:r>
              <a:rPr lang="en-US" altLang="zh-CN" dirty="0" err="1">
                <a:ea typeface="MS PGothic" panose="020B0600070205080204" charset="-128"/>
              </a:rPr>
              <a:t>Q</a:t>
            </a:r>
            <a:r>
              <a:rPr lang="en-US" altLang="zh-CN" baseline="-25000" dirty="0" err="1">
                <a:ea typeface="MS PGothic" panose="020B0600070205080204" charset="-128"/>
              </a:rPr>
              <a:t>r</a:t>
            </a:r>
            <a:r>
              <a:rPr lang="en-US" altLang="zh-CN" dirty="0">
                <a:ea typeface="MS PGothic" panose="020B0600070205080204" charset="-128"/>
              </a:rPr>
              <a:t> = 1</a:t>
            </a:r>
            <a:endParaRPr lang="en-US" altLang="zh-CN" dirty="0">
              <a:ea typeface="MS PGothic" panose="020B060007020508020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Quorum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6371389" cy="3771636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MS PGothic" panose="020B0600070205080204" charset="-128"/>
              </a:rPr>
              <a:t>Provide </a:t>
            </a:r>
            <a:r>
              <a:rPr lang="en-US" altLang="zh-CN" dirty="0">
                <a:highlight>
                  <a:srgbClr val="FFFF00"/>
                </a:highlight>
                <a:ea typeface="MS PGothic" panose="020B0600070205080204" charset="-128"/>
              </a:rPr>
              <a:t>no</a:t>
            </a:r>
            <a:r>
              <a:rPr lang="en-US" altLang="zh-CN" dirty="0">
                <a:ea typeface="MS PGothic" panose="020B0600070205080204" charset="-128"/>
              </a:rPr>
              <a:t> before-or-after or all-or-nothing</a:t>
            </a:r>
            <a:endParaRPr kumimoji="1" lang="en-US" altLang="zh-CN" dirty="0"/>
          </a:p>
          <a:p>
            <a:pPr lvl="1"/>
            <a:r>
              <a:rPr lang="en-US" altLang="zh-CN" sz="2000" dirty="0">
                <a:ea typeface="MS PGothic" panose="020B0600070205080204" charset="-128"/>
              </a:rPr>
              <a:t>If reading &amp; writing requests come from a site</a:t>
            </a:r>
            <a:endParaRPr lang="en-US" altLang="zh-CN" sz="2000" dirty="0">
              <a:ea typeface="MS PGothic" panose="020B0600070205080204" charset="-128"/>
            </a:endParaRPr>
          </a:p>
          <a:p>
            <a:pPr lvl="2"/>
            <a:r>
              <a:rPr lang="en-US" altLang="zh-CN" dirty="0">
                <a:ea typeface="MS PGothic" panose="020B0600070205080204" charset="-128"/>
              </a:rPr>
              <a:t>Easy…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sz="2000" dirty="0">
                <a:ea typeface="MS PGothic" panose="020B0600070205080204" charset="-128"/>
              </a:rPr>
              <a:t>If reading from multiple sites, writing from one site</a:t>
            </a:r>
            <a:endParaRPr lang="en-US" altLang="zh-CN" sz="2000" dirty="0">
              <a:ea typeface="MS PGothic" panose="020B0600070205080204" charset="-128"/>
            </a:endParaRPr>
          </a:p>
          <a:p>
            <a:pPr lvl="2"/>
            <a:r>
              <a:rPr lang="en-US" altLang="zh-CN" dirty="0">
                <a:ea typeface="MS PGothic" panose="020B0600070205080204" charset="-128"/>
              </a:rPr>
              <a:t>Maintain a version number at that site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sz="2000" dirty="0">
                <a:ea typeface="MS PGothic" panose="020B0600070205080204" charset="-128"/>
              </a:rPr>
              <a:t>If writing from multiple sites</a:t>
            </a:r>
            <a:endParaRPr lang="en-US" altLang="zh-CN" sz="2000" dirty="0">
              <a:ea typeface="MS PGothic" panose="020B0600070205080204" charset="-128"/>
            </a:endParaRPr>
          </a:p>
          <a:p>
            <a:pPr lvl="2"/>
            <a:r>
              <a:rPr lang="en-US" altLang="zh-CN" dirty="0">
                <a:ea typeface="MS PGothic" panose="020B0600070205080204" charset="-128"/>
              </a:rPr>
              <a:t>Protocol must provide a </a:t>
            </a:r>
            <a:r>
              <a:rPr lang="en-US" altLang="zh-CN" dirty="0">
                <a:solidFill>
                  <a:srgbClr val="BE384B"/>
                </a:solidFill>
                <a:ea typeface="MS PGothic" panose="020B0600070205080204" charset="-128"/>
              </a:rPr>
              <a:t>distributed sequencer</a:t>
            </a:r>
            <a:endParaRPr lang="en-US" altLang="zh-CN" dirty="0">
              <a:solidFill>
                <a:srgbClr val="BE384B"/>
              </a:solidFill>
            </a:endParaRPr>
          </a:p>
          <a:p>
            <a:r>
              <a:rPr lang="en-US" altLang="zh-CN" dirty="0">
                <a:ea typeface="MS PGothic" panose="020B0600070205080204" charset="-128"/>
              </a:rPr>
              <a:t>Another complicating consideration</a:t>
            </a:r>
            <a:endParaRPr kumimoji="1" lang="en-US" altLang="zh-CN" dirty="0"/>
          </a:p>
          <a:p>
            <a:pPr lvl="1"/>
            <a:r>
              <a:rPr lang="en-US" altLang="zh-CN" dirty="0">
                <a:ea typeface="MS PGothic" panose="020B0600070205080204" charset="-128"/>
              </a:rPr>
              <a:t>Performance maximization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endParaRPr lang="en-US" altLang="zh-CN" dirty="0"/>
          </a:p>
          <a:p>
            <a:pPr marL="74295" lvl="1" indent="0">
              <a:buNone/>
            </a:pPr>
            <a:endParaRPr lang="en-US" altLang="zh-CN" dirty="0"/>
          </a:p>
          <a:p>
            <a:pPr lvl="1"/>
            <a:endParaRPr kumimoji="1" lang="zh-CN" altLang="en-US" dirty="0"/>
          </a:p>
          <a:p>
            <a:pPr lvl="1"/>
            <a:endParaRPr kumimoji="1"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RSM: Replicated State Machines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/>
          <a:p>
            <a:r>
              <a:rPr lang="en-US" altLang="zh-CN" dirty="0"/>
              <a:t>A general approach to making consistent replicas of a server:</a:t>
            </a:r>
            <a:endParaRPr kumimoji="1" lang="en-US" altLang="zh-CN" dirty="0"/>
          </a:p>
          <a:p>
            <a:pPr lvl="1"/>
            <a:r>
              <a:rPr lang="en-US" altLang="zh-CN" dirty="0"/>
              <a:t>Start with the </a:t>
            </a:r>
            <a:r>
              <a:rPr lang="en-US" altLang="zh-CN" b="1" dirty="0">
                <a:solidFill>
                  <a:srgbClr val="BE384B"/>
                </a:solidFill>
              </a:rPr>
              <a:t>same initial state</a:t>
            </a:r>
            <a:r>
              <a:rPr lang="en-US" altLang="zh-CN" dirty="0">
                <a:solidFill>
                  <a:srgbClr val="BE384B"/>
                </a:solidFill>
              </a:rPr>
              <a:t> </a:t>
            </a:r>
            <a:r>
              <a:rPr lang="en-US" altLang="zh-CN" dirty="0"/>
              <a:t>on each server</a:t>
            </a:r>
            <a:endParaRPr lang="en-US" altLang="zh-CN" dirty="0"/>
          </a:p>
          <a:p>
            <a:pPr lvl="1"/>
            <a:r>
              <a:rPr lang="en-US" altLang="zh-CN" dirty="0"/>
              <a:t>Provide each replica with the </a:t>
            </a:r>
            <a:r>
              <a:rPr lang="en-US" altLang="zh-CN" b="1" dirty="0">
                <a:solidFill>
                  <a:srgbClr val="BE384B"/>
                </a:solidFill>
              </a:rPr>
              <a:t>same input</a:t>
            </a:r>
            <a:r>
              <a:rPr lang="en-US" altLang="zh-CN" dirty="0">
                <a:solidFill>
                  <a:srgbClr val="0096FF"/>
                </a:solidFill>
              </a:rPr>
              <a:t> </a:t>
            </a:r>
            <a:r>
              <a:rPr lang="en-US" altLang="zh-CN" dirty="0"/>
              <a:t>operations, in </a:t>
            </a:r>
            <a:r>
              <a:rPr lang="en-US" altLang="zh-CN" b="1" dirty="0">
                <a:solidFill>
                  <a:srgbClr val="BE384B"/>
                </a:solidFill>
              </a:rPr>
              <a:t>same order</a:t>
            </a:r>
            <a:endParaRPr lang="en-US" altLang="zh-CN" b="1" dirty="0">
              <a:solidFill>
                <a:srgbClr val="BE384B"/>
              </a:solidFill>
            </a:endParaRPr>
          </a:p>
          <a:p>
            <a:pPr lvl="1"/>
            <a:r>
              <a:rPr lang="en-US" altLang="zh-CN" dirty="0"/>
              <a:t>Ensure all operations are </a:t>
            </a:r>
            <a:r>
              <a:rPr lang="en-US" altLang="zh-CN" b="1" dirty="0">
                <a:solidFill>
                  <a:srgbClr val="BE384B"/>
                </a:solidFill>
              </a:rPr>
              <a:t>deterministic</a:t>
            </a:r>
            <a:endParaRPr lang="en-US" altLang="zh-CN" b="1" dirty="0">
              <a:solidFill>
                <a:srgbClr val="BE384B"/>
              </a:solidFill>
            </a:endParaRPr>
          </a:p>
          <a:p>
            <a:pPr lvl="2"/>
            <a:r>
              <a:rPr lang="en-US" altLang="zh-CN" sz="1600" dirty="0"/>
              <a:t>E.g., no randomness, no reading of current time, etc.</a:t>
            </a:r>
            <a:endParaRPr lang="en-US" altLang="zh-CN" dirty="0"/>
          </a:p>
          <a:p>
            <a:r>
              <a:rPr lang="en-US" altLang="zh-CN" dirty="0"/>
              <a:t>These rules ensure each server will end up in the </a:t>
            </a:r>
            <a:r>
              <a:rPr lang="en-US" altLang="zh-CN" dirty="0">
                <a:solidFill>
                  <a:srgbClr val="BE384B"/>
                </a:solidFill>
              </a:rPr>
              <a:t>same final state</a:t>
            </a:r>
            <a:endParaRPr lang="en-US" altLang="zh-CN" dirty="0"/>
          </a:p>
          <a:p>
            <a:pPr lvl="1"/>
            <a:endParaRPr kumimoji="1" lang="zh-CN" altLang="en-US" dirty="0"/>
          </a:p>
          <a:p>
            <a:pPr lvl="1"/>
            <a:endParaRPr kumimoji="1"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18146" y="1830524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C00000"/>
                </a:solidFill>
                <a:ea typeface="+mn-ea"/>
              </a:rPr>
              <a:t>RSM</a:t>
            </a:r>
            <a:endParaRPr lang="en-US" altLang="zh-CN" b="0" i="1" kern="0" dirty="0">
              <a:solidFill>
                <a:srgbClr val="C00000"/>
              </a:solidFill>
              <a:ea typeface="+mn-ea"/>
            </a:endParaRPr>
          </a:p>
          <a:p>
            <a:pPr algn="ctr"/>
            <a:endParaRPr kumimoji="0" lang="en-US" altLang="zh-CN" b="0" kern="0" dirty="0">
              <a:solidFill>
                <a:srgbClr val="C00000"/>
              </a:solidFill>
              <a:ea typeface="+mn-ea"/>
            </a:endParaRP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1196"/>
            <a:ext cx="8231827" cy="5256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Primary-backup with </a:t>
            </a:r>
            <a:r>
              <a:rPr kumimoji="1" lang="en-US" altLang="zh-CN" dirty="0" err="1"/>
              <a:t>viewserver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5696" y="2281436"/>
            <a:ext cx="792088" cy="792088"/>
          </a:xfrm>
          <a:prstGeom prst="rect">
            <a:avLst/>
          </a:prstGeom>
          <a:solidFill>
            <a:srgbClr val="FF9300">
              <a:alpha val="65000"/>
            </a:srgbClr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</a:t>
            </a:r>
            <a:endParaRPr kumimoji="1" lang="zh-CN" altLang="en-US" sz="2800" baseline="-25000" dirty="0">
              <a:solidFill>
                <a:schemeClr val="tx1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11560" y="2209428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79512" y="2425452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971600" y="2353444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>
            <a:off x="539552" y="2641476"/>
            <a:ext cx="12961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971600" y="2929508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683568" y="2713484"/>
            <a:ext cx="360040" cy="3600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67944" y="2281436"/>
            <a:ext cx="792088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VS</a:t>
            </a:r>
            <a:endParaRPr kumimoji="1" lang="zh-CN" altLang="en-US" sz="2800" dirty="0">
              <a:solidFill>
                <a:schemeClr val="tx1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08304" y="1465680"/>
            <a:ext cx="792088" cy="79208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08304" y="3217540"/>
            <a:ext cx="792088" cy="79208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1560" y="4292723"/>
            <a:ext cx="8075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problem</a:t>
            </a:r>
            <a:r>
              <a:rPr lang="en-US" altLang="zh-CN" sz="2400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: what if view server fails?</a:t>
            </a:r>
            <a:endParaRPr lang="en-US" altLang="zh-CN" sz="2400" dirty="0">
              <a:latin typeface="等线" panose="02010600030101010101" charset="-122"/>
              <a:ea typeface="MS PGothic" panose="020B0600070205080204" charset="-128"/>
              <a:cs typeface="Myriad Pro Light SemiCond"/>
            </a:endParaRPr>
          </a:p>
          <a:p>
            <a:pPr algn="ctr"/>
            <a:endParaRPr lang="en-US" altLang="zh-CN" sz="2400" dirty="0">
              <a:latin typeface="等线" panose="02010600030101010101" charset="-122"/>
              <a:ea typeface="MS PGothic" panose="020B0600070205080204" charset="-128"/>
              <a:cs typeface="Myriad Pro Light SemiCond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23928" y="307352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1:</a:t>
            </a:r>
            <a:r>
              <a:rPr kumimoji="1" lang="zh-CN" altLang="en-US" sz="16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kumimoji="1" lang="en-US" altLang="zh-CN" sz="1600" baseline="-25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1" lang="en-US" altLang="zh-CN" sz="16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1" lang="zh-CN" altLang="en-US" sz="16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kumimoji="1" lang="en-US" altLang="zh-CN" sz="1600" baseline="-25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1" lang="zh-CN" altLang="en-US" sz="1600" baseline="-250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4288" y="112712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(primary)</a:t>
            </a:r>
            <a:endParaRPr kumimoji="1" lang="zh-CN" altLang="en-US" sz="16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40538" y="400962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(backup)</a:t>
            </a:r>
            <a:endParaRPr kumimoji="1" lang="zh-CN" altLang="en-US" sz="16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04416" y="1460271"/>
            <a:ext cx="792088" cy="7920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>
            <a:off x="7596336" y="2294151"/>
            <a:ext cx="0" cy="923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7812360" y="2281436"/>
            <a:ext cx="0" cy="93610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/>
        </p:nvCxnSpPr>
        <p:spPr>
          <a:xfrm>
            <a:off x="2609855" y="2553406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/>
          <p:nvPr/>
        </p:nvCxnSpPr>
        <p:spPr>
          <a:xfrm>
            <a:off x="2609855" y="2713484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6256" y="3598846"/>
            <a:ext cx="283511" cy="262114"/>
          </a:xfrm>
          <a:prstGeom prst="rect">
            <a:avLst/>
          </a:prstGeom>
        </p:spPr>
      </p:pic>
      <p:cxnSp>
        <p:nvCxnSpPr>
          <p:cNvPr id="57" name="直线箭头连接符 56"/>
          <p:cNvCxnSpPr/>
          <p:nvPr/>
        </p:nvCxnSpPr>
        <p:spPr>
          <a:xfrm flipH="1" flipV="1">
            <a:off x="4860032" y="2713484"/>
            <a:ext cx="2448272" cy="93610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26" idx="1"/>
            <a:endCxn id="11" idx="3"/>
          </p:cNvCxnSpPr>
          <p:nvPr/>
        </p:nvCxnSpPr>
        <p:spPr>
          <a:xfrm flipH="1">
            <a:off x="4860032" y="1856315"/>
            <a:ext cx="2444384" cy="82116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172277" y="2179811"/>
            <a:ext cx="543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/>
              <a:t>X</a:t>
            </a:r>
            <a:endParaRPr kumimoji="1" lang="zh-CN" altLang="en-US" sz="5400" dirty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6256" y="2019322"/>
            <a:ext cx="283511" cy="26211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978646" y="4844828"/>
            <a:ext cx="2970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Now,</a:t>
            </a:r>
            <a:r>
              <a:rPr lang="zh-CN" altLang="en-US" sz="2400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 </a:t>
            </a:r>
            <a:r>
              <a:rPr lang="en-US" altLang="zh-CN" sz="2400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we</a:t>
            </a:r>
            <a:r>
              <a:rPr lang="zh-CN" altLang="en-US" sz="2400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 </a:t>
            </a:r>
            <a:r>
              <a:rPr lang="en-US" altLang="zh-CN" sz="2400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need</a:t>
            </a:r>
            <a:r>
              <a:rPr lang="zh-CN" altLang="en-US" sz="2400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Paxos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3566314" y="2720504"/>
            <a:ext cx="1694148" cy="1089803"/>
            <a:chOff x="3276496" y="3419714"/>
            <a:chExt cx="1896936" cy="1201097"/>
          </a:xfrm>
        </p:grpSpPr>
        <p:sp>
          <p:nvSpPr>
            <p:cNvPr id="7" name="Cloud 15"/>
            <p:cNvSpPr/>
            <p:nvPr/>
          </p:nvSpPr>
          <p:spPr>
            <a:xfrm>
              <a:off x="3276496" y="3419714"/>
              <a:ext cx="1896936" cy="1201097"/>
            </a:xfrm>
            <a:prstGeom prst="cloud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0000" bIns="3000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65">
                <a:solidFill>
                  <a:prstClr val="black"/>
                </a:solidFill>
                <a:latin typeface="Candara" panose="020E050203030302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3276497" y="3711007"/>
              <a:ext cx="1825835" cy="49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335" i="1" dirty="0">
                  <a:solidFill>
                    <a:prstClr val="white">
                      <a:lumMod val="65000"/>
                    </a:prstClr>
                  </a:solidFill>
                  <a:latin typeface="Candara" panose="020E05020303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Network</a:t>
              </a:r>
              <a:endParaRPr lang="zh-CN" altLang="en-US" sz="2000" i="1" dirty="0">
                <a:solidFill>
                  <a:prstClr val="white">
                    <a:lumMod val="65000"/>
                  </a:prstClr>
                </a:solidFill>
                <a:latin typeface="Candara" panose="020E0502030303020204" pitchFamily="34" charset="0"/>
                <a:ea typeface="MS PGothic" panose="020B0600070205080204" charset="-128"/>
              </a:endParaRPr>
            </a:p>
          </p:txBody>
        </p:sp>
      </p:grpSp>
      <p:sp>
        <p:nvSpPr>
          <p:cNvPr id="9" name="内容占位符 2"/>
          <p:cNvSpPr txBox="1"/>
          <p:nvPr/>
        </p:nvSpPr>
        <p:spPr>
          <a:xfrm>
            <a:off x="315706" y="437037"/>
            <a:ext cx="8072718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370"/>
              </a:spcBef>
              <a:buFont typeface="Arial" panose="020B0604020202020204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 panose="02010609060101010101" charset="-122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 panose="02010609060101010101" charset="-122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 panose="02010609060101010101" charset="-122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 panose="02010609060101010101" charset="-122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 panose="02010609060101010101" charset="-122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7665" indent="-320040">
              <a:buClr>
                <a:srgbClr val="FF0066"/>
              </a:buClr>
              <a:buFont typeface="Arial" panose="020B0604020202020204" pitchFamily="34" charset="0"/>
              <a:buNone/>
            </a:pPr>
            <a:r>
              <a:rPr lang="en-US" altLang="zh-CN" sz="2000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Paxos</a:t>
            </a: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'</a:t>
            </a:r>
            <a:r>
              <a:rPr lang="en-US" altLang="zh-CN" sz="2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properties: </a:t>
            </a:r>
            <a:r>
              <a:rPr lang="en-US" altLang="zh-CN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correct</a:t>
            </a:r>
            <a:r>
              <a:rPr lang="en-US" altLang="zh-CN" sz="2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+ </a:t>
            </a:r>
            <a:r>
              <a:rPr lang="en-US" altLang="zh-CN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fault-tolerance</a:t>
            </a:r>
            <a:endParaRPr lang="en-US" altLang="zh-CN" sz="1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8665" lvl="2" indent="-381000" fontAlgn="base">
              <a:spcAft>
                <a:spcPct val="0"/>
              </a:spcAft>
              <a:buClr>
                <a:srgbClr val="FF0066"/>
              </a:buClr>
              <a:buFont typeface="Verdana" panose="020B0604030504040204" pitchFamily="34" charset="0"/>
              <a:buChar char="□"/>
            </a:pPr>
            <a:r>
              <a:rPr lang="en-US" altLang="zh-TW" sz="1600" i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guaranteed </a:t>
            </a:r>
            <a:r>
              <a:rPr lang="en-US" altLang="zh-TW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termination</a:t>
            </a:r>
            <a:r>
              <a:rPr lang="zh-CN" alt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(i.e.,</a:t>
            </a:r>
            <a:r>
              <a:rPr lang="zh-CN" alt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lack</a:t>
            </a:r>
            <a:r>
              <a:rPr lang="zh-CN" alt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zh-CN" alt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availability</a:t>
            </a:r>
            <a:r>
              <a:rPr lang="zh-CN" alt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guarantee)</a:t>
            </a:r>
            <a:endParaRPr lang="en-US" altLang="zh-TW" sz="1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ounded Rectangle 4"/>
          <p:cNvSpPr/>
          <p:nvPr/>
        </p:nvSpPr>
        <p:spPr>
          <a:xfrm>
            <a:off x="1397000" y="3018504"/>
            <a:ext cx="870000" cy="420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ounded Rectangle 5"/>
          <p:cNvSpPr/>
          <p:nvPr/>
        </p:nvSpPr>
        <p:spPr>
          <a:xfrm>
            <a:off x="4997500" y="2808504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Rounded Rectangle 6"/>
          <p:cNvSpPr/>
          <p:nvPr/>
        </p:nvSpPr>
        <p:spPr>
          <a:xfrm>
            <a:off x="3537000" y="3673004"/>
            <a:ext cx="1170000" cy="42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ounded Rectangle 7"/>
          <p:cNvSpPr/>
          <p:nvPr/>
        </p:nvSpPr>
        <p:spPr>
          <a:xfrm>
            <a:off x="2677314" y="2232004"/>
            <a:ext cx="1260000" cy="420001"/>
          </a:xfrm>
          <a:prstGeom prst="roundRect">
            <a:avLst/>
          </a:prstGeom>
          <a:solidFill>
            <a:srgbClr val="FF0066"/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Proposer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ounded Rectangle 8"/>
          <p:cNvSpPr/>
          <p:nvPr/>
        </p:nvSpPr>
        <p:spPr>
          <a:xfrm>
            <a:off x="2804314" y="2359004"/>
            <a:ext cx="1260000" cy="420001"/>
          </a:xfrm>
          <a:prstGeom prst="roundRect">
            <a:avLst/>
          </a:prstGeom>
          <a:solidFill>
            <a:srgbClr val="FF0066"/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Proposer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Rounded Rectangle 9"/>
          <p:cNvSpPr/>
          <p:nvPr/>
        </p:nvSpPr>
        <p:spPr>
          <a:xfrm>
            <a:off x="2931314" y="2486004"/>
            <a:ext cx="1260000" cy="420001"/>
          </a:xfrm>
          <a:prstGeom prst="roundRect">
            <a:avLst/>
          </a:prstGeom>
          <a:solidFill>
            <a:srgbClr val="FF0066"/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Proposer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Rounded Rectangle 10"/>
          <p:cNvSpPr/>
          <p:nvPr/>
        </p:nvSpPr>
        <p:spPr>
          <a:xfrm>
            <a:off x="5124500" y="2935504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Rounded Rectangle 11"/>
          <p:cNvSpPr/>
          <p:nvPr/>
        </p:nvSpPr>
        <p:spPr>
          <a:xfrm>
            <a:off x="5251500" y="3062504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Rounded Rectangle 12"/>
          <p:cNvSpPr/>
          <p:nvPr/>
        </p:nvSpPr>
        <p:spPr>
          <a:xfrm>
            <a:off x="3664000" y="3800004"/>
            <a:ext cx="1170000" cy="42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Rounded Rectangle 13"/>
          <p:cNvSpPr/>
          <p:nvPr/>
        </p:nvSpPr>
        <p:spPr>
          <a:xfrm>
            <a:off x="3791000" y="3927004"/>
            <a:ext cx="1170000" cy="42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ctangle 17"/>
          <p:cNvSpPr/>
          <p:nvPr/>
        </p:nvSpPr>
        <p:spPr>
          <a:xfrm>
            <a:off x="2486815" y="2022004"/>
            <a:ext cx="4288686" cy="25400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21" name="Rectangle 19"/>
          <p:cNvSpPr/>
          <p:nvPr/>
        </p:nvSpPr>
        <p:spPr>
          <a:xfrm>
            <a:off x="1714500" y="4701642"/>
            <a:ext cx="5070000" cy="39600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MS PGothic" panose="020B0600070205080204" charset="-128"/>
              </a:rPr>
              <a:t>Paxos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MS PGothic" panose="020B0600070205080204" charset="-128"/>
              </a:rPr>
              <a:t>: one machine may serve several roles</a:t>
            </a:r>
            <a:endParaRPr lang="en-US" altLang="zh-CN" sz="2000" dirty="0">
              <a:solidFill>
                <a:prstClr val="black"/>
              </a:solidFill>
              <a:latin typeface="Eras Medium ITC" pitchFamily="34" charset="0"/>
              <a:ea typeface="MS PGothic" panose="020B0600070205080204" charset="-128"/>
            </a:endParaRPr>
          </a:p>
        </p:txBody>
      </p:sp>
      <p:sp>
        <p:nvSpPr>
          <p:cNvPr id="22" name="Rectangle 20"/>
          <p:cNvSpPr/>
          <p:nvPr/>
        </p:nvSpPr>
        <p:spPr>
          <a:xfrm>
            <a:off x="3627710" y="1840159"/>
            <a:ext cx="4440000" cy="74831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3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MS PGothic" panose="020B0600070205080204" charset="-128"/>
              </a:rPr>
              <a:t>Goal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MS PGothic" panose="020B0600070205080204" charset="-128"/>
              </a:rPr>
              <a:t>: have all acceptors </a:t>
            </a:r>
            <a:r>
              <a:rPr lang="en-US" altLang="zh-CN" sz="233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MS PGothic" panose="020B0600070205080204" charset="-128"/>
              </a:rPr>
              <a:t>agree</a:t>
            </a:r>
            <a:r>
              <a:rPr lang="en-US" altLang="zh-CN" sz="2335" dirty="0">
                <a:solidFill>
                  <a:prstClr val="black"/>
                </a:solidFill>
                <a:latin typeface="Eras Medium ITC" pitchFamily="34" charset="0"/>
                <a:ea typeface="MS PGothic" panose="020B0600070205080204" charset="-128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MS PGothic" panose="020B0600070205080204" charset="-128"/>
              </a:rPr>
              <a:t>to a value </a:t>
            </a: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MS PGothic" panose="020B0600070205080204" charset="-128"/>
              </a:rPr>
              <a:t>V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MS PGothic" panose="020B0600070205080204" charset="-128"/>
              </a:rPr>
              <a:t> associated with a </a:t>
            </a:r>
            <a:r>
              <a:rPr lang="en-US" altLang="zh-CN" sz="233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MS PGothic" panose="020B0600070205080204" charset="-128"/>
              </a:rPr>
              <a:t>proposal</a:t>
            </a:r>
            <a:endParaRPr lang="en-US" altLang="zh-CN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MS PGothic" panose="020B0600070205080204" charset="-128"/>
            </a:endParaRPr>
          </a:p>
        </p:txBody>
      </p:sp>
      <p:sp>
        <p:nvSpPr>
          <p:cNvPr id="23" name="Rectangle 21"/>
          <p:cNvSpPr/>
          <p:nvPr/>
        </p:nvSpPr>
        <p:spPr>
          <a:xfrm>
            <a:off x="2521939" y="3228504"/>
            <a:ext cx="898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leader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MS PGothic" panose="020B0600070205080204" charset="-128"/>
            </a:endParaRPr>
          </a:p>
        </p:txBody>
      </p:sp>
      <p:cxnSp>
        <p:nvCxnSpPr>
          <p:cNvPr id="24" name="Straight Arrow Connector 22"/>
          <p:cNvCxnSpPr/>
          <p:nvPr/>
        </p:nvCxnSpPr>
        <p:spPr>
          <a:xfrm flipV="1">
            <a:off x="3048000" y="2958504"/>
            <a:ext cx="0" cy="2700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3"/>
          <p:cNvSpPr/>
          <p:nvPr/>
        </p:nvSpPr>
        <p:spPr>
          <a:xfrm>
            <a:off x="5328812" y="3790544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quorum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MS PGothic" panose="020B0600070205080204" charset="-128"/>
            </a:endParaRPr>
          </a:p>
        </p:txBody>
      </p:sp>
      <p:cxnSp>
        <p:nvCxnSpPr>
          <p:cNvPr id="26" name="Straight Arrow Connector 24"/>
          <p:cNvCxnSpPr/>
          <p:nvPr/>
        </p:nvCxnSpPr>
        <p:spPr>
          <a:xfrm flipV="1">
            <a:off x="5932618" y="3520544"/>
            <a:ext cx="0" cy="2700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967283" y="2625431"/>
            <a:ext cx="1565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prstClr val="black"/>
                </a:solidFill>
                <a:highlight>
                  <a:srgbClr val="FFFF00"/>
                </a:highlight>
                <a:latin typeface="Eras Medium ITC" pitchFamily="34" charset="0"/>
                <a:ea typeface="MS PGothic" panose="020B0600070205080204" charset="-128"/>
              </a:rPr>
              <a:t>E.g.,</a:t>
            </a:r>
            <a:r>
              <a:rPr lang="zh-CN" altLang="en-US" sz="2000" dirty="0">
                <a:solidFill>
                  <a:prstClr val="black"/>
                </a:solidFill>
                <a:highlight>
                  <a:srgbClr val="FFFF00"/>
                </a:highlight>
                <a:latin typeface="Eras Medium ITC" pitchFamily="34" charset="0"/>
                <a:ea typeface="MS PGothic" panose="020B0600070205080204" charset="-128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highlight>
                  <a:srgbClr val="FFFF00"/>
                </a:highlight>
                <a:latin typeface="Eras Medium ITC" pitchFamily="34" charset="0"/>
                <a:ea typeface="MS PGothic" panose="020B0600070205080204" charset="-128"/>
              </a:rPr>
              <a:t>a</a:t>
            </a:r>
            <a:r>
              <a:rPr lang="zh-CN" altLang="en-US" sz="2000" dirty="0">
                <a:solidFill>
                  <a:prstClr val="black"/>
                </a:solidFill>
                <a:highlight>
                  <a:srgbClr val="FFFF00"/>
                </a:highlight>
                <a:latin typeface="Eras Medium ITC" pitchFamily="34" charset="0"/>
                <a:ea typeface="MS PGothic" panose="020B0600070205080204" charset="-128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highlight>
                  <a:srgbClr val="FFFF00"/>
                </a:highlight>
                <a:latin typeface="Eras Medium ITC" pitchFamily="34" charset="0"/>
                <a:ea typeface="MS PGothic" panose="020B0600070205080204" charset="-128"/>
              </a:rPr>
              <a:t>view</a:t>
            </a:r>
            <a:endParaRPr lang="zh-CN" altLang="en-US" sz="2000" dirty="0">
              <a:solidFill>
                <a:prstClr val="black"/>
              </a:solidFill>
              <a:highlight>
                <a:srgbClr val="FFFF00"/>
              </a:highlight>
              <a:latin typeface="Eras Medium ITC" pitchFamily="34" charset="0"/>
              <a:ea typeface="MS PGothic" panose="020B060007020508020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Paxos</a:t>
            </a:r>
            <a:r>
              <a:rPr lang="en-US" altLang="zh-CN" dirty="0"/>
              <a:t> Players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063157" y="2187115"/>
            <a:ext cx="4699000" cy="676139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0" bIns="30000">
            <a:spAutoFit/>
          </a:bodyPr>
          <a:lstStyle/>
          <a:p>
            <a:pPr marL="144145" indent="-14414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MS PGothic" panose="020B0600070205080204" charset="-128"/>
              </a:rPr>
              <a:t>Get a 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MS PGothic" panose="020B0600070205080204" charset="-128"/>
              </a:rPr>
              <a:t>request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MS PGothic" panose="020B0600070205080204" charset="-128"/>
              </a:rPr>
              <a:t> and run the 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MS PGothic" panose="020B0600070205080204" charset="-128"/>
              </a:rPr>
              <a:t>protocol</a:t>
            </a:r>
            <a:endParaRPr lang="en-US" altLang="zh-CN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MS PGothic" panose="020B0600070205080204" charset="-128"/>
            </a:endParaRPr>
          </a:p>
          <a:p>
            <a:pPr marL="144145" indent="-14414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MS PGothic" panose="020B0600070205080204" charset="-128"/>
              </a:rPr>
              <a:t>Leader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MS PGothic" panose="020B0600070205080204" charset="-128"/>
              </a:rPr>
              <a:t> = elected </a:t>
            </a:r>
            <a:r>
              <a:rPr lang="en-US" altLang="zh-CN" sz="2000" dirty="0">
                <a:solidFill>
                  <a:srgbClr val="FF0066"/>
                </a:solidFill>
                <a:latin typeface="Eras Medium ITC" pitchFamily="34" charset="0"/>
                <a:ea typeface="MS PGothic" panose="020B0600070205080204" charset="-128"/>
              </a:rPr>
              <a:t>Coordinator</a:t>
            </a:r>
            <a:endParaRPr lang="en-US" altLang="zh-CN" sz="2000" dirty="0">
              <a:solidFill>
                <a:srgbClr val="FF0066"/>
              </a:solidFill>
              <a:latin typeface="Eras Medium ITC" pitchFamily="34" charset="0"/>
              <a:ea typeface="MS PGothic" panose="020B060007020508020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63157" y="3264666"/>
            <a:ext cx="4699000" cy="676139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0" bIns="30000">
            <a:spAutoFit/>
          </a:bodyPr>
          <a:lstStyle/>
          <a:p>
            <a:pPr marL="144145" indent="-14414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MS PGothic" panose="020B0600070205080204" charset="-128"/>
              </a:rPr>
              <a:t>Remember the 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MS PGothic" panose="020B0600070205080204" charset="-128"/>
              </a:rPr>
              <a:t>state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MS PGothic" panose="020B0600070205080204" charset="-128"/>
              </a:rPr>
              <a:t> of the 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MS PGothic" panose="020B0600070205080204" charset="-128"/>
              </a:rPr>
              <a:t>protocol</a:t>
            </a:r>
            <a:endParaRPr lang="en-US" altLang="zh-CN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MS PGothic" panose="020B0600070205080204" charset="-128"/>
            </a:endParaRPr>
          </a:p>
          <a:p>
            <a:pPr marL="144145" indent="-14414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MS PGothic" panose="020B0600070205080204" charset="-128"/>
              </a:rPr>
              <a:t>Quorum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MS PGothic" panose="020B0600070205080204" charset="-128"/>
              </a:rPr>
              <a:t> = any majority of </a:t>
            </a:r>
            <a:r>
              <a:rPr lang="en-US" altLang="zh-CN" sz="2000" dirty="0">
                <a:solidFill>
                  <a:srgbClr val="FF0066"/>
                </a:solidFill>
                <a:latin typeface="Eras Medium ITC" pitchFamily="34" charset="0"/>
                <a:ea typeface="MS PGothic" panose="020B0600070205080204" charset="-128"/>
              </a:rPr>
              <a:t>Acceptors</a:t>
            </a:r>
            <a:endParaRPr lang="en-US" altLang="zh-CN" sz="2000" dirty="0">
              <a:solidFill>
                <a:srgbClr val="FF0066"/>
              </a:solidFill>
              <a:latin typeface="Eras Medium ITC" pitchFamily="34" charset="0"/>
              <a:ea typeface="MS PGothic" panose="020B060007020508020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63157" y="4342219"/>
            <a:ext cx="4699000" cy="983916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0" bIns="30000">
            <a:spAutoFit/>
          </a:bodyPr>
          <a:lstStyle/>
          <a:p>
            <a:pPr marL="144145" indent="-14414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MS PGothic" panose="020B0600070205080204" charset="-128"/>
              </a:rPr>
              <a:t>When 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MS PGothic" panose="020B0600070205080204" charset="-128"/>
              </a:rPr>
              <a:t>agreement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MS PGothic" panose="020B0600070205080204" charset="-128"/>
              </a:rPr>
              <a:t> has been reached, </a:t>
            </a:r>
            <a:b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MS PGothic" panose="020B0600070205080204" charset="-128"/>
              </a:rPr>
            </a:b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MS PGothic" panose="020B0600070205080204" charset="-128"/>
              </a:rPr>
              <a:t>a </a:t>
            </a:r>
            <a:r>
              <a:rPr lang="en-US" altLang="zh-CN" sz="2000" dirty="0">
                <a:solidFill>
                  <a:srgbClr val="FF0066"/>
                </a:solidFill>
                <a:latin typeface="Eras Medium ITC" pitchFamily="34" charset="0"/>
                <a:ea typeface="MS PGothic" panose="020B0600070205080204" charset="-128"/>
              </a:rPr>
              <a:t>Learner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MS PGothic" panose="020B0600070205080204" charset="-128"/>
              </a:rPr>
              <a:t> executes the 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MS PGothic" panose="020B0600070205080204" charset="-128"/>
              </a:rPr>
              <a:t>request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MS PGothic" panose="020B0600070205080204" charset="-128"/>
              </a:rPr>
              <a:t> and/or sends a response back to the </a:t>
            </a:r>
            <a:r>
              <a:rPr lang="en-US" altLang="zh-CN" sz="2000" dirty="0">
                <a:solidFill>
                  <a:srgbClr val="FF0066"/>
                </a:solidFill>
                <a:latin typeface="Eras Medium ITC" pitchFamily="34" charset="0"/>
                <a:ea typeface="MS PGothic" panose="020B0600070205080204" charset="-128"/>
              </a:rPr>
              <a:t>Client</a:t>
            </a:r>
            <a:endParaRPr lang="en-US" altLang="zh-CN" sz="2000" dirty="0">
              <a:solidFill>
                <a:srgbClr val="FF0066"/>
              </a:solidFill>
              <a:latin typeface="Eras Medium ITC" pitchFamily="34" charset="0"/>
              <a:ea typeface="MS PGothic" panose="020B060007020508020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63157" y="1417340"/>
            <a:ext cx="1980000" cy="368363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0" bIns="30000">
            <a:spAutoFit/>
          </a:bodyPr>
          <a:lstStyle/>
          <a:p>
            <a:pPr marL="144145" indent="-14414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MS PGothic" panose="020B0600070205080204" charset="-128"/>
              </a:rPr>
              <a:t>makes a 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MS PGothic" panose="020B0600070205080204" charset="-128"/>
              </a:rPr>
              <a:t>request</a:t>
            </a:r>
            <a:endParaRPr lang="en-US" altLang="zh-CN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MS PGothic" panose="020B0600070205080204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19177" y="1417340"/>
            <a:ext cx="870000" cy="420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9177" y="2187115"/>
            <a:ext cx="1260000" cy="420001"/>
          </a:xfrm>
          <a:prstGeom prst="roundRect">
            <a:avLst/>
          </a:prstGeom>
          <a:solidFill>
            <a:srgbClr val="FF0066"/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Proposer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475656" y="3264667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619177" y="4342219"/>
            <a:ext cx="1170000" cy="42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C00000"/>
                </a:solidFill>
              </a:rPr>
              <a:t>Paxos</a:t>
            </a:r>
            <a:r>
              <a:rPr lang="en-US" altLang="zh-CN" dirty="0">
                <a:solidFill>
                  <a:srgbClr val="C00000"/>
                </a:solidFill>
              </a:rPr>
              <a:t> in Action: Phase 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143000" y="1206500"/>
            <a:ext cx="7048500" cy="635000"/>
          </a:xfrm>
        </p:spPr>
        <p:txBody>
          <a:bodyPr>
            <a:normAutofit/>
          </a:bodyPr>
          <a:lstStyle/>
          <a:p>
            <a:pPr marL="367665" indent="-320040" algn="ctr">
              <a:buClr>
                <a:srgbClr val="FF0066"/>
              </a:buClr>
              <a:buNone/>
            </a:pPr>
            <a:r>
              <a:rPr lang="en-US" altLang="zh-CN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 </a:t>
            </a:r>
            <a:r>
              <a:rPr lang="en-US" altLang="zh-CN" sz="2200" dirty="0">
                <a:solidFill>
                  <a:prstClr val="black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sends a </a:t>
            </a:r>
            <a:r>
              <a:rPr lang="en-US" altLang="zh-CN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request</a:t>
            </a:r>
            <a:r>
              <a:rPr lang="en-US" altLang="zh-CN" sz="2200" dirty="0">
                <a:solidFill>
                  <a:prstClr val="black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a </a:t>
            </a:r>
            <a:r>
              <a:rPr lang="en-US" altLang="zh-CN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proposer</a:t>
            </a:r>
            <a:endParaRPr lang="en-US" altLang="zh-CN" sz="22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3566314" y="3556000"/>
            <a:ext cx="1694148" cy="1089803"/>
            <a:chOff x="3276496" y="3419714"/>
            <a:chExt cx="1896936" cy="1201097"/>
          </a:xfrm>
        </p:grpSpPr>
        <p:sp>
          <p:nvSpPr>
            <p:cNvPr id="6" name="Cloud 4"/>
            <p:cNvSpPr/>
            <p:nvPr/>
          </p:nvSpPr>
          <p:spPr>
            <a:xfrm>
              <a:off x="3276496" y="3419714"/>
              <a:ext cx="1896936" cy="1201097"/>
            </a:xfrm>
            <a:prstGeom prst="cloud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0000" bIns="3000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65">
                <a:solidFill>
                  <a:prstClr val="black"/>
                </a:solidFill>
                <a:latin typeface="Candara" panose="020E050203030302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" name="Rectangle 5"/>
            <p:cNvSpPr/>
            <p:nvPr/>
          </p:nvSpPr>
          <p:spPr>
            <a:xfrm>
              <a:off x="3276497" y="3711007"/>
              <a:ext cx="1825835" cy="49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335" i="1" dirty="0">
                  <a:solidFill>
                    <a:prstClr val="white">
                      <a:lumMod val="65000"/>
                    </a:prstClr>
                  </a:solidFill>
                  <a:latin typeface="Candara" panose="020E05020303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Network</a:t>
              </a:r>
              <a:endParaRPr lang="zh-CN" altLang="en-US" sz="2000" i="1" dirty="0">
                <a:solidFill>
                  <a:prstClr val="white">
                    <a:lumMod val="65000"/>
                  </a:prstClr>
                </a:solidFill>
                <a:latin typeface="Candara" panose="020E0502030303020204" pitchFamily="34" charset="0"/>
                <a:ea typeface="MS PGothic" panose="020B0600070205080204" charset="-128"/>
              </a:endParaRPr>
            </a:p>
          </p:txBody>
        </p:sp>
      </p:grpSp>
      <p:sp>
        <p:nvSpPr>
          <p:cNvPr id="8" name="Rounded Rectangle 6"/>
          <p:cNvSpPr/>
          <p:nvPr/>
        </p:nvSpPr>
        <p:spPr>
          <a:xfrm>
            <a:off x="1397000" y="3854000"/>
            <a:ext cx="870000" cy="420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ounded Rectangle 7"/>
          <p:cNvSpPr/>
          <p:nvPr/>
        </p:nvSpPr>
        <p:spPr>
          <a:xfrm>
            <a:off x="4997500" y="3644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677314" y="3067500"/>
            <a:ext cx="1260000" cy="420001"/>
          </a:xfrm>
          <a:prstGeom prst="roundRect">
            <a:avLst/>
          </a:prstGeom>
          <a:solidFill>
            <a:srgbClr val="FF0066"/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Proposer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ounded Rectangle 12"/>
          <p:cNvSpPr/>
          <p:nvPr/>
        </p:nvSpPr>
        <p:spPr>
          <a:xfrm>
            <a:off x="5124500" y="3771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Rounded Rectangle 13"/>
          <p:cNvSpPr/>
          <p:nvPr/>
        </p:nvSpPr>
        <p:spPr>
          <a:xfrm>
            <a:off x="5251500" y="3898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ounded Rectangle 15"/>
          <p:cNvSpPr/>
          <p:nvPr/>
        </p:nvSpPr>
        <p:spPr>
          <a:xfrm>
            <a:off x="3791000" y="4762500"/>
            <a:ext cx="1170000" cy="42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ctangle 16"/>
          <p:cNvSpPr/>
          <p:nvPr/>
        </p:nvSpPr>
        <p:spPr>
          <a:xfrm>
            <a:off x="2486815" y="2857500"/>
            <a:ext cx="4288686" cy="25400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15" name="Rectangle 20"/>
          <p:cNvSpPr/>
          <p:nvPr/>
        </p:nvSpPr>
        <p:spPr>
          <a:xfrm>
            <a:off x="5328812" y="4626040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quorum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MS PGothic" panose="020B0600070205080204" charset="-128"/>
            </a:endParaRPr>
          </a:p>
        </p:txBody>
      </p:sp>
      <p:cxnSp>
        <p:nvCxnSpPr>
          <p:cNvPr id="16" name="Straight Arrow Connector 21"/>
          <p:cNvCxnSpPr/>
          <p:nvPr/>
        </p:nvCxnSpPr>
        <p:spPr>
          <a:xfrm flipV="1">
            <a:off x="5932618" y="4356040"/>
            <a:ext cx="0" cy="2700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22"/>
          <p:cNvSpPr/>
          <p:nvPr/>
        </p:nvSpPr>
        <p:spPr>
          <a:xfrm>
            <a:off x="2243077" y="3437758"/>
            <a:ext cx="423923" cy="446690"/>
          </a:xfrm>
          <a:custGeom>
            <a:avLst/>
            <a:gdLst>
              <a:gd name="connsiteX0" fmla="*/ 51508 w 508708"/>
              <a:gd name="connsiteY0" fmla="*/ 536028 h 536028"/>
              <a:gd name="connsiteX1" fmla="*/ 256460 w 508708"/>
              <a:gd name="connsiteY1" fmla="*/ 378373 h 536028"/>
              <a:gd name="connsiteX2" fmla="*/ 4211 w 508708"/>
              <a:gd name="connsiteY2" fmla="*/ 189187 h 536028"/>
              <a:gd name="connsiteX3" fmla="*/ 508708 w 508708"/>
              <a:gd name="connsiteY3" fmla="*/ 0 h 53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708" h="536028">
                <a:moveTo>
                  <a:pt x="51508" y="536028"/>
                </a:moveTo>
                <a:cubicBezTo>
                  <a:pt x="157925" y="486104"/>
                  <a:pt x="264343" y="436180"/>
                  <a:pt x="256460" y="378373"/>
                </a:cubicBezTo>
                <a:cubicBezTo>
                  <a:pt x="248577" y="320566"/>
                  <a:pt x="-37830" y="252249"/>
                  <a:pt x="4211" y="189187"/>
                </a:cubicBezTo>
                <a:cubicBezTo>
                  <a:pt x="46252" y="126125"/>
                  <a:pt x="277480" y="63062"/>
                  <a:pt x="508708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18" name="Rectangle 23"/>
          <p:cNvSpPr/>
          <p:nvPr/>
        </p:nvSpPr>
        <p:spPr>
          <a:xfrm>
            <a:off x="1312468" y="3274279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request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C00000"/>
                </a:solidFill>
              </a:rPr>
              <a:t>Paxos</a:t>
            </a:r>
            <a:r>
              <a:rPr lang="en-US" altLang="zh-CN" dirty="0">
                <a:solidFill>
                  <a:srgbClr val="C00000"/>
                </a:solidFill>
              </a:rPr>
              <a:t> in Action: Phase 1a (Prepare)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841854" y="1172802"/>
            <a:ext cx="8181528" cy="1143000"/>
          </a:xfrm>
        </p:spPr>
        <p:txBody>
          <a:bodyPr>
            <a:normAutofit/>
          </a:bodyPr>
          <a:lstStyle/>
          <a:p>
            <a:pPr marL="367665" indent="-320040">
              <a:buClr>
                <a:srgbClr val="FF0066"/>
              </a:buClr>
              <a:buNone/>
            </a:pPr>
            <a:r>
              <a:rPr lang="en-US" altLang="zh-CN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Leader</a:t>
            </a:r>
            <a:r>
              <a:rPr lang="en-US" altLang="zh-CN" sz="2200" dirty="0">
                <a:solidFill>
                  <a:prstClr val="black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creates a </a:t>
            </a:r>
            <a:r>
              <a:rPr lang="en-US" altLang="zh-CN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proposal</a:t>
            </a:r>
            <a:r>
              <a:rPr lang="en-US" altLang="zh-CN" sz="2200" dirty="0">
                <a:solidFill>
                  <a:prstClr val="black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 </a:t>
            </a:r>
            <a:r>
              <a:rPr lang="en-US" altLang="zh-CN" sz="2200" dirty="0">
                <a:solidFill>
                  <a:prstClr val="black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send to </a:t>
            </a:r>
            <a:r>
              <a:rPr lang="en-US" altLang="zh-CN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quorum</a:t>
            </a:r>
            <a:endParaRPr lang="en-US" altLang="zh-CN" sz="2200" dirty="0">
              <a:solidFill>
                <a:prstClr val="black"/>
              </a:solidFill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3566314" y="3556000"/>
            <a:ext cx="1694148" cy="1089803"/>
            <a:chOff x="3276496" y="3419714"/>
            <a:chExt cx="1896936" cy="1201097"/>
          </a:xfrm>
        </p:grpSpPr>
        <p:sp>
          <p:nvSpPr>
            <p:cNvPr id="6" name="Cloud 4"/>
            <p:cNvSpPr/>
            <p:nvPr/>
          </p:nvSpPr>
          <p:spPr>
            <a:xfrm>
              <a:off x="3276496" y="3419714"/>
              <a:ext cx="1896936" cy="1201097"/>
            </a:xfrm>
            <a:prstGeom prst="cloud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0000" bIns="3000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65">
                <a:solidFill>
                  <a:prstClr val="black"/>
                </a:solidFill>
                <a:latin typeface="Candara" panose="020E050203030302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" name="Rectangle 5"/>
            <p:cNvSpPr/>
            <p:nvPr/>
          </p:nvSpPr>
          <p:spPr>
            <a:xfrm>
              <a:off x="3276497" y="3711007"/>
              <a:ext cx="1825835" cy="49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335" i="1" dirty="0">
                  <a:solidFill>
                    <a:prstClr val="white">
                      <a:lumMod val="65000"/>
                    </a:prstClr>
                  </a:solidFill>
                  <a:latin typeface="Candara" panose="020E05020303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Network</a:t>
              </a:r>
              <a:endParaRPr lang="zh-CN" altLang="en-US" sz="2000" i="1" dirty="0">
                <a:solidFill>
                  <a:prstClr val="white">
                    <a:lumMod val="65000"/>
                  </a:prstClr>
                </a:solidFill>
                <a:latin typeface="Candara" panose="020E0502030303020204" pitchFamily="34" charset="0"/>
                <a:ea typeface="MS PGothic" panose="020B0600070205080204" charset="-128"/>
              </a:endParaRPr>
            </a:p>
          </p:txBody>
        </p:sp>
      </p:grpSp>
      <p:sp>
        <p:nvSpPr>
          <p:cNvPr id="8" name="Rounded Rectangle 6"/>
          <p:cNvSpPr/>
          <p:nvPr/>
        </p:nvSpPr>
        <p:spPr>
          <a:xfrm>
            <a:off x="1397000" y="3854000"/>
            <a:ext cx="870000" cy="420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ounded Rectangle 7"/>
          <p:cNvSpPr/>
          <p:nvPr/>
        </p:nvSpPr>
        <p:spPr>
          <a:xfrm>
            <a:off x="4997500" y="3644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ounded Rectangle 12"/>
          <p:cNvSpPr/>
          <p:nvPr/>
        </p:nvSpPr>
        <p:spPr>
          <a:xfrm>
            <a:off x="5124500" y="3771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ounded Rectangle 13"/>
          <p:cNvSpPr/>
          <p:nvPr/>
        </p:nvSpPr>
        <p:spPr>
          <a:xfrm>
            <a:off x="5251500" y="3898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Rounded Rectangle 15"/>
          <p:cNvSpPr/>
          <p:nvPr/>
        </p:nvSpPr>
        <p:spPr>
          <a:xfrm>
            <a:off x="3791000" y="4762500"/>
            <a:ext cx="1170000" cy="42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6"/>
          <p:cNvSpPr/>
          <p:nvPr/>
        </p:nvSpPr>
        <p:spPr>
          <a:xfrm>
            <a:off x="2486815" y="2857500"/>
            <a:ext cx="4288686" cy="25400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14" name="Rectangle 20"/>
          <p:cNvSpPr/>
          <p:nvPr/>
        </p:nvSpPr>
        <p:spPr>
          <a:xfrm>
            <a:off x="5328812" y="4626040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quorum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MS PGothic" panose="020B0600070205080204" charset="-128"/>
            </a:endParaRPr>
          </a:p>
        </p:txBody>
      </p:sp>
      <p:cxnSp>
        <p:nvCxnSpPr>
          <p:cNvPr id="15" name="Straight Arrow Connector 21"/>
          <p:cNvCxnSpPr/>
          <p:nvPr/>
        </p:nvCxnSpPr>
        <p:spPr>
          <a:xfrm flipV="1">
            <a:off x="5932618" y="4356040"/>
            <a:ext cx="0" cy="2700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7"/>
          <p:cNvSpPr/>
          <p:nvPr/>
        </p:nvSpPr>
        <p:spPr>
          <a:xfrm>
            <a:off x="2476500" y="2032000"/>
            <a:ext cx="4830000" cy="676139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/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MS PGothic" panose="020B0600070205080204" charset="-128"/>
              </a:rPr>
              <a:t>N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MS PGothic" panose="020B0600070205080204" charset="-128"/>
              </a:rPr>
              <a:t> is greater than </a:t>
            </a: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MS PGothic" panose="020B0600070205080204" charset="-128"/>
              </a:rPr>
              <a:t>any</a:t>
            </a:r>
            <a:r>
              <a:rPr lang="en-US" altLang="zh-CN" sz="1665" dirty="0">
                <a:solidFill>
                  <a:prstClr val="black"/>
                </a:solidFill>
                <a:latin typeface="Eras Medium ITC" pitchFamily="34" charset="0"/>
                <a:ea typeface="MS PGothic" panose="020B0600070205080204" charset="-128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MS PGothic" panose="020B0600070205080204" charset="-128"/>
              </a:rPr>
              <a:t>previous </a:t>
            </a:r>
            <a:b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MS PGothic" panose="020B0600070205080204" charset="-128"/>
              </a:rPr>
            </a:b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MS PGothic" panose="020B0600070205080204" charset="-128"/>
              </a:rPr>
              <a:t>proposal number seen by this 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MS PGothic" panose="020B0600070205080204" charset="-128"/>
              </a:rPr>
              <a:t>proposer</a:t>
            </a:r>
            <a:endParaRPr lang="en-US" altLang="zh-CN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MS PGothic" panose="020B0600070205080204" charset="-128"/>
            </a:endParaRPr>
          </a:p>
        </p:txBody>
      </p:sp>
      <p:grpSp>
        <p:nvGrpSpPr>
          <p:cNvPr id="17" name="Group 10"/>
          <p:cNvGrpSpPr/>
          <p:nvPr/>
        </p:nvGrpSpPr>
        <p:grpSpPr>
          <a:xfrm>
            <a:off x="2677314" y="3067499"/>
            <a:ext cx="1260000" cy="420002"/>
            <a:chOff x="2298377" y="2842799"/>
            <a:chExt cx="1512000" cy="504002"/>
          </a:xfrm>
        </p:grpSpPr>
        <p:sp>
          <p:nvSpPr>
            <p:cNvPr id="18" name="Rounded Rectangle 9"/>
            <p:cNvSpPr/>
            <p:nvPr/>
          </p:nvSpPr>
          <p:spPr>
            <a:xfrm>
              <a:off x="2298377" y="2842800"/>
              <a:ext cx="1512000" cy="504001"/>
            </a:xfrm>
            <a:prstGeom prst="roundRect">
              <a:avLst/>
            </a:prstGeom>
            <a:solidFill>
              <a:srgbClr val="FF0066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30000" rIns="0" bIns="0"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Leader</a:t>
              </a:r>
              <a:endParaRPr lang="zh-CN" alt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" name="Rectangle 8"/>
            <p:cNvSpPr/>
            <p:nvPr/>
          </p:nvSpPr>
          <p:spPr>
            <a:xfrm>
              <a:off x="3630377" y="2842799"/>
              <a:ext cx="180000" cy="144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30000" rIns="0" bIns="0"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20" name="Straight Arrow Connector 14"/>
          <p:cNvCxnSpPr/>
          <p:nvPr/>
        </p:nvCxnSpPr>
        <p:spPr>
          <a:xfrm>
            <a:off x="3937315" y="3445898"/>
            <a:ext cx="1060186" cy="215206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Arrow Connector 25"/>
          <p:cNvCxnSpPr/>
          <p:nvPr/>
        </p:nvCxnSpPr>
        <p:spPr>
          <a:xfrm>
            <a:off x="3937315" y="3487501"/>
            <a:ext cx="1187186" cy="396948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Arrow Connector 27"/>
          <p:cNvCxnSpPr/>
          <p:nvPr/>
        </p:nvCxnSpPr>
        <p:spPr>
          <a:xfrm>
            <a:off x="3862315" y="3507001"/>
            <a:ext cx="1389186" cy="620499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Rectangle 33"/>
          <p:cNvSpPr/>
          <p:nvPr/>
        </p:nvSpPr>
        <p:spPr>
          <a:xfrm>
            <a:off x="4182376" y="3175000"/>
            <a:ext cx="14253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proposal N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MS PGothic" panose="020B0600070205080204" charset="-128"/>
            </a:endParaRPr>
          </a:p>
        </p:txBody>
      </p:sp>
      <p:cxnSp>
        <p:nvCxnSpPr>
          <p:cNvPr id="24" name="Straight Arrow Connector 35"/>
          <p:cNvCxnSpPr/>
          <p:nvPr/>
        </p:nvCxnSpPr>
        <p:spPr>
          <a:xfrm>
            <a:off x="5364088" y="1575000"/>
            <a:ext cx="0" cy="420000"/>
          </a:xfrm>
          <a:prstGeom prst="straightConnector1">
            <a:avLst/>
          </a:prstGeom>
          <a:ln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Review: What is a transaction (TX)?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ea typeface="宋体" panose="02010600030101010101" pitchFamily="2" charset="-122"/>
              </a:rPr>
              <a:t>An abstraction to manage the data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r>
              <a:rPr kumimoji="1" lang="en-US" altLang="zh-CN" dirty="0">
                <a:ea typeface="宋体" panose="02010600030101010101" pitchFamily="2" charset="-122"/>
              </a:rPr>
              <a:t>Data is also an abstract concept, can be arbitrary computing data. Concrete examples including: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Key-value store entries 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File system metadata (e.g., directory,, </a:t>
            </a:r>
            <a:r>
              <a:rPr kumimoji="1" lang="en-US" altLang="zh-CN" dirty="0" err="1">
                <a:ea typeface="宋体" panose="02010600030101010101" pitchFamily="2" charset="-122"/>
              </a:rPr>
              <a:t>inode</a:t>
            </a:r>
            <a:r>
              <a:rPr kumimoji="1" lang="en-US" altLang="zh-CN" dirty="0">
                <a:ea typeface="宋体" panose="02010600030101010101" pitchFamily="2" charset="-122"/>
              </a:rPr>
              <a:t>, </a:t>
            </a:r>
            <a:r>
              <a:rPr kumimoji="1" lang="en-US" altLang="zh-CN" dirty="0" err="1">
                <a:ea typeface="宋体" panose="02010600030101010101" pitchFamily="2" charset="-122"/>
              </a:rPr>
              <a:t>etc</a:t>
            </a:r>
            <a:r>
              <a:rPr kumimoji="1" lang="en-US" altLang="zh-CN" dirty="0">
                <a:ea typeface="宋体" panose="02010600030101010101" pitchFamily="2" charset="-122"/>
              </a:rPr>
              <a:t>)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pPr lvl="1"/>
            <a:r>
              <a:rPr kumimoji="1" lang="en-US" altLang="zh-CN" dirty="0">
                <a:ea typeface="宋体" panose="02010600030101010101" pitchFamily="2" charset="-122"/>
              </a:rPr>
              <a:t>Processor’s metadata (e.g., child processors)</a:t>
            </a:r>
            <a:endParaRPr kumimoji="1" lang="en-US" altLang="zh-CN" dirty="0">
              <a:ea typeface="宋体" panose="02010600030101010101" pitchFamily="2" charset="-122"/>
            </a:endParaRPr>
          </a:p>
          <a:p>
            <a:r>
              <a:rPr kumimoji="1" lang="en-US" altLang="zh-CN" dirty="0"/>
              <a:t>Look like similar program, with data managed by the TX system, and extra mark to denote the start/end of a TX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C00000"/>
                </a:solidFill>
              </a:rPr>
              <a:t>Paxos</a:t>
            </a:r>
            <a:r>
              <a:rPr lang="en-US" altLang="zh-CN" dirty="0">
                <a:solidFill>
                  <a:srgbClr val="C00000"/>
                </a:solidFill>
              </a:rPr>
              <a:t> in Action: Phase 1b (Prepare)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143000" y="1206500"/>
            <a:ext cx="7543800" cy="1524000"/>
          </a:xfrm>
        </p:spPr>
        <p:txBody>
          <a:bodyPr>
            <a:normAutofit fontScale="85000" lnSpcReduction="10000"/>
          </a:bodyPr>
          <a:lstStyle/>
          <a:p>
            <a:pPr marL="367665" indent="-320040">
              <a:lnSpc>
                <a:spcPct val="90000"/>
              </a:lnSpc>
              <a:buClr>
                <a:srgbClr val="FF0066"/>
              </a:buClr>
              <a:buNone/>
            </a:pP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Acceptor</a:t>
            </a:r>
            <a:r>
              <a:rPr lang="en-US" altLang="zh-CN" dirty="0">
                <a:solidFill>
                  <a:prstClr val="black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     </a:t>
            </a:r>
            <a:r>
              <a:rPr lang="zh-CN" altLang="en-US" dirty="0">
                <a:solidFill>
                  <a:prstClr val="black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</a:t>
            </a:r>
            <a:r>
              <a:rPr lang="en-US" altLang="zh-CN" b="1" dirty="0">
                <a:solidFill>
                  <a:srgbClr val="0033CC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</a:t>
            </a:r>
            <a:r>
              <a:rPr lang="en-US" altLang="zh-CN" dirty="0">
                <a:solidFill>
                  <a:prstClr val="black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proposal </a:t>
            </a:r>
            <a:r>
              <a:rPr lang="en-US" altLang="zh-CN" sz="2000" dirty="0">
                <a:solidFill>
                  <a:srgbClr val="FF0066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&gt; </a:t>
            </a:r>
            <a:r>
              <a:rPr lang="en-US" altLang="zh-CN" sz="2000" dirty="0">
                <a:solidFill>
                  <a:srgbClr val="FF0066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any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previous proposal</a:t>
            </a:r>
            <a:endParaRPr lang="en-US" altLang="zh-CN" sz="2000" dirty="0">
              <a:solidFill>
                <a:prstClr val="black"/>
              </a:solidFill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64995" indent="-223520">
              <a:lnSpc>
                <a:spcPct val="90000"/>
              </a:lnSpc>
              <a:buClr>
                <a:srgbClr val="0033CC"/>
              </a:buClr>
              <a:buSzPct val="90000"/>
              <a:buFont typeface="+mj-lt"/>
              <a:buAutoNum type="arabicPeriod"/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reply with the </a:t>
            </a:r>
            <a:r>
              <a:rPr lang="en-US" altLang="zh-CN" sz="2000" dirty="0">
                <a:solidFill>
                  <a:srgbClr val="FF0066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highest 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past proposal number and value</a:t>
            </a:r>
            <a:endParaRPr lang="en-US" altLang="zh-CN" sz="2000" dirty="0">
              <a:solidFill>
                <a:prstClr val="black"/>
              </a:solidFill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64995" indent="-223520">
              <a:lnSpc>
                <a:spcPct val="90000"/>
              </a:lnSpc>
              <a:buClr>
                <a:srgbClr val="0033CC"/>
              </a:buClr>
              <a:buSzPct val="90000"/>
              <a:buFont typeface="+mj-lt"/>
              <a:buAutoNum type="arabicPeriod"/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promise to ignore all </a:t>
            </a:r>
            <a:r>
              <a:rPr lang="en-US" altLang="zh-CN" sz="2000" dirty="0">
                <a:solidFill>
                  <a:srgbClr val="FF0066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IDs &lt; N</a:t>
            </a:r>
            <a:endParaRPr lang="en-US" altLang="zh-CN" sz="2000" dirty="0">
              <a:solidFill>
                <a:srgbClr val="FF0066"/>
              </a:solidFill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7665" indent="1129665">
              <a:lnSpc>
                <a:spcPct val="90000"/>
              </a:lnSpc>
              <a:buClr>
                <a:srgbClr val="FF0066"/>
              </a:buClr>
              <a:buNone/>
            </a:pPr>
            <a:r>
              <a:rPr lang="en-US" altLang="zh-CN" b="1" dirty="0">
                <a:solidFill>
                  <a:srgbClr val="0033CC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else</a:t>
            </a:r>
            <a:r>
              <a:rPr lang="en-US" altLang="zh-CN" dirty="0">
                <a:solidFill>
                  <a:prstClr val="black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ignore (proposal is </a:t>
            </a:r>
            <a:r>
              <a:rPr lang="en-US" altLang="zh-CN" sz="2000" dirty="0">
                <a:solidFill>
                  <a:srgbClr val="FF0066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rejected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US" altLang="zh-CN" sz="2000" dirty="0">
              <a:solidFill>
                <a:prstClr val="black"/>
              </a:solidFill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3566314" y="3556000"/>
            <a:ext cx="1694148" cy="1089803"/>
            <a:chOff x="3276496" y="3419714"/>
            <a:chExt cx="1896936" cy="1201097"/>
          </a:xfrm>
        </p:grpSpPr>
        <p:sp>
          <p:nvSpPr>
            <p:cNvPr id="6" name="Cloud 4"/>
            <p:cNvSpPr/>
            <p:nvPr/>
          </p:nvSpPr>
          <p:spPr>
            <a:xfrm>
              <a:off x="3276496" y="3419714"/>
              <a:ext cx="1896936" cy="1201097"/>
            </a:xfrm>
            <a:prstGeom prst="cloud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0000" bIns="3000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65">
                <a:solidFill>
                  <a:prstClr val="black"/>
                </a:solidFill>
                <a:latin typeface="Candara" panose="020E050203030302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" name="Rectangle 5"/>
            <p:cNvSpPr/>
            <p:nvPr/>
          </p:nvSpPr>
          <p:spPr>
            <a:xfrm>
              <a:off x="3276497" y="3711007"/>
              <a:ext cx="1825835" cy="49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335" i="1" dirty="0">
                  <a:solidFill>
                    <a:prstClr val="white">
                      <a:lumMod val="65000"/>
                    </a:prstClr>
                  </a:solidFill>
                  <a:latin typeface="Candara" panose="020E05020303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Network</a:t>
              </a:r>
              <a:endParaRPr lang="zh-CN" altLang="en-US" sz="2000" i="1" dirty="0">
                <a:solidFill>
                  <a:prstClr val="white">
                    <a:lumMod val="65000"/>
                  </a:prstClr>
                </a:solidFill>
                <a:latin typeface="Candara" panose="020E0502030303020204" pitchFamily="34" charset="0"/>
                <a:ea typeface="MS PGothic" panose="020B0600070205080204" charset="-128"/>
              </a:endParaRPr>
            </a:p>
          </p:txBody>
        </p:sp>
      </p:grpSp>
      <p:sp>
        <p:nvSpPr>
          <p:cNvPr id="8" name="Rounded Rectangle 6"/>
          <p:cNvSpPr/>
          <p:nvPr/>
        </p:nvSpPr>
        <p:spPr>
          <a:xfrm>
            <a:off x="1397000" y="3854000"/>
            <a:ext cx="870000" cy="420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ounded Rectangle 7"/>
          <p:cNvSpPr/>
          <p:nvPr/>
        </p:nvSpPr>
        <p:spPr>
          <a:xfrm>
            <a:off x="4997500" y="3644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ounded Rectangle 12"/>
          <p:cNvSpPr/>
          <p:nvPr/>
        </p:nvSpPr>
        <p:spPr>
          <a:xfrm>
            <a:off x="5124500" y="3771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ounded Rectangle 13"/>
          <p:cNvSpPr/>
          <p:nvPr/>
        </p:nvSpPr>
        <p:spPr>
          <a:xfrm>
            <a:off x="5251500" y="3898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Rounded Rectangle 15"/>
          <p:cNvSpPr/>
          <p:nvPr/>
        </p:nvSpPr>
        <p:spPr>
          <a:xfrm>
            <a:off x="3791000" y="4762500"/>
            <a:ext cx="1170000" cy="42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6"/>
          <p:cNvSpPr/>
          <p:nvPr/>
        </p:nvSpPr>
        <p:spPr>
          <a:xfrm>
            <a:off x="2486815" y="2857500"/>
            <a:ext cx="4288686" cy="25400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14" name="Rectangle 20"/>
          <p:cNvSpPr/>
          <p:nvPr/>
        </p:nvSpPr>
        <p:spPr>
          <a:xfrm>
            <a:off x="5328812" y="4626040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quorum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MS PGothic" panose="020B0600070205080204" charset="-128"/>
            </a:endParaRPr>
          </a:p>
        </p:txBody>
      </p:sp>
      <p:cxnSp>
        <p:nvCxnSpPr>
          <p:cNvPr id="15" name="Straight Arrow Connector 21"/>
          <p:cNvCxnSpPr/>
          <p:nvPr/>
        </p:nvCxnSpPr>
        <p:spPr>
          <a:xfrm flipV="1">
            <a:off x="5932618" y="4356040"/>
            <a:ext cx="0" cy="2700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0"/>
          <p:cNvGrpSpPr/>
          <p:nvPr/>
        </p:nvGrpSpPr>
        <p:grpSpPr>
          <a:xfrm>
            <a:off x="2677314" y="3067499"/>
            <a:ext cx="1260000" cy="420002"/>
            <a:chOff x="2298377" y="2842799"/>
            <a:chExt cx="1512000" cy="504002"/>
          </a:xfrm>
        </p:grpSpPr>
        <p:sp>
          <p:nvSpPr>
            <p:cNvPr id="17" name="Rounded Rectangle 9"/>
            <p:cNvSpPr/>
            <p:nvPr/>
          </p:nvSpPr>
          <p:spPr>
            <a:xfrm>
              <a:off x="2298377" y="2842800"/>
              <a:ext cx="1512000" cy="504001"/>
            </a:xfrm>
            <a:prstGeom prst="roundRect">
              <a:avLst/>
            </a:prstGeom>
            <a:solidFill>
              <a:srgbClr val="FF0066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30000" rIns="0" bIns="0"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Leader</a:t>
              </a:r>
              <a:endParaRPr lang="zh-CN" alt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" name="Rectangle 8"/>
            <p:cNvSpPr/>
            <p:nvPr/>
          </p:nvSpPr>
          <p:spPr>
            <a:xfrm>
              <a:off x="3630377" y="2842799"/>
              <a:ext cx="180000" cy="144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30000" rIns="0" bIns="0"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9" name="Straight Arrow Connector 14"/>
          <p:cNvCxnSpPr/>
          <p:nvPr/>
        </p:nvCxnSpPr>
        <p:spPr>
          <a:xfrm>
            <a:off x="3937315" y="3445898"/>
            <a:ext cx="1060186" cy="215206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25"/>
          <p:cNvCxnSpPr/>
          <p:nvPr/>
        </p:nvCxnSpPr>
        <p:spPr>
          <a:xfrm>
            <a:off x="3937315" y="3487501"/>
            <a:ext cx="1187186" cy="396948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Arrow Connector 27"/>
          <p:cNvCxnSpPr/>
          <p:nvPr/>
        </p:nvCxnSpPr>
        <p:spPr>
          <a:xfrm>
            <a:off x="3862315" y="3507001"/>
            <a:ext cx="1389186" cy="620499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33"/>
          <p:cNvSpPr/>
          <p:nvPr/>
        </p:nvSpPr>
        <p:spPr>
          <a:xfrm>
            <a:off x="4218443" y="3175000"/>
            <a:ext cx="1353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promise N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C00000"/>
                </a:solidFill>
              </a:rPr>
              <a:t>Paxos</a:t>
            </a:r>
            <a:r>
              <a:rPr lang="en-US" altLang="zh-CN" dirty="0">
                <a:solidFill>
                  <a:srgbClr val="C00000"/>
                </a:solidFill>
              </a:rPr>
              <a:t> in Action: Phase 2a (Accept)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143000" y="1206500"/>
            <a:ext cx="7543800" cy="1640697"/>
          </a:xfrm>
        </p:spPr>
        <p:txBody>
          <a:bodyPr>
            <a:normAutofit lnSpcReduction="10000"/>
          </a:bodyPr>
          <a:lstStyle/>
          <a:p>
            <a:pPr marL="367665" indent="-320040">
              <a:lnSpc>
                <a:spcPct val="90000"/>
              </a:lnSpc>
              <a:buClr>
                <a:srgbClr val="FF0066"/>
              </a:buClr>
              <a:buNone/>
            </a:pP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Leader</a:t>
            </a:r>
            <a:r>
              <a:rPr lang="en-US" altLang="zh-CN" dirty="0">
                <a:solidFill>
                  <a:prstClr val="black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 </a:t>
            </a:r>
            <a:r>
              <a:rPr lang="en-US" altLang="zh-CN" b="1" dirty="0">
                <a:solidFill>
                  <a:srgbClr val="0033CC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</a:t>
            </a:r>
            <a:r>
              <a:rPr lang="en-US" altLang="zh-CN" dirty="0">
                <a:solidFill>
                  <a:prstClr val="black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receive </a:t>
            </a:r>
            <a:r>
              <a:rPr lang="en-US" altLang="zh-CN" sz="2000" dirty="0">
                <a:solidFill>
                  <a:srgbClr val="FF0066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enough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promise</a:t>
            </a:r>
            <a:endParaRPr lang="en-US" altLang="zh-CN" sz="2000" dirty="0">
              <a:solidFill>
                <a:prstClr val="black"/>
              </a:solidFill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563370" indent="-223520">
              <a:lnSpc>
                <a:spcPct val="90000"/>
              </a:lnSpc>
              <a:buClr>
                <a:srgbClr val="0033CC"/>
              </a:buClr>
              <a:buSzPct val="90000"/>
              <a:buFont typeface="+mj-lt"/>
              <a:buAutoNum type="arabicPeriod"/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set a value </a:t>
            </a:r>
            <a:r>
              <a:rPr lang="en-US" altLang="zh-CN" sz="2000" dirty="0">
                <a:solidFill>
                  <a:srgbClr val="FF0066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the proposal V,  if any accepted value returned, replace V with the returned one</a:t>
            </a:r>
            <a:endParaRPr lang="en-US" altLang="zh-CN" sz="2000" dirty="0">
              <a:solidFill>
                <a:prstClr val="black"/>
              </a:solidFill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563370" indent="-223520">
              <a:lnSpc>
                <a:spcPct val="90000"/>
              </a:lnSpc>
              <a:buClr>
                <a:srgbClr val="0033CC"/>
              </a:buClr>
              <a:buSzPct val="90000"/>
              <a:buFont typeface="+mj-lt"/>
              <a:buAutoNum type="arabicPeriod"/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send </a:t>
            </a:r>
            <a:r>
              <a:rPr lang="en-US" altLang="zh-CN" sz="2000" dirty="0">
                <a:solidFill>
                  <a:srgbClr val="FF0066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accept request 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quorum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with </a:t>
            </a:r>
            <a:b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chosen value </a:t>
            </a:r>
            <a:r>
              <a:rPr lang="en-US" altLang="zh-CN" sz="2000" dirty="0">
                <a:solidFill>
                  <a:srgbClr val="FF0066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endParaRPr lang="en-US" altLang="zh-CN" sz="2000" dirty="0">
              <a:solidFill>
                <a:srgbClr val="FF0066"/>
              </a:solidFill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3566314" y="3556000"/>
            <a:ext cx="1694148" cy="1089803"/>
            <a:chOff x="3276496" y="3419714"/>
            <a:chExt cx="1896936" cy="1201097"/>
          </a:xfrm>
        </p:grpSpPr>
        <p:sp>
          <p:nvSpPr>
            <p:cNvPr id="6" name="Cloud 4"/>
            <p:cNvSpPr/>
            <p:nvPr/>
          </p:nvSpPr>
          <p:spPr>
            <a:xfrm>
              <a:off x="3276496" y="3419714"/>
              <a:ext cx="1896936" cy="1201097"/>
            </a:xfrm>
            <a:prstGeom prst="cloud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0000" bIns="3000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65">
                <a:solidFill>
                  <a:prstClr val="black"/>
                </a:solidFill>
                <a:latin typeface="Candara" panose="020E050203030302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" name="Rectangle 5"/>
            <p:cNvSpPr/>
            <p:nvPr/>
          </p:nvSpPr>
          <p:spPr>
            <a:xfrm>
              <a:off x="3276497" y="3711007"/>
              <a:ext cx="1825835" cy="49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335" i="1" dirty="0">
                  <a:solidFill>
                    <a:prstClr val="white">
                      <a:lumMod val="65000"/>
                    </a:prstClr>
                  </a:solidFill>
                  <a:latin typeface="Candara" panose="020E05020303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Network</a:t>
              </a:r>
              <a:endParaRPr lang="zh-CN" altLang="en-US" sz="2000" i="1" dirty="0">
                <a:solidFill>
                  <a:prstClr val="white">
                    <a:lumMod val="65000"/>
                  </a:prstClr>
                </a:solidFill>
                <a:latin typeface="Candara" panose="020E0502030303020204" pitchFamily="34" charset="0"/>
                <a:ea typeface="MS PGothic" panose="020B0600070205080204" charset="-128"/>
              </a:endParaRPr>
            </a:p>
          </p:txBody>
        </p:sp>
      </p:grpSp>
      <p:sp>
        <p:nvSpPr>
          <p:cNvPr id="8" name="Rounded Rectangle 6"/>
          <p:cNvSpPr/>
          <p:nvPr/>
        </p:nvSpPr>
        <p:spPr>
          <a:xfrm>
            <a:off x="1397000" y="3854000"/>
            <a:ext cx="870000" cy="420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ounded Rectangle 7"/>
          <p:cNvSpPr/>
          <p:nvPr/>
        </p:nvSpPr>
        <p:spPr>
          <a:xfrm>
            <a:off x="4997500" y="3644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ounded Rectangle 12"/>
          <p:cNvSpPr/>
          <p:nvPr/>
        </p:nvSpPr>
        <p:spPr>
          <a:xfrm>
            <a:off x="5124500" y="3771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ounded Rectangle 13"/>
          <p:cNvSpPr/>
          <p:nvPr/>
        </p:nvSpPr>
        <p:spPr>
          <a:xfrm>
            <a:off x="5251500" y="3898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Rounded Rectangle 15"/>
          <p:cNvSpPr/>
          <p:nvPr/>
        </p:nvSpPr>
        <p:spPr>
          <a:xfrm>
            <a:off x="3791000" y="4762500"/>
            <a:ext cx="1170000" cy="42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6"/>
          <p:cNvSpPr/>
          <p:nvPr/>
        </p:nvSpPr>
        <p:spPr>
          <a:xfrm>
            <a:off x="2486815" y="2857500"/>
            <a:ext cx="4288686" cy="25400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14" name="Rectangle 20"/>
          <p:cNvSpPr/>
          <p:nvPr/>
        </p:nvSpPr>
        <p:spPr>
          <a:xfrm>
            <a:off x="5328812" y="4626040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quorum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MS PGothic" panose="020B0600070205080204" charset="-128"/>
            </a:endParaRPr>
          </a:p>
        </p:txBody>
      </p:sp>
      <p:cxnSp>
        <p:nvCxnSpPr>
          <p:cNvPr id="15" name="Straight Arrow Connector 21"/>
          <p:cNvCxnSpPr/>
          <p:nvPr/>
        </p:nvCxnSpPr>
        <p:spPr>
          <a:xfrm flipV="1">
            <a:off x="5932618" y="4356040"/>
            <a:ext cx="0" cy="2700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0"/>
          <p:cNvGrpSpPr/>
          <p:nvPr/>
        </p:nvGrpSpPr>
        <p:grpSpPr>
          <a:xfrm>
            <a:off x="2677314" y="3067499"/>
            <a:ext cx="1260000" cy="420002"/>
            <a:chOff x="2298377" y="2842799"/>
            <a:chExt cx="1512000" cy="504002"/>
          </a:xfrm>
        </p:grpSpPr>
        <p:sp>
          <p:nvSpPr>
            <p:cNvPr id="17" name="Rounded Rectangle 9"/>
            <p:cNvSpPr/>
            <p:nvPr/>
          </p:nvSpPr>
          <p:spPr>
            <a:xfrm>
              <a:off x="2298377" y="2842800"/>
              <a:ext cx="1512000" cy="504001"/>
            </a:xfrm>
            <a:prstGeom prst="roundRect">
              <a:avLst/>
            </a:prstGeom>
            <a:solidFill>
              <a:srgbClr val="FF0066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30000" rIns="0" bIns="0"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Leader</a:t>
              </a:r>
              <a:endParaRPr lang="zh-CN" alt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" name="Rectangle 8"/>
            <p:cNvSpPr/>
            <p:nvPr/>
          </p:nvSpPr>
          <p:spPr>
            <a:xfrm>
              <a:off x="3630377" y="2842799"/>
              <a:ext cx="180000" cy="144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30000" rIns="0" bIns="0"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9" name="Straight Arrow Connector 14"/>
          <p:cNvCxnSpPr/>
          <p:nvPr/>
        </p:nvCxnSpPr>
        <p:spPr>
          <a:xfrm>
            <a:off x="3937315" y="3445898"/>
            <a:ext cx="1060186" cy="215206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25"/>
          <p:cNvCxnSpPr/>
          <p:nvPr/>
        </p:nvCxnSpPr>
        <p:spPr>
          <a:xfrm>
            <a:off x="3937315" y="3487501"/>
            <a:ext cx="1187186" cy="396948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Arrow Connector 27"/>
          <p:cNvCxnSpPr/>
          <p:nvPr/>
        </p:nvCxnSpPr>
        <p:spPr>
          <a:xfrm>
            <a:off x="3862315" y="3507001"/>
            <a:ext cx="1389186" cy="620499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33"/>
          <p:cNvSpPr/>
          <p:nvPr/>
        </p:nvSpPr>
        <p:spPr>
          <a:xfrm>
            <a:off x="4125731" y="3175000"/>
            <a:ext cx="25330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accept request(N, V)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MS PGothic" panose="020B0600070205080204" charset="-128"/>
            </a:endParaRPr>
          </a:p>
        </p:txBody>
      </p:sp>
      <p:sp>
        <p:nvSpPr>
          <p:cNvPr id="23" name="Rectangle 24"/>
          <p:cNvSpPr/>
          <p:nvPr/>
        </p:nvSpPr>
        <p:spPr>
          <a:xfrm>
            <a:off x="5284077" y="5080000"/>
            <a:ext cx="2970923" cy="368363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/>
          <a:p>
            <a:pPr marL="223520" indent="-22352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MS PGothic" panose="020B0600070205080204" charset="-128"/>
              </a:rPr>
              <a:t>Ignore all proposals &lt; N</a:t>
            </a:r>
            <a:endParaRPr lang="en-US" altLang="zh-CN" sz="2000" dirty="0">
              <a:solidFill>
                <a:prstClr val="black"/>
              </a:solidFill>
              <a:latin typeface="Eras Medium ITC" pitchFamily="34" charset="0"/>
              <a:ea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C00000"/>
                </a:solidFill>
              </a:rPr>
              <a:t>Paxos</a:t>
            </a:r>
            <a:r>
              <a:rPr lang="en-US" altLang="zh-CN" dirty="0">
                <a:solidFill>
                  <a:srgbClr val="C00000"/>
                </a:solidFill>
              </a:rPr>
              <a:t> in Action: Phase 2b (Accept)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143000" y="1206500"/>
            <a:ext cx="7239000" cy="1628053"/>
          </a:xfrm>
        </p:spPr>
        <p:txBody>
          <a:bodyPr>
            <a:normAutofit lnSpcReduction="10000"/>
          </a:bodyPr>
          <a:lstStyle/>
          <a:p>
            <a:pPr marL="367665" indent="-320040">
              <a:lnSpc>
                <a:spcPct val="90000"/>
              </a:lnSpc>
              <a:buClr>
                <a:srgbClr val="FF0066"/>
              </a:buClr>
              <a:buNone/>
            </a:pP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Acceptor</a:t>
            </a:r>
            <a:r>
              <a:rPr lang="en-US" altLang="zh-CN" dirty="0">
                <a:solidFill>
                  <a:prstClr val="black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 </a:t>
            </a:r>
            <a:r>
              <a:rPr lang="en-US" altLang="zh-CN" b="1" dirty="0">
                <a:solidFill>
                  <a:srgbClr val="0033CC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</a:t>
            </a:r>
            <a:r>
              <a:rPr lang="en-US" altLang="zh-CN" dirty="0">
                <a:solidFill>
                  <a:prstClr val="black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altLang="zh-CN" sz="2000" dirty="0"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promise 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still </a:t>
            </a:r>
            <a:r>
              <a:rPr lang="en-US" altLang="zh-CN" sz="2000" dirty="0">
                <a:solidFill>
                  <a:srgbClr val="FF0066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holds</a:t>
            </a:r>
            <a:endParaRPr lang="en-US" altLang="zh-CN" sz="2000" dirty="0">
              <a:solidFill>
                <a:srgbClr val="FF0066"/>
              </a:solidFill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64995" indent="-223520">
              <a:lnSpc>
                <a:spcPct val="90000"/>
              </a:lnSpc>
              <a:buClr>
                <a:srgbClr val="0033CC"/>
              </a:buClr>
              <a:buSzPct val="90000"/>
              <a:buFont typeface="+mj-lt"/>
              <a:buAutoNum type="arabicPeriod"/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register the value </a:t>
            </a:r>
            <a:r>
              <a:rPr lang="en-US" altLang="zh-CN" sz="2000" dirty="0">
                <a:solidFill>
                  <a:srgbClr val="FF0066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endParaRPr lang="en-US" altLang="zh-CN" sz="2000" dirty="0">
              <a:solidFill>
                <a:srgbClr val="FF0066"/>
              </a:solidFill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64995" indent="-223520">
              <a:lnSpc>
                <a:spcPct val="90000"/>
              </a:lnSpc>
              <a:buClr>
                <a:srgbClr val="0033CC"/>
              </a:buClr>
              <a:buSzPct val="90000"/>
              <a:buFont typeface="+mj-lt"/>
              <a:buAutoNum type="arabicPeriod"/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send </a:t>
            </a:r>
            <a:r>
              <a:rPr lang="en-US" altLang="zh-CN" sz="2000" dirty="0">
                <a:solidFill>
                  <a:srgbClr val="FF0066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accepted message 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Proposer/Learners</a:t>
            </a:r>
            <a:endParaRPr lang="en-US" altLang="zh-CN" sz="2000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7665" indent="1129665">
              <a:lnSpc>
                <a:spcPct val="90000"/>
              </a:lnSpc>
              <a:buClr>
                <a:srgbClr val="FF0066"/>
              </a:buClr>
              <a:buNone/>
            </a:pPr>
            <a:r>
              <a:rPr lang="en-US" altLang="zh-CN" b="1" dirty="0">
                <a:solidFill>
                  <a:srgbClr val="0033CC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else</a:t>
            </a:r>
            <a:r>
              <a:rPr lang="en-US" altLang="zh-CN" dirty="0">
                <a:solidFill>
                  <a:prstClr val="black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ignore the message</a:t>
            </a:r>
            <a:endParaRPr lang="en-US" altLang="zh-CN" sz="2000" dirty="0">
              <a:solidFill>
                <a:prstClr val="black"/>
              </a:solidFill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3566314" y="3556000"/>
            <a:ext cx="1694148" cy="1089803"/>
            <a:chOff x="3276496" y="3419714"/>
            <a:chExt cx="1896936" cy="1201097"/>
          </a:xfrm>
        </p:grpSpPr>
        <p:sp>
          <p:nvSpPr>
            <p:cNvPr id="6" name="Cloud 4"/>
            <p:cNvSpPr/>
            <p:nvPr/>
          </p:nvSpPr>
          <p:spPr>
            <a:xfrm>
              <a:off x="3276496" y="3419714"/>
              <a:ext cx="1896936" cy="1201097"/>
            </a:xfrm>
            <a:prstGeom prst="cloud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0000" bIns="3000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65">
                <a:solidFill>
                  <a:prstClr val="black"/>
                </a:solidFill>
                <a:latin typeface="Candara" panose="020E050203030302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" name="Rectangle 5"/>
            <p:cNvSpPr/>
            <p:nvPr/>
          </p:nvSpPr>
          <p:spPr>
            <a:xfrm>
              <a:off x="3276497" y="3711007"/>
              <a:ext cx="1825835" cy="49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335" i="1" dirty="0">
                  <a:solidFill>
                    <a:prstClr val="white">
                      <a:lumMod val="65000"/>
                    </a:prstClr>
                  </a:solidFill>
                  <a:latin typeface="Candara" panose="020E05020303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Network</a:t>
              </a:r>
              <a:endParaRPr lang="zh-CN" altLang="en-US" sz="2000" i="1" dirty="0">
                <a:solidFill>
                  <a:prstClr val="white">
                    <a:lumMod val="65000"/>
                  </a:prstClr>
                </a:solidFill>
                <a:latin typeface="Candara" panose="020E0502030303020204" pitchFamily="34" charset="0"/>
                <a:ea typeface="MS PGothic" panose="020B0600070205080204" charset="-128"/>
              </a:endParaRPr>
            </a:p>
          </p:txBody>
        </p:sp>
      </p:grpSp>
      <p:sp>
        <p:nvSpPr>
          <p:cNvPr id="8" name="Rounded Rectangle 6"/>
          <p:cNvSpPr/>
          <p:nvPr/>
        </p:nvSpPr>
        <p:spPr>
          <a:xfrm>
            <a:off x="1397000" y="3854000"/>
            <a:ext cx="870000" cy="420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ounded Rectangle 7"/>
          <p:cNvSpPr/>
          <p:nvPr/>
        </p:nvSpPr>
        <p:spPr>
          <a:xfrm>
            <a:off x="4997500" y="3644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ounded Rectangle 12"/>
          <p:cNvSpPr/>
          <p:nvPr/>
        </p:nvSpPr>
        <p:spPr>
          <a:xfrm>
            <a:off x="5124500" y="3771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ounded Rectangle 13"/>
          <p:cNvSpPr/>
          <p:nvPr/>
        </p:nvSpPr>
        <p:spPr>
          <a:xfrm>
            <a:off x="5251500" y="3898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Rounded Rectangle 15"/>
          <p:cNvSpPr/>
          <p:nvPr/>
        </p:nvSpPr>
        <p:spPr>
          <a:xfrm>
            <a:off x="3791000" y="4762500"/>
            <a:ext cx="1170000" cy="42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6"/>
          <p:cNvSpPr/>
          <p:nvPr/>
        </p:nvSpPr>
        <p:spPr>
          <a:xfrm>
            <a:off x="2486815" y="2857500"/>
            <a:ext cx="4288686" cy="25400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14" name="Rectangle 20"/>
          <p:cNvSpPr/>
          <p:nvPr/>
        </p:nvSpPr>
        <p:spPr>
          <a:xfrm>
            <a:off x="5328812" y="4626040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quorum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MS PGothic" panose="020B0600070205080204" charset="-128"/>
            </a:endParaRPr>
          </a:p>
        </p:txBody>
      </p:sp>
      <p:cxnSp>
        <p:nvCxnSpPr>
          <p:cNvPr id="15" name="Straight Arrow Connector 21"/>
          <p:cNvCxnSpPr/>
          <p:nvPr/>
        </p:nvCxnSpPr>
        <p:spPr>
          <a:xfrm flipV="1">
            <a:off x="5932618" y="4356040"/>
            <a:ext cx="0" cy="2700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0"/>
          <p:cNvGrpSpPr/>
          <p:nvPr/>
        </p:nvGrpSpPr>
        <p:grpSpPr>
          <a:xfrm>
            <a:off x="2677314" y="3067499"/>
            <a:ext cx="1260000" cy="420002"/>
            <a:chOff x="2298377" y="2842799"/>
            <a:chExt cx="1512000" cy="504002"/>
          </a:xfrm>
        </p:grpSpPr>
        <p:sp>
          <p:nvSpPr>
            <p:cNvPr id="17" name="Rounded Rectangle 9"/>
            <p:cNvSpPr/>
            <p:nvPr/>
          </p:nvSpPr>
          <p:spPr>
            <a:xfrm>
              <a:off x="2298377" y="2842800"/>
              <a:ext cx="1512000" cy="504001"/>
            </a:xfrm>
            <a:prstGeom prst="roundRect">
              <a:avLst/>
            </a:prstGeom>
            <a:solidFill>
              <a:srgbClr val="FF0066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30000" rIns="0" bIns="0"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Leader</a:t>
              </a:r>
              <a:endParaRPr lang="zh-CN" alt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" name="Rectangle 8"/>
            <p:cNvSpPr/>
            <p:nvPr/>
          </p:nvSpPr>
          <p:spPr>
            <a:xfrm>
              <a:off x="3630377" y="2842799"/>
              <a:ext cx="180000" cy="144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30000" rIns="0" bIns="0"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cxnSp>
        <p:nvCxnSpPr>
          <p:cNvPr id="19" name="Straight Arrow Connector 14"/>
          <p:cNvCxnSpPr/>
          <p:nvPr/>
        </p:nvCxnSpPr>
        <p:spPr>
          <a:xfrm>
            <a:off x="3937315" y="3445898"/>
            <a:ext cx="1060186" cy="215206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25"/>
          <p:cNvCxnSpPr/>
          <p:nvPr/>
        </p:nvCxnSpPr>
        <p:spPr>
          <a:xfrm>
            <a:off x="3937315" y="3487501"/>
            <a:ext cx="1187186" cy="396948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Arrow Connector 27"/>
          <p:cNvCxnSpPr/>
          <p:nvPr/>
        </p:nvCxnSpPr>
        <p:spPr>
          <a:xfrm>
            <a:off x="3862315" y="3507001"/>
            <a:ext cx="1389186" cy="620499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33"/>
          <p:cNvSpPr/>
          <p:nvPr/>
        </p:nvSpPr>
        <p:spPr>
          <a:xfrm>
            <a:off x="4282565" y="3175000"/>
            <a:ext cx="12250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accepted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MS PGothic" panose="020B0600070205080204" charset="-128"/>
            </a:endParaRPr>
          </a:p>
        </p:txBody>
      </p:sp>
      <p:cxnSp>
        <p:nvCxnSpPr>
          <p:cNvPr id="23" name="Straight Arrow Connector 24"/>
          <p:cNvCxnSpPr/>
          <p:nvPr/>
        </p:nvCxnSpPr>
        <p:spPr>
          <a:xfrm flipV="1">
            <a:off x="4997500" y="4064803"/>
            <a:ext cx="0" cy="82469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Arrow Connector 26"/>
          <p:cNvCxnSpPr/>
          <p:nvPr/>
        </p:nvCxnSpPr>
        <p:spPr>
          <a:xfrm flipV="1">
            <a:off x="4997500" y="4191000"/>
            <a:ext cx="127000" cy="69850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Arrow Connector 31"/>
          <p:cNvCxnSpPr/>
          <p:nvPr/>
        </p:nvCxnSpPr>
        <p:spPr>
          <a:xfrm flipV="1">
            <a:off x="4997500" y="4309305"/>
            <a:ext cx="262963" cy="58019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Rectangle 38"/>
          <p:cNvSpPr/>
          <p:nvPr/>
        </p:nvSpPr>
        <p:spPr>
          <a:xfrm>
            <a:off x="3744577" y="4318000"/>
            <a:ext cx="12250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accepted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MS PGothic" panose="020B0600070205080204" charset="-128"/>
            </a:endParaRPr>
          </a:p>
        </p:txBody>
      </p:sp>
      <p:sp>
        <p:nvSpPr>
          <p:cNvPr id="27" name="Rounded Rectangle 39"/>
          <p:cNvSpPr/>
          <p:nvPr/>
        </p:nvSpPr>
        <p:spPr>
          <a:xfrm>
            <a:off x="3918000" y="4889500"/>
            <a:ext cx="1170000" cy="42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Rectangle 45"/>
          <p:cNvSpPr/>
          <p:nvPr/>
        </p:nvSpPr>
        <p:spPr>
          <a:xfrm>
            <a:off x="5284077" y="5080000"/>
            <a:ext cx="3097923" cy="368363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/>
          <a:p>
            <a:pPr marL="223520" indent="-22352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MS PGothic" panose="020B0600070205080204" charset="-128"/>
              </a:rPr>
              <a:t>Ignore all proposals &lt; N</a:t>
            </a:r>
            <a:endParaRPr lang="en-US" altLang="zh-CN" sz="2000" dirty="0">
              <a:solidFill>
                <a:prstClr val="black"/>
              </a:solidFill>
              <a:latin typeface="Eras Medium ITC" pitchFamily="34" charset="0"/>
              <a:ea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C00000"/>
                </a:solidFill>
              </a:rPr>
              <a:t>Paxos</a:t>
            </a:r>
            <a:r>
              <a:rPr lang="en-US" altLang="zh-CN" dirty="0">
                <a:solidFill>
                  <a:srgbClr val="C00000"/>
                </a:solidFill>
              </a:rPr>
              <a:t> in Action: Phase 3 (Learn)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143000" y="1206500"/>
            <a:ext cx="6604000" cy="1333501"/>
          </a:xfrm>
        </p:spPr>
        <p:txBody>
          <a:bodyPr vert="horz" lIns="76200" tIns="38100" rIns="76200" bIns="38100" rtlCol="0">
            <a:normAutofit/>
          </a:bodyPr>
          <a:lstStyle/>
          <a:p>
            <a:pPr marL="1419225" indent="-1371600">
              <a:buClr>
                <a:srgbClr val="FF0066"/>
              </a:buClr>
              <a:buNone/>
            </a:pPr>
            <a:r>
              <a:rPr lang="en-US" altLang="zh-CN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Learner: </a:t>
            </a:r>
            <a:r>
              <a:rPr lang="en-US" altLang="zh-CN" sz="2800" dirty="0">
                <a:solidFill>
                  <a:prstClr val="black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responds to </a:t>
            </a:r>
            <a:r>
              <a:rPr lang="en-US" altLang="zh-CN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</a:t>
            </a:r>
            <a:r>
              <a:rPr lang="en-US" altLang="zh-CN" sz="2800" dirty="0">
                <a:solidFill>
                  <a:prstClr val="black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and/or take action on the request</a:t>
            </a:r>
            <a:endParaRPr lang="en-US" altLang="zh-CN" sz="2800" dirty="0">
              <a:solidFill>
                <a:prstClr val="black"/>
              </a:solidFill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3566314" y="3556000"/>
            <a:ext cx="1694148" cy="1089803"/>
            <a:chOff x="3276496" y="3419714"/>
            <a:chExt cx="1896936" cy="1201097"/>
          </a:xfrm>
        </p:grpSpPr>
        <p:sp>
          <p:nvSpPr>
            <p:cNvPr id="6" name="Cloud 4"/>
            <p:cNvSpPr/>
            <p:nvPr/>
          </p:nvSpPr>
          <p:spPr>
            <a:xfrm>
              <a:off x="3276496" y="3419714"/>
              <a:ext cx="1896936" cy="1201097"/>
            </a:xfrm>
            <a:prstGeom prst="cloud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0000" bIns="3000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65">
                <a:solidFill>
                  <a:prstClr val="black"/>
                </a:solidFill>
                <a:latin typeface="Candara" panose="020E050203030302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" name="Rectangle 5"/>
            <p:cNvSpPr/>
            <p:nvPr/>
          </p:nvSpPr>
          <p:spPr>
            <a:xfrm>
              <a:off x="3276497" y="3711007"/>
              <a:ext cx="1825835" cy="49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335" i="1" dirty="0">
                  <a:solidFill>
                    <a:prstClr val="white">
                      <a:lumMod val="65000"/>
                    </a:prstClr>
                  </a:solidFill>
                  <a:latin typeface="Candara" panose="020E050203030302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Network</a:t>
              </a:r>
              <a:endParaRPr lang="zh-CN" altLang="en-US" sz="2000" i="1" dirty="0">
                <a:solidFill>
                  <a:prstClr val="white">
                    <a:lumMod val="65000"/>
                  </a:prstClr>
                </a:solidFill>
                <a:latin typeface="Candara" panose="020E0502030303020204" pitchFamily="34" charset="0"/>
                <a:ea typeface="MS PGothic" panose="020B0600070205080204" charset="-128"/>
              </a:endParaRPr>
            </a:p>
          </p:txBody>
        </p:sp>
      </p:grpSp>
      <p:sp>
        <p:nvSpPr>
          <p:cNvPr id="8" name="Rounded Rectangle 6"/>
          <p:cNvSpPr/>
          <p:nvPr/>
        </p:nvSpPr>
        <p:spPr>
          <a:xfrm>
            <a:off x="1397000" y="3854000"/>
            <a:ext cx="870000" cy="420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Rounded Rectangle 7"/>
          <p:cNvSpPr/>
          <p:nvPr/>
        </p:nvSpPr>
        <p:spPr>
          <a:xfrm>
            <a:off x="4997500" y="3644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ounded Rectangle 12"/>
          <p:cNvSpPr/>
          <p:nvPr/>
        </p:nvSpPr>
        <p:spPr>
          <a:xfrm>
            <a:off x="5124500" y="3771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ounded Rectangle 13"/>
          <p:cNvSpPr/>
          <p:nvPr/>
        </p:nvSpPr>
        <p:spPr>
          <a:xfrm>
            <a:off x="5251500" y="3898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Rounded Rectangle 15"/>
          <p:cNvSpPr/>
          <p:nvPr/>
        </p:nvSpPr>
        <p:spPr>
          <a:xfrm>
            <a:off x="3791000" y="4762500"/>
            <a:ext cx="1170000" cy="42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ctangle 16"/>
          <p:cNvSpPr/>
          <p:nvPr/>
        </p:nvSpPr>
        <p:spPr>
          <a:xfrm>
            <a:off x="2486815" y="2857500"/>
            <a:ext cx="4288686" cy="25400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14" name="Rectangle 20"/>
          <p:cNvSpPr/>
          <p:nvPr/>
        </p:nvSpPr>
        <p:spPr>
          <a:xfrm>
            <a:off x="5328812" y="4626040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quorum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MS PGothic" panose="020B0600070205080204" charset="-128"/>
            </a:endParaRPr>
          </a:p>
        </p:txBody>
      </p:sp>
      <p:cxnSp>
        <p:nvCxnSpPr>
          <p:cNvPr id="15" name="Straight Arrow Connector 21"/>
          <p:cNvCxnSpPr/>
          <p:nvPr/>
        </p:nvCxnSpPr>
        <p:spPr>
          <a:xfrm flipV="1">
            <a:off x="5932618" y="4356040"/>
            <a:ext cx="0" cy="2700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0"/>
          <p:cNvGrpSpPr/>
          <p:nvPr/>
        </p:nvGrpSpPr>
        <p:grpSpPr>
          <a:xfrm>
            <a:off x="2677314" y="3067499"/>
            <a:ext cx="1260000" cy="420002"/>
            <a:chOff x="2298377" y="2842799"/>
            <a:chExt cx="1512000" cy="504002"/>
          </a:xfrm>
        </p:grpSpPr>
        <p:sp>
          <p:nvSpPr>
            <p:cNvPr id="17" name="Rounded Rectangle 9"/>
            <p:cNvSpPr/>
            <p:nvPr/>
          </p:nvSpPr>
          <p:spPr>
            <a:xfrm>
              <a:off x="2298377" y="2842800"/>
              <a:ext cx="1512000" cy="504001"/>
            </a:xfrm>
            <a:prstGeom prst="roundRect">
              <a:avLst/>
            </a:prstGeom>
            <a:solidFill>
              <a:srgbClr val="FF0066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30000" rIns="0" bIns="0"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Leader</a:t>
              </a:r>
              <a:endParaRPr lang="zh-CN" alt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" name="Rectangle 8"/>
            <p:cNvSpPr/>
            <p:nvPr/>
          </p:nvSpPr>
          <p:spPr>
            <a:xfrm>
              <a:off x="3630377" y="2842799"/>
              <a:ext cx="180000" cy="144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30000" rIns="0" bIns="0"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9" name="Rounded Rectangle 39"/>
          <p:cNvSpPr/>
          <p:nvPr/>
        </p:nvSpPr>
        <p:spPr>
          <a:xfrm>
            <a:off x="3918000" y="4889500"/>
            <a:ext cx="1170000" cy="42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0" name="Straight Arrow Connector 29"/>
          <p:cNvCxnSpPr/>
          <p:nvPr/>
        </p:nvCxnSpPr>
        <p:spPr>
          <a:xfrm>
            <a:off x="2243077" y="4274000"/>
            <a:ext cx="1619238" cy="61550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45"/>
          <p:cNvSpPr/>
          <p:nvPr/>
        </p:nvSpPr>
        <p:spPr>
          <a:xfrm>
            <a:off x="5284077" y="5080000"/>
            <a:ext cx="3097923" cy="368363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/>
          <a:p>
            <a:pPr marL="223520" indent="-22352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MS PGothic" panose="020B0600070205080204" charset="-128"/>
              </a:rPr>
              <a:t>Ignore all proposals &lt; N</a:t>
            </a:r>
            <a:endParaRPr lang="en-US" altLang="zh-CN" sz="2000" dirty="0">
              <a:solidFill>
                <a:prstClr val="black"/>
              </a:solidFill>
              <a:latin typeface="Eras Medium ITC" pitchFamily="34" charset="0"/>
              <a:ea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(Basic) </a:t>
            </a:r>
            <a:r>
              <a:rPr lang="en-US" altLang="zh-CN" dirty="0" err="1"/>
              <a:t>Paxos</a:t>
            </a:r>
            <a:r>
              <a:rPr lang="en-US" altLang="zh-CN" dirty="0"/>
              <a:t> Summary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206500"/>
            <a:ext cx="8363272" cy="4318000"/>
          </a:xfrm>
        </p:spPr>
        <p:txBody>
          <a:bodyPr>
            <a:normAutofit/>
          </a:bodyPr>
          <a:lstStyle/>
          <a:p>
            <a:pPr marL="367665" indent="-320040">
              <a:buClr>
                <a:srgbClr val="FF0066"/>
              </a:buClr>
              <a:buNone/>
            </a:pPr>
            <a:r>
              <a:rPr lang="en-US" altLang="zh-CN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Paxos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agrees  on a single value </a:t>
            </a:r>
            <a:endParaRPr lang="en-US" altLang="zh-CN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8665" lvl="2" indent="-381000" fontAlgn="base">
              <a:spcAft>
                <a:spcPct val="0"/>
              </a:spcAft>
              <a:buClr>
                <a:srgbClr val="FF0066"/>
              </a:buClr>
              <a:buFont typeface="Verdana" panose="020B0604030504040204" pitchFamily="34" charset="0"/>
              <a:buChar char="□"/>
            </a:pPr>
            <a:r>
              <a:rPr lang="en-US" altLang="zh-TW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Value = view, integer, etc. </a:t>
            </a:r>
            <a:endParaRPr lang="en-US" altLang="zh-TW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7665" indent="-320040">
              <a:buClr>
                <a:srgbClr val="FF0066"/>
              </a:buClr>
              <a:buNone/>
            </a:pPr>
            <a:r>
              <a:rPr lang="en-US" altLang="zh-TW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But is insufficient in practical </a:t>
            </a:r>
            <a:endParaRPr lang="en-US" altLang="zh-CN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8665" lvl="2" indent="-381000" fontAlgn="base">
              <a:spcAft>
                <a:spcPct val="0"/>
              </a:spcAft>
              <a:buClr>
                <a:srgbClr val="FF0066"/>
              </a:buClr>
              <a:buFont typeface="Verdana" panose="020B0604030504040204" pitchFamily="34" charset="0"/>
              <a:buChar char="□"/>
            </a:pPr>
            <a:r>
              <a:rPr lang="en-US" altLang="zh-TW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Real-world applications require agree on a sequence of values </a:t>
            </a:r>
            <a:endParaRPr lang="en-US" altLang="zh-TW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8665" lvl="2" indent="-381000" fontAlgn="base">
              <a:spcAft>
                <a:spcPct val="0"/>
              </a:spcAft>
              <a:buClr>
                <a:srgbClr val="FF0066"/>
              </a:buClr>
              <a:buFont typeface="Verdana" panose="020B0604030504040204" pitchFamily="34" charset="0"/>
              <a:buChar char="□"/>
            </a:pPr>
            <a:r>
              <a:rPr lang="en-US" altLang="zh-TW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E.g., view changes </a:t>
            </a:r>
            <a:endParaRPr lang="en-US" altLang="zh-TW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1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altLang="zh-TW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Multi-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builds on top of the basic 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672052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Basic 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only agrees on a single value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Useful when agreeing on a sequences of values, examples including: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Views in primary-backup replication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Logs in a replicated state machine </a:t>
            </a:r>
            <a:endParaRPr kumimoji="1" lang="en-US" altLang="zh-CN" dirty="0"/>
          </a:p>
          <a:p>
            <a:pPr lvl="2"/>
            <a:r>
              <a:rPr kumimoji="1" lang="en-US" altLang="zh-CN" sz="1800" dirty="0"/>
              <a:t>i.e., directly use Multi-</a:t>
            </a:r>
            <a:r>
              <a:rPr kumimoji="1" lang="en-US" altLang="zh-CN" sz="1800" dirty="0" err="1"/>
              <a:t>Paxos</a:t>
            </a:r>
            <a:r>
              <a:rPr kumimoji="1" lang="en-US" altLang="zh-CN" sz="1800" dirty="0"/>
              <a:t> to implement RSM  </a:t>
            </a:r>
            <a:endParaRPr kumimoji="1" lang="en-US" altLang="zh-CN" sz="1800" dirty="0"/>
          </a:p>
          <a:p>
            <a:r>
              <a:rPr kumimoji="1" lang="en-US" altLang="zh-CN" dirty="0"/>
              <a:t>The basic approach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Run a separate instance of 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to agree on the value of each index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Each instance of 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has its own copy of state </a:t>
            </a:r>
            <a:endParaRPr kumimoji="1" lang="en-US" altLang="zh-CN" dirty="0"/>
          </a:p>
          <a:p>
            <a:pPr lvl="2"/>
            <a:r>
              <a:rPr lang="en-GB" altLang="zh-CN" sz="1800" dirty="0"/>
              <a:t>highest proposal seen</a:t>
            </a:r>
            <a:endParaRPr lang="en-GB" altLang="zh-CN" sz="1800" dirty="0"/>
          </a:p>
          <a:p>
            <a:pPr lvl="2"/>
            <a:r>
              <a:rPr lang="en-GB" altLang="zh-CN" sz="1800" dirty="0"/>
              <a:t>accepted proposal number </a:t>
            </a:r>
            <a:endParaRPr lang="en-GB" altLang="zh-CN" sz="1800" dirty="0"/>
          </a:p>
          <a:p>
            <a:pPr lvl="2"/>
            <a:r>
              <a:rPr lang="en-GB" altLang="zh-CN" sz="1800" dirty="0"/>
              <a:t>accepted proposal value </a:t>
            </a:r>
            <a:endParaRPr lang="en-GB" altLang="zh-CN" sz="1800" dirty="0"/>
          </a:p>
          <a:p>
            <a:pPr marL="914400" lvl="2" indent="0">
              <a:buNone/>
            </a:pPr>
            <a:br>
              <a:rPr lang="en-GB" altLang="zh-CN" dirty="0"/>
            </a:br>
            <a:endParaRPr lang="en-GB" altLang="zh-CN" dirty="0"/>
          </a:p>
          <a:p>
            <a:pPr lvl="2"/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Single-decree 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vs. Multi-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Rounded Rectangle 3"/>
          <p:cNvSpPr/>
          <p:nvPr/>
        </p:nvSpPr>
        <p:spPr>
          <a:xfrm>
            <a:off x="1118320" y="2653928"/>
            <a:ext cx="1260000" cy="390000"/>
          </a:xfrm>
          <a:prstGeom prst="roundRect">
            <a:avLst/>
          </a:prstGeom>
          <a:solidFill>
            <a:srgbClr val="FF0066"/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Proposer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ounded Rectangle 4"/>
          <p:cNvSpPr/>
          <p:nvPr/>
        </p:nvSpPr>
        <p:spPr>
          <a:xfrm>
            <a:off x="1118320" y="3161928"/>
            <a:ext cx="1260000" cy="39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ounded Rectangle 5"/>
          <p:cNvSpPr/>
          <p:nvPr/>
        </p:nvSpPr>
        <p:spPr>
          <a:xfrm>
            <a:off x="1118320" y="3669928"/>
            <a:ext cx="1260000" cy="39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Rectangle 6"/>
          <p:cNvSpPr/>
          <p:nvPr/>
        </p:nvSpPr>
        <p:spPr>
          <a:xfrm>
            <a:off x="927820" y="2209428"/>
            <a:ext cx="1651000" cy="19685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9" name="Rounded Rectangle 19"/>
          <p:cNvSpPr/>
          <p:nvPr/>
        </p:nvSpPr>
        <p:spPr>
          <a:xfrm>
            <a:off x="2042716" y="1408428"/>
            <a:ext cx="870000" cy="420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0" name="Straight Arrow Connector 20"/>
          <p:cNvCxnSpPr>
            <a:stCxn id="9" idx="2"/>
          </p:cNvCxnSpPr>
          <p:nvPr/>
        </p:nvCxnSpPr>
        <p:spPr>
          <a:xfrm flipH="1">
            <a:off x="2378320" y="1828428"/>
            <a:ext cx="99396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Rounded Rectangle 3"/>
          <p:cNvSpPr/>
          <p:nvPr/>
        </p:nvSpPr>
        <p:spPr>
          <a:xfrm>
            <a:off x="4056533" y="2653928"/>
            <a:ext cx="1260000" cy="390000"/>
          </a:xfrm>
          <a:prstGeom prst="roundRect">
            <a:avLst/>
          </a:prstGeom>
          <a:solidFill>
            <a:srgbClr val="FF0066"/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Proposer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Rounded Rectangle 4"/>
          <p:cNvSpPr/>
          <p:nvPr/>
        </p:nvSpPr>
        <p:spPr>
          <a:xfrm>
            <a:off x="4056533" y="3161928"/>
            <a:ext cx="1260000" cy="39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ounded Rectangle 5"/>
          <p:cNvSpPr/>
          <p:nvPr/>
        </p:nvSpPr>
        <p:spPr>
          <a:xfrm>
            <a:off x="4056533" y="3669928"/>
            <a:ext cx="1260000" cy="39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3923928" y="2209428"/>
            <a:ext cx="4074789" cy="19685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15" name="Rounded Rectangle 19"/>
          <p:cNvSpPr/>
          <p:nvPr/>
        </p:nvSpPr>
        <p:spPr>
          <a:xfrm>
            <a:off x="5038825" y="1408428"/>
            <a:ext cx="870000" cy="420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6" name="Straight Arrow Connector 20"/>
          <p:cNvCxnSpPr>
            <a:stCxn id="15" idx="2"/>
          </p:cNvCxnSpPr>
          <p:nvPr/>
        </p:nvCxnSpPr>
        <p:spPr>
          <a:xfrm flipH="1">
            <a:off x="5374429" y="1828428"/>
            <a:ext cx="99396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ounded Rectangle 3"/>
          <p:cNvSpPr/>
          <p:nvPr/>
        </p:nvSpPr>
        <p:spPr>
          <a:xfrm>
            <a:off x="5462564" y="2653928"/>
            <a:ext cx="1260000" cy="390000"/>
          </a:xfrm>
          <a:prstGeom prst="roundRect">
            <a:avLst/>
          </a:prstGeom>
          <a:solidFill>
            <a:srgbClr val="FF0066"/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Proposer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Rounded Rectangle 4"/>
          <p:cNvSpPr/>
          <p:nvPr/>
        </p:nvSpPr>
        <p:spPr>
          <a:xfrm>
            <a:off x="5462564" y="3161928"/>
            <a:ext cx="1260000" cy="39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Rounded Rectangle 5"/>
          <p:cNvSpPr/>
          <p:nvPr/>
        </p:nvSpPr>
        <p:spPr>
          <a:xfrm>
            <a:off x="5462564" y="3669928"/>
            <a:ext cx="1260000" cy="39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ounded Rectangle 3"/>
          <p:cNvSpPr/>
          <p:nvPr/>
        </p:nvSpPr>
        <p:spPr>
          <a:xfrm>
            <a:off x="6911333" y="2648967"/>
            <a:ext cx="1260000" cy="390000"/>
          </a:xfrm>
          <a:prstGeom prst="roundRect">
            <a:avLst/>
          </a:prstGeom>
          <a:solidFill>
            <a:srgbClr val="FF0066"/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Proposer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Rounded Rectangle 4"/>
          <p:cNvSpPr/>
          <p:nvPr/>
        </p:nvSpPr>
        <p:spPr>
          <a:xfrm>
            <a:off x="6911333" y="3156967"/>
            <a:ext cx="1260000" cy="39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Rounded Rectangle 5"/>
          <p:cNvSpPr/>
          <p:nvPr/>
        </p:nvSpPr>
        <p:spPr>
          <a:xfrm>
            <a:off x="6911333" y="3664967"/>
            <a:ext cx="1260000" cy="39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TextBox 244"/>
          <p:cNvSpPr txBox="1"/>
          <p:nvPr/>
        </p:nvSpPr>
        <p:spPr>
          <a:xfrm>
            <a:off x="541464" y="4374262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Single-decree </a:t>
            </a:r>
            <a:r>
              <a:rPr lang="en-US" b="1" dirty="0" err="1"/>
              <a:t>Paxos</a:t>
            </a:r>
            <a:r>
              <a:rPr lang="en-US" b="1" dirty="0"/>
              <a:t> </a:t>
            </a:r>
            <a:endParaRPr lang="en-US" b="1" dirty="0"/>
          </a:p>
        </p:txBody>
      </p:sp>
      <p:sp>
        <p:nvSpPr>
          <p:cNvPr id="24" name="TextBox 244"/>
          <p:cNvSpPr txBox="1"/>
          <p:nvPr/>
        </p:nvSpPr>
        <p:spPr>
          <a:xfrm>
            <a:off x="5325889" y="511680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Multi-</a:t>
            </a:r>
            <a:r>
              <a:rPr lang="en-US" b="1" dirty="0" err="1"/>
              <a:t>Paxos</a:t>
            </a:r>
            <a:r>
              <a:rPr lang="en-US" b="1" dirty="0"/>
              <a:t> </a:t>
            </a:r>
            <a:endParaRPr lang="en-US" b="1" dirty="0"/>
          </a:p>
        </p:txBody>
      </p:sp>
      <p:sp>
        <p:nvSpPr>
          <p:cNvPr id="25" name="矩形 24"/>
          <p:cNvSpPr/>
          <p:nvPr/>
        </p:nvSpPr>
        <p:spPr>
          <a:xfrm>
            <a:off x="3923928" y="2423761"/>
            <a:ext cx="1500199" cy="1876802"/>
          </a:xfrm>
          <a:prstGeom prst="rect">
            <a:avLst/>
          </a:prstGeom>
          <a:noFill/>
          <a:ln w="28575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462564" y="2427987"/>
            <a:ext cx="1341175" cy="1876802"/>
          </a:xfrm>
          <a:prstGeom prst="rect">
            <a:avLst/>
          </a:prstGeom>
          <a:noFill/>
          <a:ln w="28575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869901" y="2413566"/>
            <a:ext cx="1446516" cy="1876802"/>
          </a:xfrm>
          <a:prstGeom prst="rect">
            <a:avLst/>
          </a:prstGeom>
          <a:noFill/>
          <a:ln w="28575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TextBox 244"/>
          <p:cNvSpPr txBox="1"/>
          <p:nvPr/>
        </p:nvSpPr>
        <p:spPr>
          <a:xfrm>
            <a:off x="3627988" y="4430501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Single-decree</a:t>
            </a:r>
            <a:endParaRPr lang="en-US" b="1" dirty="0"/>
          </a:p>
          <a:p>
            <a:pPr algn="ctr"/>
            <a:r>
              <a:rPr lang="en-US" b="1" dirty="0"/>
              <a:t>instance for 0</a:t>
            </a:r>
            <a:endParaRPr lang="en-US" b="1" dirty="0"/>
          </a:p>
        </p:txBody>
      </p:sp>
      <p:sp>
        <p:nvSpPr>
          <p:cNvPr id="30" name="Rectangle 15"/>
          <p:cNvSpPr/>
          <p:nvPr/>
        </p:nvSpPr>
        <p:spPr>
          <a:xfrm>
            <a:off x="7244919" y="850009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add</a:t>
            </a:r>
            <a:endParaRPr lang="en-US" sz="1600" dirty="0"/>
          </a:p>
        </p:txBody>
      </p:sp>
      <p:sp>
        <p:nvSpPr>
          <p:cNvPr id="31" name="Rectangle 16"/>
          <p:cNvSpPr/>
          <p:nvPr/>
        </p:nvSpPr>
        <p:spPr>
          <a:xfrm>
            <a:off x="7625919" y="850009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err="1"/>
              <a:t>cmp</a:t>
            </a:r>
            <a:endParaRPr lang="en-US" sz="1600" dirty="0"/>
          </a:p>
        </p:txBody>
      </p:sp>
      <p:sp>
        <p:nvSpPr>
          <p:cNvPr id="32" name="TextBox 45"/>
          <p:cNvSpPr txBox="1"/>
          <p:nvPr/>
        </p:nvSpPr>
        <p:spPr>
          <a:xfrm>
            <a:off x="6673419" y="906985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Log</a:t>
            </a:r>
            <a:endParaRPr lang="en-US" baseline="-25000" dirty="0"/>
          </a:p>
        </p:txBody>
      </p:sp>
      <p:sp>
        <p:nvSpPr>
          <p:cNvPr id="33" name="TextBox 6"/>
          <p:cNvSpPr txBox="1"/>
          <p:nvPr/>
        </p:nvSpPr>
        <p:spPr>
          <a:xfrm>
            <a:off x="7295967" y="40312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0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4" name="TextBox 7"/>
          <p:cNvSpPr txBox="1"/>
          <p:nvPr/>
        </p:nvSpPr>
        <p:spPr>
          <a:xfrm>
            <a:off x="7676967" y="40312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5" name="TextBox 8"/>
          <p:cNvSpPr txBox="1"/>
          <p:nvPr/>
        </p:nvSpPr>
        <p:spPr>
          <a:xfrm>
            <a:off x="8248467" y="40312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2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6" name="Rectangle 16"/>
          <p:cNvSpPr/>
          <p:nvPr/>
        </p:nvSpPr>
        <p:spPr>
          <a:xfrm>
            <a:off x="8129975" y="850009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xxx</a:t>
            </a:r>
            <a:endParaRPr lang="en-US" sz="1600" dirty="0"/>
          </a:p>
        </p:txBody>
      </p:sp>
      <p:sp>
        <p:nvSpPr>
          <p:cNvPr id="38" name="TextBox 244"/>
          <p:cNvSpPr txBox="1"/>
          <p:nvPr/>
        </p:nvSpPr>
        <p:spPr>
          <a:xfrm>
            <a:off x="5391633" y="4430501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Single-decree</a:t>
            </a:r>
            <a:endParaRPr lang="en-US" b="1" dirty="0"/>
          </a:p>
          <a:p>
            <a:pPr algn="ctr"/>
            <a:r>
              <a:rPr lang="en-US" b="1" dirty="0"/>
              <a:t>instance for 1</a:t>
            </a:r>
            <a:endParaRPr lang="en-US" b="1" dirty="0"/>
          </a:p>
        </p:txBody>
      </p:sp>
      <p:sp>
        <p:nvSpPr>
          <p:cNvPr id="39" name="TextBox 244"/>
          <p:cNvSpPr txBox="1"/>
          <p:nvPr/>
        </p:nvSpPr>
        <p:spPr>
          <a:xfrm>
            <a:off x="7209016" y="4430501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Single-decree</a:t>
            </a:r>
            <a:endParaRPr lang="en-US" b="1" dirty="0"/>
          </a:p>
          <a:p>
            <a:pPr algn="ctr"/>
            <a:r>
              <a:rPr lang="en-US" b="1" dirty="0"/>
              <a:t>instance for 2</a:t>
            </a:r>
            <a:endParaRPr lang="en-US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Basic Multi-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S1 chooses a slot, then run the 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on it </a:t>
            </a:r>
            <a:endParaRPr kumimoji="1" lang="en-US" altLang="zh-CN" dirty="0"/>
          </a:p>
          <a:p>
            <a:r>
              <a:rPr kumimoji="1" lang="en-US" altLang="zh-CN" dirty="0"/>
              <a:t>In case of conflict, S1 will choose a larger instance (e.g., 4)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And re-run the instance until find the largest available instance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May possible try many times until find an available slot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Rectangle 15"/>
          <p:cNvSpPr/>
          <p:nvPr/>
        </p:nvSpPr>
        <p:spPr>
          <a:xfrm>
            <a:off x="606996" y="347213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add</a:t>
            </a:r>
            <a:endParaRPr lang="en-US" sz="1600" dirty="0"/>
          </a:p>
        </p:txBody>
      </p:sp>
      <p:sp>
        <p:nvSpPr>
          <p:cNvPr id="6" name="Rectangle 16"/>
          <p:cNvSpPr/>
          <p:nvPr/>
        </p:nvSpPr>
        <p:spPr>
          <a:xfrm>
            <a:off x="987996" y="3472130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err="1"/>
              <a:t>cmp</a:t>
            </a:r>
            <a:endParaRPr lang="en-US" sz="1600" dirty="0"/>
          </a:p>
        </p:txBody>
      </p:sp>
      <p:sp>
        <p:nvSpPr>
          <p:cNvPr id="7" name="TextBox 45"/>
          <p:cNvSpPr txBox="1"/>
          <p:nvPr/>
        </p:nvSpPr>
        <p:spPr>
          <a:xfrm>
            <a:off x="35496" y="3529106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S1</a:t>
            </a:r>
            <a:endParaRPr lang="en-US" baseline="-25000" dirty="0"/>
          </a:p>
        </p:txBody>
      </p:sp>
      <p:sp>
        <p:nvSpPr>
          <p:cNvPr id="8" name="TextBox 6"/>
          <p:cNvSpPr txBox="1"/>
          <p:nvPr/>
        </p:nvSpPr>
        <p:spPr>
          <a:xfrm>
            <a:off x="658044" y="302524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0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1039044" y="302524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1610544" y="302524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2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1" name="Rectangle 16"/>
          <p:cNvSpPr/>
          <p:nvPr/>
        </p:nvSpPr>
        <p:spPr>
          <a:xfrm>
            <a:off x="1492052" y="3472130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xxx</a:t>
            </a:r>
            <a:endParaRPr lang="en-US" sz="1600" dirty="0"/>
          </a:p>
        </p:txBody>
      </p:sp>
      <p:sp>
        <p:nvSpPr>
          <p:cNvPr id="12" name="Rectangle 15"/>
          <p:cNvSpPr/>
          <p:nvPr/>
        </p:nvSpPr>
        <p:spPr>
          <a:xfrm>
            <a:off x="606996" y="4145048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add</a:t>
            </a:r>
            <a:endParaRPr lang="en-US" sz="1600" dirty="0"/>
          </a:p>
        </p:txBody>
      </p:sp>
      <p:sp>
        <p:nvSpPr>
          <p:cNvPr id="13" name="Rectangle 16"/>
          <p:cNvSpPr/>
          <p:nvPr/>
        </p:nvSpPr>
        <p:spPr>
          <a:xfrm>
            <a:off x="987996" y="4145048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err="1"/>
              <a:t>cmp</a:t>
            </a:r>
            <a:endParaRPr lang="en-US" sz="1600" dirty="0"/>
          </a:p>
        </p:txBody>
      </p:sp>
      <p:sp>
        <p:nvSpPr>
          <p:cNvPr id="14" name="TextBox 45"/>
          <p:cNvSpPr txBox="1"/>
          <p:nvPr/>
        </p:nvSpPr>
        <p:spPr>
          <a:xfrm>
            <a:off x="35496" y="4202024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S2</a:t>
            </a:r>
            <a:endParaRPr lang="en-US" baseline="-25000" dirty="0"/>
          </a:p>
        </p:txBody>
      </p:sp>
      <p:sp>
        <p:nvSpPr>
          <p:cNvPr id="15" name="Rectangle 16"/>
          <p:cNvSpPr/>
          <p:nvPr/>
        </p:nvSpPr>
        <p:spPr>
          <a:xfrm>
            <a:off x="1492052" y="4145048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xxx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606996" y="481796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add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987996" y="4817966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err="1"/>
              <a:t>cmp</a:t>
            </a:r>
            <a:endParaRPr lang="en-US" sz="1600" dirty="0"/>
          </a:p>
        </p:txBody>
      </p:sp>
      <p:sp>
        <p:nvSpPr>
          <p:cNvPr id="18" name="TextBox 45"/>
          <p:cNvSpPr txBox="1"/>
          <p:nvPr/>
        </p:nvSpPr>
        <p:spPr>
          <a:xfrm>
            <a:off x="35496" y="4874942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S3</a:t>
            </a:r>
            <a:endParaRPr lang="en-US" baseline="-25000" dirty="0"/>
          </a:p>
        </p:txBody>
      </p:sp>
      <p:sp>
        <p:nvSpPr>
          <p:cNvPr id="19" name="Rectangle 16"/>
          <p:cNvSpPr/>
          <p:nvPr/>
        </p:nvSpPr>
        <p:spPr>
          <a:xfrm>
            <a:off x="1492052" y="4817966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xxx</a:t>
            </a:r>
            <a:endParaRPr lang="en-US" sz="1600" dirty="0"/>
          </a:p>
        </p:txBody>
      </p:sp>
      <p:sp>
        <p:nvSpPr>
          <p:cNvPr id="20" name="TextBox 45"/>
          <p:cNvSpPr txBox="1"/>
          <p:nvPr/>
        </p:nvSpPr>
        <p:spPr>
          <a:xfrm>
            <a:off x="3446836" y="3528864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S1</a:t>
            </a:r>
            <a:endParaRPr lang="en-US" baseline="-25000" dirty="0"/>
          </a:p>
        </p:txBody>
      </p:sp>
      <p:sp>
        <p:nvSpPr>
          <p:cNvPr id="21" name="TextBox 45"/>
          <p:cNvSpPr txBox="1"/>
          <p:nvPr/>
        </p:nvSpPr>
        <p:spPr>
          <a:xfrm>
            <a:off x="3446836" y="4201782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S2</a:t>
            </a:r>
            <a:endParaRPr lang="en-US" baseline="-25000" dirty="0"/>
          </a:p>
        </p:txBody>
      </p:sp>
      <p:sp>
        <p:nvSpPr>
          <p:cNvPr id="22" name="TextBox 45"/>
          <p:cNvSpPr txBox="1"/>
          <p:nvPr/>
        </p:nvSpPr>
        <p:spPr>
          <a:xfrm>
            <a:off x="3446836" y="4874700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S3</a:t>
            </a:r>
            <a:endParaRPr lang="en-US" baseline="-25000" dirty="0"/>
          </a:p>
        </p:txBody>
      </p:sp>
      <p:cxnSp>
        <p:nvCxnSpPr>
          <p:cNvPr id="23" name="直线连接符 22"/>
          <p:cNvCxnSpPr/>
          <p:nvPr/>
        </p:nvCxnSpPr>
        <p:spPr>
          <a:xfrm flipV="1">
            <a:off x="3827836" y="3639547"/>
            <a:ext cx="5301930" cy="23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/>
          <p:nvPr/>
        </p:nvCxnSpPr>
        <p:spPr>
          <a:xfrm flipV="1">
            <a:off x="3827836" y="4368088"/>
            <a:ext cx="5008760" cy="223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 flipV="1">
            <a:off x="3827836" y="5091215"/>
            <a:ext cx="5928740" cy="2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19"/>
          <p:cNvSpPr/>
          <p:nvPr/>
        </p:nvSpPr>
        <p:spPr>
          <a:xfrm>
            <a:off x="3426209" y="3003697"/>
            <a:ext cx="870000" cy="420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7" name="Straight Arrow Connector 20"/>
          <p:cNvCxnSpPr>
            <a:stCxn id="26" idx="2"/>
          </p:cNvCxnSpPr>
          <p:nvPr/>
        </p:nvCxnSpPr>
        <p:spPr>
          <a:xfrm flipH="1">
            <a:off x="3675697" y="3423697"/>
            <a:ext cx="185512" cy="230616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文本框 28"/>
          <p:cNvSpPr txBox="1"/>
          <p:nvPr/>
        </p:nvSpPr>
        <p:spPr>
          <a:xfrm>
            <a:off x="3982615" y="3453531"/>
            <a:ext cx="106517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Select 3</a:t>
            </a:r>
            <a:endParaRPr lang="zh-CN" altLang="en-US" dirty="0"/>
          </a:p>
        </p:txBody>
      </p:sp>
      <p:cxnSp>
        <p:nvCxnSpPr>
          <p:cNvPr id="30" name="直线箭头连接符 29"/>
          <p:cNvCxnSpPr/>
          <p:nvPr/>
        </p:nvCxnSpPr>
        <p:spPr>
          <a:xfrm>
            <a:off x="5063480" y="3663201"/>
            <a:ext cx="609600" cy="1436688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stCxn id="29" idx="3"/>
          </p:cNvCxnSpPr>
          <p:nvPr/>
        </p:nvCxnSpPr>
        <p:spPr>
          <a:xfrm>
            <a:off x="5047792" y="3638197"/>
            <a:ext cx="547898" cy="73446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 flipV="1">
            <a:off x="5628460" y="3601920"/>
            <a:ext cx="191638" cy="767123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V="1">
            <a:off x="5670420" y="3654313"/>
            <a:ext cx="290792" cy="1489081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>
            <a:off x="6293804" y="3687353"/>
            <a:ext cx="609600" cy="1436688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>
            <a:off x="6278116" y="3662349"/>
            <a:ext cx="547898" cy="73446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/>
          <p:nvPr/>
        </p:nvCxnSpPr>
        <p:spPr>
          <a:xfrm flipV="1">
            <a:off x="6858784" y="3626072"/>
            <a:ext cx="191638" cy="767123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 flipV="1">
            <a:off x="6900744" y="3678465"/>
            <a:ext cx="290792" cy="1489081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5002064" y="3070059"/>
            <a:ext cx="106517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Prepare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6233840" y="3081377"/>
            <a:ext cx="106517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Accept </a:t>
            </a:r>
            <a:endParaRPr lang="zh-CN" altLang="en-US" dirty="0"/>
          </a:p>
        </p:txBody>
      </p:sp>
      <p:sp>
        <p:nvSpPr>
          <p:cNvPr id="40" name="Rectangle 16"/>
          <p:cNvSpPr/>
          <p:nvPr/>
        </p:nvSpPr>
        <p:spPr>
          <a:xfrm>
            <a:off x="1993781" y="4139755"/>
            <a:ext cx="504056" cy="381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xxx</a:t>
            </a:r>
            <a:endParaRPr lang="en-US" sz="1600" dirty="0"/>
          </a:p>
        </p:txBody>
      </p:sp>
      <p:sp>
        <p:nvSpPr>
          <p:cNvPr id="41" name="Rectangle 16"/>
          <p:cNvSpPr/>
          <p:nvPr/>
        </p:nvSpPr>
        <p:spPr>
          <a:xfrm>
            <a:off x="2000248" y="4817966"/>
            <a:ext cx="504056" cy="381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xxx</a:t>
            </a:r>
            <a:endParaRPr lang="en-US" sz="1600" dirty="0"/>
          </a:p>
        </p:txBody>
      </p:sp>
      <p:sp>
        <p:nvSpPr>
          <p:cNvPr id="42" name="Rectangle 16"/>
          <p:cNvSpPr/>
          <p:nvPr/>
        </p:nvSpPr>
        <p:spPr>
          <a:xfrm>
            <a:off x="1997459" y="4150029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err="1"/>
              <a:t>zzz</a:t>
            </a:r>
            <a:endParaRPr lang="en-US" sz="1600" dirty="0"/>
          </a:p>
        </p:txBody>
      </p:sp>
      <p:sp>
        <p:nvSpPr>
          <p:cNvPr id="43" name="Rectangle 16"/>
          <p:cNvSpPr/>
          <p:nvPr/>
        </p:nvSpPr>
        <p:spPr>
          <a:xfrm>
            <a:off x="1997459" y="4822947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err="1"/>
              <a:t>zzz</a:t>
            </a:r>
            <a:endParaRPr lang="en-US" sz="1600" dirty="0"/>
          </a:p>
        </p:txBody>
      </p:sp>
      <p:sp>
        <p:nvSpPr>
          <p:cNvPr id="44" name="文本框 43"/>
          <p:cNvSpPr txBox="1"/>
          <p:nvPr/>
        </p:nvSpPr>
        <p:spPr>
          <a:xfrm>
            <a:off x="5626898" y="4556975"/>
            <a:ext cx="713188" cy="3103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altLang="zh-CN" sz="1800" b="1" dirty="0" err="1"/>
              <a:t>zzz</a:t>
            </a:r>
            <a:endParaRPr lang="en-US" altLang="zh-CN" sz="1800" b="1" dirty="0"/>
          </a:p>
        </p:txBody>
      </p:sp>
      <p:sp>
        <p:nvSpPr>
          <p:cNvPr id="45" name="文本框 44"/>
          <p:cNvSpPr txBox="1"/>
          <p:nvPr/>
        </p:nvSpPr>
        <p:spPr>
          <a:xfrm>
            <a:off x="5742261" y="3975472"/>
            <a:ext cx="713188" cy="3103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altLang="zh-CN" sz="1800" b="1" dirty="0" err="1"/>
              <a:t>zzz</a:t>
            </a:r>
            <a:endParaRPr lang="en-US" altLang="zh-CN" sz="1800" b="1" dirty="0"/>
          </a:p>
        </p:txBody>
      </p:sp>
      <p:sp>
        <p:nvSpPr>
          <p:cNvPr id="46" name="TextBox 8"/>
          <p:cNvSpPr txBox="1"/>
          <p:nvPr/>
        </p:nvSpPr>
        <p:spPr>
          <a:xfrm>
            <a:off x="2669131" y="302524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4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7" name="TextBox 8"/>
          <p:cNvSpPr txBox="1"/>
          <p:nvPr/>
        </p:nvSpPr>
        <p:spPr>
          <a:xfrm>
            <a:off x="2137224" y="302524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3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48" name="Rectangle 16"/>
          <p:cNvSpPr/>
          <p:nvPr/>
        </p:nvSpPr>
        <p:spPr>
          <a:xfrm>
            <a:off x="2007052" y="3477111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err="1"/>
              <a:t>zzz</a:t>
            </a:r>
            <a:endParaRPr lang="en-US" sz="1600" dirty="0"/>
          </a:p>
        </p:txBody>
      </p:sp>
      <p:sp>
        <p:nvSpPr>
          <p:cNvPr id="50" name="Rectangle 16"/>
          <p:cNvSpPr/>
          <p:nvPr/>
        </p:nvSpPr>
        <p:spPr>
          <a:xfrm>
            <a:off x="2521426" y="3471849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err="1"/>
              <a:t>yyy</a:t>
            </a:r>
            <a:endParaRPr lang="en-US" sz="1600" dirty="0"/>
          </a:p>
        </p:txBody>
      </p:sp>
      <p:sp>
        <p:nvSpPr>
          <p:cNvPr id="51" name="Rectangle 16"/>
          <p:cNvSpPr/>
          <p:nvPr/>
        </p:nvSpPr>
        <p:spPr>
          <a:xfrm>
            <a:off x="2521426" y="4144767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err="1"/>
              <a:t>yyy</a:t>
            </a:r>
            <a:endParaRPr lang="en-US" sz="1600" dirty="0"/>
          </a:p>
        </p:txBody>
      </p:sp>
      <p:sp>
        <p:nvSpPr>
          <p:cNvPr id="52" name="Rectangle 16"/>
          <p:cNvSpPr/>
          <p:nvPr/>
        </p:nvSpPr>
        <p:spPr>
          <a:xfrm>
            <a:off x="2521426" y="4817685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err="1"/>
              <a:t>yyy</a:t>
            </a:r>
            <a:endParaRPr lang="en-US" sz="1600" dirty="0"/>
          </a:p>
        </p:txBody>
      </p:sp>
      <p:sp>
        <p:nvSpPr>
          <p:cNvPr id="58" name="文本框 57"/>
          <p:cNvSpPr txBox="1"/>
          <p:nvPr/>
        </p:nvSpPr>
        <p:spPr>
          <a:xfrm>
            <a:off x="7456569" y="3502687"/>
            <a:ext cx="106517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Select 4</a:t>
            </a:r>
            <a:endParaRPr lang="zh-CN" altLang="en-US" dirty="0"/>
          </a:p>
        </p:txBody>
      </p:sp>
      <p:cxnSp>
        <p:nvCxnSpPr>
          <p:cNvPr id="59" name="直线箭头连接符 58"/>
          <p:cNvCxnSpPr/>
          <p:nvPr/>
        </p:nvCxnSpPr>
        <p:spPr>
          <a:xfrm>
            <a:off x="8468765" y="3701680"/>
            <a:ext cx="609600" cy="1436688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/>
          <p:nvPr/>
        </p:nvCxnSpPr>
        <p:spPr>
          <a:xfrm>
            <a:off x="8453077" y="3676676"/>
            <a:ext cx="547898" cy="73446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8234119" y="3078014"/>
            <a:ext cx="106517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Prepare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 74"/>
          <p:cNvSpPr txBox="1"/>
          <p:nvPr/>
        </p:nvSpPr>
        <p:spPr>
          <a:xfrm>
            <a:off x="2513316" y="3385339"/>
            <a:ext cx="106517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xxx, </a:t>
            </a:r>
            <a:r>
              <a:rPr kumimoji="1" lang="en-US" altLang="zh-CN" dirty="0" err="1"/>
              <a:t>yyy</a:t>
            </a:r>
            <a:endParaRPr lang="zh-CN" altLang="en-US" dirty="0"/>
          </a:p>
        </p:txBody>
      </p:sp>
      <p:grpSp>
        <p:nvGrpSpPr>
          <p:cNvPr id="53" name="组合 52"/>
          <p:cNvGrpSpPr/>
          <p:nvPr/>
        </p:nvGrpSpPr>
        <p:grpSpPr>
          <a:xfrm>
            <a:off x="817676" y="1968836"/>
            <a:ext cx="1476605" cy="1754326"/>
            <a:chOff x="699963" y="1803188"/>
            <a:chExt cx="1476605" cy="1754326"/>
          </a:xfrm>
        </p:grpSpPr>
        <p:sp>
          <p:nvSpPr>
            <p:cNvPr id="49" name="矩形 48"/>
            <p:cNvSpPr/>
            <p:nvPr/>
          </p:nvSpPr>
          <p:spPr>
            <a:xfrm>
              <a:off x="699963" y="1836737"/>
              <a:ext cx="1476605" cy="12317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761798" y="1803188"/>
              <a:ext cx="1410954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/>
                <a:t>N</a:t>
              </a:r>
              <a:r>
                <a:rPr lang="en-US" altLang="zh-CN" sz="1800" baseline="-25000" dirty="0"/>
                <a:t>a</a:t>
              </a:r>
              <a:r>
                <a:rPr lang="en-US" altLang="zh-CN" sz="1800" dirty="0"/>
                <a:t> : S1.19</a:t>
              </a:r>
              <a:endParaRPr lang="en-US" altLang="zh-CN" sz="1800" dirty="0"/>
            </a:p>
            <a:p>
              <a:r>
                <a:rPr lang="en-US" altLang="zh-CN" sz="1800" dirty="0" err="1"/>
                <a:t>V</a:t>
              </a:r>
              <a:r>
                <a:rPr lang="en-US" altLang="zh-CN" sz="1800" baseline="-25000" dirty="0" err="1"/>
                <a:t>a</a:t>
              </a:r>
              <a:r>
                <a:rPr lang="en-US" altLang="zh-CN" sz="1800" dirty="0"/>
                <a:t> :  add</a:t>
              </a:r>
              <a:endParaRPr lang="en-US" altLang="zh-CN" sz="1800" dirty="0"/>
            </a:p>
            <a:p>
              <a:r>
                <a:rPr lang="en-US" altLang="zh-CN" sz="1800" dirty="0"/>
                <a:t>N</a:t>
              </a:r>
              <a:r>
                <a:rPr lang="en-US" altLang="zh-CN" baseline="-25000" dirty="0"/>
                <a:t>h</a:t>
              </a:r>
              <a:r>
                <a:rPr lang="en-US" altLang="zh-CN" sz="1800" dirty="0"/>
                <a:t> : S1.19</a:t>
              </a:r>
              <a:endParaRPr lang="en-US" altLang="zh-CN" sz="1800" dirty="0"/>
            </a:p>
            <a:p>
              <a:r>
                <a:rPr lang="en-US" altLang="zh-CN" sz="1800" dirty="0" err="1"/>
                <a:t>M</a:t>
              </a:r>
              <a:r>
                <a:rPr lang="en-US" altLang="zh-CN" baseline="-25000" dirty="0" err="1"/>
                <a:t>h</a:t>
              </a:r>
              <a:r>
                <a:rPr lang="en-US" altLang="zh-CN" sz="1800" dirty="0"/>
                <a:t> : S1.19</a:t>
              </a:r>
              <a:endParaRPr lang="en-US" altLang="zh-CN" sz="1800" dirty="0"/>
            </a:p>
            <a:p>
              <a:endParaRPr lang="en-US" altLang="zh-CN" sz="1800" dirty="0"/>
            </a:p>
            <a:p>
              <a:pPr algn="ctr"/>
              <a:endParaRPr lang="en-US" altLang="zh-CN" sz="1800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Optimization with leaders</a:t>
            </a:r>
            <a:endParaRPr kumimoji="1" lang="zh-CN" altLang="en-US" dirty="0"/>
          </a:p>
        </p:txBody>
      </p:sp>
      <p:sp>
        <p:nvSpPr>
          <p:cNvPr id="5" name="Rectangle 15"/>
          <p:cNvSpPr/>
          <p:nvPr/>
        </p:nvSpPr>
        <p:spPr>
          <a:xfrm>
            <a:off x="688245" y="3814458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add</a:t>
            </a:r>
            <a:endParaRPr lang="en-US" sz="1600" dirty="0"/>
          </a:p>
        </p:txBody>
      </p:sp>
      <p:sp>
        <p:nvSpPr>
          <p:cNvPr id="6" name="Rectangle 16"/>
          <p:cNvSpPr/>
          <p:nvPr/>
        </p:nvSpPr>
        <p:spPr>
          <a:xfrm>
            <a:off x="1069245" y="3814458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err="1"/>
              <a:t>cmp</a:t>
            </a:r>
            <a:endParaRPr lang="en-US" sz="1600" dirty="0"/>
          </a:p>
        </p:txBody>
      </p:sp>
      <p:sp>
        <p:nvSpPr>
          <p:cNvPr id="7" name="TextBox 45"/>
          <p:cNvSpPr txBox="1"/>
          <p:nvPr/>
        </p:nvSpPr>
        <p:spPr>
          <a:xfrm>
            <a:off x="116745" y="3871434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S1</a:t>
            </a:r>
            <a:endParaRPr lang="en-US" baseline="-25000" dirty="0"/>
          </a:p>
        </p:txBody>
      </p:sp>
      <p:sp>
        <p:nvSpPr>
          <p:cNvPr id="8" name="TextBox 6"/>
          <p:cNvSpPr txBox="1"/>
          <p:nvPr/>
        </p:nvSpPr>
        <p:spPr>
          <a:xfrm>
            <a:off x="744355" y="3383042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0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1125355" y="3383042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2" name="Rectangle 15"/>
          <p:cNvSpPr/>
          <p:nvPr/>
        </p:nvSpPr>
        <p:spPr>
          <a:xfrm>
            <a:off x="688245" y="448737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add</a:t>
            </a:r>
            <a:endParaRPr lang="en-US" sz="1600" dirty="0"/>
          </a:p>
        </p:txBody>
      </p:sp>
      <p:sp>
        <p:nvSpPr>
          <p:cNvPr id="13" name="Rectangle 16"/>
          <p:cNvSpPr/>
          <p:nvPr/>
        </p:nvSpPr>
        <p:spPr>
          <a:xfrm>
            <a:off x="1069245" y="4487376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err="1"/>
              <a:t>cmp</a:t>
            </a:r>
            <a:endParaRPr lang="en-US" sz="1600" dirty="0"/>
          </a:p>
        </p:txBody>
      </p:sp>
      <p:sp>
        <p:nvSpPr>
          <p:cNvPr id="14" name="TextBox 45"/>
          <p:cNvSpPr txBox="1"/>
          <p:nvPr/>
        </p:nvSpPr>
        <p:spPr>
          <a:xfrm>
            <a:off x="116745" y="4544352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S2</a:t>
            </a:r>
            <a:endParaRPr lang="en-US" baseline="-25000" dirty="0"/>
          </a:p>
        </p:txBody>
      </p:sp>
      <p:sp>
        <p:nvSpPr>
          <p:cNvPr id="16" name="Rectangle 15"/>
          <p:cNvSpPr/>
          <p:nvPr/>
        </p:nvSpPr>
        <p:spPr>
          <a:xfrm>
            <a:off x="688245" y="5160294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add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1069245" y="5160294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err="1"/>
              <a:t>cmp</a:t>
            </a:r>
            <a:endParaRPr lang="en-US" sz="1600" dirty="0"/>
          </a:p>
        </p:txBody>
      </p:sp>
      <p:sp>
        <p:nvSpPr>
          <p:cNvPr id="18" name="TextBox 45"/>
          <p:cNvSpPr txBox="1"/>
          <p:nvPr/>
        </p:nvSpPr>
        <p:spPr>
          <a:xfrm>
            <a:off x="116745" y="5217270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S3</a:t>
            </a:r>
            <a:endParaRPr lang="en-US" baseline="-25000" dirty="0"/>
          </a:p>
        </p:txBody>
      </p:sp>
      <p:sp>
        <p:nvSpPr>
          <p:cNvPr id="20" name="TextBox 45"/>
          <p:cNvSpPr txBox="1"/>
          <p:nvPr/>
        </p:nvSpPr>
        <p:spPr>
          <a:xfrm>
            <a:off x="2744740" y="3897333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S1</a:t>
            </a:r>
            <a:endParaRPr lang="en-US" b="1" baseline="-25000" dirty="0">
              <a:solidFill>
                <a:srgbClr val="C00000"/>
              </a:solidFill>
            </a:endParaRPr>
          </a:p>
        </p:txBody>
      </p:sp>
      <p:sp>
        <p:nvSpPr>
          <p:cNvPr id="21" name="TextBox 45"/>
          <p:cNvSpPr txBox="1"/>
          <p:nvPr/>
        </p:nvSpPr>
        <p:spPr>
          <a:xfrm>
            <a:off x="2744740" y="457025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S2</a:t>
            </a:r>
            <a:endParaRPr lang="en-US" baseline="-25000" dirty="0"/>
          </a:p>
        </p:txBody>
      </p:sp>
      <p:sp>
        <p:nvSpPr>
          <p:cNvPr id="22" name="TextBox 45"/>
          <p:cNvSpPr txBox="1"/>
          <p:nvPr/>
        </p:nvSpPr>
        <p:spPr>
          <a:xfrm>
            <a:off x="2744740" y="5243169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S3</a:t>
            </a:r>
            <a:endParaRPr lang="en-US" baseline="-25000" dirty="0"/>
          </a:p>
        </p:txBody>
      </p:sp>
      <p:cxnSp>
        <p:nvCxnSpPr>
          <p:cNvPr id="23" name="直线连接符 22"/>
          <p:cNvCxnSpPr/>
          <p:nvPr/>
        </p:nvCxnSpPr>
        <p:spPr>
          <a:xfrm flipV="1">
            <a:off x="3125740" y="4005742"/>
            <a:ext cx="5811727" cy="25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/>
          <p:cNvCxnSpPr/>
          <p:nvPr/>
        </p:nvCxnSpPr>
        <p:spPr>
          <a:xfrm flipV="1">
            <a:off x="3125740" y="4732867"/>
            <a:ext cx="5835896" cy="26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 flipV="1">
            <a:off x="3125740" y="5460099"/>
            <a:ext cx="5835896" cy="26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40644"/>
          </a:xfrm>
        </p:spPr>
        <p:txBody>
          <a:bodyPr/>
          <a:lstStyle/>
          <a:p>
            <a:r>
              <a:rPr kumimoji="1" lang="en-US" altLang="zh-CN" dirty="0"/>
              <a:t>Suppose S1 </a:t>
            </a:r>
            <a:r>
              <a:rPr kumimoji="1" lang="en-GB" altLang="zh-CN" dirty="0"/>
              <a:t>is the leader (+ batching) </a:t>
            </a:r>
            <a:endParaRPr lang="en-GB" altLang="zh-CN" dirty="0"/>
          </a:p>
          <a:p>
            <a:pPr lvl="2"/>
            <a:endParaRPr lang="en-GB" altLang="zh-CN" sz="1800" dirty="0"/>
          </a:p>
          <a:p>
            <a:pPr marL="914400" lvl="2" indent="0">
              <a:buNone/>
            </a:pPr>
            <a:endParaRPr kumimoji="1" lang="en-US" altLang="zh-CN" sz="1800" dirty="0"/>
          </a:p>
          <a:p>
            <a:pPr marL="131445" lvl="1" indent="0">
              <a:buNone/>
            </a:pPr>
            <a:endParaRPr kumimoji="1" lang="zh-CN" altLang="en-US" sz="1600" dirty="0"/>
          </a:p>
        </p:txBody>
      </p:sp>
      <p:sp>
        <p:nvSpPr>
          <p:cNvPr id="52" name="TextBox 6"/>
          <p:cNvSpPr txBox="1"/>
          <p:nvPr/>
        </p:nvSpPr>
        <p:spPr>
          <a:xfrm>
            <a:off x="1170084" y="1633364"/>
            <a:ext cx="1563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2"/>
                </a:solidFill>
              </a:rPr>
              <a:t>Paxos</a:t>
            </a:r>
            <a:r>
              <a:rPr lang="en-US" sz="1600" dirty="0">
                <a:solidFill>
                  <a:schemeClr val="tx2"/>
                </a:solidFill>
              </a:rPr>
              <a:t> 0</a:t>
            </a:r>
            <a:endParaRPr lang="en-US" sz="1600" dirty="0">
              <a:solidFill>
                <a:schemeClr val="tx2"/>
              </a:solidFill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806140" y="1991356"/>
            <a:ext cx="1476605" cy="1754326"/>
            <a:chOff x="699963" y="1810372"/>
            <a:chExt cx="1476605" cy="1754326"/>
          </a:xfrm>
        </p:grpSpPr>
        <p:sp>
          <p:nvSpPr>
            <p:cNvPr id="55" name="矩形 54"/>
            <p:cNvSpPr/>
            <p:nvPr/>
          </p:nvSpPr>
          <p:spPr>
            <a:xfrm>
              <a:off x="699963" y="1836737"/>
              <a:ext cx="1476605" cy="12317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742753" y="1810372"/>
              <a:ext cx="1410954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/>
                <a:t>N</a:t>
              </a:r>
              <a:r>
                <a:rPr lang="en-US" altLang="zh-CN" sz="1800" baseline="-25000" dirty="0"/>
                <a:t>a</a:t>
              </a:r>
              <a:r>
                <a:rPr lang="en-US" altLang="zh-CN" sz="1800" dirty="0"/>
                <a:t> : S1.19</a:t>
              </a:r>
              <a:endParaRPr lang="en-US" altLang="zh-CN" sz="1800" dirty="0"/>
            </a:p>
            <a:p>
              <a:r>
                <a:rPr lang="en-US" altLang="zh-CN" sz="1800" dirty="0" err="1"/>
                <a:t>V</a:t>
              </a:r>
              <a:r>
                <a:rPr lang="en-US" altLang="zh-CN" sz="1800" baseline="-25000" dirty="0" err="1"/>
                <a:t>a</a:t>
              </a:r>
              <a:r>
                <a:rPr lang="en-US" altLang="zh-CN" sz="1800" dirty="0"/>
                <a:t> :  </a:t>
              </a:r>
              <a:r>
                <a:rPr lang="en-US" altLang="zh-CN" sz="1800" dirty="0" err="1"/>
                <a:t>cmp</a:t>
              </a:r>
              <a:endParaRPr lang="en-US" altLang="zh-CN" sz="1800" dirty="0"/>
            </a:p>
            <a:p>
              <a:r>
                <a:rPr lang="en-US" altLang="zh-CN" sz="1800" dirty="0"/>
                <a:t>N</a:t>
              </a:r>
              <a:r>
                <a:rPr lang="en-US" altLang="zh-CN" baseline="-25000" dirty="0"/>
                <a:t>h</a:t>
              </a:r>
              <a:r>
                <a:rPr lang="en-US" altLang="zh-CN" sz="1800" dirty="0"/>
                <a:t> : S1.19</a:t>
              </a:r>
              <a:endParaRPr lang="en-US" altLang="zh-CN" sz="1800" dirty="0"/>
            </a:p>
            <a:p>
              <a:r>
                <a:rPr lang="en-US" altLang="zh-CN" sz="1800" dirty="0" err="1"/>
                <a:t>M</a:t>
              </a:r>
              <a:r>
                <a:rPr lang="en-US" altLang="zh-CN" baseline="-25000" dirty="0" err="1"/>
                <a:t>h</a:t>
              </a:r>
              <a:r>
                <a:rPr lang="en-US" altLang="zh-CN" sz="1800" dirty="0"/>
                <a:t> : S1.19</a:t>
              </a:r>
              <a:endParaRPr lang="en-US" altLang="zh-CN" sz="1800" dirty="0"/>
            </a:p>
            <a:p>
              <a:endParaRPr lang="en-US" altLang="zh-CN" sz="1800" dirty="0"/>
            </a:p>
            <a:p>
              <a:pPr algn="ctr"/>
              <a:endParaRPr lang="en-US" altLang="zh-CN" sz="1800" dirty="0"/>
            </a:p>
          </p:txBody>
        </p:sp>
      </p:grpSp>
      <p:sp>
        <p:nvSpPr>
          <p:cNvPr id="57" name="TextBox 6"/>
          <p:cNvSpPr txBox="1"/>
          <p:nvPr/>
        </p:nvSpPr>
        <p:spPr>
          <a:xfrm>
            <a:off x="3158548" y="1648700"/>
            <a:ext cx="1563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2"/>
                </a:solidFill>
              </a:rPr>
              <a:t>Paxos</a:t>
            </a:r>
            <a:r>
              <a:rPr lang="en-US" sz="1600" dirty="0">
                <a:solidFill>
                  <a:schemeClr val="tx2"/>
                </a:solidFill>
              </a:rPr>
              <a:t> 1</a:t>
            </a:r>
            <a:endParaRPr lang="en-US" sz="1600" dirty="0">
              <a:solidFill>
                <a:schemeClr val="tx2"/>
              </a:solidFill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4860255" y="1993529"/>
            <a:ext cx="1476605" cy="1754326"/>
            <a:chOff x="699963" y="1797488"/>
            <a:chExt cx="1476605" cy="1754326"/>
          </a:xfrm>
        </p:grpSpPr>
        <p:sp>
          <p:nvSpPr>
            <p:cNvPr id="59" name="矩形 58"/>
            <p:cNvSpPr/>
            <p:nvPr/>
          </p:nvSpPr>
          <p:spPr>
            <a:xfrm>
              <a:off x="699963" y="1836737"/>
              <a:ext cx="1476605" cy="12329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765614" y="1797488"/>
              <a:ext cx="1410954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/>
                <a:t>N</a:t>
              </a:r>
              <a:r>
                <a:rPr lang="en-US" altLang="zh-CN" sz="1800" baseline="-25000" dirty="0"/>
                <a:t>a</a:t>
              </a:r>
              <a:r>
                <a:rPr lang="en-US" altLang="zh-CN" sz="1800" dirty="0"/>
                <a:t> : </a:t>
              </a:r>
              <a:endParaRPr lang="en-US" altLang="zh-CN" sz="1800" dirty="0"/>
            </a:p>
            <a:p>
              <a:r>
                <a:rPr lang="en-US" altLang="zh-CN" sz="1800" dirty="0" err="1"/>
                <a:t>V</a:t>
              </a:r>
              <a:r>
                <a:rPr lang="en-US" altLang="zh-CN" sz="1800" baseline="-25000" dirty="0" err="1"/>
                <a:t>a</a:t>
              </a:r>
              <a:r>
                <a:rPr lang="en-US" altLang="zh-CN" sz="1800" dirty="0"/>
                <a:t> :  </a:t>
              </a:r>
              <a:endParaRPr lang="en-US" altLang="zh-CN" sz="1800" dirty="0"/>
            </a:p>
            <a:p>
              <a:r>
                <a:rPr lang="en-US" altLang="zh-CN" sz="1800" dirty="0"/>
                <a:t>N</a:t>
              </a:r>
              <a:r>
                <a:rPr lang="en-US" altLang="zh-CN" baseline="-25000" dirty="0"/>
                <a:t>h</a:t>
              </a:r>
              <a:r>
                <a:rPr lang="en-US" altLang="zh-CN" sz="1800" dirty="0"/>
                <a:t> : </a:t>
              </a:r>
              <a:endParaRPr lang="en-US" altLang="zh-CN" sz="1800" dirty="0"/>
            </a:p>
            <a:p>
              <a:r>
                <a:rPr lang="en-US" altLang="zh-CN" sz="1800" dirty="0" err="1"/>
                <a:t>M</a:t>
              </a:r>
              <a:r>
                <a:rPr lang="en-US" altLang="zh-CN" baseline="-25000" dirty="0" err="1"/>
                <a:t>h</a:t>
              </a:r>
              <a:r>
                <a:rPr lang="en-US" altLang="zh-CN" sz="1800" dirty="0"/>
                <a:t> : </a:t>
              </a:r>
              <a:endParaRPr lang="en-US" altLang="zh-CN" sz="1800" dirty="0"/>
            </a:p>
            <a:p>
              <a:endParaRPr lang="en-US" altLang="zh-CN" sz="1800" dirty="0"/>
            </a:p>
            <a:p>
              <a:pPr algn="ctr"/>
              <a:endParaRPr lang="en-US" altLang="zh-CN" sz="1800" dirty="0"/>
            </a:p>
          </p:txBody>
        </p:sp>
      </p:grpSp>
      <p:sp>
        <p:nvSpPr>
          <p:cNvPr id="61" name="TextBox 6"/>
          <p:cNvSpPr txBox="1"/>
          <p:nvPr/>
        </p:nvSpPr>
        <p:spPr>
          <a:xfrm>
            <a:off x="5212663" y="1663757"/>
            <a:ext cx="1563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2"/>
                </a:solidFill>
              </a:rPr>
              <a:t>Paxos</a:t>
            </a:r>
            <a:r>
              <a:rPr lang="en-US" sz="1600" dirty="0">
                <a:solidFill>
                  <a:schemeClr val="tx2"/>
                </a:solidFill>
              </a:rPr>
              <a:t> 2</a:t>
            </a:r>
            <a:endParaRPr lang="en-US" sz="1600" dirty="0">
              <a:solidFill>
                <a:schemeClr val="tx2"/>
              </a:solidFill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6924692" y="1987254"/>
            <a:ext cx="1476605" cy="1754326"/>
            <a:chOff x="699963" y="1797488"/>
            <a:chExt cx="1476605" cy="1754326"/>
          </a:xfrm>
        </p:grpSpPr>
        <p:sp>
          <p:nvSpPr>
            <p:cNvPr id="63" name="矩形 62"/>
            <p:cNvSpPr/>
            <p:nvPr/>
          </p:nvSpPr>
          <p:spPr>
            <a:xfrm>
              <a:off x="699963" y="1836737"/>
              <a:ext cx="1476605" cy="12329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765614" y="1797488"/>
              <a:ext cx="1410954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/>
                <a:t>N</a:t>
              </a:r>
              <a:r>
                <a:rPr lang="en-US" altLang="zh-CN" sz="1800" baseline="-25000" dirty="0"/>
                <a:t>a</a:t>
              </a:r>
              <a:r>
                <a:rPr lang="en-US" altLang="zh-CN" sz="1800" dirty="0"/>
                <a:t> : </a:t>
              </a:r>
              <a:endParaRPr lang="en-US" altLang="zh-CN" sz="1800" dirty="0"/>
            </a:p>
            <a:p>
              <a:r>
                <a:rPr lang="en-US" altLang="zh-CN" sz="1800" dirty="0" err="1"/>
                <a:t>V</a:t>
              </a:r>
              <a:r>
                <a:rPr lang="en-US" altLang="zh-CN" sz="1800" baseline="-25000" dirty="0" err="1"/>
                <a:t>a</a:t>
              </a:r>
              <a:r>
                <a:rPr lang="en-US" altLang="zh-CN" sz="1800" dirty="0"/>
                <a:t> :  </a:t>
              </a:r>
              <a:endParaRPr lang="en-US" altLang="zh-CN" sz="1800" dirty="0"/>
            </a:p>
            <a:p>
              <a:r>
                <a:rPr lang="en-US" altLang="zh-CN" sz="1800" dirty="0"/>
                <a:t>N</a:t>
              </a:r>
              <a:r>
                <a:rPr lang="en-US" altLang="zh-CN" baseline="-25000" dirty="0"/>
                <a:t>h</a:t>
              </a:r>
              <a:r>
                <a:rPr lang="en-US" altLang="zh-CN" sz="1800" dirty="0"/>
                <a:t> : </a:t>
              </a:r>
              <a:endParaRPr lang="en-US" altLang="zh-CN" sz="1800" dirty="0"/>
            </a:p>
            <a:p>
              <a:r>
                <a:rPr lang="en-US" altLang="zh-CN" sz="1800" dirty="0" err="1"/>
                <a:t>M</a:t>
              </a:r>
              <a:r>
                <a:rPr lang="en-US" altLang="zh-CN" baseline="-25000" dirty="0" err="1"/>
                <a:t>h</a:t>
              </a:r>
              <a:r>
                <a:rPr lang="en-US" altLang="zh-CN" sz="1800" dirty="0"/>
                <a:t> : </a:t>
              </a:r>
              <a:endParaRPr lang="en-US" altLang="zh-CN" sz="1800" dirty="0"/>
            </a:p>
            <a:p>
              <a:endParaRPr lang="en-US" altLang="zh-CN" sz="1800" dirty="0"/>
            </a:p>
            <a:p>
              <a:pPr algn="ctr"/>
              <a:endParaRPr lang="en-US" altLang="zh-CN" sz="1800" dirty="0"/>
            </a:p>
          </p:txBody>
        </p:sp>
      </p:grpSp>
      <p:sp>
        <p:nvSpPr>
          <p:cNvPr id="65" name="TextBox 6"/>
          <p:cNvSpPr txBox="1"/>
          <p:nvPr/>
        </p:nvSpPr>
        <p:spPr>
          <a:xfrm>
            <a:off x="7277100" y="1657482"/>
            <a:ext cx="1563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2"/>
                </a:solidFill>
              </a:rPr>
              <a:t>Paxos</a:t>
            </a:r>
            <a:r>
              <a:rPr lang="en-US" sz="1600" dirty="0">
                <a:solidFill>
                  <a:schemeClr val="tx2"/>
                </a:solidFill>
              </a:rPr>
              <a:t> 3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71" name="Rounded Rectangle 19"/>
          <p:cNvSpPr/>
          <p:nvPr/>
        </p:nvSpPr>
        <p:spPr>
          <a:xfrm>
            <a:off x="1809496" y="3036689"/>
            <a:ext cx="870000" cy="420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72" name="Straight Arrow Connector 20"/>
          <p:cNvCxnSpPr>
            <a:stCxn id="71" idx="2"/>
          </p:cNvCxnSpPr>
          <p:nvPr/>
        </p:nvCxnSpPr>
        <p:spPr>
          <a:xfrm>
            <a:off x="2244496" y="3456689"/>
            <a:ext cx="500244" cy="41474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文本框 88"/>
          <p:cNvSpPr txBox="1"/>
          <p:nvPr/>
        </p:nvSpPr>
        <p:spPr>
          <a:xfrm>
            <a:off x="5415369" y="2854024"/>
            <a:ext cx="951136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</a:rPr>
              <a:t>S1.19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endParaRPr lang="en-US" altLang="zh-CN" sz="1800" dirty="0"/>
          </a:p>
          <a:p>
            <a:endParaRPr lang="en-US" altLang="zh-CN" sz="1800" dirty="0"/>
          </a:p>
          <a:p>
            <a:pPr algn="ctr"/>
            <a:endParaRPr lang="en-US" altLang="zh-CN" sz="1800" dirty="0"/>
          </a:p>
        </p:txBody>
      </p:sp>
      <p:sp>
        <p:nvSpPr>
          <p:cNvPr id="90" name="文本框 89"/>
          <p:cNvSpPr txBox="1"/>
          <p:nvPr/>
        </p:nvSpPr>
        <p:spPr>
          <a:xfrm>
            <a:off x="5445013" y="2555090"/>
            <a:ext cx="951136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</a:rPr>
              <a:t>S1.19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endParaRPr lang="en-US" altLang="zh-CN" sz="1800" dirty="0"/>
          </a:p>
          <a:p>
            <a:endParaRPr lang="en-US" altLang="zh-CN" sz="1800" dirty="0"/>
          </a:p>
          <a:p>
            <a:pPr algn="ctr"/>
            <a:endParaRPr lang="en-US" altLang="zh-CN" sz="1800" dirty="0"/>
          </a:p>
        </p:txBody>
      </p:sp>
      <p:sp>
        <p:nvSpPr>
          <p:cNvPr id="106" name="文本框 105"/>
          <p:cNvSpPr txBox="1"/>
          <p:nvPr/>
        </p:nvSpPr>
        <p:spPr>
          <a:xfrm>
            <a:off x="7535248" y="2852072"/>
            <a:ext cx="951136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</a:rPr>
              <a:t>S1.19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endParaRPr lang="en-US" altLang="zh-CN" sz="1800" dirty="0"/>
          </a:p>
          <a:p>
            <a:endParaRPr lang="en-US" altLang="zh-CN" sz="1800" dirty="0"/>
          </a:p>
          <a:p>
            <a:pPr algn="ctr"/>
            <a:endParaRPr lang="en-US" altLang="zh-CN" sz="1800" dirty="0"/>
          </a:p>
        </p:txBody>
      </p:sp>
      <p:sp>
        <p:nvSpPr>
          <p:cNvPr id="107" name="文本框 106"/>
          <p:cNvSpPr txBox="1"/>
          <p:nvPr/>
        </p:nvSpPr>
        <p:spPr>
          <a:xfrm>
            <a:off x="7515812" y="2555090"/>
            <a:ext cx="951136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</a:rPr>
              <a:t>S1.19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endParaRPr lang="en-US" altLang="zh-CN" sz="1800" dirty="0"/>
          </a:p>
          <a:p>
            <a:endParaRPr lang="en-US" altLang="zh-CN" sz="1800" dirty="0"/>
          </a:p>
          <a:p>
            <a:pPr algn="ctr"/>
            <a:endParaRPr lang="en-US" altLang="zh-CN" sz="1800" dirty="0"/>
          </a:p>
        </p:txBody>
      </p:sp>
      <p:grpSp>
        <p:nvGrpSpPr>
          <p:cNvPr id="43" name="组合 42"/>
          <p:cNvGrpSpPr/>
          <p:nvPr/>
        </p:nvGrpSpPr>
        <p:grpSpPr>
          <a:xfrm>
            <a:off x="1583904" y="3814458"/>
            <a:ext cx="504056" cy="1726836"/>
            <a:chOff x="1583904" y="3814458"/>
            <a:chExt cx="504056" cy="1726836"/>
          </a:xfrm>
        </p:grpSpPr>
        <p:sp>
          <p:nvSpPr>
            <p:cNvPr id="108" name="Rectangle 16"/>
            <p:cNvSpPr/>
            <p:nvPr/>
          </p:nvSpPr>
          <p:spPr>
            <a:xfrm>
              <a:off x="1583904" y="3814458"/>
              <a:ext cx="504056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dirty="0"/>
                <a:t>xxx</a:t>
              </a:r>
              <a:endParaRPr lang="en-US" sz="1600" dirty="0"/>
            </a:p>
          </p:txBody>
        </p:sp>
        <p:sp>
          <p:nvSpPr>
            <p:cNvPr id="109" name="Rectangle 16"/>
            <p:cNvSpPr/>
            <p:nvPr/>
          </p:nvSpPr>
          <p:spPr>
            <a:xfrm>
              <a:off x="1583904" y="4487376"/>
              <a:ext cx="504056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dirty="0"/>
                <a:t>xxx</a:t>
              </a:r>
              <a:endParaRPr lang="en-US" sz="1600" dirty="0"/>
            </a:p>
          </p:txBody>
        </p:sp>
        <p:sp>
          <p:nvSpPr>
            <p:cNvPr id="110" name="Rectangle 16"/>
            <p:cNvSpPr/>
            <p:nvPr/>
          </p:nvSpPr>
          <p:spPr>
            <a:xfrm>
              <a:off x="1583904" y="5160294"/>
              <a:ext cx="504056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dirty="0"/>
                <a:t>xxx</a:t>
              </a:r>
              <a:endParaRPr lang="en-US" sz="1600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089311" y="3819439"/>
            <a:ext cx="504056" cy="1726836"/>
            <a:chOff x="2089311" y="3819439"/>
            <a:chExt cx="504056" cy="1726836"/>
          </a:xfrm>
        </p:grpSpPr>
        <p:sp>
          <p:nvSpPr>
            <p:cNvPr id="111" name="Rectangle 16"/>
            <p:cNvSpPr/>
            <p:nvPr/>
          </p:nvSpPr>
          <p:spPr>
            <a:xfrm>
              <a:off x="2089311" y="3819439"/>
              <a:ext cx="504056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dirty="0" err="1"/>
                <a:t>yyy</a:t>
              </a:r>
              <a:endParaRPr lang="en-US" sz="1600" dirty="0"/>
            </a:p>
          </p:txBody>
        </p:sp>
        <p:sp>
          <p:nvSpPr>
            <p:cNvPr id="112" name="Rectangle 16"/>
            <p:cNvSpPr/>
            <p:nvPr/>
          </p:nvSpPr>
          <p:spPr>
            <a:xfrm>
              <a:off x="2089311" y="4492357"/>
              <a:ext cx="504056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dirty="0" err="1"/>
                <a:t>yyy</a:t>
              </a:r>
              <a:endParaRPr lang="en-US" sz="1600" dirty="0"/>
            </a:p>
          </p:txBody>
        </p:sp>
        <p:sp>
          <p:nvSpPr>
            <p:cNvPr id="113" name="Rectangle 16"/>
            <p:cNvSpPr/>
            <p:nvPr/>
          </p:nvSpPr>
          <p:spPr>
            <a:xfrm>
              <a:off x="2089311" y="5165275"/>
              <a:ext cx="504056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dirty="0" err="1"/>
                <a:t>yyy</a:t>
              </a:r>
              <a:endParaRPr lang="en-US" sz="1600" dirty="0"/>
            </a:p>
          </p:txBody>
        </p:sp>
      </p:grpSp>
      <p:sp>
        <p:nvSpPr>
          <p:cNvPr id="114" name="TextBox 6"/>
          <p:cNvSpPr txBox="1"/>
          <p:nvPr/>
        </p:nvSpPr>
        <p:spPr>
          <a:xfrm>
            <a:off x="1668389" y="3383042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2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15" name="TextBox 7"/>
          <p:cNvSpPr txBox="1"/>
          <p:nvPr/>
        </p:nvSpPr>
        <p:spPr>
          <a:xfrm>
            <a:off x="2049389" y="3383042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3</a:t>
            </a:r>
            <a:endParaRPr lang="en-US" sz="1600" dirty="0">
              <a:solidFill>
                <a:schemeClr val="tx2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3644595" y="3450354"/>
            <a:ext cx="1599455" cy="2091385"/>
            <a:chOff x="3644595" y="3450354"/>
            <a:chExt cx="1599455" cy="2091385"/>
          </a:xfrm>
        </p:grpSpPr>
        <p:cxnSp>
          <p:nvCxnSpPr>
            <p:cNvPr id="3" name="直线箭头连接符 2"/>
            <p:cNvCxnSpPr/>
            <p:nvPr/>
          </p:nvCxnSpPr>
          <p:spPr>
            <a:xfrm>
              <a:off x="3913336" y="4061546"/>
              <a:ext cx="609600" cy="14366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线箭头连接符 3"/>
            <p:cNvCxnSpPr/>
            <p:nvPr/>
          </p:nvCxnSpPr>
          <p:spPr>
            <a:xfrm>
              <a:off x="3897648" y="4036542"/>
              <a:ext cx="547898" cy="7344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9"/>
            <p:cNvCxnSpPr/>
            <p:nvPr/>
          </p:nvCxnSpPr>
          <p:spPr>
            <a:xfrm flipV="1">
              <a:off x="4478316" y="4000265"/>
              <a:ext cx="191638" cy="7671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箭头连接符 10"/>
            <p:cNvCxnSpPr/>
            <p:nvPr/>
          </p:nvCxnSpPr>
          <p:spPr>
            <a:xfrm flipV="1">
              <a:off x="4520276" y="4052658"/>
              <a:ext cx="290792" cy="14890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3644595" y="3450354"/>
              <a:ext cx="159945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Prepare 2 + 3</a:t>
              </a:r>
              <a:endParaRPr lang="zh-CN" altLang="en-US" dirty="0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5040554" y="3806423"/>
            <a:ext cx="1065177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Select 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7175683" y="3632810"/>
            <a:ext cx="917973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Select </a:t>
            </a:r>
            <a:endParaRPr kumimoji="1" lang="en-US" altLang="zh-CN" dirty="0"/>
          </a:p>
          <a:p>
            <a:r>
              <a:rPr kumimoji="1" lang="en-US" altLang="zh-CN" dirty="0"/>
              <a:t>3</a:t>
            </a:r>
            <a:endParaRPr lang="zh-CN" altLang="en-US" dirty="0"/>
          </a:p>
        </p:txBody>
      </p:sp>
      <p:grpSp>
        <p:nvGrpSpPr>
          <p:cNvPr id="42" name="组合 41"/>
          <p:cNvGrpSpPr/>
          <p:nvPr/>
        </p:nvGrpSpPr>
        <p:grpSpPr>
          <a:xfrm>
            <a:off x="5448194" y="2032653"/>
            <a:ext cx="1427418" cy="3513748"/>
            <a:chOff x="5448194" y="2032653"/>
            <a:chExt cx="1427418" cy="3513748"/>
          </a:xfrm>
        </p:grpSpPr>
        <p:sp>
          <p:nvSpPr>
            <p:cNvPr id="88" name="文本框 87"/>
            <p:cNvSpPr txBox="1"/>
            <p:nvPr/>
          </p:nvSpPr>
          <p:spPr>
            <a:xfrm>
              <a:off x="5451375" y="2032653"/>
              <a:ext cx="951136" cy="3600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dirty="0">
                  <a:solidFill>
                    <a:srgbClr val="C00000"/>
                  </a:solidFill>
                </a:rPr>
                <a:t>S1.19</a:t>
              </a:r>
              <a:endParaRPr lang="en-US" altLang="zh-CN" sz="1800" b="1" dirty="0">
                <a:solidFill>
                  <a:srgbClr val="C00000"/>
                </a:solidFill>
              </a:endParaRPr>
            </a:p>
            <a:p>
              <a:endParaRPr lang="en-US" altLang="zh-CN" sz="1800" dirty="0"/>
            </a:p>
            <a:p>
              <a:endParaRPr lang="en-US" altLang="zh-CN" sz="1800" dirty="0"/>
            </a:p>
            <a:p>
              <a:pPr algn="ctr"/>
              <a:endParaRPr lang="en-US" altLang="zh-CN" sz="1800" dirty="0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5448194" y="2266681"/>
              <a:ext cx="951136" cy="3600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dirty="0">
                  <a:solidFill>
                    <a:srgbClr val="C00000"/>
                  </a:solidFill>
                </a:rPr>
                <a:t>xxx</a:t>
              </a:r>
              <a:endParaRPr lang="en-US" altLang="zh-CN" sz="1800" b="1" dirty="0">
                <a:solidFill>
                  <a:srgbClr val="C00000"/>
                </a:solidFill>
              </a:endParaRPr>
            </a:p>
            <a:p>
              <a:endParaRPr lang="en-US" altLang="zh-CN" sz="1800" dirty="0"/>
            </a:p>
            <a:p>
              <a:endParaRPr lang="en-US" altLang="zh-CN" sz="1800" dirty="0"/>
            </a:p>
            <a:p>
              <a:pPr algn="ctr"/>
              <a:endParaRPr lang="en-US" altLang="zh-CN" sz="1800" dirty="0"/>
            </a:p>
          </p:txBody>
        </p:sp>
        <p:cxnSp>
          <p:nvCxnSpPr>
            <p:cNvPr id="26" name="直线箭头连接符 25"/>
            <p:cNvCxnSpPr/>
            <p:nvPr/>
          </p:nvCxnSpPr>
          <p:spPr>
            <a:xfrm>
              <a:off x="5965239" y="4066208"/>
              <a:ext cx="609600" cy="14366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/>
            <p:cNvCxnSpPr/>
            <p:nvPr/>
          </p:nvCxnSpPr>
          <p:spPr>
            <a:xfrm>
              <a:off x="5949551" y="4041204"/>
              <a:ext cx="547898" cy="7344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/>
            <p:cNvCxnSpPr/>
            <p:nvPr/>
          </p:nvCxnSpPr>
          <p:spPr>
            <a:xfrm flipV="1">
              <a:off x="6530219" y="4004927"/>
              <a:ext cx="191638" cy="7671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8"/>
            <p:cNvCxnSpPr/>
            <p:nvPr/>
          </p:nvCxnSpPr>
          <p:spPr>
            <a:xfrm flipV="1">
              <a:off x="6572179" y="4057320"/>
              <a:ext cx="290792" cy="14890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5893833" y="4977179"/>
              <a:ext cx="713188" cy="3103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>
                <a:lnSpc>
                  <a:spcPts val="1700"/>
                </a:lnSpc>
              </a:pPr>
              <a:r>
                <a:rPr lang="en-US" altLang="zh-CN" sz="1800" b="1" dirty="0"/>
                <a:t>xxx</a:t>
              </a:r>
              <a:endParaRPr lang="en-US" altLang="zh-CN" sz="1800" b="1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121609" y="4179823"/>
              <a:ext cx="713188" cy="3103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>
                <a:lnSpc>
                  <a:spcPts val="1700"/>
                </a:lnSpc>
              </a:pPr>
              <a:r>
                <a:rPr lang="en-US" altLang="zh-CN" sz="1800" b="1" dirty="0"/>
                <a:t>xxx</a:t>
              </a:r>
              <a:endParaRPr lang="en-US" altLang="zh-CN" sz="1800" b="1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884855" y="3456689"/>
              <a:ext cx="99075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Accept</a:t>
              </a:r>
              <a:endParaRPr lang="zh-CN" altLang="en-US" dirty="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548479" y="2028635"/>
            <a:ext cx="1579573" cy="3473750"/>
            <a:chOff x="7548479" y="2028635"/>
            <a:chExt cx="1579573" cy="3473750"/>
          </a:xfrm>
        </p:grpSpPr>
        <p:sp>
          <p:nvSpPr>
            <p:cNvPr id="104" name="文本框 103"/>
            <p:cNvSpPr txBox="1"/>
            <p:nvPr/>
          </p:nvSpPr>
          <p:spPr>
            <a:xfrm>
              <a:off x="7551660" y="2028635"/>
              <a:ext cx="951136" cy="3600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dirty="0">
                  <a:solidFill>
                    <a:srgbClr val="C00000"/>
                  </a:solidFill>
                </a:rPr>
                <a:t>S1.19</a:t>
              </a:r>
              <a:endParaRPr lang="en-US" altLang="zh-CN" sz="1800" b="1" dirty="0">
                <a:solidFill>
                  <a:srgbClr val="C00000"/>
                </a:solidFill>
              </a:endParaRPr>
            </a:p>
            <a:p>
              <a:endParaRPr lang="en-US" altLang="zh-CN" sz="1800" dirty="0"/>
            </a:p>
            <a:p>
              <a:endParaRPr lang="en-US" altLang="zh-CN" sz="1800" dirty="0"/>
            </a:p>
            <a:p>
              <a:pPr algn="ctr"/>
              <a:endParaRPr lang="en-US" altLang="zh-CN" sz="1800" dirty="0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7548479" y="2262663"/>
              <a:ext cx="951136" cy="3600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dirty="0">
                  <a:solidFill>
                    <a:srgbClr val="C00000"/>
                  </a:solidFill>
                </a:rPr>
                <a:t>xxx</a:t>
              </a:r>
              <a:endParaRPr lang="en-US" altLang="zh-CN" sz="1800" b="1" dirty="0">
                <a:solidFill>
                  <a:srgbClr val="C00000"/>
                </a:solidFill>
              </a:endParaRPr>
            </a:p>
            <a:p>
              <a:endParaRPr lang="en-US" altLang="zh-CN" sz="1800" dirty="0"/>
            </a:p>
            <a:p>
              <a:endParaRPr lang="en-US" altLang="zh-CN" sz="1800" dirty="0"/>
            </a:p>
            <a:p>
              <a:pPr algn="ctr"/>
              <a:endParaRPr lang="en-US" altLang="zh-CN" sz="1800" dirty="0"/>
            </a:p>
          </p:txBody>
        </p:sp>
        <p:cxnSp>
          <p:nvCxnSpPr>
            <p:cNvPr id="32" name="直线箭头连接符 31"/>
            <p:cNvCxnSpPr/>
            <p:nvPr/>
          </p:nvCxnSpPr>
          <p:spPr>
            <a:xfrm>
              <a:off x="7996404" y="4022192"/>
              <a:ext cx="609600" cy="14366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32"/>
            <p:cNvCxnSpPr/>
            <p:nvPr/>
          </p:nvCxnSpPr>
          <p:spPr>
            <a:xfrm>
              <a:off x="7980716" y="3997188"/>
              <a:ext cx="547898" cy="7344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33"/>
            <p:cNvCxnSpPr/>
            <p:nvPr/>
          </p:nvCxnSpPr>
          <p:spPr>
            <a:xfrm flipV="1">
              <a:off x="8561384" y="3960911"/>
              <a:ext cx="191638" cy="7671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4"/>
            <p:cNvCxnSpPr/>
            <p:nvPr/>
          </p:nvCxnSpPr>
          <p:spPr>
            <a:xfrm flipV="1">
              <a:off x="8603344" y="4013304"/>
              <a:ext cx="290792" cy="14890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7924998" y="4933163"/>
              <a:ext cx="713188" cy="3103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>
                <a:lnSpc>
                  <a:spcPts val="1700"/>
                </a:lnSpc>
              </a:pPr>
              <a:r>
                <a:rPr lang="en-US" altLang="zh-CN" sz="1800" b="1" dirty="0" err="1"/>
                <a:t>yyy</a:t>
              </a:r>
              <a:endParaRPr lang="en-US" altLang="zh-CN" sz="1800" b="1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8152774" y="4135807"/>
              <a:ext cx="713188" cy="3103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>
                <a:lnSpc>
                  <a:spcPts val="1700"/>
                </a:lnSpc>
              </a:pPr>
              <a:r>
                <a:rPr lang="en-US" altLang="zh-CN" sz="1800" b="1" dirty="0" err="1"/>
                <a:t>yyy</a:t>
              </a:r>
              <a:endParaRPr lang="en-US" altLang="zh-CN" sz="1800" b="1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137295" y="3481132"/>
              <a:ext cx="99075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Accept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What’s wrong w/ 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(from raft’s point of view)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447192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Abstraction</a:t>
            </a:r>
            <a:r>
              <a:rPr kumimoji="1" lang="zh-CN" altLang="en-US" dirty="0"/>
              <a:t>  </a:t>
            </a:r>
            <a:r>
              <a:rPr kumimoji="1" lang="en-US" altLang="zh-CN" dirty="0"/>
              <a:t>mismatches the implementation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Examples include</a:t>
            </a:r>
            <a:endParaRPr kumimoji="1" lang="en-US" altLang="zh-CN" dirty="0"/>
          </a:p>
          <a:p>
            <a:pPr lvl="2"/>
            <a:r>
              <a:rPr kumimoji="1" lang="en-US" altLang="zh-CN" sz="1800" dirty="0"/>
              <a:t>No log (single decree) </a:t>
            </a:r>
            <a:endParaRPr kumimoji="1" lang="en-US" altLang="zh-CN" sz="1800" dirty="0"/>
          </a:p>
          <a:p>
            <a:pPr lvl="2"/>
            <a:r>
              <a:rPr kumimoji="1" lang="en-US" altLang="zh-CN" sz="1800" dirty="0"/>
              <a:t>Proposer, acceptor and learner have no concrete concept in the system!</a:t>
            </a:r>
            <a:endParaRPr kumimoji="1" lang="en-US" altLang="zh-CN" sz="1800" dirty="0"/>
          </a:p>
          <a:p>
            <a:r>
              <a:rPr kumimoji="1" lang="en-US" altLang="zh-CN" dirty="0" err="1"/>
              <a:t>Paxos</a:t>
            </a:r>
            <a:r>
              <a:rPr kumimoji="1" lang="en-US" altLang="zh-CN" dirty="0"/>
              <a:t> also suggests a weak form of leader for improving its performance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But is not required for the protocol, which leaves the questions</a:t>
            </a:r>
            <a:endParaRPr kumimoji="1" lang="en-US" altLang="zh-CN" dirty="0"/>
          </a:p>
          <a:p>
            <a:pPr lvl="2"/>
            <a:r>
              <a:rPr kumimoji="1" lang="en-US" altLang="zh-CN" sz="1800" dirty="0"/>
              <a:t>E.g., how to implement the leader election? </a:t>
            </a:r>
            <a:endParaRPr kumimoji="1" lang="en-US" altLang="zh-CN" sz="1800" dirty="0"/>
          </a:p>
          <a:p>
            <a:pPr lvl="2"/>
            <a:r>
              <a:rPr kumimoji="1" lang="en-US" altLang="zh-CN" sz="1800" dirty="0"/>
              <a:t>How to cope with multiple leaders? </a:t>
            </a:r>
            <a:endParaRPr kumimoji="1" lang="en-US" altLang="zh-CN" sz="1800" dirty="0"/>
          </a:p>
          <a:p>
            <a:pPr lvl="2"/>
            <a:r>
              <a:rPr kumimoji="1" lang="en-US" altLang="zh-CN" sz="1800" dirty="0"/>
              <a:t>Etc. </a:t>
            </a:r>
            <a:endParaRPr kumimoji="1" lang="en-US" altLang="zh-CN" sz="1800" dirty="0"/>
          </a:p>
          <a:p>
            <a:pPr lvl="2"/>
            <a:endParaRPr kumimoji="1" lang="en-US" altLang="zh-CN" sz="1800" dirty="0"/>
          </a:p>
          <a:p>
            <a:pPr lvl="2"/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 TX enforces ACID properties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Enforcing A &amp; D: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Logging and recovery </a:t>
            </a:r>
            <a:endParaRPr kumimoji="1" lang="en-US" altLang="zh-CN" dirty="0"/>
          </a:p>
          <a:p>
            <a:pPr>
              <a:buFontTx/>
              <a:buChar char="-"/>
            </a:pPr>
            <a:r>
              <a:rPr kumimoji="1" lang="en-US" altLang="zh-CN" dirty="0"/>
              <a:t>Enforcing C:</a:t>
            </a:r>
            <a:endParaRPr kumimoji="1" lang="en-US" altLang="zh-CN" dirty="0"/>
          </a:p>
          <a:p>
            <a:pPr lvl="1">
              <a:buFontTx/>
              <a:buChar char="-"/>
            </a:pPr>
            <a:r>
              <a:rPr lang="en-US" altLang="zh-CN" dirty="0"/>
              <a:t>Database constraint system (not covered in this class)</a:t>
            </a:r>
            <a:endParaRPr lang="en-US" altLang="zh-CN" dirty="0"/>
          </a:p>
          <a:p>
            <a:r>
              <a:rPr kumimoji="1" lang="en-US" altLang="zh-CN" dirty="0"/>
              <a:t>Enforcing I:</a:t>
            </a:r>
            <a:endParaRPr kumimoji="1" lang="en-US" altLang="zh-CN" dirty="0"/>
          </a:p>
          <a:p>
            <a:pPr lvl="1">
              <a:buFontTx/>
              <a:buChar char="-"/>
            </a:pPr>
            <a:r>
              <a:rPr kumimoji="1" lang="en-US" altLang="zh-CN" dirty="0"/>
              <a:t>2PL &amp; OCC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Raft’s high-level approach: problem decomposition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39248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kumimoji="1" lang="en-US" altLang="zh-CN" dirty="0"/>
              <a:t>Leader election </a:t>
            </a:r>
            <a:endParaRPr kumimoji="1" lang="en-US" altLang="zh-CN" dirty="0"/>
          </a:p>
          <a:p>
            <a:pPr marL="360045" marR="0" lvl="1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Select one server as the leader 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  <a:p>
            <a:pPr marL="360045" marR="0" lvl="1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  <a:t>Detect crashes, choose new leader 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Log replication (normal operation) </a:t>
            </a:r>
            <a:endParaRPr kumimoji="1" lang="en-US" altLang="zh-CN" dirty="0"/>
          </a:p>
          <a:p>
            <a:pPr lvl="1" indent="0">
              <a:buNone/>
            </a:pPr>
            <a:r>
              <a:rPr kumimoji="1" lang="en-US" altLang="zh-CN" dirty="0"/>
              <a:t>Leader accepts commands from clients, append to its log </a:t>
            </a:r>
            <a:endParaRPr kumimoji="1" lang="en-US" altLang="zh-CN" dirty="0"/>
          </a:p>
          <a:p>
            <a:pPr lvl="1" indent="0">
              <a:buNone/>
            </a:pPr>
            <a:r>
              <a:rPr kumimoji="1" lang="en-US" altLang="zh-CN" dirty="0"/>
              <a:t>Leader replicates its log to other servers (overwrites inconsistencies)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dirty="0"/>
              <a:t>Safety </a:t>
            </a:r>
            <a:endParaRPr kumimoji="1" lang="en-US" altLang="zh-CN" dirty="0"/>
          </a:p>
          <a:p>
            <a:pPr lvl="1" indent="0">
              <a:buNone/>
            </a:pPr>
            <a:r>
              <a:rPr kumimoji="1" lang="en-US" altLang="zh-CN" dirty="0"/>
              <a:t>Keep logs consistent </a:t>
            </a:r>
            <a:endParaRPr kumimoji="1" lang="en-US" altLang="zh-CN" dirty="0"/>
          </a:p>
          <a:p>
            <a:pPr lvl="1" indent="0">
              <a:buNone/>
            </a:pPr>
            <a:r>
              <a:rPr kumimoji="1" lang="en-US" altLang="zh-CN" dirty="0"/>
              <a:t>Only servers with up-to-date logs can become the leader 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Raft server states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3164842"/>
          </a:xfrm>
        </p:spPr>
        <p:txBody>
          <a:bodyPr/>
          <a:lstStyle/>
          <a:p>
            <a:r>
              <a:rPr kumimoji="1" lang="en-US" altLang="zh-CN" dirty="0"/>
              <a:t>At any time, each server is either: </a:t>
            </a:r>
            <a:endParaRPr kumimoji="1" lang="en-US" altLang="zh-CN" dirty="0"/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Leader</a:t>
            </a:r>
            <a:r>
              <a:rPr kumimoji="1" lang="en-US" altLang="zh-CN" dirty="0"/>
              <a:t>: </a:t>
            </a:r>
            <a:r>
              <a:rPr lang="en-GB" altLang="zh-CN" dirty="0"/>
              <a:t>handles all client interactions, log replication</a:t>
            </a:r>
            <a:endParaRPr lang="en-GB" altLang="zh-CN" dirty="0"/>
          </a:p>
          <a:p>
            <a:pPr lvl="2"/>
            <a:r>
              <a:rPr lang="en-GB" altLang="zh-CN" sz="1800" dirty="0"/>
              <a:t>Invariant: At most 1 viable leader at a time </a:t>
            </a:r>
            <a:endParaRPr lang="en-GB" altLang="zh-CN" sz="1800" dirty="0"/>
          </a:p>
          <a:p>
            <a:pPr lvl="1"/>
            <a:r>
              <a:rPr lang="en-GB" altLang="zh-CN" b="1" dirty="0">
                <a:solidFill>
                  <a:srgbClr val="C00000"/>
                </a:solidFill>
              </a:rPr>
              <a:t>Follower</a:t>
            </a:r>
            <a:r>
              <a:rPr lang="en-GB" altLang="zh-CN" dirty="0"/>
              <a:t>: passive (only responds to incoming RPCs) </a:t>
            </a:r>
            <a:endParaRPr lang="en-GB" altLang="zh-CN" dirty="0"/>
          </a:p>
          <a:p>
            <a:pPr lvl="1"/>
            <a:r>
              <a:rPr lang="en-GB" altLang="zh-CN" b="1" dirty="0">
                <a:solidFill>
                  <a:srgbClr val="C00000"/>
                </a:solidFill>
              </a:rPr>
              <a:t>Candidate</a:t>
            </a:r>
            <a:r>
              <a:rPr lang="en-GB" altLang="zh-CN" dirty="0"/>
              <a:t>: used to elect a new leader </a:t>
            </a:r>
            <a:endParaRPr lang="en-GB" altLang="zh-CN" dirty="0"/>
          </a:p>
          <a:p>
            <a:r>
              <a:rPr lang="en-GB" altLang="zh-CN" dirty="0"/>
              <a:t>Normal workloads</a:t>
            </a:r>
            <a:endParaRPr lang="en-GB" altLang="zh-CN" dirty="0"/>
          </a:p>
          <a:p>
            <a:pPr lvl="1"/>
            <a:r>
              <a:rPr lang="en-GB" altLang="zh-CN" dirty="0"/>
              <a:t>1 server is the leader, others are the followers </a:t>
            </a:r>
            <a:endParaRPr lang="en-GB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868144" y="228866"/>
            <a:ext cx="3102274" cy="1520849"/>
            <a:chOff x="5156082" y="573312"/>
            <a:chExt cx="3102274" cy="1520849"/>
          </a:xfrm>
        </p:grpSpPr>
        <p:grpSp>
          <p:nvGrpSpPr>
            <p:cNvPr id="5" name="Group 14"/>
            <p:cNvGrpSpPr/>
            <p:nvPr/>
          </p:nvGrpSpPr>
          <p:grpSpPr>
            <a:xfrm>
              <a:off x="5791082" y="807812"/>
              <a:ext cx="1694148" cy="1089803"/>
              <a:chOff x="3276496" y="3419714"/>
              <a:chExt cx="1896936" cy="1201097"/>
            </a:xfrm>
          </p:grpSpPr>
          <p:sp>
            <p:nvSpPr>
              <p:cNvPr id="6" name="Cloud 15"/>
              <p:cNvSpPr/>
              <p:nvPr/>
            </p:nvSpPr>
            <p:spPr>
              <a:xfrm>
                <a:off x="3276496" y="3419714"/>
                <a:ext cx="1896936" cy="1201097"/>
              </a:xfrm>
              <a:prstGeom prst="cloud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tIns="30000" bIns="30000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5">
                  <a:solidFill>
                    <a:prstClr val="black"/>
                  </a:solidFill>
                  <a:latin typeface="Candara" panose="020E050203030302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7" name="Rectangle 16"/>
              <p:cNvSpPr/>
              <p:nvPr/>
            </p:nvSpPr>
            <p:spPr>
              <a:xfrm>
                <a:off x="3276497" y="3711007"/>
                <a:ext cx="1825835" cy="49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335" i="1" dirty="0">
                    <a:solidFill>
                      <a:prstClr val="white">
                        <a:lumMod val="65000"/>
                      </a:prstClr>
                    </a:solidFill>
                    <a:latin typeface="Candara" panose="020E050203030302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Network</a:t>
                </a:r>
                <a:endParaRPr lang="zh-CN" altLang="en-US" sz="2000" i="1" dirty="0">
                  <a:solidFill>
                    <a:prstClr val="white">
                      <a:lumMod val="65000"/>
                    </a:prstClr>
                  </a:solidFill>
                  <a:latin typeface="Candara" panose="020E0502030303020204" pitchFamily="34" charset="0"/>
                  <a:ea typeface="MS PGothic" panose="020B0600070205080204" charset="-128"/>
                </a:endParaRPr>
              </a:p>
            </p:txBody>
          </p:sp>
        </p:grpSp>
        <p:sp>
          <p:nvSpPr>
            <p:cNvPr id="8" name="Rounded Rectangle 9"/>
            <p:cNvSpPr/>
            <p:nvPr/>
          </p:nvSpPr>
          <p:spPr>
            <a:xfrm>
              <a:off x="5156082" y="573312"/>
              <a:ext cx="1260000" cy="420001"/>
            </a:xfrm>
            <a:prstGeom prst="roundRect">
              <a:avLst/>
            </a:prstGeom>
            <a:solidFill>
              <a:srgbClr val="FF0066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30000" rIns="0" bIns="0"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Server</a:t>
              </a:r>
              <a:endParaRPr lang="zh-CN" alt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" name="Rounded Rectangle 9"/>
            <p:cNvSpPr/>
            <p:nvPr/>
          </p:nvSpPr>
          <p:spPr>
            <a:xfrm>
              <a:off x="6008156" y="1674160"/>
              <a:ext cx="1260000" cy="420001"/>
            </a:xfrm>
            <a:prstGeom prst="roundRect">
              <a:avLst/>
            </a:prstGeom>
            <a:solidFill>
              <a:srgbClr val="FF0066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30000" rIns="0" bIns="0"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Server</a:t>
              </a:r>
              <a:endParaRPr lang="zh-CN" alt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998356" y="671348"/>
              <a:ext cx="1260000" cy="420001"/>
            </a:xfrm>
            <a:prstGeom prst="roundRect">
              <a:avLst/>
            </a:prstGeom>
            <a:solidFill>
              <a:srgbClr val="FF0066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30000" rIns="0" bIns="0"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Server</a:t>
              </a:r>
              <a:endParaRPr lang="zh-CN" alt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703702" y="4441678"/>
            <a:ext cx="1491480" cy="573501"/>
            <a:chOff x="1125960" y="4556364"/>
            <a:chExt cx="1491480" cy="573501"/>
          </a:xfrm>
        </p:grpSpPr>
        <p:sp>
          <p:nvSpPr>
            <p:cNvPr id="13" name="椭圆 12"/>
            <p:cNvSpPr/>
            <p:nvPr/>
          </p:nvSpPr>
          <p:spPr>
            <a:xfrm>
              <a:off x="1331640" y="4556364"/>
              <a:ext cx="1080120" cy="57350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25960" y="4705414"/>
              <a:ext cx="1491480" cy="317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Follower</a:t>
              </a:r>
              <a:endPara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898468" y="4441676"/>
            <a:ext cx="1491480" cy="573501"/>
            <a:chOff x="1125960" y="4556364"/>
            <a:chExt cx="1491480" cy="573501"/>
          </a:xfrm>
        </p:grpSpPr>
        <p:sp>
          <p:nvSpPr>
            <p:cNvPr id="16" name="椭圆 15"/>
            <p:cNvSpPr/>
            <p:nvPr/>
          </p:nvSpPr>
          <p:spPr>
            <a:xfrm>
              <a:off x="1331640" y="4556364"/>
              <a:ext cx="1080120" cy="57350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25960" y="4705414"/>
              <a:ext cx="1491480" cy="317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Candidate</a:t>
              </a:r>
              <a:endPara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573753" y="4511124"/>
            <a:ext cx="9242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dirty="0"/>
              <a:t>Start</a:t>
            </a:r>
            <a:endParaRPr lang="zh-CN" altLang="en-US" dirty="0"/>
          </a:p>
        </p:txBody>
      </p:sp>
      <p:sp>
        <p:nvSpPr>
          <p:cNvPr id="14" name="任意形状 13"/>
          <p:cNvSpPr/>
          <p:nvPr/>
        </p:nvSpPr>
        <p:spPr>
          <a:xfrm>
            <a:off x="3024054" y="4342796"/>
            <a:ext cx="924025" cy="346810"/>
          </a:xfrm>
          <a:custGeom>
            <a:avLst/>
            <a:gdLst>
              <a:gd name="connsiteX0" fmla="*/ 0 w 924025"/>
              <a:gd name="connsiteY0" fmla="*/ 298684 h 346810"/>
              <a:gd name="connsiteX1" fmla="*/ 317634 w 924025"/>
              <a:gd name="connsiteY1" fmla="*/ 301 h 346810"/>
              <a:gd name="connsiteX2" fmla="*/ 924025 w 924025"/>
              <a:gd name="connsiteY2" fmla="*/ 346810 h 346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4025" h="346810">
                <a:moveTo>
                  <a:pt x="0" y="298684"/>
                </a:moveTo>
                <a:cubicBezTo>
                  <a:pt x="81815" y="145482"/>
                  <a:pt x="163630" y="-7720"/>
                  <a:pt x="317634" y="301"/>
                </a:cubicBezTo>
                <a:cubicBezTo>
                  <a:pt x="471638" y="8322"/>
                  <a:pt x="697831" y="177566"/>
                  <a:pt x="924025" y="34681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任意形状 23"/>
          <p:cNvSpPr/>
          <p:nvPr/>
        </p:nvSpPr>
        <p:spPr>
          <a:xfrm>
            <a:off x="1317057" y="4281337"/>
            <a:ext cx="686911" cy="304355"/>
          </a:xfrm>
          <a:custGeom>
            <a:avLst/>
            <a:gdLst>
              <a:gd name="connsiteX0" fmla="*/ 0 w 924025"/>
              <a:gd name="connsiteY0" fmla="*/ 298684 h 346810"/>
              <a:gd name="connsiteX1" fmla="*/ 317634 w 924025"/>
              <a:gd name="connsiteY1" fmla="*/ 301 h 346810"/>
              <a:gd name="connsiteX2" fmla="*/ 924025 w 924025"/>
              <a:gd name="connsiteY2" fmla="*/ 346810 h 346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4025" h="346810">
                <a:moveTo>
                  <a:pt x="0" y="298684"/>
                </a:moveTo>
                <a:cubicBezTo>
                  <a:pt x="81815" y="145482"/>
                  <a:pt x="163630" y="-7720"/>
                  <a:pt x="317634" y="301"/>
                </a:cubicBezTo>
                <a:cubicBezTo>
                  <a:pt x="471638" y="8322"/>
                  <a:pt x="697831" y="177566"/>
                  <a:pt x="924025" y="34681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852548" y="4081420"/>
            <a:ext cx="4663440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altLang="zh-CN" sz="1600" dirty="0"/>
              <a:t>Timeout</a:t>
            </a:r>
            <a:r>
              <a:rPr lang="en-US" altLang="zh-CN" sz="1600" dirty="0"/>
              <a:t>, start election</a:t>
            </a:r>
            <a:endParaRPr lang="zh-CN" altLang="en-US" sz="1600" dirty="0"/>
          </a:p>
        </p:txBody>
      </p:sp>
      <p:sp>
        <p:nvSpPr>
          <p:cNvPr id="27" name="任意形状 26"/>
          <p:cNvSpPr/>
          <p:nvPr/>
        </p:nvSpPr>
        <p:spPr>
          <a:xfrm>
            <a:off x="5256860" y="4337719"/>
            <a:ext cx="924025" cy="346810"/>
          </a:xfrm>
          <a:custGeom>
            <a:avLst/>
            <a:gdLst>
              <a:gd name="connsiteX0" fmla="*/ 0 w 924025"/>
              <a:gd name="connsiteY0" fmla="*/ 298684 h 346810"/>
              <a:gd name="connsiteX1" fmla="*/ 317634 w 924025"/>
              <a:gd name="connsiteY1" fmla="*/ 301 h 346810"/>
              <a:gd name="connsiteX2" fmla="*/ 924025 w 924025"/>
              <a:gd name="connsiteY2" fmla="*/ 346810 h 346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4025" h="346810">
                <a:moveTo>
                  <a:pt x="0" y="298684"/>
                </a:moveTo>
                <a:cubicBezTo>
                  <a:pt x="81815" y="145482"/>
                  <a:pt x="163630" y="-7720"/>
                  <a:pt x="317634" y="301"/>
                </a:cubicBezTo>
                <a:cubicBezTo>
                  <a:pt x="471638" y="8322"/>
                  <a:pt x="697831" y="177566"/>
                  <a:pt x="924025" y="34681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297034" y="4145052"/>
            <a:ext cx="4663440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600" dirty="0"/>
              <a:t>Receive acks from majority of servers</a:t>
            </a:r>
            <a:endParaRPr lang="zh-CN" altLang="en-US" sz="16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032848" y="4441676"/>
            <a:ext cx="1491480" cy="573501"/>
            <a:chOff x="1125960" y="4556364"/>
            <a:chExt cx="1491480" cy="573501"/>
          </a:xfrm>
        </p:grpSpPr>
        <p:sp>
          <p:nvSpPr>
            <p:cNvPr id="21" name="椭圆 20"/>
            <p:cNvSpPr/>
            <p:nvPr/>
          </p:nvSpPr>
          <p:spPr>
            <a:xfrm>
              <a:off x="1331640" y="4556364"/>
              <a:ext cx="1080120" cy="57350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125960" y="4705414"/>
              <a:ext cx="1491480" cy="317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Leader</a:t>
              </a:r>
              <a:endPara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29" name="任意形状 28"/>
          <p:cNvSpPr/>
          <p:nvPr/>
        </p:nvSpPr>
        <p:spPr>
          <a:xfrm>
            <a:off x="2935111" y="5000978"/>
            <a:ext cx="3533422" cy="372547"/>
          </a:xfrm>
          <a:custGeom>
            <a:avLst/>
            <a:gdLst>
              <a:gd name="connsiteX0" fmla="*/ 3533422 w 3533422"/>
              <a:gd name="connsiteY0" fmla="*/ 11289 h 372547"/>
              <a:gd name="connsiteX1" fmla="*/ 2111022 w 3533422"/>
              <a:gd name="connsiteY1" fmla="*/ 372533 h 372547"/>
              <a:gd name="connsiteX2" fmla="*/ 0 w 3533422"/>
              <a:gd name="connsiteY2" fmla="*/ 0 h 372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3422" h="372547">
                <a:moveTo>
                  <a:pt x="3533422" y="11289"/>
                </a:moveTo>
                <a:cubicBezTo>
                  <a:pt x="3116674" y="192852"/>
                  <a:pt x="2699926" y="374415"/>
                  <a:pt x="2111022" y="372533"/>
                </a:cubicBezTo>
                <a:cubicBezTo>
                  <a:pt x="1522118" y="370652"/>
                  <a:pt x="761059" y="185326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4616178" y="5278983"/>
            <a:ext cx="312021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600" dirty="0"/>
              <a:t>Discover server w/ high term </a:t>
            </a:r>
            <a:endParaRPr lang="zh-CN" altLang="en-US" sz="1600" dirty="0"/>
          </a:p>
        </p:txBody>
      </p:sp>
      <p:sp>
        <p:nvSpPr>
          <p:cNvPr id="11" name="任意形状 10"/>
          <p:cNvSpPr/>
          <p:nvPr/>
        </p:nvSpPr>
        <p:spPr>
          <a:xfrm>
            <a:off x="1656095" y="4971393"/>
            <a:ext cx="2548043" cy="575729"/>
          </a:xfrm>
          <a:custGeom>
            <a:avLst/>
            <a:gdLst>
              <a:gd name="connsiteX0" fmla="*/ 2548043 w 2548043"/>
              <a:gd name="connsiteY0" fmla="*/ 84083 h 575729"/>
              <a:gd name="connsiteX1" fmla="*/ 1518029 w 2548043"/>
              <a:gd name="connsiteY1" fmla="*/ 504497 h 575729"/>
              <a:gd name="connsiteX2" fmla="*/ 78112 w 2548043"/>
              <a:gd name="connsiteY2" fmla="*/ 525517 h 575729"/>
              <a:gd name="connsiteX3" fmla="*/ 319850 w 2548043"/>
              <a:gd name="connsiteY3" fmla="*/ 0 h 57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8043" h="575729">
                <a:moveTo>
                  <a:pt x="2548043" y="84083"/>
                </a:moveTo>
                <a:cubicBezTo>
                  <a:pt x="2238863" y="257504"/>
                  <a:pt x="1929684" y="430925"/>
                  <a:pt x="1518029" y="504497"/>
                </a:cubicBezTo>
                <a:cubicBezTo>
                  <a:pt x="1106374" y="578069"/>
                  <a:pt x="277809" y="609600"/>
                  <a:pt x="78112" y="525517"/>
                </a:cubicBezTo>
                <a:cubicBezTo>
                  <a:pt x="-121585" y="441434"/>
                  <a:pt x="99132" y="220717"/>
                  <a:pt x="31985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38906" y="5178168"/>
            <a:ext cx="26223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Discover current</a:t>
            </a:r>
            <a:r>
              <a:rPr lang="zh-CN" altLang="en-US" sz="1600" dirty="0"/>
              <a:t> </a:t>
            </a:r>
            <a:r>
              <a:rPr lang="en-US" altLang="zh-CN" sz="1600" dirty="0"/>
              <a:t>server or  </a:t>
            </a:r>
            <a:endParaRPr lang="en-US" altLang="zh-CN" sz="1600" dirty="0"/>
          </a:p>
          <a:p>
            <a:r>
              <a:rPr lang="en-US" altLang="zh-CN" sz="1600" dirty="0"/>
              <a:t>w/ high term </a:t>
            </a:r>
            <a:endParaRPr lang="zh-CN" altLang="en-US" sz="1600" dirty="0"/>
          </a:p>
        </p:txBody>
      </p:sp>
      <p:grpSp>
        <p:nvGrpSpPr>
          <p:cNvPr id="32" name="组合 31"/>
          <p:cNvGrpSpPr/>
          <p:nvPr/>
        </p:nvGrpSpPr>
        <p:grpSpPr>
          <a:xfrm>
            <a:off x="6320913" y="1921506"/>
            <a:ext cx="2686291" cy="747309"/>
            <a:chOff x="911200" y="1040360"/>
            <a:chExt cx="2686291" cy="747309"/>
          </a:xfrm>
        </p:grpSpPr>
        <p:sp>
          <p:nvSpPr>
            <p:cNvPr id="33" name="矩形 32"/>
            <p:cNvSpPr/>
            <p:nvPr/>
          </p:nvSpPr>
          <p:spPr>
            <a:xfrm>
              <a:off x="912507" y="1040360"/>
              <a:ext cx="2684984" cy="747309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911200" y="1092301"/>
              <a:ext cx="259558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cs typeface="Consolas" panose="020B0609020204030204" pitchFamily="49" charset="0"/>
                </a:rPr>
                <a:t>Servers communicates </a:t>
              </a:r>
              <a:endParaRPr kumimoji="1" lang="en-US" altLang="zh-CN" dirty="0"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cs typeface="Consolas" panose="020B0609020204030204" pitchFamily="49" charset="0"/>
                </a:rPr>
                <a:t>w/ RPCs</a:t>
              </a:r>
              <a:endParaRPr lang="zh-CN" altLang="en-US" dirty="0"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Raft basics: terms 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8" name="图片 7" descr="图示, 日程表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80" y="957313"/>
            <a:ext cx="7452320" cy="1916765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22920" y="3175266"/>
            <a:ext cx="8229600" cy="3164842"/>
          </a:xfrm>
        </p:spPr>
        <p:txBody>
          <a:bodyPr/>
          <a:lstStyle/>
          <a:p>
            <a:r>
              <a:rPr kumimoji="1" lang="en-US" altLang="zh-CN" dirty="0"/>
              <a:t>Raft divides time into terms (with arbitrary length):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Each term starts with an election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Ends with one leader or no leader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At most one leader per term  </a:t>
            </a:r>
            <a:endParaRPr kumimoji="1" lang="en-US" altLang="zh-CN" dirty="0"/>
          </a:p>
          <a:p>
            <a:r>
              <a:rPr kumimoji="1" lang="en-US" altLang="zh-CN" dirty="0"/>
              <a:t>Each leader is uniquely associated with a term </a:t>
            </a:r>
            <a:endParaRPr lang="en-GB" altLang="zh-CN" dirty="0"/>
          </a:p>
          <a:p>
            <a:pPr lvl="1"/>
            <a:r>
              <a:rPr kumimoji="1" lang="en-US" altLang="zh-CN" dirty="0"/>
              <a:t>Key role: identify obsolete information 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Raft startup, Heartbeats &amp; Timeouts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Servers start as followers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Followers expect to receive RPCs from leaders or candidates </a:t>
            </a:r>
            <a:endParaRPr kumimoji="1" lang="en-US" altLang="zh-CN" dirty="0"/>
          </a:p>
          <a:p>
            <a:r>
              <a:rPr kumimoji="1" lang="en-US" altLang="zh-CN" dirty="0"/>
              <a:t>Leaders must send </a:t>
            </a:r>
            <a:r>
              <a:rPr kumimoji="1" lang="en-US" altLang="zh-CN" dirty="0">
                <a:solidFill>
                  <a:srgbClr val="C00000"/>
                </a:solidFill>
              </a:rPr>
              <a:t>heartbeats</a:t>
            </a:r>
            <a:r>
              <a:rPr kumimoji="1" lang="en-US" altLang="zh-CN" dirty="0"/>
              <a:t> to maintain </a:t>
            </a:r>
            <a:r>
              <a:rPr lang="en-GB" altLang="zh-CN" dirty="0"/>
              <a:t>authority in a term </a:t>
            </a:r>
            <a:endParaRPr lang="en-GB" altLang="zh-CN" dirty="0"/>
          </a:p>
          <a:p>
            <a:pPr lvl="1"/>
            <a:r>
              <a:rPr lang="en-GB" altLang="zh-CN" dirty="0"/>
              <a:t>If election timeout elapses with no RPCs: </a:t>
            </a:r>
            <a:endParaRPr lang="en-GB" altLang="zh-CN" dirty="0"/>
          </a:p>
          <a:p>
            <a:pPr lvl="2"/>
            <a:r>
              <a:rPr kumimoji="1" lang="en-GB" altLang="zh-CN" sz="1800" dirty="0"/>
              <a:t>Follower assumes leader has crashed </a:t>
            </a:r>
            <a:endParaRPr kumimoji="1" lang="en-GB" altLang="zh-CN" sz="1800" dirty="0"/>
          </a:p>
          <a:p>
            <a:pPr lvl="2"/>
            <a:r>
              <a:rPr kumimoji="1" lang="en-GB" altLang="zh-CN" sz="1800" dirty="0"/>
              <a:t>Follower starts new election </a:t>
            </a:r>
            <a:endParaRPr kumimoji="1" lang="en-GB" altLang="zh-CN" sz="1800" dirty="0"/>
          </a:p>
          <a:p>
            <a:pPr lvl="2"/>
            <a:r>
              <a:rPr kumimoji="1" lang="en-GB" altLang="zh-CN" sz="1800" dirty="0"/>
              <a:t>Timeouts typically 100-500ms </a:t>
            </a:r>
            <a:endParaRPr kumimoji="1" lang="en-GB" altLang="zh-CN" sz="1800" dirty="0"/>
          </a:p>
          <a:p>
            <a:pPr lvl="2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示, 日程表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991" y="96701"/>
            <a:ext cx="4528592" cy="116477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Review: Election Basics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39" y="1319880"/>
            <a:ext cx="8625743" cy="40579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If a follower detects a leader is crash</a:t>
            </a:r>
            <a:r>
              <a:rPr kumimoji="1" lang="zh-CN" altLang="en-US" dirty="0"/>
              <a:t> </a:t>
            </a:r>
            <a:r>
              <a:rPr kumimoji="1" lang="en-US" altLang="zh-CN" dirty="0"/>
              <a:t>(heartbeat timeout): 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en-US" altLang="zh-CN" b="0" dirty="0"/>
              <a:t>Change its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state to the candidate state </a:t>
            </a:r>
            <a:endParaRPr kumimoji="1" lang="en-US" altLang="zh-CN" b="0" dirty="0"/>
          </a:p>
          <a:p>
            <a:pPr marL="342900" indent="-342900">
              <a:buAutoNum type="arabicPeriod"/>
            </a:pPr>
            <a:r>
              <a:rPr kumimoji="1" lang="en-GB" altLang="zh-CN" b="0" dirty="0"/>
              <a:t>Increment current term </a:t>
            </a:r>
            <a:endParaRPr kumimoji="1" lang="en-GB" altLang="zh-CN" b="0" dirty="0"/>
          </a:p>
          <a:p>
            <a:pPr marL="342900" indent="-342900">
              <a:buAutoNum type="arabicPeriod"/>
            </a:pPr>
            <a:r>
              <a:rPr kumimoji="1" lang="en-GB" altLang="zh-CN" b="0" dirty="0"/>
              <a:t>Vote for </a:t>
            </a:r>
            <a:r>
              <a:rPr kumimoji="1" lang="en-US" altLang="zh-CN" b="0" dirty="0"/>
              <a:t>it</a:t>
            </a:r>
            <a:r>
              <a:rPr kumimoji="1" lang="en-GB" altLang="zh-CN" b="0" dirty="0"/>
              <a:t>self </a:t>
            </a:r>
            <a:endParaRPr kumimoji="1" lang="en-GB" altLang="zh-CN" b="0" dirty="0"/>
          </a:p>
          <a:p>
            <a:pPr lvl="1" indent="0">
              <a:buNone/>
            </a:pPr>
            <a:r>
              <a:rPr lang="en-GB" altLang="zh-CN" dirty="0"/>
              <a:t>Send </a:t>
            </a:r>
            <a:r>
              <a:rPr lang="en-GB" altLang="zh-CN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RequestVote</a:t>
            </a:r>
            <a:r>
              <a:rPr lang="en-GB" altLang="zh-CN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RPC</a:t>
            </a:r>
            <a:r>
              <a:rPr lang="en-GB" altLang="zh-CN" dirty="0"/>
              <a:t>s to all other servers, retry until either </a:t>
            </a:r>
            <a:endParaRPr lang="en-GB" altLang="zh-CN" dirty="0"/>
          </a:p>
          <a:p>
            <a:pPr marL="1600200" lvl="2" indent="-457200">
              <a:buFont typeface="+mj-ea"/>
              <a:buAutoNum type="circleNumDbPlain"/>
            </a:pPr>
            <a:r>
              <a:rPr lang="en-GB" altLang="zh-CN" sz="1800" dirty="0"/>
              <a:t>Receive votes from majority of servers </a:t>
            </a:r>
            <a:r>
              <a:rPr lang="en-US" altLang="zh-CN" sz="1800" dirty="0"/>
              <a:t>➔ Become</a:t>
            </a:r>
            <a:r>
              <a:rPr lang="zh-CN" altLang="en-US" sz="1800" dirty="0"/>
              <a:t> </a:t>
            </a:r>
            <a:r>
              <a:rPr lang="en-US" altLang="zh-CN" sz="1800" dirty="0"/>
              <a:t>the leader!</a:t>
            </a:r>
            <a:endParaRPr lang="en-US" altLang="zh-CN" sz="1800" dirty="0"/>
          </a:p>
          <a:p>
            <a:pPr marL="1600200" lvl="2" indent="-457200">
              <a:buFont typeface="+mj-ea"/>
              <a:buAutoNum type="circleNumDbPlain"/>
            </a:pPr>
            <a:r>
              <a:rPr lang="en-US" altLang="zh-CN" sz="1800" dirty="0"/>
              <a:t>Receiver RPC from a valid leader  ➔ Return to the follower </a:t>
            </a:r>
            <a:endParaRPr lang="en-US" altLang="zh-CN" sz="1800" dirty="0"/>
          </a:p>
          <a:p>
            <a:pPr marL="1600200" lvl="2" indent="-457200">
              <a:buFont typeface="+mj-ea"/>
              <a:buAutoNum type="circleNumDbPlain"/>
            </a:pPr>
            <a:r>
              <a:rPr lang="en-US" altLang="zh-CN" sz="1800" dirty="0"/>
              <a:t>No one wins election (timeouts on the election) </a:t>
            </a:r>
            <a:r>
              <a:rPr lang="en-US" altLang="zh-CN" sz="1600" dirty="0"/>
              <a:t>➔ </a:t>
            </a:r>
            <a:r>
              <a:rPr lang="en-US" altLang="zh-CN" sz="1800" dirty="0"/>
              <a:t>Increase the term, start the new election   </a:t>
            </a:r>
            <a:endParaRPr lang="en-US" altLang="zh-CN" sz="1800" dirty="0"/>
          </a:p>
          <a:p>
            <a:pPr lvl="2" indent="0">
              <a:buNone/>
            </a:pPr>
            <a:endParaRPr lang="en-GB" altLang="zh-CN" sz="1800" dirty="0"/>
          </a:p>
          <a:p>
            <a:pPr marL="1600200" lvl="2" indent="-457200">
              <a:buFont typeface="+mj-ea"/>
              <a:buAutoNum type="circleNumDbPlain"/>
            </a:pPr>
            <a:endParaRPr kumimoji="1"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任意形状 8"/>
          <p:cNvSpPr/>
          <p:nvPr/>
        </p:nvSpPr>
        <p:spPr>
          <a:xfrm>
            <a:off x="-14971" y="1450428"/>
            <a:ext cx="3683732" cy="3581063"/>
          </a:xfrm>
          <a:custGeom>
            <a:avLst/>
            <a:gdLst>
              <a:gd name="connsiteX0" fmla="*/ 3378281 w 3683732"/>
              <a:gd name="connsiteY0" fmla="*/ 2806262 h 3581063"/>
              <a:gd name="connsiteX1" fmla="*/ 3388792 w 3683732"/>
              <a:gd name="connsiteY1" fmla="*/ 3363310 h 3581063"/>
              <a:gd name="connsiteX2" fmla="*/ 288240 w 3683732"/>
              <a:gd name="connsiteY2" fmla="*/ 3289738 h 3581063"/>
              <a:gd name="connsiteX3" fmla="*/ 319771 w 3683732"/>
              <a:gd name="connsiteY3" fmla="*/ 0 h 358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3732" h="3581063">
                <a:moveTo>
                  <a:pt x="3378281" y="2806262"/>
                </a:moveTo>
                <a:cubicBezTo>
                  <a:pt x="3641040" y="3044496"/>
                  <a:pt x="3903799" y="3282731"/>
                  <a:pt x="3388792" y="3363310"/>
                </a:cubicBezTo>
                <a:cubicBezTo>
                  <a:pt x="2873785" y="3443889"/>
                  <a:pt x="799743" y="3850290"/>
                  <a:pt x="288240" y="3289738"/>
                </a:cubicBezTo>
                <a:cubicBezTo>
                  <a:pt x="-223263" y="2729186"/>
                  <a:pt x="48254" y="1364593"/>
                  <a:pt x="319771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Normal operations (append log entry) of raft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0558" y="2529333"/>
            <a:ext cx="8843442" cy="307189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kumimoji="1" lang="en-US" altLang="zh-CN" b="0" dirty="0"/>
              <a:t>Send command to the leader </a:t>
            </a:r>
            <a:endParaRPr kumimoji="1" lang="en-US" altLang="zh-CN" b="0" dirty="0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kumimoji="1" lang="en-GB" altLang="zh-CN" b="0" dirty="0"/>
              <a:t>Leader appends command to its log</a:t>
            </a:r>
            <a:endParaRPr kumimoji="1" lang="en-GB" altLang="zh-CN" b="0" dirty="0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kumimoji="1" lang="en-GB" altLang="zh-CN" b="0" dirty="0"/>
              <a:t>Leader sends </a:t>
            </a:r>
            <a:r>
              <a:rPr kumimoji="1" lang="en-GB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AppendEntries</a:t>
            </a:r>
            <a:r>
              <a:rPr kumimoji="1" lang="en-GB" altLang="zh-CN" b="0" dirty="0"/>
              <a:t> RPCs to followers</a:t>
            </a:r>
            <a:endParaRPr kumimoji="1" lang="en-GB" altLang="zh-CN" b="0" dirty="0"/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kumimoji="1" lang="en-GB" altLang="zh-CN" b="0" dirty="0"/>
              <a:t>Once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a</a:t>
            </a:r>
            <a:r>
              <a:rPr kumimoji="1" lang="en-GB" altLang="zh-CN" b="0" dirty="0"/>
              <a:t> new entry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(of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log)</a:t>
            </a:r>
            <a:r>
              <a:rPr kumimoji="1" lang="en-GB" altLang="zh-CN" b="0" dirty="0"/>
              <a:t> </a:t>
            </a:r>
            <a:r>
              <a:rPr kumimoji="1" lang="en-GB" altLang="zh-CN" dirty="0">
                <a:solidFill>
                  <a:srgbClr val="C00000"/>
                </a:solidFill>
              </a:rPr>
              <a:t>committed</a:t>
            </a:r>
            <a:r>
              <a:rPr kumimoji="1" lang="en-GB" altLang="zh-CN" b="0" dirty="0"/>
              <a:t>:</a:t>
            </a:r>
            <a:endParaRPr kumimoji="1" lang="en-GB" altLang="zh-CN" b="0" dirty="0"/>
          </a:p>
          <a:p>
            <a:pPr lvl="1" indent="0">
              <a:buNone/>
            </a:pPr>
            <a:r>
              <a:rPr kumimoji="1" lang="en-US" altLang="zh-CN" b="0" dirty="0"/>
              <a:t>Leader passes command to its state machine, returns results to client </a:t>
            </a:r>
            <a:endParaRPr kumimoji="1" lang="en-US" altLang="zh-CN" b="0" dirty="0"/>
          </a:p>
          <a:p>
            <a:pPr lvl="1" indent="0">
              <a:buNone/>
            </a:pPr>
            <a:r>
              <a:rPr kumimoji="1" lang="en-US" altLang="zh-CN" b="0" dirty="0"/>
              <a:t>Notifies followers </a:t>
            </a:r>
            <a:r>
              <a:rPr kumimoji="1" lang="en-US" altLang="zh-CN" dirty="0"/>
              <a:t>of committed entries, </a:t>
            </a:r>
            <a:r>
              <a:rPr kumimoji="1" lang="en-GB" altLang="zh-CN" dirty="0"/>
              <a:t> </a:t>
            </a:r>
            <a:r>
              <a:rPr kumimoji="1" lang="en-GB" altLang="zh-CN" b="0" dirty="0"/>
              <a:t>Follower pass committed commands to their state machines </a:t>
            </a:r>
            <a:endParaRPr kumimoji="1"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9346" y="1212670"/>
            <a:ext cx="883816" cy="88381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692" y="1051445"/>
            <a:ext cx="2664296" cy="146378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038176" y="2111644"/>
            <a:ext cx="1051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</a:t>
            </a:r>
            <a:endParaRPr lang="zh-CN" altLang="en-US" dirty="0"/>
          </a:p>
        </p:txBody>
      </p:sp>
      <p:sp>
        <p:nvSpPr>
          <p:cNvPr id="17" name="任意形状 16"/>
          <p:cNvSpPr/>
          <p:nvPr/>
        </p:nvSpPr>
        <p:spPr>
          <a:xfrm>
            <a:off x="2931090" y="1289717"/>
            <a:ext cx="1866378" cy="1091934"/>
          </a:xfrm>
          <a:custGeom>
            <a:avLst/>
            <a:gdLst>
              <a:gd name="connsiteX0" fmla="*/ 0 w 1866378"/>
              <a:gd name="connsiteY0" fmla="*/ 1027598 h 1091934"/>
              <a:gd name="connsiteX1" fmla="*/ 1002083 w 1866378"/>
              <a:gd name="connsiteY1" fmla="*/ 1002546 h 1091934"/>
              <a:gd name="connsiteX2" fmla="*/ 951978 w 1866378"/>
              <a:gd name="connsiteY2" fmla="*/ 163302 h 1091934"/>
              <a:gd name="connsiteX3" fmla="*/ 1866378 w 1866378"/>
              <a:gd name="connsiteY3" fmla="*/ 464 h 109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6378" h="1091934">
                <a:moveTo>
                  <a:pt x="0" y="1027598"/>
                </a:moveTo>
                <a:cubicBezTo>
                  <a:pt x="421710" y="1087096"/>
                  <a:pt x="843420" y="1146595"/>
                  <a:pt x="1002083" y="1002546"/>
                </a:cubicBezTo>
                <a:cubicBezTo>
                  <a:pt x="1160746" y="858497"/>
                  <a:pt x="807929" y="330316"/>
                  <a:pt x="951978" y="163302"/>
                </a:cubicBezTo>
                <a:cubicBezTo>
                  <a:pt x="1096027" y="-3712"/>
                  <a:pt x="1481202" y="-1624"/>
                  <a:pt x="1866378" y="464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320881" y="1533622"/>
            <a:ext cx="134696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Command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6157151" y="2672949"/>
            <a:ext cx="2783775" cy="747309"/>
            <a:chOff x="911200" y="1040360"/>
            <a:chExt cx="2783775" cy="747309"/>
          </a:xfrm>
        </p:grpSpPr>
        <p:sp>
          <p:nvSpPr>
            <p:cNvPr id="20" name="矩形 19"/>
            <p:cNvSpPr/>
            <p:nvPr/>
          </p:nvSpPr>
          <p:spPr>
            <a:xfrm>
              <a:off x="912507" y="1040360"/>
              <a:ext cx="2684984" cy="747309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911200" y="1092301"/>
              <a:ext cx="278377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cs typeface="Consolas" panose="020B0609020204030204" pitchFamily="49" charset="0"/>
                </a:rPr>
                <a:t>We</a:t>
              </a:r>
              <a:r>
                <a:rPr kumimoji="1" lang="zh-CN" altLang="en-US" dirty="0">
                  <a:cs typeface="Consolas" panose="020B0609020204030204" pitchFamily="49" charset="0"/>
                </a:rPr>
                <a:t> </a:t>
              </a:r>
              <a:r>
                <a:rPr kumimoji="1" lang="en-US" altLang="zh-CN" dirty="0">
                  <a:cs typeface="Consolas" panose="020B0609020204030204" pitchFamily="49" charset="0"/>
                </a:rPr>
                <a:t>will talk about how to </a:t>
              </a:r>
              <a:endParaRPr kumimoji="1" lang="en-US" altLang="zh-CN" dirty="0">
                <a:cs typeface="Consolas" panose="020B0609020204030204" pitchFamily="49" charset="0"/>
              </a:endParaRPr>
            </a:p>
            <a:p>
              <a:r>
                <a:rPr kumimoji="1" lang="en-US" altLang="zh-CN" dirty="0">
                  <a:cs typeface="Consolas" panose="020B0609020204030204" pitchFamily="49" charset="0"/>
                </a:rPr>
                <a:t>decide committed later</a:t>
              </a:r>
              <a:endParaRPr lang="zh-CN" altLang="en-US" dirty="0"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Challenge: crash can cause log to inconsistencies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5057" y="4081635"/>
            <a:ext cx="8229600" cy="1519597"/>
          </a:xfrm>
        </p:spPr>
        <p:txBody>
          <a:bodyPr/>
          <a:lstStyle/>
          <a:p>
            <a:r>
              <a:rPr kumimoji="1" lang="en-US" altLang="zh-CN" dirty="0"/>
              <a:t>Raft must repair logs in case of inconsistency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Leaders assume its log is correct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Leaders use normal operation to repair all inconsistencies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657" y="1086487"/>
            <a:ext cx="7772400" cy="283847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Consistency of the log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4471925"/>
          </a:xfrm>
        </p:spPr>
        <p:txBody>
          <a:bodyPr/>
          <a:lstStyle/>
          <a:p>
            <a:r>
              <a:rPr kumimoji="1" lang="en-GB" altLang="zh-CN" dirty="0"/>
              <a:t>High level of </a:t>
            </a:r>
            <a:r>
              <a:rPr kumimoji="1" lang="en-GB" altLang="zh-CN" dirty="0">
                <a:highlight>
                  <a:srgbClr val="FFFF00"/>
                </a:highlight>
              </a:rPr>
              <a:t>coherency</a:t>
            </a:r>
            <a:r>
              <a:rPr kumimoji="1" lang="en-GB" altLang="zh-CN" dirty="0"/>
              <a:t> between logs </a:t>
            </a:r>
            <a:r>
              <a:rPr kumimoji="1" lang="en-GB" altLang="zh-CN" dirty="0">
                <a:highlight>
                  <a:srgbClr val="FFFF00"/>
                </a:highlight>
              </a:rPr>
              <a:t>maintained by the raft</a:t>
            </a:r>
            <a:r>
              <a:rPr kumimoji="1" lang="en-GB" altLang="zh-CN" dirty="0"/>
              <a:t>:</a:t>
            </a:r>
            <a:endParaRPr kumimoji="1" lang="en-GB" altLang="zh-CN" dirty="0"/>
          </a:p>
          <a:p>
            <a:pPr lvl="1"/>
            <a:r>
              <a:rPr kumimoji="1" lang="en-US" altLang="zh-CN" dirty="0"/>
              <a:t>If log entries on different servers have the same index &amp; term </a:t>
            </a:r>
            <a:endParaRPr kumimoji="1" lang="en-US" altLang="zh-CN" dirty="0"/>
          </a:p>
          <a:p>
            <a:pPr lvl="2"/>
            <a:r>
              <a:rPr kumimoji="1" lang="en-US" altLang="zh-CN" sz="1800" dirty="0"/>
              <a:t>They store the same command </a:t>
            </a:r>
            <a:endParaRPr kumimoji="1" lang="en-US" altLang="zh-CN" sz="1800" dirty="0"/>
          </a:p>
          <a:p>
            <a:pPr lvl="2"/>
            <a:r>
              <a:rPr kumimoji="1" lang="en-GB" altLang="zh-CN" sz="1800" dirty="0"/>
              <a:t>The logs are identical in all preceding entries</a:t>
            </a:r>
            <a:endParaRPr kumimoji="1" lang="en-GB" altLang="zh-CN" sz="1800" dirty="0"/>
          </a:p>
          <a:p>
            <a:pPr lvl="2"/>
            <a:endParaRPr kumimoji="1" lang="en-US" altLang="zh-CN" dirty="0"/>
          </a:p>
          <a:p>
            <a:pPr lvl="2"/>
            <a:endParaRPr kumimoji="1" lang="en-US" altLang="zh-CN" dirty="0"/>
          </a:p>
          <a:p>
            <a:pPr lvl="2"/>
            <a:endParaRPr kumimoji="1" lang="en-US" altLang="zh-CN" dirty="0"/>
          </a:p>
          <a:p>
            <a:pPr lvl="2"/>
            <a:endParaRPr kumimoji="1" lang="en-US" altLang="zh-CN" dirty="0"/>
          </a:p>
          <a:p>
            <a:r>
              <a:rPr lang="en-US" altLang="zh-CN" dirty="0"/>
              <a:t>If a given entry is committed, all preceding entries are also committed</a:t>
            </a:r>
            <a:endParaRPr lang="en-US" altLang="zh-CN" dirty="0"/>
          </a:p>
          <a:p>
            <a:pPr lvl="1"/>
            <a:r>
              <a:rPr kumimoji="1" lang="en-US" altLang="zh-CN" dirty="0"/>
              <a:t>Note that not all log entries are committed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1760" y="2785492"/>
            <a:ext cx="2984500" cy="158750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6276854" y="212009"/>
            <a:ext cx="2686291" cy="747309"/>
            <a:chOff x="911200" y="1040360"/>
            <a:chExt cx="2686291" cy="747309"/>
          </a:xfrm>
        </p:grpSpPr>
        <p:sp>
          <p:nvSpPr>
            <p:cNvPr id="9" name="矩形 8"/>
            <p:cNvSpPr/>
            <p:nvPr/>
          </p:nvSpPr>
          <p:spPr>
            <a:xfrm>
              <a:off x="912507" y="1040360"/>
              <a:ext cx="2684984" cy="747309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11200" y="1092301"/>
              <a:ext cx="268498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cs typeface="Consolas" panose="020B0609020204030204" pitchFamily="49" charset="0"/>
                </a:rPr>
                <a:t>Question: how to achieve this property? </a:t>
              </a:r>
              <a:endParaRPr lang="zh-CN" altLang="en-US" dirty="0"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AppendEntries</a:t>
            </a:r>
            <a:r>
              <a:rPr kumimoji="1" lang="en-GB" altLang="zh-CN" dirty="0"/>
              <a:t> consistency checks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016224"/>
          </a:xfrm>
        </p:spPr>
        <p:txBody>
          <a:bodyPr/>
          <a:lstStyle/>
          <a:p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RPC argument contains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Append index, term, </a:t>
            </a:r>
            <a:r>
              <a:rPr lang="en-US" altLang="zh-CN" b="1" dirty="0"/>
              <a:t>term of entry preceding new ones</a:t>
            </a:r>
            <a:endParaRPr lang="en-US" altLang="zh-CN" b="1" dirty="0"/>
          </a:p>
          <a:p>
            <a:r>
              <a:rPr kumimoji="1" lang="en-US" altLang="zh-CN" dirty="0"/>
              <a:t>Follower checks whether it has the </a:t>
            </a:r>
            <a:r>
              <a:rPr kumimoji="1" lang="en-US" altLang="zh-CN" dirty="0">
                <a:highlight>
                  <a:srgbClr val="FFFF00"/>
                </a:highlight>
              </a:rPr>
              <a:t>matching</a:t>
            </a:r>
            <a:r>
              <a:rPr kumimoji="1" lang="en-US" altLang="zh-CN" dirty="0"/>
              <a:t> entry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Otherwise, it rejects the request 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7724" y="3026894"/>
            <a:ext cx="7308552" cy="2338737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Safety requirement of the commit entry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985292"/>
            <a:ext cx="8229600" cy="3748818"/>
          </a:xfrm>
        </p:spPr>
        <p:txBody>
          <a:bodyPr/>
          <a:lstStyle/>
          <a:p>
            <a:r>
              <a:rPr lang="en-US" altLang="zh-CN" dirty="0"/>
              <a:t>Raft safety property:</a:t>
            </a:r>
            <a:endParaRPr lang="en-US" altLang="zh-CN" dirty="0"/>
          </a:p>
          <a:p>
            <a:pPr lvl="1"/>
            <a:r>
              <a:rPr lang="en-US" altLang="zh-CN" dirty="0"/>
              <a:t>If a leader has decided that a log entry is committed, that entry will be present in the logs of all future leaders (not being overwritten) </a:t>
            </a:r>
            <a:endParaRPr lang="en-US" altLang="zh-CN" dirty="0"/>
          </a:p>
          <a:p>
            <a:r>
              <a:rPr lang="en-US" altLang="zh-CN" dirty="0"/>
              <a:t>This guarantees the safety requirement</a:t>
            </a:r>
            <a:endParaRPr lang="en-US" altLang="zh-CN" dirty="0"/>
          </a:p>
          <a:p>
            <a:pPr lvl="1"/>
            <a:r>
              <a:rPr lang="en-US" altLang="zh-CN" dirty="0"/>
              <a:t>Leaders never overwrite entries in their logs</a:t>
            </a:r>
            <a:endParaRPr lang="en-US" altLang="zh-CN" dirty="0"/>
          </a:p>
          <a:p>
            <a:pPr lvl="1"/>
            <a:r>
              <a:rPr lang="en-US" altLang="zh-CN" dirty="0"/>
              <a:t>Only entries in the leader’s log can be committed</a:t>
            </a:r>
            <a:endParaRPr lang="en-US" altLang="zh-CN" dirty="0"/>
          </a:p>
          <a:p>
            <a:pPr lvl="1"/>
            <a:r>
              <a:rPr lang="en-US" altLang="zh-CN" dirty="0"/>
              <a:t>Entries must be committed before applying to state machine</a:t>
            </a:r>
            <a:endParaRPr lang="en-US" altLang="zh-CN" dirty="0"/>
          </a:p>
          <a:p>
            <a:r>
              <a:rPr lang="en-US" altLang="zh-CN" dirty="0"/>
              <a:t>We should help the leader deciding </a:t>
            </a:r>
            <a:r>
              <a:rPr lang="en-US" altLang="zh-CN" dirty="0">
                <a:highlight>
                  <a:srgbClr val="FFFF00"/>
                </a:highlight>
              </a:rPr>
              <a:t>which its entry cannot be overwritten </a:t>
            </a:r>
            <a:endParaRPr lang="en-US" altLang="zh-CN" dirty="0">
              <a:highlight>
                <a:srgbClr val="FFFF00"/>
              </a:highlight>
            </a:endParaRPr>
          </a:p>
          <a:p>
            <a:pPr lvl="1"/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9677" y="4519278"/>
            <a:ext cx="711200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of OCC &amp; 2PL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Locking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 validation overheads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Reason: Data item is single-version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Only one copy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As a result, any concurrent accesses are conflicts, so we need coordination (e.g., locks or validations)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2376736" y="4009628"/>
            <a:ext cx="4176464" cy="344128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we avoid these conflicts? </a:t>
            </a:r>
            <a:endParaRPr lang="en-US" altLang="zh-CN" sz="2000" dirty="0">
              <a:solidFill>
                <a:prstClr val="black"/>
              </a:solidFill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Distributed Transaction &amp; Replications </a:t>
            </a:r>
            <a:endParaRPr kumimoji="1" lang="zh-CN" altLang="en-US" b="0" dirty="0"/>
          </a:p>
        </p:txBody>
      </p:sp>
      <p:grpSp>
        <p:nvGrpSpPr>
          <p:cNvPr id="31" name="组合 30"/>
          <p:cNvGrpSpPr/>
          <p:nvPr/>
        </p:nvGrpSpPr>
        <p:grpSpPr>
          <a:xfrm>
            <a:off x="5818303" y="4272758"/>
            <a:ext cx="3038209" cy="1240753"/>
            <a:chOff x="5004048" y="4297660"/>
            <a:chExt cx="3038209" cy="1240753"/>
          </a:xfrm>
        </p:grpSpPr>
        <p:grpSp>
          <p:nvGrpSpPr>
            <p:cNvPr id="12" name="组合 11"/>
            <p:cNvGrpSpPr/>
            <p:nvPr/>
          </p:nvGrpSpPr>
          <p:grpSpPr>
            <a:xfrm>
              <a:off x="500404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rgbClr val="000000"/>
                      </a:solidFill>
                    </a:rPr>
                    <a:t>File server</a:t>
                  </a:r>
                  <a:endParaRPr lang="zh-CN" altLang="en-US" sz="1200"/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7" name="一个圆顶角并剪去另一个顶角的矩形 6"/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File:</a:t>
                  </a:r>
                  <a:endParaRPr kumimoji="1" lang="en-US" altLang="zh-CN" sz="1200" b="1"/>
                </a:p>
                <a:p>
                  <a:pPr algn="ctr"/>
                  <a:r>
                    <a:rPr kumimoji="1" lang="en-US" altLang="zh-CN" sz="1200"/>
                    <a:t>image</a:t>
                  </a:r>
                  <a:endParaRPr kumimoji="1" lang="zh-CN" altLang="en-US" sz="1200"/>
                </a:p>
              </p:txBody>
            </p:sp>
          </p:grpSp>
        </p:grpSp>
        <p:grpSp>
          <p:nvGrpSpPr>
            <p:cNvPr id="13" name="组合 12"/>
            <p:cNvGrpSpPr/>
            <p:nvPr/>
          </p:nvGrpSpPr>
          <p:grpSpPr>
            <a:xfrm>
              <a:off x="5835606" y="4297660"/>
              <a:ext cx="905319" cy="801616"/>
              <a:chOff x="5914584" y="4712265"/>
              <a:chExt cx="905319" cy="801616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18" name="矩形 17"/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rgbClr val="000000"/>
                      </a:solidFill>
                    </a:rPr>
                    <a:t>File server</a:t>
                  </a:r>
                  <a:endParaRPr lang="zh-CN" altLang="en-US" sz="1200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16" name="一个圆顶角并剪去另一个顶角的矩形 15"/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File:</a:t>
                  </a:r>
                  <a:endParaRPr kumimoji="1" lang="en-US" altLang="zh-CN" sz="1200" b="1"/>
                </a:p>
                <a:p>
                  <a:pPr algn="ctr"/>
                  <a:r>
                    <a:rPr kumimoji="1" lang="en-US" altLang="zh-CN" sz="1200"/>
                    <a:t>image</a:t>
                  </a:r>
                  <a:endParaRPr kumimoji="1" lang="zh-CN" altLang="en-US" sz="1200"/>
                </a:p>
              </p:txBody>
            </p:sp>
          </p:grpSp>
        </p:grpSp>
        <p:grpSp>
          <p:nvGrpSpPr>
            <p:cNvPr id="20" name="组合 19"/>
            <p:cNvGrpSpPr/>
            <p:nvPr/>
          </p:nvGrpSpPr>
          <p:grpSpPr>
            <a:xfrm>
              <a:off x="7136938" y="4297660"/>
              <a:ext cx="905319" cy="801616"/>
              <a:chOff x="5914584" y="4712265"/>
              <a:chExt cx="905319" cy="801616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5914584" y="4712265"/>
                <a:ext cx="901209" cy="801616"/>
                <a:chOff x="5914584" y="4712265"/>
                <a:chExt cx="901209" cy="801616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6060281" y="4888681"/>
                  <a:ext cx="609817" cy="62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5914584" y="4712265"/>
                  <a:ext cx="901209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rgbClr val="000000"/>
                      </a:solidFill>
                    </a:rPr>
                    <a:t>File server</a:t>
                  </a:r>
                  <a:endParaRPr lang="zh-CN" altLang="en-US" sz="1200"/>
                </a:p>
              </p:txBody>
            </p:sp>
          </p:grpSp>
          <p:grpSp>
            <p:nvGrpSpPr>
              <p:cNvPr id="22" name="组合 21"/>
              <p:cNvGrpSpPr/>
              <p:nvPr/>
            </p:nvGrpSpPr>
            <p:grpSpPr>
              <a:xfrm>
                <a:off x="5914584" y="4989264"/>
                <a:ext cx="905319" cy="494965"/>
                <a:chOff x="4881156" y="4586631"/>
                <a:chExt cx="905319" cy="494965"/>
              </a:xfrm>
            </p:grpSpPr>
            <p:sp>
              <p:nvSpPr>
                <p:cNvPr id="23" name="一个圆顶角并剪去另一个顶角的矩形 22"/>
                <p:cNvSpPr/>
                <p:nvPr/>
              </p:nvSpPr>
              <p:spPr>
                <a:xfrm>
                  <a:off x="5087522" y="4586631"/>
                  <a:ext cx="492589" cy="461665"/>
                </a:xfrm>
                <a:prstGeom prst="snipRound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4881156" y="4619931"/>
                  <a:ext cx="90531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File:</a:t>
                  </a:r>
                  <a:endParaRPr kumimoji="1" lang="en-US" altLang="zh-CN" sz="1200" b="1"/>
                </a:p>
                <a:p>
                  <a:pPr algn="ctr"/>
                  <a:r>
                    <a:rPr kumimoji="1" lang="en-US" altLang="zh-CN" sz="1200"/>
                    <a:t>image</a:t>
                  </a:r>
                  <a:endParaRPr kumimoji="1" lang="zh-CN" altLang="en-US" sz="1200"/>
                </a:p>
              </p:txBody>
            </p:sp>
          </p:grpSp>
        </p:grpSp>
        <p:sp>
          <p:nvSpPr>
            <p:cNvPr id="27" name="矩形 26"/>
            <p:cNvSpPr/>
            <p:nvPr/>
          </p:nvSpPr>
          <p:spPr>
            <a:xfrm>
              <a:off x="6680258" y="454699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000000"/>
                  </a:solidFill>
                </a:rPr>
                <a:t>…</a:t>
              </a:r>
              <a:endParaRPr lang="zh-CN" altLang="en-US" sz="2400"/>
            </a:p>
          </p:txBody>
        </p:sp>
        <p:cxnSp>
          <p:nvCxnSpPr>
            <p:cNvPr id="29" name="直线连接符 28"/>
            <p:cNvCxnSpPr/>
            <p:nvPr/>
          </p:nvCxnSpPr>
          <p:spPr>
            <a:xfrm>
              <a:off x="5090360" y="5161756"/>
              <a:ext cx="28884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5495307" y="5199859"/>
              <a:ext cx="2191626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</a:rPr>
                <a:t>Distributed file system</a:t>
              </a:r>
              <a:endParaRPr lang="zh-CN" altLang="en-US" sz="160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758122" y="2568458"/>
            <a:ext cx="3098390" cy="1384372"/>
            <a:chOff x="5645427" y="2766408"/>
            <a:chExt cx="3098390" cy="1384372"/>
          </a:xfrm>
        </p:grpSpPr>
        <p:grpSp>
          <p:nvGrpSpPr>
            <p:cNvPr id="33" name="组合 32"/>
            <p:cNvGrpSpPr/>
            <p:nvPr/>
          </p:nvGrpSpPr>
          <p:grpSpPr>
            <a:xfrm>
              <a:off x="5645427" y="2766408"/>
              <a:ext cx="1309974" cy="899967"/>
              <a:chOff x="6831174" y="4263832"/>
              <a:chExt cx="1309974" cy="899967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>
                    <a:solidFill>
                      <a:srgbClr val="000000"/>
                    </a:solidFill>
                  </a:rPr>
                  <a:t>Database server</a:t>
                </a:r>
                <a:endParaRPr lang="zh-CN" altLang="en-US" sz="1200"/>
              </a:p>
            </p:txBody>
          </p:sp>
          <p:grpSp>
            <p:nvGrpSpPr>
              <p:cNvPr id="36" name="组合 35"/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37" name="磁盘 36"/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Database</a:t>
                  </a:r>
                  <a:endParaRPr kumimoji="1" lang="en-US" altLang="zh-CN" sz="1200" b="1"/>
                </a:p>
                <a:p>
                  <a:pPr algn="ctr"/>
                  <a:r>
                    <a:rPr kumimoji="1" lang="en-US" altLang="zh-CN" sz="1200"/>
                    <a:t>user, price</a:t>
                  </a:r>
                  <a:endParaRPr kumimoji="1" lang="zh-CN" altLang="en-US" sz="1200"/>
                </a:p>
              </p:txBody>
            </p:sp>
          </p:grpSp>
        </p:grpSp>
        <p:grpSp>
          <p:nvGrpSpPr>
            <p:cNvPr id="39" name="组合 38"/>
            <p:cNvGrpSpPr/>
            <p:nvPr/>
          </p:nvGrpSpPr>
          <p:grpSpPr>
            <a:xfrm>
              <a:off x="7433843" y="2770148"/>
              <a:ext cx="1309974" cy="899967"/>
              <a:chOff x="6831174" y="4263832"/>
              <a:chExt cx="1309974" cy="899967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6848261" y="4495975"/>
                <a:ext cx="1212919" cy="66782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831174" y="4263832"/>
                <a:ext cx="13099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>
                    <a:solidFill>
                      <a:srgbClr val="000000"/>
                    </a:solidFill>
                  </a:rPr>
                  <a:t>Database server</a:t>
                </a:r>
                <a:endParaRPr lang="zh-CN" altLang="en-US" sz="1200"/>
              </a:p>
            </p:txBody>
          </p:sp>
          <p:grpSp>
            <p:nvGrpSpPr>
              <p:cNvPr id="42" name="组合 41"/>
              <p:cNvGrpSpPr/>
              <p:nvPr/>
            </p:nvGrpSpPr>
            <p:grpSpPr>
              <a:xfrm>
                <a:off x="6951983" y="4538944"/>
                <a:ext cx="1080001" cy="584154"/>
                <a:chOff x="6642225" y="3964214"/>
                <a:chExt cx="816191" cy="584154"/>
              </a:xfrm>
            </p:grpSpPr>
            <p:sp>
              <p:nvSpPr>
                <p:cNvPr id="43" name="磁盘 42"/>
                <p:cNvSpPr/>
                <p:nvPr/>
              </p:nvSpPr>
              <p:spPr>
                <a:xfrm>
                  <a:off x="6642225" y="3964214"/>
                  <a:ext cx="816191" cy="584154"/>
                </a:xfrm>
                <a:prstGeom prst="flowChartMagneticDisk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2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6679366" y="4033238"/>
                  <a:ext cx="733109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Database</a:t>
                  </a:r>
                  <a:endParaRPr kumimoji="1" lang="en-US" altLang="zh-CN" sz="1200" b="1"/>
                </a:p>
                <a:p>
                  <a:pPr algn="ctr"/>
                  <a:r>
                    <a:rPr kumimoji="1" lang="en-US" altLang="zh-CN" sz="1200"/>
                    <a:t>user, price</a:t>
                  </a:r>
                  <a:endParaRPr kumimoji="1" lang="zh-CN" altLang="en-US" sz="1200"/>
                </a:p>
              </p:txBody>
            </p:sp>
          </p:grpSp>
        </p:grpSp>
        <p:cxnSp>
          <p:nvCxnSpPr>
            <p:cNvPr id="45" name="直线连接符 44"/>
            <p:cNvCxnSpPr/>
            <p:nvPr/>
          </p:nvCxnSpPr>
          <p:spPr>
            <a:xfrm>
              <a:off x="5645427" y="3793604"/>
              <a:ext cx="30813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6897697" y="3066734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000000"/>
                  </a:solidFill>
                </a:rPr>
                <a:t>…</a:t>
              </a:r>
              <a:endParaRPr lang="zh-CN" altLang="en-US" sz="2400"/>
            </a:p>
          </p:txBody>
        </p:sp>
        <p:sp>
          <p:nvSpPr>
            <p:cNvPr id="48" name="矩形 47"/>
            <p:cNvSpPr/>
            <p:nvPr/>
          </p:nvSpPr>
          <p:spPr>
            <a:xfrm>
              <a:off x="6151448" y="3812226"/>
              <a:ext cx="2064989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</a:rPr>
                <a:t>Distributed database</a:t>
              </a:r>
              <a:endParaRPr lang="zh-CN" altLang="en-US" sz="1600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5383207" y="1199766"/>
            <a:ext cx="3704912" cy="1076455"/>
            <a:chOff x="5248883" y="1420516"/>
            <a:chExt cx="3704912" cy="1076455"/>
          </a:xfrm>
        </p:grpSpPr>
        <p:grpSp>
          <p:nvGrpSpPr>
            <p:cNvPr id="63" name="组合 62"/>
            <p:cNvGrpSpPr/>
            <p:nvPr/>
          </p:nvGrpSpPr>
          <p:grpSpPr>
            <a:xfrm>
              <a:off x="5248883" y="1420516"/>
              <a:ext cx="3704912" cy="608773"/>
              <a:chOff x="5248883" y="1420516"/>
              <a:chExt cx="3704912" cy="608773"/>
            </a:xfrm>
          </p:grpSpPr>
          <p:grpSp>
            <p:nvGrpSpPr>
              <p:cNvPr id="50" name="组合 49"/>
              <p:cNvGrpSpPr/>
              <p:nvPr/>
            </p:nvGrpSpPr>
            <p:grpSpPr>
              <a:xfrm>
                <a:off x="5248883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1" name="梯形 50"/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Caching</a:t>
                  </a:r>
                  <a:endParaRPr kumimoji="1" lang="en-US" altLang="zh-CN" sz="1200" b="1"/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rgbClr val="000000"/>
                      </a:solidFill>
                    </a:rPr>
                    <a:t>Caching server</a:t>
                  </a:r>
                  <a:endParaRPr lang="zh-CN" altLang="en-US" sz="1200"/>
                </a:p>
              </p:txBody>
            </p:sp>
          </p:grpSp>
          <p:grpSp>
            <p:nvGrpSpPr>
              <p:cNvPr id="54" name="组合 53"/>
              <p:cNvGrpSpPr/>
              <p:nvPr/>
            </p:nvGrpSpPr>
            <p:grpSpPr>
              <a:xfrm>
                <a:off x="6350866" y="1424862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5" name="梯形 54"/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Caching</a:t>
                  </a:r>
                  <a:endParaRPr kumimoji="1" lang="en-US" altLang="zh-CN" sz="1200" b="1"/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rgbClr val="000000"/>
                      </a:solidFill>
                    </a:rPr>
                    <a:t>Caching server</a:t>
                  </a:r>
                  <a:endParaRPr lang="zh-CN" altLang="en-US" sz="1200"/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7738398" y="1420516"/>
                <a:ext cx="1215397" cy="604427"/>
                <a:chOff x="4705349" y="3308267"/>
                <a:chExt cx="1215397" cy="604427"/>
              </a:xfrm>
            </p:grpSpPr>
            <p:sp>
              <p:nvSpPr>
                <p:cNvPr id="59" name="梯形 58"/>
                <p:cNvSpPr/>
                <p:nvPr/>
              </p:nvSpPr>
              <p:spPr>
                <a:xfrm>
                  <a:off x="4857850" y="3506191"/>
                  <a:ext cx="910397" cy="406503"/>
                </a:xfrm>
                <a:prstGeom prst="trapezoid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4896935" y="3566708"/>
                  <a:ext cx="79220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en-US" altLang="zh-CN" sz="1200" b="1"/>
                    <a:t>Caching</a:t>
                  </a:r>
                  <a:endParaRPr kumimoji="1" lang="en-US" altLang="zh-CN" sz="1200" b="1"/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4705349" y="3308267"/>
                  <a:ext cx="121539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1200">
                      <a:solidFill>
                        <a:srgbClr val="000000"/>
                      </a:solidFill>
                    </a:rPr>
                    <a:t>Caching server</a:t>
                  </a:r>
                  <a:endParaRPr lang="zh-CN" altLang="en-US" sz="1200"/>
                </a:p>
              </p:txBody>
            </p:sp>
          </p:grpSp>
          <p:sp>
            <p:nvSpPr>
              <p:cNvPr id="62" name="矩形 61"/>
              <p:cNvSpPr/>
              <p:nvPr/>
            </p:nvSpPr>
            <p:spPr>
              <a:xfrm>
                <a:off x="7415910" y="1502122"/>
                <a:ext cx="492443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>
                    <a:solidFill>
                      <a:srgbClr val="000000"/>
                    </a:solidFill>
                  </a:rPr>
                  <a:t>…</a:t>
                </a:r>
                <a:endParaRPr lang="zh-CN" altLang="en-US" sz="2400"/>
              </a:p>
            </p:txBody>
          </p:sp>
        </p:grpSp>
        <p:cxnSp>
          <p:nvCxnSpPr>
            <p:cNvPr id="64" name="直线连接符 63"/>
            <p:cNvCxnSpPr/>
            <p:nvPr/>
          </p:nvCxnSpPr>
          <p:spPr>
            <a:xfrm>
              <a:off x="5308749" y="2137420"/>
              <a:ext cx="36450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/>
            <p:cNvSpPr/>
            <p:nvPr/>
          </p:nvSpPr>
          <p:spPr>
            <a:xfrm>
              <a:off x="6027005" y="2158417"/>
              <a:ext cx="1927131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solidFill>
                    <a:srgbClr val="000000"/>
                  </a:solidFill>
                </a:rPr>
                <a:t>Distributed caching</a:t>
              </a:r>
              <a:endParaRPr lang="zh-CN" altLang="en-US" sz="1600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2236116" y="3199271"/>
            <a:ext cx="768261" cy="2146974"/>
            <a:chOff x="3096000" y="3119298"/>
            <a:chExt cx="768261" cy="2146974"/>
          </a:xfrm>
        </p:grpSpPr>
        <p:sp>
          <p:nvSpPr>
            <p:cNvPr id="68" name="矩形 67"/>
            <p:cNvSpPr/>
            <p:nvPr/>
          </p:nvSpPr>
          <p:spPr>
            <a:xfrm>
              <a:off x="3096000" y="3119298"/>
              <a:ext cx="725111" cy="21469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 rot="5400000">
              <a:off x="2988299" y="3437380"/>
              <a:ext cx="690955" cy="180000"/>
              <a:chOff x="4884739" y="2696400"/>
              <a:chExt cx="690955" cy="180000"/>
            </a:xfrm>
          </p:grpSpPr>
          <p:sp>
            <p:nvSpPr>
              <p:cNvPr id="70" name="矩形 69"/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 rot="5400000">
              <a:off x="3219367" y="3437381"/>
              <a:ext cx="690955" cy="180000"/>
              <a:chOff x="4884739" y="2696400"/>
              <a:chExt cx="690955" cy="180000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 rot="5400000">
              <a:off x="2988299" y="4762203"/>
              <a:ext cx="690955" cy="180000"/>
              <a:chOff x="4884739" y="2696400"/>
              <a:chExt cx="690955" cy="180000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 rot="5400000">
              <a:off x="3219367" y="4762204"/>
              <a:ext cx="690955" cy="180000"/>
              <a:chOff x="4884739" y="2696400"/>
              <a:chExt cx="690955" cy="180000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4884739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5135696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5395694" y="2696400"/>
                <a:ext cx="180000" cy="18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93" name="矩形 92"/>
            <p:cNvSpPr/>
            <p:nvPr/>
          </p:nvSpPr>
          <p:spPr>
            <a:xfrm>
              <a:off x="3126559" y="4015893"/>
              <a:ext cx="737702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 sz="1200">
                  <a:solidFill>
                    <a:srgbClr val="000000"/>
                  </a:solidFill>
                </a:rPr>
                <a:t>Load</a:t>
              </a:r>
              <a:endParaRPr kumimoji="1" lang="en-US" altLang="zh-CN" sz="1200">
                <a:solidFill>
                  <a:srgbClr val="000000"/>
                </a:solidFill>
              </a:endParaRPr>
            </a:p>
            <a:p>
              <a:r>
                <a:rPr kumimoji="1" lang="en-US" altLang="zh-CN" sz="1200">
                  <a:solidFill>
                    <a:srgbClr val="000000"/>
                  </a:solidFill>
                </a:rPr>
                <a:t>Balance</a:t>
              </a:r>
              <a:endParaRPr lang="zh-CN" altLang="en-US" sz="1200"/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3302994" y="2814021"/>
            <a:ext cx="1703228" cy="1049410"/>
            <a:chOff x="5882155" y="4329138"/>
            <a:chExt cx="1703228" cy="1049410"/>
          </a:xfrm>
        </p:grpSpPr>
        <p:sp>
          <p:nvSpPr>
            <p:cNvPr id="96" name="矩形 95"/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97" name="圆角矩形 96"/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solidFill>
                    <a:schemeClr val="tx1"/>
                  </a:solidFill>
                </a:rPr>
                <a:t>Application #1</a:t>
              </a:r>
              <a:endParaRPr kumimoji="1" lang="en-US" altLang="zh-CN" sz="1200" b="1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generate the page</a:t>
              </a:r>
              <a:endParaRPr kumimoji="1"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>
                  <a:solidFill>
                    <a:srgbClr val="000000"/>
                  </a:solidFill>
                </a:rPr>
                <a:t>Application server</a:t>
              </a:r>
              <a:endParaRPr lang="zh-CN" altLang="en-US" sz="1200"/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3270533" y="4048243"/>
            <a:ext cx="1703228" cy="1049410"/>
            <a:chOff x="5882155" y="4329138"/>
            <a:chExt cx="1703228" cy="1049410"/>
          </a:xfrm>
        </p:grpSpPr>
        <p:sp>
          <p:nvSpPr>
            <p:cNvPr id="111" name="矩形 110"/>
            <p:cNvSpPr/>
            <p:nvPr/>
          </p:nvSpPr>
          <p:spPr>
            <a:xfrm>
              <a:off x="5882155" y="4329138"/>
              <a:ext cx="1703228" cy="90044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200"/>
            </a:p>
          </p:txBody>
        </p:sp>
        <p:sp>
          <p:nvSpPr>
            <p:cNvPr id="112" name="圆角矩形 111"/>
            <p:cNvSpPr/>
            <p:nvPr/>
          </p:nvSpPr>
          <p:spPr>
            <a:xfrm>
              <a:off x="5919232" y="4422093"/>
              <a:ext cx="1564153" cy="643256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>
                  <a:solidFill>
                    <a:schemeClr val="tx1"/>
                  </a:solidFill>
                </a:rPr>
                <a:t>Application #2</a:t>
              </a:r>
              <a:endParaRPr kumimoji="1" lang="en-US" altLang="zh-CN" sz="1200" b="1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zh-CN" sz="1200">
                  <a:solidFill>
                    <a:schemeClr val="tx1"/>
                  </a:solidFill>
                </a:rPr>
                <a:t>add the order</a:t>
              </a:r>
              <a:endParaRPr kumimoji="1" lang="en-US" altLang="zh-CN" sz="1200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5999834" y="5101549"/>
              <a:ext cx="14029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sz="1200">
                  <a:solidFill>
                    <a:srgbClr val="000000"/>
                  </a:solidFill>
                </a:rPr>
                <a:t>Application server</a:t>
              </a:r>
              <a:endParaRPr lang="zh-CN" altLang="en-US" sz="1200"/>
            </a:p>
          </p:txBody>
        </p:sp>
      </p:grpSp>
      <p:sp>
        <p:nvSpPr>
          <p:cNvPr id="116" name="矩形 115"/>
          <p:cNvSpPr/>
          <p:nvPr/>
        </p:nvSpPr>
        <p:spPr>
          <a:xfrm rot="5400000">
            <a:off x="398422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0000"/>
                </a:solidFill>
              </a:rPr>
              <a:t>…</a:t>
            </a:r>
            <a:endParaRPr lang="zh-CN" altLang="en-US" sz="2400"/>
          </a:p>
        </p:txBody>
      </p:sp>
      <p:cxnSp>
        <p:nvCxnSpPr>
          <p:cNvPr id="32" name="直线连接符 31"/>
          <p:cNvCxnSpPr/>
          <p:nvPr/>
        </p:nvCxnSpPr>
        <p:spPr>
          <a:xfrm>
            <a:off x="1979712" y="2706957"/>
            <a:ext cx="0" cy="358645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/>
          <p:cNvCxnSpPr/>
          <p:nvPr/>
        </p:nvCxnSpPr>
        <p:spPr>
          <a:xfrm>
            <a:off x="1979712" y="2706957"/>
            <a:ext cx="324036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/>
          <p:cNvCxnSpPr/>
          <p:nvPr/>
        </p:nvCxnSpPr>
        <p:spPr>
          <a:xfrm flipV="1">
            <a:off x="5220072" y="1129308"/>
            <a:ext cx="0" cy="157764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/>
          <p:cNvCxnSpPr/>
          <p:nvPr/>
        </p:nvCxnSpPr>
        <p:spPr>
          <a:xfrm>
            <a:off x="5220072" y="1129308"/>
            <a:ext cx="439248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 rot="16200000">
            <a:off x="703673" y="3881347"/>
            <a:ext cx="1548280" cy="638043"/>
            <a:chOff x="6020855" y="1361203"/>
            <a:chExt cx="1548280" cy="638043"/>
          </a:xfrm>
        </p:grpSpPr>
        <p:sp>
          <p:nvSpPr>
            <p:cNvPr id="102" name="云形 101"/>
            <p:cNvSpPr/>
            <p:nvPr/>
          </p:nvSpPr>
          <p:spPr>
            <a:xfrm>
              <a:off x="6020855" y="1361203"/>
              <a:ext cx="1548280" cy="638043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6311529" y="1443038"/>
              <a:ext cx="9669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000000"/>
                  </a:solidFill>
                </a:rPr>
                <a:t>Internet</a:t>
              </a:r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911161" y="3550232"/>
            <a:ext cx="252000" cy="517828"/>
            <a:chOff x="1735514" y="3550232"/>
            <a:chExt cx="420567" cy="517828"/>
          </a:xfrm>
        </p:grpSpPr>
        <p:cxnSp>
          <p:nvCxnSpPr>
            <p:cNvPr id="104" name="直线箭头连接符 103"/>
            <p:cNvCxnSpPr/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线箭头连接符 105"/>
            <p:cNvCxnSpPr/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/>
            <p:cNvCxnSpPr/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箭头连接符 107"/>
            <p:cNvCxnSpPr/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/>
          <p:cNvGrpSpPr/>
          <p:nvPr/>
        </p:nvGrpSpPr>
        <p:grpSpPr>
          <a:xfrm>
            <a:off x="1907704" y="4263806"/>
            <a:ext cx="252000" cy="517828"/>
            <a:chOff x="1735514" y="3550232"/>
            <a:chExt cx="420567" cy="517828"/>
          </a:xfrm>
        </p:grpSpPr>
        <p:cxnSp>
          <p:nvCxnSpPr>
            <p:cNvPr id="117" name="直线箭头连接符 116"/>
            <p:cNvCxnSpPr/>
            <p:nvPr/>
          </p:nvCxnSpPr>
          <p:spPr>
            <a:xfrm>
              <a:off x="1735514" y="3550232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线箭头连接符 117"/>
            <p:cNvCxnSpPr/>
            <p:nvPr/>
          </p:nvCxnSpPr>
          <p:spPr>
            <a:xfrm>
              <a:off x="1735514" y="3720585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线箭头连接符 118"/>
            <p:cNvCxnSpPr/>
            <p:nvPr/>
          </p:nvCxnSpPr>
          <p:spPr>
            <a:xfrm>
              <a:off x="1735514" y="3897707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线箭头连接符 119"/>
            <p:cNvCxnSpPr/>
            <p:nvPr/>
          </p:nvCxnSpPr>
          <p:spPr>
            <a:xfrm>
              <a:off x="1735514" y="4068060"/>
              <a:ext cx="4205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任意形状 98"/>
          <p:cNvSpPr/>
          <p:nvPr/>
        </p:nvSpPr>
        <p:spPr>
          <a:xfrm>
            <a:off x="2675106" y="2972121"/>
            <a:ext cx="680937" cy="425574"/>
          </a:xfrm>
          <a:custGeom>
            <a:avLst/>
            <a:gdLst>
              <a:gd name="connsiteX0" fmla="*/ 0 w 680937"/>
              <a:gd name="connsiteY0" fmla="*/ 403377 h 425574"/>
              <a:gd name="connsiteX1" fmla="*/ 447473 w 680937"/>
              <a:gd name="connsiteY1" fmla="*/ 383922 h 425574"/>
              <a:gd name="connsiteX2" fmla="*/ 379379 w 680937"/>
              <a:gd name="connsiteY2" fmla="*/ 23998 h 425574"/>
              <a:gd name="connsiteX3" fmla="*/ 680937 w 680937"/>
              <a:gd name="connsiteY3" fmla="*/ 62909 h 42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937" h="425574">
                <a:moveTo>
                  <a:pt x="0" y="403377"/>
                </a:moveTo>
                <a:cubicBezTo>
                  <a:pt x="192121" y="425264"/>
                  <a:pt x="384243" y="447152"/>
                  <a:pt x="447473" y="383922"/>
                </a:cubicBezTo>
                <a:cubicBezTo>
                  <a:pt x="510703" y="320692"/>
                  <a:pt x="340468" y="77500"/>
                  <a:pt x="379379" y="23998"/>
                </a:cubicBezTo>
                <a:cubicBezTo>
                  <a:pt x="418290" y="-29504"/>
                  <a:pt x="549613" y="16702"/>
                  <a:pt x="680937" y="62909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任意形状 99"/>
          <p:cNvSpPr/>
          <p:nvPr/>
        </p:nvSpPr>
        <p:spPr>
          <a:xfrm>
            <a:off x="2733472" y="3533078"/>
            <a:ext cx="671209" cy="1017912"/>
          </a:xfrm>
          <a:custGeom>
            <a:avLst/>
            <a:gdLst>
              <a:gd name="connsiteX0" fmla="*/ 0 w 671209"/>
              <a:gd name="connsiteY0" fmla="*/ 75884 h 1017912"/>
              <a:gd name="connsiteX1" fmla="*/ 291830 w 671209"/>
              <a:gd name="connsiteY1" fmla="*/ 85611 h 1017912"/>
              <a:gd name="connsiteX2" fmla="*/ 340468 w 671209"/>
              <a:gd name="connsiteY2" fmla="*/ 941645 h 1017912"/>
              <a:gd name="connsiteX3" fmla="*/ 671209 w 671209"/>
              <a:gd name="connsiteY3" fmla="*/ 922190 h 101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209" h="1017912">
                <a:moveTo>
                  <a:pt x="0" y="75884"/>
                </a:moveTo>
                <a:cubicBezTo>
                  <a:pt x="117542" y="8601"/>
                  <a:pt x="235085" y="-58682"/>
                  <a:pt x="291830" y="85611"/>
                </a:cubicBezTo>
                <a:cubicBezTo>
                  <a:pt x="348575" y="229904"/>
                  <a:pt x="277238" y="802215"/>
                  <a:pt x="340468" y="941645"/>
                </a:cubicBezTo>
                <a:cubicBezTo>
                  <a:pt x="403698" y="1081075"/>
                  <a:pt x="537453" y="1001632"/>
                  <a:pt x="671209" y="92219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任意形状 104"/>
          <p:cNvSpPr/>
          <p:nvPr/>
        </p:nvSpPr>
        <p:spPr>
          <a:xfrm>
            <a:off x="2743200" y="4928179"/>
            <a:ext cx="1215957" cy="488037"/>
          </a:xfrm>
          <a:custGeom>
            <a:avLst/>
            <a:gdLst>
              <a:gd name="connsiteX0" fmla="*/ 0 w 1215957"/>
              <a:gd name="connsiteY0" fmla="*/ 3744 h 488037"/>
              <a:gd name="connsiteX1" fmla="*/ 379379 w 1215957"/>
              <a:gd name="connsiteY1" fmla="*/ 62110 h 488037"/>
              <a:gd name="connsiteX2" fmla="*/ 680936 w 1215957"/>
              <a:gd name="connsiteY2" fmla="*/ 431761 h 488037"/>
              <a:gd name="connsiteX3" fmla="*/ 1215957 w 1215957"/>
              <a:gd name="connsiteY3" fmla="*/ 480400 h 488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957" h="488037">
                <a:moveTo>
                  <a:pt x="0" y="3744"/>
                </a:moveTo>
                <a:cubicBezTo>
                  <a:pt x="132945" y="-2741"/>
                  <a:pt x="265890" y="-9226"/>
                  <a:pt x="379379" y="62110"/>
                </a:cubicBezTo>
                <a:cubicBezTo>
                  <a:pt x="492868" y="133446"/>
                  <a:pt x="541506" y="362046"/>
                  <a:pt x="680936" y="431761"/>
                </a:cubicBezTo>
                <a:cubicBezTo>
                  <a:pt x="820366" y="501476"/>
                  <a:pt x="1018161" y="490938"/>
                  <a:pt x="1215957" y="48040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任意形状 120"/>
          <p:cNvSpPr/>
          <p:nvPr/>
        </p:nvSpPr>
        <p:spPr>
          <a:xfrm>
            <a:off x="4864086" y="2014176"/>
            <a:ext cx="1283795" cy="1189054"/>
          </a:xfrm>
          <a:custGeom>
            <a:avLst/>
            <a:gdLst>
              <a:gd name="connsiteX0" fmla="*/ 9471 w 1283795"/>
              <a:gd name="connsiteY0" fmla="*/ 1118130 h 1189054"/>
              <a:gd name="connsiteX1" fmla="*/ 67837 w 1283795"/>
              <a:gd name="connsiteY1" fmla="*/ 1127858 h 1189054"/>
              <a:gd name="connsiteX2" fmla="*/ 515310 w 1283795"/>
              <a:gd name="connsiteY2" fmla="*/ 1108403 h 1189054"/>
              <a:gd name="connsiteX3" fmla="*/ 641769 w 1283795"/>
              <a:gd name="connsiteY3" fmla="*/ 106454 h 1189054"/>
              <a:gd name="connsiteX4" fmla="*/ 1283795 w 1283795"/>
              <a:gd name="connsiteY4" fmla="*/ 77271 h 118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3795" h="1189054">
                <a:moveTo>
                  <a:pt x="9471" y="1118130"/>
                </a:moveTo>
                <a:cubicBezTo>
                  <a:pt x="-3499" y="1123804"/>
                  <a:pt x="-16469" y="1129479"/>
                  <a:pt x="67837" y="1127858"/>
                </a:cubicBezTo>
                <a:cubicBezTo>
                  <a:pt x="152143" y="1126237"/>
                  <a:pt x="419655" y="1278637"/>
                  <a:pt x="515310" y="1108403"/>
                </a:cubicBezTo>
                <a:cubicBezTo>
                  <a:pt x="610965" y="938169"/>
                  <a:pt x="513688" y="278309"/>
                  <a:pt x="641769" y="106454"/>
                </a:cubicBezTo>
                <a:cubicBezTo>
                  <a:pt x="769850" y="-65401"/>
                  <a:pt x="1026822" y="5935"/>
                  <a:pt x="1283795" y="77271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任意形状 121"/>
          <p:cNvSpPr/>
          <p:nvPr/>
        </p:nvSpPr>
        <p:spPr>
          <a:xfrm>
            <a:off x="4902740" y="4349164"/>
            <a:ext cx="1420239" cy="942683"/>
          </a:xfrm>
          <a:custGeom>
            <a:avLst/>
            <a:gdLst>
              <a:gd name="connsiteX0" fmla="*/ 0 w 1420239"/>
              <a:gd name="connsiteY0" fmla="*/ 47738 h 942683"/>
              <a:gd name="connsiteX1" fmla="*/ 593388 w 1420239"/>
              <a:gd name="connsiteY1" fmla="*/ 47738 h 942683"/>
              <a:gd name="connsiteX2" fmla="*/ 680937 w 1420239"/>
              <a:gd name="connsiteY2" fmla="*/ 543849 h 942683"/>
              <a:gd name="connsiteX3" fmla="*/ 1420239 w 1420239"/>
              <a:gd name="connsiteY3" fmla="*/ 942683 h 94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0239" h="942683">
                <a:moveTo>
                  <a:pt x="0" y="47738"/>
                </a:moveTo>
                <a:cubicBezTo>
                  <a:pt x="239949" y="6395"/>
                  <a:pt x="479899" y="-34947"/>
                  <a:pt x="593388" y="47738"/>
                </a:cubicBezTo>
                <a:cubicBezTo>
                  <a:pt x="706877" y="130423"/>
                  <a:pt x="543129" y="394692"/>
                  <a:pt x="680937" y="543849"/>
                </a:cubicBezTo>
                <a:cubicBezTo>
                  <a:pt x="818745" y="693006"/>
                  <a:pt x="1119492" y="817844"/>
                  <a:pt x="1420239" y="942683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任意形状 122"/>
          <p:cNvSpPr/>
          <p:nvPr/>
        </p:nvSpPr>
        <p:spPr>
          <a:xfrm>
            <a:off x="4931923" y="3381875"/>
            <a:ext cx="1313234" cy="460911"/>
          </a:xfrm>
          <a:custGeom>
            <a:avLst/>
            <a:gdLst>
              <a:gd name="connsiteX0" fmla="*/ 0 w 1313234"/>
              <a:gd name="connsiteY0" fmla="*/ 51989 h 460911"/>
              <a:gd name="connsiteX1" fmla="*/ 437745 w 1313234"/>
              <a:gd name="connsiteY1" fmla="*/ 32534 h 460911"/>
              <a:gd name="connsiteX2" fmla="*/ 428017 w 1313234"/>
              <a:gd name="connsiteY2" fmla="*/ 431368 h 460911"/>
              <a:gd name="connsiteX3" fmla="*/ 1313234 w 1313234"/>
              <a:gd name="connsiteY3" fmla="*/ 431368 h 460911"/>
              <a:gd name="connsiteX4" fmla="*/ 1313234 w 1313234"/>
              <a:gd name="connsiteY4" fmla="*/ 431368 h 460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234" h="460911">
                <a:moveTo>
                  <a:pt x="0" y="51989"/>
                </a:moveTo>
                <a:cubicBezTo>
                  <a:pt x="183204" y="10646"/>
                  <a:pt x="366409" y="-30696"/>
                  <a:pt x="437745" y="32534"/>
                </a:cubicBezTo>
                <a:cubicBezTo>
                  <a:pt x="509081" y="95764"/>
                  <a:pt x="282102" y="364896"/>
                  <a:pt x="428017" y="431368"/>
                </a:cubicBezTo>
                <a:cubicBezTo>
                  <a:pt x="573932" y="497840"/>
                  <a:pt x="1313234" y="431368"/>
                  <a:pt x="1313234" y="431368"/>
                </a:cubicBezTo>
                <a:lnTo>
                  <a:pt x="1313234" y="431368"/>
                </a:ln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5" name="图片 124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357945" y="3397695"/>
            <a:ext cx="329286" cy="329286"/>
          </a:xfrm>
          <a:prstGeom prst="rect">
            <a:avLst/>
          </a:prstGeom>
        </p:spPr>
      </p:pic>
      <p:pic>
        <p:nvPicPr>
          <p:cNvPr id="126" name="图片 12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267280" y="3955145"/>
            <a:ext cx="536836" cy="536836"/>
          </a:xfrm>
          <a:prstGeom prst="rect">
            <a:avLst/>
          </a:prstGeom>
        </p:spPr>
      </p:pic>
      <p:pic>
        <p:nvPicPr>
          <p:cNvPr id="127" name="图片 126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320547" y="4549038"/>
            <a:ext cx="425471" cy="425471"/>
          </a:xfrm>
          <a:prstGeom prst="rect">
            <a:avLst/>
          </a:prstGeom>
        </p:spPr>
      </p:pic>
      <p:sp>
        <p:nvSpPr>
          <p:cNvPr id="128" name="矩形 127"/>
          <p:cNvSpPr/>
          <p:nvPr/>
        </p:nvSpPr>
        <p:spPr>
          <a:xfrm rot="5400000">
            <a:off x="381976" y="5112000"/>
            <a:ext cx="49244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000000"/>
                </a:solidFill>
              </a:rPr>
              <a:t>…</a:t>
            </a:r>
            <a:endParaRPr lang="zh-CN" altLang="en-US" sz="2400"/>
          </a:p>
        </p:txBody>
      </p:sp>
      <p:cxnSp>
        <p:nvCxnSpPr>
          <p:cNvPr id="135" name="直线箭头连接符 134"/>
          <p:cNvCxnSpPr/>
          <p:nvPr/>
        </p:nvCxnSpPr>
        <p:spPr>
          <a:xfrm>
            <a:off x="769034" y="3667368"/>
            <a:ext cx="255810" cy="3293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/>
          <p:cNvCxnSpPr/>
          <p:nvPr/>
        </p:nvCxnSpPr>
        <p:spPr>
          <a:xfrm>
            <a:off x="804116" y="4272758"/>
            <a:ext cx="252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箭头连接符 137"/>
          <p:cNvCxnSpPr/>
          <p:nvPr/>
        </p:nvCxnSpPr>
        <p:spPr>
          <a:xfrm flipV="1">
            <a:off x="795533" y="4557531"/>
            <a:ext cx="260583" cy="2330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/>
          <p:cNvCxnSpPr/>
          <p:nvPr/>
        </p:nvCxnSpPr>
        <p:spPr>
          <a:xfrm flipV="1">
            <a:off x="794988" y="4948686"/>
            <a:ext cx="281447" cy="51067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113717" y="291071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/>
              <a:t>Users</a:t>
            </a:r>
            <a:endParaRPr lang="zh-CN" altLang="en-US"/>
          </a:p>
        </p:txBody>
      </p:sp>
      <p:grpSp>
        <p:nvGrpSpPr>
          <p:cNvPr id="146" name="组合 145"/>
          <p:cNvGrpSpPr/>
          <p:nvPr/>
        </p:nvGrpSpPr>
        <p:grpSpPr>
          <a:xfrm>
            <a:off x="1031305" y="2691437"/>
            <a:ext cx="845234" cy="489970"/>
            <a:chOff x="6020855" y="1361204"/>
            <a:chExt cx="845234" cy="489970"/>
          </a:xfrm>
        </p:grpSpPr>
        <p:sp>
          <p:nvSpPr>
            <p:cNvPr id="147" name="云形 146"/>
            <p:cNvSpPr/>
            <p:nvPr/>
          </p:nvSpPr>
          <p:spPr>
            <a:xfrm>
              <a:off x="6020855" y="1361204"/>
              <a:ext cx="845234" cy="489970"/>
            </a:xfrm>
            <a:prstGeom prst="clou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8" name="矩形 147"/>
            <p:cNvSpPr/>
            <p:nvPr/>
          </p:nvSpPr>
          <p:spPr>
            <a:xfrm>
              <a:off x="6110928" y="1413481"/>
              <a:ext cx="68480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000000"/>
                  </a:solidFill>
                </a:rPr>
                <a:t>CDN</a:t>
              </a:r>
              <a:endParaRPr lang="zh-CN" altLang="en-US"/>
            </a:p>
          </p:txBody>
        </p:sp>
      </p:grpSp>
      <p:cxnSp>
        <p:nvCxnSpPr>
          <p:cNvPr id="149" name="直线箭头连接符 148"/>
          <p:cNvCxnSpPr/>
          <p:nvPr/>
        </p:nvCxnSpPr>
        <p:spPr>
          <a:xfrm flipV="1">
            <a:off x="1337719" y="3186000"/>
            <a:ext cx="0" cy="2304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/>
          <p:cNvCxnSpPr/>
          <p:nvPr/>
        </p:nvCxnSpPr>
        <p:spPr>
          <a:xfrm flipV="1">
            <a:off x="1477813" y="3203164"/>
            <a:ext cx="0" cy="18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/>
          <p:cNvGrpSpPr/>
          <p:nvPr/>
        </p:nvGrpSpPr>
        <p:grpSpPr>
          <a:xfrm>
            <a:off x="4492257" y="5204142"/>
            <a:ext cx="1322740" cy="293267"/>
            <a:chOff x="4833436" y="4356643"/>
            <a:chExt cx="1322740" cy="293267"/>
          </a:xfrm>
        </p:grpSpPr>
        <p:sp>
          <p:nvSpPr>
            <p:cNvPr id="130" name="圆柱体 129"/>
            <p:cNvSpPr/>
            <p:nvPr/>
          </p:nvSpPr>
          <p:spPr>
            <a:xfrm rot="5400000">
              <a:off x="5375673" y="3869407"/>
              <a:ext cx="276998" cy="1284008"/>
            </a:xfrm>
            <a:prstGeom prst="ca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>
              <a:off x="4833436" y="4356643"/>
              <a:ext cx="12840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>
                  <a:solidFill>
                    <a:srgbClr val="000000"/>
                  </a:solidFill>
                </a:rPr>
                <a:t>Message queue</a:t>
              </a:r>
              <a:endParaRPr lang="zh-CN" altLang="en-US" sz="1200"/>
            </a:p>
          </p:txBody>
        </p:sp>
      </p:grpSp>
      <p:sp>
        <p:nvSpPr>
          <p:cNvPr id="132" name="任意形状 131"/>
          <p:cNvSpPr/>
          <p:nvPr/>
        </p:nvSpPr>
        <p:spPr>
          <a:xfrm>
            <a:off x="4994031" y="4797083"/>
            <a:ext cx="342313" cy="365760"/>
          </a:xfrm>
          <a:custGeom>
            <a:avLst/>
            <a:gdLst>
              <a:gd name="connsiteX0" fmla="*/ 0 w 342313"/>
              <a:gd name="connsiteY0" fmla="*/ 0 h 365760"/>
              <a:gd name="connsiteX1" fmla="*/ 295421 w 342313"/>
              <a:gd name="connsiteY1" fmla="*/ 70339 h 365760"/>
              <a:gd name="connsiteX2" fmla="*/ 337624 w 342313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13" h="365760">
                <a:moveTo>
                  <a:pt x="0" y="0"/>
                </a:moveTo>
                <a:cubicBezTo>
                  <a:pt x="119575" y="4689"/>
                  <a:pt x="239150" y="9379"/>
                  <a:pt x="295421" y="70339"/>
                </a:cubicBezTo>
                <a:cubicBezTo>
                  <a:pt x="351692" y="131299"/>
                  <a:pt x="344658" y="248529"/>
                  <a:pt x="337624" y="36576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3" name="图片 132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656019" y="1209408"/>
            <a:ext cx="1817874" cy="118893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4" name="矩形 133"/>
          <p:cNvSpPr/>
          <p:nvPr/>
        </p:nvSpPr>
        <p:spPr>
          <a:xfrm>
            <a:off x="5858859" y="2827756"/>
            <a:ext cx="1080623" cy="628368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651304" cy="900442"/>
          </a:xfrm>
        </p:spPr>
        <p:txBody>
          <a:bodyPr/>
          <a:lstStyle/>
          <a:p>
            <a:r>
              <a:rPr kumimoji="1" lang="en-US" altLang="zh-CN" dirty="0"/>
              <a:t>Big picture of Spanner (a standard distributed database)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How to scale to a larger dataset?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Shading </a:t>
            </a:r>
            <a:endParaRPr kumimoji="1" lang="en-US" altLang="zh-CN" dirty="0"/>
          </a:p>
          <a:p>
            <a:r>
              <a:rPr kumimoji="1" lang="en-US" altLang="zh-CN" dirty="0"/>
              <a:t>How to tolerate failures across machines &amp; datacenters?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Replicated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 machine w/ 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</a:t>
            </a:r>
            <a:endParaRPr kumimoji="1" lang="en-US" altLang="zh-CN" dirty="0"/>
          </a:p>
          <a:p>
            <a:pPr lvl="2"/>
            <a:r>
              <a:rPr kumimoji="1" lang="en-US" altLang="zh-CN" sz="1800" dirty="0"/>
              <a:t>Can also use raft (e.g., </a:t>
            </a:r>
            <a:r>
              <a:rPr kumimoji="1" lang="en-US" altLang="zh-CN" sz="1800" dirty="0" err="1"/>
              <a:t>TiDB</a:t>
            </a:r>
            <a:r>
              <a:rPr kumimoji="1" lang="en-US" altLang="zh-CN" sz="1800" dirty="0"/>
              <a:t>) </a:t>
            </a:r>
            <a:endParaRPr kumimoji="1" lang="en-US" altLang="zh-CN" sz="1800" dirty="0"/>
          </a:p>
          <a:p>
            <a:r>
              <a:rPr kumimoji="1" lang="en-US" altLang="zh-CN" dirty="0"/>
              <a:t>How to execute read-write transaction to ensure before-or-after atomicity and multi-site atomicity?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2PL + 2PC</a:t>
            </a:r>
            <a:endParaRPr kumimoji="1" lang="en-US" altLang="zh-CN" dirty="0"/>
          </a:p>
          <a:p>
            <a:endParaRPr kumimoji="1"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 dirty="0"/>
              <a:t>Read-write TX: put it all together </a:t>
            </a:r>
            <a:endParaRPr kumimoji="1" lang="zh-CN" altLang="en-US" b="0" dirty="0"/>
          </a:p>
        </p:txBody>
      </p:sp>
      <p:sp>
        <p:nvSpPr>
          <p:cNvPr id="5" name="AutoShape 2" descr="Gmail has a new logo that&amp;#39;s a lot more Google - The Verge"/>
          <p:cNvSpPr>
            <a:spLocks noChangeAspect="1" noChangeArrowheads="1"/>
          </p:cNvSpPr>
          <p:nvPr/>
        </p:nvSpPr>
        <p:spPr bwMode="auto">
          <a:xfrm>
            <a:off x="4425820" y="30158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AutoShape 4" descr="Gmail has a new logo that&amp;#39;s a lot more Google - The Verge"/>
          <p:cNvSpPr>
            <a:spLocks noChangeAspect="1" noChangeArrowheads="1"/>
          </p:cNvSpPr>
          <p:nvPr/>
        </p:nvSpPr>
        <p:spPr bwMode="auto">
          <a:xfrm>
            <a:off x="4578220" y="31682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600144" y="1538717"/>
            <a:ext cx="737716" cy="3730090"/>
            <a:chOff x="593924" y="1228005"/>
            <a:chExt cx="737716" cy="3730090"/>
          </a:xfrm>
        </p:grpSpPr>
        <p:cxnSp>
          <p:nvCxnSpPr>
            <p:cNvPr id="4" name="直线连接符 3"/>
            <p:cNvCxnSpPr/>
            <p:nvPr/>
          </p:nvCxnSpPr>
          <p:spPr>
            <a:xfrm>
              <a:off x="1331640" y="1366505"/>
              <a:ext cx="0" cy="359159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593924" y="1228005"/>
                  <a:ext cx="6917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𝐶𝑙𝑖𝑒𝑛𝑡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924" y="1228005"/>
                  <a:ext cx="691728" cy="276999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/>
          <p:cNvGrpSpPr/>
          <p:nvPr/>
        </p:nvGrpSpPr>
        <p:grpSpPr>
          <a:xfrm>
            <a:off x="1625948" y="2664156"/>
            <a:ext cx="1548890" cy="2604651"/>
            <a:chOff x="1813824" y="1211004"/>
            <a:chExt cx="1354794" cy="3747091"/>
          </a:xfrm>
        </p:grpSpPr>
        <p:cxnSp>
          <p:nvCxnSpPr>
            <p:cNvPr id="25" name="直线连接符 24"/>
            <p:cNvCxnSpPr/>
            <p:nvPr/>
          </p:nvCxnSpPr>
          <p:spPr>
            <a:xfrm>
              <a:off x="3168618" y="1366505"/>
              <a:ext cx="0" cy="359159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1813824" y="1211004"/>
                  <a:ext cx="13547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𝐶𝑜𝑜𝑟𝑑𝑖𝑎𝑛𝑡𝑜𝑟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824" y="1211004"/>
                  <a:ext cx="1354794" cy="276999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组合 26"/>
          <p:cNvGrpSpPr/>
          <p:nvPr/>
        </p:nvGrpSpPr>
        <p:grpSpPr>
          <a:xfrm>
            <a:off x="5473678" y="1514242"/>
            <a:ext cx="812723" cy="3737564"/>
            <a:chOff x="518917" y="1220531"/>
            <a:chExt cx="812723" cy="3737564"/>
          </a:xfrm>
        </p:grpSpPr>
        <p:cxnSp>
          <p:nvCxnSpPr>
            <p:cNvPr id="29" name="直线连接符 28"/>
            <p:cNvCxnSpPr/>
            <p:nvPr/>
          </p:nvCxnSpPr>
          <p:spPr>
            <a:xfrm>
              <a:off x="1331640" y="1366505"/>
              <a:ext cx="0" cy="359159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518917" y="1220531"/>
                  <a:ext cx="8127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𝑆ℎ𝑎𝑟𝑑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917" y="1220531"/>
                  <a:ext cx="812723" cy="276999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组合 30"/>
          <p:cNvGrpSpPr/>
          <p:nvPr/>
        </p:nvGrpSpPr>
        <p:grpSpPr>
          <a:xfrm>
            <a:off x="7029459" y="1514241"/>
            <a:ext cx="812723" cy="3737926"/>
            <a:chOff x="542520" y="1220169"/>
            <a:chExt cx="812723" cy="3737926"/>
          </a:xfrm>
        </p:grpSpPr>
        <p:cxnSp>
          <p:nvCxnSpPr>
            <p:cNvPr id="32" name="直线连接符 31"/>
            <p:cNvCxnSpPr/>
            <p:nvPr/>
          </p:nvCxnSpPr>
          <p:spPr>
            <a:xfrm>
              <a:off x="1331640" y="1366505"/>
              <a:ext cx="0" cy="359159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542520" y="1220169"/>
                  <a:ext cx="8127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𝑆ℎ𝑎𝑟𝑑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520" y="1220169"/>
                  <a:ext cx="812723" cy="276999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直线箭头连接符 22"/>
          <p:cNvCxnSpPr/>
          <p:nvPr/>
        </p:nvCxnSpPr>
        <p:spPr>
          <a:xfrm>
            <a:off x="1337860" y="1702206"/>
            <a:ext cx="4966659" cy="24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>
            <a:off x="1337860" y="2099748"/>
            <a:ext cx="6480719" cy="275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/>
              <p:cNvSpPr txBox="1"/>
              <p:nvPr/>
            </p:nvSpPr>
            <p:spPr>
              <a:xfrm>
                <a:off x="2805932" y="1615647"/>
                <a:ext cx="79495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932" y="1615647"/>
                <a:ext cx="794951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63" t="-67" r="54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/>
              <p:cNvSpPr txBox="1"/>
              <p:nvPr/>
            </p:nvSpPr>
            <p:spPr>
              <a:xfrm>
                <a:off x="3654472" y="2037374"/>
                <a:ext cx="79495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472" y="2037374"/>
                <a:ext cx="794951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6" t="-96" r="77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线箭头连接符 49"/>
          <p:cNvCxnSpPr/>
          <p:nvPr/>
        </p:nvCxnSpPr>
        <p:spPr>
          <a:xfrm flipH="1">
            <a:off x="1337860" y="1962864"/>
            <a:ext cx="4924939" cy="624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/>
          <p:nvPr/>
        </p:nvCxnSpPr>
        <p:spPr>
          <a:xfrm flipH="1">
            <a:off x="1337859" y="2389055"/>
            <a:ext cx="6433514" cy="2147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形标注 55"/>
          <p:cNvSpPr/>
          <p:nvPr/>
        </p:nvSpPr>
        <p:spPr>
          <a:xfrm rot="16200000">
            <a:off x="-3831" y="1970569"/>
            <a:ext cx="1207697" cy="1187592"/>
          </a:xfrm>
          <a:prstGeom prst="wedgeEllipseCallout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/>
              <p:cNvSpPr txBox="1"/>
              <p:nvPr/>
            </p:nvSpPr>
            <p:spPr>
              <a:xfrm>
                <a:off x="-18692" y="2176513"/>
                <a:ext cx="147568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0" i="1" dirty="0">
                    <a:latin typeface="Cambria Math" panose="02040503050406030204" pitchFamily="18" charset="0"/>
                  </a:rPr>
                  <a:t>Client Buffer:</a:t>
                </a:r>
                <a:endParaRPr kumimoji="1" lang="en-US" altLang="zh-CN" sz="1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sz="1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1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4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1400" b="0" i="1" dirty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kumimoji="1" lang="en-US" altLang="zh-CN" sz="1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692" y="2176513"/>
                <a:ext cx="1475688" cy="738664"/>
              </a:xfrm>
              <a:prstGeom prst="rect">
                <a:avLst/>
              </a:prstGeom>
              <a:blipFill rotWithShape="1">
                <a:blip r:embed="rId7"/>
                <a:stretch>
                  <a:fillRect l="19" t="-50" r="21" b="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线箭头连接符 58"/>
          <p:cNvCxnSpPr/>
          <p:nvPr/>
        </p:nvCxnSpPr>
        <p:spPr>
          <a:xfrm>
            <a:off x="1349661" y="3015812"/>
            <a:ext cx="18251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/>
          <p:nvPr/>
        </p:nvCxnSpPr>
        <p:spPr>
          <a:xfrm>
            <a:off x="3186639" y="3017186"/>
            <a:ext cx="3099762" cy="37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/>
          <p:nvPr/>
        </p:nvCxnSpPr>
        <p:spPr>
          <a:xfrm>
            <a:off x="3181270" y="3331413"/>
            <a:ext cx="4660912" cy="38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/>
          <p:nvPr/>
        </p:nvCxnSpPr>
        <p:spPr>
          <a:xfrm>
            <a:off x="3173139" y="4121394"/>
            <a:ext cx="3098302" cy="264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/>
          <p:cNvCxnSpPr/>
          <p:nvPr/>
        </p:nvCxnSpPr>
        <p:spPr>
          <a:xfrm>
            <a:off x="3181270" y="4451191"/>
            <a:ext cx="4637309" cy="38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/>
              <p:cNvSpPr txBox="1"/>
              <p:nvPr/>
            </p:nvSpPr>
            <p:spPr>
              <a:xfrm>
                <a:off x="4333143" y="2985219"/>
                <a:ext cx="794951" cy="3084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𝑝𝑒𝑟𝑝𝑎𝑟𝑒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143" y="2985219"/>
                <a:ext cx="794951" cy="308482"/>
              </a:xfrm>
              <a:prstGeom prst="rect">
                <a:avLst/>
              </a:prstGeom>
              <a:blipFill rotWithShape="1">
                <a:blip r:embed="rId8"/>
                <a:stretch>
                  <a:fillRect l="-68" t="-27" r="59" b="1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/>
              <p:cNvSpPr txBox="1"/>
              <p:nvPr/>
            </p:nvSpPr>
            <p:spPr>
              <a:xfrm>
                <a:off x="5367678" y="3487309"/>
                <a:ext cx="794951" cy="3084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𝑝𝑒𝑟𝑝𝑎𝑟𝑒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678" y="3487309"/>
                <a:ext cx="794951" cy="308482"/>
              </a:xfrm>
              <a:prstGeom prst="rect">
                <a:avLst/>
              </a:prstGeom>
              <a:blipFill rotWithShape="1">
                <a:blip r:embed="rId8"/>
                <a:stretch>
                  <a:fillRect l="-3" t="-170" r="74" b="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本框 74"/>
              <p:cNvSpPr txBox="1"/>
              <p:nvPr/>
            </p:nvSpPr>
            <p:spPr>
              <a:xfrm>
                <a:off x="6227331" y="3195721"/>
                <a:ext cx="794951" cy="308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𝑝𝑒𝑟𝑝𝑎𝑟𝑒𝑑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331" y="3195721"/>
                <a:ext cx="794951" cy="308482"/>
              </a:xfrm>
              <a:prstGeom prst="rect">
                <a:avLst/>
              </a:prstGeom>
              <a:blipFill rotWithShape="1">
                <a:blip r:embed="rId9"/>
                <a:stretch>
                  <a:fillRect l="-66" t="-130" r="-5215" b="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本框 75"/>
              <p:cNvSpPr txBox="1"/>
              <p:nvPr/>
            </p:nvSpPr>
            <p:spPr>
              <a:xfrm>
                <a:off x="7781730" y="3545216"/>
                <a:ext cx="794951" cy="308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𝑝𝑒𝑟𝑝𝑎𝑟𝑒𝑑</m:t>
                      </m:r>
                    </m:oMath>
                  </m:oMathPara>
                </a14:m>
                <a:endParaRPr kumimoji="1" lang="zh-CN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730" y="3545216"/>
                <a:ext cx="794951" cy="308482"/>
              </a:xfrm>
              <a:prstGeom prst="rect">
                <a:avLst/>
              </a:prstGeom>
              <a:blipFill rotWithShape="1">
                <a:blip r:embed="rId9"/>
                <a:stretch>
                  <a:fillRect l="-55" t="-4" r="-5225" b="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线箭头连接符 76"/>
          <p:cNvCxnSpPr/>
          <p:nvPr/>
        </p:nvCxnSpPr>
        <p:spPr>
          <a:xfrm flipV="1">
            <a:off x="3174837" y="3415211"/>
            <a:ext cx="3087962" cy="17141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文本框 83"/>
              <p:cNvSpPr txBox="1"/>
              <p:nvPr/>
            </p:nvSpPr>
            <p:spPr>
              <a:xfrm>
                <a:off x="4449172" y="4084916"/>
                <a:ext cx="794951" cy="3084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𝑐𝑜𝑚𝑚𝑖𝑡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84" name="文本框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172" y="4084916"/>
                <a:ext cx="794951" cy="308482"/>
              </a:xfrm>
              <a:prstGeom prst="rect">
                <a:avLst/>
              </a:prstGeom>
              <a:blipFill rotWithShape="1">
                <a:blip r:embed="rId10"/>
                <a:stretch>
                  <a:fillRect l="-46" t="-193" r="37" b="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线箭头连接符 94"/>
          <p:cNvCxnSpPr>
            <a:endCxn id="76" idx="1"/>
          </p:cNvCxnSpPr>
          <p:nvPr/>
        </p:nvCxnSpPr>
        <p:spPr>
          <a:xfrm flipV="1">
            <a:off x="3172908" y="3699457"/>
            <a:ext cx="4608822" cy="37419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文本框 96"/>
              <p:cNvSpPr txBox="1"/>
              <p:nvPr/>
            </p:nvSpPr>
            <p:spPr>
              <a:xfrm>
                <a:off x="5122837" y="4478327"/>
                <a:ext cx="794951" cy="3084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𝑐𝑜𝑚𝑚𝑖𝑡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97" name="文本框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37" y="4478327"/>
                <a:ext cx="794951" cy="308482"/>
              </a:xfrm>
              <a:prstGeom prst="rect">
                <a:avLst/>
              </a:prstGeom>
              <a:blipFill rotWithShape="1">
                <a:blip r:embed="rId10"/>
                <a:stretch>
                  <a:fillRect l="-37" t="-100" r="28" b="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线箭头连接符 97"/>
          <p:cNvCxnSpPr/>
          <p:nvPr/>
        </p:nvCxnSpPr>
        <p:spPr>
          <a:xfrm flipV="1">
            <a:off x="3168904" y="4399753"/>
            <a:ext cx="3117495" cy="28371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直线箭头连接符 99"/>
          <p:cNvCxnSpPr/>
          <p:nvPr/>
        </p:nvCxnSpPr>
        <p:spPr>
          <a:xfrm flipV="1">
            <a:off x="3151236" y="4860786"/>
            <a:ext cx="4650551" cy="37657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文本框 101"/>
              <p:cNvSpPr txBox="1"/>
              <p:nvPr/>
            </p:nvSpPr>
            <p:spPr>
              <a:xfrm>
                <a:off x="6229480" y="4198117"/>
                <a:ext cx="794951" cy="308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𝑎𝑝𝑝𝑙𝑖𝑒𝑑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102" name="文本框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480" y="4198117"/>
                <a:ext cx="794951" cy="308482"/>
              </a:xfrm>
              <a:prstGeom prst="rect">
                <a:avLst/>
              </a:prstGeom>
              <a:blipFill rotWithShape="1">
                <a:blip r:embed="rId11"/>
                <a:stretch>
                  <a:fillRect l="-16" t="-43" r="8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/>
              <p:cNvSpPr txBox="1"/>
              <p:nvPr/>
            </p:nvSpPr>
            <p:spPr>
              <a:xfrm>
                <a:off x="7760751" y="4673998"/>
                <a:ext cx="794951" cy="308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𝑎𝑝𝑝𝑙𝑖𝑒𝑑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103" name="文本框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751" y="4673998"/>
                <a:ext cx="794951" cy="308482"/>
              </a:xfrm>
              <a:prstGeom prst="rect">
                <a:avLst/>
              </a:prstGeom>
              <a:blipFill rotWithShape="1">
                <a:blip r:embed="rId11"/>
                <a:stretch>
                  <a:fillRect l="-52" t="-129" r="44" b="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3120264" y="1154932"/>
                <a:ext cx="27775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zh-CN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𝑷𝑳</m:t>
                      </m:r>
                      <m:r>
                        <a:rPr kumimoji="1" lang="en-US" altLang="zh-CN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zh-CN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𝑷𝑪</m:t>
                      </m:r>
                      <m:r>
                        <a:rPr kumimoji="1" lang="en-US" altLang="zh-CN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𝑷𝒂𝒙𝒐𝒔</m:t>
                      </m:r>
                    </m:oMath>
                  </m:oMathPara>
                </a14:m>
                <a:endParaRPr kumimoji="1"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264" y="1154932"/>
                <a:ext cx="2777525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8" t="-136" r="20" b="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5920873" y="132800"/>
            <a:ext cx="3032323" cy="1018086"/>
          </a:xfrm>
          <a:prstGeom prst="ellipse">
            <a:avLst/>
          </a:prstGeom>
          <a:gradFill flip="none" rotWithShape="1">
            <a:gsLst>
              <a:gs pos="0">
                <a:srgbClr val="BE384B"/>
              </a:gs>
              <a:gs pos="70000">
                <a:srgbClr val="C000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/>
              <a:cs typeface="+mn-cs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9788" y="344443"/>
            <a:ext cx="28520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思源宋体 CN Heavy"/>
                <a:cs typeface="+mn-cs"/>
              </a:rPr>
              <a:t>Multiple physical nodes 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思源宋体 CN Heavy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思源宋体 CN Heavy"/>
                <a:cs typeface="+mn-cs"/>
              </a:rPr>
              <a:t>backed by PAXOS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思源宋体 CN Heavy"/>
              <a:cs typeface="+mn-cs"/>
            </a:endParaRPr>
          </a:p>
        </p:txBody>
      </p:sp>
      <p:sp>
        <p:nvSpPr>
          <p:cNvPr id="7" name="任意形状 6"/>
          <p:cNvSpPr/>
          <p:nvPr/>
        </p:nvSpPr>
        <p:spPr>
          <a:xfrm>
            <a:off x="7608277" y="1148862"/>
            <a:ext cx="128954" cy="386861"/>
          </a:xfrm>
          <a:custGeom>
            <a:avLst/>
            <a:gdLst>
              <a:gd name="connsiteX0" fmla="*/ 0 w 128954"/>
              <a:gd name="connsiteY0" fmla="*/ 386861 h 386861"/>
              <a:gd name="connsiteX1" fmla="*/ 128954 w 128954"/>
              <a:gd name="connsiteY1" fmla="*/ 0 h 386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8954" h="386861">
                <a:moveTo>
                  <a:pt x="0" y="386861"/>
                </a:moveTo>
                <a:lnTo>
                  <a:pt x="128954" y="0"/>
                </a:lnTo>
              </a:path>
            </a:pathLst>
          </a:cu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Rectangle 13"/>
          <p:cNvSpPr/>
          <p:nvPr/>
        </p:nvSpPr>
        <p:spPr>
          <a:xfrm>
            <a:off x="1763101" y="5258161"/>
            <a:ext cx="5657329" cy="349702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lang="en-GB" altLang="zh-CN" b="1" dirty="0">
                <a:solidFill>
                  <a:srgbClr val="BE384B"/>
                </a:solidFill>
              </a:rPr>
              <a:t>Note: we skip the network RTTs of </a:t>
            </a:r>
            <a:r>
              <a:rPr lang="en-GB" altLang="zh-CN" b="1" dirty="0" err="1">
                <a:solidFill>
                  <a:srgbClr val="BE384B"/>
                </a:solidFill>
              </a:rPr>
              <a:t>Paxos</a:t>
            </a:r>
            <a:r>
              <a:rPr lang="en-GB" altLang="zh-CN" b="1" dirty="0">
                <a:solidFill>
                  <a:srgbClr val="BE384B"/>
                </a:solidFill>
              </a:rPr>
              <a:t> 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 models of computing systems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7"/>
            <a:ext cx="8579296" cy="4471925"/>
          </a:xfrm>
        </p:spPr>
        <p:txBody>
          <a:bodyPr/>
          <a:lstStyle/>
          <a:p>
            <a:r>
              <a:rPr lang="en-US" altLang="zh-CN" dirty="0"/>
              <a:t>Data model</a:t>
            </a:r>
            <a:r>
              <a:rPr lang="en-US" altLang="zh-CN" b="0" dirty="0"/>
              <a:t>: collection of concepts for describing the data in a database</a:t>
            </a:r>
            <a:endParaRPr lang="en-US" altLang="zh-CN" b="0" dirty="0"/>
          </a:p>
          <a:p>
            <a:r>
              <a:rPr lang="en-US" altLang="zh-CN" dirty="0"/>
              <a:t>Schema: </a:t>
            </a:r>
            <a:r>
              <a:rPr lang="en-US" altLang="zh-CN" b="0" dirty="0"/>
              <a:t>a description of a particular collection of data, using a given data model</a:t>
            </a:r>
            <a:endParaRPr lang="en-US" altLang="zh-CN" b="0" dirty="0"/>
          </a:p>
          <a:p>
            <a:r>
              <a:rPr kumimoji="1" lang="en-US" altLang="zh-CN" dirty="0"/>
              <a:t>Example data model:</a:t>
            </a:r>
            <a:endParaRPr kumimoji="1" lang="en-US" altLang="zh-CN" dirty="0"/>
          </a:p>
          <a:p>
            <a:pPr lvl="1"/>
            <a:r>
              <a:rPr lang="en-US" altLang="zh-CN" dirty="0"/>
              <a:t>Relational</a:t>
            </a:r>
            <a:endParaRPr lang="en-US" altLang="zh-CN" dirty="0"/>
          </a:p>
          <a:p>
            <a:pPr lvl="1"/>
            <a:r>
              <a:rPr lang="en-US" altLang="zh-CN" dirty="0"/>
              <a:t>Key-value</a:t>
            </a:r>
            <a:endParaRPr lang="en-US" altLang="zh-CN" dirty="0"/>
          </a:p>
          <a:p>
            <a:pPr lvl="1"/>
            <a:r>
              <a:rPr lang="en-US" altLang="zh-CN" dirty="0"/>
              <a:t>Graph</a:t>
            </a:r>
            <a:endParaRPr lang="en-US" altLang="zh-CN" dirty="0"/>
          </a:p>
          <a:p>
            <a:pPr lvl="1"/>
            <a:r>
              <a:rPr lang="en-US" altLang="zh-CN" dirty="0"/>
              <a:t>Document</a:t>
            </a:r>
            <a:endParaRPr lang="en-US" altLang="zh-CN" dirty="0"/>
          </a:p>
          <a:p>
            <a:pPr lvl="1"/>
            <a:r>
              <a:rPr kumimoji="1" lang="en-US" altLang="zh-CN" dirty="0"/>
              <a:t>...</a:t>
            </a:r>
            <a:endParaRPr kumimoji="1" lang="en-US" altLang="zh-CN" dirty="0"/>
          </a:p>
          <a:p>
            <a:r>
              <a:rPr kumimoji="1" lang="en-US" altLang="zh-CN" dirty="0"/>
              <a:t>Though some models are more nature in specific workloads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E.g., the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graph</a:t>
            </a:r>
            <a:r>
              <a:rPr kumimoji="1" lang="en-US" altLang="zh-CN" dirty="0"/>
              <a:t> data model is more natural for graph workloads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57200" y="2517966"/>
            <a:ext cx="1738536" cy="360040"/>
          </a:xfrm>
          <a:prstGeom prst="roundRect">
            <a:avLst/>
          </a:prstGeom>
          <a:noFill/>
          <a:ln w="19050">
            <a:solidFill>
              <a:srgbClr val="BE37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任意形状 7"/>
          <p:cNvSpPr/>
          <p:nvPr/>
        </p:nvSpPr>
        <p:spPr>
          <a:xfrm>
            <a:off x="2156791" y="2670293"/>
            <a:ext cx="281094" cy="419173"/>
          </a:xfrm>
          <a:custGeom>
            <a:avLst/>
            <a:gdLst>
              <a:gd name="connsiteX0" fmla="*/ 119270 w 281094"/>
              <a:gd name="connsiteY0" fmla="*/ 11669 h 419173"/>
              <a:gd name="connsiteX1" fmla="*/ 278296 w 281094"/>
              <a:gd name="connsiteY1" fmla="*/ 51425 h 419173"/>
              <a:gd name="connsiteX2" fmla="*/ 0 w 281094"/>
              <a:gd name="connsiteY2" fmla="*/ 419173 h 419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094" h="419173">
                <a:moveTo>
                  <a:pt x="119270" y="11669"/>
                </a:moveTo>
                <a:cubicBezTo>
                  <a:pt x="208722" y="-2412"/>
                  <a:pt x="298174" y="-16492"/>
                  <a:pt x="278296" y="51425"/>
                </a:cubicBezTo>
                <a:cubicBezTo>
                  <a:pt x="258418" y="119342"/>
                  <a:pt x="129209" y="269257"/>
                  <a:pt x="0" y="419173"/>
                </a:cubicBezTo>
              </a:path>
            </a:pathLst>
          </a:custGeom>
          <a:noFill/>
          <a:ln w="19050">
            <a:solidFill>
              <a:srgbClr val="BE37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任意形状 8"/>
          <p:cNvSpPr/>
          <p:nvPr/>
        </p:nvSpPr>
        <p:spPr>
          <a:xfrm>
            <a:off x="1679713" y="2549888"/>
            <a:ext cx="934766" cy="966961"/>
          </a:xfrm>
          <a:custGeom>
            <a:avLst/>
            <a:gdLst>
              <a:gd name="connsiteX0" fmla="*/ 646044 w 934766"/>
              <a:gd name="connsiteY0" fmla="*/ 102256 h 966961"/>
              <a:gd name="connsiteX1" fmla="*/ 834887 w 934766"/>
              <a:gd name="connsiteY1" fmla="*/ 52561 h 966961"/>
              <a:gd name="connsiteX2" fmla="*/ 874644 w 934766"/>
              <a:gd name="connsiteY2" fmla="*/ 748300 h 966961"/>
              <a:gd name="connsiteX3" fmla="*/ 0 w 934766"/>
              <a:gd name="connsiteY3" fmla="*/ 966961 h 966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4766" h="966961">
                <a:moveTo>
                  <a:pt x="646044" y="102256"/>
                </a:moveTo>
                <a:cubicBezTo>
                  <a:pt x="721415" y="23571"/>
                  <a:pt x="796787" y="-55113"/>
                  <a:pt x="834887" y="52561"/>
                </a:cubicBezTo>
                <a:cubicBezTo>
                  <a:pt x="872987" y="160235"/>
                  <a:pt x="1013792" y="595900"/>
                  <a:pt x="874644" y="748300"/>
                </a:cubicBezTo>
                <a:cubicBezTo>
                  <a:pt x="735496" y="900700"/>
                  <a:pt x="367748" y="933830"/>
                  <a:pt x="0" y="966961"/>
                </a:cubicBezTo>
              </a:path>
            </a:pathLst>
          </a:custGeom>
          <a:noFill/>
          <a:ln w="19050">
            <a:solidFill>
              <a:srgbClr val="BE37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任意形状 9"/>
          <p:cNvSpPr/>
          <p:nvPr/>
        </p:nvSpPr>
        <p:spPr>
          <a:xfrm>
            <a:off x="2067339" y="2425452"/>
            <a:ext cx="865184" cy="1429327"/>
          </a:xfrm>
          <a:custGeom>
            <a:avLst/>
            <a:gdLst>
              <a:gd name="connsiteX0" fmla="*/ 298174 w 865184"/>
              <a:gd name="connsiteY0" fmla="*/ 167057 h 1429327"/>
              <a:gd name="connsiteX1" fmla="*/ 646044 w 865184"/>
              <a:gd name="connsiteY1" fmla="*/ 57727 h 1429327"/>
              <a:gd name="connsiteX2" fmla="*/ 834887 w 865184"/>
              <a:gd name="connsiteY2" fmla="*/ 962188 h 1429327"/>
              <a:gd name="connsiteX3" fmla="*/ 0 w 865184"/>
              <a:gd name="connsiteY3" fmla="*/ 1429327 h 1429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5184" h="1429327">
                <a:moveTo>
                  <a:pt x="298174" y="167057"/>
                </a:moveTo>
                <a:cubicBezTo>
                  <a:pt x="427383" y="46131"/>
                  <a:pt x="556592" y="-74795"/>
                  <a:pt x="646044" y="57727"/>
                </a:cubicBezTo>
                <a:cubicBezTo>
                  <a:pt x="735496" y="190249"/>
                  <a:pt x="942561" y="733588"/>
                  <a:pt x="834887" y="962188"/>
                </a:cubicBezTo>
                <a:cubicBezTo>
                  <a:pt x="727213" y="1190788"/>
                  <a:pt x="363606" y="1310057"/>
                  <a:pt x="0" y="1429327"/>
                </a:cubicBezTo>
              </a:path>
            </a:pathLst>
          </a:custGeom>
          <a:noFill/>
          <a:ln w="19050">
            <a:solidFill>
              <a:srgbClr val="BE374B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21975" y="2838250"/>
            <a:ext cx="2518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GB" altLang="zh-CN" b="1" dirty="0">
                <a:solidFill>
                  <a:srgbClr val="C00000"/>
                </a:solidFill>
              </a:rPr>
              <a:t>More expressiveness</a:t>
            </a:r>
            <a:endParaRPr lang="en-US" altLang="zh-CN" b="1" dirty="0">
              <a:solidFill>
                <a:srgbClr val="C00000"/>
              </a:solidFill>
              <a:latin typeface="Eras Medium ITC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Principle: be declarative, not procedural  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356826"/>
          </a:xfrm>
        </p:spPr>
        <p:txBody>
          <a:bodyPr/>
          <a:lstStyle/>
          <a:p>
            <a:r>
              <a:rPr kumimoji="1" lang="en-US" altLang="zh-CN" dirty="0"/>
              <a:t>Declarative: knowledge of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Example: ”Stop at the red traffic light” </a:t>
            </a:r>
            <a:endParaRPr kumimoji="1" lang="en-US" altLang="zh-CN" dirty="0"/>
          </a:p>
          <a:p>
            <a:r>
              <a:rPr kumimoji="1" lang="en-US" altLang="zh-CN" dirty="0"/>
              <a:t>Procedural: knowledge of how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Example: “play a song”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Example: “Write a program to forbid malicious insertions”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In psychology, declarative language is easier to learn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Procedural knowledge needs many practices </a:t>
            </a:r>
            <a:endParaRPr kumimoji="1" lang="en-US" altLang="zh-CN" dirty="0"/>
          </a:p>
          <a:p>
            <a:pPr lvl="2"/>
            <a:r>
              <a:rPr kumimoji="1" lang="en-US" altLang="zh-CN" sz="1800" dirty="0"/>
              <a:t>E.g., you have to code 10,000+ LoC to be a good </a:t>
            </a:r>
            <a:r>
              <a:rPr kumimoji="1" lang="en-US" altLang="zh-CN" sz="1800" dirty="0" err="1"/>
              <a:t>c++</a:t>
            </a:r>
            <a:r>
              <a:rPr kumimoji="1" lang="en-US" altLang="zh-CN" sz="1800" dirty="0"/>
              <a:t> programmer </a:t>
            </a:r>
            <a:endParaRPr kumimoji="1" lang="en-US" altLang="zh-CN" sz="1800" dirty="0"/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An introduction to regular expressions – O'Reilly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776" y="2641476"/>
            <a:ext cx="1550447" cy="105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Relational model vs. key-value model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2050" name="Picture 2" descr="C Programming Language - Britefi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080324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++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771800" y="4181496"/>
            <a:ext cx="360040" cy="40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ow to set up and learn SQL on Mac - Macworld U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383" y="2710659"/>
            <a:ext cx="1217974" cy="91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Declarative vs. procedural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 is better? </a:t>
            </a:r>
            <a:endParaRPr kumimoji="1" lang="en-US" altLang="zh-CN" dirty="0"/>
          </a:p>
          <a:p>
            <a:r>
              <a:rPr kumimoji="1" lang="en-US" altLang="zh-CN" dirty="0"/>
              <a:t>Declarative</a:t>
            </a:r>
            <a:endParaRPr kumimoji="1" lang="en-US" altLang="zh-CN" dirty="0"/>
          </a:p>
          <a:p>
            <a:pPr lvl="1"/>
            <a:r>
              <a:rPr lang="en-GB" altLang="zh-CN" dirty="0"/>
              <a:t>You say what you want without having to say how to do it</a:t>
            </a:r>
            <a:endParaRPr lang="en-GB" altLang="zh-CN" dirty="0"/>
          </a:p>
          <a:p>
            <a:pPr lvl="1"/>
            <a:r>
              <a:rPr lang="en-GB" altLang="zh-CN" b="1" dirty="0"/>
              <a:t>Example</a:t>
            </a:r>
            <a:r>
              <a:rPr lang="en-GB" altLang="zh-CN" dirty="0"/>
              <a:t>: </a:t>
            </a:r>
            <a:endParaRPr lang="en-GB" altLang="zh-CN" dirty="0"/>
          </a:p>
          <a:p>
            <a:r>
              <a:rPr kumimoji="1" lang="en-US" altLang="zh-CN" dirty="0"/>
              <a:t>Procedural</a:t>
            </a:r>
            <a:endParaRPr kumimoji="1" lang="en-US" altLang="zh-CN" dirty="0"/>
          </a:p>
          <a:p>
            <a:pPr lvl="1"/>
            <a:r>
              <a:rPr lang="en-GB" altLang="zh-CN" dirty="0"/>
              <a:t>You have to specify exact steps to get the result</a:t>
            </a:r>
            <a:endParaRPr lang="en-GB" altLang="zh-CN" dirty="0"/>
          </a:p>
          <a:p>
            <a:pPr lvl="1"/>
            <a:r>
              <a:rPr lang="en-GB" altLang="zh-CN" b="1" dirty="0"/>
              <a:t>Example</a:t>
            </a:r>
            <a:r>
              <a:rPr lang="en-GB" altLang="zh-CN" dirty="0"/>
              <a:t>: </a:t>
            </a:r>
            <a:endParaRPr lang="en-GB" altLang="zh-CN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70459" y="2425452"/>
            <a:ext cx="680308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 b="0" kern="0" dirty="0">
                <a:solidFill>
                  <a:srgbClr val="C00000"/>
                </a:solidFill>
                <a:ea typeface="+mn-ea"/>
              </a:rPr>
              <a:t>Review</a:t>
            </a:r>
            <a:r>
              <a:rPr lang="en-US" altLang="zh-CN" b="0" kern="0" dirty="0">
                <a:solidFill>
                  <a:srgbClr val="C00000"/>
                </a:solidFill>
                <a:ea typeface="+mn-ea"/>
              </a:rPr>
              <a:t>:</a:t>
            </a:r>
            <a:r>
              <a:rPr lang="zh-CN" altLang="en-US" b="0" kern="0" dirty="0">
                <a:solidFill>
                  <a:srgbClr val="C00000"/>
                </a:solidFill>
                <a:ea typeface="+mn-ea"/>
              </a:rPr>
              <a:t> </a:t>
            </a:r>
            <a:r>
              <a:rPr kumimoji="0" lang="en-US" altLang="zh-CN" b="0" kern="0" dirty="0">
                <a:solidFill>
                  <a:srgbClr val="C00000"/>
                </a:solidFill>
                <a:ea typeface="+mn-ea"/>
              </a:rPr>
              <a:t>Network</a:t>
            </a:r>
            <a:endParaRPr kumimoji="0" lang="en-US" altLang="zh-CN" b="0" kern="0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OSI, TCP/IP &amp; Protocol Stack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zh-CN" sz="1600" dirty="0"/>
              <a:t>OSI</a:t>
            </a:r>
            <a:r>
              <a:rPr lang="en-GB" altLang="zh-CN" sz="1600" b="0" dirty="0"/>
              <a:t> </a:t>
            </a:r>
            <a:endParaRPr lang="en-GB" altLang="zh-CN" sz="1600" b="0" dirty="0"/>
          </a:p>
          <a:p>
            <a:pPr lvl="1"/>
            <a:r>
              <a:rPr lang="en-GB" altLang="zh-CN" sz="1600" b="0" dirty="0"/>
              <a:t>The open systems interconnection (OSI) model </a:t>
            </a:r>
            <a:endParaRPr lang="en-GB" altLang="zh-CN" sz="1600" b="0" dirty="0"/>
          </a:p>
          <a:p>
            <a:pPr lvl="1"/>
            <a:r>
              <a:rPr kumimoji="1" lang="en-US" altLang="zh-CN" sz="1600" dirty="0"/>
              <a:t>7-layer architecture </a:t>
            </a:r>
            <a:endParaRPr kumimoji="1"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353444"/>
            <a:ext cx="8229600" cy="33401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Layers in Network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/>
          </a:bodyPr>
          <a:lstStyle/>
          <a:p>
            <a:r>
              <a:rPr lang="en-US" altLang="zh-CN" dirty="0"/>
              <a:t>Application</a:t>
            </a:r>
            <a:endParaRPr lang="en-US" altLang="zh-CN" dirty="0"/>
          </a:p>
          <a:p>
            <a:pPr lvl="1"/>
            <a:r>
              <a:rPr lang="en-US" altLang="zh-CN" dirty="0"/>
              <a:t>Can be thought of as a fourth layer</a:t>
            </a:r>
            <a:endParaRPr lang="en-US" altLang="zh-CN" dirty="0"/>
          </a:p>
          <a:p>
            <a:pPr lvl="1"/>
            <a:r>
              <a:rPr lang="en-US" altLang="zh-CN" dirty="0"/>
              <a:t>Not part of the network</a:t>
            </a:r>
            <a:endParaRPr lang="en-US" altLang="zh-CN" dirty="0"/>
          </a:p>
          <a:p>
            <a:r>
              <a:rPr lang="en-US" altLang="zh-CN" dirty="0"/>
              <a:t>End-to-end layer</a:t>
            </a:r>
            <a:endParaRPr lang="en-US" altLang="zh-CN" dirty="0"/>
          </a:p>
          <a:p>
            <a:pPr lvl="1"/>
            <a:r>
              <a:rPr lang="en-US" altLang="zh-CN" dirty="0"/>
              <a:t>Everything else required to provide a comfortable application interface</a:t>
            </a:r>
            <a:endParaRPr lang="en-US" altLang="zh-CN" dirty="0"/>
          </a:p>
          <a:p>
            <a:r>
              <a:rPr lang="en-US" altLang="zh-CN" dirty="0"/>
              <a:t>Network layer</a:t>
            </a:r>
            <a:endParaRPr lang="en-US" altLang="zh-CN" dirty="0"/>
          </a:p>
          <a:p>
            <a:pPr lvl="1"/>
            <a:r>
              <a:rPr lang="en-US" altLang="zh-CN" dirty="0"/>
              <a:t>Forwarding data through intermediate points to the place it is wanted</a:t>
            </a:r>
            <a:endParaRPr lang="en-US" altLang="zh-CN" dirty="0"/>
          </a:p>
          <a:p>
            <a:r>
              <a:rPr lang="en-US" altLang="zh-CN" dirty="0"/>
              <a:t>Link layer</a:t>
            </a:r>
            <a:endParaRPr lang="en-US" altLang="zh-CN" dirty="0"/>
          </a:p>
          <a:p>
            <a:pPr lvl="1"/>
            <a:r>
              <a:rPr lang="en-US" altLang="zh-CN" dirty="0"/>
              <a:t>Moving data directly from one point to another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charset="-128"/>
              </a:rPr>
              <a:t>Signal Transmission on Analog 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ea typeface="MS PGothic" panose="020B0600070205080204" charset="-128"/>
            </a:endParaRPr>
          </a:p>
          <a:p>
            <a:endParaRPr lang="en-US" altLang="zh-CN" dirty="0">
              <a:ea typeface="MS PGothic" panose="020B0600070205080204" charset="-128"/>
            </a:endParaRPr>
          </a:p>
          <a:p>
            <a:endParaRPr lang="en-US" altLang="zh-CN" dirty="0">
              <a:ea typeface="MS PGothic" panose="020B0600070205080204" charset="-128"/>
            </a:endParaRPr>
          </a:p>
          <a:p>
            <a:endParaRPr lang="en-US" altLang="zh-CN" dirty="0">
              <a:ea typeface="MS PGothic" panose="020B0600070205080204" charset="-128"/>
            </a:endParaRPr>
          </a:p>
          <a:p>
            <a:endParaRPr lang="en-US" altLang="zh-CN" dirty="0">
              <a:ea typeface="MS PGothic" panose="020B0600070205080204" charset="-128"/>
            </a:endParaRPr>
          </a:p>
          <a:p>
            <a:endParaRPr lang="en-US" altLang="zh-CN" dirty="0">
              <a:ea typeface="MS PGothic" panose="020B0600070205080204" charset="-128"/>
            </a:endParaRPr>
          </a:p>
          <a:p>
            <a:r>
              <a:rPr lang="en-US" altLang="zh-CN" dirty="0">
                <a:ea typeface="MS PGothic" panose="020B0600070205080204" charset="-128"/>
              </a:rPr>
              <a:t>It is hard for B to understand the signal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B doesn't have a copy of A's clock, so when to sample the signal?</a:t>
            </a:r>
            <a:endParaRPr lang="en-US" altLang="zh-CN" dirty="0">
              <a:ea typeface="MS PGothic" panose="020B060007020508020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43050"/>
            <a:ext cx="7239000" cy="1325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7728"/>
            <a:ext cx="6540104" cy="99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/>
              <a:t>Multi-version Concurrency Control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GB" altLang="zh-CN" dirty="0"/>
              <a:t>Each data item has </a:t>
            </a:r>
            <a:r>
              <a:rPr kumimoji="1" lang="en-GB" altLang="zh-CN" dirty="0">
                <a:solidFill>
                  <a:srgbClr val="C00000"/>
                </a:solidFill>
              </a:rPr>
              <a:t>multiple</a:t>
            </a:r>
            <a:r>
              <a:rPr kumimoji="1" lang="en-GB" altLang="zh-CN" dirty="0"/>
              <a:t> versions</a:t>
            </a:r>
            <a:endParaRPr kumimoji="1" lang="en-GB" altLang="zh-CN" dirty="0"/>
          </a:p>
          <a:p>
            <a:pPr lvl="1"/>
            <a:r>
              <a:rPr kumimoji="1" lang="en-US" altLang="zh-CN" dirty="0"/>
              <a:t>When accessing different versions of data, probably no conflict!</a:t>
            </a:r>
            <a:endParaRPr kumimoji="1" lang="en-US" altLang="zh-CN" dirty="0"/>
          </a:p>
          <a:p>
            <a:r>
              <a:rPr kumimoji="1" lang="en-US" altLang="zh-CN" dirty="0"/>
              <a:t>Key (high-level) idea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Writes </a:t>
            </a:r>
            <a:r>
              <a:rPr kumimoji="1" lang="en-US" altLang="zh-CN" b="1" dirty="0">
                <a:solidFill>
                  <a:srgbClr val="C00000"/>
                </a:solidFill>
              </a:rPr>
              <a:t>don’t overwrite </a:t>
            </a:r>
            <a:r>
              <a:rPr kumimoji="1" lang="en-US" altLang="zh-CN" dirty="0"/>
              <a:t>the original data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Instead, writes </a:t>
            </a:r>
            <a:r>
              <a:rPr kumimoji="1" lang="en-US" altLang="zh-CN" b="1" dirty="0">
                <a:solidFill>
                  <a:srgbClr val="C00000"/>
                </a:solidFill>
              </a:rPr>
              <a:t>install new versions </a:t>
            </a:r>
            <a:r>
              <a:rPr kumimoji="1" lang="en-US" altLang="zh-CN" dirty="0"/>
              <a:t>of data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Reads read from a "</a:t>
            </a:r>
            <a:r>
              <a:rPr kumimoji="1" lang="en-US" altLang="zh-CN" b="1" dirty="0">
                <a:solidFill>
                  <a:schemeClr val="accent1"/>
                </a:solidFill>
              </a:rPr>
              <a:t>snapshot</a:t>
            </a:r>
            <a:r>
              <a:rPr kumimoji="1" lang="en-US" altLang="zh-CN" dirty="0"/>
              <a:t>" of data </a:t>
            </a:r>
            <a:endParaRPr kumimoji="1" lang="en-US" altLang="zh-CN" dirty="0"/>
          </a:p>
          <a:p>
            <a:r>
              <a:rPr kumimoji="1" lang="en-US" altLang="zh-CN" dirty="0"/>
              <a:t>Benefits: no lock or validation during TX’s execution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3768" y="4225652"/>
            <a:ext cx="792088" cy="79208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矩形 5"/>
          <p:cNvSpPr/>
          <p:nvPr/>
        </p:nvSpPr>
        <p:spPr>
          <a:xfrm>
            <a:off x="2555776" y="4629761"/>
            <a:ext cx="648072" cy="188804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20587" y="4560344"/>
            <a:ext cx="1404409" cy="312190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07800" y="4513684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bankA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 100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2324996" y="4547001"/>
            <a:ext cx="230780" cy="827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 flipV="1">
            <a:off x="2358838" y="4818565"/>
            <a:ext cx="196938" cy="4978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4"/>
          <p:cNvSpPr/>
          <p:nvPr/>
        </p:nvSpPr>
        <p:spPr>
          <a:xfrm>
            <a:off x="1068327" y="5277033"/>
            <a:ext cx="2023198" cy="344128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Single-version</a:t>
            </a:r>
            <a:endParaRPr lang="en-US" altLang="zh-CN" sz="2000" dirty="0">
              <a:solidFill>
                <a:prstClr val="black"/>
              </a:solidFill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7944" y="4233527"/>
            <a:ext cx="792088" cy="79208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" name="矩形 16"/>
          <p:cNvSpPr/>
          <p:nvPr/>
        </p:nvSpPr>
        <p:spPr>
          <a:xfrm>
            <a:off x="4139952" y="4580201"/>
            <a:ext cx="648072" cy="143962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026110" y="4354831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bankA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 100, </a:t>
            </a:r>
            <a:r>
              <a:rPr kumimoji="1"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 12, </a:t>
            </a:r>
            <a:r>
              <a:rPr kumimoji="1"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pre: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xx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26110" y="4393807"/>
            <a:ext cx="3673478" cy="312190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5013322" y="4883016"/>
            <a:ext cx="3673478" cy="369332"/>
            <a:chOff x="5117028" y="5150014"/>
            <a:chExt cx="3673478" cy="369332"/>
          </a:xfrm>
        </p:grpSpPr>
        <p:sp>
          <p:nvSpPr>
            <p:cNvPr id="24" name="矩形 23"/>
            <p:cNvSpPr/>
            <p:nvPr/>
          </p:nvSpPr>
          <p:spPr>
            <a:xfrm>
              <a:off x="5151831" y="5150014"/>
              <a:ext cx="36038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bankA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: 200, </a:t>
              </a:r>
              <a:r>
                <a:rPr kumimoji="1" lang="en-US" altLang="zh-CN" b="1" dirty="0" err="1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ver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: 10, </a:t>
              </a:r>
              <a:r>
                <a:rPr kumimoji="1" lang="en-US" altLang="zh-CN" b="1" dirty="0" err="1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pre: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xx</a:t>
              </a:r>
              <a:endParaRPr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117028" y="5196588"/>
              <a:ext cx="3673478" cy="312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4139952" y="4845372"/>
            <a:ext cx="648072" cy="143962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连接符 28"/>
          <p:cNvCxnSpPr/>
          <p:nvPr/>
        </p:nvCxnSpPr>
        <p:spPr>
          <a:xfrm flipH="1">
            <a:off x="4786433" y="4383239"/>
            <a:ext cx="239677" cy="20750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/>
          <p:nvPr/>
        </p:nvCxnSpPr>
        <p:spPr>
          <a:xfrm flipH="1">
            <a:off x="4786433" y="4719509"/>
            <a:ext cx="261692" cy="1269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 flipH="1" flipV="1">
            <a:off x="4788650" y="4855711"/>
            <a:ext cx="211884" cy="8942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/>
          <p:nvPr/>
        </p:nvCxnSpPr>
        <p:spPr>
          <a:xfrm flipH="1" flipV="1">
            <a:off x="4788650" y="4996257"/>
            <a:ext cx="224672" cy="22632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任意形状 39"/>
          <p:cNvSpPr/>
          <p:nvPr/>
        </p:nvSpPr>
        <p:spPr>
          <a:xfrm>
            <a:off x="3628746" y="4053098"/>
            <a:ext cx="4937556" cy="873232"/>
          </a:xfrm>
          <a:custGeom>
            <a:avLst/>
            <a:gdLst>
              <a:gd name="connsiteX0" fmla="*/ 4749444 w 4937556"/>
              <a:gd name="connsiteY0" fmla="*/ 427462 h 873232"/>
              <a:gd name="connsiteX1" fmla="*/ 4738014 w 4937556"/>
              <a:gd name="connsiteY1" fmla="*/ 107422 h 873232"/>
              <a:gd name="connsiteX2" fmla="*/ 2703474 w 4937556"/>
              <a:gd name="connsiteY2" fmla="*/ 95992 h 873232"/>
              <a:gd name="connsiteX3" fmla="*/ 1389024 w 4937556"/>
              <a:gd name="connsiteY3" fmla="*/ 153142 h 873232"/>
              <a:gd name="connsiteX4" fmla="*/ 97434 w 4937556"/>
              <a:gd name="connsiteY4" fmla="*/ 15982 h 873232"/>
              <a:gd name="connsiteX5" fmla="*/ 131724 w 4937556"/>
              <a:gd name="connsiteY5" fmla="*/ 587482 h 873232"/>
              <a:gd name="connsiteX6" fmla="*/ 451764 w 4937556"/>
              <a:gd name="connsiteY6" fmla="*/ 873232 h 873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37556" h="873232">
                <a:moveTo>
                  <a:pt x="4749444" y="427462"/>
                </a:moveTo>
                <a:cubicBezTo>
                  <a:pt x="4914226" y="295064"/>
                  <a:pt x="5079009" y="162667"/>
                  <a:pt x="4738014" y="107422"/>
                </a:cubicBezTo>
                <a:cubicBezTo>
                  <a:pt x="4397019" y="52177"/>
                  <a:pt x="3261639" y="88372"/>
                  <a:pt x="2703474" y="95992"/>
                </a:cubicBezTo>
                <a:cubicBezTo>
                  <a:pt x="2145309" y="103612"/>
                  <a:pt x="1823364" y="166477"/>
                  <a:pt x="1389024" y="153142"/>
                </a:cubicBezTo>
                <a:cubicBezTo>
                  <a:pt x="954684" y="139807"/>
                  <a:pt x="306984" y="-56408"/>
                  <a:pt x="97434" y="15982"/>
                </a:cubicBezTo>
                <a:cubicBezTo>
                  <a:pt x="-112116" y="88372"/>
                  <a:pt x="72669" y="444607"/>
                  <a:pt x="131724" y="587482"/>
                </a:cubicBezTo>
                <a:cubicBezTo>
                  <a:pt x="190779" y="730357"/>
                  <a:pt x="321271" y="801794"/>
                  <a:pt x="451764" y="873232"/>
                </a:cubicBezTo>
              </a:path>
            </a:pathLst>
          </a:custGeom>
          <a:noFill/>
          <a:ln w="63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Rectangle 4"/>
          <p:cNvSpPr/>
          <p:nvPr/>
        </p:nvSpPr>
        <p:spPr>
          <a:xfrm>
            <a:off x="4139952" y="5296962"/>
            <a:ext cx="2023198" cy="344128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Multi-version</a:t>
            </a:r>
            <a:endParaRPr lang="en-US" altLang="zh-CN" sz="2000" dirty="0">
              <a:solidFill>
                <a:prstClr val="black"/>
              </a:solidFill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45" name="直线连接符 44"/>
          <p:cNvCxnSpPr/>
          <p:nvPr/>
        </p:nvCxnSpPr>
        <p:spPr>
          <a:xfrm>
            <a:off x="3491880" y="4063304"/>
            <a:ext cx="0" cy="20447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VCO: Voltage Controlled Oscillator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16765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How to make two ends agree on the data rate without clock line?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14000"/>
              </a:lnSpc>
            </a:pPr>
            <a:r>
              <a:rPr lang="en-US" altLang="zh-CN" dirty="0"/>
              <a:t>The receiver run a VCO at about the same data rate</a:t>
            </a:r>
            <a:endParaRPr lang="en-US" altLang="zh-CN" dirty="0"/>
          </a:p>
          <a:p>
            <a:pPr lvl="1">
              <a:lnSpc>
                <a:spcPct val="114000"/>
              </a:lnSpc>
            </a:pPr>
            <a:r>
              <a:rPr lang="en-US" altLang="zh-CN" dirty="0"/>
              <a:t>VCO's output is multiplied by the voltage of incoming signal</a:t>
            </a:r>
            <a:endParaRPr lang="en-US" altLang="zh-CN" dirty="0"/>
          </a:p>
          <a:p>
            <a:pPr lvl="1">
              <a:lnSpc>
                <a:spcPct val="114000"/>
              </a:lnSpc>
            </a:pPr>
            <a:r>
              <a:rPr lang="en-US" altLang="zh-CN" dirty="0"/>
              <a:t>The product is suitably filtered and sent back to adjust the VCO</a:t>
            </a:r>
            <a:endParaRPr lang="en-US" altLang="zh-CN" dirty="0"/>
          </a:p>
          <a:p>
            <a:pPr lvl="1">
              <a:lnSpc>
                <a:spcPct val="114000"/>
              </a:lnSpc>
            </a:pPr>
            <a:r>
              <a:rPr lang="en-US" altLang="zh-CN" dirty="0"/>
              <a:t>VCO will finally be </a:t>
            </a:r>
            <a:r>
              <a:rPr lang="en-US" altLang="zh-CN" b="1" dirty="0">
                <a:solidFill>
                  <a:srgbClr val="0096FF"/>
                </a:solidFill>
              </a:rPr>
              <a:t>locked</a:t>
            </a:r>
            <a:r>
              <a:rPr lang="en-US" altLang="zh-CN" dirty="0"/>
              <a:t> to both the frequency and phase of the arriving signal: phase-locked loop</a:t>
            </a:r>
            <a:endParaRPr lang="en-US" altLang="zh-CN" dirty="0"/>
          </a:p>
          <a:p>
            <a:pPr lvl="1">
              <a:lnSpc>
                <a:spcPct val="114000"/>
              </a:lnSpc>
            </a:pPr>
            <a:r>
              <a:rPr lang="en-US" altLang="zh-CN" dirty="0"/>
              <a:t>Then the VCO becomes a clock source for the receiver</a:t>
            </a:r>
            <a:endParaRPr lang="en-US" altLang="zh-CN" dirty="0"/>
          </a:p>
          <a:p>
            <a:pPr marL="74295" lvl="1" indent="0">
              <a:lnSpc>
                <a:spcPct val="114000"/>
              </a:lnSpc>
              <a:buNone/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C00000"/>
                </a:solidFill>
                <a:ea typeface="MS PGothic" panose="020B0600070205080204" charset="-128"/>
              </a:rPr>
              <a:t>Problem: if no transition in the stream (e.g., a lot of zero), the phase-locked loop cannot synchronize</a:t>
            </a:r>
            <a:endParaRPr lang="en-US" altLang="zh-CN" dirty="0">
              <a:solidFill>
                <a:srgbClr val="C00000"/>
              </a:solidFill>
              <a:ea typeface="MS PGothic" panose="020B0600070205080204" charset="-128"/>
            </a:endParaRPr>
          </a:p>
          <a:p>
            <a:pPr>
              <a:lnSpc>
                <a:spcPct val="100000"/>
              </a:lnSpc>
            </a:pPr>
            <a:endParaRPr lang="en-US" altLang="zh-CN" dirty="0">
              <a:ea typeface="MS PGothic" panose="020B060007020508020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561698"/>
            <a:ext cx="2004877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Manchester Code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Solution: sender encodes the data to ensure transitions</a:t>
            </a:r>
            <a:endParaRPr lang="en-US" altLang="zh-CN" dirty="0"/>
          </a:p>
          <a:p>
            <a:r>
              <a:rPr lang="en-US" altLang="zh-CN" dirty="0"/>
              <a:t>Phase encoding: at least 1 level transition for a bit</a:t>
            </a:r>
            <a:endParaRPr lang="en-US" altLang="zh-CN" dirty="0"/>
          </a:p>
          <a:p>
            <a:pPr lvl="1"/>
            <a:r>
              <a:rPr lang="en-US" altLang="zh-CN" dirty="0"/>
              <a:t>Manchester code: 0 -&gt; 01, 1 -&gt; 10</a:t>
            </a:r>
            <a:endParaRPr lang="en-US" altLang="zh-CN" dirty="0"/>
          </a:p>
          <a:p>
            <a:pPr lvl="1"/>
            <a:r>
              <a:rPr lang="en-US" altLang="zh-CN" dirty="0"/>
              <a:t>Max data rate is only half, but simple enough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84"/>
          <p:cNvSpPr>
            <a:spLocks noChangeArrowheads="1"/>
          </p:cNvSpPr>
          <p:nvPr/>
        </p:nvSpPr>
        <p:spPr bwMode="auto">
          <a:xfrm>
            <a:off x="1079898" y="4719414"/>
            <a:ext cx="906065" cy="436659"/>
          </a:xfrm>
          <a:prstGeom prst="rect">
            <a:avLst/>
          </a:prstGeom>
          <a:noFill/>
          <a:ln>
            <a:noFill/>
          </a:ln>
          <a:effectLst/>
        </p:spPr>
        <p:txBody>
          <a:bodyPr lIns="67866" tIns="33338" rIns="67866" bIns="33338">
            <a:spAutoFit/>
          </a:bodyPr>
          <a:lstStyle/>
          <a:p>
            <a:pPr>
              <a:defRPr/>
            </a:pPr>
            <a:r>
              <a:rPr lang="en-US" altLang="zh-CN" sz="1200">
                <a:solidFill>
                  <a:srgbClr val="CC0000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rPr>
              <a:t>Manchester</a:t>
            </a:r>
            <a:endParaRPr lang="en-US" altLang="zh-CN" sz="1200">
              <a:solidFill>
                <a:srgbClr val="CC0000"/>
              </a:solidFill>
              <a:latin typeface="Calibri" panose="020F0502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200">
                <a:solidFill>
                  <a:srgbClr val="CC0000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rPr>
              <a:t>Encoding</a:t>
            </a:r>
            <a:endParaRPr lang="en-US" altLang="zh-CN" sz="1200">
              <a:solidFill>
                <a:srgbClr val="CC0000"/>
              </a:solidFill>
              <a:latin typeface="Calibri" panose="020F0502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Line 85"/>
          <p:cNvSpPr>
            <a:spLocks noChangeShapeType="1"/>
          </p:cNvSpPr>
          <p:nvPr/>
        </p:nvSpPr>
        <p:spPr bwMode="auto">
          <a:xfrm flipV="1">
            <a:off x="2051447" y="4948014"/>
            <a:ext cx="5232797" cy="238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Rectangle 86"/>
          <p:cNvSpPr>
            <a:spLocks noChangeArrowheads="1"/>
          </p:cNvSpPr>
          <p:nvPr/>
        </p:nvSpPr>
        <p:spPr bwMode="auto">
          <a:xfrm>
            <a:off x="2051448" y="4948014"/>
            <a:ext cx="282178" cy="16906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Rectangle 87"/>
          <p:cNvSpPr>
            <a:spLocks noChangeArrowheads="1"/>
          </p:cNvSpPr>
          <p:nvPr/>
        </p:nvSpPr>
        <p:spPr bwMode="auto">
          <a:xfrm>
            <a:off x="2337198" y="4776564"/>
            <a:ext cx="501253" cy="17025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Line 91"/>
          <p:cNvSpPr>
            <a:spLocks noChangeShapeType="1"/>
          </p:cNvSpPr>
          <p:nvPr/>
        </p:nvSpPr>
        <p:spPr bwMode="auto">
          <a:xfrm>
            <a:off x="2051447" y="4776564"/>
            <a:ext cx="0" cy="1714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 sz="1350">
              <a:latin typeface="Calibri" panose="020F0502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Rectangle 92"/>
          <p:cNvSpPr>
            <a:spLocks noChangeArrowheads="1"/>
          </p:cNvSpPr>
          <p:nvPr/>
        </p:nvSpPr>
        <p:spPr bwMode="auto">
          <a:xfrm>
            <a:off x="2851548" y="4948014"/>
            <a:ext cx="507206" cy="16906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Rectangle 94"/>
          <p:cNvSpPr>
            <a:spLocks noChangeArrowheads="1"/>
          </p:cNvSpPr>
          <p:nvPr/>
        </p:nvSpPr>
        <p:spPr bwMode="auto">
          <a:xfrm>
            <a:off x="3365897" y="4776564"/>
            <a:ext cx="628650" cy="1714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Rectangle 95"/>
          <p:cNvSpPr>
            <a:spLocks noChangeArrowheads="1"/>
          </p:cNvSpPr>
          <p:nvPr/>
        </p:nvSpPr>
        <p:spPr bwMode="auto">
          <a:xfrm>
            <a:off x="3994547" y="4948014"/>
            <a:ext cx="514350" cy="1714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Rectangle 96"/>
          <p:cNvSpPr>
            <a:spLocks noChangeArrowheads="1"/>
          </p:cNvSpPr>
          <p:nvPr/>
        </p:nvSpPr>
        <p:spPr bwMode="auto">
          <a:xfrm>
            <a:off x="4508898" y="4776564"/>
            <a:ext cx="263128" cy="16906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Rectangle 97"/>
          <p:cNvSpPr>
            <a:spLocks noChangeArrowheads="1"/>
          </p:cNvSpPr>
          <p:nvPr/>
        </p:nvSpPr>
        <p:spPr bwMode="auto">
          <a:xfrm>
            <a:off x="4794648" y="4948014"/>
            <a:ext cx="263128" cy="16906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Rectangle 98"/>
          <p:cNvSpPr>
            <a:spLocks noChangeArrowheads="1"/>
          </p:cNvSpPr>
          <p:nvPr/>
        </p:nvSpPr>
        <p:spPr bwMode="auto">
          <a:xfrm>
            <a:off x="5080398" y="4776564"/>
            <a:ext cx="263128" cy="16906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Rectangle 99"/>
          <p:cNvSpPr>
            <a:spLocks noChangeArrowheads="1"/>
          </p:cNvSpPr>
          <p:nvPr/>
        </p:nvSpPr>
        <p:spPr bwMode="auto">
          <a:xfrm>
            <a:off x="5345906" y="4948014"/>
            <a:ext cx="263129" cy="16906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Rectangle 101"/>
          <p:cNvSpPr>
            <a:spLocks noChangeArrowheads="1"/>
          </p:cNvSpPr>
          <p:nvPr/>
        </p:nvSpPr>
        <p:spPr bwMode="auto">
          <a:xfrm>
            <a:off x="5611416" y="4776564"/>
            <a:ext cx="514350" cy="1714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Rectangle 102"/>
          <p:cNvSpPr>
            <a:spLocks noChangeArrowheads="1"/>
          </p:cNvSpPr>
          <p:nvPr/>
        </p:nvSpPr>
        <p:spPr bwMode="auto">
          <a:xfrm>
            <a:off x="6146006" y="4948014"/>
            <a:ext cx="285750" cy="1714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Rectangle 103"/>
          <p:cNvSpPr>
            <a:spLocks noChangeArrowheads="1"/>
          </p:cNvSpPr>
          <p:nvPr/>
        </p:nvSpPr>
        <p:spPr bwMode="auto">
          <a:xfrm>
            <a:off x="6431756" y="4776564"/>
            <a:ext cx="285750" cy="1714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Rectangle 104"/>
          <p:cNvSpPr>
            <a:spLocks noChangeArrowheads="1"/>
          </p:cNvSpPr>
          <p:nvPr/>
        </p:nvSpPr>
        <p:spPr bwMode="auto">
          <a:xfrm>
            <a:off x="6717506" y="4948014"/>
            <a:ext cx="285750" cy="1714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Rectangle 40"/>
          <p:cNvSpPr>
            <a:spLocks noChangeArrowheads="1"/>
          </p:cNvSpPr>
          <p:nvPr/>
        </p:nvSpPr>
        <p:spPr bwMode="auto">
          <a:xfrm>
            <a:off x="1067991" y="4149104"/>
            <a:ext cx="747930" cy="25199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zh-CN" sz="1200"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rPr>
              <a:t>Polar NRZ</a:t>
            </a:r>
            <a:endParaRPr lang="en-US" altLang="zh-CN" sz="1200">
              <a:latin typeface="Calibri" panose="020F0502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2" name="Line 41"/>
          <p:cNvSpPr>
            <a:spLocks noChangeShapeType="1"/>
          </p:cNvSpPr>
          <p:nvPr/>
        </p:nvSpPr>
        <p:spPr bwMode="auto">
          <a:xfrm>
            <a:off x="2046685" y="4369370"/>
            <a:ext cx="517564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3" name="Rectangle 42"/>
          <p:cNvSpPr>
            <a:spLocks noChangeArrowheads="1"/>
          </p:cNvSpPr>
          <p:nvPr/>
        </p:nvSpPr>
        <p:spPr bwMode="auto">
          <a:xfrm>
            <a:off x="4248150" y="4199111"/>
            <a:ext cx="1646635" cy="16906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" name="Rectangle 43"/>
          <p:cNvSpPr>
            <a:spLocks noChangeArrowheads="1"/>
          </p:cNvSpPr>
          <p:nvPr/>
        </p:nvSpPr>
        <p:spPr bwMode="auto">
          <a:xfrm>
            <a:off x="5897166" y="4362227"/>
            <a:ext cx="1091803" cy="18692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5" name="Rectangle 73"/>
          <p:cNvSpPr>
            <a:spLocks noChangeArrowheads="1"/>
          </p:cNvSpPr>
          <p:nvPr/>
        </p:nvSpPr>
        <p:spPr bwMode="auto">
          <a:xfrm>
            <a:off x="2577704" y="4369370"/>
            <a:ext cx="559594" cy="17025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6" name="Rectangle 74"/>
          <p:cNvSpPr>
            <a:spLocks noChangeArrowheads="1"/>
          </p:cNvSpPr>
          <p:nvPr/>
        </p:nvSpPr>
        <p:spPr bwMode="auto">
          <a:xfrm>
            <a:off x="3688557" y="4369370"/>
            <a:ext cx="559594" cy="17025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Rectangle 75"/>
          <p:cNvSpPr>
            <a:spLocks noChangeArrowheads="1"/>
          </p:cNvSpPr>
          <p:nvPr/>
        </p:nvSpPr>
        <p:spPr bwMode="auto">
          <a:xfrm>
            <a:off x="2018110" y="4191967"/>
            <a:ext cx="559594" cy="17026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8" name="Rectangle 76"/>
          <p:cNvSpPr>
            <a:spLocks noChangeArrowheads="1"/>
          </p:cNvSpPr>
          <p:nvPr/>
        </p:nvSpPr>
        <p:spPr bwMode="auto">
          <a:xfrm>
            <a:off x="3137298" y="4199111"/>
            <a:ext cx="559594" cy="17026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9" name="Rectangle 16"/>
          <p:cNvSpPr>
            <a:spLocks noChangeArrowheads="1"/>
          </p:cNvSpPr>
          <p:nvPr/>
        </p:nvSpPr>
        <p:spPr bwMode="auto">
          <a:xfrm>
            <a:off x="2189560" y="3705002"/>
            <a:ext cx="230981" cy="298160"/>
          </a:xfrm>
          <a:prstGeom prst="rect">
            <a:avLst/>
          </a:prstGeom>
          <a:noFill/>
          <a:ln>
            <a:noFill/>
          </a:ln>
          <a:effectLst/>
        </p:spPr>
        <p:txBody>
          <a:bodyPr lIns="67866" tIns="33338" rIns="67866" bIns="33338">
            <a:spAutoFit/>
          </a:bodyPr>
          <a:lstStyle/>
          <a:p>
            <a:pPr>
              <a:defRPr/>
            </a:pPr>
            <a:r>
              <a:rPr lang="en-US" altLang="zh-CN" sz="1500"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lang="en-US" altLang="zh-CN" sz="1500">
              <a:latin typeface="Calibri" panose="020F0502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auto">
          <a:xfrm>
            <a:off x="2753917" y="3705002"/>
            <a:ext cx="234841" cy="29816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zh-CN" sz="1500"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endParaRPr lang="en-US" altLang="zh-CN" sz="1500">
              <a:latin typeface="Calibri" panose="020F0502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3303985" y="3705002"/>
            <a:ext cx="234841" cy="29816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zh-CN" sz="1500"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lang="en-US" altLang="zh-CN" sz="1500">
              <a:latin typeface="Calibri" panose="020F0502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2" name="Rectangle 19"/>
          <p:cNvSpPr>
            <a:spLocks noChangeArrowheads="1"/>
          </p:cNvSpPr>
          <p:nvPr/>
        </p:nvSpPr>
        <p:spPr bwMode="auto">
          <a:xfrm>
            <a:off x="3851673" y="3683570"/>
            <a:ext cx="234841" cy="29816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zh-CN" sz="1500"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endParaRPr lang="en-US" altLang="zh-CN" sz="1500">
              <a:latin typeface="Calibri" panose="020F0502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3" name="Rectangle 20"/>
          <p:cNvSpPr>
            <a:spLocks noChangeArrowheads="1"/>
          </p:cNvSpPr>
          <p:nvPr/>
        </p:nvSpPr>
        <p:spPr bwMode="auto">
          <a:xfrm>
            <a:off x="4401742" y="3705002"/>
            <a:ext cx="234841" cy="29816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zh-CN" sz="1500"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lang="en-US" altLang="zh-CN" sz="1500">
              <a:latin typeface="Calibri" panose="020F0502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4" name="Rectangle 21"/>
          <p:cNvSpPr>
            <a:spLocks noChangeArrowheads="1"/>
          </p:cNvSpPr>
          <p:nvPr/>
        </p:nvSpPr>
        <p:spPr bwMode="auto">
          <a:xfrm>
            <a:off x="4967288" y="3705002"/>
            <a:ext cx="234841" cy="29816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zh-CN" sz="1500"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lang="en-US" altLang="zh-CN" sz="1500">
              <a:latin typeface="Calibri" panose="020F0502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5" name="Rectangle 22"/>
          <p:cNvSpPr>
            <a:spLocks noChangeArrowheads="1"/>
          </p:cNvSpPr>
          <p:nvPr/>
        </p:nvSpPr>
        <p:spPr bwMode="auto">
          <a:xfrm>
            <a:off x="6030517" y="3705002"/>
            <a:ext cx="234841" cy="29816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zh-CN" sz="1500"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endParaRPr lang="en-US" altLang="zh-CN" sz="1500">
              <a:latin typeface="Calibri" panose="020F0502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6" name="Rectangle 23"/>
          <p:cNvSpPr>
            <a:spLocks noChangeArrowheads="1"/>
          </p:cNvSpPr>
          <p:nvPr/>
        </p:nvSpPr>
        <p:spPr bwMode="auto">
          <a:xfrm>
            <a:off x="6582967" y="3705002"/>
            <a:ext cx="234841" cy="29816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67866" tIns="33338" rIns="67866" bIns="33338">
            <a:spAutoFit/>
          </a:bodyPr>
          <a:lstStyle/>
          <a:p>
            <a:pPr>
              <a:defRPr/>
            </a:pPr>
            <a:r>
              <a:rPr lang="en-US" altLang="zh-CN" sz="1500"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endParaRPr lang="en-US" altLang="zh-CN" sz="1500">
              <a:latin typeface="Calibri" panose="020F0502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7" name="Rectangle 24"/>
          <p:cNvSpPr>
            <a:spLocks noChangeArrowheads="1"/>
          </p:cNvSpPr>
          <p:nvPr/>
        </p:nvSpPr>
        <p:spPr bwMode="auto">
          <a:xfrm>
            <a:off x="5510213" y="3705002"/>
            <a:ext cx="269081" cy="298160"/>
          </a:xfrm>
          <a:prstGeom prst="rect">
            <a:avLst/>
          </a:prstGeom>
          <a:noFill/>
          <a:ln>
            <a:noFill/>
          </a:ln>
          <a:effectLst/>
        </p:spPr>
        <p:txBody>
          <a:bodyPr lIns="67866" tIns="33338" rIns="67866" bIns="33338">
            <a:spAutoFit/>
          </a:bodyPr>
          <a:lstStyle/>
          <a:p>
            <a:pPr>
              <a:defRPr/>
            </a:pPr>
            <a:r>
              <a:rPr lang="en-US" altLang="zh-CN" sz="1500"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lang="en-US" altLang="zh-CN" sz="1500">
              <a:latin typeface="Calibri" panose="020F0502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8" name="Line 2"/>
          <p:cNvSpPr>
            <a:spLocks noChangeShapeType="1"/>
          </p:cNvSpPr>
          <p:nvPr/>
        </p:nvSpPr>
        <p:spPr bwMode="auto">
          <a:xfrm>
            <a:off x="2046685" y="3769295"/>
            <a:ext cx="2381" cy="1464469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9" name="Line 3"/>
          <p:cNvSpPr>
            <a:spLocks noChangeShapeType="1"/>
          </p:cNvSpPr>
          <p:nvPr/>
        </p:nvSpPr>
        <p:spPr bwMode="auto">
          <a:xfrm>
            <a:off x="2575323" y="3739530"/>
            <a:ext cx="2381" cy="1440656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0" name="Line 4"/>
          <p:cNvSpPr>
            <a:spLocks noChangeShapeType="1"/>
          </p:cNvSpPr>
          <p:nvPr/>
        </p:nvSpPr>
        <p:spPr bwMode="auto">
          <a:xfrm>
            <a:off x="3132535" y="3728814"/>
            <a:ext cx="2381" cy="1447800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3677842" y="3728814"/>
            <a:ext cx="2381" cy="1451372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2" name="Line 6"/>
          <p:cNvSpPr>
            <a:spLocks noChangeShapeType="1"/>
          </p:cNvSpPr>
          <p:nvPr/>
        </p:nvSpPr>
        <p:spPr bwMode="auto">
          <a:xfrm>
            <a:off x="4231481" y="3739530"/>
            <a:ext cx="0" cy="1440656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>
            <a:off x="4780360" y="3739530"/>
            <a:ext cx="2381" cy="1440656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4" name="Line 8"/>
          <p:cNvSpPr>
            <a:spLocks noChangeShapeType="1"/>
          </p:cNvSpPr>
          <p:nvPr/>
        </p:nvSpPr>
        <p:spPr bwMode="auto">
          <a:xfrm>
            <a:off x="5331619" y="3728814"/>
            <a:ext cx="2381" cy="1451372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5" name="Line 9"/>
          <p:cNvSpPr>
            <a:spLocks noChangeShapeType="1"/>
          </p:cNvSpPr>
          <p:nvPr/>
        </p:nvSpPr>
        <p:spPr bwMode="auto">
          <a:xfrm>
            <a:off x="5882879" y="3728814"/>
            <a:ext cx="2381" cy="1451372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>
            <a:off x="6434138" y="3739530"/>
            <a:ext cx="2381" cy="1440656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7" name="Line 11"/>
          <p:cNvSpPr>
            <a:spLocks noChangeShapeType="1"/>
          </p:cNvSpPr>
          <p:nvPr/>
        </p:nvSpPr>
        <p:spPr bwMode="auto">
          <a:xfrm>
            <a:off x="6985398" y="3739530"/>
            <a:ext cx="2381" cy="1440656"/>
          </a:xfrm>
          <a:prstGeom prst="lin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350">
              <a:latin typeface="Calibri" panose="020F05020202040302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charset="-128"/>
              </a:rPr>
              <a:t>Error Handling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MS PGothic" panose="020B0600070205080204" charset="-128"/>
              </a:rPr>
              <a:t>Error detection code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Adding redundancy: e.g., checksum at the end</a:t>
            </a:r>
            <a:endParaRPr lang="en-US" altLang="zh-CN" dirty="0">
              <a:ea typeface="MS PGothic" panose="020B0600070205080204" charset="-128"/>
            </a:endParaRPr>
          </a:p>
          <a:p>
            <a:r>
              <a:rPr lang="en-US" altLang="zh-CN" dirty="0">
                <a:ea typeface="MS PGothic" panose="020B0600070205080204" charset="-128"/>
              </a:rPr>
              <a:t>What to do if detect an error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Error correction code: with enough redundancy</a:t>
            </a:r>
            <a:endParaRPr lang="en-US" altLang="zh-CN" dirty="0">
              <a:ea typeface="MS PGothic" panose="020B0600070205080204" charset="-128"/>
            </a:endParaRPr>
          </a:p>
          <a:p>
            <a:pPr lvl="2"/>
            <a:r>
              <a:rPr lang="en-US" altLang="zh-CN" sz="1600" dirty="0">
                <a:ea typeface="MS PGothic" panose="020B0600070205080204" charset="-128"/>
              </a:rPr>
              <a:t>Where noise is well understood, e.g., disk</a:t>
            </a:r>
            <a:endParaRPr lang="en-US" altLang="zh-CN" sz="1600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Ask sender to resend: sender holds frame in buffer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Let receiver discard the frame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Blending these techniques</a:t>
            </a:r>
            <a:endParaRPr lang="en-US" altLang="zh-CN" sz="2000" dirty="0">
              <a:ea typeface="MS PGothic" panose="020B060007020508020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charset="-128"/>
              </a:rPr>
              <a:t>Example-1: Simple Parity Check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167654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MS PGothic" panose="020B0600070205080204" charset="-128"/>
              </a:rPr>
              <a:t>2 bits -&gt; 3 bits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Detect 1-bit errors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8 patterns total</a:t>
            </a:r>
            <a:endParaRPr lang="en-US" altLang="zh-CN" dirty="0">
              <a:ea typeface="MS PGothic" panose="020B0600070205080204" charset="-128"/>
            </a:endParaRPr>
          </a:p>
          <a:p>
            <a:r>
              <a:rPr lang="en-US" altLang="zh-CN" dirty="0">
                <a:ea typeface="MS PGothic" panose="020B0600070205080204" charset="-128"/>
              </a:rPr>
              <a:t>Only 4 correct patterns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00 -&gt; 00</a:t>
            </a:r>
            <a:r>
              <a:rPr lang="en-US" altLang="zh-CN" dirty="0">
                <a:solidFill>
                  <a:srgbClr val="0066FF"/>
                </a:solidFill>
                <a:ea typeface="MS PGothic" panose="020B0600070205080204" charset="-128"/>
              </a:rPr>
              <a:t>0</a:t>
            </a:r>
            <a:endParaRPr lang="en-US" altLang="zh-CN" dirty="0">
              <a:solidFill>
                <a:srgbClr val="0066FF"/>
              </a:solidFill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11 -&gt; 11</a:t>
            </a:r>
            <a:r>
              <a:rPr lang="en-US" altLang="zh-CN" dirty="0">
                <a:solidFill>
                  <a:srgbClr val="0066FF"/>
                </a:solidFill>
                <a:ea typeface="MS PGothic" panose="020B0600070205080204" charset="-128"/>
              </a:rPr>
              <a:t>0</a:t>
            </a:r>
            <a:endParaRPr lang="en-US" altLang="zh-CN" dirty="0">
              <a:solidFill>
                <a:srgbClr val="0066FF"/>
              </a:solidFill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10 -&gt; 10</a:t>
            </a:r>
            <a:r>
              <a:rPr lang="en-US" altLang="zh-CN" dirty="0">
                <a:solidFill>
                  <a:srgbClr val="0066FF"/>
                </a:solidFill>
                <a:ea typeface="MS PGothic" panose="020B0600070205080204" charset="-128"/>
              </a:rPr>
              <a:t>1</a:t>
            </a:r>
            <a:endParaRPr lang="en-US" altLang="zh-CN" dirty="0">
              <a:solidFill>
                <a:srgbClr val="0066FF"/>
              </a:solidFill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01 -&gt; 01</a:t>
            </a:r>
            <a:r>
              <a:rPr lang="en-US" altLang="zh-CN" dirty="0">
                <a:solidFill>
                  <a:srgbClr val="0066FF"/>
                </a:solidFill>
                <a:ea typeface="MS PGothic" panose="020B0600070205080204" charset="-128"/>
              </a:rPr>
              <a:t>1</a:t>
            </a:r>
            <a:endParaRPr lang="en-US" altLang="zh-CN" dirty="0">
              <a:solidFill>
                <a:srgbClr val="0066FF"/>
              </a:solidFill>
              <a:ea typeface="MS PGothic" panose="020B0600070205080204" charset="-128"/>
            </a:endParaRPr>
          </a:p>
          <a:p>
            <a:r>
              <a:rPr lang="en-US" altLang="zh-CN" dirty="0">
                <a:ea typeface="MS PGothic" panose="020B0600070205080204" charset="-128"/>
              </a:rPr>
              <a:t>Hamming distance of this code is 2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1-bit flipping will cause incorrect pattern</a:t>
            </a:r>
            <a:endParaRPr lang="en-US" altLang="zh-CN" dirty="0">
              <a:ea typeface="MS PGothic" panose="020B0600070205080204" charset="-128"/>
            </a:endParaRPr>
          </a:p>
          <a:p>
            <a:endParaRPr lang="en-US" altLang="zh-CN" dirty="0">
              <a:ea typeface="MS PGothic" panose="020B0600070205080204" charset="-128"/>
            </a:endParaRPr>
          </a:p>
          <a:p>
            <a:pPr lvl="1"/>
            <a:endParaRPr lang="en-US" altLang="zh-CN" sz="2000" dirty="0">
              <a:ea typeface="MS PGothic" panose="020B060007020508020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7" y="1950244"/>
            <a:ext cx="2701529" cy="2234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Control-plane VS. Data-plane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4114800" cy="377163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Control-plane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Control the data flow by defining rules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E.g., the routing algorithm</a:t>
            </a: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11" name="内容占位符 2"/>
          <p:cNvSpPr txBox="1"/>
          <p:nvPr/>
        </p:nvSpPr>
        <p:spPr>
          <a:xfrm>
            <a:off x="4862835" y="1140356"/>
            <a:ext cx="4029645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Data-plane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Copies data according to the rules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Performance critical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E.g., the IP forwarding process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6750" y="3442762"/>
            <a:ext cx="5270500" cy="18542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Distributed Routing: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Steps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General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5842992" cy="377163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kumimoji="1" lang="en-US" altLang="zh-CN" dirty="0"/>
              <a:t>Nodes learn about their neighbors via the </a:t>
            </a:r>
            <a:r>
              <a:rPr kumimoji="1" lang="en-US" altLang="zh-CN" dirty="0">
                <a:solidFill>
                  <a:schemeClr val="accent1"/>
                </a:solidFill>
              </a:rPr>
              <a:t>HELLO protocol </a:t>
            </a:r>
            <a:endParaRPr kumimoji="1" lang="en-US" altLang="zh-CN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endParaRPr kumimoji="1" lang="zh-CN" altLang="en-US" dirty="0">
              <a:solidFill>
                <a:srgbClr val="0096FF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kumimoji="1" lang="en-US" altLang="zh-CN" dirty="0"/>
              <a:t>Nodes learn about other reachable nodes via </a:t>
            </a:r>
            <a:r>
              <a:rPr kumimoji="1" lang="en-US" altLang="zh-CN" dirty="0">
                <a:solidFill>
                  <a:schemeClr val="accent1"/>
                </a:solidFill>
              </a:rPr>
              <a:t>advertisements</a:t>
            </a:r>
            <a:r>
              <a:rPr kumimoji="1" lang="en-US" altLang="zh-CN" dirty="0"/>
              <a:t> </a:t>
            </a:r>
            <a:endParaRPr kumimoji="1" lang="en-US" altLang="zh-CN" dirty="0"/>
          </a:p>
          <a:p>
            <a:pPr marL="342900" indent="-342900">
              <a:buFontTx/>
              <a:buAutoNum type="arabicPeriod"/>
            </a:pPr>
            <a:endParaRPr kumimoji="1" lang="en-US" altLang="zh-CN" dirty="0"/>
          </a:p>
          <a:p>
            <a:pPr marL="342900" indent="-342900">
              <a:buFontTx/>
              <a:buAutoNum type="arabicPeriod"/>
            </a:pPr>
            <a:r>
              <a:rPr kumimoji="1" lang="en-US" altLang="zh-CN" dirty="0"/>
              <a:t>Nodes determine the </a:t>
            </a:r>
            <a:r>
              <a:rPr kumimoji="1" lang="en-US" altLang="zh-CN" dirty="0">
                <a:solidFill>
                  <a:schemeClr val="accent1"/>
                </a:solidFill>
              </a:rPr>
              <a:t>minimum-cost</a:t>
            </a:r>
            <a:r>
              <a:rPr kumimoji="1" lang="en-US" altLang="zh-CN" dirty="0"/>
              <a:t> routes (of the routes they know about) 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8220" y="841276"/>
            <a:ext cx="1744399" cy="113935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17" y="2281436"/>
            <a:ext cx="1776402" cy="118955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220" y="3797609"/>
            <a:ext cx="1696188" cy="1138645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Routing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Protocol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280" cy="3771636"/>
          </a:xfrm>
        </p:spPr>
        <p:txBody>
          <a:bodyPr>
            <a:normAutofit/>
          </a:bodyPr>
          <a:lstStyle/>
          <a:p>
            <a:r>
              <a:rPr kumimoji="1" lang="en-US" altLang="zh-CN" sz="1600" dirty="0"/>
              <a:t>Protocol 1: </a:t>
            </a:r>
            <a:r>
              <a:rPr kumimoji="1" lang="en-US" altLang="zh-CN" sz="1600" dirty="0">
                <a:solidFill>
                  <a:srgbClr val="0096FF"/>
                </a:solidFill>
              </a:rPr>
              <a:t>Link-state</a:t>
            </a:r>
            <a:endParaRPr kumimoji="1" lang="en-US" altLang="zh-CN" sz="1600" dirty="0">
              <a:solidFill>
                <a:srgbClr val="0096FF"/>
              </a:solidFill>
            </a:endParaRPr>
          </a:p>
          <a:p>
            <a:pPr lvl="1"/>
            <a:r>
              <a:rPr kumimoji="1" lang="en-US" altLang="zh-CN" sz="1600" dirty="0"/>
              <a:t>A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node's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advertisements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contain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list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of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its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neighbors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its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link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costs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to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those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nodes</a:t>
            </a:r>
            <a:endParaRPr kumimoji="1" lang="en-US" altLang="zh-CN" sz="1600" dirty="0"/>
          </a:p>
          <a:p>
            <a:pPr lvl="1"/>
            <a:r>
              <a:rPr kumimoji="1" lang="en-US" altLang="zh-CN" sz="1600" dirty="0"/>
              <a:t>Nodes advertise to </a:t>
            </a:r>
            <a:r>
              <a:rPr kumimoji="1" lang="en-US" altLang="zh-CN" sz="1600" u="sng" dirty="0"/>
              <a:t>everyone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their </a:t>
            </a:r>
            <a:r>
              <a:rPr kumimoji="1" lang="en-US" altLang="zh-CN" sz="1600" u="sng" dirty="0"/>
              <a:t>costs to their neighbors</a:t>
            </a:r>
            <a:endParaRPr kumimoji="1" lang="zh-CN" altLang="en-US" sz="1600" u="sng" dirty="0"/>
          </a:p>
          <a:p>
            <a:pPr lvl="2"/>
            <a:r>
              <a:rPr kumimoji="1" lang="en-US" altLang="zh-CN" sz="1600" dirty="0"/>
              <a:t>via </a:t>
            </a:r>
            <a:r>
              <a:rPr kumimoji="1" lang="en-US" altLang="zh-CN" sz="1600" i="1" dirty="0">
                <a:solidFill>
                  <a:srgbClr val="C00000"/>
                </a:solidFill>
              </a:rPr>
              <a:t>flooding</a:t>
            </a:r>
            <a:endParaRPr kumimoji="1" lang="zh-CN" altLang="en-US" sz="1600" i="1" dirty="0">
              <a:solidFill>
                <a:srgbClr val="C00000"/>
              </a:solidFill>
            </a:endParaRPr>
          </a:p>
          <a:p>
            <a:pPr lvl="1"/>
            <a:r>
              <a:rPr kumimoji="1" lang="en-US" altLang="zh-CN" sz="1600" dirty="0"/>
              <a:t>Integrate using </a:t>
            </a:r>
            <a:r>
              <a:rPr kumimoji="1" lang="en-US" altLang="zh-CN" sz="1600" b="1" dirty="0"/>
              <a:t>Dijkstra's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shortest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path</a:t>
            </a:r>
            <a:r>
              <a:rPr kumimoji="1" lang="zh-CN" altLang="en-US" sz="1600" b="1" dirty="0"/>
              <a:t> </a:t>
            </a:r>
            <a:r>
              <a:rPr kumimoji="1" lang="en-US" altLang="zh-CN" sz="1600" b="1" dirty="0"/>
              <a:t>algorithm</a:t>
            </a:r>
            <a:endParaRPr kumimoji="1" lang="en-US" altLang="zh-CN" sz="1600" b="1" dirty="0"/>
          </a:p>
          <a:p>
            <a:pPr lvl="1"/>
            <a:endParaRPr kumimoji="1" lang="en-US" altLang="zh-CN" sz="1600" b="1" dirty="0"/>
          </a:p>
          <a:p>
            <a:r>
              <a:rPr kumimoji="1" lang="en-US" altLang="zh-CN" sz="1600" dirty="0"/>
              <a:t>Protocol 2: </a:t>
            </a:r>
            <a:r>
              <a:rPr kumimoji="1" lang="en-US" altLang="zh-CN" sz="1600" dirty="0">
                <a:solidFill>
                  <a:srgbClr val="0096FF"/>
                </a:solidFill>
              </a:rPr>
              <a:t>Distance-vector</a:t>
            </a:r>
            <a:endParaRPr kumimoji="1" lang="en-US" altLang="zh-CN" sz="1600" dirty="0">
              <a:solidFill>
                <a:srgbClr val="0096FF"/>
              </a:solidFill>
            </a:endParaRPr>
          </a:p>
          <a:p>
            <a:pPr lvl="1"/>
            <a:r>
              <a:rPr kumimoji="1" lang="en-US" altLang="zh-CN" sz="1600" dirty="0"/>
              <a:t>Nodes advertise to </a:t>
            </a:r>
            <a:r>
              <a:rPr kumimoji="1" lang="en-US" altLang="zh-CN" sz="1600" u="sng" dirty="0"/>
              <a:t>neighbors</a:t>
            </a:r>
            <a:r>
              <a:rPr kumimoji="1" lang="en-US" altLang="zh-CN" sz="1600" dirty="0"/>
              <a:t> with their </a:t>
            </a:r>
            <a:r>
              <a:rPr kumimoji="1" lang="en-US" altLang="zh-CN" sz="1600" u="sng" dirty="0"/>
              <a:t>cost to all known nodes</a:t>
            </a:r>
            <a:endParaRPr kumimoji="1" lang="zh-CN" altLang="en-US" sz="1600" u="sng" dirty="0"/>
          </a:p>
          <a:p>
            <a:pPr lvl="1"/>
            <a:r>
              <a:rPr kumimoji="1" lang="en-US" altLang="zh-CN" sz="1600" dirty="0"/>
              <a:t>Update routes via </a:t>
            </a:r>
            <a:r>
              <a:rPr kumimoji="1" lang="en-US" altLang="zh-CN" sz="1600" b="1" dirty="0"/>
              <a:t>Bellman-Ford</a:t>
            </a:r>
            <a:r>
              <a:rPr kumimoji="1" lang="zh-CN" altLang="en-US" sz="1600" b="1" dirty="0"/>
              <a:t> </a:t>
            </a:r>
            <a:r>
              <a:rPr kumimoji="1" lang="en-US" altLang="zh-CN" sz="1600" dirty="0"/>
              <a:t>integration</a:t>
            </a:r>
            <a:endParaRPr kumimoji="1" lang="zh-CN" altLang="en-US" sz="1600" dirty="0"/>
          </a:p>
          <a:p>
            <a:endParaRPr kumimoji="1" lang="zh-CN" altLang="en-US" sz="1600" dirty="0">
              <a:solidFill>
                <a:srgbClr val="0096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778" y="-22820"/>
            <a:ext cx="8020443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Ways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Scale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280" cy="435682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Path-vector Routing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Advertisements include the path, to better </a:t>
            </a:r>
            <a:br>
              <a:rPr kumimoji="1" lang="zh-CN" altLang="en-US" dirty="0"/>
            </a:br>
            <a:r>
              <a:rPr kumimoji="1" lang="en-US" altLang="zh-CN" dirty="0"/>
              <a:t>detect routing loops</a:t>
            </a:r>
            <a:endParaRPr kumimoji="1" lang="zh-CN" altLang="en-US" dirty="0"/>
          </a:p>
          <a:p>
            <a:r>
              <a:rPr lang="en-US" altLang="zh-CN" dirty="0"/>
              <a:t>Hierarchy of Routing</a:t>
            </a:r>
            <a:endParaRPr lang="zh-CN" altLang="en-US" dirty="0"/>
          </a:p>
          <a:p>
            <a:pPr lvl="1"/>
            <a:r>
              <a:rPr lang="en-US" altLang="zh-CN" dirty="0"/>
              <a:t>Route between </a:t>
            </a:r>
            <a:r>
              <a:rPr lang="en-US" altLang="zh-CN" b="1" dirty="0">
                <a:solidFill>
                  <a:srgbClr val="0096FF"/>
                </a:solidFill>
              </a:rPr>
              <a:t>regions</a:t>
            </a:r>
            <a:r>
              <a:rPr lang="en-US" altLang="zh-CN" dirty="0"/>
              <a:t>, and then within a</a:t>
            </a:r>
            <a:br>
              <a:rPr lang="zh-CN" altLang="en-US" dirty="0"/>
            </a:br>
            <a:r>
              <a:rPr lang="en-US" altLang="zh-CN" dirty="0"/>
              <a:t>region </a:t>
            </a:r>
            <a:endParaRPr lang="zh-CN" altLang="en-US" dirty="0"/>
          </a:p>
          <a:p>
            <a:r>
              <a:rPr lang="en-US" altLang="zh-CN" dirty="0"/>
              <a:t>Topological Addressing</a:t>
            </a:r>
            <a:endParaRPr lang="zh-CN" altLang="en-US" dirty="0"/>
          </a:p>
          <a:p>
            <a:pPr lvl="1"/>
            <a:r>
              <a:rPr lang="en-US" altLang="zh-CN" dirty="0"/>
              <a:t>Assign addresses in contiguous blocks to </a:t>
            </a:r>
            <a:br>
              <a:rPr lang="zh-CN" altLang="en-US" dirty="0"/>
            </a:br>
            <a:r>
              <a:rPr lang="en-US" altLang="zh-CN" dirty="0"/>
              <a:t>make advertisements smaller </a:t>
            </a:r>
            <a:endParaRPr kumimoji="1" lang="en-US" altLang="zh-CN" dirty="0"/>
          </a:p>
          <a:p>
            <a:endParaRPr kumimoji="1" lang="en-GB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2200" y="1273324"/>
            <a:ext cx="2270948" cy="3888432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Picture 1027" descr="C:\Documents and Settings\Administrator\My Documents\cs580\images\an090601 copy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662"/>
          <a:stretch>
            <a:fillRect/>
          </a:stretch>
        </p:blipFill>
        <p:spPr bwMode="auto">
          <a:xfrm>
            <a:off x="1403648" y="913284"/>
            <a:ext cx="6912768" cy="4514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/>
              <a:t>Snapshot Isolation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GB" altLang="zh-CN" dirty="0"/>
              <a:t>A popular multi-version concurrency control (MVCC) scheme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Transactions will get  </a:t>
            </a:r>
            <a:r>
              <a:rPr kumimoji="1" lang="en-GB" altLang="zh-CN" dirty="0">
                <a:highlight>
                  <a:srgbClr val="FFFF00"/>
                </a:highlight>
              </a:rPr>
              <a:t>start</a:t>
            </a:r>
            <a:r>
              <a:rPr kumimoji="1" lang="en-GB" altLang="zh-CN" dirty="0"/>
              <a:t> and </a:t>
            </a:r>
            <a:r>
              <a:rPr kumimoji="1" lang="en-GB" altLang="zh-CN" dirty="0">
                <a:highlight>
                  <a:srgbClr val="FFFF00"/>
                </a:highlight>
              </a:rPr>
              <a:t>commit</a:t>
            </a:r>
            <a:r>
              <a:rPr kumimoji="1" lang="en-GB" altLang="zh-CN" dirty="0"/>
              <a:t> timestamp 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Use start timestamp to read find the snapshot to read</a:t>
            </a:r>
            <a:endParaRPr kumimoji="1" lang="en-GB" altLang="zh-CN" dirty="0"/>
          </a:p>
          <a:p>
            <a:pPr lvl="1"/>
            <a:r>
              <a:rPr kumimoji="1" lang="en-GB" altLang="zh-CN" dirty="0"/>
              <a:t>Use commit timestamp to install new versions </a:t>
            </a:r>
            <a:endParaRPr kumimoji="1" lang="en-GB" altLang="zh-CN" dirty="0"/>
          </a:p>
          <a:p>
            <a:r>
              <a:rPr kumimoji="1" lang="en-GB" altLang="zh-CN" dirty="0"/>
              <a:t>Transactions:</a:t>
            </a:r>
            <a:endParaRPr kumimoji="1" lang="en-GB" altLang="zh-CN" dirty="0"/>
          </a:p>
          <a:p>
            <a:pPr lvl="1"/>
            <a:r>
              <a:rPr kumimoji="1" lang="en-GB" altLang="zh-CN" b="1" dirty="0">
                <a:solidFill>
                  <a:srgbClr val="C00000"/>
                </a:solidFill>
              </a:rPr>
              <a:t>WRITEs</a:t>
            </a:r>
            <a:r>
              <a:rPr kumimoji="1" lang="en-GB" altLang="zh-CN" dirty="0"/>
              <a:t> a local </a:t>
            </a:r>
            <a:r>
              <a:rPr kumimoji="1" lang="en-GB" altLang="zh-CN" b="1" dirty="0">
                <a:solidFill>
                  <a:srgbClr val="C00000"/>
                </a:solidFill>
              </a:rPr>
              <a:t>buffer</a:t>
            </a:r>
            <a:r>
              <a:rPr kumimoji="1" lang="en-GB" altLang="zh-CN" dirty="0"/>
              <a:t> (similar to OCC)</a:t>
            </a:r>
            <a:endParaRPr kumimoji="1" lang="en-GB" altLang="zh-CN" dirty="0"/>
          </a:p>
          <a:p>
            <a:pPr lvl="1"/>
            <a:r>
              <a:rPr kumimoji="1" lang="en-GB" altLang="zh-CN" b="1" dirty="0">
                <a:solidFill>
                  <a:srgbClr val="C00000"/>
                </a:solidFill>
              </a:rPr>
              <a:t>READs</a:t>
            </a:r>
            <a:r>
              <a:rPr kumimoji="1" lang="en-GB" altLang="zh-CN" dirty="0"/>
              <a:t> a “</a:t>
            </a:r>
            <a:r>
              <a:rPr kumimoji="1" lang="en-GB" altLang="zh-CN" b="1" dirty="0">
                <a:solidFill>
                  <a:srgbClr val="C00000"/>
                </a:solidFill>
              </a:rPr>
              <a:t>snapshot</a:t>
            </a:r>
            <a:r>
              <a:rPr kumimoji="1" lang="en-GB" altLang="zh-CN" dirty="0"/>
              <a:t>” of entire data image</a:t>
            </a:r>
            <a:endParaRPr kumimoji="1" lang="en-GB" altLang="zh-CN" dirty="0"/>
          </a:p>
          <a:p>
            <a:pPr lvl="1"/>
            <a:r>
              <a:rPr kumimoji="1" lang="en-GB" altLang="zh-CN" b="1" dirty="0">
                <a:solidFill>
                  <a:srgbClr val="C00000"/>
                </a:solidFill>
              </a:rPr>
              <a:t>COMMIT</a:t>
            </a:r>
            <a:r>
              <a:rPr kumimoji="1" lang="en-GB" altLang="zh-CN" dirty="0"/>
              <a:t> only if no </a:t>
            </a:r>
            <a:r>
              <a:rPr kumimoji="1" lang="en-GB" altLang="zh-CN" b="1" dirty="0">
                <a:solidFill>
                  <a:srgbClr val="C00000"/>
                </a:solidFill>
              </a:rPr>
              <a:t>write-write</a:t>
            </a:r>
            <a:r>
              <a:rPr kumimoji="1" lang="en-GB" altLang="zh-CN" dirty="0"/>
              <a:t> conflict</a:t>
            </a:r>
            <a:endParaRPr kumimoji="1" lang="en-GB" altLang="zh-CN" dirty="0"/>
          </a:p>
          <a:p>
            <a:pPr lvl="2"/>
            <a:r>
              <a:rPr kumimoji="1" lang="en-GB" altLang="zh-CN" dirty="0"/>
              <a:t>Install new versions of data</a:t>
            </a:r>
            <a:endParaRPr kumimoji="1" lang="en-GB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" y="482600"/>
            <a:ext cx="9105900" cy="47498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End-to-end Layer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MS PGothic" panose="020B0600070205080204" charset="-128"/>
              </a:rPr>
              <a:t>Network layer has no guarantees on: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Delay			- Order of arrival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Certainty of arrival		- Accuracy of content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Right place to deliver</a:t>
            </a:r>
            <a:endParaRPr lang="en-US" altLang="zh-CN" dirty="0">
              <a:ea typeface="MS PGothic" panose="020B0600070205080204" charset="-128"/>
            </a:endParaRPr>
          </a:p>
          <a:p>
            <a:endParaRPr lang="en-US" altLang="zh-CN" dirty="0">
              <a:ea typeface="MS PGothic" panose="020B0600070205080204" charset="-128"/>
            </a:endParaRPr>
          </a:p>
          <a:p>
            <a:r>
              <a:rPr lang="en-US" altLang="zh-CN" dirty="0">
                <a:ea typeface="MS PGothic" panose="020B0600070205080204" charset="-128"/>
              </a:rPr>
              <a:t>End-to-end layer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No single design is likely to suffice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Transport protocol for each class of application</a:t>
            </a:r>
            <a:endParaRPr lang="en-US" altLang="zh-CN" dirty="0">
              <a:ea typeface="MS PGothic" panose="020B0600070205080204" charset="-128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Assurance of End-to-end Protocol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/>
          </a:bodyPr>
          <a:lstStyle/>
          <a:p>
            <a:pPr marL="401320" indent="-401320">
              <a:buFont typeface="Calibri Light" panose="020F0302020204030204" charset="0"/>
              <a:buAutoNum type="arabicPeriod"/>
            </a:pPr>
            <a:r>
              <a:rPr lang="en-US" altLang="zh-CN" dirty="0">
                <a:ea typeface="MS PGothic" panose="020B0600070205080204" charset="-128"/>
              </a:rPr>
              <a:t>Assurance of at-least-once delivery</a:t>
            </a:r>
            <a:endParaRPr lang="en-US" altLang="zh-CN" dirty="0">
              <a:ea typeface="MS PGothic" panose="020B0600070205080204" charset="-128"/>
            </a:endParaRPr>
          </a:p>
          <a:p>
            <a:pPr marL="401320" indent="-401320">
              <a:buFont typeface="Calibri Light" panose="020F0302020204030204" charset="0"/>
              <a:buAutoNum type="arabicPeriod"/>
            </a:pPr>
            <a:r>
              <a:rPr lang="en-US" altLang="zh-CN" dirty="0">
                <a:ea typeface="MS PGothic" panose="020B0600070205080204" charset="-128"/>
              </a:rPr>
              <a:t>Assurance of at-most-once delivery</a:t>
            </a:r>
            <a:endParaRPr lang="en-US" altLang="zh-CN" dirty="0">
              <a:ea typeface="MS PGothic" panose="020B0600070205080204" charset="-128"/>
            </a:endParaRPr>
          </a:p>
          <a:p>
            <a:pPr marL="401320" indent="-401320">
              <a:buFont typeface="Calibri Light" panose="020F0302020204030204" charset="0"/>
              <a:buAutoNum type="arabicPeriod"/>
            </a:pPr>
            <a:r>
              <a:rPr lang="en-US" altLang="zh-CN" dirty="0">
                <a:ea typeface="MS PGothic" panose="020B0600070205080204" charset="-128"/>
              </a:rPr>
              <a:t>Assurance of data integrity</a:t>
            </a:r>
            <a:endParaRPr lang="en-US" altLang="zh-CN" dirty="0">
              <a:ea typeface="MS PGothic" panose="020B0600070205080204" charset="-128"/>
            </a:endParaRPr>
          </a:p>
          <a:p>
            <a:pPr marL="401320" indent="-401320">
              <a:buFont typeface="Calibri Light" panose="020F0302020204030204" charset="0"/>
              <a:buAutoNum type="arabicPeriod"/>
            </a:pPr>
            <a:r>
              <a:rPr lang="en-US" altLang="zh-CN" dirty="0">
                <a:ea typeface="MS PGothic" panose="020B0600070205080204" charset="-128"/>
              </a:rPr>
              <a:t>Assurance of stream order &amp; closing of connections</a:t>
            </a:r>
            <a:endParaRPr lang="en-US" altLang="zh-CN" dirty="0">
              <a:ea typeface="MS PGothic" panose="020B0600070205080204" charset="-128"/>
            </a:endParaRPr>
          </a:p>
          <a:p>
            <a:pPr marL="401320" indent="-401320">
              <a:buFont typeface="Calibri Light" panose="020F0302020204030204" charset="0"/>
              <a:buAutoNum type="arabicPeriod"/>
            </a:pPr>
            <a:r>
              <a:rPr lang="en-US" altLang="zh-CN" dirty="0">
                <a:ea typeface="MS PGothic" panose="020B0600070205080204" charset="-128"/>
              </a:rPr>
              <a:t>Assurance of jitter control</a:t>
            </a:r>
            <a:endParaRPr lang="en-US" altLang="zh-CN" dirty="0">
              <a:ea typeface="MS PGothic" panose="020B0600070205080204" charset="-128"/>
            </a:endParaRPr>
          </a:p>
          <a:p>
            <a:pPr marL="401320" indent="-401320">
              <a:buFont typeface="Calibri Light" panose="020F0302020204030204" charset="0"/>
              <a:buAutoNum type="arabicPeriod"/>
            </a:pPr>
            <a:r>
              <a:rPr lang="en-US" altLang="zh-CN" dirty="0">
                <a:ea typeface="MS PGothic" panose="020B0600070205080204" charset="-128"/>
              </a:rPr>
              <a:t>Assurance of authenticity and privacy</a:t>
            </a:r>
            <a:endParaRPr lang="en-US" altLang="zh-CN" dirty="0">
              <a:ea typeface="MS PGothic" panose="020B0600070205080204" charset="-128"/>
            </a:endParaRPr>
          </a:p>
          <a:p>
            <a:pPr marL="401320" indent="-401320">
              <a:buFont typeface="Calibri Light" panose="020F0302020204030204" charset="0"/>
              <a:buAutoNum type="arabicPeriod"/>
            </a:pPr>
            <a:r>
              <a:rPr lang="en-US" altLang="zh-CN" dirty="0">
                <a:ea typeface="MS PGothic" panose="020B0600070205080204" charset="-128"/>
              </a:rPr>
              <a:t>Assurance of end-to-end performance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Handling Packet Loss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489348"/>
            <a:ext cx="7286625" cy="3469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Congestion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654" y="1345332"/>
            <a:ext cx="5600700" cy="3664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Congestion Control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/>
              <a:t>Basic idea:</a:t>
            </a:r>
            <a:endParaRPr lang="en-US" altLang="zh-CN" dirty="0"/>
          </a:p>
          <a:p>
            <a:pPr lvl="1">
              <a:lnSpc>
                <a:spcPct val="110000"/>
              </a:lnSpc>
              <a:buFont typeface="Symbol" panose="05050102010706020507" charset="0"/>
              <a:buChar char="-"/>
              <a:defRPr/>
            </a:pPr>
            <a:r>
              <a:rPr lang="en-US" altLang="zh-CN" dirty="0"/>
              <a:t>Increase congestion</a:t>
            </a:r>
            <a:r>
              <a:rPr lang="zh-CN" altLang="en-US" dirty="0"/>
              <a:t> </a:t>
            </a:r>
            <a:r>
              <a:rPr lang="en-US" altLang="zh-CN" dirty="0"/>
              <a:t>window</a:t>
            </a:r>
            <a:r>
              <a:rPr lang="zh-CN" altLang="en-US" dirty="0"/>
              <a:t> </a:t>
            </a:r>
            <a:r>
              <a:rPr lang="en-US" altLang="zh-CN" dirty="0"/>
              <a:t>slowly</a:t>
            </a:r>
            <a:endParaRPr lang="en-US" altLang="zh-CN" dirty="0"/>
          </a:p>
          <a:p>
            <a:pPr lvl="1">
              <a:lnSpc>
                <a:spcPct val="110000"/>
              </a:lnSpc>
              <a:buFont typeface="Symbol" panose="05050102010706020507" charset="0"/>
              <a:buChar char="-"/>
              <a:defRPr/>
            </a:pPr>
            <a:r>
              <a:rPr lang="en-US" altLang="zh-CN" dirty="0"/>
              <a:t>If no drops -&gt; no congestion yet</a:t>
            </a:r>
            <a:endParaRPr lang="en-US" altLang="zh-CN" dirty="0"/>
          </a:p>
          <a:p>
            <a:pPr lvl="1">
              <a:lnSpc>
                <a:spcPct val="110000"/>
              </a:lnSpc>
              <a:buFont typeface="Symbol" panose="05050102010706020507" charset="0"/>
              <a:buChar char="-"/>
              <a:defRPr/>
            </a:pPr>
            <a:r>
              <a:rPr lang="en-US" altLang="zh-CN" dirty="0"/>
              <a:t>If a drop occurs -&gt; decrease congestion</a:t>
            </a:r>
            <a:r>
              <a:rPr lang="zh-CN" altLang="en-US" dirty="0"/>
              <a:t> </a:t>
            </a:r>
            <a:r>
              <a:rPr lang="en-US" altLang="zh-CN" dirty="0"/>
              <a:t>window</a:t>
            </a:r>
            <a:r>
              <a:rPr lang="zh-CN" altLang="en-US" dirty="0"/>
              <a:t> </a:t>
            </a:r>
            <a:r>
              <a:rPr lang="en-US" altLang="zh-CN" dirty="0"/>
              <a:t>quickly</a:t>
            </a:r>
            <a:endParaRPr lang="en-US" altLang="zh-CN" dirty="0"/>
          </a:p>
          <a:p>
            <a:pPr lvl="1">
              <a:lnSpc>
                <a:spcPct val="110000"/>
              </a:lnSpc>
              <a:buFont typeface="Symbol" panose="05050102010706020507" charset="0"/>
              <a:buChar char="-"/>
              <a:defRPr/>
            </a:pPr>
            <a:endParaRPr lang="en-US" altLang="zh-CN" dirty="0"/>
          </a:p>
          <a:p>
            <a:pPr>
              <a:lnSpc>
                <a:spcPct val="110000"/>
              </a:lnSpc>
              <a:defRPr/>
            </a:pPr>
            <a:r>
              <a:rPr lang="en-US" altLang="zh-CN" dirty="0"/>
              <a:t>Use the idea in a distributed protocol that achieves:</a:t>
            </a:r>
            <a:endParaRPr lang="en-US" altLang="zh-CN" dirty="0"/>
          </a:p>
          <a:p>
            <a:pPr lvl="1">
              <a:lnSpc>
                <a:spcPct val="110000"/>
              </a:lnSpc>
              <a:buFont typeface="Symbol" panose="05050102010706020507" charset="0"/>
              <a:buChar char="-"/>
              <a:defRPr/>
            </a:pPr>
            <a:r>
              <a:rPr lang="en-US" altLang="zh-CN" dirty="0"/>
              <a:t>Efficiency: i.e., uses the bottleneck capacity efficiently</a:t>
            </a:r>
            <a:endParaRPr lang="en-US" altLang="zh-CN" dirty="0"/>
          </a:p>
          <a:p>
            <a:pPr lvl="1">
              <a:lnSpc>
                <a:spcPct val="110000"/>
              </a:lnSpc>
              <a:buFont typeface="Symbol" panose="05050102010706020507" charset="0"/>
              <a:buChar char="-"/>
              <a:defRPr/>
            </a:pPr>
            <a:r>
              <a:rPr lang="en-US" altLang="zh-CN" dirty="0"/>
              <a:t>Fairness, i.e., senders sharing a bottleneck get equal throughput (if they have demands)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AIMD (Additive Increase, Multiplicative Decrease)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Autofit/>
          </a:bodyPr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Every RTT: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No drop: </a:t>
            </a:r>
            <a:r>
              <a:rPr kumimoji="1" lang="en-US" altLang="zh-CN" dirty="0" err="1"/>
              <a:t>cwnd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cwnd</a:t>
            </a:r>
            <a:r>
              <a:rPr kumimoji="1" lang="en-US" altLang="zh-CN" dirty="0"/>
              <a:t> + 1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 drop: </a:t>
            </a:r>
            <a:r>
              <a:rPr kumimoji="1" lang="en-US" altLang="zh-CN" dirty="0" err="1"/>
              <a:t>cwnd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cwnd</a:t>
            </a:r>
            <a:r>
              <a:rPr kumimoji="1" lang="en-US" altLang="zh-CN" dirty="0"/>
              <a:t> / 2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73324"/>
            <a:ext cx="7020074" cy="2205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Problems with AIMD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Autofit/>
          </a:bodyPr>
          <a:lstStyle/>
          <a:p>
            <a:r>
              <a:rPr lang="en-US" altLang="zh-CN" dirty="0"/>
              <a:t>Increases very slowly at the beginning </a:t>
            </a:r>
            <a:endParaRPr lang="en-US" altLang="zh-CN" dirty="0"/>
          </a:p>
          <a:p>
            <a:r>
              <a:rPr lang="en-US" altLang="zh-CN" dirty="0"/>
              <a:t>Initial window size is 1</a:t>
            </a:r>
            <a:endParaRPr lang="en-US" altLang="zh-CN" dirty="0"/>
          </a:p>
          <a:p>
            <a:pPr lvl="1"/>
            <a:r>
              <a:rPr lang="en-US" altLang="zh-CN" dirty="0"/>
              <a:t>Probably too small in practice</a:t>
            </a:r>
            <a:endParaRPr lang="en-US" altLang="zh-CN" dirty="0"/>
          </a:p>
          <a:p>
            <a:r>
              <a:rPr lang="en-US" altLang="zh-CN" dirty="0"/>
              <a:t>Solution: do multiplicative increase at the beginning</a:t>
            </a:r>
            <a:endParaRPr lang="en-US" altLang="zh-CN" dirty="0"/>
          </a:p>
          <a:p>
            <a:pPr lvl="1"/>
            <a:r>
              <a:rPr lang="en-US" altLang="zh-CN" i="1" dirty="0" err="1"/>
              <a:t>Congestion_window</a:t>
            </a:r>
            <a:r>
              <a:rPr lang="en-US" altLang="zh-CN" i="1" dirty="0"/>
              <a:t> </a:t>
            </a:r>
            <a:r>
              <a:rPr lang="en-US" altLang="zh-CN" i="1" baseline="-25000" dirty="0" err="1"/>
              <a:t>init</a:t>
            </a:r>
            <a:r>
              <a:rPr lang="en-US" altLang="zh-CN" i="1" dirty="0"/>
              <a:t> </a:t>
            </a:r>
            <a:r>
              <a:rPr lang="en-US" altLang="zh-CN" dirty="0"/>
              <a:t>= 1</a:t>
            </a:r>
            <a:endParaRPr lang="en-US" altLang="zh-CN" dirty="0"/>
          </a:p>
          <a:p>
            <a:pPr lvl="1"/>
            <a:r>
              <a:rPr lang="en-US" altLang="zh-CN" dirty="0"/>
              <a:t>Initially, do </a:t>
            </a:r>
            <a:r>
              <a:rPr lang="en-US" altLang="zh-CN" i="1" dirty="0" err="1">
                <a:solidFill>
                  <a:srgbClr val="0096FF"/>
                </a:solidFill>
              </a:rPr>
              <a:t>Congestion_window</a:t>
            </a:r>
            <a:r>
              <a:rPr lang="en-US" altLang="zh-CN" i="1" dirty="0">
                <a:solidFill>
                  <a:srgbClr val="0096FF"/>
                </a:solidFill>
              </a:rPr>
              <a:t> </a:t>
            </a:r>
            <a:r>
              <a:rPr lang="en-US" altLang="zh-CN" dirty="0">
                <a:solidFill>
                  <a:srgbClr val="0096FF"/>
                </a:solidFill>
              </a:rPr>
              <a:t>← 2 * </a:t>
            </a:r>
            <a:r>
              <a:rPr lang="en-US" altLang="zh-CN" i="1" dirty="0" err="1">
                <a:solidFill>
                  <a:srgbClr val="0096FF"/>
                </a:solidFill>
              </a:rPr>
              <a:t>Congestion_window</a:t>
            </a:r>
            <a:r>
              <a:rPr lang="en-US" altLang="zh-CN" i="1" dirty="0">
                <a:solidFill>
                  <a:srgbClr val="0096FF"/>
                </a:solidFill>
              </a:rPr>
              <a:t> </a:t>
            </a:r>
            <a:r>
              <a:rPr lang="en-US" altLang="zh-CN" dirty="0"/>
              <a:t>each RTT until we hit congestion</a:t>
            </a:r>
            <a:endParaRPr lang="en-US" altLang="zh-CN" dirty="0"/>
          </a:p>
          <a:p>
            <a:pPr lvl="1"/>
            <a:r>
              <a:rPr lang="en-US" altLang="zh-CN" dirty="0"/>
              <a:t>Named "slow start"</a:t>
            </a:r>
            <a:r>
              <a:rPr lang="zh-CN" altLang="en-US" dirty="0"/>
              <a:t> </a:t>
            </a:r>
            <a:r>
              <a:rPr lang="en-US" altLang="zh-CN" dirty="0"/>
              <a:t>(even though it's exponentially fast!) 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charset="-128"/>
              </a:rPr>
              <a:t>Retrofitting TCP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32323"/>
            <a:ext cx="8028385" cy="3539728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AIMD Leads to Efficiency and Fairness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99" y="1530622"/>
            <a:ext cx="6589961" cy="399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 dirty="0"/>
              <a:t>Snapshot Isolation Implementation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cxnSp>
        <p:nvCxnSpPr>
          <p:cNvPr id="5" name="Straight Connector 36"/>
          <p:cNvCxnSpPr>
            <a:stCxn id="12" idx="3"/>
            <a:endCxn id="9" idx="1"/>
          </p:cNvCxnSpPr>
          <p:nvPr/>
        </p:nvCxnSpPr>
        <p:spPr>
          <a:xfrm>
            <a:off x="2595000" y="3266849"/>
            <a:ext cx="34300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5"/>
          <p:cNvSpPr/>
          <p:nvPr/>
        </p:nvSpPr>
        <p:spPr>
          <a:xfrm>
            <a:off x="2857500" y="3131849"/>
            <a:ext cx="99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5" dirty="0"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READ(X)</a:t>
            </a:r>
            <a:endParaRPr lang="zh-CN" altLang="en-US" sz="1665" dirty="0">
              <a:latin typeface="Eras Medium ITC" pitchFamily="34" charset="0"/>
              <a:cs typeface="Verdana" panose="020B0604030504040204" pitchFamily="34" charset="0"/>
            </a:endParaRPr>
          </a:p>
        </p:txBody>
      </p:sp>
      <p:cxnSp>
        <p:nvCxnSpPr>
          <p:cNvPr id="7" name="Straight Connector 19"/>
          <p:cNvCxnSpPr/>
          <p:nvPr/>
        </p:nvCxnSpPr>
        <p:spPr>
          <a:xfrm>
            <a:off x="1460500" y="3496208"/>
            <a:ext cx="6300000" cy="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0"/>
          <p:cNvSpPr/>
          <p:nvPr/>
        </p:nvSpPr>
        <p:spPr>
          <a:xfrm>
            <a:off x="7172419" y="3133861"/>
            <a:ext cx="59663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9" name="Rectangle 21"/>
          <p:cNvSpPr/>
          <p:nvPr/>
        </p:nvSpPr>
        <p:spPr>
          <a:xfrm>
            <a:off x="6025000" y="3131849"/>
            <a:ext cx="96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5" dirty="0"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COMMIT</a:t>
            </a:r>
            <a:endParaRPr lang="zh-CN" altLang="en-US" sz="1665" dirty="0">
              <a:latin typeface="Eras Medium ITC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22"/>
          <p:cNvSpPr/>
          <p:nvPr/>
        </p:nvSpPr>
        <p:spPr>
          <a:xfrm>
            <a:off x="4822000" y="3131849"/>
            <a:ext cx="102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5" dirty="0"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WRITE(X)</a:t>
            </a:r>
            <a:endParaRPr lang="zh-CN" altLang="en-US" sz="1665" dirty="0">
              <a:latin typeface="Eras Medium ITC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34"/>
          <p:cNvSpPr/>
          <p:nvPr/>
        </p:nvSpPr>
        <p:spPr>
          <a:xfrm>
            <a:off x="1541500" y="3082861"/>
            <a:ext cx="300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T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37"/>
          <p:cNvSpPr/>
          <p:nvPr/>
        </p:nvSpPr>
        <p:spPr>
          <a:xfrm>
            <a:off x="1905000" y="3131849"/>
            <a:ext cx="69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5" dirty="0"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</a:t>
            </a:r>
            <a:endParaRPr lang="zh-CN" altLang="en-US" sz="1665" dirty="0">
              <a:latin typeface="Eras Medium ITC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952501" y="1886222"/>
            <a:ext cx="2476499" cy="522251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>
            <a:defPPr>
              <a:defRPr lang="en-US"/>
            </a:defPPr>
            <a:lvl1pPr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pPr marL="144145" indent="-144145"/>
            <a:r>
              <a:rPr lang="en-US" altLang="zh-CN" sz="1500" b="1" i="0" dirty="0">
                <a:latin typeface="Eras Medium ITC" pitchFamily="34" charset="0"/>
              </a:rPr>
              <a:t>T</a:t>
            </a:r>
            <a:r>
              <a:rPr lang="en-US" altLang="zh-CN" sz="1500" i="0" dirty="0">
                <a:effectLst/>
                <a:latin typeface="Eras Medium ITC" pitchFamily="34" charset="0"/>
              </a:rPr>
              <a:t> is assigned a start timestamp </a:t>
            </a:r>
            <a:r>
              <a:rPr lang="en-US" altLang="zh-CN" sz="1500" i="0" dirty="0" err="1">
                <a:solidFill>
                  <a:srgbClr val="FF0066"/>
                </a:solidFill>
                <a:effectLst/>
                <a:latin typeface="Eras Medium ITC" pitchFamily="34" charset="0"/>
              </a:rPr>
              <a:t>T.sts</a:t>
            </a:r>
            <a:endParaRPr lang="en-US" altLang="zh-CN" sz="1500" i="0" dirty="0">
              <a:solidFill>
                <a:srgbClr val="FF0066"/>
              </a:solidFill>
              <a:effectLst/>
              <a:latin typeface="Eras Medium ITC" pitchFamily="34" charset="0"/>
            </a:endParaRPr>
          </a:p>
        </p:txBody>
      </p:sp>
      <p:sp>
        <p:nvSpPr>
          <p:cNvPr id="14" name="Right Triangle 39"/>
          <p:cNvSpPr/>
          <p:nvPr/>
        </p:nvSpPr>
        <p:spPr>
          <a:xfrm rot="10800000">
            <a:off x="3158999" y="1886222"/>
            <a:ext cx="270000" cy="270000"/>
          </a:xfrm>
          <a:prstGeom prst="rtTriangl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endParaRPr lang="zh-CN" altLang="en-US" sz="1665"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Freeform 6"/>
          <p:cNvSpPr/>
          <p:nvPr/>
        </p:nvSpPr>
        <p:spPr>
          <a:xfrm>
            <a:off x="1589690" y="2560636"/>
            <a:ext cx="433552" cy="551793"/>
          </a:xfrm>
          <a:custGeom>
            <a:avLst/>
            <a:gdLst>
              <a:gd name="connsiteX0" fmla="*/ 520262 w 520262"/>
              <a:gd name="connsiteY0" fmla="*/ 662151 h 662151"/>
              <a:gd name="connsiteX1" fmla="*/ 47296 w 520262"/>
              <a:gd name="connsiteY1" fmla="*/ 520262 h 662151"/>
              <a:gd name="connsiteX2" fmla="*/ 204951 w 520262"/>
              <a:gd name="connsiteY2" fmla="*/ 315310 h 662151"/>
              <a:gd name="connsiteX3" fmla="*/ 0 w 520262"/>
              <a:gd name="connsiteY3" fmla="*/ 0 h 66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262" h="662151">
                <a:moveTo>
                  <a:pt x="520262" y="662151"/>
                </a:moveTo>
                <a:cubicBezTo>
                  <a:pt x="310055" y="620110"/>
                  <a:pt x="99848" y="578069"/>
                  <a:pt x="47296" y="520262"/>
                </a:cubicBezTo>
                <a:cubicBezTo>
                  <a:pt x="-5256" y="462455"/>
                  <a:pt x="212834" y="402020"/>
                  <a:pt x="204951" y="315310"/>
                </a:cubicBezTo>
                <a:cubicBezTo>
                  <a:pt x="197068" y="228600"/>
                  <a:pt x="98534" y="114300"/>
                  <a:pt x="0" y="0"/>
                </a:cubicBezTo>
              </a:path>
            </a:pathLst>
          </a:cu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143000" y="3886806"/>
            <a:ext cx="4127500" cy="522251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>
            <a:defPPr>
              <a:defRPr lang="en-US"/>
            </a:defPPr>
            <a:lvl1pPr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pPr marL="144145" indent="-144145"/>
            <a:r>
              <a:rPr lang="en-US" altLang="zh-CN" sz="1500" b="1" i="0" dirty="0">
                <a:latin typeface="Eras Medium ITC" pitchFamily="34" charset="0"/>
              </a:rPr>
              <a:t>T</a:t>
            </a:r>
            <a:r>
              <a:rPr lang="en-US" altLang="zh-CN" sz="1500" i="0" dirty="0">
                <a:effectLst/>
                <a:latin typeface="Eras Medium ITC" pitchFamily="34" charset="0"/>
              </a:rPr>
              <a:t> reads the </a:t>
            </a:r>
            <a:r>
              <a:rPr lang="en-US" altLang="zh-CN" sz="1500" i="0" dirty="0">
                <a:latin typeface="Eras Medium ITC" pitchFamily="34" charset="0"/>
              </a:rPr>
              <a:t>biggest</a:t>
            </a:r>
            <a:r>
              <a:rPr lang="en-US" altLang="zh-CN" sz="1500" i="0" dirty="0">
                <a:effectLst/>
                <a:latin typeface="Eras Medium ITC" pitchFamily="34" charset="0"/>
              </a:rPr>
              <a:t> version of </a:t>
            </a:r>
            <a:r>
              <a:rPr lang="en-US" altLang="zh-CN" sz="1500" i="0" dirty="0">
                <a:solidFill>
                  <a:srgbClr val="0033CC"/>
                </a:solidFill>
                <a:effectLst/>
                <a:latin typeface="Eras Medium ITC" pitchFamily="34" charset="0"/>
              </a:rPr>
              <a:t>X(</a:t>
            </a:r>
            <a:r>
              <a:rPr lang="en-US" altLang="zh-CN" sz="1500" i="0" dirty="0" err="1">
                <a:solidFill>
                  <a:srgbClr val="0033CC"/>
                </a:solidFill>
                <a:effectLst/>
                <a:latin typeface="Eras Medium ITC" pitchFamily="34" charset="0"/>
              </a:rPr>
              <a:t>i</a:t>
            </a:r>
            <a:r>
              <a:rPr lang="en-US" altLang="zh-CN" sz="1500" i="0" dirty="0">
                <a:solidFill>
                  <a:srgbClr val="0033CC"/>
                </a:solidFill>
                <a:effectLst/>
                <a:latin typeface="Eras Medium ITC" pitchFamily="34" charset="0"/>
              </a:rPr>
              <a:t>)</a:t>
            </a:r>
            <a:r>
              <a:rPr lang="en-US" altLang="zh-CN" sz="1500" i="0" dirty="0">
                <a:effectLst/>
                <a:latin typeface="Eras Medium ITC" pitchFamily="34" charset="0"/>
              </a:rPr>
              <a:t>, such that </a:t>
            </a:r>
            <a:r>
              <a:rPr lang="en-US" altLang="zh-CN" sz="1500" i="0" dirty="0">
                <a:solidFill>
                  <a:srgbClr val="0033CC"/>
                </a:solidFill>
                <a:effectLst/>
                <a:latin typeface="Eras Medium ITC" pitchFamily="34" charset="0"/>
              </a:rPr>
              <a:t>X(</a:t>
            </a:r>
            <a:r>
              <a:rPr lang="en-US" altLang="zh-CN" sz="1500" i="0" dirty="0" err="1">
                <a:solidFill>
                  <a:srgbClr val="0033CC"/>
                </a:solidFill>
                <a:effectLst/>
                <a:latin typeface="Eras Medium ITC" pitchFamily="34" charset="0"/>
              </a:rPr>
              <a:t>i</a:t>
            </a:r>
            <a:r>
              <a:rPr lang="en-US" altLang="zh-CN" sz="1500" i="0" dirty="0">
                <a:solidFill>
                  <a:srgbClr val="0033CC"/>
                </a:solidFill>
                <a:effectLst/>
                <a:latin typeface="Eras Medium ITC" pitchFamily="34" charset="0"/>
              </a:rPr>
              <a:t>).</a:t>
            </a:r>
            <a:r>
              <a:rPr lang="en-US" altLang="zh-CN" sz="1500" i="0" dirty="0" err="1">
                <a:solidFill>
                  <a:srgbClr val="0033CC"/>
                </a:solidFill>
                <a:effectLst/>
                <a:latin typeface="Eras Medium ITC" pitchFamily="34" charset="0"/>
              </a:rPr>
              <a:t>cts</a:t>
            </a:r>
            <a:r>
              <a:rPr lang="en-US" altLang="zh-CN" sz="1500" i="0" dirty="0">
                <a:solidFill>
                  <a:srgbClr val="0033CC"/>
                </a:solidFill>
                <a:effectLst/>
                <a:latin typeface="Eras Medium ITC" pitchFamily="34" charset="0"/>
              </a:rPr>
              <a:t> </a:t>
            </a:r>
            <a:r>
              <a:rPr lang="en-US" altLang="zh-CN" sz="1500" i="0" dirty="0">
                <a:effectLst/>
                <a:latin typeface="Eras Medium ITC" pitchFamily="34" charset="0"/>
              </a:rPr>
              <a:t>&lt;= </a:t>
            </a:r>
            <a:r>
              <a:rPr lang="en-US" altLang="zh-CN" sz="1500" i="0" dirty="0" err="1">
                <a:solidFill>
                  <a:srgbClr val="FF0066"/>
                </a:solidFill>
                <a:effectLst/>
                <a:latin typeface="Eras Medium ITC" pitchFamily="34" charset="0"/>
              </a:rPr>
              <a:t>T.sts</a:t>
            </a:r>
            <a:endParaRPr lang="en-US" altLang="zh-CN" sz="1500" i="0" dirty="0">
              <a:solidFill>
                <a:srgbClr val="FF0066"/>
              </a:solidFill>
              <a:effectLst/>
              <a:latin typeface="Eras Medium ITC" pitchFamily="34" charset="0"/>
            </a:endParaRPr>
          </a:p>
        </p:txBody>
      </p:sp>
      <p:sp>
        <p:nvSpPr>
          <p:cNvPr id="17" name="Right Triangle 41"/>
          <p:cNvSpPr/>
          <p:nvPr/>
        </p:nvSpPr>
        <p:spPr>
          <a:xfrm rot="10800000">
            <a:off x="4957112" y="3886806"/>
            <a:ext cx="313387" cy="270000"/>
          </a:xfrm>
          <a:prstGeom prst="rtTriangl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endParaRPr lang="zh-CN" altLang="en-US" sz="1665"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992501" y="4721361"/>
            <a:ext cx="4008499" cy="522251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>
            <a:defPPr>
              <a:defRPr lang="en-US"/>
            </a:defPPr>
            <a:lvl1pPr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pPr marL="144145" indent="-144145"/>
            <a:r>
              <a:rPr lang="en-US" altLang="zh-CN" sz="1500" b="1" i="0" dirty="0">
                <a:latin typeface="Eras Medium ITC" pitchFamily="34" charset="0"/>
              </a:rPr>
              <a:t>T</a:t>
            </a:r>
            <a:r>
              <a:rPr lang="en-US" altLang="zh-CN" sz="1500" i="0" dirty="0">
                <a:effectLst/>
                <a:latin typeface="Eras Medium ITC" pitchFamily="34" charset="0"/>
              </a:rPr>
              <a:t> buffers writes to </a:t>
            </a:r>
            <a:r>
              <a:rPr lang="en-US" altLang="zh-CN" sz="1500" i="0" dirty="0">
                <a:solidFill>
                  <a:srgbClr val="0033CC"/>
                </a:solidFill>
                <a:effectLst/>
                <a:latin typeface="Eras Medium ITC" pitchFamily="34" charset="0"/>
              </a:rPr>
              <a:t>X</a:t>
            </a:r>
            <a:r>
              <a:rPr lang="en-US" altLang="zh-CN" sz="1500" i="0" dirty="0">
                <a:effectLst/>
                <a:latin typeface="Eras Medium ITC" pitchFamily="34" charset="0"/>
              </a:rPr>
              <a:t> and adds </a:t>
            </a:r>
            <a:r>
              <a:rPr lang="en-US" altLang="zh-CN" sz="1500" i="0" dirty="0">
                <a:solidFill>
                  <a:srgbClr val="0033CC"/>
                </a:solidFill>
                <a:effectLst/>
                <a:latin typeface="Eras Medium ITC" pitchFamily="34" charset="0"/>
              </a:rPr>
              <a:t>X</a:t>
            </a:r>
            <a:r>
              <a:rPr lang="en-US" altLang="zh-CN" sz="1500" i="0" dirty="0">
                <a:effectLst/>
                <a:latin typeface="Eras Medium ITC" pitchFamily="34" charset="0"/>
              </a:rPr>
              <a:t> to its write-set, </a:t>
            </a:r>
            <a:r>
              <a:rPr lang="en-US" altLang="zh-CN" sz="1500" i="0" dirty="0" err="1">
                <a:solidFill>
                  <a:srgbClr val="FF0066"/>
                </a:solidFill>
                <a:effectLst/>
                <a:latin typeface="Eras Medium ITC" pitchFamily="34" charset="0"/>
              </a:rPr>
              <a:t>T.wset</a:t>
            </a:r>
            <a:r>
              <a:rPr lang="en-US" altLang="zh-CN" sz="1500" i="0" dirty="0">
                <a:solidFill>
                  <a:srgbClr val="FF0066"/>
                </a:solidFill>
                <a:effectLst/>
                <a:latin typeface="Eras Medium ITC" pitchFamily="34" charset="0"/>
              </a:rPr>
              <a:t> </a:t>
            </a:r>
            <a:r>
              <a:rPr lang="en-US" altLang="zh-CN" sz="1500" i="0" dirty="0">
                <a:effectLst/>
                <a:latin typeface="Eras Medium ITC" pitchFamily="34" charset="0"/>
              </a:rPr>
              <a:t>+= {</a:t>
            </a:r>
            <a:r>
              <a:rPr lang="en-US" altLang="zh-CN" sz="1500" i="0" dirty="0">
                <a:solidFill>
                  <a:srgbClr val="0033CC"/>
                </a:solidFill>
                <a:effectLst/>
                <a:latin typeface="Eras Medium ITC" pitchFamily="34" charset="0"/>
              </a:rPr>
              <a:t>X</a:t>
            </a:r>
            <a:r>
              <a:rPr lang="en-US" altLang="zh-CN" sz="1500" i="0" dirty="0">
                <a:effectLst/>
                <a:latin typeface="Eras Medium ITC" pitchFamily="34" charset="0"/>
              </a:rPr>
              <a:t>}</a:t>
            </a:r>
            <a:endParaRPr lang="en-US" altLang="zh-CN" sz="1500" i="0" dirty="0">
              <a:effectLst/>
              <a:latin typeface="Eras Medium ITC" pitchFamily="34" charset="0"/>
            </a:endParaRPr>
          </a:p>
        </p:txBody>
      </p:sp>
      <p:sp>
        <p:nvSpPr>
          <p:cNvPr id="19" name="Right Triangle 43"/>
          <p:cNvSpPr/>
          <p:nvPr/>
        </p:nvSpPr>
        <p:spPr>
          <a:xfrm rot="10800000">
            <a:off x="7687612" y="4721361"/>
            <a:ext cx="313387" cy="270000"/>
          </a:xfrm>
          <a:prstGeom prst="rtTriangl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endParaRPr lang="zh-CN" altLang="en-US" sz="1665"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3619500" y="1143000"/>
            <a:ext cx="4585145" cy="983916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>
            <a:defPPr>
              <a:defRPr lang="en-US"/>
            </a:defPPr>
            <a:lvl1pPr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pPr marL="144145" indent="-144145"/>
            <a:r>
              <a:rPr lang="en-US" altLang="zh-CN" sz="1500" b="1" i="0" dirty="0">
                <a:latin typeface="Eras Medium ITC" pitchFamily="34" charset="0"/>
              </a:rPr>
              <a:t>T</a:t>
            </a:r>
            <a:r>
              <a:rPr lang="en-US" altLang="zh-CN" sz="1500" i="0" dirty="0">
                <a:effectLst/>
                <a:latin typeface="Eras Medium ITC" pitchFamily="34" charset="0"/>
              </a:rPr>
              <a:t> is assigned a commit timestamp </a:t>
            </a:r>
            <a:r>
              <a:rPr lang="en-US" altLang="zh-CN" sz="1500" i="0" dirty="0" err="1">
                <a:solidFill>
                  <a:srgbClr val="FF0066"/>
                </a:solidFill>
                <a:effectLst/>
                <a:latin typeface="Eras Medium ITC" pitchFamily="34" charset="0"/>
              </a:rPr>
              <a:t>T.cts</a:t>
            </a:r>
            <a:endParaRPr lang="en-US" altLang="zh-CN" sz="1500" i="0" dirty="0">
              <a:solidFill>
                <a:srgbClr val="FF0066"/>
              </a:solidFill>
              <a:effectLst/>
              <a:latin typeface="Eras Medium ITC" pitchFamily="34" charset="0"/>
            </a:endParaRPr>
          </a:p>
          <a:p>
            <a:pPr marL="144145" indent="-144145"/>
            <a:r>
              <a:rPr lang="en-US" altLang="zh-CN" sz="1500" i="0" dirty="0">
                <a:effectLst/>
                <a:latin typeface="Eras Medium ITC" pitchFamily="34" charset="0"/>
              </a:rPr>
              <a:t>System checks all data within </a:t>
            </a:r>
            <a:r>
              <a:rPr lang="en-US" altLang="zh-CN" sz="1500" i="0" dirty="0" err="1">
                <a:solidFill>
                  <a:srgbClr val="FF0066"/>
                </a:solidFill>
                <a:effectLst/>
                <a:latin typeface="Eras Medium ITC" pitchFamily="34" charset="0"/>
              </a:rPr>
              <a:t>T.wset</a:t>
            </a:r>
            <a:r>
              <a:rPr lang="en-US" altLang="zh-CN" sz="1500" i="0" dirty="0">
                <a:effectLst/>
                <a:latin typeface="Eras Medium ITC" pitchFamily="34" charset="0"/>
              </a:rPr>
              <a:t>, </a:t>
            </a:r>
            <a:br>
              <a:rPr lang="en-US" altLang="zh-CN" sz="1500" i="0" dirty="0">
                <a:effectLst/>
                <a:latin typeface="Eras Medium ITC" pitchFamily="34" charset="0"/>
              </a:rPr>
            </a:br>
            <a:r>
              <a:rPr lang="en-US" altLang="zh-CN" sz="1500" i="0" dirty="0">
                <a:effectLst/>
                <a:latin typeface="Eras Medium ITC" pitchFamily="34" charset="0"/>
              </a:rPr>
              <a:t>if </a:t>
            </a:r>
            <a:r>
              <a:rPr lang="en-US" altLang="zh-CN" sz="1500" i="0" dirty="0" err="1">
                <a:solidFill>
                  <a:srgbClr val="FF0066"/>
                </a:solidFill>
                <a:effectLst/>
                <a:latin typeface="Eras Medium ITC" pitchFamily="34" charset="0"/>
              </a:rPr>
              <a:t>T.sts</a:t>
            </a:r>
            <a:r>
              <a:rPr lang="en-US" altLang="zh-CN" sz="1500" i="0" dirty="0">
                <a:effectLst/>
                <a:latin typeface="Eras Medium ITC" pitchFamily="34" charset="0"/>
              </a:rPr>
              <a:t> &lt; </a:t>
            </a:r>
            <a:r>
              <a:rPr lang="en-US" altLang="zh-CN" sz="1500" i="0" dirty="0" err="1">
                <a:solidFill>
                  <a:srgbClr val="0033CC"/>
                </a:solidFill>
                <a:effectLst/>
                <a:latin typeface="Eras Medium ITC" pitchFamily="34" charset="0"/>
              </a:rPr>
              <a:t>X.cts</a:t>
            </a:r>
            <a:r>
              <a:rPr lang="en-US" altLang="zh-CN" sz="1500" i="0" dirty="0">
                <a:effectLst/>
                <a:latin typeface="Eras Medium ITC" pitchFamily="34" charset="0"/>
              </a:rPr>
              <a:t> &lt; </a:t>
            </a:r>
            <a:r>
              <a:rPr lang="en-US" altLang="zh-CN" sz="1500" i="0" dirty="0" err="1">
                <a:solidFill>
                  <a:srgbClr val="FF0066"/>
                </a:solidFill>
                <a:effectLst/>
                <a:latin typeface="Eras Medium ITC" pitchFamily="34" charset="0"/>
              </a:rPr>
              <a:t>T.cts</a:t>
            </a:r>
            <a:r>
              <a:rPr lang="en-US" altLang="zh-CN" sz="1500" i="0" dirty="0">
                <a:effectLst/>
                <a:latin typeface="Eras Medium ITC" pitchFamily="34" charset="0"/>
              </a:rPr>
              <a:t>,</a:t>
            </a:r>
            <a:r>
              <a:rPr lang="en-US" altLang="zh-CN" sz="1500" i="0" dirty="0">
                <a:effectLst/>
                <a:latin typeface="Eras Medium ITC" pitchFamily="34" charset="0"/>
                <a:sym typeface="Wingdings" panose="05000000000000000000" pitchFamily="2" charset="2"/>
              </a:rPr>
              <a:t> then abort </a:t>
            </a:r>
            <a:r>
              <a:rPr lang="en-US" altLang="zh-CN" sz="1500" b="1" i="0" dirty="0">
                <a:latin typeface="Eras Medium ITC" pitchFamily="34" charset="0"/>
                <a:sym typeface="Wingdings" panose="05000000000000000000" pitchFamily="2" charset="2"/>
              </a:rPr>
              <a:t>T</a:t>
            </a:r>
            <a:endParaRPr lang="en-US" altLang="zh-CN" sz="1500" b="1" i="0" dirty="0">
              <a:latin typeface="Eras Medium ITC" pitchFamily="34" charset="0"/>
              <a:sym typeface="Wingdings" panose="05000000000000000000" pitchFamily="2" charset="2"/>
            </a:endParaRPr>
          </a:p>
          <a:p>
            <a:pPr marL="144145" indent="-144145"/>
            <a:r>
              <a:rPr lang="en-US" altLang="zh-CN" sz="1500" i="0" dirty="0">
                <a:effectLst/>
                <a:latin typeface="Eras Medium ITC" pitchFamily="34" charset="0"/>
              </a:rPr>
              <a:t>Update all data within </a:t>
            </a:r>
            <a:r>
              <a:rPr lang="en-US" altLang="zh-CN" sz="1500" i="0" dirty="0" err="1">
                <a:solidFill>
                  <a:srgbClr val="FF0066"/>
                </a:solidFill>
                <a:effectLst/>
                <a:latin typeface="Eras Medium ITC" pitchFamily="34" charset="0"/>
              </a:rPr>
              <a:t>T.wset</a:t>
            </a:r>
            <a:r>
              <a:rPr lang="en-US" altLang="zh-CN" sz="1500" i="0" dirty="0">
                <a:effectLst/>
                <a:latin typeface="Eras Medium ITC" pitchFamily="34" charset="0"/>
              </a:rPr>
              <a:t> with </a:t>
            </a:r>
            <a:r>
              <a:rPr lang="en-US" altLang="zh-CN" sz="1500" i="0" dirty="0" err="1">
                <a:solidFill>
                  <a:srgbClr val="FF0066"/>
                </a:solidFill>
                <a:effectLst/>
                <a:latin typeface="Eras Medium ITC" pitchFamily="34" charset="0"/>
              </a:rPr>
              <a:t>T.cts</a:t>
            </a:r>
            <a:endParaRPr lang="en-US" altLang="zh-CN" sz="1500" b="1" i="0" dirty="0">
              <a:solidFill>
                <a:srgbClr val="FF0066"/>
              </a:solidFill>
              <a:latin typeface="Eras Medium ITC" pitchFamily="34" charset="0"/>
            </a:endParaRPr>
          </a:p>
        </p:txBody>
      </p:sp>
      <p:sp>
        <p:nvSpPr>
          <p:cNvPr id="21" name="Right Triangle 45"/>
          <p:cNvSpPr/>
          <p:nvPr/>
        </p:nvSpPr>
        <p:spPr>
          <a:xfrm rot="10800000">
            <a:off x="7891257" y="1143000"/>
            <a:ext cx="313387" cy="270000"/>
          </a:xfrm>
          <a:prstGeom prst="rtTriangl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endParaRPr lang="zh-CN" altLang="en-US" sz="1665"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Freeform 2"/>
          <p:cNvSpPr/>
          <p:nvPr/>
        </p:nvSpPr>
        <p:spPr>
          <a:xfrm>
            <a:off x="2877189" y="3407568"/>
            <a:ext cx="223363" cy="479238"/>
          </a:xfrm>
          <a:custGeom>
            <a:avLst/>
            <a:gdLst>
              <a:gd name="connsiteX0" fmla="*/ 268035 w 268035"/>
              <a:gd name="connsiteY0" fmla="*/ 0 h 551793"/>
              <a:gd name="connsiteX1" fmla="*/ 21 w 268035"/>
              <a:gd name="connsiteY1" fmla="*/ 204952 h 551793"/>
              <a:gd name="connsiteX2" fmla="*/ 252270 w 268035"/>
              <a:gd name="connsiteY2" fmla="*/ 315311 h 551793"/>
              <a:gd name="connsiteX3" fmla="*/ 63083 w 268035"/>
              <a:gd name="connsiteY3" fmla="*/ 551793 h 551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035" h="551793">
                <a:moveTo>
                  <a:pt x="268035" y="0"/>
                </a:moveTo>
                <a:cubicBezTo>
                  <a:pt x="135341" y="76200"/>
                  <a:pt x="2648" y="152400"/>
                  <a:pt x="21" y="204952"/>
                </a:cubicBezTo>
                <a:cubicBezTo>
                  <a:pt x="-2606" y="257504"/>
                  <a:pt x="241760" y="257504"/>
                  <a:pt x="252270" y="315311"/>
                </a:cubicBezTo>
                <a:cubicBezTo>
                  <a:pt x="262780" y="373118"/>
                  <a:pt x="162931" y="462455"/>
                  <a:pt x="63083" y="551793"/>
                </a:cubicBezTo>
              </a:path>
            </a:pathLst>
          </a:cu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3" name="Freeform 3"/>
          <p:cNvSpPr/>
          <p:nvPr/>
        </p:nvSpPr>
        <p:spPr>
          <a:xfrm>
            <a:off x="5491655" y="3407569"/>
            <a:ext cx="656897" cy="1313793"/>
          </a:xfrm>
          <a:custGeom>
            <a:avLst/>
            <a:gdLst>
              <a:gd name="connsiteX0" fmla="*/ 0 w 788276"/>
              <a:gd name="connsiteY0" fmla="*/ 0 h 1686911"/>
              <a:gd name="connsiteX1" fmla="*/ 204952 w 788276"/>
              <a:gd name="connsiteY1" fmla="*/ 835573 h 1686911"/>
              <a:gd name="connsiteX2" fmla="*/ 551793 w 788276"/>
              <a:gd name="connsiteY2" fmla="*/ 835573 h 1686911"/>
              <a:gd name="connsiteX3" fmla="*/ 788276 w 788276"/>
              <a:gd name="connsiteY3" fmla="*/ 1686911 h 168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8276" h="1686911">
                <a:moveTo>
                  <a:pt x="0" y="0"/>
                </a:moveTo>
                <a:cubicBezTo>
                  <a:pt x="56493" y="348155"/>
                  <a:pt x="112987" y="696311"/>
                  <a:pt x="204952" y="835573"/>
                </a:cubicBezTo>
                <a:cubicBezTo>
                  <a:pt x="296917" y="974835"/>
                  <a:pt x="454572" y="693683"/>
                  <a:pt x="551793" y="835573"/>
                </a:cubicBezTo>
                <a:cubicBezTo>
                  <a:pt x="649014" y="977463"/>
                  <a:pt x="718645" y="1332187"/>
                  <a:pt x="788276" y="1686911"/>
                </a:cubicBezTo>
              </a:path>
            </a:pathLst>
          </a:cu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4" name="Freeform 4"/>
          <p:cNvSpPr/>
          <p:nvPr/>
        </p:nvSpPr>
        <p:spPr>
          <a:xfrm>
            <a:off x="5806966" y="2434693"/>
            <a:ext cx="512379" cy="683841"/>
          </a:xfrm>
          <a:custGeom>
            <a:avLst/>
            <a:gdLst>
              <a:gd name="connsiteX0" fmla="*/ 614855 w 614855"/>
              <a:gd name="connsiteY0" fmla="*/ 1024759 h 1024759"/>
              <a:gd name="connsiteX1" fmla="*/ 157655 w 614855"/>
              <a:gd name="connsiteY1" fmla="*/ 772511 h 1024759"/>
              <a:gd name="connsiteX2" fmla="*/ 378372 w 614855"/>
              <a:gd name="connsiteY2" fmla="*/ 583324 h 1024759"/>
              <a:gd name="connsiteX3" fmla="*/ 0 w 614855"/>
              <a:gd name="connsiteY3" fmla="*/ 0 h 1024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855" h="1024759">
                <a:moveTo>
                  <a:pt x="614855" y="1024759"/>
                </a:moveTo>
                <a:cubicBezTo>
                  <a:pt x="405962" y="935421"/>
                  <a:pt x="197069" y="846083"/>
                  <a:pt x="157655" y="772511"/>
                </a:cubicBezTo>
                <a:cubicBezTo>
                  <a:pt x="118241" y="698939"/>
                  <a:pt x="404648" y="712076"/>
                  <a:pt x="378372" y="583324"/>
                </a:cubicBezTo>
                <a:cubicBezTo>
                  <a:pt x="352096" y="454572"/>
                  <a:pt x="176048" y="227286"/>
                  <a:pt x="0" y="0"/>
                </a:cubicBezTo>
              </a:path>
            </a:pathLst>
          </a:cu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socket</a:t>
            </a:r>
            <a:r>
              <a:rPr kumimoji="1" lang="en-US" altLang="zh-CN" dirty="0"/>
              <a:t> to Access </a:t>
            </a:r>
            <a:r>
              <a:rPr kumimoji="1" lang="en-US" altLang="zh-CN" dirty="0" err="1"/>
              <a:t>www.baidu.com</a:t>
            </a:r>
            <a:r>
              <a:rPr kumimoji="1" lang="zh-CN" altLang="en-US" dirty="0"/>
              <a:t> 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You code as if your PC connect directly with Baidu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Call connect() with Baidu's IP address</a:t>
            </a:r>
            <a:endParaRPr kumimoji="1" lang="en-US" altLang="zh-CN" dirty="0"/>
          </a:p>
          <a:p>
            <a:r>
              <a:rPr kumimoji="1" lang="en-US" altLang="zh-CN" dirty="0"/>
              <a:t>But how does the system find next hop?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2700" y="3289548"/>
            <a:ext cx="4038600" cy="14986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charset="-122"/>
              </a:rPr>
              <a:t>DNS Hierarchy (a partial view)</a:t>
            </a:r>
            <a:endParaRPr lang="zh-CN" altLang="en-US" dirty="0">
              <a:ea typeface="等线" panose="0201060003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568" y="1129308"/>
            <a:ext cx="7950200" cy="4114800"/>
          </a:xfrm>
          <a:prstGeom prst="rect">
            <a:avLst/>
          </a:prstGeom>
        </p:spPr>
      </p:pic>
      <p:sp>
        <p:nvSpPr>
          <p:cNvPr id="4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DNS Request Process</a:t>
            </a:r>
            <a:endParaRPr lang="en-US" altLang="zh-CN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272084" y="4254500"/>
            <a:ext cx="2730500" cy="698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Name client</a:t>
            </a:r>
            <a:endParaRPr lang="en-US" sz="15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47108" name="Straight Arrow Connector 12"/>
          <p:cNvCxnSpPr>
            <a:cxnSpLocks noChangeShapeType="1"/>
          </p:cNvCxnSpPr>
          <p:nvPr/>
        </p:nvCxnSpPr>
        <p:spPr bwMode="auto">
          <a:xfrm flipV="1">
            <a:off x="1462584" y="2349500"/>
            <a:ext cx="0" cy="1905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47109" name="Straight Arrow Connector 13"/>
          <p:cNvCxnSpPr>
            <a:cxnSpLocks noChangeShapeType="1"/>
          </p:cNvCxnSpPr>
          <p:nvPr/>
        </p:nvCxnSpPr>
        <p:spPr bwMode="auto">
          <a:xfrm>
            <a:off x="1716584" y="2413000"/>
            <a:ext cx="0" cy="1841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47110" name="Straight Arrow Connector 16"/>
          <p:cNvCxnSpPr>
            <a:cxnSpLocks noChangeShapeType="1"/>
          </p:cNvCxnSpPr>
          <p:nvPr/>
        </p:nvCxnSpPr>
        <p:spPr bwMode="auto">
          <a:xfrm flipV="1">
            <a:off x="2351584" y="2984500"/>
            <a:ext cx="0" cy="1270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47111" name="Straight Arrow Connector 22"/>
          <p:cNvCxnSpPr>
            <a:cxnSpLocks noChangeShapeType="1"/>
          </p:cNvCxnSpPr>
          <p:nvPr/>
        </p:nvCxnSpPr>
        <p:spPr bwMode="auto">
          <a:xfrm>
            <a:off x="2605584" y="3048000"/>
            <a:ext cx="0" cy="1206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47112" name="Straight Arrow Connector 25"/>
          <p:cNvCxnSpPr>
            <a:cxnSpLocks noChangeShapeType="1"/>
          </p:cNvCxnSpPr>
          <p:nvPr/>
        </p:nvCxnSpPr>
        <p:spPr bwMode="auto">
          <a:xfrm flipV="1">
            <a:off x="3304084" y="3556000"/>
            <a:ext cx="0" cy="698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47113" name="Straight Arrow Connector 27"/>
          <p:cNvCxnSpPr>
            <a:cxnSpLocks noChangeShapeType="1"/>
          </p:cNvCxnSpPr>
          <p:nvPr/>
        </p:nvCxnSpPr>
        <p:spPr bwMode="auto">
          <a:xfrm>
            <a:off x="3558084" y="3619500"/>
            <a:ext cx="0" cy="635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31" name="Rectangle 30"/>
          <p:cNvSpPr/>
          <p:nvPr/>
        </p:nvSpPr>
        <p:spPr bwMode="auto">
          <a:xfrm>
            <a:off x="5222866" y="4254500"/>
            <a:ext cx="2730500" cy="698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sz="15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Name client</a:t>
            </a:r>
            <a:endParaRPr lang="en-US" sz="15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5159366" y="1397000"/>
            <a:ext cx="1016000" cy="1016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5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6048366" y="2032000"/>
            <a:ext cx="1016000" cy="1016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33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7000866" y="2603500"/>
            <a:ext cx="1016000" cy="1016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1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83908" y="2866761"/>
            <a:ext cx="146050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ns.iss.edu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119" name="Straight Arrow Connector 35"/>
          <p:cNvCxnSpPr>
            <a:cxnSpLocks noChangeShapeType="1"/>
          </p:cNvCxnSpPr>
          <p:nvPr/>
        </p:nvCxnSpPr>
        <p:spPr bwMode="auto">
          <a:xfrm flipV="1">
            <a:off x="5413366" y="2349500"/>
            <a:ext cx="0" cy="1905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47120" name="Straight Arrow Connector 36"/>
          <p:cNvCxnSpPr>
            <a:cxnSpLocks noChangeShapeType="1"/>
          </p:cNvCxnSpPr>
          <p:nvPr/>
        </p:nvCxnSpPr>
        <p:spPr bwMode="auto">
          <a:xfrm>
            <a:off x="5577408" y="2413000"/>
            <a:ext cx="0" cy="1841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47121" name="Curved Connector 43"/>
          <p:cNvCxnSpPr>
            <a:cxnSpLocks noChangeShapeType="1"/>
            <a:stCxn id="32" idx="7"/>
            <a:endCxn id="33" idx="0"/>
          </p:cNvCxnSpPr>
          <p:nvPr/>
        </p:nvCxnSpPr>
        <p:spPr bwMode="auto">
          <a:xfrm rot="16200000" flipH="1">
            <a:off x="6048367" y="1524000"/>
            <a:ext cx="486833" cy="529167"/>
          </a:xfrm>
          <a:prstGeom prst="curvedConnector3">
            <a:avLst>
              <a:gd name="adj1" fmla="val -17181"/>
            </a:avLst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47122" name="Curved Connector 45"/>
          <p:cNvCxnSpPr>
            <a:cxnSpLocks noChangeShapeType="1"/>
            <a:stCxn id="33" idx="7"/>
            <a:endCxn id="34" idx="0"/>
          </p:cNvCxnSpPr>
          <p:nvPr/>
        </p:nvCxnSpPr>
        <p:spPr bwMode="auto">
          <a:xfrm rot="16200000" flipH="1">
            <a:off x="7000867" y="2095500"/>
            <a:ext cx="423333" cy="592667"/>
          </a:xfrm>
          <a:prstGeom prst="curvedConnector3">
            <a:avLst>
              <a:gd name="adj1" fmla="val -26019"/>
            </a:avLst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47123" name="Curved Connector 49"/>
          <p:cNvCxnSpPr>
            <a:cxnSpLocks noChangeShapeType="1"/>
            <a:stCxn id="34" idx="3"/>
            <a:endCxn id="33" idx="4"/>
          </p:cNvCxnSpPr>
          <p:nvPr/>
        </p:nvCxnSpPr>
        <p:spPr bwMode="auto">
          <a:xfrm rot="5400000" flipH="1">
            <a:off x="6641033" y="2963333"/>
            <a:ext cx="423333" cy="592667"/>
          </a:xfrm>
          <a:prstGeom prst="curvedConnector3">
            <a:avLst>
              <a:gd name="adj1" fmla="val -11412"/>
            </a:avLst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47124" name="Curved Connector 53"/>
          <p:cNvCxnSpPr>
            <a:cxnSpLocks noChangeShapeType="1"/>
            <a:stCxn id="33" idx="3"/>
            <a:endCxn id="32" idx="4"/>
          </p:cNvCxnSpPr>
          <p:nvPr/>
        </p:nvCxnSpPr>
        <p:spPr bwMode="auto">
          <a:xfrm rot="5400000" flipH="1">
            <a:off x="5688533" y="2391833"/>
            <a:ext cx="486833" cy="529167"/>
          </a:xfrm>
          <a:prstGeom prst="curvedConnector3">
            <a:avLst>
              <a:gd name="adj1" fmla="val -4481"/>
            </a:avLst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61" name="TextBox 60"/>
          <p:cNvSpPr txBox="1"/>
          <p:nvPr/>
        </p:nvSpPr>
        <p:spPr>
          <a:xfrm>
            <a:off x="827584" y="3679032"/>
            <a:ext cx="8890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ginger.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Scholar.edu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99084" y="2857501"/>
            <a:ext cx="889000" cy="2462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NS: for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edu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80134" y="3234532"/>
            <a:ext cx="977900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NS: for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Scholarly.edu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494584" y="3683000"/>
            <a:ext cx="889000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AP: for 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ginger.Scholar.edu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716584" y="3683000"/>
            <a:ext cx="8890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ginger.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Scholar.edu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69084" y="3683000"/>
            <a:ext cx="8890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ginger.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Scholar.edu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831408" y="2349501"/>
            <a:ext cx="146050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names.edu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932040" y="1714501"/>
            <a:ext cx="146050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a.root.net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1208584" y="1359958"/>
            <a:ext cx="1016000" cy="1016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5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2097584" y="1994958"/>
            <a:ext cx="1016000" cy="1016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33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3050084" y="2566458"/>
            <a:ext cx="1016000" cy="10160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endParaRPr lang="zh-CN" altLang="en-US" sz="1165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33126" y="2829720"/>
            <a:ext cx="146050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ns.iss.edu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880626" y="2312459"/>
            <a:ext cx="146050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names.edu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91626" y="1677459"/>
            <a:ext cx="1460500" cy="3231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a.root.net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74774" y="5152402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Recursion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907704" y="5152402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rPr>
              <a:t>Non-Recursion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等线" panose="02010600030101010101" charset="-122"/>
              <a:cs typeface="Arial" panose="020B0604020202020204" pitchFamily="34" charset="0"/>
            </a:endParaRPr>
          </a:p>
        </p:txBody>
      </p:sp>
      <p:sp>
        <p:nvSpPr>
          <p:cNvPr id="3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/>
      <p:bldP spid="69" grpId="0"/>
      <p:bldP spid="71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Scalable Lookup:</a:t>
            </a:r>
            <a:r>
              <a:rPr lang="zh-CN" altLang="en-US" dirty="0"/>
              <a:t> </a:t>
            </a:r>
            <a:r>
              <a:rPr lang="en-US" altLang="zh-CN" dirty="0"/>
              <a:t>DHT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99678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/>
              <a:t>DHT:</a:t>
            </a:r>
            <a:r>
              <a:rPr lang="zh-CN" altLang="en-US" dirty="0"/>
              <a:t> </a:t>
            </a:r>
            <a:r>
              <a:rPr lang="en-US" altLang="zh-CN" dirty="0"/>
              <a:t>Distributed</a:t>
            </a:r>
            <a:r>
              <a:rPr lang="zh-CN" altLang="en-US" dirty="0"/>
              <a:t> </a:t>
            </a:r>
            <a:r>
              <a:rPr lang="en-US" altLang="zh-CN" dirty="0"/>
              <a:t>hash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endParaRPr lang="en-US" altLang="zh-CN" dirty="0"/>
          </a:p>
          <a:p>
            <a:pPr lvl="1"/>
            <a:r>
              <a:rPr lang="en-US" altLang="zh-CN" dirty="0"/>
              <a:t>Used to find the node responsible for a key quickly</a:t>
            </a:r>
            <a:endParaRPr lang="en-US" altLang="zh-CN" dirty="0"/>
          </a:p>
          <a:p>
            <a:pPr lvl="1"/>
            <a:r>
              <a:rPr lang="en-US" altLang="zh-CN" dirty="0"/>
              <a:t>Distributed index: each node keeps a subset of the index </a:t>
            </a:r>
            <a:endParaRPr lang="en-US" altLang="zh-CN" dirty="0"/>
          </a:p>
          <a:p>
            <a:pPr lvl="1"/>
            <a:endParaRPr lang="en-US" altLang="zh-CN" dirty="0"/>
          </a:p>
          <a:p>
            <a:pPr eaLnBrk="1" hangingPunct="1"/>
            <a:r>
              <a:rPr lang="en-US" altLang="zh-CN" dirty="0"/>
              <a:t>Typical DHT interface:</a:t>
            </a:r>
            <a:endParaRPr lang="en-US" altLang="zh-CN" dirty="0"/>
          </a:p>
          <a:p>
            <a:pPr lvl="1" eaLnBrk="1" hangingPunct="1">
              <a:spcBef>
                <a:spcPts val="1200"/>
              </a:spcBef>
            </a:pPr>
            <a:r>
              <a:rPr lang="fi-FI" altLang="zh-CN" dirty="0" err="1"/>
              <a:t>put</a:t>
            </a:r>
            <a:r>
              <a:rPr lang="fi-FI" altLang="zh-CN" dirty="0"/>
              <a:t>(</a:t>
            </a:r>
            <a:r>
              <a:rPr lang="fi-FI" altLang="zh-CN" dirty="0" err="1"/>
              <a:t>key</a:t>
            </a:r>
            <a:r>
              <a:rPr lang="fi-FI" altLang="zh-CN" dirty="0"/>
              <a:t>, </a:t>
            </a:r>
            <a:r>
              <a:rPr lang="fi-FI" altLang="zh-CN" dirty="0" err="1"/>
              <a:t>value</a:t>
            </a:r>
            <a:r>
              <a:rPr lang="fi-FI" altLang="zh-CN" dirty="0"/>
              <a:t>)</a:t>
            </a:r>
            <a:endParaRPr lang="fi-FI" altLang="zh-CN" dirty="0"/>
          </a:p>
          <a:p>
            <a:pPr lvl="1" eaLnBrk="1" hangingPunct="1">
              <a:spcBef>
                <a:spcPts val="1200"/>
              </a:spcBef>
            </a:pPr>
            <a:r>
              <a:rPr lang="fi-FI" altLang="zh-CN" dirty="0" err="1"/>
              <a:t>get</a:t>
            </a:r>
            <a:r>
              <a:rPr lang="fi-FI" altLang="zh-CN" dirty="0"/>
              <a:t>(</a:t>
            </a:r>
            <a:r>
              <a:rPr lang="fi-FI" altLang="zh-CN" dirty="0" err="1"/>
              <a:t>key</a:t>
            </a:r>
            <a:r>
              <a:rPr lang="fi-FI" altLang="zh-CN" dirty="0"/>
              <a:t>) -&gt; </a:t>
            </a:r>
            <a:r>
              <a:rPr lang="fi-FI" altLang="zh-CN" dirty="0" err="1"/>
              <a:t>value</a:t>
            </a:r>
            <a:endParaRPr lang="fi-FI" altLang="zh-CN" dirty="0"/>
          </a:p>
          <a:p>
            <a:pPr lvl="1" eaLnBrk="1" hangingPunct="1">
              <a:spcBef>
                <a:spcPts val="1200"/>
              </a:spcBef>
            </a:pPr>
            <a:r>
              <a:rPr lang="en-US" altLang="zh-CN" dirty="0"/>
              <a:t>Loose guarantees about keeping data alive</a:t>
            </a:r>
            <a:endParaRPr lang="en-US" altLang="zh-CN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DHT in Operation: put()</a:t>
            </a:r>
            <a:endParaRPr lang="en-US" altLang="zh-CN"/>
          </a:p>
        </p:txBody>
      </p:sp>
      <p:pic>
        <p:nvPicPr>
          <p:cNvPr id="71683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10" y="1562100"/>
            <a:ext cx="7920038" cy="3301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DHT in Operation: get()</a:t>
            </a:r>
            <a:endParaRPr lang="en-US" altLang="zh-CN"/>
          </a:p>
        </p:txBody>
      </p:sp>
      <p:pic>
        <p:nvPicPr>
          <p:cNvPr id="72707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54" y="1346597"/>
            <a:ext cx="8065294" cy="3594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Consistent Hashing</a:t>
            </a:r>
            <a:endParaRPr lang="en-US" altLang="zh-CN" dirty="0"/>
          </a:p>
        </p:txBody>
      </p:sp>
      <p:pic>
        <p:nvPicPr>
          <p:cNvPr id="75779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85" y="1291828"/>
            <a:ext cx="7452122" cy="350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>
          <a:xfrm>
            <a:off x="323528" y="167803"/>
            <a:ext cx="7886700" cy="994172"/>
          </a:xfrm>
        </p:spPr>
        <p:txBody>
          <a:bodyPr/>
          <a:lstStyle/>
          <a:p>
            <a:pPr eaLnBrk="1" hangingPunct="1"/>
            <a:r>
              <a:rPr lang="en-US" altLang="zh-CN" dirty="0"/>
              <a:t>Lookups take O(</a:t>
            </a:r>
            <a:r>
              <a:rPr lang="en-US" altLang="zh-CN" i="1" dirty="0">
                <a:latin typeface="Times New Roman" panose="02020603050405020304" pitchFamily="18" charset="0"/>
              </a:rPr>
              <a:t>log(N)</a:t>
            </a:r>
            <a:r>
              <a:rPr lang="en-US" altLang="zh-CN" dirty="0"/>
              <a:t>) hops</a:t>
            </a:r>
            <a:endParaRPr lang="en-US" altLang="zh-CN" dirty="0"/>
          </a:p>
        </p:txBody>
      </p:sp>
      <p:pic>
        <p:nvPicPr>
          <p:cNvPr id="81923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1183482"/>
            <a:ext cx="7668815" cy="4127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Failures might cause incorrect lookup </a:t>
            </a:r>
            <a:endParaRPr lang="en-US" altLang="zh-CN"/>
          </a:p>
        </p:txBody>
      </p:sp>
      <p:sp>
        <p:nvSpPr>
          <p:cNvPr id="5" name="Oval 4"/>
          <p:cNvSpPr/>
          <p:nvPr/>
        </p:nvSpPr>
        <p:spPr>
          <a:xfrm>
            <a:off x="2700337" y="1777604"/>
            <a:ext cx="3671888" cy="2753915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1448" y="4045744"/>
            <a:ext cx="935831" cy="377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N80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91879" y="3451623"/>
            <a:ext cx="935831" cy="377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N85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19251" y="2533650"/>
            <a:ext cx="937022" cy="377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N102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07382" y="1939529"/>
            <a:ext cx="937022" cy="377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N113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44404" y="1398985"/>
            <a:ext cx="935831" cy="378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N120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07832" y="1453754"/>
            <a:ext cx="935831" cy="377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N10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2865835" y="3599260"/>
            <a:ext cx="542925" cy="594122"/>
          </a:xfrm>
          <a:custGeom>
            <a:avLst/>
            <a:gdLst>
              <a:gd name="connsiteX0" fmla="*/ 542751 w 542751"/>
              <a:gd name="connsiteY0" fmla="*/ 792456 h 792456"/>
              <a:gd name="connsiteX1" fmla="*/ 401636 w 542751"/>
              <a:gd name="connsiteY1" fmla="*/ 141122 h 792456"/>
              <a:gd name="connsiteX2" fmla="*/ 0 w 542751"/>
              <a:gd name="connsiteY2" fmla="*/ 0 h 792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751" h="792456">
                <a:moveTo>
                  <a:pt x="542751" y="792456"/>
                </a:moveTo>
                <a:cubicBezTo>
                  <a:pt x="517422" y="532827"/>
                  <a:pt x="492094" y="273198"/>
                  <a:pt x="401636" y="141122"/>
                </a:cubicBezTo>
                <a:cubicBezTo>
                  <a:pt x="311178" y="9046"/>
                  <a:pt x="0" y="0"/>
                  <a:pt x="0" y="0"/>
                </a:cubicBezTo>
              </a:path>
            </a:pathLst>
          </a:custGeom>
          <a:ln>
            <a:prstDash val="dot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3" name="Freeform 32"/>
          <p:cNvSpPr/>
          <p:nvPr/>
        </p:nvSpPr>
        <p:spPr>
          <a:xfrm>
            <a:off x="3440906" y="2027635"/>
            <a:ext cx="653654" cy="2174081"/>
          </a:xfrm>
          <a:custGeom>
            <a:avLst/>
            <a:gdLst>
              <a:gd name="connsiteX0" fmla="*/ 0 w 653253"/>
              <a:gd name="connsiteY0" fmla="*/ 2898434 h 2898434"/>
              <a:gd name="connsiteX1" fmla="*/ 651302 w 653253"/>
              <a:gd name="connsiteY1" fmla="*/ 1432934 h 2898434"/>
              <a:gd name="connsiteX2" fmla="*/ 206246 w 653253"/>
              <a:gd name="connsiteY2" fmla="*/ 0 h 2898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3253" h="2898434">
                <a:moveTo>
                  <a:pt x="0" y="2898434"/>
                </a:moveTo>
                <a:cubicBezTo>
                  <a:pt x="308464" y="2407220"/>
                  <a:pt x="616928" y="1916006"/>
                  <a:pt x="651302" y="1432934"/>
                </a:cubicBezTo>
                <a:cubicBezTo>
                  <a:pt x="685676" y="949862"/>
                  <a:pt x="255094" y="202637"/>
                  <a:pt x="206246" y="0"/>
                </a:cubicBezTo>
              </a:path>
            </a:pathLst>
          </a:cu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4" name="Freeform 33"/>
          <p:cNvSpPr/>
          <p:nvPr/>
        </p:nvSpPr>
        <p:spPr>
          <a:xfrm>
            <a:off x="2821782" y="2826544"/>
            <a:ext cx="927497" cy="1375172"/>
          </a:xfrm>
          <a:custGeom>
            <a:avLst/>
            <a:gdLst>
              <a:gd name="connsiteX0" fmla="*/ 597026 w 927178"/>
              <a:gd name="connsiteY0" fmla="*/ 1834589 h 1834589"/>
              <a:gd name="connsiteX1" fmla="*/ 900967 w 927178"/>
              <a:gd name="connsiteY1" fmla="*/ 705611 h 1834589"/>
              <a:gd name="connsiteX2" fmla="*/ 0 w 927178"/>
              <a:gd name="connsiteY2" fmla="*/ 0 h 1834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178" h="1834589">
                <a:moveTo>
                  <a:pt x="597026" y="1834589"/>
                </a:moveTo>
                <a:cubicBezTo>
                  <a:pt x="798748" y="1422982"/>
                  <a:pt x="1000471" y="1011376"/>
                  <a:pt x="900967" y="705611"/>
                </a:cubicBezTo>
                <a:cubicBezTo>
                  <a:pt x="801463" y="399846"/>
                  <a:pt x="32565" y="72370"/>
                  <a:pt x="0" y="0"/>
                </a:cubicBezTo>
              </a:path>
            </a:pathLst>
          </a:custGeom>
          <a:ln>
            <a:prstDash val="dot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35" name="Freeform 34"/>
          <p:cNvSpPr/>
          <p:nvPr/>
        </p:nvSpPr>
        <p:spPr>
          <a:xfrm>
            <a:off x="3549254" y="2118122"/>
            <a:ext cx="2076450" cy="2100263"/>
          </a:xfrm>
          <a:custGeom>
            <a:avLst/>
            <a:gdLst>
              <a:gd name="connsiteX0" fmla="*/ 2073309 w 2076638"/>
              <a:gd name="connsiteY0" fmla="*/ 0 h 2800734"/>
              <a:gd name="connsiteX1" fmla="*/ 1747658 w 2076638"/>
              <a:gd name="connsiteY1" fmla="*/ 1693467 h 2800734"/>
              <a:gd name="connsiteX2" fmla="*/ 0 w 2076638"/>
              <a:gd name="connsiteY2" fmla="*/ 2800734 h 2800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6638" h="2800734">
                <a:moveTo>
                  <a:pt x="2073309" y="0"/>
                </a:moveTo>
                <a:cubicBezTo>
                  <a:pt x="2083259" y="613339"/>
                  <a:pt x="2093210" y="1226678"/>
                  <a:pt x="1747658" y="1693467"/>
                </a:cubicBezTo>
                <a:cubicBezTo>
                  <a:pt x="1402106" y="2160256"/>
                  <a:pt x="0" y="2800734"/>
                  <a:pt x="0" y="2800734"/>
                </a:cubicBezTo>
              </a:path>
            </a:pathLst>
          </a:cu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87054" name="Rectangle 35"/>
          <p:cNvSpPr>
            <a:spLocks noChangeArrowheads="1"/>
          </p:cNvSpPr>
          <p:nvPr/>
        </p:nvSpPr>
        <p:spPr bwMode="auto">
          <a:xfrm>
            <a:off x="611982" y="4855369"/>
            <a:ext cx="59347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dirty="0">
                <a:latin typeface="+mn-lt"/>
              </a:rPr>
              <a:t>N80 doesn</a:t>
            </a:r>
            <a:r>
              <a:rPr lang="en-US" altLang="en-US" sz="1800" dirty="0">
                <a:latin typeface="+mn-lt"/>
              </a:rPr>
              <a:t>'</a:t>
            </a:r>
            <a:r>
              <a:rPr lang="en-US" altLang="zh-CN" sz="1800" dirty="0">
                <a:latin typeface="+mn-lt"/>
              </a:rPr>
              <a:t>t know correct successor, so incorrect lookup</a:t>
            </a:r>
            <a:endParaRPr lang="en-US" altLang="zh-CN" sz="1800" dirty="0">
              <a:latin typeface="+mn-lt"/>
            </a:endParaRPr>
          </a:p>
        </p:txBody>
      </p:sp>
      <p:sp>
        <p:nvSpPr>
          <p:cNvPr id="87055" name="Rectangle 36"/>
          <p:cNvSpPr>
            <a:spLocks noChangeArrowheads="1"/>
          </p:cNvSpPr>
          <p:nvPr/>
        </p:nvSpPr>
        <p:spPr bwMode="auto">
          <a:xfrm>
            <a:off x="3924300" y="2101454"/>
            <a:ext cx="124611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700" baseline="30000"/>
              <a:t>Lookup(90)</a:t>
            </a:r>
            <a:endParaRPr lang="en-US" altLang="zh-CN" sz="2700"/>
          </a:p>
        </p:txBody>
      </p:sp>
      <p:cxnSp>
        <p:nvCxnSpPr>
          <p:cNvPr id="39" name="Straight Connector 38"/>
          <p:cNvCxnSpPr/>
          <p:nvPr/>
        </p:nvCxnSpPr>
        <p:spPr>
          <a:xfrm>
            <a:off x="1475185" y="2749154"/>
            <a:ext cx="122515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547812" y="3667125"/>
            <a:ext cx="122396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70459" y="2425452"/>
            <a:ext cx="680308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0" lang="en-US" altLang="zh-CN" b="0" kern="0" dirty="0">
                <a:solidFill>
                  <a:srgbClr val="C00000"/>
                </a:solidFill>
                <a:ea typeface="+mn-ea"/>
              </a:rPr>
              <a:t>Review</a:t>
            </a:r>
            <a:r>
              <a:rPr lang="en-US" altLang="zh-CN" b="0" kern="0" dirty="0">
                <a:solidFill>
                  <a:srgbClr val="C00000"/>
                </a:solidFill>
                <a:ea typeface="+mn-ea"/>
              </a:rPr>
              <a:t>:</a:t>
            </a:r>
            <a:r>
              <a:rPr lang="zh-CN" altLang="en-US" b="0" kern="0" dirty="0">
                <a:solidFill>
                  <a:srgbClr val="C00000"/>
                </a:solidFill>
                <a:ea typeface="+mn-ea"/>
              </a:rPr>
              <a:t> </a:t>
            </a:r>
            <a:r>
              <a:rPr kumimoji="0" lang="en-US" altLang="zh-CN" b="0" kern="0" dirty="0">
                <a:solidFill>
                  <a:srgbClr val="C00000"/>
                </a:solidFill>
                <a:ea typeface="+mn-ea"/>
              </a:rPr>
              <a:t>Security</a:t>
            </a:r>
            <a:endParaRPr kumimoji="0" lang="en-US" altLang="zh-CN" b="0" kern="0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Time in </a:t>
            </a:r>
            <a:r>
              <a:rPr kumimoji="1" lang="en-GB" altLang="zh-CN" dirty="0"/>
              <a:t>Snapshot Isolation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Timestamp of start &amp; commit should be assigned in a increasing order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E.g., global counters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atomic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increase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Question: can we directly 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 physical clock of the machine? 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depends.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global</a:t>
            </a:r>
            <a:r>
              <a:rPr kumimoji="1" lang="zh-CN" altLang="en-US" dirty="0"/>
              <a:t> </a:t>
            </a:r>
            <a:r>
              <a:rPr kumimoji="1" lang="en-US" altLang="zh-CN" dirty="0"/>
              <a:t>order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physical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clock,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yes;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otherwise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cxnSp>
        <p:nvCxnSpPr>
          <p:cNvPr id="12" name="Straight Connector 19"/>
          <p:cNvCxnSpPr/>
          <p:nvPr/>
        </p:nvCxnSpPr>
        <p:spPr>
          <a:xfrm>
            <a:off x="1476896" y="5377780"/>
            <a:ext cx="6300000" cy="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20"/>
          <p:cNvSpPr/>
          <p:nvPr/>
        </p:nvSpPr>
        <p:spPr>
          <a:xfrm>
            <a:off x="7188815" y="5015433"/>
            <a:ext cx="59663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4" name="Rectangle 21"/>
          <p:cNvSpPr/>
          <p:nvPr/>
        </p:nvSpPr>
        <p:spPr>
          <a:xfrm>
            <a:off x="6041396" y="5013421"/>
            <a:ext cx="96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5" dirty="0"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COMMIT</a:t>
            </a:r>
            <a:endParaRPr lang="zh-CN" altLang="en-US" sz="1665" dirty="0">
              <a:latin typeface="Eras Medium ITC" pitchFamily="34" charset="0"/>
              <a:cs typeface="Verdana" panose="020B0604030504040204" pitchFamily="34" charset="0"/>
            </a:endParaRPr>
          </a:p>
        </p:txBody>
      </p:sp>
      <p:sp>
        <p:nvSpPr>
          <p:cNvPr id="15" name="Rectangle 34"/>
          <p:cNvSpPr/>
          <p:nvPr/>
        </p:nvSpPr>
        <p:spPr>
          <a:xfrm>
            <a:off x="1557896" y="4964433"/>
            <a:ext cx="300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T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37"/>
          <p:cNvSpPr/>
          <p:nvPr/>
        </p:nvSpPr>
        <p:spPr>
          <a:xfrm>
            <a:off x="1921396" y="5013421"/>
            <a:ext cx="69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5" dirty="0"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</a:t>
            </a:r>
            <a:endParaRPr lang="zh-CN" altLang="en-US" sz="1665" dirty="0">
              <a:latin typeface="Eras Medium ITC" pitchFamily="34" charset="0"/>
              <a:cs typeface="Verdana" panose="020B0604030504040204" pitchFamily="34" charset="0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968897" y="3767794"/>
            <a:ext cx="2476499" cy="522251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>
            <a:defPPr>
              <a:defRPr lang="en-US"/>
            </a:defPPr>
            <a:lvl1pPr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pPr marL="144145" indent="-144145"/>
            <a:r>
              <a:rPr lang="en-US" altLang="zh-CN" sz="1500" b="1" i="0" dirty="0">
                <a:solidFill>
                  <a:schemeClr val="accent6"/>
                </a:solidFill>
                <a:latin typeface="Eras Medium ITC" pitchFamily="34" charset="0"/>
              </a:rPr>
              <a:t>T</a:t>
            </a:r>
            <a:r>
              <a:rPr lang="en-US" altLang="zh-CN" sz="1500" i="0" dirty="0">
                <a:solidFill>
                  <a:schemeClr val="accent6"/>
                </a:solidFill>
                <a:effectLst/>
                <a:latin typeface="Eras Medium ITC" pitchFamily="34" charset="0"/>
              </a:rPr>
              <a:t> is assigned </a:t>
            </a:r>
            <a:r>
              <a:rPr lang="en-US" altLang="zh-CN" sz="1500" b="1" i="0" dirty="0">
                <a:solidFill>
                  <a:srgbClr val="C00000"/>
                </a:solidFill>
                <a:effectLst/>
                <a:latin typeface="Eras Medium ITC" pitchFamily="34" charset="0"/>
              </a:rPr>
              <a:t>a start timestamp</a:t>
            </a:r>
            <a:r>
              <a:rPr lang="en-US" altLang="zh-CN" sz="1500" i="0" dirty="0">
                <a:solidFill>
                  <a:schemeClr val="accent6"/>
                </a:solidFill>
                <a:effectLst/>
                <a:latin typeface="Eras Medium ITC" pitchFamily="34" charset="0"/>
              </a:rPr>
              <a:t> </a:t>
            </a:r>
            <a:r>
              <a:rPr lang="en-US" altLang="zh-CN" sz="1500" i="0" dirty="0" err="1">
                <a:solidFill>
                  <a:schemeClr val="accent6"/>
                </a:solidFill>
                <a:effectLst/>
                <a:latin typeface="Eras Medium ITC" pitchFamily="34" charset="0"/>
              </a:rPr>
              <a:t>T.sts</a:t>
            </a:r>
            <a:endParaRPr lang="en-US" altLang="zh-CN" sz="1500" i="0" dirty="0">
              <a:solidFill>
                <a:schemeClr val="accent6"/>
              </a:solidFill>
              <a:effectLst/>
              <a:latin typeface="Eras Medium ITC" pitchFamily="34" charset="0"/>
            </a:endParaRPr>
          </a:p>
        </p:txBody>
      </p:sp>
      <p:sp>
        <p:nvSpPr>
          <p:cNvPr id="18" name="Right Triangle 39"/>
          <p:cNvSpPr/>
          <p:nvPr/>
        </p:nvSpPr>
        <p:spPr>
          <a:xfrm rot="10800000">
            <a:off x="3175395" y="3767794"/>
            <a:ext cx="270000" cy="270000"/>
          </a:xfrm>
          <a:prstGeom prst="rtTriangl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endParaRPr lang="zh-CN" altLang="en-US" sz="1665"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Freeform 6"/>
          <p:cNvSpPr/>
          <p:nvPr/>
        </p:nvSpPr>
        <p:spPr>
          <a:xfrm>
            <a:off x="1606086" y="4442208"/>
            <a:ext cx="433552" cy="551793"/>
          </a:xfrm>
          <a:custGeom>
            <a:avLst/>
            <a:gdLst>
              <a:gd name="connsiteX0" fmla="*/ 520262 w 520262"/>
              <a:gd name="connsiteY0" fmla="*/ 662151 h 662151"/>
              <a:gd name="connsiteX1" fmla="*/ 47296 w 520262"/>
              <a:gd name="connsiteY1" fmla="*/ 520262 h 662151"/>
              <a:gd name="connsiteX2" fmla="*/ 204951 w 520262"/>
              <a:gd name="connsiteY2" fmla="*/ 315310 h 662151"/>
              <a:gd name="connsiteX3" fmla="*/ 0 w 520262"/>
              <a:gd name="connsiteY3" fmla="*/ 0 h 66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262" h="662151">
                <a:moveTo>
                  <a:pt x="520262" y="662151"/>
                </a:moveTo>
                <a:cubicBezTo>
                  <a:pt x="310055" y="620110"/>
                  <a:pt x="99848" y="578069"/>
                  <a:pt x="47296" y="520262"/>
                </a:cubicBezTo>
                <a:cubicBezTo>
                  <a:pt x="-5256" y="462455"/>
                  <a:pt x="212834" y="402020"/>
                  <a:pt x="204951" y="315310"/>
                </a:cubicBezTo>
                <a:cubicBezTo>
                  <a:pt x="197068" y="228600"/>
                  <a:pt x="98534" y="114300"/>
                  <a:pt x="0" y="0"/>
                </a:cubicBezTo>
              </a:path>
            </a:pathLst>
          </a:cu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3635896" y="3024572"/>
            <a:ext cx="4585145" cy="983916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>
            <a:defPPr>
              <a:defRPr lang="en-US"/>
            </a:defPPr>
            <a:lvl1pPr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defRPr>
            </a:lvl1pPr>
          </a:lstStyle>
          <a:p>
            <a:pPr marL="144145" indent="-144145"/>
            <a:r>
              <a:rPr lang="en-US" altLang="zh-CN" sz="1500" b="1" i="0" dirty="0">
                <a:solidFill>
                  <a:schemeClr val="accent6"/>
                </a:solidFill>
                <a:latin typeface="Eras Medium ITC" pitchFamily="34" charset="0"/>
              </a:rPr>
              <a:t>T</a:t>
            </a:r>
            <a:r>
              <a:rPr lang="en-US" altLang="zh-CN" sz="1500" i="0" dirty="0">
                <a:solidFill>
                  <a:schemeClr val="accent6"/>
                </a:solidFill>
                <a:effectLst/>
                <a:latin typeface="Eras Medium ITC" pitchFamily="34" charset="0"/>
              </a:rPr>
              <a:t> is assigned </a:t>
            </a:r>
            <a:r>
              <a:rPr lang="en-US" altLang="zh-CN" sz="1500" b="1" i="0" dirty="0">
                <a:solidFill>
                  <a:srgbClr val="C00000"/>
                </a:solidFill>
                <a:effectLst/>
                <a:latin typeface="Eras Medium ITC" pitchFamily="34" charset="0"/>
              </a:rPr>
              <a:t>a commit timestamp </a:t>
            </a:r>
            <a:r>
              <a:rPr lang="en-US" altLang="zh-CN" sz="1500" i="0" dirty="0" err="1">
                <a:solidFill>
                  <a:schemeClr val="accent6"/>
                </a:solidFill>
                <a:effectLst/>
                <a:latin typeface="Eras Medium ITC" pitchFamily="34" charset="0"/>
              </a:rPr>
              <a:t>T.cts</a:t>
            </a:r>
            <a:endParaRPr lang="en-US" altLang="zh-CN" sz="1500" i="0" dirty="0">
              <a:solidFill>
                <a:schemeClr val="accent6"/>
              </a:solidFill>
              <a:effectLst/>
              <a:latin typeface="Eras Medium ITC" pitchFamily="34" charset="0"/>
            </a:endParaRPr>
          </a:p>
          <a:p>
            <a:pPr marL="144145" indent="-144145"/>
            <a:r>
              <a:rPr lang="en-US" altLang="zh-CN" sz="1500" i="0" dirty="0">
                <a:solidFill>
                  <a:schemeClr val="accent6"/>
                </a:solidFill>
                <a:effectLst/>
                <a:latin typeface="Eras Medium ITC" pitchFamily="34" charset="0"/>
              </a:rPr>
              <a:t>System checks all data within </a:t>
            </a:r>
            <a:r>
              <a:rPr lang="en-US" altLang="zh-CN" sz="1500" i="0" dirty="0" err="1">
                <a:solidFill>
                  <a:schemeClr val="accent6"/>
                </a:solidFill>
                <a:effectLst/>
                <a:latin typeface="Eras Medium ITC" pitchFamily="34" charset="0"/>
              </a:rPr>
              <a:t>T.wset</a:t>
            </a:r>
            <a:r>
              <a:rPr lang="en-US" altLang="zh-CN" sz="1500" i="0" dirty="0">
                <a:solidFill>
                  <a:schemeClr val="accent6"/>
                </a:solidFill>
                <a:effectLst/>
                <a:latin typeface="Eras Medium ITC" pitchFamily="34" charset="0"/>
              </a:rPr>
              <a:t>, </a:t>
            </a:r>
            <a:br>
              <a:rPr lang="en-US" altLang="zh-CN" sz="1500" i="0" dirty="0">
                <a:solidFill>
                  <a:schemeClr val="accent6"/>
                </a:solidFill>
                <a:effectLst/>
                <a:latin typeface="Eras Medium ITC" pitchFamily="34" charset="0"/>
              </a:rPr>
            </a:br>
            <a:r>
              <a:rPr lang="en-US" altLang="zh-CN" sz="1500" i="0" dirty="0">
                <a:solidFill>
                  <a:schemeClr val="accent6"/>
                </a:solidFill>
                <a:effectLst/>
                <a:latin typeface="Eras Medium ITC" pitchFamily="34" charset="0"/>
              </a:rPr>
              <a:t>if </a:t>
            </a:r>
            <a:r>
              <a:rPr lang="en-US" altLang="zh-CN" sz="1500" i="0" dirty="0" err="1">
                <a:solidFill>
                  <a:schemeClr val="accent6"/>
                </a:solidFill>
                <a:effectLst/>
                <a:latin typeface="Eras Medium ITC" pitchFamily="34" charset="0"/>
              </a:rPr>
              <a:t>T.sts</a:t>
            </a:r>
            <a:r>
              <a:rPr lang="en-US" altLang="zh-CN" sz="1500" i="0" dirty="0">
                <a:solidFill>
                  <a:schemeClr val="accent6"/>
                </a:solidFill>
                <a:effectLst/>
                <a:latin typeface="Eras Medium ITC" pitchFamily="34" charset="0"/>
              </a:rPr>
              <a:t> &lt; </a:t>
            </a:r>
            <a:r>
              <a:rPr lang="en-US" altLang="zh-CN" sz="1500" i="0" dirty="0" err="1">
                <a:solidFill>
                  <a:schemeClr val="accent6"/>
                </a:solidFill>
                <a:effectLst/>
                <a:latin typeface="Eras Medium ITC" pitchFamily="34" charset="0"/>
              </a:rPr>
              <a:t>X.cts</a:t>
            </a:r>
            <a:r>
              <a:rPr lang="en-US" altLang="zh-CN" sz="1500" i="0" dirty="0">
                <a:solidFill>
                  <a:schemeClr val="accent6"/>
                </a:solidFill>
                <a:effectLst/>
                <a:latin typeface="Eras Medium ITC" pitchFamily="34" charset="0"/>
              </a:rPr>
              <a:t> &lt; </a:t>
            </a:r>
            <a:r>
              <a:rPr lang="en-US" altLang="zh-CN" sz="1500" i="0" dirty="0" err="1">
                <a:solidFill>
                  <a:schemeClr val="accent6"/>
                </a:solidFill>
                <a:effectLst/>
                <a:latin typeface="Eras Medium ITC" pitchFamily="34" charset="0"/>
              </a:rPr>
              <a:t>T.cts</a:t>
            </a:r>
            <a:r>
              <a:rPr lang="en-US" altLang="zh-CN" sz="1500" i="0" dirty="0">
                <a:solidFill>
                  <a:schemeClr val="accent6"/>
                </a:solidFill>
                <a:effectLst/>
                <a:latin typeface="Eras Medium ITC" pitchFamily="34" charset="0"/>
              </a:rPr>
              <a:t>,</a:t>
            </a:r>
            <a:r>
              <a:rPr lang="en-US" altLang="zh-CN" sz="1500" i="0" dirty="0">
                <a:solidFill>
                  <a:schemeClr val="accent6"/>
                </a:solidFill>
                <a:effectLst/>
                <a:latin typeface="Eras Medium ITC" pitchFamily="34" charset="0"/>
                <a:sym typeface="Wingdings" panose="05000000000000000000" pitchFamily="2" charset="2"/>
              </a:rPr>
              <a:t> then abort </a:t>
            </a:r>
            <a:r>
              <a:rPr lang="en-US" altLang="zh-CN" sz="1500" b="1" i="0" dirty="0">
                <a:solidFill>
                  <a:schemeClr val="accent6"/>
                </a:solidFill>
                <a:latin typeface="Eras Medium ITC" pitchFamily="34" charset="0"/>
                <a:sym typeface="Wingdings" panose="05000000000000000000" pitchFamily="2" charset="2"/>
              </a:rPr>
              <a:t>T</a:t>
            </a:r>
            <a:endParaRPr lang="en-US" altLang="zh-CN" sz="1500" b="1" i="0" dirty="0">
              <a:solidFill>
                <a:schemeClr val="accent6"/>
              </a:solidFill>
              <a:latin typeface="Eras Medium ITC" pitchFamily="34" charset="0"/>
              <a:sym typeface="Wingdings" panose="05000000000000000000" pitchFamily="2" charset="2"/>
            </a:endParaRPr>
          </a:p>
          <a:p>
            <a:pPr marL="144145" indent="-144145"/>
            <a:r>
              <a:rPr lang="en-US" altLang="zh-CN" sz="1500" i="0" dirty="0">
                <a:solidFill>
                  <a:schemeClr val="accent6"/>
                </a:solidFill>
                <a:effectLst/>
                <a:latin typeface="Eras Medium ITC" pitchFamily="34" charset="0"/>
              </a:rPr>
              <a:t>Update all data within </a:t>
            </a:r>
            <a:r>
              <a:rPr lang="en-US" altLang="zh-CN" sz="1500" i="0" dirty="0" err="1">
                <a:solidFill>
                  <a:schemeClr val="accent6"/>
                </a:solidFill>
                <a:effectLst/>
                <a:latin typeface="Eras Medium ITC" pitchFamily="34" charset="0"/>
              </a:rPr>
              <a:t>T.wset</a:t>
            </a:r>
            <a:r>
              <a:rPr lang="en-US" altLang="zh-CN" sz="1500" i="0" dirty="0">
                <a:solidFill>
                  <a:schemeClr val="accent6"/>
                </a:solidFill>
                <a:effectLst/>
                <a:latin typeface="Eras Medium ITC" pitchFamily="34" charset="0"/>
              </a:rPr>
              <a:t> with </a:t>
            </a:r>
            <a:r>
              <a:rPr lang="en-US" altLang="zh-CN" sz="1500" i="0" dirty="0" err="1">
                <a:solidFill>
                  <a:schemeClr val="accent6"/>
                </a:solidFill>
                <a:effectLst/>
                <a:latin typeface="Eras Medium ITC" pitchFamily="34" charset="0"/>
              </a:rPr>
              <a:t>T.cts</a:t>
            </a:r>
            <a:endParaRPr lang="en-US" altLang="zh-CN" sz="1500" b="1" i="0" dirty="0">
              <a:solidFill>
                <a:schemeClr val="accent6"/>
              </a:solidFill>
              <a:latin typeface="Eras Medium ITC" pitchFamily="34" charset="0"/>
            </a:endParaRPr>
          </a:p>
        </p:txBody>
      </p:sp>
      <p:sp>
        <p:nvSpPr>
          <p:cNvPr id="21" name="Right Triangle 45"/>
          <p:cNvSpPr/>
          <p:nvPr/>
        </p:nvSpPr>
        <p:spPr>
          <a:xfrm rot="10800000">
            <a:off x="7907653" y="3024572"/>
            <a:ext cx="313387" cy="270000"/>
          </a:xfrm>
          <a:prstGeom prst="rtTriangl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endParaRPr lang="zh-CN" altLang="en-US" sz="1665"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Freeform 4"/>
          <p:cNvSpPr/>
          <p:nvPr/>
        </p:nvSpPr>
        <p:spPr>
          <a:xfrm>
            <a:off x="5823362" y="4316265"/>
            <a:ext cx="512379" cy="683841"/>
          </a:xfrm>
          <a:custGeom>
            <a:avLst/>
            <a:gdLst>
              <a:gd name="connsiteX0" fmla="*/ 614855 w 614855"/>
              <a:gd name="connsiteY0" fmla="*/ 1024759 h 1024759"/>
              <a:gd name="connsiteX1" fmla="*/ 157655 w 614855"/>
              <a:gd name="connsiteY1" fmla="*/ 772511 h 1024759"/>
              <a:gd name="connsiteX2" fmla="*/ 378372 w 614855"/>
              <a:gd name="connsiteY2" fmla="*/ 583324 h 1024759"/>
              <a:gd name="connsiteX3" fmla="*/ 0 w 614855"/>
              <a:gd name="connsiteY3" fmla="*/ 0 h 1024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855" h="1024759">
                <a:moveTo>
                  <a:pt x="614855" y="1024759"/>
                </a:moveTo>
                <a:cubicBezTo>
                  <a:pt x="405962" y="935421"/>
                  <a:pt x="197069" y="846083"/>
                  <a:pt x="157655" y="772511"/>
                </a:cubicBezTo>
                <a:cubicBezTo>
                  <a:pt x="118241" y="698939"/>
                  <a:pt x="404648" y="712076"/>
                  <a:pt x="378372" y="583324"/>
                </a:cubicBezTo>
                <a:cubicBezTo>
                  <a:pt x="352096" y="454572"/>
                  <a:pt x="176048" y="227286"/>
                  <a:pt x="0" y="0"/>
                </a:cubicBezTo>
              </a:path>
            </a:pathLst>
          </a:cu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507288" cy="952500"/>
          </a:xfrm>
        </p:spPr>
        <p:txBody>
          <a:bodyPr>
            <a:noAutofit/>
          </a:bodyPr>
          <a:lstStyle/>
          <a:p>
            <a:r>
              <a:rPr kumimoji="1" lang="en-US" altLang="zh-CN" dirty="0"/>
              <a:t>2 Steps towards Building a More Secure System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make progress in building a secure system?</a:t>
            </a:r>
            <a:endParaRPr lang="en-US" altLang="zh-CN" dirty="0"/>
          </a:p>
          <a:p>
            <a:pPr lvl="1"/>
            <a:r>
              <a:rPr lang="en-US" altLang="zh-CN" dirty="0"/>
              <a:t>Be clear about goals: "</a:t>
            </a:r>
            <a:r>
              <a:rPr lang="en-US" altLang="zh-CN" b="1" dirty="0">
                <a:solidFill>
                  <a:schemeClr val="accent1"/>
                </a:solidFill>
              </a:rPr>
              <a:t>policy</a:t>
            </a:r>
            <a:r>
              <a:rPr lang="en-US" altLang="zh-CN" dirty="0"/>
              <a:t>"</a:t>
            </a:r>
            <a:endParaRPr lang="en-US" altLang="zh-CN" dirty="0"/>
          </a:p>
          <a:p>
            <a:pPr lvl="1"/>
            <a:r>
              <a:rPr lang="en-US" altLang="zh-CN" dirty="0"/>
              <a:t>Be clear about assumptions: "</a:t>
            </a:r>
            <a:r>
              <a:rPr lang="en-US" altLang="zh-CN" b="1" dirty="0">
                <a:solidFill>
                  <a:schemeClr val="accent1"/>
                </a:solidFill>
              </a:rPr>
              <a:t>threat model</a:t>
            </a:r>
            <a:r>
              <a:rPr lang="en-US" altLang="zh-CN" dirty="0"/>
              <a:t>"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Complete Mediation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693" y="3762806"/>
            <a:ext cx="8229600" cy="1599565"/>
          </a:xfrm>
        </p:spPr>
        <p:txBody>
          <a:bodyPr>
            <a:noAutofit/>
          </a:bodyPr>
          <a:lstStyle/>
          <a:p>
            <a:r>
              <a:rPr kumimoji="1" lang="en-US" altLang="zh-CN" sz="2000" dirty="0"/>
              <a:t>Guard typically provides:</a:t>
            </a:r>
            <a:endParaRPr kumimoji="1" lang="en-US" altLang="zh-CN" sz="2000" dirty="0"/>
          </a:p>
          <a:p>
            <a:pPr lvl="1"/>
            <a:r>
              <a:rPr kumimoji="1" lang="en-US" altLang="zh-CN" b="1" dirty="0">
                <a:solidFill>
                  <a:schemeClr val="accent1"/>
                </a:solidFill>
              </a:rPr>
              <a:t>Authentication</a:t>
            </a:r>
            <a:r>
              <a:rPr kumimoji="1" lang="en-US" altLang="zh-CN" dirty="0"/>
              <a:t>: is the principal who they claim to be?</a:t>
            </a:r>
            <a:endParaRPr kumimoji="1" lang="en-US" altLang="zh-CN" dirty="0"/>
          </a:p>
          <a:p>
            <a:pPr lvl="1"/>
            <a:r>
              <a:rPr kumimoji="1" lang="en-US" altLang="zh-CN" b="1" dirty="0">
                <a:solidFill>
                  <a:schemeClr val="accent1"/>
                </a:solidFill>
              </a:rPr>
              <a:t>Authorization</a:t>
            </a:r>
            <a:r>
              <a:rPr kumimoji="1" lang="en-US" altLang="zh-CN" dirty="0"/>
              <a:t>: does principal have access to perform request on resource?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648" y="1417341"/>
            <a:ext cx="6192688" cy="2052681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Unix FS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340"/>
            <a:ext cx="8507288" cy="4104456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Resource:	</a:t>
            </a:r>
            <a:r>
              <a:rPr lang="en-US" altLang="zh-CN" sz="2000" b="0" dirty="0"/>
              <a:t>files, directories.</a:t>
            </a:r>
            <a:endParaRPr lang="en-US" altLang="zh-CN" sz="2000" b="0" dirty="0"/>
          </a:p>
          <a:p>
            <a:r>
              <a:rPr lang="en-US" altLang="zh-CN" sz="2000" dirty="0"/>
              <a:t>Server:		</a:t>
            </a:r>
            <a:r>
              <a:rPr lang="en-US" altLang="zh-CN" sz="2000" b="0" dirty="0"/>
              <a:t>OS kernel.</a:t>
            </a:r>
            <a:endParaRPr lang="en-US" altLang="zh-CN" sz="2000" b="0" dirty="0"/>
          </a:p>
          <a:p>
            <a:r>
              <a:rPr lang="en-US" altLang="zh-CN" sz="2000" dirty="0"/>
              <a:t>Client:		</a:t>
            </a:r>
            <a:r>
              <a:rPr lang="en-US" altLang="zh-CN" sz="2000" b="0" dirty="0"/>
              <a:t>process.</a:t>
            </a:r>
            <a:endParaRPr lang="en-US" altLang="zh-CN" sz="2000" b="0" dirty="0"/>
          </a:p>
          <a:p>
            <a:r>
              <a:rPr lang="en-US" altLang="zh-CN" sz="2000" dirty="0"/>
              <a:t>Requests:	</a:t>
            </a:r>
            <a:r>
              <a:rPr lang="en-US" altLang="zh-CN" sz="2000" b="0" dirty="0"/>
              <a:t>read, write system calls.</a:t>
            </a:r>
            <a:endParaRPr lang="en-US" altLang="zh-CN" sz="2000" b="0" dirty="0"/>
          </a:p>
          <a:p>
            <a:r>
              <a:rPr lang="en-US" altLang="zh-CN" sz="2000" dirty="0"/>
              <a:t>Mediation:	</a:t>
            </a:r>
            <a:r>
              <a:rPr lang="en-US" altLang="zh-CN" sz="2000" b="0" dirty="0"/>
              <a:t>U/K bit / system call implementation.</a:t>
            </a:r>
            <a:endParaRPr lang="en-US" altLang="zh-CN" sz="2000" b="0" dirty="0"/>
          </a:p>
          <a:p>
            <a:r>
              <a:rPr lang="en-US" altLang="zh-CN" sz="2000" dirty="0"/>
              <a:t>Principal:	</a:t>
            </a:r>
            <a:r>
              <a:rPr lang="en-US" altLang="zh-CN" sz="2000" b="0" dirty="0"/>
              <a:t>user ID.</a:t>
            </a:r>
            <a:endParaRPr lang="en-US" altLang="zh-CN" sz="2000" b="0" dirty="0"/>
          </a:p>
          <a:p>
            <a:r>
              <a:rPr lang="en-US" altLang="zh-CN" sz="2000" dirty="0"/>
              <a:t>Authentication:  </a:t>
            </a:r>
            <a:r>
              <a:rPr lang="en-US" altLang="zh-CN" sz="2000" b="0" dirty="0"/>
              <a:t>kernel keeps track of user ID for each process.</a:t>
            </a:r>
            <a:endParaRPr lang="en-US" altLang="zh-CN" sz="2000" b="0" dirty="0"/>
          </a:p>
          <a:p>
            <a:r>
              <a:rPr lang="en-US" altLang="zh-CN" sz="2000" dirty="0"/>
              <a:t>Authorization:   </a:t>
            </a:r>
            <a:r>
              <a:rPr lang="en-US" altLang="zh-CN" sz="2000" b="0" dirty="0"/>
              <a:t>permission bits &amp; owner </a:t>
            </a:r>
            <a:r>
              <a:rPr lang="en-US" altLang="zh-CN" sz="2000" b="0" dirty="0" err="1"/>
              <a:t>uid</a:t>
            </a:r>
            <a:r>
              <a:rPr lang="en-US" altLang="zh-CN" sz="2000" b="0" dirty="0"/>
              <a:t> in each  file's </a:t>
            </a:r>
            <a:r>
              <a:rPr lang="en-US" altLang="zh-CN" sz="2000" b="0" dirty="0" err="1"/>
              <a:t>inode</a:t>
            </a:r>
            <a:r>
              <a:rPr lang="en-US" altLang="zh-CN" sz="2000" b="0" dirty="0"/>
              <a:t>.</a:t>
            </a:r>
            <a:endParaRPr lang="en-US" altLang="zh-CN" sz="2000" b="0" dirty="0"/>
          </a:p>
          <a:p>
            <a:endParaRPr kumimoji="1" lang="zh-CN" altLang="en-US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Stack Buffer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201316"/>
            <a:ext cx="6030205" cy="2658096"/>
          </a:xfrm>
        </p:spPr>
        <p:txBody>
          <a:bodyPr>
            <a:normAutofit/>
          </a:bodyPr>
          <a:lstStyle/>
          <a:p>
            <a:r>
              <a:rPr lang="en-US" sz="2000" dirty="0"/>
              <a:t>A Typical Buffer Overflow Attack</a:t>
            </a:r>
            <a:endParaRPr lang="en-US" sz="2000" dirty="0"/>
          </a:p>
          <a:p>
            <a:pPr lvl="1"/>
            <a:r>
              <a:rPr lang="en-US" dirty="0"/>
              <a:t>Inject malicious code in buffer</a:t>
            </a:r>
            <a:endParaRPr lang="en-US" dirty="0"/>
          </a:p>
          <a:p>
            <a:pPr lvl="2"/>
            <a:r>
              <a:rPr lang="en-US" dirty="0"/>
              <a:t>E.g., shellcode</a:t>
            </a:r>
            <a:endParaRPr lang="en-US" dirty="0"/>
          </a:p>
          <a:p>
            <a:pPr lvl="1"/>
            <a:r>
              <a:rPr lang="en-US" dirty="0"/>
              <a:t>Overwrite return address to buffer</a:t>
            </a:r>
            <a:endParaRPr lang="en-US" dirty="0"/>
          </a:p>
          <a:p>
            <a:pPr lvl="1"/>
            <a:r>
              <a:rPr lang="en-US" dirty="0"/>
              <a:t>Once return, the malicious code runs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12660" y="1076188"/>
            <a:ext cx="1425663" cy="430249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2660" y="3278082"/>
            <a:ext cx="1425663" cy="1042516"/>
          </a:xfrm>
          <a:prstGeom prst="rect">
            <a:avLst/>
          </a:prstGeom>
          <a:solidFill>
            <a:srgbClr val="800000">
              <a:alpha val="46000"/>
            </a:srgbClr>
          </a:solidFill>
          <a:ln w="28575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011011010101010101010110101010101010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1110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1010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12660" y="2747600"/>
            <a:ext cx="1425663" cy="267784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2660" y="3014385"/>
            <a:ext cx="1425663" cy="267784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82139" y="3064232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 flipV="1">
            <a:off x="6551526" y="3217098"/>
            <a:ext cx="361133" cy="3180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982139" y="4166709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buf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 flipV="1">
            <a:off x="6487406" y="4319574"/>
            <a:ext cx="425253" cy="31801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912661" y="2747599"/>
            <a:ext cx="1425663" cy="521818"/>
          </a:xfrm>
          <a:prstGeom prst="rect">
            <a:avLst/>
          </a:prstGeom>
          <a:solidFill>
            <a:srgbClr val="800000">
              <a:alpha val="46000"/>
            </a:srgbClr>
          </a:solidFill>
          <a:ln w="28575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01010110101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010111010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8338324" y="4319573"/>
            <a:ext cx="348477" cy="1025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686800" y="2885582"/>
            <a:ext cx="0" cy="1433991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8338324" y="2885582"/>
            <a:ext cx="348477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971600" y="4009628"/>
            <a:ext cx="4464496" cy="132343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void function(char *</a:t>
            </a:r>
            <a:r>
              <a:rPr lang="en-US" sz="2000" dirty="0" err="1">
                <a:latin typeface="Courier"/>
                <a:cs typeface="Courier"/>
              </a:rPr>
              <a:t>str</a:t>
            </a:r>
            <a:r>
              <a:rPr lang="en-US" sz="2000" dirty="0">
                <a:latin typeface="Courier"/>
                <a:cs typeface="Courier"/>
              </a:rPr>
              <a:t>) {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   char </a:t>
            </a:r>
            <a:r>
              <a:rPr lang="en-US" sz="2000" dirty="0" err="1">
                <a:latin typeface="Courier"/>
                <a:cs typeface="Courier"/>
              </a:rPr>
              <a:t>buf</a:t>
            </a:r>
            <a:r>
              <a:rPr lang="en-US" sz="2000" dirty="0">
                <a:latin typeface="Courier"/>
                <a:cs typeface="Courier"/>
              </a:rPr>
              <a:t>[16];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   </a:t>
            </a:r>
            <a:r>
              <a:rPr lang="en-US" sz="2000" dirty="0" err="1">
                <a:latin typeface="Courier"/>
                <a:cs typeface="Courier"/>
              </a:rPr>
              <a:t>strcpy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buf,str</a:t>
            </a:r>
            <a:r>
              <a:rPr lang="en-US" sz="2000" dirty="0">
                <a:latin typeface="Courier"/>
                <a:cs typeface="Courier"/>
              </a:rPr>
              <a:t>);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}</a:t>
            </a:r>
            <a:endParaRPr lang="en-US" sz="2000" dirty="0">
              <a:latin typeface="Courier"/>
              <a:cs typeface="Courier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912660" y="4320598"/>
            <a:ext cx="142566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Defense: DEP (Data Execution Prevention)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33500"/>
            <a:ext cx="7670800" cy="41910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Execute </a:t>
            </a:r>
            <a:r>
              <a:rPr lang="en-US" altLang="zh-CN" i="1" dirty="0">
                <a:ea typeface="宋体" panose="02010600030101010101" pitchFamily="2" charset="-122"/>
              </a:rPr>
              <a:t>Code</a:t>
            </a:r>
            <a:r>
              <a:rPr lang="en-US" altLang="zh-CN" dirty="0">
                <a:ea typeface="宋体" panose="02010600030101010101" pitchFamily="2" charset="-122"/>
              </a:rPr>
              <a:t>, not </a:t>
            </a:r>
            <a:r>
              <a:rPr lang="en-US" altLang="zh-CN" i="1" dirty="0">
                <a:ea typeface="宋体" panose="02010600030101010101" pitchFamily="2" charset="-122"/>
              </a:rPr>
              <a:t>Data</a:t>
            </a:r>
            <a:endParaRPr lang="en-US" altLang="zh-CN" i="1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Data areas marked </a:t>
            </a:r>
            <a:r>
              <a:rPr lang="en-US" altLang="zh-CN" b="1" dirty="0">
                <a:solidFill>
                  <a:schemeClr val="accent1"/>
                </a:solidFill>
                <a:ea typeface="宋体" panose="02010600030101010101" pitchFamily="2" charset="-122"/>
              </a:rPr>
              <a:t>non-executable</a:t>
            </a:r>
            <a:endParaRPr lang="en-US" altLang="zh-CN" b="1" dirty="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Stack marked non-executable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Heap marked non-executable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Enforced by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hardware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NX: Non-</a:t>
            </a:r>
            <a:r>
              <a:rPr lang="en-US" altLang="zh-CN" dirty="0" err="1">
                <a:ea typeface="宋体" panose="02010600030101010101" pitchFamily="2" charset="-122"/>
              </a:rPr>
              <a:t>eXecutable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(the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name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on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hardware)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You can load your </a:t>
            </a:r>
            <a:r>
              <a:rPr lang="en-US" altLang="zh-CN" i="1" dirty="0">
                <a:ea typeface="宋体" panose="02010600030101010101" pitchFamily="2" charset="-122"/>
              </a:rPr>
              <a:t>shellcode</a:t>
            </a:r>
            <a:r>
              <a:rPr lang="en-US" altLang="zh-CN" dirty="0">
                <a:ea typeface="宋体" panose="02010600030101010101" pitchFamily="2" charset="-122"/>
              </a:rPr>
              <a:t> in the stack or the heap…but you can't jump to it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to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execute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619125" indent="-238125"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952500" indent="-190500"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333500" indent="-190500"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1714500" indent="-190500"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095500" indent="-1905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476500" indent="-1905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2857500" indent="-1905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238500" indent="-1905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Clr>
                <a:srgbClr val="C0504D"/>
              </a:buClr>
            </a:pPr>
            <a:r>
              <a:rPr lang="en-US" altLang="zh-CN" sz="1000">
                <a:solidFill>
                  <a:srgbClr val="EEECE1"/>
                </a:solidFill>
                <a:latin typeface="Arial" panose="020B0604020202020204" pitchFamily="34" charset="0"/>
              </a:rPr>
              <a:t>slide </a:t>
            </a:r>
            <a:fld id="{6D25B891-D6B4-4DD2-9979-133D326A701F}" type="slidenum">
              <a:rPr lang="en-US" altLang="zh-CN" sz="1000">
                <a:solidFill>
                  <a:srgbClr val="EEECE1"/>
                </a:solidFill>
                <a:latin typeface="Arial" panose="020B0604020202020204" pitchFamily="34" charset="0"/>
              </a:rPr>
            </a:fld>
            <a:endParaRPr lang="en-US" altLang="zh-CN" sz="1000">
              <a:solidFill>
                <a:srgbClr val="EEECE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Attack: Code Reuse (instead of inject)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076187"/>
            <a:ext cx="6563071" cy="4302497"/>
          </a:xfrm>
        </p:spPr>
        <p:txBody>
          <a:bodyPr>
            <a:noAutofit/>
          </a:bodyPr>
          <a:lstStyle/>
          <a:p>
            <a:r>
              <a:rPr lang="en-US" dirty="0"/>
              <a:t>ROP: Return-oriented Programming</a:t>
            </a:r>
            <a:endParaRPr lang="en-US" dirty="0"/>
          </a:p>
          <a:p>
            <a:pPr lvl="1"/>
            <a:r>
              <a:rPr lang="en-US" dirty="0"/>
              <a:t>Find code gadgets in existed code base</a:t>
            </a:r>
            <a:endParaRPr lang="en-US" dirty="0"/>
          </a:p>
          <a:p>
            <a:pPr lvl="2"/>
            <a:r>
              <a:rPr lang="en-US" dirty="0"/>
              <a:t>Usually 1-3 instructions, ends with 'ret'</a:t>
            </a:r>
            <a:endParaRPr lang="en-US" dirty="0"/>
          </a:p>
          <a:p>
            <a:pPr lvl="2"/>
            <a:r>
              <a:rPr lang="en-US" dirty="0"/>
              <a:t>In </a:t>
            </a:r>
            <a:r>
              <a:rPr lang="en-US" dirty="0" err="1"/>
              <a:t>libc</a:t>
            </a:r>
            <a:r>
              <a:rPr lang="en-US" dirty="0"/>
              <a:t> and application, intended and unintended</a:t>
            </a:r>
            <a:endParaRPr lang="en-US" dirty="0"/>
          </a:p>
          <a:p>
            <a:pPr lvl="1"/>
            <a:r>
              <a:rPr lang="en-US" dirty="0"/>
              <a:t>Push address of gadgets on the stack</a:t>
            </a:r>
            <a:endParaRPr lang="en-US" dirty="0"/>
          </a:p>
          <a:p>
            <a:pPr lvl="1"/>
            <a:r>
              <a:rPr lang="en-US" dirty="0"/>
              <a:t>Leverage 'ret' at the end of gadget to</a:t>
            </a:r>
            <a:br>
              <a:rPr lang="en-US" dirty="0"/>
            </a:br>
            <a:r>
              <a:rPr lang="en-US" dirty="0"/>
              <a:t> connect each code gadgets</a:t>
            </a:r>
            <a:endParaRPr lang="en-US" sz="3600" dirty="0"/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No code injection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12660" y="1076188"/>
            <a:ext cx="1425663" cy="430249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12660" y="2747600"/>
            <a:ext cx="1425663" cy="267784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2660" y="3014385"/>
            <a:ext cx="1425663" cy="267784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12662" y="3686162"/>
            <a:ext cx="1425663" cy="277769"/>
          </a:xfrm>
          <a:prstGeom prst="rect">
            <a:avLst/>
          </a:prstGeom>
          <a:solidFill>
            <a:srgbClr val="008000">
              <a:alpha val="50000"/>
            </a:srgbClr>
          </a:solidFill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0101011010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8338323" y="3695268"/>
            <a:ext cx="348477" cy="1025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686801" y="2907410"/>
            <a:ext cx="0" cy="778752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8338323" y="2907410"/>
            <a:ext cx="348477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912661" y="4252490"/>
            <a:ext cx="1425663" cy="277769"/>
          </a:xfrm>
          <a:prstGeom prst="rect">
            <a:avLst/>
          </a:prstGeom>
          <a:solidFill>
            <a:srgbClr val="008000">
              <a:alpha val="50000"/>
            </a:srgbClr>
          </a:solidFill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0101011010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12662" y="4803966"/>
            <a:ext cx="1425663" cy="277769"/>
          </a:xfrm>
          <a:prstGeom prst="rect">
            <a:avLst/>
          </a:prstGeom>
          <a:solidFill>
            <a:srgbClr val="008000">
              <a:alpha val="50000"/>
            </a:srgbClr>
          </a:solidFill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0101011010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912660" y="2746575"/>
            <a:ext cx="1425663" cy="277769"/>
          </a:xfrm>
          <a:prstGeom prst="rect">
            <a:avLst/>
          </a:prstGeom>
          <a:solidFill>
            <a:srgbClr val="800000">
              <a:alpha val="50000"/>
            </a:srgbClr>
          </a:solidFill>
          <a:ln w="28575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0101011010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12662" y="2464811"/>
            <a:ext cx="1425663" cy="277769"/>
          </a:xfrm>
          <a:prstGeom prst="rect">
            <a:avLst/>
          </a:prstGeom>
          <a:solidFill>
            <a:srgbClr val="800000">
              <a:alpha val="50000"/>
            </a:srgbClr>
          </a:solidFill>
          <a:ln w="28575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0101011010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912662" y="2188901"/>
            <a:ext cx="1425663" cy="277769"/>
          </a:xfrm>
          <a:prstGeom prst="rect">
            <a:avLst/>
          </a:prstGeom>
          <a:solidFill>
            <a:srgbClr val="800000">
              <a:alpha val="50000"/>
            </a:srgbClr>
          </a:solidFill>
          <a:ln w="28575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0101011010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8338324" y="4803966"/>
            <a:ext cx="634956" cy="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8839199" y="2615995"/>
            <a:ext cx="0" cy="1674642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8338324" y="2615995"/>
            <a:ext cx="500878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8346621" y="4290637"/>
            <a:ext cx="500878" cy="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8973280" y="2343607"/>
            <a:ext cx="0" cy="246035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8359990" y="2343607"/>
            <a:ext cx="613291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6535326" y="4270559"/>
            <a:ext cx="377337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6535325" y="3943319"/>
            <a:ext cx="2" cy="327241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6535326" y="3943318"/>
            <a:ext cx="348477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523344" y="4803966"/>
            <a:ext cx="425255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6535323" y="4511058"/>
            <a:ext cx="2" cy="29290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 flipV="1">
            <a:off x="6523347" y="4511057"/>
            <a:ext cx="389314" cy="1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912660" y="3004400"/>
            <a:ext cx="1425663" cy="277769"/>
          </a:xfrm>
          <a:prstGeom prst="rect">
            <a:avLst/>
          </a:prstGeom>
          <a:solidFill>
            <a:srgbClr val="800000">
              <a:alpha val="50000"/>
            </a:srgbClr>
          </a:solidFill>
          <a:ln w="28575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0101011010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4" grpId="0" animBg="1"/>
      <p:bldP spid="27" grpId="0" animBg="1"/>
      <p:bldP spid="28" grpId="0" animBg="1"/>
      <p:bldP spid="30" grpId="0" animBg="1"/>
      <p:bldP spid="79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CFI: Control Flow Integrity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044279"/>
          </a:xfrm>
        </p:spPr>
        <p:txBody>
          <a:bodyPr>
            <a:normAutofit/>
          </a:bodyPr>
          <a:lstStyle/>
          <a:p>
            <a:r>
              <a:rPr lang="en-US" altLang="zh-CN" dirty="0"/>
              <a:t>Main idea: pre-determine </a:t>
            </a:r>
            <a:r>
              <a:rPr lang="en-US" altLang="zh-CN" b="1" dirty="0">
                <a:solidFill>
                  <a:srgbClr val="C00000"/>
                </a:solidFill>
              </a:rPr>
              <a:t>control flow graph </a:t>
            </a:r>
            <a:r>
              <a:rPr lang="en-US" altLang="zh-CN" dirty="0"/>
              <a:t>(CFG) of an application</a:t>
            </a:r>
            <a:endParaRPr lang="en-US" altLang="zh-CN" dirty="0"/>
          </a:p>
          <a:p>
            <a:pPr lvl="1"/>
            <a:r>
              <a:rPr lang="en-US" altLang="zh-CN" dirty="0"/>
              <a:t>Static analysis of source code</a:t>
            </a:r>
            <a:endParaRPr lang="en-US" altLang="zh-CN" dirty="0"/>
          </a:p>
          <a:p>
            <a:pPr lvl="1"/>
            <a:r>
              <a:rPr lang="en-US" altLang="zh-CN" dirty="0"/>
              <a:t>Static binary analysis 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 </a:t>
            </a:r>
            <a:r>
              <a:rPr lang="en-US" altLang="zh-CN" b="1" dirty="0">
                <a:solidFill>
                  <a:srgbClr val="C00000"/>
                </a:solidFill>
              </a:rPr>
              <a:t>CFI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Execution profiling</a:t>
            </a:r>
            <a:endParaRPr lang="en-US" altLang="zh-CN" dirty="0"/>
          </a:p>
          <a:p>
            <a:pPr lvl="1"/>
            <a:r>
              <a:rPr lang="en-US" altLang="zh-CN" dirty="0"/>
              <a:t>Explicit specification of security policy</a:t>
            </a:r>
            <a:endParaRPr lang="en-US" altLang="zh-CN" dirty="0"/>
          </a:p>
          <a:p>
            <a:r>
              <a:rPr lang="en-US" altLang="zh-CN" dirty="0"/>
              <a:t>Execution must follow the pre-determined control flow graph</a:t>
            </a:r>
            <a:endParaRPr lang="en-US" altLang="zh-CN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79" y="1489348"/>
            <a:ext cx="8336641" cy="326676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</p:pic>
      <p:sp>
        <p:nvSpPr>
          <p:cNvPr id="22532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CFI: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Control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Flow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Integrity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flow tracking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Usage-1:</a:t>
            </a:r>
            <a:r>
              <a:rPr lang="zh-CN" altLang="en-US" dirty="0"/>
              <a:t> </a:t>
            </a:r>
            <a:r>
              <a:rPr lang="en-US" altLang="zh-CN" dirty="0"/>
              <a:t>protect</a:t>
            </a:r>
            <a:r>
              <a:rPr lang="zh-CN" altLang="en-US" dirty="0"/>
              <a:t> </a:t>
            </a:r>
            <a:r>
              <a:rPr lang="en-US" altLang="zh-CN" dirty="0"/>
              <a:t>critical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altLang="zh-CN" dirty="0"/>
          </a:p>
          <a:p>
            <a:pPr lvl="1"/>
            <a:r>
              <a:rPr lang="en-US" altLang="zh-CN" dirty="0"/>
              <a:t>E.g.,</a:t>
            </a:r>
            <a:r>
              <a:rPr lang="zh-CN" altLang="en-US" dirty="0"/>
              <a:t> </a:t>
            </a:r>
            <a:r>
              <a:rPr lang="en-US" altLang="zh-CN" dirty="0"/>
              <a:t>track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ensure</a:t>
            </a:r>
            <a:r>
              <a:rPr lang="zh-CN" altLang="en-US" dirty="0"/>
              <a:t> </a:t>
            </a:r>
            <a:r>
              <a:rPr lang="en-US" altLang="zh-CN" dirty="0"/>
              <a:t>none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leaked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>
                <a:solidFill>
                  <a:schemeClr val="tx1"/>
                </a:solidFill>
              </a:rPr>
              <a:t>Usage-2: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defend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against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suspicious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input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data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E.g.,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one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input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data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cannot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flow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to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return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address!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Tainting: Data Flow Tracking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Apply access policy along the data flow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E.g., a password cannot be sent to Internet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dirty="0"/>
              <a:t>credit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apps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dirty="0"/>
              <a:t>untrusted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executed</a:t>
            </a:r>
            <a:endParaRPr kumimoji="1"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5f80873e-9a07-4876-990d-e6a5799624bc"/>
</p:tagLst>
</file>

<file path=ppt/theme/theme1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0</TotalTime>
  <Words>25593</Words>
  <Application>WPS 演示</Application>
  <PresentationFormat>全屏显示(16:10)</PresentationFormat>
  <Paragraphs>1873</Paragraphs>
  <Slides>103</Slides>
  <Notes>48</Notes>
  <HiddenSlides>1</HiddenSlides>
  <MMClips>0</MMClips>
  <ScaleCrop>false</ScaleCrop>
  <HeadingPairs>
    <vt:vector size="6" baseType="variant">
      <vt:variant>
        <vt:lpstr>已用的字体</vt:lpstr>
      </vt:variant>
      <vt:variant>
        <vt:i4>34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103</vt:i4>
      </vt:variant>
    </vt:vector>
  </HeadingPairs>
  <TitlesOfParts>
    <vt:vector size="138" baseType="lpstr">
      <vt:lpstr>Arial</vt:lpstr>
      <vt:lpstr>宋体</vt:lpstr>
      <vt:lpstr>Wingdings</vt:lpstr>
      <vt:lpstr>等线</vt:lpstr>
      <vt:lpstr>微软雅黑 Light</vt:lpstr>
      <vt:lpstr>PingFang SC Bold</vt:lpstr>
      <vt:lpstr>PingFang SC</vt:lpstr>
      <vt:lpstr>微软雅黑</vt:lpstr>
      <vt:lpstr>Calibri</vt:lpstr>
      <vt:lpstr>Eras Medium ITC</vt:lpstr>
      <vt:lpstr>ksdb</vt:lpstr>
      <vt:lpstr>Verdana</vt:lpstr>
      <vt:lpstr>Consolas</vt:lpstr>
      <vt:lpstr>Candara</vt:lpstr>
      <vt:lpstr>Arial Unicode MS</vt:lpstr>
      <vt:lpstr>楷体</vt:lpstr>
      <vt:lpstr>Courier</vt:lpstr>
      <vt:lpstr>Courier New</vt:lpstr>
      <vt:lpstr>MS PGothic</vt:lpstr>
      <vt:lpstr>Comic Sans MS</vt:lpstr>
      <vt:lpstr>Myriad Pro Light SemiCond</vt:lpstr>
      <vt:lpstr>Arial</vt:lpstr>
      <vt:lpstr>Cambria Math</vt:lpstr>
      <vt:lpstr>Roboto</vt:lpstr>
      <vt:lpstr>思源黑体 CN Regular</vt:lpstr>
      <vt:lpstr>思源宋体 CN Heavy</vt:lpstr>
      <vt:lpstr>Calibri</vt:lpstr>
      <vt:lpstr>Söhne</vt:lpstr>
      <vt:lpstr>Calibri Light</vt:lpstr>
      <vt:lpstr>Symbol</vt:lpstr>
      <vt:lpstr>Times New Roman</vt:lpstr>
      <vt:lpstr>Tahoma</vt:lpstr>
      <vt:lpstr>Symbol</vt:lpstr>
      <vt:lpstr>黑体</vt:lpstr>
      <vt:lpstr>1_Office 主题​​</vt:lpstr>
      <vt:lpstr>Review</vt:lpstr>
      <vt:lpstr>Review: widely used transaction (TX)s </vt:lpstr>
      <vt:lpstr>Review: What is a transaction (TX)?</vt:lpstr>
      <vt:lpstr>Review: TX enforces ACID properties</vt:lpstr>
      <vt:lpstr>Problem of OCC &amp; 2PL </vt:lpstr>
      <vt:lpstr>Multi-version Concurrency Control</vt:lpstr>
      <vt:lpstr>Snapshot Isolation</vt:lpstr>
      <vt:lpstr>Snapshot Isolation Implementation</vt:lpstr>
      <vt:lpstr>Time in Snapshot Isolation </vt:lpstr>
      <vt:lpstr>Question of Snapshot Isolation</vt:lpstr>
      <vt:lpstr>Nested transactions </vt:lpstr>
      <vt:lpstr>Multi-site transaction </vt:lpstr>
      <vt:lpstr>Multi-site transaction </vt:lpstr>
      <vt:lpstr>2-Phase Commit: for distributed transactions</vt:lpstr>
      <vt:lpstr>PowerPoint 演示文稿</vt:lpstr>
      <vt:lpstr>Question: what about the lock release? </vt:lpstr>
      <vt:lpstr>Lock releases in nested transaction </vt:lpstr>
      <vt:lpstr>Summary: Two-phase Commit</vt:lpstr>
      <vt:lpstr>Replication Consistency</vt:lpstr>
      <vt:lpstr>Pessimistic Replication</vt:lpstr>
      <vt:lpstr>Quorum</vt:lpstr>
      <vt:lpstr>Quorum</vt:lpstr>
      <vt:lpstr>RSM: Replicated State Machines</vt:lpstr>
      <vt:lpstr>PowerPoint 演示文稿</vt:lpstr>
      <vt:lpstr>Primary-backup with viewserver</vt:lpstr>
      <vt:lpstr>PowerPoint 演示文稿</vt:lpstr>
      <vt:lpstr>Paxos Players</vt:lpstr>
      <vt:lpstr>Paxos in Action: Phase 0</vt:lpstr>
      <vt:lpstr>Paxos in Action: Phase 1a (Prepare)</vt:lpstr>
      <vt:lpstr>Paxos in Action: Phase 1b (Prepare)</vt:lpstr>
      <vt:lpstr>Paxos in Action: Phase 2a (Accept)</vt:lpstr>
      <vt:lpstr>Paxos in Action: Phase 2b (Accept)</vt:lpstr>
      <vt:lpstr>Paxos in Action: Phase 3 (Learn)</vt:lpstr>
      <vt:lpstr>(Basic) Paxos Summary</vt:lpstr>
      <vt:lpstr>Multi-Paxos builds on top of the basic Paxos </vt:lpstr>
      <vt:lpstr>Single-decree Paxos vs. Multi-Paxos </vt:lpstr>
      <vt:lpstr>Basic Multi-Paxos </vt:lpstr>
      <vt:lpstr>Optimization with leaders</vt:lpstr>
      <vt:lpstr>What’s wrong w/ Paxos (from raft’s point of view)</vt:lpstr>
      <vt:lpstr>Raft’s high-level approach: problem decomposition </vt:lpstr>
      <vt:lpstr>Raft server states </vt:lpstr>
      <vt:lpstr>Raft basics: terms  </vt:lpstr>
      <vt:lpstr>Raft startup, Heartbeats &amp; Timeouts </vt:lpstr>
      <vt:lpstr>Review: Election Basics </vt:lpstr>
      <vt:lpstr>Normal operations (append log entry) of raft</vt:lpstr>
      <vt:lpstr>Challenge: crash can cause log to inconsistencies </vt:lpstr>
      <vt:lpstr>Consistency of the log </vt:lpstr>
      <vt:lpstr>AppendEntries consistency checks </vt:lpstr>
      <vt:lpstr>Safety requirement of the commit entry </vt:lpstr>
      <vt:lpstr>Distributed Transaction &amp; Replications </vt:lpstr>
      <vt:lpstr>Big picture of Spanner (a standard distributed database) </vt:lpstr>
      <vt:lpstr>Read-write TX: put it all together </vt:lpstr>
      <vt:lpstr>Data models of computing systems </vt:lpstr>
      <vt:lpstr>Principle: be declarative, not procedural   </vt:lpstr>
      <vt:lpstr>Relational model vs. key-value model </vt:lpstr>
      <vt:lpstr>PowerPoint 演示文稿</vt:lpstr>
      <vt:lpstr>OSI, TCP/IP &amp; Protocol Stack</vt:lpstr>
      <vt:lpstr>Layers in Network</vt:lpstr>
      <vt:lpstr>Signal Transmission on Analog Line</vt:lpstr>
      <vt:lpstr>VCO: Voltage Controlled Oscillator</vt:lpstr>
      <vt:lpstr>Manchester Code</vt:lpstr>
      <vt:lpstr>Error Handling</vt:lpstr>
      <vt:lpstr>Example-1: Simple Parity Check</vt:lpstr>
      <vt:lpstr>Control-plane VS. Data-plane</vt:lpstr>
      <vt:lpstr>Distributed Routing: 3 Steps in General </vt:lpstr>
      <vt:lpstr>Two Types of Routing Protocol</vt:lpstr>
      <vt:lpstr>PowerPoint 演示文稿</vt:lpstr>
      <vt:lpstr>3 Ways to Scale</vt:lpstr>
      <vt:lpstr>NAT</vt:lpstr>
      <vt:lpstr>PowerPoint 演示文稿</vt:lpstr>
      <vt:lpstr>The End-to-end Layer</vt:lpstr>
      <vt:lpstr>Assurance of End-to-end Protocol</vt:lpstr>
      <vt:lpstr>Handling Packet Loss</vt:lpstr>
      <vt:lpstr>Network Congestion</vt:lpstr>
      <vt:lpstr>Congestion Control</vt:lpstr>
      <vt:lpstr>AIMD (Additive Increase, Multiplicative Decrease)</vt:lpstr>
      <vt:lpstr>Problems with AIMD</vt:lpstr>
      <vt:lpstr>Retrofitting TCP</vt:lpstr>
      <vt:lpstr>AIMD Leads to Efficiency and Fairness</vt:lpstr>
      <vt:lpstr>How to Use socket to Access www.baidu.com ?</vt:lpstr>
      <vt:lpstr>DNS Hierarchy (a partial view)</vt:lpstr>
      <vt:lpstr>DNS Request Process</vt:lpstr>
      <vt:lpstr>Scalable Lookup: DHT</vt:lpstr>
      <vt:lpstr>A DHT in Operation: put()</vt:lpstr>
      <vt:lpstr>A DHT in Operation: get()</vt:lpstr>
      <vt:lpstr>Consistent Hashing</vt:lpstr>
      <vt:lpstr>Lookups take O(log(N)) hops</vt:lpstr>
      <vt:lpstr>Failures might cause incorrect lookup </vt:lpstr>
      <vt:lpstr>PowerPoint 演示文稿</vt:lpstr>
      <vt:lpstr>2 Steps towards Building a More Secure System</vt:lpstr>
      <vt:lpstr>Complete Mediation</vt:lpstr>
      <vt:lpstr>Example: Unix FS</vt:lpstr>
      <vt:lpstr>Review: Stack Buffer Overflow</vt:lpstr>
      <vt:lpstr>Defense: DEP (Data Execution Prevention)</vt:lpstr>
      <vt:lpstr>Attack: Code Reuse (instead of inject) Attack</vt:lpstr>
      <vt:lpstr>CFI: Control Flow Integrity</vt:lpstr>
      <vt:lpstr>CFI: Control Flow Integrity</vt:lpstr>
      <vt:lpstr>Data flow tracking</vt:lpstr>
      <vt:lpstr>Tainting: Data Flow Tracking</vt:lpstr>
      <vt:lpstr>TaintDroid</vt:lpstr>
      <vt:lpstr>Trace the Input Data</vt:lpstr>
      <vt:lpstr>Data Privacy</vt:lpstr>
      <vt:lpstr>TEE: Trusted Execution Environment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李昱翰</cp:lastModifiedBy>
  <cp:revision>1572</cp:revision>
  <cp:lastPrinted>2020-03-02T13:38:00Z</cp:lastPrinted>
  <dcterms:created xsi:type="dcterms:W3CDTF">2017-11-24T09:35:00Z</dcterms:created>
  <dcterms:modified xsi:type="dcterms:W3CDTF">2023-01-02T09:12:16Z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9ABA1217D17649F0AEDC7DEBDAF089E3</vt:lpwstr>
  </property>
  <property fmtid="{D5CDD505-2E9C-101B-9397-08002B2CF9AE}" pid="3" name="KSOProductBuildVer">
    <vt:lpwstr>2052-11.1.0.12980</vt:lpwstr>
  </property>
</Properties>
</file>