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6"/>
  </p:handoutMasterIdLst>
  <p:sldIdLst>
    <p:sldId id="570" r:id="rId3"/>
    <p:sldId id="553" r:id="rId5"/>
    <p:sldId id="566" r:id="rId6"/>
    <p:sldId id="560" r:id="rId7"/>
    <p:sldId id="545" r:id="rId8"/>
    <p:sldId id="546" r:id="rId9"/>
    <p:sldId id="549" r:id="rId10"/>
    <p:sldId id="551" r:id="rId11"/>
    <p:sldId id="569" r:id="rId12"/>
    <p:sldId id="552" r:id="rId13"/>
    <p:sldId id="554" r:id="rId14"/>
    <p:sldId id="505" r:id="rId15"/>
    <p:sldId id="565" r:id="rId16"/>
    <p:sldId id="472" r:id="rId17"/>
    <p:sldId id="572" r:id="rId18"/>
    <p:sldId id="474" r:id="rId19"/>
    <p:sldId id="561" r:id="rId20"/>
    <p:sldId id="473" r:id="rId21"/>
    <p:sldId id="475" r:id="rId22"/>
    <p:sldId id="564" r:id="rId23"/>
    <p:sldId id="478" r:id="rId24"/>
    <p:sldId id="573" r:id="rId25"/>
    <p:sldId id="574" r:id="rId26"/>
    <p:sldId id="488" r:id="rId27"/>
    <p:sldId id="477" r:id="rId28"/>
    <p:sldId id="482" r:id="rId29"/>
    <p:sldId id="483" r:id="rId30"/>
    <p:sldId id="484" r:id="rId31"/>
    <p:sldId id="485" r:id="rId32"/>
    <p:sldId id="487" r:id="rId33"/>
    <p:sldId id="481" r:id="rId34"/>
    <p:sldId id="489" r:id="rId35"/>
    <p:sldId id="547" r:id="rId36"/>
    <p:sldId id="491" r:id="rId37"/>
    <p:sldId id="504" r:id="rId38"/>
    <p:sldId id="492" r:id="rId39"/>
    <p:sldId id="495" r:id="rId40"/>
    <p:sldId id="496" r:id="rId41"/>
    <p:sldId id="497" r:id="rId42"/>
    <p:sldId id="498" r:id="rId43"/>
    <p:sldId id="499" r:id="rId44"/>
    <p:sldId id="500" r:id="rId45"/>
  </p:sldIdLst>
  <p:sldSz cx="9144000" cy="6858000" type="screen4x3"/>
  <p:notesSz cx="6858000" cy="9144000"/>
  <p:custDataLst>
    <p:tags r:id="rId50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505"/>
    <p:restoredTop sz="93718"/>
  </p:normalViewPr>
  <p:slideViewPr>
    <p:cSldViewPr showGuides="1">
      <p:cViewPr varScale="1">
        <p:scale>
          <a:sx n="67" d="100"/>
          <a:sy n="67" d="100"/>
        </p:scale>
        <p:origin x="126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2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0" Type="http://schemas.openxmlformats.org/officeDocument/2006/relationships/tags" Target="tags/tag1.xml"/><Relationship Id="rId5" Type="http://schemas.openxmlformats.org/officeDocument/2006/relationships/slide" Target="slides/slide2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handoutMaster" Target="handoutMasters/handoutMaster1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72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spcBef>
                <a:spcPct val="0"/>
              </a:spcBef>
              <a:buFontTx/>
              <a:buNone/>
              <a:defRPr sz="1200" i="1">
                <a:latin typeface="Math A" pitchFamily="18" charset="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th A" pitchFamily="18" charset="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 i="1">
                <a:latin typeface="Math A" pitchFamily="18" charset="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th A" pitchFamily="18" charset="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2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spcBef>
                <a:spcPct val="0"/>
              </a:spcBef>
              <a:buFontTx/>
              <a:buNone/>
              <a:defRPr sz="1200" i="1">
                <a:latin typeface="Math A" pitchFamily="18" charset="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th A" pitchFamily="18" charset="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2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>
              <a:buNone/>
            </a:pPr>
            <a:fld id="{9A0DB2DC-4C9A-4742-B13C-FB6460FD3503}" type="slidenum">
              <a:rPr lang="zh-CN" altLang="en-US" sz="1200" i="1" dirty="0">
                <a:latin typeface="Math A" pitchFamily="18" charset="2"/>
              </a:rPr>
            </a:fld>
            <a:endParaRPr lang="zh-CN" altLang="en-US" sz="1200" i="1" dirty="0">
              <a:latin typeface="Math A" pitchFamily="18" charset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spcBef>
                <a:spcPct val="0"/>
              </a:spcBef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spcBef>
                <a:spcPct val="0"/>
              </a:spcBef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>
              <a:buNone/>
            </a:pPr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45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2662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662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867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这里课本直接使用了</a:t>
            </a:r>
            <a:r>
              <a:rPr lang="en-US" altLang="zh-CN" dirty="0">
                <a:ea typeface="宋体" panose="02010600030101010101" pitchFamily="2" charset="-122"/>
              </a:rPr>
              <a:t>transvar/transexp</a:t>
            </a:r>
            <a:r>
              <a:rPr lang="zh-CN" altLang="en-US" dirty="0">
                <a:ea typeface="宋体" panose="02010600030101010101" pitchFamily="2" charset="-122"/>
              </a:rPr>
              <a:t>这样的名字，因为后续翻译中间表达时可以直接在这基础上增加，但是我们的</a:t>
            </a:r>
            <a:r>
              <a:rPr lang="en-US" altLang="zh-CN" dirty="0">
                <a:ea typeface="宋体" panose="02010600030101010101" pitchFamily="2" charset="-122"/>
              </a:rPr>
              <a:t>lab</a:t>
            </a:r>
            <a:r>
              <a:rPr lang="zh-CN" altLang="en-US" dirty="0">
                <a:ea typeface="宋体" panose="02010600030101010101" pitchFamily="2" charset="-122"/>
              </a:rPr>
              <a:t>里将这两个功能分离了，这里我还是采用了我们</a:t>
            </a:r>
            <a:r>
              <a:rPr lang="en-US" altLang="zh-CN" dirty="0">
                <a:ea typeface="宋体" panose="02010600030101010101" pitchFamily="2" charset="-122"/>
              </a:rPr>
              <a:t>lab</a:t>
            </a:r>
            <a:r>
              <a:rPr lang="zh-CN" altLang="en-US" dirty="0">
                <a:ea typeface="宋体" panose="02010600030101010101" pitchFamily="2" charset="-122"/>
              </a:rPr>
              <a:t>的名字，即</a:t>
            </a:r>
            <a:r>
              <a:rPr lang="en-US" altLang="zh-CN" dirty="0">
                <a:ea typeface="宋体" panose="02010600030101010101" pitchFamily="2" charset="-122"/>
              </a:rPr>
              <a:t>SemAnalyze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27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这里源码太长了，因此做了一点省略和重排版，可能看起来比较乱，注意第三行和第四行的</a:t>
            </a:r>
            <a:r>
              <a:rPr lang="en-US" altLang="zh-CN" dirty="0">
                <a:ea typeface="宋体" panose="02010600030101010101" pitchFamily="2" charset="-122"/>
              </a:rPr>
              <a:t>…</a:t>
            </a:r>
            <a:r>
              <a:rPr lang="zh-CN" altLang="en-US" dirty="0">
                <a:ea typeface="宋体" panose="02010600030101010101" pitchFamily="2" charset="-122"/>
              </a:rPr>
              <a:t>就是</a:t>
            </a:r>
            <a:r>
              <a:rPr lang="en-US" altLang="zh-CN" dirty="0">
                <a:ea typeface="宋体" panose="02010600030101010101" pitchFamily="2" charset="-122"/>
              </a:rPr>
              <a:t>venv,tenv,labelcount,errormsg</a:t>
            </a:r>
            <a:r>
              <a:rPr lang="zh-CN" altLang="en-US" dirty="0">
                <a:ea typeface="宋体" panose="02010600030101010101" pitchFamily="2" charset="-122"/>
              </a:rPr>
              <a:t>这四个参数原封不动传进去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typeid: Used where the dynamic type of a polymorphic object must be known and for static type identification.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48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这里源码太长了，因此做了一点省略和重排版，可能看起来比较乱，注意第三行和第四行的</a:t>
            </a:r>
            <a:r>
              <a:rPr lang="en-US" altLang="zh-CN" dirty="0">
                <a:ea typeface="宋体" panose="02010600030101010101" pitchFamily="2" charset="-122"/>
              </a:rPr>
              <a:t>…</a:t>
            </a:r>
            <a:r>
              <a:rPr lang="zh-CN" altLang="en-US" dirty="0">
                <a:ea typeface="宋体" panose="02010600030101010101" pitchFamily="2" charset="-122"/>
              </a:rPr>
              <a:t>就是</a:t>
            </a:r>
            <a:r>
              <a:rPr lang="en-US" altLang="zh-CN" dirty="0">
                <a:ea typeface="宋体" panose="02010600030101010101" pitchFamily="2" charset="-122"/>
              </a:rPr>
              <a:t>venv,tenv,labelcount,errormsg</a:t>
            </a:r>
            <a:r>
              <a:rPr lang="zh-CN" altLang="en-US" dirty="0">
                <a:ea typeface="宋体" panose="02010600030101010101" pitchFamily="2" charset="-122"/>
              </a:rPr>
              <a:t>这四个参数原封不动传进去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typeid: Used where the dynamic type of a polymorphic object must be known and for static type identification.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3686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68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同样这里为了排版把</a:t>
            </a:r>
            <a:r>
              <a:rPr lang="en-US" altLang="zh-CN" dirty="0">
                <a:ea typeface="宋体" panose="02010600030101010101" pitchFamily="2" charset="-122"/>
              </a:rPr>
              <a:t>if</a:t>
            </a:r>
            <a:r>
              <a:rPr lang="zh-CN" altLang="en-US" dirty="0">
                <a:ea typeface="宋体" panose="02010600030101010101" pitchFamily="2" charset="-122"/>
              </a:rPr>
              <a:t>和</a:t>
            </a:r>
            <a:r>
              <a:rPr lang="en-US" altLang="zh-CN" dirty="0">
                <a:ea typeface="宋体" panose="02010600030101010101" pitchFamily="2" charset="-122"/>
              </a:rPr>
              <a:t>else</a:t>
            </a:r>
            <a:r>
              <a:rPr lang="zh-CN" altLang="en-US" dirty="0">
                <a:ea typeface="宋体" panose="02010600030101010101" pitchFamily="2" charset="-122"/>
              </a:rPr>
              <a:t>进行了一些排版上的简化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defTabSz="932180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3891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>
                <a:ea typeface="等线" panose="02010600030101010101" pitchFamily="2" charset="-122"/>
              </a:rPr>
              <a:t>这里原来给的是</a:t>
            </a:r>
            <a:r>
              <a:rPr lang="en-US" altLang="zh-CN" dirty="0">
                <a:ea typeface="等线" panose="02010600030101010101" pitchFamily="2" charset="-122"/>
              </a:rPr>
              <a:t>A_Var</a:t>
            </a:r>
            <a:r>
              <a:rPr lang="zh-CN" altLang="en-US" dirty="0">
                <a:ea typeface="等线" panose="02010600030101010101" pitchFamily="2" charset="-122"/>
              </a:rPr>
              <a:t>，由于后文只举了</a:t>
            </a:r>
            <a:r>
              <a:rPr lang="en-US" altLang="zh-CN" dirty="0">
                <a:ea typeface="等线" panose="02010600030101010101" pitchFamily="2" charset="-122"/>
              </a:rPr>
              <a:t>SimpleVar</a:t>
            </a:r>
            <a:r>
              <a:rPr lang="zh-CN" altLang="en-US" dirty="0">
                <a:ea typeface="等线" panose="02010600030101010101" pitchFamily="2" charset="-122"/>
              </a:rPr>
              <a:t>作为例子，这里就只贴了</a:t>
            </a:r>
            <a:r>
              <a:rPr lang="en-US" altLang="zh-CN" dirty="0">
                <a:ea typeface="等线" panose="02010600030101010101" pitchFamily="2" charset="-122"/>
              </a:rPr>
              <a:t>SimpleVar</a:t>
            </a:r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09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4301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30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这里是层层递进的，我根据我的理解进行了替换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defTabSz="932180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4505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50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4710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71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1.</a:t>
            </a:r>
            <a:r>
              <a:rPr lang="zh-CN" altLang="en-US" dirty="0">
                <a:ea typeface="宋体" panose="02010600030101010101" pitchFamily="2" charset="-122"/>
              </a:rPr>
              <a:t>这里应该是第一次使用</a:t>
            </a:r>
            <a:r>
              <a:rPr lang="en-US" altLang="zh-CN" dirty="0">
                <a:ea typeface="宋体" panose="02010600030101010101" pitchFamily="2" charset="-122"/>
              </a:rPr>
              <a:t>auto</a:t>
            </a:r>
            <a:r>
              <a:rPr lang="zh-CN" altLang="en-US" dirty="0">
                <a:ea typeface="宋体" panose="02010600030101010101" pitchFamily="2" charset="-122"/>
              </a:rPr>
              <a:t>，贴一下介绍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r>
              <a:rPr lang="en-US" altLang="zh-CN" dirty="0">
                <a:solidFill>
                  <a:srgbClr val="000000"/>
                </a:solidFill>
                <a:latin typeface="DejaVuSans"/>
                <a:ea typeface="等线" panose="02010600030101010101" pitchFamily="2" charset="-122"/>
              </a:rPr>
              <a:t>For variables, specifies that the type of the variable that is being declared will be automatically deduced from its initializer.</a:t>
            </a:r>
            <a:endParaRPr lang="en-US" altLang="zh-CN" dirty="0">
              <a:solidFill>
                <a:srgbClr val="000000"/>
              </a:solidFill>
              <a:latin typeface="DejaVuSans"/>
              <a:ea typeface="等线" panose="02010600030101010101" pitchFamily="2" charset="-122"/>
            </a:endParaRPr>
          </a:p>
          <a:p>
            <a:pPr lvl="0" eaLnBrk="1" hangingPunct="1"/>
            <a:r>
              <a:rPr lang="en-US" altLang="zh-CN" dirty="0">
                <a:solidFill>
                  <a:srgbClr val="000000"/>
                </a:solidFill>
                <a:latin typeface="DejaVuSans"/>
                <a:ea typeface="宋体" panose="02010600030101010101" pitchFamily="2" charset="-122"/>
              </a:rPr>
              <a:t>2.</a:t>
            </a:r>
            <a:r>
              <a:rPr lang="zh-CN" altLang="en-US" dirty="0">
                <a:solidFill>
                  <a:srgbClr val="000000"/>
                </a:solidFill>
                <a:latin typeface="DejaVuSans"/>
                <a:ea typeface="宋体" panose="02010600030101010101" pitchFamily="2" charset="-122"/>
              </a:rPr>
              <a:t>使用了</a:t>
            </a:r>
            <a:r>
              <a:rPr lang="en-US" altLang="zh-CN" dirty="0">
                <a:solidFill>
                  <a:srgbClr val="000000"/>
                </a:solidFill>
                <a:latin typeface="DejaVuSans"/>
                <a:ea typeface="宋体" panose="02010600030101010101" pitchFamily="2" charset="-122"/>
              </a:rPr>
              <a:t>iterator,</a:t>
            </a:r>
            <a:r>
              <a:rPr lang="zh-CN" altLang="en-US" dirty="0">
                <a:solidFill>
                  <a:srgbClr val="000000"/>
                </a:solidFill>
                <a:latin typeface="DejaVuSans"/>
                <a:ea typeface="宋体" panose="02010600030101010101" pitchFamily="2" charset="-122"/>
              </a:rPr>
              <a:t>讲课的时候或许可以介绍一下，个人觉得应该理解为一个指向</a:t>
            </a:r>
            <a:r>
              <a:rPr lang="en-US" altLang="zh-CN" dirty="0">
                <a:solidFill>
                  <a:srgbClr val="000000"/>
                </a:solidFill>
                <a:latin typeface="DejaVuSans"/>
                <a:ea typeface="宋体" panose="02010600030101010101" pitchFamily="2" charset="-122"/>
              </a:rPr>
              <a:t>stl</a:t>
            </a:r>
            <a:r>
              <a:rPr lang="zh-CN" altLang="en-US" dirty="0">
                <a:solidFill>
                  <a:srgbClr val="000000"/>
                </a:solidFill>
                <a:latin typeface="DejaVuSans"/>
                <a:ea typeface="宋体" panose="02010600030101010101" pitchFamily="2" charset="-122"/>
              </a:rPr>
              <a:t>内元素的指针抽象，类似</a:t>
            </a:r>
            <a:r>
              <a:rPr lang="en-US" altLang="zh-CN" dirty="0">
                <a:solidFill>
                  <a:srgbClr val="000000"/>
                </a:solidFill>
                <a:latin typeface="DejaVuSans"/>
                <a:ea typeface="宋体" panose="02010600030101010101" pitchFamily="2" charset="-122"/>
              </a:rPr>
              <a:t>raw array</a:t>
            </a:r>
            <a:r>
              <a:rPr lang="zh-CN" altLang="en-US" dirty="0">
                <a:solidFill>
                  <a:srgbClr val="000000"/>
                </a:solidFill>
                <a:latin typeface="DejaVuSans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DejaVuSans"/>
                <a:ea typeface="宋体" panose="02010600030101010101" pitchFamily="2" charset="-122"/>
              </a:rPr>
              <a:t>p[N]</a:t>
            </a:r>
            <a:r>
              <a:rPr lang="zh-CN" altLang="en-US" dirty="0">
                <a:solidFill>
                  <a:srgbClr val="000000"/>
                </a:solidFill>
                <a:latin typeface="DejaVuSans"/>
                <a:ea typeface="宋体" panose="02010600030101010101" pitchFamily="2" charset="-122"/>
              </a:rPr>
              <a:t>里的</a:t>
            </a:r>
            <a:r>
              <a:rPr lang="en-US" altLang="zh-CN" dirty="0">
                <a:solidFill>
                  <a:srgbClr val="000000"/>
                </a:solidFill>
                <a:latin typeface="DejaVuSans"/>
                <a:ea typeface="宋体" panose="02010600030101010101" pitchFamily="2" charset="-122"/>
              </a:rPr>
              <a:t>p</a:t>
            </a:r>
            <a:r>
              <a:rPr lang="zh-CN" altLang="en-US" dirty="0">
                <a:solidFill>
                  <a:srgbClr val="000000"/>
                </a:solidFill>
                <a:latin typeface="DejaVuSans"/>
                <a:ea typeface="宋体" panose="02010600030101010101" pitchFamily="2" charset="-122"/>
              </a:rPr>
              <a:t>，可以通过对齐加减来寻找对应位置的元素的指针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3.</a:t>
            </a:r>
            <a:r>
              <a:rPr lang="zh-CN" altLang="en-US" dirty="0">
                <a:ea typeface="宋体" panose="02010600030101010101" pitchFamily="2" charset="-122"/>
              </a:rPr>
              <a:t>这里使用了辅助函数</a:t>
            </a:r>
            <a:r>
              <a:rPr lang="en-US" altLang="zh-CN" dirty="0">
                <a:ea typeface="宋体" panose="02010600030101010101" pitchFamily="2" charset="-122"/>
              </a:rPr>
              <a:t>makeformallist</a:t>
            </a:r>
            <a:r>
              <a:rPr lang="zh-CN" altLang="en-US" dirty="0">
                <a:ea typeface="宋体" panose="02010600030101010101" pitchFamily="2" charset="-122"/>
              </a:rPr>
              <a:t>，但是原文也没有给出这个函数的定义，所以我也省略了，源码在下面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type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::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TyList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*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FieldList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::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MakeFormalTyList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env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::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TEnvPtr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tenv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,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  <a:p>
            <a:pPr lvl="0"/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                                         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err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::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ErrorMsg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*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errormsg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)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 {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  <a:p>
            <a:pPr lvl="0"/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 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auto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 formal_tylist = 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new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type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::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TyList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();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  <a:p>
            <a:pPr lvl="0"/>
            <a:b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</a:b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  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for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 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absyn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::Field *param : field_list_) {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  <a:p>
            <a:pPr lvl="0"/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   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type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::Ty *ty =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tenv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-&gt;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Look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(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param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-&gt;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typ_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);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  <a:p>
            <a:pPr lvl="0"/>
            <a:b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</a:b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    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if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 (!ty) {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  <a:p>
            <a:pPr lvl="0"/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     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errormsg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-&gt;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Error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(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param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-&gt;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pos_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, 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"undefined type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%s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,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  <a:p>
            <a:pPr lvl="0"/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                     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param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-&gt;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typ_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-&gt;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Name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().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c_str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());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  <a:p>
            <a:pPr lvl="0"/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    }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  <a:p>
            <a:pPr lvl="0"/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   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formal_tylist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-&gt;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Append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(ty);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  <a:p>
            <a:pPr lvl="0"/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  }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  <a:p>
            <a:pPr lvl="0"/>
            <a:b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</a:b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  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return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 formal_tylist;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  <a:p>
            <a:pPr lvl="0"/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}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915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1.</a:t>
            </a:r>
            <a:r>
              <a:rPr lang="zh-CN" altLang="en-US" dirty="0">
                <a:ea typeface="宋体" panose="02010600030101010101" pitchFamily="2" charset="-122"/>
              </a:rPr>
              <a:t>这里应该是第一次使用</a:t>
            </a:r>
            <a:r>
              <a:rPr lang="en-US" altLang="zh-CN" dirty="0">
                <a:ea typeface="宋体" panose="02010600030101010101" pitchFamily="2" charset="-122"/>
              </a:rPr>
              <a:t>auto</a:t>
            </a:r>
            <a:r>
              <a:rPr lang="zh-CN" altLang="en-US" dirty="0">
                <a:ea typeface="宋体" panose="02010600030101010101" pitchFamily="2" charset="-122"/>
              </a:rPr>
              <a:t>，贴一下介绍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r>
              <a:rPr lang="en-US" altLang="zh-CN" dirty="0">
                <a:solidFill>
                  <a:srgbClr val="000000"/>
                </a:solidFill>
                <a:latin typeface="DejaVuSans"/>
                <a:ea typeface="等线" panose="02010600030101010101" pitchFamily="2" charset="-122"/>
              </a:rPr>
              <a:t>For variables, specifies that the type of the variable that is being declared will be automatically deduced from its initializer.</a:t>
            </a:r>
            <a:endParaRPr lang="en-US" altLang="zh-CN" dirty="0">
              <a:solidFill>
                <a:srgbClr val="000000"/>
              </a:solidFill>
              <a:latin typeface="DejaVuSans"/>
              <a:ea typeface="等线" panose="02010600030101010101" pitchFamily="2" charset="-122"/>
            </a:endParaRPr>
          </a:p>
          <a:p>
            <a:pPr lvl="0" eaLnBrk="1" hangingPunct="1"/>
            <a:r>
              <a:rPr lang="en-US" altLang="zh-CN" dirty="0">
                <a:solidFill>
                  <a:srgbClr val="000000"/>
                </a:solidFill>
                <a:latin typeface="DejaVuSans"/>
                <a:ea typeface="宋体" panose="02010600030101010101" pitchFamily="2" charset="-122"/>
              </a:rPr>
              <a:t>2.</a:t>
            </a:r>
            <a:r>
              <a:rPr lang="zh-CN" altLang="en-US" dirty="0">
                <a:solidFill>
                  <a:srgbClr val="000000"/>
                </a:solidFill>
                <a:latin typeface="DejaVuSans"/>
                <a:ea typeface="宋体" panose="02010600030101010101" pitchFamily="2" charset="-122"/>
              </a:rPr>
              <a:t>使用了</a:t>
            </a:r>
            <a:r>
              <a:rPr lang="en-US" altLang="zh-CN" dirty="0">
                <a:solidFill>
                  <a:srgbClr val="000000"/>
                </a:solidFill>
                <a:latin typeface="DejaVuSans"/>
                <a:ea typeface="宋体" panose="02010600030101010101" pitchFamily="2" charset="-122"/>
              </a:rPr>
              <a:t>iterator,</a:t>
            </a:r>
            <a:r>
              <a:rPr lang="zh-CN" altLang="en-US" dirty="0">
                <a:solidFill>
                  <a:srgbClr val="000000"/>
                </a:solidFill>
                <a:latin typeface="DejaVuSans"/>
                <a:ea typeface="宋体" panose="02010600030101010101" pitchFamily="2" charset="-122"/>
              </a:rPr>
              <a:t>讲课的时候或许可以介绍一下，个人觉得应该理解为一个指向</a:t>
            </a:r>
            <a:r>
              <a:rPr lang="en-US" altLang="zh-CN" dirty="0">
                <a:solidFill>
                  <a:srgbClr val="000000"/>
                </a:solidFill>
                <a:latin typeface="DejaVuSans"/>
                <a:ea typeface="宋体" panose="02010600030101010101" pitchFamily="2" charset="-122"/>
              </a:rPr>
              <a:t>stl</a:t>
            </a:r>
            <a:r>
              <a:rPr lang="zh-CN" altLang="en-US" dirty="0">
                <a:solidFill>
                  <a:srgbClr val="000000"/>
                </a:solidFill>
                <a:latin typeface="DejaVuSans"/>
                <a:ea typeface="宋体" panose="02010600030101010101" pitchFamily="2" charset="-122"/>
              </a:rPr>
              <a:t>内元素的指针抽象，类似</a:t>
            </a:r>
            <a:r>
              <a:rPr lang="en-US" altLang="zh-CN" dirty="0">
                <a:solidFill>
                  <a:srgbClr val="000000"/>
                </a:solidFill>
                <a:latin typeface="DejaVuSans"/>
                <a:ea typeface="宋体" panose="02010600030101010101" pitchFamily="2" charset="-122"/>
              </a:rPr>
              <a:t>raw array</a:t>
            </a:r>
            <a:r>
              <a:rPr lang="zh-CN" altLang="en-US" dirty="0">
                <a:solidFill>
                  <a:srgbClr val="000000"/>
                </a:solidFill>
                <a:latin typeface="DejaVuSans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DejaVuSans"/>
                <a:ea typeface="宋体" panose="02010600030101010101" pitchFamily="2" charset="-122"/>
              </a:rPr>
              <a:t>p[N]</a:t>
            </a:r>
            <a:r>
              <a:rPr lang="zh-CN" altLang="en-US" dirty="0">
                <a:solidFill>
                  <a:srgbClr val="000000"/>
                </a:solidFill>
                <a:latin typeface="DejaVuSans"/>
                <a:ea typeface="宋体" panose="02010600030101010101" pitchFamily="2" charset="-122"/>
              </a:rPr>
              <a:t>里的</a:t>
            </a:r>
            <a:r>
              <a:rPr lang="en-US" altLang="zh-CN" dirty="0">
                <a:solidFill>
                  <a:srgbClr val="000000"/>
                </a:solidFill>
                <a:latin typeface="DejaVuSans"/>
                <a:ea typeface="宋体" panose="02010600030101010101" pitchFamily="2" charset="-122"/>
              </a:rPr>
              <a:t>p</a:t>
            </a:r>
            <a:r>
              <a:rPr lang="zh-CN" altLang="en-US" dirty="0">
                <a:solidFill>
                  <a:srgbClr val="000000"/>
                </a:solidFill>
                <a:latin typeface="DejaVuSans"/>
                <a:ea typeface="宋体" panose="02010600030101010101" pitchFamily="2" charset="-122"/>
              </a:rPr>
              <a:t>，可以通过对齐加减来寻找对应位置的元素的指针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3.</a:t>
            </a:r>
            <a:r>
              <a:rPr lang="zh-CN" altLang="en-US" dirty="0">
                <a:ea typeface="宋体" panose="02010600030101010101" pitchFamily="2" charset="-122"/>
              </a:rPr>
              <a:t>这里使用了辅助函数</a:t>
            </a:r>
            <a:r>
              <a:rPr lang="en-US" altLang="zh-CN" dirty="0">
                <a:ea typeface="宋体" panose="02010600030101010101" pitchFamily="2" charset="-122"/>
              </a:rPr>
              <a:t>makeformallist</a:t>
            </a:r>
            <a:r>
              <a:rPr lang="zh-CN" altLang="en-US" dirty="0">
                <a:ea typeface="宋体" panose="02010600030101010101" pitchFamily="2" charset="-122"/>
              </a:rPr>
              <a:t>，但是原文也没有给出这个函数的定义，所以我也省略了，源码在下面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type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::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TyList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*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FieldList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::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MakeFormalTyList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env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::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TEnvPtr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tenv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,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  <a:p>
            <a:pPr lvl="0"/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                                         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err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::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ErrorMsg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*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errormsg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)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 {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  <a:p>
            <a:pPr lvl="0"/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 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auto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 formal_tylist = 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new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type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::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TyList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();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  <a:p>
            <a:pPr lvl="0"/>
            <a:b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</a:b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  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for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 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absyn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::Field *param : field_list_) {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  <a:p>
            <a:pPr lvl="0"/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   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type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::Ty *ty =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tenv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-&gt;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Look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(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param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-&gt;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typ_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);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  <a:p>
            <a:pPr lvl="0"/>
            <a:b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</a:b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    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if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 (!ty) {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  <a:p>
            <a:pPr lvl="0"/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     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errormsg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-&gt;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Error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(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param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-&gt;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pos_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, 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"undefined type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%s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,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  <a:p>
            <a:pPr lvl="0"/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                     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param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-&gt;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typ_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-&gt;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Name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().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c_str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());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  <a:p>
            <a:pPr lvl="0"/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    }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  <a:p>
            <a:pPr lvl="0"/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   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formal_tylist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-&gt;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Append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(ty);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  <a:p>
            <a:pPr lvl="0"/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  }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  <a:p>
            <a:pPr lvl="0"/>
            <a:b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</a:b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  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return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 formal_tylist;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  <a:p>
            <a:pPr lvl="0"/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}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12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1.</a:t>
            </a:r>
            <a:r>
              <a:rPr lang="zh-CN" altLang="en-US" dirty="0">
                <a:ea typeface="宋体" panose="02010600030101010101" pitchFamily="2" charset="-122"/>
              </a:rPr>
              <a:t>这里应该是第一次使用</a:t>
            </a:r>
            <a:r>
              <a:rPr lang="en-US" altLang="zh-CN" dirty="0">
                <a:ea typeface="宋体" panose="02010600030101010101" pitchFamily="2" charset="-122"/>
              </a:rPr>
              <a:t>auto</a:t>
            </a:r>
            <a:r>
              <a:rPr lang="zh-CN" altLang="en-US" dirty="0">
                <a:ea typeface="宋体" panose="02010600030101010101" pitchFamily="2" charset="-122"/>
              </a:rPr>
              <a:t>，贴一下介绍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r>
              <a:rPr lang="en-US" altLang="zh-CN" dirty="0">
                <a:solidFill>
                  <a:srgbClr val="000000"/>
                </a:solidFill>
                <a:latin typeface="DejaVuSans"/>
                <a:ea typeface="等线" panose="02010600030101010101" pitchFamily="2" charset="-122"/>
              </a:rPr>
              <a:t>For variables, specifies that the type of the variable that is being declared will be automatically deduced from its initializer.</a:t>
            </a:r>
            <a:endParaRPr lang="en-US" altLang="zh-CN" dirty="0">
              <a:solidFill>
                <a:srgbClr val="000000"/>
              </a:solidFill>
              <a:latin typeface="DejaVuSans"/>
              <a:ea typeface="等线" panose="02010600030101010101" pitchFamily="2" charset="-122"/>
            </a:endParaRPr>
          </a:p>
          <a:p>
            <a:pPr lvl="0" eaLnBrk="1" hangingPunct="1"/>
            <a:r>
              <a:rPr lang="en-US" altLang="zh-CN" dirty="0">
                <a:solidFill>
                  <a:srgbClr val="000000"/>
                </a:solidFill>
                <a:latin typeface="DejaVuSans"/>
                <a:ea typeface="宋体" panose="02010600030101010101" pitchFamily="2" charset="-122"/>
              </a:rPr>
              <a:t>2.</a:t>
            </a:r>
            <a:r>
              <a:rPr lang="zh-CN" altLang="en-US" dirty="0">
                <a:solidFill>
                  <a:srgbClr val="000000"/>
                </a:solidFill>
                <a:latin typeface="DejaVuSans"/>
                <a:ea typeface="宋体" panose="02010600030101010101" pitchFamily="2" charset="-122"/>
              </a:rPr>
              <a:t>使用了</a:t>
            </a:r>
            <a:r>
              <a:rPr lang="en-US" altLang="zh-CN" dirty="0">
                <a:solidFill>
                  <a:srgbClr val="000000"/>
                </a:solidFill>
                <a:latin typeface="DejaVuSans"/>
                <a:ea typeface="宋体" panose="02010600030101010101" pitchFamily="2" charset="-122"/>
              </a:rPr>
              <a:t>iterator,</a:t>
            </a:r>
            <a:r>
              <a:rPr lang="zh-CN" altLang="en-US" dirty="0">
                <a:solidFill>
                  <a:srgbClr val="000000"/>
                </a:solidFill>
                <a:latin typeface="DejaVuSans"/>
                <a:ea typeface="宋体" panose="02010600030101010101" pitchFamily="2" charset="-122"/>
              </a:rPr>
              <a:t>讲课的时候或许可以介绍一下，个人觉得应该理解为一个指向</a:t>
            </a:r>
            <a:r>
              <a:rPr lang="en-US" altLang="zh-CN" dirty="0">
                <a:solidFill>
                  <a:srgbClr val="000000"/>
                </a:solidFill>
                <a:latin typeface="DejaVuSans"/>
                <a:ea typeface="宋体" panose="02010600030101010101" pitchFamily="2" charset="-122"/>
              </a:rPr>
              <a:t>stl</a:t>
            </a:r>
            <a:r>
              <a:rPr lang="zh-CN" altLang="en-US" dirty="0">
                <a:solidFill>
                  <a:srgbClr val="000000"/>
                </a:solidFill>
                <a:latin typeface="DejaVuSans"/>
                <a:ea typeface="宋体" panose="02010600030101010101" pitchFamily="2" charset="-122"/>
              </a:rPr>
              <a:t>内元素的指针抽象，类似</a:t>
            </a:r>
            <a:r>
              <a:rPr lang="en-US" altLang="zh-CN" dirty="0">
                <a:solidFill>
                  <a:srgbClr val="000000"/>
                </a:solidFill>
                <a:latin typeface="DejaVuSans"/>
                <a:ea typeface="宋体" panose="02010600030101010101" pitchFamily="2" charset="-122"/>
              </a:rPr>
              <a:t>raw array</a:t>
            </a:r>
            <a:r>
              <a:rPr lang="zh-CN" altLang="en-US" dirty="0">
                <a:solidFill>
                  <a:srgbClr val="000000"/>
                </a:solidFill>
                <a:latin typeface="DejaVuSans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DejaVuSans"/>
                <a:ea typeface="宋体" panose="02010600030101010101" pitchFamily="2" charset="-122"/>
              </a:rPr>
              <a:t>p[N]</a:t>
            </a:r>
            <a:r>
              <a:rPr lang="zh-CN" altLang="en-US" dirty="0">
                <a:solidFill>
                  <a:srgbClr val="000000"/>
                </a:solidFill>
                <a:latin typeface="DejaVuSans"/>
                <a:ea typeface="宋体" panose="02010600030101010101" pitchFamily="2" charset="-122"/>
              </a:rPr>
              <a:t>里的</a:t>
            </a:r>
            <a:r>
              <a:rPr lang="en-US" altLang="zh-CN" dirty="0">
                <a:solidFill>
                  <a:srgbClr val="000000"/>
                </a:solidFill>
                <a:latin typeface="DejaVuSans"/>
                <a:ea typeface="宋体" panose="02010600030101010101" pitchFamily="2" charset="-122"/>
              </a:rPr>
              <a:t>p</a:t>
            </a:r>
            <a:r>
              <a:rPr lang="zh-CN" altLang="en-US" dirty="0">
                <a:solidFill>
                  <a:srgbClr val="000000"/>
                </a:solidFill>
                <a:latin typeface="DejaVuSans"/>
                <a:ea typeface="宋体" panose="02010600030101010101" pitchFamily="2" charset="-122"/>
              </a:rPr>
              <a:t>，可以通过对齐加减来寻找对应位置的元素的指针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3.</a:t>
            </a:r>
            <a:r>
              <a:rPr lang="zh-CN" altLang="en-US" dirty="0">
                <a:ea typeface="宋体" panose="02010600030101010101" pitchFamily="2" charset="-122"/>
              </a:rPr>
              <a:t>这里使用了辅助函数</a:t>
            </a:r>
            <a:r>
              <a:rPr lang="en-US" altLang="zh-CN" dirty="0">
                <a:ea typeface="宋体" panose="02010600030101010101" pitchFamily="2" charset="-122"/>
              </a:rPr>
              <a:t>makeformallist</a:t>
            </a:r>
            <a:r>
              <a:rPr lang="zh-CN" altLang="en-US" dirty="0">
                <a:ea typeface="宋体" panose="02010600030101010101" pitchFamily="2" charset="-122"/>
              </a:rPr>
              <a:t>，但是原文也没有给出这个函数的定义，所以我也省略了，源码在下面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type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::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TyList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*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FieldList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::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MakeFormalTyList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env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::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TEnvPtr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tenv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,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  <a:p>
            <a:pPr lvl="0"/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                                         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err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::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ErrorMsg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*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errormsg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)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 {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  <a:p>
            <a:pPr lvl="0"/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 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auto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 formal_tylist = 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new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type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::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TyList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();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  <a:p>
            <a:pPr lvl="0"/>
            <a:b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</a:b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  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for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 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absyn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::Field *param : field_list_) {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  <a:p>
            <a:pPr lvl="0"/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   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type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::Ty *ty =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tenv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-&gt;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Look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(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param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-&gt;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typ_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);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  <a:p>
            <a:pPr lvl="0"/>
            <a:b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</a:b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    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if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 (!ty) {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  <a:p>
            <a:pPr lvl="0"/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     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errormsg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-&gt;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Error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(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param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-&gt;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pos_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, 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"undefined type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%s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,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  <a:p>
            <a:pPr lvl="0"/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                     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param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-&gt;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typ_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-&gt;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Name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().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c_str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());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  <a:p>
            <a:pPr lvl="0"/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    }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  <a:p>
            <a:pPr lvl="0"/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   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formal_tylist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-&gt;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Append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(ty);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  <a:p>
            <a:pPr lvl="0"/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  }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  <a:p>
            <a:pPr lvl="0"/>
            <a:b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</a:b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  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return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 formal_tylist;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  <a:p>
            <a:pPr lvl="0"/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}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5325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325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53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这里原</a:t>
            </a:r>
            <a:r>
              <a:rPr lang="en-US" altLang="zh-CN" dirty="0">
                <a:ea typeface="宋体" panose="02010600030101010101" pitchFamily="2" charset="-122"/>
              </a:rPr>
              <a:t>PPT</a:t>
            </a:r>
            <a:r>
              <a:rPr lang="zh-CN" altLang="en-US" dirty="0">
                <a:ea typeface="宋体" panose="02010600030101010101" pitchFamily="2" charset="-122"/>
              </a:rPr>
              <a:t>只处理了一个</a:t>
            </a:r>
            <a:r>
              <a:rPr lang="en-US" altLang="zh-CN" dirty="0">
                <a:ea typeface="宋体" panose="02010600030101010101" pitchFamily="2" charset="-122"/>
              </a:rPr>
              <a:t>C-list</a:t>
            </a:r>
            <a:r>
              <a:rPr lang="zh-CN" altLang="en-US" dirty="0">
                <a:ea typeface="宋体" panose="02010600030101010101" pitchFamily="2" charset="-122"/>
              </a:rPr>
              <a:t>里的</a:t>
            </a:r>
            <a:r>
              <a:rPr lang="en-US" altLang="zh-CN" dirty="0">
                <a:ea typeface="宋体" panose="02010600030101010101" pitchFamily="2" charset="-122"/>
              </a:rPr>
              <a:t>head</a:t>
            </a:r>
            <a:r>
              <a:rPr lang="zh-CN" altLang="en-US" dirty="0">
                <a:ea typeface="宋体" panose="02010600030101010101" pitchFamily="2" charset="-122"/>
              </a:rPr>
              <a:t>，对应是</a:t>
            </a:r>
            <a:r>
              <a:rPr lang="en-US" altLang="zh-CN" dirty="0">
                <a:ea typeface="宋体" panose="02010600030101010101" pitchFamily="2" charset="-122"/>
              </a:rPr>
              <a:t>std::list</a:t>
            </a:r>
            <a:r>
              <a:rPr lang="zh-CN" altLang="en-US" dirty="0">
                <a:ea typeface="宋体" panose="02010600030101010101" pitchFamily="2" charset="-122"/>
              </a:rPr>
              <a:t>里的</a:t>
            </a:r>
            <a:r>
              <a:rPr lang="en-US" altLang="zh-CN" dirty="0">
                <a:ea typeface="宋体" panose="02010600030101010101" pitchFamily="2" charset="-122"/>
              </a:rPr>
              <a:t>front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5734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593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14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34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2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6553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55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6758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75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7065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06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37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7680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68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7885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885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8089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09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8294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29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849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49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8704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70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22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433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43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638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63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843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843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04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2253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FBB32AF-32B9-47D6-B2AA-E0E9C59D823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248400"/>
            <a:ext cx="411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14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FB9B05B-9EDE-4BFA-A1D5-81BAC4974D7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14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FB9B05B-9EDE-4BFA-A1D5-81BAC4974D7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14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3058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FB9B05B-9EDE-4BFA-A1D5-81BAC4974D7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14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FB9B05B-9EDE-4BFA-A1D5-81BAC4974D7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14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FB9B05B-9EDE-4BFA-A1D5-81BAC4974D7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14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863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FB9B05B-9EDE-4BFA-A1D5-81BAC4974D7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14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FB9B05B-9EDE-4BFA-A1D5-81BAC4974D7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14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FB9B05B-9EDE-4BFA-A1D5-81BAC4974D7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14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FB9B05B-9EDE-4BFA-A1D5-81BAC4974D7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14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FB9B05B-9EDE-4BFA-A1D5-81BAC4974D7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14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FB9B05B-9EDE-4BFA-A1D5-81BAC4974D7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14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382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spcBef>
                <a:spcPct val="0"/>
              </a:spcBef>
              <a:buFontTx/>
              <a:buNone/>
              <a:defRPr sz="14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FB9B05B-9EDE-4BFA-A1D5-81BAC4974D7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82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172200"/>
            <a:ext cx="3429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0"/>
              </a:spcBef>
              <a:buFontTx/>
              <a:buNone/>
              <a:defRPr sz="1400"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14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82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031" name="Line 7"/>
          <p:cNvSpPr/>
          <p:nvPr/>
        </p:nvSpPr>
        <p:spPr>
          <a:xfrm>
            <a:off x="457200" y="1371600"/>
            <a:ext cx="8077200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4"/>
          <p:cNvSpPr txBox="1">
            <a:spLocks noGrp="1"/>
          </p:cNvSpPr>
          <p:nvPr>
            <p:ph type="dt" sz="half" idx="2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kern="120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400" kern="120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Rectangle 6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4" name="Rectangle 2"/>
          <p:cNvSpPr>
            <a:spLocks noGrp="1"/>
          </p:cNvSpPr>
          <p:nvPr>
            <p:ph type="ctrTitle"/>
          </p:nvPr>
        </p:nvSpPr>
        <p:spPr>
          <a:xfrm>
            <a:off x="533400" y="2819400"/>
            <a:ext cx="8229600" cy="1143000"/>
          </a:xfrm>
        </p:spPr>
        <p:txBody>
          <a:bodyPr vert="horz" wrap="square" lIns="91440" tIns="45720" rIns="91440" bIns="45720" anchor="ctr" anchorCtr="0"/>
          <a:p>
            <a:pPr algn="ctr">
              <a:buClrTx/>
              <a:buSzTx/>
              <a:buFontTx/>
            </a:pPr>
            <a:r>
              <a:rPr lang="en-US" altLang="zh-CN" sz="3600" kern="1200" dirty="0">
                <a:latin typeface="+mj-lt"/>
                <a:ea typeface="宋体" panose="02010600030101010101" pitchFamily="2" charset="-122"/>
                <a:cs typeface="+mj-cs"/>
              </a:rPr>
              <a:t>Bindings in Tiger</a:t>
            </a:r>
            <a:endParaRPr lang="en-US" altLang="zh-CN" sz="3600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6" name="Rectangle 2"/>
          <p:cNvSpPr>
            <a:spLocks noGrp="1"/>
          </p:cNvSpPr>
          <p:nvPr>
            <p:ph idx="1" hasCustomPrompt="1"/>
          </p:nvPr>
        </p:nvSpPr>
        <p:spPr>
          <a:xfrm>
            <a:off x="533400" y="1524000"/>
            <a:ext cx="7772400" cy="45720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class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VarEntry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: public EnvEntry 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public: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</a:t>
            </a: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tr::Access *access_;</a:t>
            </a:r>
            <a:endParaRPr lang="en-US" altLang="zh-CN" sz="2000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type::Ty *ty_;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/* Constructor */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};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class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FunEntry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: public EnvEntry 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public: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</a:t>
            </a: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tr::Level *level_;</a:t>
            </a:r>
            <a:endParaRPr lang="en-US" altLang="zh-CN" sz="2000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temp::Label *label_;</a:t>
            </a:r>
            <a:endParaRPr lang="en-US" altLang="zh-CN" sz="2000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type::TyList *formals_;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type::Ty *result_;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/* Constructor */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3557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Value Bindings in the Tiger Compiler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4628" name="Rectangle 2"/>
          <p:cNvSpPr>
            <a:spLocks noGrp="1" noChangeArrowheads="1"/>
          </p:cNvSpPr>
          <p:nvPr>
            <p:ph idx="1" hasCustomPrompt="1"/>
          </p:nvPr>
        </p:nvSpPr>
        <p:spPr>
          <a:xfrm>
            <a:off x="533400" y="1524000"/>
            <a:ext cx="8229600" cy="4724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Type of the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venv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_ (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value environment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 is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VEnv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namespace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env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{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using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TEnv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sym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::Table&lt;type::Ty&gt;;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using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Venv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sym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::Table&lt;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env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::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EnvEntry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&gt;;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...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venv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_ contains the bindings for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predefined functions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flush,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ord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chr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, size, ….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use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FillBaseVEnv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to initialize.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5605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Environments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4"/>
          <p:cNvSpPr txBox="1">
            <a:spLocks noGrp="1"/>
          </p:cNvSpPr>
          <p:nvPr>
            <p:ph type="dt" sz="half" idx="2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kern="120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400" kern="120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51" name="Rectangle 6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2" name="Rectangle 2"/>
          <p:cNvSpPr>
            <a:spLocks noGrp="1"/>
          </p:cNvSpPr>
          <p:nvPr>
            <p:ph type="ctrTitle"/>
          </p:nvPr>
        </p:nvSpPr>
        <p:spPr>
          <a:xfrm>
            <a:off x="533400" y="2819400"/>
            <a:ext cx="8229600" cy="1143000"/>
          </a:xfrm>
        </p:spPr>
        <p:txBody>
          <a:bodyPr vert="horz" wrap="square" lIns="91440" tIns="45720" rIns="91440" bIns="45720" anchor="ctr" anchorCtr="0"/>
          <a:p>
            <a:pPr algn="ctr">
              <a:buClrTx/>
              <a:buSzTx/>
              <a:buFontTx/>
            </a:pPr>
            <a:r>
              <a:rPr lang="en-US" altLang="zh-CN" sz="3600" kern="1200" dirty="0">
                <a:latin typeface="+mj-lt"/>
                <a:ea typeface="宋体" panose="02010600030101010101" pitchFamily="2" charset="-122"/>
                <a:cs typeface="+mj-cs"/>
              </a:rPr>
              <a:t>Type Checking</a:t>
            </a:r>
            <a:endParaRPr lang="en-US" altLang="zh-CN" sz="3600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69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idx="1" hasCustomPrompt="1"/>
          </p:nvPr>
        </p:nvSpPr>
        <p:spPr>
          <a:xfrm>
            <a:off x="533400" y="1524000"/>
            <a:ext cx="7772400" cy="4572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class Exp/Dec/Var {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virtual type::Ty *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SemAnalyze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env::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VEnvPtr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venv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env::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TEnvPtr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tenv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int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labelcount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err::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ErrorMsg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*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errormsg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 const = 0;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labelcount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is used to check whether break is in a loop(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每当进入一个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loop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，如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while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或者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for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，就将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labelcount +1)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9701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Type Checking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Expressions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7" name="Rectangle 2"/>
          <p:cNvSpPr>
            <a:spLocks noGrp="1"/>
          </p:cNvSpPr>
          <p:nvPr>
            <p:ph idx="1" hasCustomPrompt="1"/>
          </p:nvPr>
        </p:nvSpPr>
        <p:spPr>
          <a:xfrm>
            <a:off x="228600" y="1495425"/>
            <a:ext cx="8686800" cy="4572000"/>
          </a:xfrm>
        </p:spPr>
        <p:txBody>
          <a:bodyPr vert="horz" wrap="square" lIns="91440" tIns="45720" rIns="91440" bIns="45720" anchor="t" anchorCtr="0"/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type::Ty *OpExp::SemAnalyze(…) const 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type::Ty *left_ty = left_-&gt;SemAnalyze(…)-&gt;ActualTy();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type::Ty *right_ty=right_-&gt;SemAnalyze(…)-&gt;ActualTy();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if (oper_ == absyn::PLUS_OP || oper_ == absyn::MINUS_OP ||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oper_ == absyn::TIMES_OP || oper_ == absyn::DIVIDE_OP) 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if (typeid(*left_ty) != typeid(type::IntTy)) 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	errormsg-&gt;Error(left_-&gt;pos_,"integer required");//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注意出错也不要直接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return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if (typeid(*right_ty) != typeid(type::IntTy)) 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	errormsg-&gt;Error(right_-&gt;pos_,"integer required");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return type::IntTy::Instance();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174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9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Type Checking Expressions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82110" y="5169535"/>
            <a:ext cx="38430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注意这里这学期的</a:t>
            </a:r>
            <a:r>
              <a:rPr lang="en-US" altLang="zh-CN"/>
              <a:t>lab</a:t>
            </a:r>
            <a:r>
              <a:rPr lang="zh-CN" altLang="en-US"/>
              <a:t>是需要处理</a:t>
            </a:r>
            <a:r>
              <a:rPr lang="en-US" altLang="zh-CN"/>
              <a:t>and</a:t>
            </a:r>
            <a:r>
              <a:rPr lang="zh-CN" altLang="en-US"/>
              <a:t>与</a:t>
            </a:r>
            <a:r>
              <a:rPr lang="en-US" altLang="zh-CN"/>
              <a:t>or</a:t>
            </a:r>
            <a:endParaRPr lang="en-US" altLang="zh-CN"/>
          </a:p>
          <a:p>
            <a:r>
              <a:rPr lang="zh-CN" altLang="en-US"/>
              <a:t>两个运算符。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5" name="Rectangle 2"/>
          <p:cNvSpPr>
            <a:spLocks noGrp="1"/>
          </p:cNvSpPr>
          <p:nvPr>
            <p:ph idx="1" hasCustomPrompt="1"/>
          </p:nvPr>
        </p:nvSpPr>
        <p:spPr>
          <a:xfrm>
            <a:off x="228600" y="1495425"/>
            <a:ext cx="8686800" cy="4572000"/>
          </a:xfrm>
        </p:spPr>
        <p:txBody>
          <a:bodyPr vert="horz" wrap="square" lIns="91440" tIns="45720" rIns="91440" bIns="45720" anchor="t" anchorCtr="0"/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else 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if (!left_ty-&gt;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IsSameType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(right_ty)) 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	errormsg-&gt;Error(pos_, "same type required");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	return type::IntTy::Instance();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return type::IntTy::Instance();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379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7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Type Checking Expressions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3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Type Checking Expressions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5844" name="Rectangle 2"/>
          <p:cNvSpPr txBox="1"/>
          <p:nvPr/>
        </p:nvSpPr>
        <p:spPr>
          <a:xfrm>
            <a:off x="533400" y="1524000"/>
            <a:ext cx="8305800" cy="4572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type::Ty *LetExp::SemAnalyze(…) const 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venv-&gt;BeginScope();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tenv-&gt;BeginScope(); //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注意这里因为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exp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可能需要引入新的变量，所以需要同时修改两个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env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for (Dec *dec : decs_-&gt;GetList())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dec-&gt;SemAnalyze(venv, tenv, labelcount, errormsg)</a:t>
            </a:r>
            <a:r>
              <a:rPr lang="en-US" altLang="zh-CN" sz="1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;</a:t>
            </a:r>
            <a:endParaRPr lang="en-US" altLang="zh-CN" sz="1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endParaRPr lang="en-US" altLang="zh-CN" sz="1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type::Ty *result;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if (!body_)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result = type::VoidTy::Instance();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else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result = body_-&gt;SemAnalyze(venv, tenv, labelcount, errormsg);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</a:t>
            </a:r>
            <a:endParaRPr lang="en-US" altLang="zh-CN" sz="1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tenv-&gt;EndScope();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venv-&gt;EndScope();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return result;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}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Syntax Tree Node for Tiger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7893" name="Rectangle 3"/>
          <p:cNvSpPr>
            <a:spLocks noGrp="1"/>
          </p:cNvSpPr>
          <p:nvPr>
            <p:ph idx="1" hasCustomPrompt="1"/>
          </p:nvPr>
        </p:nvSpPr>
        <p:spPr>
          <a:xfrm>
            <a:off x="381000" y="1524000"/>
            <a:ext cx="8382000" cy="45720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class SimpleVar : public Var 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public: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sym::Symbol *sym_;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SimpleVar(int pos, sym::Symbol *sym) : Var(pos), sym_(sym) {}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type::Ty *SemAnalyze(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env::VEnvPtr venv, env::TEnvPtr tenv,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int labelcount, err::ErrorMsg *errormsg) const override;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};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39" name="Rectangle 2"/>
          <p:cNvSpPr>
            <a:spLocks noGrp="1"/>
          </p:cNvSpPr>
          <p:nvPr>
            <p:ph idx="1" hasCustomPrompt="1"/>
          </p:nvPr>
        </p:nvSpPr>
        <p:spPr>
          <a:xfrm>
            <a:off x="533400" y="1524000"/>
            <a:ext cx="8305800" cy="4572000"/>
          </a:xfrm>
        </p:spPr>
        <p:txBody>
          <a:bodyPr vert="horz" wrap="square" lIns="91440" tIns="45720" rIns="91440" bIns="45720" anchor="t" anchorCtr="0"/>
          <a:p>
            <a:pPr marL="0" indent="0">
              <a:spcBef>
                <a:spcPts val="475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type::Ty *SimpleVar::SemAnalyze(…) const 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ts val="475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env::EnvEntry *entry = venv-&gt;Look(sym_);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ts val="475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if (entry &amp;&amp; typeid(*entry) == typeid(env::VarEntry)) 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ts val="475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return (static_cast&lt;env::VarEntry *&gt;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(entry))-&gt;ty_-&gt;ActualTy();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ts val="475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} else 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ts val="475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errormsg-&gt;Error(pos_, "undefined variable %s", sym_-&gt;Name().data());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ts val="475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ts val="475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return type::IntTy::Instance();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ts val="475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ts val="475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ts val="475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b+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994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41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Type Checking Variables, Subscripts, Fields 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idx="1" hasCustomPrompt="1"/>
          </p:nvPr>
        </p:nvSpPr>
        <p:spPr>
          <a:xfrm>
            <a:off x="533400" y="1524000"/>
            <a:ext cx="8305800" cy="4572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absyn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VarDec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(int 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sym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Symbol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sym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Symbol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absyn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void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VarDec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::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SemAnalyze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(…) const{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type::Ty *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init_ty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init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_-&gt;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SemAnalyze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venv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tenv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labelcount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errormsg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venv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-&gt;Enter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(var_, new env::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VarEntry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init_ty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));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48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The above code is ok for the declaration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var x := exp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48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for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var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x :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type_id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:=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exp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48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it must check that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type_id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and type of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exp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are compatible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48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if the type of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exp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is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NilTy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48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type_id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must be a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RecordTy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type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48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var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a :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my_record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:= nil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198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89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Type Checking Variable Declarations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72" name="Rectangle 2"/>
          <p:cNvSpPr>
            <a:spLocks noGrp="1" noChangeArrowheads="1"/>
          </p:cNvSpPr>
          <p:nvPr>
            <p:ph idx="1" hasCustomPrompt="1"/>
          </p:nvPr>
        </p:nvSpPr>
        <p:spPr>
          <a:xfrm>
            <a:off x="533400" y="1524000"/>
            <a:ext cx="7772400" cy="4572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Each element in a symbol table should be filled with a binding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There are two separate namespace in Tiger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Types(type enviroment,TEnv)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Functions and variables(variable enviroment,VEnv)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struct Binder {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KeyType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*key;   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ValueType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*value;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Binder *next;        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KeyType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prevtop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};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3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Bindings in the Tiger Compiler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3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3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Syntax Tree Node for Tiger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4037" name="Rectangle 3"/>
          <p:cNvSpPr>
            <a:spLocks noGrp="1"/>
          </p:cNvSpPr>
          <p:nvPr>
            <p:ph idx="1" hasCustomPrompt="1"/>
          </p:nvPr>
        </p:nvSpPr>
        <p:spPr>
          <a:xfrm>
            <a:off x="381000" y="1524000"/>
            <a:ext cx="8305800" cy="45720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absyn::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Fundec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(int, sym::Symbol, absyn::FieldList, sym::Symbol, absyn::Exp);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absyn::FunDecList(absyn::FunDec);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absyn::DecList(absyn::Dec);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absyn::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NameAndTy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(sym::Symbol, absyn::Ty);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absyn::NameAndTyList(absyn::NameAndTy);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abysn::EField(sym::Symbol, absyn::Exp);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absyn::EFieldList(absyn::EField);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83" name="Rectangle 2"/>
          <p:cNvSpPr>
            <a:spLocks noGrp="1"/>
          </p:cNvSpPr>
          <p:nvPr>
            <p:ph idx="1" hasCustomPrompt="1"/>
          </p:nvPr>
        </p:nvSpPr>
        <p:spPr>
          <a:xfrm>
            <a:off x="342900" y="1485900"/>
            <a:ext cx="8458200" cy="4762500"/>
          </a:xfrm>
        </p:spPr>
        <p:txBody>
          <a:bodyPr vert="horz" wrap="square" lIns="91440" tIns="45720" rIns="91440" bIns="45720" anchor="t" anchorCtr="0"/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void FunctionDec::SemAnalyze(…) const {      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absyn::FunDec *function = functions_-&gt;GetList()-&gt;front();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abysyn::FieldList *params = function-&gt;params_;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type::Ty* result_ty = tenv-&gt;Look(function-&gt;result_);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type::TyList formals = params-&gt;MakeFormalTyList(tenv, errormsg);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venv-&gt;Enter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(function-&gt;name_, new env::FunEntry(formals,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result_ty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venv-&gt;BeginScope();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auto formal_it = formals-&gt;GetList().begin();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auto param_it = params-&gt;GetList().begin();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for (; param_it != params-&gt;GetList().end(); formal_it++, param_it++)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venv-&gt;Enter((*param_it)-&gt;name_, new env::VarEntry(*formal_it));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type::Ty *ty;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ty= function-&gt;body_-&gt;SemAnalyze(venv, tenv, labelcount, errormsg);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venv-&gt;EndScope();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} //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Not very general, only handles func-dec list of length 1</a:t>
            </a:r>
            <a:endParaRPr lang="en-US" altLang="zh-CN" sz="20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608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85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Type Checking Function Declarations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31" name="Rectangle 2"/>
          <p:cNvSpPr>
            <a:spLocks noGrp="1"/>
          </p:cNvSpPr>
          <p:nvPr>
            <p:ph idx="1" hasCustomPrompt="1"/>
          </p:nvPr>
        </p:nvSpPr>
        <p:spPr>
          <a:xfrm>
            <a:off x="342900" y="1485900"/>
            <a:ext cx="8458200" cy="4762500"/>
          </a:xfrm>
        </p:spPr>
        <p:txBody>
          <a:bodyPr vert="horz" wrap="square" lIns="91440" tIns="45720" rIns="91440" bIns="45720" anchor="t" anchorCtr="0"/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void FunctionDec::SemAnalyze(…) const {      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absyn::FunDec *function = functions_-&gt;GetList()-&gt;front();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abysyn::FieldList *params = function-&gt;params_;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type::Ty* result_ty = tenv-&gt;Look(function-&gt;result_);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type::TyList formals = //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此处只获取了参数的类型列表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		params-&gt;MakeFormalTyList(tenv, errormsg);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venv-&gt;Enter(function-&gt;name_,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		 new env::FunEntry(formals, result_ty);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…………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//function f(x:int,y:int) :int = exp g()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//function g() =  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813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33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Type Checking Function Declarations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/>
          </p:cNvSpPr>
          <p:nvPr>
            <p:ph idx="1" hasCustomPrompt="1"/>
          </p:nvPr>
        </p:nvSpPr>
        <p:spPr>
          <a:xfrm>
            <a:off x="0" y="1600200"/>
            <a:ext cx="9182100" cy="4762500"/>
          </a:xfrm>
        </p:spPr>
        <p:txBody>
          <a:bodyPr vert="horz" wrap="square" lIns="91440" tIns="45720" rIns="91440" bIns="45720" anchor="t" anchorCtr="0"/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void FunctionDec::SemAnalyze(…) const {      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…………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venv-&gt;BeginScope();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auto formal_it = formals-&gt;GetList().begin();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auto param_it = params-&gt;GetList().begin();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for (; param_it != params-&gt;GetList().end(); formal_it++, param_it++)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venv-&gt;Enter(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(*param_it)-&gt;name_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new env::VarEntry(*formal_it));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type::Ty *ty;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ty= function-&gt;body_-&gt;SemAnalyze(venv, tenv, labelcount, errormsg);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venv-&gt;EndScope();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018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81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Type Checking Function Declarations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2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28" name="Rectangle 2"/>
          <p:cNvSpPr>
            <a:spLocks noGrp="1"/>
          </p:cNvSpPr>
          <p:nvPr>
            <p:ph idx="1" hasCustomPrompt="1"/>
          </p:nvPr>
        </p:nvSpPr>
        <p:spPr>
          <a:xfrm>
            <a:off x="533400" y="1409700"/>
            <a:ext cx="8229600" cy="47244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For FunctionDec Node there are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two passes for its children nodes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First pass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Only recursive functions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themselves</a:t>
            </a:r>
            <a:r>
              <a:rPr lang="en-US" altLang="zh-CN" dirty="0">
                <a:ea typeface="宋体" panose="02010600030101010101" pitchFamily="2" charset="-122"/>
              </a:rPr>
              <a:t> are entered into the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venv</a:t>
            </a:r>
            <a:r>
              <a:rPr lang="en-US" altLang="zh-CN" dirty="0">
                <a:ea typeface="宋体" panose="02010600030101010101" pitchFamily="2" charset="-122"/>
              </a:rPr>
              <a:t> with their prototypes(</a:t>
            </a:r>
            <a:r>
              <a:rPr lang="zh-CN" altLang="en-US" dirty="0">
                <a:ea typeface="宋体" panose="02010600030101010101" pitchFamily="2" charset="-122"/>
              </a:rPr>
              <a:t>避免</a:t>
            </a:r>
            <a:r>
              <a:rPr lang="en-US" altLang="zh-CN" dirty="0">
                <a:ea typeface="宋体" panose="02010600030101010101" pitchFamily="2" charset="-122"/>
              </a:rPr>
              <a:t>body</a:t>
            </a:r>
            <a:r>
              <a:rPr lang="zh-CN" altLang="en-US" dirty="0">
                <a:ea typeface="宋体" panose="02010600030101010101" pitchFamily="2" charset="-122"/>
              </a:rPr>
              <a:t>中出现定义在后面的函数</a:t>
            </a:r>
            <a:r>
              <a:rPr lang="en-US" altLang="zh-CN" dirty="0">
                <a:ea typeface="宋体" panose="02010600030101010101" pitchFamily="2" charset="-122"/>
              </a:rPr>
              <a:t>) 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function name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types of formal parameters(</a:t>
            </a: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</a:rPr>
              <a:t>但是这时候不处理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env)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type of return value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Second pass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Trans the body using the new environment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The formal parameters are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processed again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This time entering params as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env::VarEntrys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29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Recursive Function Calls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idx="1" hasCustomPrompt="1"/>
          </p:nvPr>
        </p:nvSpPr>
        <p:spPr>
          <a:xfrm>
            <a:off x="266700" y="1524000"/>
            <a:ext cx="8610600" cy="4800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void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TypeDec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::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SemAnalyze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(…) const {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absyn::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NameAndTy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*type = types_-&gt;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GetList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()-&gt;front();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tenv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-&gt;Enter(type-&gt;name_, type-&gt;ty_-&gt;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SemAnalyze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tenv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errormsg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));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} //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Not very general, only handles type-dec list of length 1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因为类型声明不会引入新的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variable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，所以只需要修改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TEnv.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absyn::Ty::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SemAnalyze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(env::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TEnvPtr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err::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ErrorMsg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*)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translates type expressions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absyn::Ty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to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the digested type descriptions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type::Ty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that will be put into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tenv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_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recurs over the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absyn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::Ty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turning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absyn::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RecordTy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into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type::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RecordTy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just looks up any symbols it finds in the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tenv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_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427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77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Type Checking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Type Declarations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2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24" name="Rectangle 2"/>
          <p:cNvSpPr>
            <a:spLocks noGrp="1"/>
          </p:cNvSpPr>
          <p:nvPr>
            <p:ph idx="1" hasCustomPrompt="1"/>
          </p:nvPr>
        </p:nvSpPr>
        <p:spPr>
          <a:xfrm>
            <a:off x="533400" y="1524000"/>
            <a:ext cx="7772400" cy="45720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typedef cell *link 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typedef struct {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int info 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link next 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} cell 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25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Cycles</a:t>
            </a:r>
            <a:r>
              <a:rPr lang="en-US" altLang="zh-CN" dirty="0">
                <a:ea typeface="宋体" panose="02010600030101010101" pitchFamily="2" charset="-122"/>
              </a:rPr>
              <a:t> in Representations of Types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7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72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Cycles in Representations of Types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8373" name="Text Box 5"/>
          <p:cNvSpPr txBox="1"/>
          <p:nvPr/>
        </p:nvSpPr>
        <p:spPr>
          <a:xfrm>
            <a:off x="2424113" y="1514475"/>
            <a:ext cx="19653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cell = struct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74" name="Text Box 6"/>
          <p:cNvSpPr txBox="1"/>
          <p:nvPr/>
        </p:nvSpPr>
        <p:spPr>
          <a:xfrm>
            <a:off x="3629025" y="2376488"/>
            <a:ext cx="37941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75" name="Text Box 7"/>
          <p:cNvSpPr txBox="1"/>
          <p:nvPr/>
        </p:nvSpPr>
        <p:spPr>
          <a:xfrm>
            <a:off x="5183188" y="3595688"/>
            <a:ext cx="379412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76" name="Text Box 8"/>
          <p:cNvSpPr txBox="1"/>
          <p:nvPr/>
        </p:nvSpPr>
        <p:spPr>
          <a:xfrm>
            <a:off x="2027238" y="3589338"/>
            <a:ext cx="379412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77" name="Text Box 9"/>
          <p:cNvSpPr txBox="1"/>
          <p:nvPr/>
        </p:nvSpPr>
        <p:spPr>
          <a:xfrm>
            <a:off x="990600" y="4891088"/>
            <a:ext cx="77787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info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78" name="Text Box 10"/>
          <p:cNvSpPr txBox="1"/>
          <p:nvPr/>
        </p:nvSpPr>
        <p:spPr>
          <a:xfrm>
            <a:off x="2981325" y="4884738"/>
            <a:ext cx="60007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int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79" name="Text Box 11"/>
          <p:cNvSpPr txBox="1"/>
          <p:nvPr/>
        </p:nvSpPr>
        <p:spPr>
          <a:xfrm>
            <a:off x="4314825" y="4883150"/>
            <a:ext cx="8366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next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80" name="Text Box 12"/>
          <p:cNvSpPr txBox="1"/>
          <p:nvPr/>
        </p:nvSpPr>
        <p:spPr>
          <a:xfrm>
            <a:off x="5991225" y="4876800"/>
            <a:ext cx="12906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pointer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81" name="Text Box 13"/>
          <p:cNvSpPr txBox="1"/>
          <p:nvPr/>
        </p:nvSpPr>
        <p:spPr>
          <a:xfrm>
            <a:off x="6323013" y="5881688"/>
            <a:ext cx="6953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cell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82" name="Line 14"/>
          <p:cNvSpPr/>
          <p:nvPr/>
        </p:nvSpPr>
        <p:spPr>
          <a:xfrm>
            <a:off x="3810000" y="1981200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8383" name="Line 15"/>
          <p:cNvSpPr/>
          <p:nvPr/>
        </p:nvSpPr>
        <p:spPr>
          <a:xfrm flipH="1">
            <a:off x="2362200" y="2895600"/>
            <a:ext cx="129540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8384" name="Line 16"/>
          <p:cNvSpPr/>
          <p:nvPr/>
        </p:nvSpPr>
        <p:spPr>
          <a:xfrm>
            <a:off x="4038600" y="2895600"/>
            <a:ext cx="121920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8385" name="Line 17"/>
          <p:cNvSpPr/>
          <p:nvPr/>
        </p:nvSpPr>
        <p:spPr>
          <a:xfrm flipH="1">
            <a:off x="1371600" y="4038600"/>
            <a:ext cx="76200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8386" name="Line 18"/>
          <p:cNvSpPr/>
          <p:nvPr/>
        </p:nvSpPr>
        <p:spPr>
          <a:xfrm>
            <a:off x="2286000" y="4038600"/>
            <a:ext cx="99060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8387" name="Line 19"/>
          <p:cNvSpPr/>
          <p:nvPr/>
        </p:nvSpPr>
        <p:spPr>
          <a:xfrm flipH="1">
            <a:off x="4648200" y="4038600"/>
            <a:ext cx="68580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8388" name="Line 20"/>
          <p:cNvSpPr/>
          <p:nvPr/>
        </p:nvSpPr>
        <p:spPr>
          <a:xfrm>
            <a:off x="5486400" y="4038600"/>
            <a:ext cx="83820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8389" name="Line 21"/>
          <p:cNvSpPr/>
          <p:nvPr/>
        </p:nvSpPr>
        <p:spPr>
          <a:xfrm>
            <a:off x="6629400" y="54102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1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2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Cycles in Representations of Types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0421" name="Text Box 20"/>
          <p:cNvSpPr txBox="1"/>
          <p:nvPr/>
        </p:nvSpPr>
        <p:spPr>
          <a:xfrm>
            <a:off x="2424113" y="1514475"/>
            <a:ext cx="19653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cell = struct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22" name="Text Box 21"/>
          <p:cNvSpPr txBox="1"/>
          <p:nvPr/>
        </p:nvSpPr>
        <p:spPr>
          <a:xfrm>
            <a:off x="3629025" y="2376488"/>
            <a:ext cx="37941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23" name="Text Box 22"/>
          <p:cNvSpPr txBox="1"/>
          <p:nvPr/>
        </p:nvSpPr>
        <p:spPr>
          <a:xfrm>
            <a:off x="5183188" y="3595688"/>
            <a:ext cx="379412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24" name="Text Box 23"/>
          <p:cNvSpPr txBox="1"/>
          <p:nvPr/>
        </p:nvSpPr>
        <p:spPr>
          <a:xfrm>
            <a:off x="2027238" y="3589338"/>
            <a:ext cx="379412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25" name="Text Box 24"/>
          <p:cNvSpPr txBox="1"/>
          <p:nvPr/>
        </p:nvSpPr>
        <p:spPr>
          <a:xfrm>
            <a:off x="990600" y="4891088"/>
            <a:ext cx="77787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info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26" name="Text Box 25"/>
          <p:cNvSpPr txBox="1"/>
          <p:nvPr/>
        </p:nvSpPr>
        <p:spPr>
          <a:xfrm>
            <a:off x="2981325" y="4884738"/>
            <a:ext cx="60007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int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27" name="Text Box 26"/>
          <p:cNvSpPr txBox="1"/>
          <p:nvPr/>
        </p:nvSpPr>
        <p:spPr>
          <a:xfrm>
            <a:off x="4314825" y="4883150"/>
            <a:ext cx="8366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next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28" name="Text Box 27"/>
          <p:cNvSpPr txBox="1"/>
          <p:nvPr/>
        </p:nvSpPr>
        <p:spPr>
          <a:xfrm>
            <a:off x="5991225" y="4876800"/>
            <a:ext cx="12906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pointer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29" name="Line 28"/>
          <p:cNvSpPr/>
          <p:nvPr/>
        </p:nvSpPr>
        <p:spPr>
          <a:xfrm>
            <a:off x="3810000" y="1981200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0430" name="Line 29"/>
          <p:cNvSpPr/>
          <p:nvPr/>
        </p:nvSpPr>
        <p:spPr>
          <a:xfrm flipH="1">
            <a:off x="2362200" y="2895600"/>
            <a:ext cx="129540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0431" name="Line 30"/>
          <p:cNvSpPr/>
          <p:nvPr/>
        </p:nvSpPr>
        <p:spPr>
          <a:xfrm>
            <a:off x="4038600" y="2895600"/>
            <a:ext cx="121920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0432" name="Line 31"/>
          <p:cNvSpPr/>
          <p:nvPr/>
        </p:nvSpPr>
        <p:spPr>
          <a:xfrm flipH="1">
            <a:off x="1371600" y="4038600"/>
            <a:ext cx="76200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0433" name="Line 32"/>
          <p:cNvSpPr/>
          <p:nvPr/>
        </p:nvSpPr>
        <p:spPr>
          <a:xfrm>
            <a:off x="2286000" y="4038600"/>
            <a:ext cx="99060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0434" name="Line 33"/>
          <p:cNvSpPr/>
          <p:nvPr/>
        </p:nvSpPr>
        <p:spPr>
          <a:xfrm flipH="1">
            <a:off x="4648200" y="4038600"/>
            <a:ext cx="68580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0435" name="Line 34"/>
          <p:cNvSpPr/>
          <p:nvPr/>
        </p:nvSpPr>
        <p:spPr>
          <a:xfrm>
            <a:off x="5486400" y="4038600"/>
            <a:ext cx="83820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cxnSp>
        <p:nvCxnSpPr>
          <p:cNvPr id="60436" name="AutoShape 35"/>
          <p:cNvCxnSpPr>
            <a:stCxn id="60428" idx="2"/>
            <a:endCxn id="60421" idx="3"/>
          </p:cNvCxnSpPr>
          <p:nvPr/>
        </p:nvCxnSpPr>
        <p:spPr>
          <a:xfrm rot="-5400000" flipV="1">
            <a:off x="3702050" y="2460625"/>
            <a:ext cx="3621088" cy="2247900"/>
          </a:xfrm>
          <a:prstGeom prst="curvedConnector4">
            <a:avLst>
              <a:gd name="adj1" fmla="val -6315"/>
              <a:gd name="adj2" fmla="val -59676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6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68" name="Rectangle 2"/>
          <p:cNvSpPr>
            <a:spLocks noGrp="1"/>
          </p:cNvSpPr>
          <p:nvPr>
            <p:ph idx="1" hasCustomPrompt="1"/>
          </p:nvPr>
        </p:nvSpPr>
        <p:spPr>
          <a:xfrm>
            <a:off x="533400" y="1524000"/>
            <a:ext cx="7772400" cy="45720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Undefined type or function identifiers will be encountered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absyn::RecordTy::SemAnalyze</a:t>
            </a:r>
            <a:r>
              <a:rPr lang="en-US" altLang="zh-CN" dirty="0">
                <a:ea typeface="宋体" panose="02010600030101010101" pitchFamily="2" charset="-122"/>
              </a:rPr>
              <a:t> for recursive record types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absyn::Exp::SemAnalyze</a:t>
            </a:r>
            <a:r>
              <a:rPr lang="en-US" altLang="zh-CN" dirty="0">
                <a:ea typeface="宋体" panose="02010600030101010101" pitchFamily="2" charset="-122"/>
              </a:rPr>
              <a:t> for recursive functions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Put all “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headers</a:t>
            </a:r>
            <a:r>
              <a:rPr lang="en-US" altLang="zh-CN" dirty="0">
                <a:ea typeface="宋体" panose="02010600030101010101" pitchFamily="2" charset="-122"/>
              </a:rPr>
              <a:t>” in the environment first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Let the body to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be NULL</a:t>
            </a:r>
            <a:r>
              <a:rPr lang="en-US" altLang="zh-CN" dirty="0">
                <a:ea typeface="宋体" panose="02010600030101010101" pitchFamily="2" charset="-122"/>
              </a:rPr>
              <a:t> at first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2469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Recursive Declarations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3560" y="5169535"/>
            <a:ext cx="772477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先放入</a:t>
            </a:r>
            <a:r>
              <a:rPr lang="en-US" altLang="zh-CN"/>
              <a:t>header</a:t>
            </a:r>
            <a:r>
              <a:rPr lang="zh-CN" altLang="en-US"/>
              <a:t>是为了消除函数内部嵌套调用额外函数的情况，</a:t>
            </a:r>
            <a:r>
              <a:rPr lang="en-US" altLang="zh-CN"/>
              <a:t>body</a:t>
            </a:r>
            <a:r>
              <a:rPr lang="zh-CN" altLang="en-US"/>
              <a:t>最开始为</a:t>
            </a:r>
            <a:r>
              <a:rPr lang="en-US" altLang="zh-CN"/>
              <a:t>NULL</a:t>
            </a:r>
            <a:r>
              <a:rPr lang="zh-CN" altLang="en-US"/>
              <a:t>，</a:t>
            </a:r>
            <a:endParaRPr lang="zh-CN" altLang="en-US"/>
          </a:p>
          <a:p>
            <a:r>
              <a:rPr lang="zh-CN" altLang="en-US"/>
              <a:t>但是后续需要额外的在此解析参数添加对应的</a:t>
            </a:r>
            <a:r>
              <a:rPr lang="en-US" altLang="zh-CN"/>
              <a:t>scope</a:t>
            </a:r>
            <a:r>
              <a:rPr lang="zh-CN" altLang="en-US"/>
              <a:t>和修改</a:t>
            </a:r>
            <a:r>
              <a:rPr lang="en-US" altLang="zh-CN"/>
              <a:t>venv</a:t>
            </a:r>
            <a:r>
              <a:rPr lang="zh-CN" altLang="en-US"/>
              <a:t>和</a:t>
            </a:r>
            <a:r>
              <a:rPr lang="en-US" altLang="zh-CN"/>
              <a:t>tenv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6020" name="Rectangle 2"/>
          <p:cNvSpPr>
            <a:spLocks noGrp="1" noChangeArrowheads="1"/>
          </p:cNvSpPr>
          <p:nvPr>
            <p:ph idx="1" hasCustomPrompt="1"/>
          </p:nvPr>
        </p:nvSpPr>
        <p:spPr>
          <a:xfrm>
            <a:off x="533400" y="1524000"/>
            <a:ext cx="7772400" cy="4572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let  type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=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int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		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var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: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:= 5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		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var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b :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:= a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	in b + a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end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Symbol “a” denotes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The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type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“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” in syntactic contexts where type identifiers are expected(lookup in the TEnv)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The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variable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“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” in syntactic contexts where variables are expected(lookup in the VEnv)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9221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Bindings in the Tiger Compiler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1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16" name="Rectangle 2"/>
          <p:cNvSpPr>
            <a:spLocks noGrp="1"/>
          </p:cNvSpPr>
          <p:nvPr>
            <p:ph idx="1" hasCustomPrompt="1"/>
          </p:nvPr>
        </p:nvSpPr>
        <p:spPr>
          <a:xfrm>
            <a:off x="533400" y="1524000"/>
            <a:ext cx="8001000" cy="45720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latin typeface="Book Antiqua" pitchFamily="18" charset="0"/>
                <a:ea typeface="宋体" panose="02010600030101010101" pitchFamily="2" charset="-122"/>
              </a:rPr>
              <a:t>type </a:t>
            </a:r>
            <a:r>
              <a:rPr lang="en-US" altLang="zh-CN" dirty="0">
                <a:solidFill>
                  <a:srgbClr val="FF0000"/>
                </a:solidFill>
                <a:latin typeface="Book Antiqua" pitchFamily="18" charset="0"/>
                <a:ea typeface="宋体" panose="02010600030101010101" pitchFamily="2" charset="-122"/>
              </a:rPr>
              <a:t>list =</a:t>
            </a:r>
            <a:r>
              <a:rPr lang="en-US" altLang="zh-CN" dirty="0">
                <a:latin typeface="Book Antiqua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Book Antiqua" pitchFamily="18" charset="0"/>
                <a:ea typeface="宋体" panose="02010600030101010101" pitchFamily="2" charset="-122"/>
              </a:rPr>
              <a:t>{ first: int, rest: list }</a:t>
            </a:r>
            <a:endParaRPr lang="en-US" altLang="zh-CN" dirty="0">
              <a:solidFill>
                <a:schemeClr val="accent2"/>
              </a:solidFill>
              <a:latin typeface="Book Antiqua" pitchFamily="18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Book Antiqua" pitchFamily="18" charset="0"/>
                <a:ea typeface="宋体" panose="02010600030101010101" pitchFamily="2" charset="-122"/>
              </a:rPr>
              <a:t>type </a:t>
            </a:r>
            <a:r>
              <a:rPr lang="en-US" altLang="zh-CN" dirty="0">
                <a:solidFill>
                  <a:srgbClr val="FF0000"/>
                </a:solidFill>
                <a:latin typeface="Book Antiqua" pitchFamily="18" charset="0"/>
                <a:ea typeface="宋体" panose="02010600030101010101" pitchFamily="2" charset="-122"/>
              </a:rPr>
              <a:t>list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=</a:t>
            </a:r>
            <a:r>
              <a:rPr lang="en-US" altLang="zh-CN" dirty="0">
                <a:ea typeface="宋体" panose="02010600030101010101" pitchFamily="2" charset="-122"/>
              </a:rPr>
              <a:t> is header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tenv-&gt;enter(name, new type::NameTy(name,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NULL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))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Body is </a:t>
            </a:r>
            <a:r>
              <a:rPr lang="en-US" altLang="zh-CN" dirty="0">
                <a:solidFill>
                  <a:schemeClr val="accent2"/>
                </a:solidFill>
                <a:latin typeface="Book Antiqua" pitchFamily="18" charset="0"/>
                <a:ea typeface="宋体" panose="02010600030101010101" pitchFamily="2" charset="-122"/>
              </a:rPr>
              <a:t>{ first: int, rest: list }</a:t>
            </a:r>
            <a:endParaRPr lang="en-US" altLang="zh-CN" dirty="0">
              <a:solidFill>
                <a:schemeClr val="accent2"/>
              </a:solidFill>
              <a:latin typeface="Book Antiqua" pitchFamily="18" charset="0"/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When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absyn::Ty::SemAnalyze</a:t>
            </a:r>
            <a:r>
              <a:rPr lang="en-US" altLang="zh-CN" dirty="0">
                <a:ea typeface="宋体" panose="02010600030101010101" pitchFamily="2" charset="-122"/>
              </a:rPr>
              <a:t> on the body of the type declaration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it stops as soon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as it gets to any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type::NameTy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type(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这里要停下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,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是因为这时候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list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还没有解析完，到这里只能知道是一个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nameTy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的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type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。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Cannot behave like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ActualTy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When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absyn::Ty::SemAnalyze</a:t>
            </a:r>
            <a:r>
              <a:rPr lang="en-US" altLang="zh-CN" dirty="0">
                <a:ea typeface="宋体" panose="02010600030101010101" pitchFamily="2" charset="-122"/>
              </a:rPr>
              <a:t> returns a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type::Ty,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it can be used to modify the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ty_ </a:t>
            </a:r>
            <a:r>
              <a:rPr lang="en-US" altLang="zh-CN" dirty="0">
                <a:ea typeface="宋体" panose="02010600030101010101" pitchFamily="2" charset="-122"/>
              </a:rPr>
              <a:t>field of the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type::NameTy class</a:t>
            </a:r>
            <a:r>
              <a:rPr lang="en-US" altLang="zh-CN" dirty="0">
                <a:ea typeface="宋体" panose="02010600030101010101" pitchFamily="2" charset="-122"/>
              </a:rPr>
              <a:t> in the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tenv</a:t>
            </a:r>
            <a:r>
              <a:rPr lang="en-US" altLang="zh-CN" dirty="0">
                <a:ea typeface="宋体" panose="02010600030101010101" pitchFamily="2" charset="-122"/>
              </a:rPr>
              <a:t> for which is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NULL</a:t>
            </a:r>
            <a:r>
              <a:rPr lang="en-US" altLang="zh-CN" dirty="0">
                <a:ea typeface="宋体" panose="02010600030101010101" pitchFamily="2" charset="-122"/>
              </a:rPr>
              <a:t> now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4517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Recursive Declarations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6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24" name="Rectangle 2"/>
          <p:cNvSpPr>
            <a:spLocks noGrp="1" noChangeArrowheads="1"/>
          </p:cNvSpPr>
          <p:nvPr>
            <p:ph idx="1" hasCustomPrompt="1"/>
          </p:nvPr>
        </p:nvSpPr>
        <p:spPr>
          <a:xfrm>
            <a:off x="533400" y="1524000"/>
            <a:ext cx="8077200" cy="4572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Every cycle in a set of mutually recursive type declarations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must pass through a record or array declaration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The following illegal type declaration must be detect by the type-checker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1314450" marR="0" lvl="4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 a = b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314450" marR="0" lvl="4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 b = c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314450" marR="0" lvl="4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 c = d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314450" marR="0" lvl="4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 d = a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565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Type Checking Recusive Declarations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86200" y="3885565"/>
            <a:ext cx="417449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type declaration</a:t>
            </a:r>
            <a:r>
              <a:rPr lang="zh-CN" altLang="en-US"/>
              <a:t>中的类型即使出现递归，</a:t>
            </a:r>
            <a:endParaRPr lang="zh-CN" altLang="en-US"/>
          </a:p>
          <a:p>
            <a:r>
              <a:rPr lang="zh-CN" altLang="en-US"/>
              <a:t>其内部则必须要包含一个</a:t>
            </a:r>
            <a:r>
              <a:rPr lang="en-US" altLang="zh-CN"/>
              <a:t>record</a:t>
            </a:r>
            <a:r>
              <a:rPr lang="zh-CN" altLang="en-US"/>
              <a:t>或者</a:t>
            </a:r>
            <a:r>
              <a:rPr lang="en-US" altLang="zh-CN"/>
              <a:t>array</a:t>
            </a:r>
            <a:r>
              <a:rPr lang="zh-CN" altLang="en-US"/>
              <a:t>，</a:t>
            </a:r>
            <a:endParaRPr lang="zh-CN" altLang="en-US"/>
          </a:p>
          <a:p>
            <a:r>
              <a:rPr lang="zh-CN" altLang="en-US"/>
              <a:t>否则就是错误的。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1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12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Names for Type Expressions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8613" name="Rectangle 3"/>
          <p:cNvSpPr>
            <a:spLocks noGrp="1"/>
          </p:cNvSpPr>
          <p:nvPr>
            <p:ph idx="1" hasCustomPrompt="1"/>
          </p:nvPr>
        </p:nvSpPr>
        <p:spPr>
          <a:xfrm>
            <a:off x="609600" y="1524000"/>
            <a:ext cx="7772400" cy="44196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typedef cell *link;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link next, last;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cell  *p, *q, *r 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z="26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z="26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z="26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600" dirty="0">
                <a:solidFill>
                  <a:srgbClr val="FF0000"/>
                </a:solidFill>
                <a:ea typeface="宋体" panose="02010600030101010101" pitchFamily="2" charset="-122"/>
              </a:rPr>
              <a:t>Name Equivalence(tiger</a:t>
            </a:r>
            <a:r>
              <a:rPr lang="zh-CN" altLang="en-US" sz="2600" dirty="0">
                <a:solidFill>
                  <a:srgbClr val="FF0000"/>
                </a:solidFill>
                <a:ea typeface="宋体" panose="02010600030101010101" pitchFamily="2" charset="-122"/>
              </a:rPr>
              <a:t>用的是这个</a:t>
            </a:r>
            <a:r>
              <a:rPr lang="en-US" altLang="zh-CN" sz="2600" dirty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endParaRPr lang="en-US" altLang="zh-CN" sz="2600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sz="2200" dirty="0">
                <a:ea typeface="宋体" panose="02010600030101010101" pitchFamily="2" charset="-122"/>
              </a:rPr>
              <a:t>Views each </a:t>
            </a:r>
            <a:r>
              <a:rPr lang="en-US" altLang="zh-CN" sz="2200" dirty="0">
                <a:solidFill>
                  <a:srgbClr val="FF0000"/>
                </a:solidFill>
                <a:ea typeface="宋体" panose="02010600030101010101" pitchFamily="2" charset="-122"/>
              </a:rPr>
              <a:t>type name</a:t>
            </a:r>
            <a:r>
              <a:rPr lang="en-US" altLang="zh-CN" sz="2200" dirty="0">
                <a:ea typeface="宋体" panose="02010600030101010101" pitchFamily="2" charset="-122"/>
              </a:rPr>
              <a:t> as a </a:t>
            </a:r>
            <a:r>
              <a:rPr lang="en-US" altLang="zh-CN" sz="2200" dirty="0">
                <a:solidFill>
                  <a:srgbClr val="FF0000"/>
                </a:solidFill>
                <a:ea typeface="宋体" panose="02010600030101010101" pitchFamily="2" charset="-122"/>
              </a:rPr>
              <a:t>distinct type(</a:t>
            </a:r>
            <a:r>
              <a:rPr lang="zh-CN" altLang="en-US" sz="2200" dirty="0">
                <a:solidFill>
                  <a:srgbClr val="FF0000"/>
                </a:solidFill>
                <a:ea typeface="宋体" panose="02010600030101010101" pitchFamily="2" charset="-122"/>
              </a:rPr>
              <a:t>只按名字，名字不一样就认为是不同的</a:t>
            </a:r>
            <a:r>
              <a:rPr lang="en-US" altLang="zh-CN" sz="2200" dirty="0">
                <a:solidFill>
                  <a:srgbClr val="FF0000"/>
                </a:solidFill>
                <a:ea typeface="宋体" panose="02010600030101010101" pitchFamily="2" charset="-122"/>
              </a:rPr>
              <a:t>type)</a:t>
            </a:r>
            <a:endParaRPr lang="en-US" altLang="zh-CN" sz="22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600" dirty="0">
                <a:solidFill>
                  <a:srgbClr val="FF0000"/>
                </a:solidFill>
                <a:ea typeface="宋体" panose="02010600030101010101" pitchFamily="2" charset="-122"/>
              </a:rPr>
              <a:t>Structural Equivalence</a:t>
            </a:r>
            <a:endParaRPr lang="en-US" altLang="zh-CN" sz="2600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sz="2200" dirty="0">
                <a:ea typeface="宋体" panose="02010600030101010101" pitchFamily="2" charset="-122"/>
              </a:rPr>
              <a:t>Names are replaced by the type expressions they defined(</a:t>
            </a:r>
            <a:r>
              <a:rPr lang="zh-CN" altLang="en-US" sz="2200" dirty="0">
                <a:ea typeface="宋体" panose="02010600030101010101" pitchFamily="2" charset="-122"/>
              </a:rPr>
              <a:t>看</a:t>
            </a:r>
            <a:r>
              <a:rPr lang="en-US" altLang="zh-CN" sz="2200" dirty="0">
                <a:ea typeface="宋体" panose="02010600030101010101" pitchFamily="2" charset="-122"/>
              </a:rPr>
              <a:t>body</a:t>
            </a:r>
            <a:r>
              <a:rPr lang="zh-CN" altLang="en-US" sz="2200" dirty="0">
                <a:ea typeface="宋体" panose="02010600030101010101" pitchFamily="2" charset="-122"/>
              </a:rPr>
              <a:t>，只要</a:t>
            </a:r>
            <a:r>
              <a:rPr lang="en-US" altLang="zh-CN" sz="2200" dirty="0">
                <a:ea typeface="宋体" panose="02010600030101010101" pitchFamily="2" charset="-122"/>
              </a:rPr>
              <a:t>body</a:t>
            </a:r>
            <a:r>
              <a:rPr lang="zh-CN" altLang="en-US" sz="2200" dirty="0">
                <a:ea typeface="宋体" panose="02010600030101010101" pitchFamily="2" charset="-122"/>
              </a:rPr>
              <a:t>正确且相等则认为两个</a:t>
            </a:r>
            <a:r>
              <a:rPr lang="en-US" altLang="zh-CN" sz="2200" dirty="0">
                <a:ea typeface="宋体" panose="02010600030101010101" pitchFamily="2" charset="-122"/>
              </a:rPr>
              <a:t>type</a:t>
            </a:r>
            <a:r>
              <a:rPr lang="zh-CN" altLang="en-US" sz="2200" dirty="0">
                <a:ea typeface="宋体" panose="02010600030101010101" pitchFamily="2" charset="-122"/>
              </a:rPr>
              <a:t>相同</a:t>
            </a:r>
            <a:r>
              <a:rPr lang="en-US" altLang="zh-CN" sz="2200" dirty="0">
                <a:ea typeface="宋体" panose="02010600030101010101" pitchFamily="2" charset="-122"/>
              </a:rPr>
              <a:t>)</a:t>
            </a:r>
            <a:endParaRPr lang="en-US" altLang="zh-CN" sz="2200" dirty="0">
              <a:ea typeface="宋体" panose="02010600030101010101" pitchFamily="2" charset="-122"/>
            </a:endParaRPr>
          </a:p>
        </p:txBody>
      </p:sp>
      <p:grpSp>
        <p:nvGrpSpPr>
          <p:cNvPr id="68614" name="组合 22"/>
          <p:cNvGrpSpPr/>
          <p:nvPr/>
        </p:nvGrpSpPr>
        <p:grpSpPr>
          <a:xfrm>
            <a:off x="4017963" y="1447800"/>
            <a:ext cx="4613275" cy="2744788"/>
            <a:chOff x="569270" y="1660374"/>
            <a:chExt cx="4613232" cy="2745545"/>
          </a:xfrm>
        </p:grpSpPr>
        <p:sp>
          <p:nvSpPr>
            <p:cNvPr id="68616" name="Text Box 4"/>
            <p:cNvSpPr txBox="1"/>
            <p:nvPr/>
          </p:nvSpPr>
          <p:spPr>
            <a:xfrm>
              <a:off x="569270" y="1752600"/>
              <a:ext cx="676788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ea typeface="宋体" panose="02010600030101010101" pitchFamily="2" charset="-122"/>
                </a:rPr>
                <a:t>next</a:t>
              </a:r>
              <a:endParaRPr lang="en-US" altLang="zh-CN" sz="1800" dirty="0">
                <a:ea typeface="宋体" panose="02010600030101010101" pitchFamily="2" charset="-122"/>
              </a:endParaRPr>
            </a:p>
          </p:txBody>
        </p:sp>
        <p:sp>
          <p:nvSpPr>
            <p:cNvPr id="68617" name="Text Box 5"/>
            <p:cNvSpPr txBox="1"/>
            <p:nvPr/>
          </p:nvSpPr>
          <p:spPr>
            <a:xfrm>
              <a:off x="1693102" y="1735639"/>
              <a:ext cx="587020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ea typeface="宋体" panose="02010600030101010101" pitchFamily="2" charset="-122"/>
                </a:rPr>
                <a:t>last</a:t>
              </a:r>
              <a:endParaRPr lang="en-US" altLang="zh-CN" sz="1800" dirty="0">
                <a:ea typeface="宋体" panose="02010600030101010101" pitchFamily="2" charset="-122"/>
              </a:endParaRPr>
            </a:p>
          </p:txBody>
        </p:sp>
        <p:sp>
          <p:nvSpPr>
            <p:cNvPr id="68618" name="Text Box 6"/>
            <p:cNvSpPr txBox="1"/>
            <p:nvPr/>
          </p:nvSpPr>
          <p:spPr>
            <a:xfrm>
              <a:off x="3030445" y="1713657"/>
              <a:ext cx="308098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ea typeface="宋体" panose="02010600030101010101" pitchFamily="2" charset="-122"/>
                </a:rPr>
                <a:t>p</a:t>
              </a:r>
              <a:endParaRPr lang="en-US" altLang="zh-CN" sz="1800" dirty="0">
                <a:ea typeface="宋体" panose="02010600030101010101" pitchFamily="2" charset="-122"/>
              </a:endParaRPr>
            </a:p>
          </p:txBody>
        </p:sp>
        <p:sp>
          <p:nvSpPr>
            <p:cNvPr id="68619" name="Text Box 7"/>
            <p:cNvSpPr txBox="1"/>
            <p:nvPr/>
          </p:nvSpPr>
          <p:spPr>
            <a:xfrm>
              <a:off x="3844302" y="1660374"/>
              <a:ext cx="304892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ea typeface="宋体" panose="02010600030101010101" pitchFamily="2" charset="-122"/>
                </a:rPr>
                <a:t>q</a:t>
              </a:r>
              <a:endParaRPr lang="en-US" altLang="zh-CN" sz="1800" dirty="0">
                <a:ea typeface="宋体" panose="02010600030101010101" pitchFamily="2" charset="-122"/>
              </a:endParaRPr>
            </a:p>
          </p:txBody>
        </p:sp>
        <p:sp>
          <p:nvSpPr>
            <p:cNvPr id="68620" name="Text Box 8"/>
            <p:cNvSpPr txBox="1"/>
            <p:nvPr/>
          </p:nvSpPr>
          <p:spPr>
            <a:xfrm>
              <a:off x="4857127" y="1660374"/>
              <a:ext cx="295274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ea typeface="宋体" panose="02010600030101010101" pitchFamily="2" charset="-122"/>
                </a:rPr>
                <a:t>r</a:t>
              </a:r>
              <a:endParaRPr lang="en-US" altLang="zh-CN" sz="1800" dirty="0">
                <a:ea typeface="宋体" panose="02010600030101010101" pitchFamily="2" charset="-122"/>
              </a:endParaRPr>
            </a:p>
          </p:txBody>
        </p:sp>
        <p:sp>
          <p:nvSpPr>
            <p:cNvPr id="68621" name="Text Box 9"/>
            <p:cNvSpPr txBox="1"/>
            <p:nvPr/>
          </p:nvSpPr>
          <p:spPr>
            <a:xfrm>
              <a:off x="1096963" y="2667000"/>
              <a:ext cx="556563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ea typeface="宋体" panose="02010600030101010101" pitchFamily="2" charset="-122"/>
                </a:rPr>
                <a:t>link</a:t>
              </a:r>
              <a:endParaRPr lang="en-US" altLang="zh-CN" sz="1800" dirty="0">
                <a:ea typeface="宋体" panose="02010600030101010101" pitchFamily="2" charset="-122"/>
              </a:endParaRPr>
            </a:p>
          </p:txBody>
        </p:sp>
        <p:sp>
          <p:nvSpPr>
            <p:cNvPr id="68622" name="Text Box 10"/>
            <p:cNvSpPr txBox="1"/>
            <p:nvPr/>
          </p:nvSpPr>
          <p:spPr>
            <a:xfrm>
              <a:off x="1524000" y="2667000"/>
              <a:ext cx="1146468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ea typeface="宋体" panose="02010600030101010101" pitchFamily="2" charset="-122"/>
                </a:rPr>
                <a:t>= pointer</a:t>
              </a:r>
              <a:endParaRPr lang="en-US" altLang="zh-CN" sz="1800" dirty="0">
                <a:ea typeface="宋体" panose="02010600030101010101" pitchFamily="2" charset="-122"/>
              </a:endParaRPr>
            </a:p>
          </p:txBody>
        </p:sp>
        <p:sp>
          <p:nvSpPr>
            <p:cNvPr id="68623" name="Text Box 13"/>
            <p:cNvSpPr txBox="1"/>
            <p:nvPr/>
          </p:nvSpPr>
          <p:spPr>
            <a:xfrm>
              <a:off x="3636921" y="2598259"/>
              <a:ext cx="960519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ea typeface="宋体" panose="02010600030101010101" pitchFamily="2" charset="-122"/>
                </a:rPr>
                <a:t>pointer</a:t>
              </a:r>
              <a:endParaRPr lang="en-US" altLang="zh-CN" sz="1800" dirty="0">
                <a:ea typeface="宋体" panose="02010600030101010101" pitchFamily="2" charset="-122"/>
              </a:endParaRPr>
            </a:p>
          </p:txBody>
        </p:sp>
        <p:sp>
          <p:nvSpPr>
            <p:cNvPr id="68624" name="Line 14"/>
            <p:cNvSpPr/>
            <p:nvPr/>
          </p:nvSpPr>
          <p:spPr>
            <a:xfrm>
              <a:off x="1067406" y="2209800"/>
              <a:ext cx="94644" cy="461665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68625" name="Line 15"/>
            <p:cNvSpPr/>
            <p:nvPr/>
          </p:nvSpPr>
          <p:spPr>
            <a:xfrm flipV="1">
              <a:off x="1597532" y="2191347"/>
              <a:ext cx="285513" cy="480117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68626" name="Line 16"/>
            <p:cNvSpPr/>
            <p:nvPr/>
          </p:nvSpPr>
          <p:spPr>
            <a:xfrm>
              <a:off x="3214569" y="2199225"/>
              <a:ext cx="383669" cy="45175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68627" name="Line 17"/>
            <p:cNvSpPr/>
            <p:nvPr/>
          </p:nvSpPr>
          <p:spPr>
            <a:xfrm>
              <a:off x="4055439" y="2269974"/>
              <a:ext cx="133829" cy="379453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68628" name="Line 18"/>
            <p:cNvSpPr/>
            <p:nvPr/>
          </p:nvSpPr>
          <p:spPr>
            <a:xfrm flipH="1">
              <a:off x="4586171" y="2193774"/>
              <a:ext cx="383668" cy="455653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68629" name="Text Box 19"/>
            <p:cNvSpPr txBox="1"/>
            <p:nvPr/>
          </p:nvSpPr>
          <p:spPr>
            <a:xfrm>
              <a:off x="2924693" y="3365566"/>
              <a:ext cx="598241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cell</a:t>
              </a:r>
              <a:endParaRPr lang="en-US" altLang="zh-CN" sz="2000" dirty="0">
                <a:ea typeface="宋体" panose="02010600030101010101" pitchFamily="2" charset="-122"/>
              </a:endParaRPr>
            </a:p>
          </p:txBody>
        </p:sp>
        <p:sp>
          <p:nvSpPr>
            <p:cNvPr id="68630" name="Line 20"/>
            <p:cNvSpPr/>
            <p:nvPr/>
          </p:nvSpPr>
          <p:spPr>
            <a:xfrm>
              <a:off x="2420667" y="3101936"/>
              <a:ext cx="551134" cy="36406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31" name="Line 22"/>
            <p:cNvSpPr/>
            <p:nvPr/>
          </p:nvSpPr>
          <p:spPr>
            <a:xfrm flipH="1">
              <a:off x="3504306" y="3085627"/>
              <a:ext cx="551133" cy="35330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32" name="文本框 39"/>
            <p:cNvSpPr txBox="1"/>
            <p:nvPr/>
          </p:nvSpPr>
          <p:spPr>
            <a:xfrm>
              <a:off x="761099" y="3698033"/>
              <a:ext cx="4421403" cy="7078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000" dirty="0">
                  <a:latin typeface="Comic Sans MS" panose="030F0702030302020204" pitchFamily="66" charset="0"/>
                  <a:cs typeface="Times New Roman" panose="02020603050405020304" pitchFamily="18" charset="0"/>
                </a:rPr>
                <a:t>next, last			link</a:t>
              </a:r>
              <a:endParaRPr lang="en-US" altLang="zh-CN" sz="2000" dirty="0">
                <a:latin typeface="Comic Sans MS" panose="030F0702030302020204" pitchFamily="66" charset="0"/>
                <a:cs typeface="Times New Roman" panose="02020603050405020304" pitchFamily="18" charset="0"/>
              </a:endParaRPr>
            </a:p>
            <a:p>
              <a:r>
                <a:rPr lang="en-US" altLang="zh-CN" sz="2000" dirty="0">
                  <a:latin typeface="Comic Sans MS" panose="030F0702030302020204" pitchFamily="66" charset="0"/>
                  <a:cs typeface="Times New Roman" panose="02020603050405020304" pitchFamily="18" charset="0"/>
                </a:rPr>
                <a:t>p, q, r			pointer(cell)</a:t>
              </a:r>
              <a:endParaRPr lang="en-US" altLang="zh-CN" sz="2000" dirty="0">
                <a:latin typeface="Comic Sans MS" panose="030F0702030302020204" pitchFamily="66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68615" name="文本框 1"/>
          <p:cNvSpPr txBox="1"/>
          <p:nvPr/>
        </p:nvSpPr>
        <p:spPr>
          <a:xfrm>
            <a:off x="3886200" y="1446213"/>
            <a:ext cx="4953000" cy="2820987"/>
          </a:xfrm>
          <a:prstGeom prst="rect">
            <a:avLst/>
          </a:prstGeom>
          <a:solidFill>
            <a:srgbClr val="FFFF00">
              <a:alpha val="20000"/>
            </a:srgbClr>
          </a:solidFill>
          <a:ln w="9525">
            <a:noFill/>
          </a:ln>
        </p:spPr>
        <p:txBody>
          <a:bodyPr>
            <a:spAutoFit/>
          </a:bodyPr>
          <a:p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8595" y="2800350"/>
            <a:ext cx="34124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/>
              <a:t>下面的两种等价性都是对于非</a:t>
            </a:r>
            <a:endParaRPr lang="zh-CN" altLang="en-US" sz="1800"/>
          </a:p>
          <a:p>
            <a:r>
              <a:rPr lang="zh-CN" altLang="en-US" sz="1800"/>
              <a:t>基本类型而言的，即除了</a:t>
            </a:r>
            <a:r>
              <a:rPr lang="en-US" altLang="zh-CN" sz="1800"/>
              <a:t>INT,String</a:t>
            </a:r>
            <a:r>
              <a:rPr lang="zh-CN" altLang="en-US" sz="1800"/>
              <a:t>之外的类型。</a:t>
            </a:r>
            <a:endParaRPr lang="zh-CN" altLang="en-US"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6" name="Rectangle 2"/>
          <p:cNvSpPr>
            <a:spLocks noGrp="1"/>
          </p:cNvSpPr>
          <p:nvPr>
            <p:ph idx="1" hasCustomPrompt="1"/>
          </p:nvPr>
        </p:nvSpPr>
        <p:spPr>
          <a:xfrm>
            <a:off x="533400" y="1524000"/>
            <a:ext cx="7772400" cy="4572000"/>
          </a:xfrm>
        </p:spPr>
        <p:txBody>
          <a:bodyPr vert="horz" wrap="square" lIns="91440" tIns="45720" rIns="91440" bIns="45720" anchor="t" anchorCtr="0"/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latin typeface="Book Antiqua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let   type a =  { x: int, y:int }</a:t>
            </a:r>
            <a:endParaRPr lang="en-US" altLang="zh-CN" sz="2400" dirty="0">
              <a:latin typeface="Book Antiqua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latin typeface="Book Antiqua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	    type b = { x: int, y:int }</a:t>
            </a:r>
            <a:endParaRPr lang="en-US" altLang="zh-CN" sz="2400" dirty="0">
              <a:latin typeface="Book Antiqua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latin typeface="Book Antiqua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	    var i : a := …</a:t>
            </a:r>
            <a:endParaRPr lang="en-US" altLang="zh-CN" sz="2400" dirty="0">
              <a:latin typeface="Book Antiqua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latin typeface="Book Antiqua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	    var j : b := …</a:t>
            </a:r>
            <a:endParaRPr lang="en-US" altLang="zh-CN" sz="2400" dirty="0">
              <a:latin typeface="Book Antiqua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latin typeface="Book Antiqua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	in i := j</a:t>
            </a:r>
            <a:endParaRPr lang="en-US" altLang="zh-CN" sz="2400" dirty="0">
              <a:latin typeface="Book Antiqua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latin typeface="Book Antiqua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end /*illegal */</a:t>
            </a:r>
            <a:endParaRPr lang="en-US" altLang="zh-CN" sz="2400" dirty="0">
              <a:latin typeface="Book Antiqua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latin typeface="Book Antiqua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let    type a =  { x: int, y:int }</a:t>
            </a:r>
            <a:endParaRPr lang="en-US" altLang="zh-CN" sz="2400" dirty="0">
              <a:latin typeface="Book Antiqua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latin typeface="Book Antiqua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	    type c = a</a:t>
            </a:r>
            <a:endParaRPr lang="en-US" altLang="zh-CN" sz="2400" dirty="0">
              <a:latin typeface="Book Antiqua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latin typeface="Book Antiqua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	    var i : a := …</a:t>
            </a:r>
            <a:endParaRPr lang="en-US" altLang="zh-CN" sz="2400" dirty="0">
              <a:latin typeface="Book Antiqua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latin typeface="Book Antiqua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	    var j : c := …</a:t>
            </a:r>
            <a:endParaRPr lang="en-US" altLang="zh-CN" sz="2400" dirty="0">
              <a:latin typeface="Book Antiqua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latin typeface="Book Antiqua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	in i := j</a:t>
            </a:r>
            <a:endParaRPr lang="en-US" altLang="zh-CN" sz="2400" dirty="0">
              <a:latin typeface="Book Antiqua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latin typeface="Book Antiqua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end /* llegal */</a:t>
            </a:r>
            <a:endParaRPr lang="en-US" altLang="zh-CN" sz="2400" dirty="0">
              <a:latin typeface="Book Antiqua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9637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Name Equivalence in Tiger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9638" name="文本框 6"/>
          <p:cNvSpPr txBox="1"/>
          <p:nvPr/>
        </p:nvSpPr>
        <p:spPr>
          <a:xfrm>
            <a:off x="4648200" y="2590800"/>
            <a:ext cx="4267200" cy="2308225"/>
          </a:xfrm>
          <a:prstGeom prst="rect">
            <a:avLst/>
          </a:prstGeom>
          <a:solidFill>
            <a:srgbClr val="FFFF00">
              <a:alpha val="20000"/>
            </a:srgbClr>
          </a:solidFill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namespace type {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Ty {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virtual Ty *ActualTy();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virtual bool IsSameType(Ty *);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altLang="zh-C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4" name="Rectang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7924800" cy="6858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Structural Equivalence of Type Expressions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1685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524000"/>
            <a:ext cx="8229600" cy="3649663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Two type expressions are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Either the same basic type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Or are formed by applying the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same constructor to structurally equivalent type</a:t>
            </a:r>
            <a:r>
              <a:rPr lang="en-US" altLang="zh-CN" dirty="0">
                <a:ea typeface="宋体" panose="02010600030101010101" pitchFamily="2" charset="-122"/>
              </a:rPr>
              <a:t>s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0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08" name="Rectangle 2"/>
          <p:cNvSpPr>
            <a:spLocks noGrp="1"/>
          </p:cNvSpPr>
          <p:nvPr>
            <p:ph idx="1" hasCustomPrompt="1"/>
          </p:nvPr>
        </p:nvSpPr>
        <p:spPr>
          <a:xfrm>
            <a:off x="533400" y="1524000"/>
            <a:ext cx="7772400" cy="45720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array [ ] of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baseline="-25000" dirty="0">
                <a:ea typeface="宋体" panose="02010600030101010101" pitchFamily="2" charset="-122"/>
                <a:sym typeface="Symbol" panose="05050102010706020507" pitchFamily="18" charset="2"/>
              </a:rPr>
              <a:t>1 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(array) 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	</a:t>
            </a:r>
            <a:endParaRPr lang="en-US" altLang="zh-CN" b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		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array(T</a:t>
            </a:r>
            <a:r>
              <a:rPr lang="en-US" altLang="zh-CN" baseline="-25000" dirty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.type)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endParaRPr lang="en-US" altLang="zh-CN" sz="5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b="1" dirty="0">
                <a:ea typeface="宋体" panose="02010600030101010101" pitchFamily="2" charset="-122"/>
              </a:rPr>
              <a:t>T</a:t>
            </a:r>
            <a:r>
              <a:rPr lang="en-US" altLang="zh-CN" b="1" baseline="-25000" dirty="0">
                <a:ea typeface="宋体" panose="02010600030101010101" pitchFamily="2" charset="-122"/>
              </a:rPr>
              <a:t>1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T</a:t>
            </a:r>
            <a:r>
              <a:rPr lang="en-US" altLang="zh-CN" b="1" baseline="-25000" dirty="0">
                <a:ea typeface="宋体" panose="02010600030101010101" pitchFamily="2" charset="-122"/>
              </a:rPr>
              <a:t>2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(record)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		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T.type = T</a:t>
            </a:r>
            <a:r>
              <a:rPr lang="en-US" altLang="zh-CN" baseline="-25000" dirty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.type 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T</a:t>
            </a:r>
            <a:r>
              <a:rPr lang="en-US" altLang="zh-CN" baseline="-25000" dirty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.type 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endParaRPr lang="en-US" altLang="zh-CN" sz="500" b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*T</a:t>
            </a:r>
            <a:r>
              <a:rPr lang="en-US" altLang="zh-CN" b="1" baseline="-25000" dirty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(pointer)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	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T.type = pointer(T</a:t>
            </a:r>
            <a:r>
              <a:rPr lang="en-US" altLang="zh-CN" baseline="-25000" dirty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.type)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endParaRPr lang="en-US" altLang="zh-CN" sz="5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b="1" baseline="-25000" dirty="0">
                <a:ea typeface="宋体" panose="02010600030101010101" pitchFamily="2" charset="-122"/>
                <a:sym typeface="Symbol" panose="05050102010706020507" pitchFamily="18" charset="2"/>
              </a:rPr>
              <a:t>1 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‘’ T</a:t>
            </a:r>
            <a:r>
              <a:rPr lang="en-US" altLang="zh-CN" b="1" baseline="-25000" dirty="0">
                <a:ea typeface="宋体" panose="02010600030101010101" pitchFamily="2" charset="-122"/>
                <a:sym typeface="Symbol" panose="05050102010706020507" pitchFamily="18" charset="2"/>
              </a:rPr>
              <a:t>2 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(function)</a:t>
            </a:r>
            <a:r>
              <a:rPr lang="en-US" altLang="zh-CN" baseline="-25000" dirty="0">
                <a:ea typeface="宋体" panose="02010600030101010101" pitchFamily="2" charset="-122"/>
                <a:sym typeface="Symbol" panose="05050102010706020507" pitchFamily="18" charset="2"/>
              </a:rPr>
              <a:t>	</a:t>
            </a:r>
            <a:endParaRPr lang="en-US" altLang="zh-CN" baseline="-250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	T.type = T</a:t>
            </a:r>
            <a:r>
              <a:rPr lang="en-US" altLang="zh-CN" baseline="-25000" dirty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.type  T</a:t>
            </a:r>
            <a:r>
              <a:rPr lang="en-US" altLang="zh-CN" baseline="-25000" dirty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.type 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72709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Non</a:t>
            </a:r>
            <a:r>
              <a:rPr lang="en-US" altLang="zh-CN" dirty="0">
                <a:ea typeface="宋体" panose="02010600030101010101" pitchFamily="2" charset="-122"/>
              </a:rPr>
              <a:t> Primitive Types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75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756" name="Rectangle 2"/>
          <p:cNvSpPr>
            <a:spLocks noGrp="1"/>
          </p:cNvSpPr>
          <p:nvPr>
            <p:ph type="title"/>
          </p:nvPr>
        </p:nvSpPr>
        <p:spPr>
          <a:xfrm>
            <a:off x="457200" y="617538"/>
            <a:ext cx="7772400" cy="6858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Algorithm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4757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447800"/>
            <a:ext cx="7772400" cy="4953000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int sequiv(s, t) 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if ( s and t are the same basic type ) return 1 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else if ( s == array(s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 &amp;&amp; t == array(t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 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	return sequiv(s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, t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 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else if ( s == s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&amp;&amp; t == t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t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	return sequiv(s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, t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 &amp;&amp; sequiv(s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, t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else if ( s == pointer(s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&amp;&amp; t == pointer(t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	return sequiv(s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, t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else if ( s == s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&amp;&amp; t == t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t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	return sequiv(s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, t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 &amp;&amp; sequiv(s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, t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return 0;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} 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7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80" name="Rectangle 2"/>
          <p:cNvSpPr>
            <a:spLocks noGrp="1"/>
          </p:cNvSpPr>
          <p:nvPr>
            <p:ph idx="1" hasCustomPrompt="1"/>
          </p:nvPr>
        </p:nvSpPr>
        <p:spPr>
          <a:xfrm>
            <a:off x="533400" y="1524000"/>
            <a:ext cx="7772400" cy="45720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X + I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X real, I int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Insert inttoreal before I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X  I  inttoreal real+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Implicit type conversion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Coercions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No information lost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int to double, not vice-versa 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Explicit type casting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5781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Type Conversion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2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28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Type Conversion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graphicFrame>
        <p:nvGraphicFramePr>
          <p:cNvPr id="603186" name="Group 50"/>
          <p:cNvGraphicFramePr>
            <a:graphicFrameLocks noGrp="1"/>
          </p:cNvGraphicFramePr>
          <p:nvPr>
            <p:ph idx="1"/>
          </p:nvPr>
        </p:nvGraphicFramePr>
        <p:xfrm>
          <a:off x="152400" y="1600200"/>
          <a:ext cx="8839200" cy="4343401"/>
        </p:xfrm>
        <a:graphic>
          <a:graphicData uri="http://schemas.openxmlformats.org/drawingml/2006/table">
            <a:tbl>
              <a:tblPr/>
              <a:tblGrid>
                <a:gridCol w="1600200"/>
                <a:gridCol w="7239000"/>
              </a:tblGrid>
              <a:tr h="560388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Production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Semantic rule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num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E.type = integer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0250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num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.num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E.type = real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id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E.type = lookup(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id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.entry)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7225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 E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1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op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E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2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E.type =  if (E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.type == integer &amp;&amp; E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.type == integer) then integer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              else if (E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.type == integer &amp;&amp; E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.type == real) then real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              else if (E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.type == real &amp;&amp; E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.type == integer) then real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              else if (E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.type == real &amp;&amp; E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.type == real) then real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             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else (error, integer)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7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76" name="Rectangle 2"/>
          <p:cNvSpPr>
            <a:spLocks noGrp="1"/>
          </p:cNvSpPr>
          <p:nvPr>
            <p:ph idx="1" hasCustomPrompt="1"/>
          </p:nvPr>
        </p:nvSpPr>
        <p:spPr>
          <a:xfrm>
            <a:off x="533400" y="1524000"/>
            <a:ext cx="7772400" cy="45720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Overloaded symbol has different meanings depending on its arguments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1.0+2.0    +(1.0,2.0)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1 + 2      +(1,2)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Resolution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Determine a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unique meaning</a:t>
            </a:r>
            <a:r>
              <a:rPr lang="en-US" altLang="zh-CN" dirty="0">
                <a:ea typeface="宋体" panose="02010600030101010101" pitchFamily="2" charset="-122"/>
              </a:rPr>
              <a:t> for an occurrence of an overloading symbol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Well known as operator identification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9877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Simple Overloading(</a:t>
            </a:r>
            <a:r>
              <a:rPr lang="zh-CN" altLang="en-US" dirty="0">
                <a:ea typeface="宋体" panose="02010600030101010101" pitchFamily="2" charset="-122"/>
              </a:rPr>
              <a:t>运算符重载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8" name="Rectangle 2"/>
          <p:cNvSpPr>
            <a:spLocks noGrp="1"/>
          </p:cNvSpPr>
          <p:nvPr>
            <p:ph idx="1" hasCustomPrompt="1"/>
          </p:nvPr>
        </p:nvSpPr>
        <p:spPr>
          <a:xfrm>
            <a:off x="533400" y="1524000"/>
            <a:ext cx="7772400" cy="45720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For a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type identifier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, we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only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remember the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type it stands for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Type environment maps a symbol to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type::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Ty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That is, when looking up the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sym::Table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, it always returns a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type::Ty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pointer 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1269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Bindings in the Tiger Compiler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2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24" name="Rectangle 2"/>
          <p:cNvSpPr>
            <a:spLocks noGrp="1"/>
          </p:cNvSpPr>
          <p:nvPr>
            <p:ph idx="1" hasCustomPrompt="1"/>
          </p:nvPr>
        </p:nvSpPr>
        <p:spPr>
          <a:xfrm>
            <a:off x="533400" y="1524000"/>
            <a:ext cx="7772400" cy="45720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The meaning of an overloading symbol is depending on its context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An example from Ada, operator “*”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 pair of integers to an integer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 pair of integers to a complex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 pair of complexes to a complex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2*(3*5)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(3*5) must be integer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(3*5)*z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(3*5) must be complex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1925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General Overloading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7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72" name="Rectangle 2"/>
          <p:cNvSpPr>
            <a:spLocks noGrp="1"/>
          </p:cNvSpPr>
          <p:nvPr>
            <p:ph idx="1" hasCustomPrompt="1"/>
          </p:nvPr>
        </p:nvSpPr>
        <p:spPr>
          <a:xfrm>
            <a:off x="533400" y="1524000"/>
            <a:ext cx="7772400" cy="45720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E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 E</a:t>
            </a:r>
            <a:r>
              <a:rPr lang="en-US" altLang="zh-CN" baseline="-25000" dirty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(E</a:t>
            </a:r>
            <a:r>
              <a:rPr lang="en-US" altLang="zh-CN" baseline="-25000" dirty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)	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E.type =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		(E</a:t>
            </a:r>
            <a:r>
              <a:rPr lang="en-US" altLang="zh-CN" baseline="-25000" dirty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.types == s &amp;&amp; E</a:t>
            </a:r>
            <a:r>
              <a:rPr lang="en-US" altLang="zh-CN" baseline="-25000" dirty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.types == s  t ) ?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		t : type_error }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endParaRPr lang="en-US" altLang="zh-CN" sz="3200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E.types = { t | there exists an s in E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 types such that (s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 t ) is in E</a:t>
            </a:r>
            <a:r>
              <a:rPr lang="en-US" altLang="zh-CN" baseline="-25000" dirty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types }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83973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General Overloading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601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6020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General Overloading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6021" name="Text Box 5"/>
          <p:cNvSpPr txBox="1"/>
          <p:nvPr/>
        </p:nvSpPr>
        <p:spPr>
          <a:xfrm>
            <a:off x="3492500" y="1603375"/>
            <a:ext cx="1408113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E:{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i, c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6022" name="Text Box 6"/>
          <p:cNvSpPr txBox="1"/>
          <p:nvPr/>
        </p:nvSpPr>
        <p:spPr>
          <a:xfrm>
            <a:off x="6556375" y="2681288"/>
            <a:ext cx="1023938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E:{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6023" name="Text Box 7"/>
          <p:cNvSpPr txBox="1"/>
          <p:nvPr/>
        </p:nvSpPr>
        <p:spPr>
          <a:xfrm>
            <a:off x="2616200" y="3671888"/>
            <a:ext cx="3195638" cy="2043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*:</a:t>
            </a:r>
            <a:endParaRPr lang="en-US" altLang="zh-CN" sz="32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 i i, 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 i c, </a:t>
            </a:r>
            <a:endParaRPr lang="en-US" altLang="zh-CN" sz="3200" b="1" i="1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 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 c c</a:t>
            </a:r>
            <a:endParaRPr lang="en-US" altLang="zh-CN" sz="3200" b="1" i="1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86024" name="Text Box 8"/>
          <p:cNvSpPr txBox="1"/>
          <p:nvPr/>
        </p:nvSpPr>
        <p:spPr>
          <a:xfrm>
            <a:off x="1335088" y="2681288"/>
            <a:ext cx="1023937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E:{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6025" name="Line 9"/>
          <p:cNvSpPr/>
          <p:nvPr/>
        </p:nvSpPr>
        <p:spPr>
          <a:xfrm flipH="1">
            <a:off x="2286000" y="2193925"/>
            <a:ext cx="12192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6026" name="Line 10"/>
          <p:cNvSpPr/>
          <p:nvPr/>
        </p:nvSpPr>
        <p:spPr>
          <a:xfrm>
            <a:off x="5029200" y="2193925"/>
            <a:ext cx="13716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6027" name="Line 11"/>
          <p:cNvSpPr/>
          <p:nvPr/>
        </p:nvSpPr>
        <p:spPr>
          <a:xfrm>
            <a:off x="4114800" y="2193925"/>
            <a:ext cx="0" cy="1600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6028" name="Text Box 12"/>
          <p:cNvSpPr txBox="1"/>
          <p:nvPr/>
        </p:nvSpPr>
        <p:spPr>
          <a:xfrm>
            <a:off x="1374775" y="3671888"/>
            <a:ext cx="955675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3:{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6029" name="Text Box 13"/>
          <p:cNvSpPr txBox="1"/>
          <p:nvPr/>
        </p:nvSpPr>
        <p:spPr>
          <a:xfrm>
            <a:off x="6570663" y="3671888"/>
            <a:ext cx="955675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5:{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6030" name="Line 14"/>
          <p:cNvSpPr/>
          <p:nvPr/>
        </p:nvSpPr>
        <p:spPr>
          <a:xfrm>
            <a:off x="1524000" y="3260725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6031" name="Line 15"/>
          <p:cNvSpPr/>
          <p:nvPr/>
        </p:nvSpPr>
        <p:spPr>
          <a:xfrm>
            <a:off x="6781800" y="3184525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6" name="Rectangle 2"/>
          <p:cNvSpPr>
            <a:spLocks noGrp="1"/>
          </p:cNvSpPr>
          <p:nvPr>
            <p:ph idx="1" hasCustomPrompt="1"/>
          </p:nvPr>
        </p:nvSpPr>
        <p:spPr>
          <a:xfrm>
            <a:off x="533400" y="1447800"/>
            <a:ext cx="8001000" cy="47244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namespace type 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class TyList;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class Field;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class FieldList;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class Ty 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public: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virtual Ty *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ActualTy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virtual bool IsSameType(Ty *);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protected: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Ty() = default;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};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SubClass: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IntTy, StringTy, NilTy, VoidTy, RecordTy, ArrayTy, NameTy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7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Type Bindings in the Tiger Compiler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4" name="Rectangle 2"/>
          <p:cNvSpPr>
            <a:spLocks noGrp="1"/>
          </p:cNvSpPr>
          <p:nvPr>
            <p:ph idx="1" hasCustomPrompt="1"/>
          </p:nvPr>
        </p:nvSpPr>
        <p:spPr>
          <a:xfrm>
            <a:off x="533400" y="1524000"/>
            <a:ext cx="8001000" cy="4572000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class TyList 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private: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std::list&lt;Ty *&gt; ty_list_;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};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class Field 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public: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sym::Symbol *name_;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Ty *ty_;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};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class FieldList 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private: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std::list&lt;Field *&gt; field_list_;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};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5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Type Bindings in the Tiger Compiler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6436" name="Rectangle 2"/>
          <p:cNvSpPr>
            <a:spLocks noGrp="1" noChangeArrowheads="1"/>
          </p:cNvSpPr>
          <p:nvPr>
            <p:ph idx="1" hasCustomPrompt="1"/>
          </p:nvPr>
        </p:nvSpPr>
        <p:spPr>
          <a:xfrm>
            <a:off x="533400" y="1524000"/>
            <a:ext cx="8229600" cy="4572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Type of the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tenv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_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(type environment) is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TEnv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namespace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env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{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using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TEnv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sym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::Table&lt;type::Ty&gt;;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...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tenv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_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initially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maps 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the symbol “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” to type::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IntTy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the “string” to type::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StringTy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use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FillBaseTEnv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to initialize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17413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Environments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5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0" name="Rectangle 2"/>
          <p:cNvSpPr>
            <a:spLocks noGrp="1"/>
          </p:cNvSpPr>
          <p:nvPr>
            <p:ph idx="1" hasCustomPrompt="1"/>
          </p:nvPr>
        </p:nvSpPr>
        <p:spPr>
          <a:xfrm>
            <a:off x="533400" y="1524000"/>
            <a:ext cx="7772400" cy="4572000"/>
          </a:xfrm>
        </p:spPr>
        <p:txBody>
          <a:bodyPr vert="horz" wrap="square" lIns="91440" tIns="45720" rIns="91440" bIns="45720" anchor="t" anchorCtr="0"/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For a value identifier, it may be 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A variable or a function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If a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variable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, we need to remember 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What is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its type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If a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function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, we need to remember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What are its parameter types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What is the result type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9461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Value Bindings in the Tiger Compiler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8" name="Rectangle 2"/>
          <p:cNvSpPr>
            <a:spLocks noGrp="1"/>
          </p:cNvSpPr>
          <p:nvPr>
            <p:ph idx="1" hasCustomPrompt="1"/>
          </p:nvPr>
        </p:nvSpPr>
        <p:spPr>
          <a:xfrm>
            <a:off x="533400" y="1524000"/>
            <a:ext cx="7772400" cy="45720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namespace env 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class EnvEntry 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public: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bool readonly_;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explicit EnvEntry(bool readonly = true) : readonly_(readonly) {}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virtual ~EnvEntry() = default;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};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for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i:=0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1509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Value Bindings in the Tiger Compiler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32d714a8-0b5a-487c-b300-24b8585338c1"/>
  <p:tag name="COMMONDATA" val="eyJoZGlkIjoiMmI2Y2RmNTUyOTczOGJhOTliNTg4NWMyMmQ4YTkzNjMifQ=="/>
</p:tagLst>
</file>

<file path=ppt/theme/theme1.xml><?xml version="1.0" encoding="utf-8"?>
<a:theme xmlns:a="http://schemas.openxmlformats.org/drawingml/2006/main" name="icfp99">
  <a:themeElements>
    <a:clrScheme name="icfp9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609600" marR="0" indent="-60960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0" lang="en-US" altLang="zh-CN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609600" marR="0" indent="-60960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0" lang="en-US" altLang="zh-CN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12703</Words>
  <Application>WPS 演示</Application>
  <PresentationFormat>全屏显示(4:3)</PresentationFormat>
  <Paragraphs>764</Paragraphs>
  <Slides>42</Slides>
  <Notes>39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7" baseType="lpstr">
      <vt:lpstr>Arial</vt:lpstr>
      <vt:lpstr>宋体</vt:lpstr>
      <vt:lpstr>Wingdings</vt:lpstr>
      <vt:lpstr>Comic Sans MS</vt:lpstr>
      <vt:lpstr>Times New Roman</vt:lpstr>
      <vt:lpstr>Math A</vt:lpstr>
      <vt:lpstr>Segoe Print</vt:lpstr>
      <vt:lpstr>Book Antiqua</vt:lpstr>
      <vt:lpstr>Symbol</vt:lpstr>
      <vt:lpstr>微软雅黑</vt:lpstr>
      <vt:lpstr>Arial Unicode MS</vt:lpstr>
      <vt:lpstr>等线</vt:lpstr>
      <vt:lpstr>DejaVuSans</vt:lpstr>
      <vt:lpstr>Consolas</vt:lpstr>
      <vt:lpstr>icfp99</vt:lpstr>
      <vt:lpstr>Bindings in Tiger</vt:lpstr>
      <vt:lpstr>Bindings in the Tiger Compiler</vt:lpstr>
      <vt:lpstr>Bindings in the Tiger Compiler</vt:lpstr>
      <vt:lpstr>Bindings in the Tiger Compiler</vt:lpstr>
      <vt:lpstr>Type Bindings in the Tiger Compiler</vt:lpstr>
      <vt:lpstr>Type Bindings in the Tiger Compiler</vt:lpstr>
      <vt:lpstr>Environments</vt:lpstr>
      <vt:lpstr>Value Bindings in the Tiger Compiler</vt:lpstr>
      <vt:lpstr>Value Bindings in the Tiger Compiler</vt:lpstr>
      <vt:lpstr>Value Bindings in the Tiger Compiler</vt:lpstr>
      <vt:lpstr>Environments</vt:lpstr>
      <vt:lpstr>Type Checking</vt:lpstr>
      <vt:lpstr>Type Checking Expressions</vt:lpstr>
      <vt:lpstr>Type Checking Expressions</vt:lpstr>
      <vt:lpstr>Type Checking Expressions</vt:lpstr>
      <vt:lpstr>Type Checking Expressions</vt:lpstr>
      <vt:lpstr>Syntax Tree Node for Tiger</vt:lpstr>
      <vt:lpstr>Type Checking Variables, Subscripts, Fields </vt:lpstr>
      <vt:lpstr>Type Checking Variable Declarations</vt:lpstr>
      <vt:lpstr>Syntax Tree Node for Tiger</vt:lpstr>
      <vt:lpstr>Type Checking Function Declarations</vt:lpstr>
      <vt:lpstr>Type Checking Function Declarations</vt:lpstr>
      <vt:lpstr>Type Checking Function Declarations</vt:lpstr>
      <vt:lpstr>Recursive Function Calls</vt:lpstr>
      <vt:lpstr>Type Checking Type Declarations</vt:lpstr>
      <vt:lpstr>Cycles in Representations of Types</vt:lpstr>
      <vt:lpstr>Cycles in Representations of Types</vt:lpstr>
      <vt:lpstr>Cycles in Representations of Types</vt:lpstr>
      <vt:lpstr>Recursive Declarations</vt:lpstr>
      <vt:lpstr>Recursive Declarations</vt:lpstr>
      <vt:lpstr>Type Checking Recusive Declarations</vt:lpstr>
      <vt:lpstr>Names for Type Expressions</vt:lpstr>
      <vt:lpstr>Name Equivalence in Tiger</vt:lpstr>
      <vt:lpstr>Structural Equivalence of Type Expressions</vt:lpstr>
      <vt:lpstr>Non Primitive Types</vt:lpstr>
      <vt:lpstr>Algorithm</vt:lpstr>
      <vt:lpstr>Type Conversion</vt:lpstr>
      <vt:lpstr>Type Conversion</vt:lpstr>
      <vt:lpstr>Simple Overloading(运算符重载)</vt:lpstr>
      <vt:lpstr>General Overloading</vt:lpstr>
      <vt:lpstr>General Overloading</vt:lpstr>
      <vt:lpstr>General Overloading</vt:lpstr>
    </vt:vector>
  </TitlesOfParts>
  <Company>Digital Integrity,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Languages and Compilers</dc:title>
  <dc:creator>Alex Aiken</dc:creator>
  <cp:lastModifiedBy>李昱翰</cp:lastModifiedBy>
  <cp:revision>324</cp:revision>
  <dcterms:created xsi:type="dcterms:W3CDTF">2000-01-15T07:54:00Z</dcterms:created>
  <dcterms:modified xsi:type="dcterms:W3CDTF">2022-10-29T01:57:09Z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B306F05C1694466F9C613DE1506D5E93</vt:lpwstr>
  </property>
  <property fmtid="{D5CDD505-2E9C-101B-9397-08002B2CF9AE}" pid="3" name="KSOProductBuildVer">
    <vt:lpwstr>2052-11.1.0.12598</vt:lpwstr>
  </property>
</Properties>
</file>