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506" r:id="rId3"/>
    <p:sldId id="509" r:id="rId5"/>
    <p:sldId id="510" r:id="rId6"/>
    <p:sldId id="511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51" r:id="rId25"/>
    <p:sldId id="552" r:id="rId26"/>
    <p:sldId id="585" r:id="rId27"/>
    <p:sldId id="586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CC33"/>
    <a:srgbClr val="99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7"/>
    <p:restoredTop sz="94660"/>
  </p:normalViewPr>
  <p:slideViewPr>
    <p:cSldViewPr showGuides="1">
      <p:cViewPr varScale="1">
        <p:scale>
          <a:sx n="63" d="100"/>
          <a:sy n="63" d="100"/>
        </p:scale>
        <p:origin x="663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 i="1">
                <a:latin typeface="Math A" pitchFamily="18" charset="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th A" pitchFamily="18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i="1" dirty="0">
                <a:latin typeface="Math A" pitchFamily="18" charset="2"/>
              </a:rPr>
            </a:fld>
            <a:endParaRPr lang="zh-CN" altLang="en-US" sz="1200" i="1" dirty="0">
              <a:latin typeface="Math A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29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844058-4101-4C1B-B84D-6C9039688DB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305800" cy="556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28D99-E39C-432C-AE90-76036F07CCC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Compilers Autumn 2002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38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75440A-ECAF-4B72-85AD-8FDF942326CE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172200"/>
            <a:ext cx="3429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Prof. Necula  CS 164  Lecture 14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8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31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03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ctrTitle"/>
          </p:nvPr>
        </p:nvSpPr>
        <p:spPr>
          <a:xfrm>
            <a:off x="533400" y="2819400"/>
            <a:ext cx="8229600" cy="114300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zh-CN" sz="3600" kern="1200" dirty="0">
                <a:latin typeface="+mj-lt"/>
                <a:ea typeface="宋体" panose="02010600030101010101" pitchFamily="2" charset="-122"/>
                <a:cs typeface="+mj-cs"/>
              </a:rPr>
              <a:t>Activation Records</a:t>
            </a:r>
            <a:endParaRPr lang="en-US" altLang="zh-CN" sz="3600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Main Point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10371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algn="ctr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dirty="0">
                <a:ea typeface="宋体" panose="02010600030101010101" pitchFamily="2" charset="-122"/>
              </a:rPr>
              <a:t>The compiler must determine, at compile-time,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layout of activation records(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需要确定编译之后的内存中每一部分的具体应该存储的内容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and generate code that correctly accesses locations in the activation record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i="1" dirty="0">
                <a:ea typeface="宋体" panose="02010600030101010101" pitchFamily="2" charset="-122"/>
              </a:rPr>
              <a:t>Thus, the AR layout and the code generator must be designed together!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charRg st="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charRg st="15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Discussion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There is nothing magic about this organization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rearrange order of frame elements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Can divide caller/callee responsibilities differently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organization is better if 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improves execution speed or simplifies code generation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Registers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Real compilers hold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 much of the frame as possible in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Especially the method result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arguments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(recall:x86-64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中前六个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args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存储在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register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Return address is stored in a register 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RISC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ea typeface="宋体" panose="02010600030101010101" pitchFamily="2" charset="-122"/>
              </a:rPr>
              <a:t>(recall:X86-64</a:t>
            </a:r>
            <a:r>
              <a:rPr lang="zh-CN" altLang="en-US" dirty="0">
                <a:ea typeface="宋体" panose="02010600030101010101" pitchFamily="2" charset="-122"/>
              </a:rPr>
              <a:t>还是使用</a:t>
            </a:r>
            <a:r>
              <a:rPr lang="en-US" altLang="zh-CN" dirty="0">
                <a:ea typeface="宋体" panose="02010600030101010101" pitchFamily="2" charset="-122"/>
              </a:rPr>
              <a:t>stackFrame</a:t>
            </a:r>
            <a:r>
              <a:rPr lang="zh-CN" altLang="en-US" dirty="0">
                <a:ea typeface="宋体" panose="02010600030101010101" pitchFamily="2" charset="-122"/>
              </a:rPr>
              <a:t>存储</a:t>
            </a:r>
            <a:r>
              <a:rPr lang="en-US" altLang="zh-CN" dirty="0">
                <a:ea typeface="宋体" panose="02010600030101010101" pitchFamily="2" charset="-122"/>
              </a:rPr>
              <a:t>returnAddr)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Locals and temporaries</a:t>
            </a:r>
            <a:r>
              <a:rPr lang="en-US" altLang="zh-CN" dirty="0">
                <a:ea typeface="宋体" panose="02010600030101010101" pitchFamily="2" charset="-122"/>
              </a:rPr>
              <a:t> are also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saved in registers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533400" y="1600200"/>
            <a:ext cx="7772400" cy="44958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formal parameter is treated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just like a local name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storage for the formals is in the activation record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of the call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caller evaluates the actual parameters and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places their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r-values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 the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storage for the formals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f(int x)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f(3+1)   a = x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Call-by-Value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24860" y="4542155"/>
            <a:ext cx="4805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call-by-value</a:t>
            </a:r>
            <a:r>
              <a:rPr lang="zh-CN" altLang="en-US" sz="1800"/>
              <a:t>是直接将参数的具体数值或者表达式的右值直接传入函数，这些数值会存在对应</a:t>
            </a:r>
            <a:r>
              <a:rPr lang="en-US" altLang="zh-CN" sz="1800"/>
              <a:t>frame</a:t>
            </a:r>
            <a:r>
              <a:rPr lang="zh-CN" altLang="en-US" sz="1800"/>
              <a:t>对应的参数对应的内存位置上。</a:t>
            </a:r>
            <a:endParaRPr lang="zh-CN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Call-by-address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an actual parameter is a name or an expression having an l-value, then that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l-value itself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passed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the actual parameter is an expression that has no l-value, then the expression is evaluated in a new location and the address of that location is passed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f(int x)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f(3+1)   a = x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f(&amp;a)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Call-by-Reference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hybrid(</a:t>
            </a:r>
            <a:r>
              <a:rPr lang="zh-CN" altLang="en-US" dirty="0">
                <a:ea typeface="宋体" panose="02010600030101010101" pitchFamily="2" charset="-122"/>
              </a:rPr>
              <a:t>混合</a:t>
            </a:r>
            <a:r>
              <a:rPr lang="en-US" altLang="zh-CN" dirty="0">
                <a:ea typeface="宋体" panose="02010600030101010101" pitchFamily="2" charset="-122"/>
              </a:rPr>
              <a:t>) between call-by-value and call-by-reference, also known as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Copy-restore linkage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copy-in copy-out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value-result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Call-by-Restore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Before control flows</a:t>
            </a:r>
            <a:r>
              <a:rPr lang="en-US" altLang="zh-CN" dirty="0">
                <a:ea typeface="宋体" panose="02010600030101010101" pitchFamily="2" charset="-122"/>
              </a:rPr>
              <a:t> to the callee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actual parameters are evaluated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r-values of the actuals are passed</a:t>
            </a:r>
            <a:r>
              <a:rPr lang="en-US" altLang="zh-CN" dirty="0">
                <a:ea typeface="宋体" panose="02010600030101010101" pitchFamily="2" charset="-122"/>
              </a:rPr>
              <a:t> to the callee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l-values of the actuals if having l-values are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determined before the call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When control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returns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current r-values of the formals are copied back into the l-values of the actuals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using the l-values computed before the call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Call-by-Restore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procedure is treated as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if it were a macro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Macro-expansion  #define square(x) x*x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In-line expansion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local names of the callee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are kept distinct from the names of the calling procedure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The actual parameters are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surrounded by parentheses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if necessary to preserve their integrity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square((3+1))  (3+1)*(3+1)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Call-by-Name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Parameters are passed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on the stack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most machines designed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 1970s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Caused the memory traffic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RISC calling conventions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first k parameters are passed in registers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next parameters are passed on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Few functions have parameters more than 4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Almost none have parameters more than 6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Parameter Passing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Function f(a1,…,an) has the value a1 in register r1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What happens if it calls h(z)?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z is passed into r1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Previous value in r1(for a1 this time)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must be saved on the stack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Still memory traffic !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P(int x, int y) 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return Q(y)+Q(x) 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Parameter Passing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013" name="文本框 1"/>
          <p:cNvSpPr txBox="1"/>
          <p:nvPr/>
        </p:nvSpPr>
        <p:spPr>
          <a:xfrm>
            <a:off x="5029200" y="4572000"/>
            <a:ext cx="8842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%rdi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4" name="任意多边形: 形状 5"/>
          <p:cNvSpPr/>
          <p:nvPr/>
        </p:nvSpPr>
        <p:spPr>
          <a:xfrm>
            <a:off x="1752600" y="4578350"/>
            <a:ext cx="3527425" cy="268288"/>
          </a:xfrm>
          <a:custGeom>
            <a:avLst/>
            <a:gdLst/>
            <a:ahLst/>
            <a:cxnLst>
              <a:cxn ang="0">
                <a:pos x="651" y="267303"/>
              </a:cxn>
              <a:cxn ang="0">
                <a:pos x="511191" y="23463"/>
              </a:cxn>
              <a:cxn ang="0">
                <a:pos x="3109611" y="23463"/>
              </a:cxn>
              <a:cxn ang="0">
                <a:pos x="3505851" y="145383"/>
              </a:cxn>
              <a:cxn ang="0">
                <a:pos x="3444891" y="145383"/>
              </a:cxn>
            </a:cxnLst>
            <a:pathLst>
              <a:path w="3528422" h="267303">
                <a:moveTo>
                  <a:pt x="651" y="267303"/>
                </a:moveTo>
                <a:cubicBezTo>
                  <a:pt x="-3159" y="165703"/>
                  <a:pt x="-6969" y="64103"/>
                  <a:pt x="511191" y="23463"/>
                </a:cubicBezTo>
                <a:cubicBezTo>
                  <a:pt x="1029351" y="-17177"/>
                  <a:pt x="2610501" y="3143"/>
                  <a:pt x="3109611" y="23463"/>
                </a:cubicBezTo>
                <a:cubicBezTo>
                  <a:pt x="3608721" y="43783"/>
                  <a:pt x="3449971" y="125063"/>
                  <a:pt x="3505851" y="145383"/>
                </a:cubicBezTo>
                <a:cubicBezTo>
                  <a:pt x="3561731" y="165703"/>
                  <a:pt x="3503311" y="155543"/>
                  <a:pt x="3444891" y="145383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3015" name="文本框 9"/>
          <p:cNvSpPr txBox="1"/>
          <p:nvPr/>
        </p:nvSpPr>
        <p:spPr>
          <a:xfrm>
            <a:off x="6629400" y="4584700"/>
            <a:ext cx="8429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%rsi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6" name="任意多边形: 形状 6"/>
          <p:cNvSpPr/>
          <p:nvPr/>
        </p:nvSpPr>
        <p:spPr>
          <a:xfrm>
            <a:off x="2214563" y="4968875"/>
            <a:ext cx="5284787" cy="252413"/>
          </a:xfrm>
          <a:custGeom>
            <a:avLst/>
            <a:gdLst/>
            <a:ahLst/>
            <a:cxnLst>
              <a:cxn ang="0">
                <a:pos x="345430" y="60960"/>
              </a:cxn>
              <a:cxn ang="0">
                <a:pos x="474970" y="243840"/>
              </a:cxn>
              <a:cxn ang="0">
                <a:pos x="4947910" y="205740"/>
              </a:cxn>
              <a:cxn ang="0">
                <a:pos x="4963150" y="30480"/>
              </a:cxn>
              <a:cxn ang="0">
                <a:pos x="4963150" y="30480"/>
              </a:cxn>
              <a:cxn ang="0">
                <a:pos x="4970770" y="0"/>
              </a:cxn>
            </a:cxnLst>
            <a:pathLst>
              <a:path w="5284365" h="253101">
                <a:moveTo>
                  <a:pt x="345430" y="60960"/>
                </a:moveTo>
                <a:cubicBezTo>
                  <a:pt x="26660" y="140335"/>
                  <a:pt x="-292110" y="219710"/>
                  <a:pt x="474970" y="243840"/>
                </a:cubicBezTo>
                <a:cubicBezTo>
                  <a:pt x="1242050" y="267970"/>
                  <a:pt x="4199880" y="241300"/>
                  <a:pt x="4947910" y="205740"/>
                </a:cubicBezTo>
                <a:cubicBezTo>
                  <a:pt x="5695940" y="170180"/>
                  <a:pt x="4963150" y="30480"/>
                  <a:pt x="4963150" y="30480"/>
                </a:cubicBezTo>
                <a:lnTo>
                  <a:pt x="4963150" y="30480"/>
                </a:lnTo>
                <a:lnTo>
                  <a:pt x="4970770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2855913" y="5037138"/>
            <a:ext cx="2965450" cy="833437"/>
          </a:xfrm>
          <a:custGeom>
            <a:avLst/>
            <a:gdLst/>
            <a:ahLst/>
            <a:cxnLst>
              <a:cxn ang="0">
                <a:pos x="222294" y="586740"/>
              </a:cxn>
              <a:cxn ang="0">
                <a:pos x="245154" y="807720"/>
              </a:cxn>
              <a:cxn ang="0">
                <a:pos x="2714034" y="739140"/>
              </a:cxn>
              <a:cxn ang="0">
                <a:pos x="2752134" y="0"/>
              </a:cxn>
            </a:cxnLst>
            <a:pathLst>
              <a:path w="2964387" h="833912">
                <a:moveTo>
                  <a:pt x="222294" y="586740"/>
                </a:moveTo>
                <a:cubicBezTo>
                  <a:pt x="26079" y="684530"/>
                  <a:pt x="-170136" y="782320"/>
                  <a:pt x="245154" y="807720"/>
                </a:cubicBezTo>
                <a:cubicBezTo>
                  <a:pt x="660444" y="833120"/>
                  <a:pt x="2296204" y="873760"/>
                  <a:pt x="2714034" y="739140"/>
                </a:cubicBezTo>
                <a:cubicBezTo>
                  <a:pt x="3131864" y="604520"/>
                  <a:pt x="2941999" y="302260"/>
                  <a:pt x="2752134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64285" y="6021705"/>
            <a:ext cx="7722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存储在</a:t>
            </a:r>
            <a:r>
              <a:rPr lang="en-US" altLang="zh-CN" sz="1800"/>
              <a:t>reg</a:t>
            </a:r>
            <a:r>
              <a:rPr lang="zh-CN" altLang="en-US" sz="1800"/>
              <a:t>中好处是获取方便</a:t>
            </a:r>
            <a:r>
              <a:rPr lang="en-US" altLang="zh-CN" sz="1800"/>
              <a:t>,</a:t>
            </a:r>
            <a:r>
              <a:rPr lang="zh-CN" altLang="en-US" sz="1800"/>
              <a:t>减少内存占用</a:t>
            </a:r>
            <a:r>
              <a:rPr lang="en-US" altLang="zh-CN" sz="1800"/>
              <a:t>,</a:t>
            </a:r>
            <a:r>
              <a:rPr lang="zh-CN" altLang="en-US" sz="1800"/>
              <a:t>但是坏处是使得编译时需要额外考虑</a:t>
            </a:r>
            <a:r>
              <a:rPr lang="en-US" altLang="zh-CN" sz="1800"/>
              <a:t>reg</a:t>
            </a:r>
            <a:r>
              <a:rPr lang="zh-CN" altLang="en-US" sz="1800"/>
              <a:t>并且只有一套</a:t>
            </a:r>
            <a:r>
              <a:rPr lang="en-US" altLang="zh-CN" sz="1800"/>
              <a:t>reg</a:t>
            </a:r>
            <a:r>
              <a:rPr lang="zh-CN" altLang="en-US" sz="1800"/>
              <a:t>，很容易在使用时冲突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Layout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/>
          <p:nvPr/>
        </p:nvSpPr>
        <p:spPr>
          <a:xfrm>
            <a:off x="2133600" y="1905000"/>
            <a:ext cx="3505200" cy="426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Text Box 4"/>
          <p:cNvSpPr txBox="1"/>
          <p:nvPr/>
        </p:nvSpPr>
        <p:spPr>
          <a:xfrm>
            <a:off x="5791200" y="5638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Low Address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198" name="Text Box 5"/>
          <p:cNvSpPr txBox="1"/>
          <p:nvPr/>
        </p:nvSpPr>
        <p:spPr>
          <a:xfrm>
            <a:off x="5791200" y="1905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High Address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199" name="Text Box 6"/>
          <p:cNvSpPr txBox="1"/>
          <p:nvPr/>
        </p:nvSpPr>
        <p:spPr>
          <a:xfrm>
            <a:off x="381000" y="30480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200" name="Line 7"/>
          <p:cNvSpPr/>
          <p:nvPr/>
        </p:nvSpPr>
        <p:spPr>
          <a:xfrm>
            <a:off x="2133600" y="5105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1" name="Text Box 8"/>
          <p:cNvSpPr txBox="1"/>
          <p:nvPr/>
        </p:nvSpPr>
        <p:spPr>
          <a:xfrm>
            <a:off x="2895600" y="5334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Code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202" name="Text Box 12"/>
          <p:cNvSpPr txBox="1"/>
          <p:nvPr/>
        </p:nvSpPr>
        <p:spPr>
          <a:xfrm>
            <a:off x="2895600" y="2438400"/>
            <a:ext cx="2362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Other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Space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How has the use of registers saved any time?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Leave procedures(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叶子函数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既不会再调用其他函数的函数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因而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就不会被改变了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Inter-procedure register allocation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f(x) might receive x in 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but call h(z) with z in r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a1 is dead before f calls h()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Register windows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15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Parameter Passing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24200" y="6096000"/>
          <a:ext cx="457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00" y="5577840"/>
          <a:ext cx="457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26720"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10200" y="3581400"/>
            <a:ext cx="362204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register window:</a:t>
            </a:r>
            <a:r>
              <a:rPr lang="zh-CN" altLang="en-US" sz="1400"/>
              <a:t>主要思想是使用了类似于</a:t>
            </a:r>
            <a:r>
              <a:rPr lang="en-US" altLang="zh-CN" sz="1400"/>
              <a:t>stackFrame</a:t>
            </a:r>
            <a:r>
              <a:rPr lang="zh-CN" altLang="en-US" sz="1400"/>
              <a:t>中的</a:t>
            </a:r>
            <a:r>
              <a:rPr lang="en-US" altLang="zh-CN" sz="1400"/>
              <a:t>input</a:t>
            </a:r>
            <a:r>
              <a:rPr lang="zh-CN" altLang="en-US" sz="1400"/>
              <a:t>与</a:t>
            </a:r>
            <a:r>
              <a:rPr lang="en-US" altLang="zh-CN" sz="1400"/>
              <a:t>output parameter</a:t>
            </a:r>
            <a:r>
              <a:rPr lang="zh-CN" altLang="en-US" sz="1400"/>
              <a:t>的逻辑。在第二行中</a:t>
            </a:r>
            <a:r>
              <a:rPr lang="en-US" altLang="zh-CN" sz="1400"/>
              <a:t>,</a:t>
            </a:r>
            <a:r>
              <a:rPr lang="zh-CN" altLang="en-US" sz="1400"/>
              <a:t>绿色部分是</a:t>
            </a:r>
            <a:r>
              <a:rPr lang="en-US" altLang="zh-CN" sz="1400"/>
              <a:t>input register,</a:t>
            </a:r>
            <a:r>
              <a:rPr lang="zh-CN" altLang="en-US" sz="1400"/>
              <a:t>红色部分是属于</a:t>
            </a:r>
            <a:r>
              <a:rPr lang="en-US" altLang="zh-CN" sz="1400"/>
              <a:t>outgoing register</a:t>
            </a:r>
            <a:r>
              <a:rPr lang="zh-CN" altLang="en-US" sz="1400"/>
              <a:t>，即可以传递给内部嵌套函数使用的</a:t>
            </a:r>
            <a:r>
              <a:rPr lang="en-US" altLang="zh-CN" sz="1400"/>
              <a:t>reg,</a:t>
            </a:r>
            <a:r>
              <a:rPr lang="zh-CN" altLang="en-US" sz="1400"/>
              <a:t>第一行的红色指的是第一个函数的</a:t>
            </a:r>
            <a:r>
              <a:rPr lang="en-US" altLang="zh-CN" sz="1400"/>
              <a:t>outgoing reg</a:t>
            </a:r>
            <a:r>
              <a:rPr lang="zh-CN" altLang="en-US" sz="1400"/>
              <a:t>作为第二行的</a:t>
            </a:r>
            <a:r>
              <a:rPr lang="en-US" altLang="zh-CN" sz="1400"/>
              <a:t>input reg</a:t>
            </a:r>
            <a:r>
              <a:rPr lang="zh-CN" altLang="en-US" sz="1400"/>
              <a:t>使用</a:t>
            </a:r>
            <a:r>
              <a:rPr lang="en-US" altLang="zh-CN" sz="1400"/>
              <a:t>,</a:t>
            </a:r>
            <a:r>
              <a:rPr lang="zh-CN" altLang="en-US" sz="1400"/>
              <a:t>以上述</a:t>
            </a:r>
            <a:r>
              <a:rPr lang="en-US" altLang="zh-CN" sz="1400"/>
              <a:t>f(x)</a:t>
            </a:r>
            <a:r>
              <a:rPr lang="zh-CN" altLang="en-US" sz="1400"/>
              <a:t>与</a:t>
            </a:r>
            <a:r>
              <a:rPr lang="en-US" altLang="zh-CN" sz="1400"/>
              <a:t>h(z)</a:t>
            </a:r>
            <a:r>
              <a:rPr lang="zh-CN" altLang="en-US" sz="1400"/>
              <a:t>为例</a:t>
            </a:r>
            <a:r>
              <a:rPr lang="en-US" altLang="zh-CN" sz="1400"/>
              <a:t>,x</a:t>
            </a:r>
            <a:r>
              <a:rPr lang="zh-CN" altLang="en-US" sz="1400"/>
              <a:t>就可以放在绿色部分</a:t>
            </a:r>
            <a:r>
              <a:rPr lang="en-US" altLang="zh-CN" sz="1400"/>
              <a:t>,z</a:t>
            </a:r>
            <a:r>
              <a:rPr lang="zh-CN" altLang="en-US" sz="1400"/>
              <a:t>就可以放在红色部分</a:t>
            </a:r>
            <a:r>
              <a:rPr lang="en-US" altLang="zh-CN" sz="1400"/>
              <a:t>.</a:t>
            </a:r>
            <a:r>
              <a:rPr lang="zh-CN" altLang="en-US" sz="1400"/>
              <a:t>这样就实现了在</a:t>
            </a:r>
            <a:r>
              <a:rPr lang="zh-CN" altLang="en-US" sz="1400">
                <a:solidFill>
                  <a:srgbClr val="FF0000"/>
                </a:solidFill>
              </a:rPr>
              <a:t>寄存器充裕情况下</a:t>
            </a:r>
            <a:r>
              <a:rPr lang="zh-CN" altLang="en-US" sz="1400"/>
              <a:t>同一位置寄存器的参数不必存储到内存中去。</a:t>
            </a:r>
            <a:endParaRPr lang="zh-CN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varargs</a:t>
            </a:r>
            <a:r>
              <a:rPr lang="en-US" altLang="zh-CN" dirty="0">
                <a:ea typeface="宋体" panose="02010600030101010101" pitchFamily="2" charset="-122"/>
              </a:rPr>
              <a:t> feature such as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printf() in C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address</a:t>
            </a:r>
            <a:r>
              <a:rPr lang="en-US" altLang="zh-CN" dirty="0">
                <a:ea typeface="宋体" panose="02010600030101010101" pitchFamily="2" charset="-122"/>
              </a:rPr>
              <a:t> of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formal parameters</a:t>
            </a:r>
            <a:r>
              <a:rPr lang="en-US" altLang="zh-CN" dirty="0">
                <a:ea typeface="宋体" panose="02010600030101010101" pitchFamily="2" charset="-122"/>
              </a:rPr>
              <a:t> can be accessed(</a:t>
            </a:r>
            <a:r>
              <a:rPr lang="zh-CN" altLang="en-US" dirty="0">
                <a:ea typeface="宋体" panose="02010600030101010101" pitchFamily="2" charset="-122"/>
              </a:rPr>
              <a:t>由于参数个数不固定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故只能通过地址来获取参数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 the formal parameters must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consecutive address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How to handle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in-register parameters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Allocate space on the stack but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not written by caller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Callee writes register values onto the stack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when necessary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Parameter Passing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#include&lt;stdarg.h&gt;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void minprintf(char *fmt,...)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va_list ap; /* points to each unnamed arg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turn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char *p,*sval;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int ival;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va_start(ap,fmt);   /* make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 point to 1st unnamed arg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for(p=fmt; *p; p++)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if(*p != '%’)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putchar(*p);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continue;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Variable-length Argument Lists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idx="1" hasCustomPrompt="1"/>
          </p:nvPr>
        </p:nvSpPr>
        <p:spPr>
          <a:xfrm>
            <a:off x="685800" y="1524000"/>
            <a:ext cx="7772400" cy="45720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switch(*++p) 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case 'd':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ival = va_arg(ap,int);  printf("%d",ival);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break;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case 's':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for(sval = va_arg(ap,char *);*sval;sval++)  putchar(*sval);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break;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default: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putchar(*p);  break;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} // end switch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} // end for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va_end(ap); /* clean up when done */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// end function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Variable-length Argument Lists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Frame-resident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Values are allocated to memory</a:t>
            </a:r>
            <a:r>
              <a:rPr lang="en-US" altLang="zh-CN" dirty="0">
                <a:ea typeface="宋体" panose="02010600030101010101" pitchFamily="2" charset="-122"/>
              </a:rPr>
              <a:t> (in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frame</a:t>
            </a:r>
            <a:r>
              <a:rPr lang="en-US" altLang="zh-CN" dirty="0">
                <a:ea typeface="宋体" panose="02010600030101010101" pitchFamily="2" charset="-122"/>
              </a:rPr>
              <a:t>) only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necessary</a:t>
            </a:r>
            <a:r>
              <a:rPr lang="en-US" altLang="zh-CN" dirty="0">
                <a:ea typeface="宋体" panose="02010600030101010101" pitchFamily="2" charset="-122"/>
              </a:rPr>
              <a:t> for one of these reasons: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passed by reference f(a)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Its address is taken</a:t>
            </a:r>
            <a:r>
              <a:rPr lang="en-US" altLang="zh-CN" dirty="0">
                <a:ea typeface="宋体" panose="02010600030101010101" pitchFamily="2" charset="-122"/>
              </a:rPr>
              <a:t>  &amp;a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Is accessed by a procedure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nested inside the current one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value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too big to fit</a:t>
            </a:r>
            <a:r>
              <a:rPr lang="en-US" altLang="zh-CN" dirty="0">
                <a:ea typeface="宋体" panose="02010600030101010101" pitchFamily="2" charset="-122"/>
              </a:rPr>
              <a:t>(x86 int reg:8 bytes)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register holding the variable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needed for a specific purpose 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比如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%rax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X86-64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中存储返回值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Too many locals and temporaries</a:t>
            </a:r>
            <a:r>
              <a:rPr lang="en-US" altLang="zh-CN" dirty="0">
                <a:ea typeface="宋体" panose="02010600030101010101" pitchFamily="2" charset="-122"/>
              </a:rPr>
              <a:t> – “spill”(</a:t>
            </a:r>
            <a:r>
              <a:rPr lang="zh-CN" altLang="en-US" dirty="0">
                <a:ea typeface="宋体" panose="02010600030101010101" pitchFamily="2" charset="-122"/>
              </a:rPr>
              <a:t>超过了可用的</a:t>
            </a:r>
            <a:r>
              <a:rPr lang="en-US" altLang="zh-CN" dirty="0">
                <a:ea typeface="宋体" panose="02010600030101010101" pitchFamily="2" charset="-122"/>
              </a:rPr>
              <a:t>reg</a:t>
            </a:r>
            <a:r>
              <a:rPr lang="zh-CN" altLang="en-US" dirty="0">
                <a:ea typeface="宋体" panose="02010600030101010101" pitchFamily="2" charset="-122"/>
              </a:rPr>
              <a:t>的数量上限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Frame-resident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variable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escape(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逃逸变量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, if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is passed by reference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Its address is taken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is accessed from a nested function (the only case for Tiger Language)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Globals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All references to a global variable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 to the same object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Can’t store a global in an activation record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Globals are assigned a fixed address once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Variables with fixed address are “statically allocated”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Depending on the language, there may be other statically allocated values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tiger,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string constants are allocated as globals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Layout with Static 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9396" name="Rectangle 3"/>
          <p:cNvSpPr/>
          <p:nvPr/>
        </p:nvSpPr>
        <p:spPr>
          <a:xfrm>
            <a:off x="2133600" y="1905000"/>
            <a:ext cx="3505200" cy="426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7" name="Text Box 4"/>
          <p:cNvSpPr txBox="1"/>
          <p:nvPr/>
        </p:nvSpPr>
        <p:spPr>
          <a:xfrm>
            <a:off x="5791200" y="5638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Low Address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9398" name="Text Box 5"/>
          <p:cNvSpPr txBox="1"/>
          <p:nvPr/>
        </p:nvSpPr>
        <p:spPr>
          <a:xfrm>
            <a:off x="5791200" y="1905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High Address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9399" name="Text Box 6"/>
          <p:cNvSpPr txBox="1"/>
          <p:nvPr/>
        </p:nvSpPr>
        <p:spPr>
          <a:xfrm>
            <a:off x="381000" y="30480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9400" name="Line 7"/>
          <p:cNvSpPr/>
          <p:nvPr/>
        </p:nvSpPr>
        <p:spPr>
          <a:xfrm>
            <a:off x="2133600" y="5105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1" name="Text Box 8"/>
          <p:cNvSpPr txBox="1"/>
          <p:nvPr/>
        </p:nvSpPr>
        <p:spPr>
          <a:xfrm>
            <a:off x="2895600" y="5334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Code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9402" name="Text Box 9"/>
          <p:cNvSpPr txBox="1"/>
          <p:nvPr/>
        </p:nvSpPr>
        <p:spPr>
          <a:xfrm>
            <a:off x="2895600" y="20574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Stack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59403" name="Line 10"/>
          <p:cNvSpPr/>
          <p:nvPr/>
        </p:nvSpPr>
        <p:spPr>
          <a:xfrm>
            <a:off x="2133600" y="2819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9404" name="AutoShape 11"/>
          <p:cNvSpPr/>
          <p:nvPr/>
        </p:nvSpPr>
        <p:spPr>
          <a:xfrm rot="-10800000" flipV="1">
            <a:off x="3810000" y="26670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CC33"/>
          </a:solidFill>
          <a:ln w="952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5" name="Line 13"/>
          <p:cNvSpPr/>
          <p:nvPr/>
        </p:nvSpPr>
        <p:spPr>
          <a:xfrm>
            <a:off x="2133600" y="4343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406" name="Text Box 14"/>
          <p:cNvSpPr txBox="1"/>
          <p:nvPr/>
        </p:nvSpPr>
        <p:spPr>
          <a:xfrm>
            <a:off x="2322195" y="4495800"/>
            <a:ext cx="30238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Static Data(.data)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Heap Storage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 value that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outlives the procedure</a:t>
            </a:r>
            <a:r>
              <a:rPr lang="en-US" altLang="zh-CN" dirty="0">
                <a:ea typeface="宋体" panose="02010600030101010101" pitchFamily="2" charset="-122"/>
              </a:rPr>
              <a:t> that creates it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cannot be kept in the AR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method foo() { new Bar }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Bar</a:t>
            </a:r>
            <a:r>
              <a:rPr lang="en-US" altLang="zh-CN" dirty="0">
                <a:ea typeface="宋体" panose="02010600030101010101" pitchFamily="2" charset="-122"/>
              </a:rPr>
              <a:t> value must survive after deallocation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foo</a:t>
            </a:r>
            <a:r>
              <a:rPr lang="en-US" altLang="zh-CN" dirty="0">
                <a:ea typeface="宋体" panose="02010600030101010101" pitchFamily="2" charset="-122"/>
              </a:rPr>
              <a:t>’s AR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Languages with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dynamically allocated</a:t>
            </a:r>
            <a:r>
              <a:rPr lang="en-US" altLang="zh-CN" dirty="0">
                <a:ea typeface="宋体" panose="02010600030101010101" pitchFamily="2" charset="-122"/>
              </a:rPr>
              <a:t> data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use a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heap</a:t>
            </a:r>
            <a:r>
              <a:rPr lang="en-US" altLang="zh-CN" dirty="0">
                <a:ea typeface="宋体" panose="02010600030101010101" pitchFamily="2" charset="-122"/>
              </a:rPr>
              <a:t> to store dynamic 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records and arrays in Tiger have infinite extent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they are allocated in heap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349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code area(.text) contains object code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For most languages, fixed size and read only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static area(.data) contains data (not code) with fixed addresses (e.g., global data)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Fixed size, may be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readable</a:t>
            </a:r>
            <a:r>
              <a:rPr lang="en-US" altLang="zh-CN" dirty="0">
                <a:ea typeface="宋体" panose="02010600030101010101" pitchFamily="2" charset="-122"/>
              </a:rPr>
              <a:t> or writable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stack contains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AR for each currently active procedure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AR usually fixed size, contains locals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Heap contains all other 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C, heap is managed by </a:t>
            </a:r>
            <a:r>
              <a:rPr lang="en-US" altLang="zh-CN" i="1" dirty="0">
                <a:ea typeface="宋体" panose="02010600030101010101" pitchFamily="2" charset="-122"/>
              </a:rPr>
              <a:t>malloc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free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Activations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invocation of procedure P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an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activation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of 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lifetime</a:t>
            </a:r>
            <a:r>
              <a:rPr lang="en-US" altLang="zh-CN" dirty="0">
                <a:ea typeface="宋体" panose="02010600030101010101" pitchFamily="2" charset="-122"/>
              </a:rPr>
              <a:t> of an activation of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All the steps to execute 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Including all the steps in procedures that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calls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4720" y="2203450"/>
            <a:ext cx="480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函数</a:t>
            </a:r>
            <a:r>
              <a:rPr lang="en-US" altLang="zh-CN" sz="1800"/>
              <a:t>P</a:t>
            </a:r>
            <a:r>
              <a:rPr lang="zh-CN" altLang="en-US" sz="1800"/>
              <a:t>一次调用</a:t>
            </a:r>
            <a:r>
              <a:rPr lang="en-US" altLang="zh-CN" sz="1800"/>
              <a:t>-&gt;</a:t>
            </a:r>
            <a:r>
              <a:rPr lang="zh-CN" altLang="en-US" sz="1800"/>
              <a:t>一个</a:t>
            </a:r>
            <a:r>
              <a:rPr lang="en-US" altLang="zh-CN" sz="1800"/>
              <a:t>activation</a:t>
            </a:r>
            <a:endParaRPr lang="en-US" altLang="zh-CN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Notes (Cont.)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54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Both the heap and the stack grow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Must take care that they don’t grow into each other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Solution: start heap and stack at opposite ends of memory and let the grow towards each other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Layout with Heap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Rectangle 3"/>
          <p:cNvSpPr/>
          <p:nvPr/>
        </p:nvSpPr>
        <p:spPr>
          <a:xfrm>
            <a:off x="2133600" y="1905000"/>
            <a:ext cx="3505200" cy="426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Text Box 4"/>
          <p:cNvSpPr txBox="1"/>
          <p:nvPr/>
        </p:nvSpPr>
        <p:spPr>
          <a:xfrm>
            <a:off x="5791200" y="5638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Low Address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7590" name="Text Box 5"/>
          <p:cNvSpPr txBox="1"/>
          <p:nvPr/>
        </p:nvSpPr>
        <p:spPr>
          <a:xfrm>
            <a:off x="5791200" y="1905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High Address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7591" name="Text Box 6"/>
          <p:cNvSpPr txBox="1"/>
          <p:nvPr/>
        </p:nvSpPr>
        <p:spPr>
          <a:xfrm>
            <a:off x="381000" y="30480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7592" name="Line 7"/>
          <p:cNvSpPr/>
          <p:nvPr/>
        </p:nvSpPr>
        <p:spPr>
          <a:xfrm>
            <a:off x="2133600" y="5105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3" name="Text Box 8"/>
          <p:cNvSpPr txBox="1"/>
          <p:nvPr/>
        </p:nvSpPr>
        <p:spPr>
          <a:xfrm>
            <a:off x="2895600" y="5334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Code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7594" name="Text Box 9"/>
          <p:cNvSpPr txBox="1"/>
          <p:nvPr/>
        </p:nvSpPr>
        <p:spPr>
          <a:xfrm>
            <a:off x="2895600" y="20574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Stack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7595" name="Line 10"/>
          <p:cNvSpPr/>
          <p:nvPr/>
        </p:nvSpPr>
        <p:spPr>
          <a:xfrm>
            <a:off x="2133600" y="2819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67596" name="AutoShape 11"/>
          <p:cNvSpPr/>
          <p:nvPr/>
        </p:nvSpPr>
        <p:spPr>
          <a:xfrm rot="-10800000" flipV="1">
            <a:off x="3733800" y="26670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CC33"/>
          </a:solidFill>
          <a:ln w="952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7" name="Line 12"/>
          <p:cNvSpPr/>
          <p:nvPr/>
        </p:nvSpPr>
        <p:spPr>
          <a:xfrm>
            <a:off x="2133600" y="4343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98" name="Text Box 13"/>
          <p:cNvSpPr txBox="1"/>
          <p:nvPr/>
        </p:nvSpPr>
        <p:spPr>
          <a:xfrm>
            <a:off x="2743200" y="4495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Static Data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7599" name="Text Box 15"/>
          <p:cNvSpPr txBox="1"/>
          <p:nvPr/>
        </p:nvSpPr>
        <p:spPr>
          <a:xfrm>
            <a:off x="2819400" y="37338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Heap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67600" name="Line 16"/>
          <p:cNvSpPr/>
          <p:nvPr/>
        </p:nvSpPr>
        <p:spPr>
          <a:xfrm>
            <a:off x="2133600" y="3581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67601" name="AutoShape 18"/>
          <p:cNvSpPr/>
          <p:nvPr/>
        </p:nvSpPr>
        <p:spPr>
          <a:xfrm>
            <a:off x="3733800" y="33528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33CC33"/>
          </a:solidFill>
          <a:ln w="952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/>
          </p:cNvSpPr>
          <p:nvPr>
            <p:ph type="title"/>
          </p:nvPr>
        </p:nvSpPr>
        <p:spPr>
          <a:xfrm>
            <a:off x="304800" y="762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Lexical Scope with Nested Procedures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914400"/>
            <a:ext cx="8610600" cy="556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 tree = {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key:string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left: tree, right: tree}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prettyprint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(tree: tree): string =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let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 “”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function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s:string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(output, s)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function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t:tree) =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let function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s:string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      (for(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:=1 to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              do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 “);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concat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);write(“\n”))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 in if t=nil then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(“.”)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     else (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t.key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	     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t.left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            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+1,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t.right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 end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2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2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(0, tree);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0" fontAlgn="base" latinLnBrk="0" hangingPunct="0">
              <a:lnSpc>
                <a:spcPts val="19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20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Lexical Scope with Nested Procedures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main 					1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prettyprint 			2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write				3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show				3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		indent		4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Lexical Scope with Nested Procedures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Nesting depth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</a:t>
            </a:r>
            <a:r>
              <a:rPr lang="en-US" altLang="zh-CN" dirty="0">
                <a:ea typeface="宋体" panose="02010600030101010101" pitchFamily="2" charset="-122"/>
              </a:rPr>
              <a:t> is at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Add 1 when going from an enclosing to an enclosed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How can the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ident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access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prettyprint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show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Using static link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frame pointer passed  as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first parameter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to callee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0828" name="Group 60"/>
          <p:cNvGraphicFramePr>
            <a:graphicFrameLocks noGrp="1"/>
          </p:cNvGraphicFramePr>
          <p:nvPr>
            <p:ph idx="1"/>
          </p:nvPr>
        </p:nvGraphicFramePr>
        <p:xfrm>
          <a:off x="2209800" y="152400"/>
          <a:ext cx="3733800" cy="3657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5807" name="组合 7"/>
          <p:cNvGrpSpPr/>
          <p:nvPr/>
        </p:nvGrpSpPr>
        <p:grpSpPr>
          <a:xfrm>
            <a:off x="5943600" y="1066800"/>
            <a:ext cx="914400" cy="1600200"/>
            <a:chOff x="5943600" y="838200"/>
            <a:chExt cx="914400" cy="1365250"/>
          </a:xfrm>
        </p:grpSpPr>
        <p:cxnSp>
          <p:nvCxnSpPr>
            <p:cNvPr id="75812" name="AutoShape 58"/>
            <p:cNvCxnSpPr/>
            <p:nvPr/>
          </p:nvCxnSpPr>
          <p:spPr>
            <a:xfrm rot="-5400000" flipV="1">
              <a:off x="5905500" y="876300"/>
              <a:ext cx="990600" cy="914400"/>
            </a:xfrm>
            <a:prstGeom prst="curvedConnector3">
              <a:avLst>
                <a:gd name="adj1" fmla="val 85468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5813" name="AutoShape 59"/>
            <p:cNvCxnSpPr/>
            <p:nvPr/>
          </p:nvCxnSpPr>
          <p:spPr>
            <a:xfrm flipV="1">
              <a:off x="5943600" y="1828800"/>
              <a:ext cx="914400" cy="374650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75808" name="直接连接符 6"/>
          <p:cNvCxnSpPr/>
          <p:nvPr/>
        </p:nvCxnSpPr>
        <p:spPr>
          <a:xfrm>
            <a:off x="5943600" y="10668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75809" name="直接连接符 8"/>
          <p:cNvCxnSpPr/>
          <p:nvPr/>
        </p:nvCxnSpPr>
        <p:spPr>
          <a:xfrm>
            <a:off x="7848600" y="1066800"/>
            <a:ext cx="30163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5810" name="直接连接符 14"/>
          <p:cNvCxnSpPr/>
          <p:nvPr/>
        </p:nvCxnSpPr>
        <p:spPr>
          <a:xfrm>
            <a:off x="5945188" y="24384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23" name="文本框 22"/>
          <p:cNvSpPr txBox="1"/>
          <p:nvPr/>
        </p:nvSpPr>
        <p:spPr>
          <a:xfrm>
            <a:off x="762000" y="4524375"/>
            <a:ext cx="8047038" cy="969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show()</a:t>
            </a:r>
            <a:r>
              <a:rPr kumimoji="0" lang="en-US" altLang="zh-CN" sz="2800" kern="0" cap="none" spc="0" normalizeH="0" baseline="0" noProof="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goes up </a:t>
            </a:r>
            <a:endParaRPr kumimoji="0" lang="en-US" altLang="zh-CN" sz="2800" kern="0" cap="none" spc="0" normalizeH="0" baseline="0" noProof="0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one level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through static link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is accessible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3055" y="5563870"/>
            <a:ext cx="6596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static link</a:t>
            </a:r>
            <a:r>
              <a:rPr lang="zh-CN" altLang="en-US" sz="1800"/>
              <a:t>会直接跳转到对应的</a:t>
            </a:r>
            <a:r>
              <a:rPr lang="en-US" altLang="zh-CN" sz="1800"/>
              <a:t>frame</a:t>
            </a:r>
            <a:r>
              <a:rPr lang="zh-CN" altLang="en-US" sz="1800"/>
              <a:t>的起点位置，之后由于参数地址与</a:t>
            </a:r>
            <a:r>
              <a:rPr lang="en-US" altLang="zh-CN" sz="1800"/>
              <a:t>frame</a:t>
            </a:r>
            <a:r>
              <a:rPr lang="zh-CN" altLang="en-US" sz="1800"/>
              <a:t>的起点地址之间距离是固定的</a:t>
            </a:r>
            <a:r>
              <a:rPr lang="en-US" altLang="zh-CN" sz="1800"/>
              <a:t>,</a:t>
            </a:r>
            <a:r>
              <a:rPr lang="zh-CN" altLang="en-US" sz="1800"/>
              <a:t>就可以获取上一层的某个变量。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84701" name="Group 253"/>
          <p:cNvGraphicFramePr>
            <a:graphicFrameLocks noGrp="1"/>
          </p:cNvGraphicFramePr>
          <p:nvPr>
            <p:ph idx="1"/>
          </p:nvPr>
        </p:nvGraphicFramePr>
        <p:xfrm>
          <a:off x="2209800" y="152400"/>
          <a:ext cx="3733800" cy="45720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(=0)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7861" name="Group 250"/>
          <p:cNvGrpSpPr/>
          <p:nvPr/>
        </p:nvGrpSpPr>
        <p:grpSpPr>
          <a:xfrm>
            <a:off x="5943600" y="2438400"/>
            <a:ext cx="914400" cy="1606550"/>
            <a:chOff x="3744" y="240"/>
            <a:chExt cx="576" cy="1148"/>
          </a:xfrm>
        </p:grpSpPr>
        <p:cxnSp>
          <p:nvCxnSpPr>
            <p:cNvPr id="77871" name="AutoShape 251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7872" name="AutoShape 252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4953000"/>
            <a:ext cx="83058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indent()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goes up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one level through static link,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accessible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two levels through static link,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accessible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7863" name="组合 11"/>
          <p:cNvGrpSpPr/>
          <p:nvPr/>
        </p:nvGrpSpPr>
        <p:grpSpPr>
          <a:xfrm>
            <a:off x="5943600" y="1066800"/>
            <a:ext cx="914400" cy="1547813"/>
            <a:chOff x="5943600" y="838200"/>
            <a:chExt cx="914400" cy="1365250"/>
          </a:xfrm>
        </p:grpSpPr>
        <p:cxnSp>
          <p:nvCxnSpPr>
            <p:cNvPr id="77869" name="AutoShape 58"/>
            <p:cNvCxnSpPr/>
            <p:nvPr/>
          </p:nvCxnSpPr>
          <p:spPr>
            <a:xfrm rot="-5400000" flipV="1">
              <a:off x="5905500" y="876300"/>
              <a:ext cx="990600" cy="914400"/>
            </a:xfrm>
            <a:prstGeom prst="curvedConnector3">
              <a:avLst>
                <a:gd name="adj1" fmla="val 85468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7870" name="AutoShape 59"/>
            <p:cNvCxnSpPr/>
            <p:nvPr/>
          </p:nvCxnSpPr>
          <p:spPr>
            <a:xfrm flipV="1">
              <a:off x="5943600" y="1828800"/>
              <a:ext cx="914400" cy="374650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77864" name="直接连接符 14"/>
          <p:cNvCxnSpPr/>
          <p:nvPr/>
        </p:nvCxnSpPr>
        <p:spPr>
          <a:xfrm>
            <a:off x="5905500" y="10668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77865" name="直接连接符 15"/>
          <p:cNvCxnSpPr/>
          <p:nvPr/>
        </p:nvCxnSpPr>
        <p:spPr>
          <a:xfrm>
            <a:off x="7810500" y="1049338"/>
            <a:ext cx="38100" cy="3675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7866" name="直接连接符 16"/>
          <p:cNvCxnSpPr/>
          <p:nvPr/>
        </p:nvCxnSpPr>
        <p:spPr>
          <a:xfrm>
            <a:off x="5943600" y="24384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77867" name="直接连接符 23"/>
          <p:cNvCxnSpPr/>
          <p:nvPr/>
        </p:nvCxnSpPr>
        <p:spPr>
          <a:xfrm>
            <a:off x="5943600" y="47244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77868" name="直接连接符 16"/>
          <p:cNvCxnSpPr/>
          <p:nvPr/>
        </p:nvCxnSpPr>
        <p:spPr>
          <a:xfrm>
            <a:off x="5943600" y="3810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7999" name="Group 63"/>
          <p:cNvGraphicFramePr>
            <a:graphicFrameLocks noGrp="1"/>
          </p:cNvGraphicFramePr>
          <p:nvPr>
            <p:ph idx="1"/>
          </p:nvPr>
        </p:nvGraphicFramePr>
        <p:xfrm>
          <a:off x="2743200" y="152400"/>
          <a:ext cx="3733800" cy="5943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write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9918" name="Group 64"/>
          <p:cNvGrpSpPr/>
          <p:nvPr/>
        </p:nvGrpSpPr>
        <p:grpSpPr>
          <a:xfrm>
            <a:off x="6477000" y="1066800"/>
            <a:ext cx="2514600" cy="4419600"/>
            <a:chOff x="3744" y="240"/>
            <a:chExt cx="576" cy="1148"/>
          </a:xfrm>
        </p:grpSpPr>
        <p:cxnSp>
          <p:nvCxnSpPr>
            <p:cNvPr id="79932" name="AutoShape 65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9933" name="AutoShape 66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79919" name="Group 250"/>
          <p:cNvGrpSpPr/>
          <p:nvPr/>
        </p:nvGrpSpPr>
        <p:grpSpPr>
          <a:xfrm>
            <a:off x="6477000" y="2468563"/>
            <a:ext cx="914400" cy="1571625"/>
            <a:chOff x="3744" y="240"/>
            <a:chExt cx="576" cy="1148"/>
          </a:xfrm>
        </p:grpSpPr>
        <p:cxnSp>
          <p:nvCxnSpPr>
            <p:cNvPr id="79930" name="AutoShape 251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9931" name="AutoShape 252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79920" name="组合 15"/>
          <p:cNvGrpSpPr/>
          <p:nvPr/>
        </p:nvGrpSpPr>
        <p:grpSpPr>
          <a:xfrm>
            <a:off x="6477000" y="1044575"/>
            <a:ext cx="914400" cy="1670050"/>
            <a:chOff x="5943600" y="838200"/>
            <a:chExt cx="914400" cy="1365250"/>
          </a:xfrm>
        </p:grpSpPr>
        <p:cxnSp>
          <p:nvCxnSpPr>
            <p:cNvPr id="79928" name="AutoShape 58"/>
            <p:cNvCxnSpPr/>
            <p:nvPr/>
          </p:nvCxnSpPr>
          <p:spPr>
            <a:xfrm rot="-5400000" flipV="1">
              <a:off x="5905500" y="876300"/>
              <a:ext cx="990600" cy="914400"/>
            </a:xfrm>
            <a:prstGeom prst="curvedConnector3">
              <a:avLst>
                <a:gd name="adj1" fmla="val 85468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79929" name="AutoShape 59"/>
            <p:cNvCxnSpPr/>
            <p:nvPr/>
          </p:nvCxnSpPr>
          <p:spPr>
            <a:xfrm flipV="1">
              <a:off x="5943600" y="1828800"/>
              <a:ext cx="914400" cy="374650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8600" y="3051175"/>
            <a:ext cx="3429000" cy="24352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write()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goes up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one level through static link,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accessible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9922" name="直接连接符 24"/>
          <p:cNvCxnSpPr/>
          <p:nvPr/>
        </p:nvCxnSpPr>
        <p:spPr>
          <a:xfrm>
            <a:off x="6483350" y="1044575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79923" name="直接连接符 25"/>
          <p:cNvCxnSpPr/>
          <p:nvPr/>
        </p:nvCxnSpPr>
        <p:spPr>
          <a:xfrm flipH="1">
            <a:off x="8377238" y="1044575"/>
            <a:ext cx="11112" cy="5073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9924" name="直接连接符 26"/>
          <p:cNvCxnSpPr/>
          <p:nvPr/>
        </p:nvCxnSpPr>
        <p:spPr>
          <a:xfrm>
            <a:off x="6483350" y="24384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79925" name="直接连接符 27"/>
          <p:cNvCxnSpPr/>
          <p:nvPr/>
        </p:nvCxnSpPr>
        <p:spPr>
          <a:xfrm>
            <a:off x="6477000" y="3810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79926" name="直接连接符 28"/>
          <p:cNvCxnSpPr/>
          <p:nvPr/>
        </p:nvCxnSpPr>
        <p:spPr>
          <a:xfrm>
            <a:off x="6477000" y="6096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cxnSp>
        <p:nvCxnSpPr>
          <p:cNvPr id="79927" name="直接连接符 26"/>
          <p:cNvCxnSpPr/>
          <p:nvPr/>
        </p:nvCxnSpPr>
        <p:spPr>
          <a:xfrm>
            <a:off x="6477000" y="51816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211455" y="4906645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这里注意</a:t>
            </a:r>
            <a:r>
              <a:rPr lang="en-US" altLang="zh-CN" sz="1800"/>
              <a:t>,write</a:t>
            </a:r>
            <a:r>
              <a:rPr lang="zh-CN" altLang="en-US" sz="1800"/>
              <a:t>与</a:t>
            </a:r>
            <a:r>
              <a:rPr lang="en-US" altLang="zh-CN" sz="1800"/>
              <a:t>show</a:t>
            </a:r>
            <a:r>
              <a:rPr lang="zh-CN" altLang="en-US" sz="1800"/>
              <a:t>是同一层次的，不能间接地通过</a:t>
            </a:r>
            <a:r>
              <a:rPr lang="en-US" altLang="zh-CN" sz="1800"/>
              <a:t>show</a:t>
            </a:r>
            <a:r>
              <a:rPr lang="zh-CN" altLang="en-US" sz="1800"/>
              <a:t>的</a:t>
            </a:r>
            <a:r>
              <a:rPr lang="en-US" altLang="zh-CN" sz="1800"/>
              <a:t>frame</a:t>
            </a:r>
            <a:r>
              <a:rPr lang="zh-CN" altLang="en-US" sz="1800"/>
              <a:t>去访问</a:t>
            </a:r>
            <a:r>
              <a:rPr lang="en-US" altLang="zh-CN" sz="1800"/>
              <a:t>output</a:t>
            </a:r>
            <a:r>
              <a:rPr lang="zh-CN" altLang="en-US" sz="1800"/>
              <a:t>变量。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2946" name="Group 130"/>
          <p:cNvGraphicFramePr>
            <a:graphicFrameLocks noGrp="1"/>
          </p:cNvGraphicFramePr>
          <p:nvPr>
            <p:ph idx="1"/>
          </p:nvPr>
        </p:nvGraphicFramePr>
        <p:xfrm>
          <a:off x="3505200" y="152400"/>
          <a:ext cx="3733800" cy="45720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n(=0)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n(=1)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1957" name="Group 103"/>
          <p:cNvGrpSpPr/>
          <p:nvPr/>
        </p:nvGrpSpPr>
        <p:grpSpPr>
          <a:xfrm>
            <a:off x="7239000" y="1066800"/>
            <a:ext cx="1676400" cy="3048000"/>
            <a:chOff x="3744" y="240"/>
            <a:chExt cx="576" cy="1148"/>
          </a:xfrm>
        </p:grpSpPr>
        <p:cxnSp>
          <p:nvCxnSpPr>
            <p:cNvPr id="81962" name="AutoShape 104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1963" name="AutoShape 105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81958" name="组合 13"/>
          <p:cNvGrpSpPr/>
          <p:nvPr/>
        </p:nvGrpSpPr>
        <p:grpSpPr>
          <a:xfrm>
            <a:off x="7239000" y="1066800"/>
            <a:ext cx="914400" cy="1658938"/>
            <a:chOff x="5943600" y="838200"/>
            <a:chExt cx="914400" cy="1365250"/>
          </a:xfrm>
        </p:grpSpPr>
        <p:cxnSp>
          <p:nvCxnSpPr>
            <p:cNvPr id="81960" name="AutoShape 58"/>
            <p:cNvCxnSpPr/>
            <p:nvPr/>
          </p:nvCxnSpPr>
          <p:spPr>
            <a:xfrm rot="-5400000" flipV="1">
              <a:off x="5905500" y="876300"/>
              <a:ext cx="990600" cy="914400"/>
            </a:xfrm>
            <a:prstGeom prst="curvedConnector3">
              <a:avLst>
                <a:gd name="adj1" fmla="val 85468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1961" name="AutoShape 59"/>
            <p:cNvCxnSpPr/>
            <p:nvPr/>
          </p:nvCxnSpPr>
          <p:spPr>
            <a:xfrm flipV="1">
              <a:off x="5943600" y="1828800"/>
              <a:ext cx="914400" cy="374650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5046663"/>
            <a:ext cx="6019800" cy="13541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both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show()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functions go up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one level through their static link,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accessible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200" y="1771015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有上述两页</a:t>
            </a:r>
            <a:r>
              <a:rPr lang="en-US" altLang="zh-CN" sz="1800"/>
              <a:t>PPT</a:t>
            </a:r>
            <a:r>
              <a:rPr lang="zh-CN" altLang="en-US" sz="1800"/>
              <a:t>课件</a:t>
            </a:r>
            <a:r>
              <a:rPr lang="en-US" altLang="zh-CN" sz="1800"/>
              <a:t>,</a:t>
            </a:r>
            <a:r>
              <a:rPr lang="zh-CN" altLang="en-US" sz="1800"/>
              <a:t>可以发现一个函数通过</a:t>
            </a:r>
            <a:r>
              <a:rPr lang="en-US" altLang="zh-CN" sz="1800"/>
              <a:t>static link</a:t>
            </a:r>
            <a:r>
              <a:rPr lang="zh-CN" altLang="en-US" sz="1800"/>
              <a:t>来获取</a:t>
            </a:r>
            <a:r>
              <a:rPr lang="en-US" altLang="zh-CN" sz="1800"/>
              <a:t>frame</a:t>
            </a:r>
            <a:r>
              <a:rPr lang="zh-CN" altLang="en-US" sz="1800"/>
              <a:t>之外的参数需要跳转的次数并不取决于</a:t>
            </a:r>
            <a:r>
              <a:rPr lang="en-US" altLang="zh-CN" sz="1800"/>
              <a:t>frame</a:t>
            </a:r>
            <a:r>
              <a:rPr lang="zh-CN" altLang="en-US" sz="1800"/>
              <a:t>的位置，而取决于对应的函数位于语法树中的层次数。</a:t>
            </a:r>
            <a:endParaRPr lang="zh-CN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42946" name="Group 130"/>
          <p:cNvGraphicFramePr>
            <a:graphicFrameLocks noGrp="1"/>
          </p:cNvGraphicFramePr>
          <p:nvPr>
            <p:ph idx="1"/>
          </p:nvPr>
        </p:nvGraphicFramePr>
        <p:xfrm>
          <a:off x="3429000" y="152400"/>
          <a:ext cx="3733800" cy="45720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n(=0)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n(=1)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429000" y="4724400"/>
          <a:ext cx="3733800" cy="1371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4018" name="Group 107"/>
          <p:cNvGrpSpPr/>
          <p:nvPr/>
        </p:nvGrpSpPr>
        <p:grpSpPr>
          <a:xfrm>
            <a:off x="7162800" y="3810000"/>
            <a:ext cx="914400" cy="1676400"/>
            <a:chOff x="3744" y="240"/>
            <a:chExt cx="576" cy="1148"/>
          </a:xfrm>
        </p:grpSpPr>
        <p:cxnSp>
          <p:nvCxnSpPr>
            <p:cNvPr id="84026" name="AutoShape 58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4027" name="AutoShape 59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84019" name="Group 103"/>
          <p:cNvGrpSpPr/>
          <p:nvPr/>
        </p:nvGrpSpPr>
        <p:grpSpPr>
          <a:xfrm>
            <a:off x="7162800" y="1066800"/>
            <a:ext cx="1676400" cy="3048000"/>
            <a:chOff x="3744" y="240"/>
            <a:chExt cx="576" cy="1148"/>
          </a:xfrm>
        </p:grpSpPr>
        <p:cxnSp>
          <p:nvCxnSpPr>
            <p:cNvPr id="84024" name="AutoShape 104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4025" name="AutoShape 105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84020" name="组合 16"/>
          <p:cNvGrpSpPr/>
          <p:nvPr/>
        </p:nvGrpSpPr>
        <p:grpSpPr>
          <a:xfrm>
            <a:off x="7162800" y="1066800"/>
            <a:ext cx="914400" cy="1676400"/>
            <a:chOff x="5943600" y="838200"/>
            <a:chExt cx="914400" cy="1365250"/>
          </a:xfrm>
        </p:grpSpPr>
        <p:cxnSp>
          <p:nvCxnSpPr>
            <p:cNvPr id="84022" name="AutoShape 58"/>
            <p:cNvCxnSpPr/>
            <p:nvPr/>
          </p:nvCxnSpPr>
          <p:spPr>
            <a:xfrm rot="-5400000" flipV="1">
              <a:off x="5905500" y="876300"/>
              <a:ext cx="990600" cy="914400"/>
            </a:xfrm>
            <a:prstGeom prst="curvedConnector3">
              <a:avLst>
                <a:gd name="adj1" fmla="val 85468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4023" name="AutoShape 59"/>
            <p:cNvCxnSpPr/>
            <p:nvPr/>
          </p:nvCxnSpPr>
          <p:spPr>
            <a:xfrm flipV="1">
              <a:off x="5943600" y="1828800"/>
              <a:ext cx="914400" cy="374650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381000" y="2057400"/>
            <a:ext cx="4267200" cy="2819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indent()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Going up one level through static links,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n(=1)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accessible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Going up two levels through static link,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is accessible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Lifetimes of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u="sng" dirty="0">
                <a:ea typeface="宋体" panose="02010600030101010101" pitchFamily="2" charset="-122"/>
              </a:rPr>
              <a:t>lifetime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of a variable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 </a:t>
            </a:r>
            <a:r>
              <a:rPr lang="en-US" altLang="zh-CN" dirty="0">
                <a:ea typeface="宋体" panose="02010600030101010101" pitchFamily="2" charset="-122"/>
              </a:rPr>
              <a:t>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portion of execution in which x is defined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Note that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Lifetime is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dynamic (run-time) concept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Scope is a static concept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Access Nonlocal Variables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6020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Procedure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nesting depth</a:t>
            </a:r>
            <a:r>
              <a:rPr lang="en-US" altLang="zh-CN" dirty="0">
                <a:ea typeface="宋体" panose="02010600030101010101" pitchFamily="2" charset="-122"/>
              </a:rPr>
              <a:t> n</a:t>
            </a:r>
            <a:r>
              <a:rPr lang="en-US" altLang="zh-CN" baseline="-25000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Procedure p refers to a nonlocal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with nesting depth n</a:t>
            </a:r>
            <a:r>
              <a:rPr lang="en-US" altLang="zh-CN" baseline="-25000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&lt; n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p (na&gt;np</a:t>
            </a:r>
            <a:r>
              <a:rPr lang="zh-CN" altLang="en-US" baseline="-25000" dirty="0">
                <a:ea typeface="宋体" panose="02010600030101010101" pitchFamily="2" charset="-122"/>
                <a:sym typeface="Symbol" panose="05050102010706020507" pitchFamily="18" charset="2"/>
              </a:rPr>
              <a:t>是不需要跳转，因为其位于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np</a:t>
            </a:r>
            <a:r>
              <a:rPr lang="zh-CN" altLang="en-US" baseline="-25000" dirty="0">
                <a:ea typeface="宋体" panose="02010600030101010101" pitchFamily="2" charset="-122"/>
                <a:sym typeface="Symbol" panose="05050102010706020507" pitchFamily="18" charset="2"/>
              </a:rPr>
              <a:t>的子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frame</a:t>
            </a:r>
            <a:r>
              <a:rPr lang="zh-CN" altLang="en-US" baseline="-25000" dirty="0">
                <a:ea typeface="宋体" panose="02010600030101010101" pitchFamily="2" charset="-122"/>
                <a:sym typeface="Symbol" panose="05050102010706020507" pitchFamily="18" charset="2"/>
              </a:rPr>
              <a:t>内部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baseline="-250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control is in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The frame for p is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 the top of the stack(recall:top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在下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Follow n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-n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static links</a:t>
            </a:r>
            <a:r>
              <a:rPr lang="en-US" altLang="zh-CN" dirty="0">
                <a:ea typeface="宋体" panose="02010600030101010101" pitchFamily="2" charset="-122"/>
              </a:rPr>
              <a:t> from the frame at the top of the stack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After following n</a:t>
            </a:r>
            <a:r>
              <a:rPr lang="en-US" altLang="zh-CN" baseline="-25000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-n</a:t>
            </a:r>
            <a:r>
              <a:rPr lang="en-US" altLang="zh-CN" baseline="-25000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links, we reach a frame for the procedure that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is local to.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-n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can be computed at compile time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4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8067" name="Group 46"/>
          <p:cNvGrpSpPr/>
          <p:nvPr/>
        </p:nvGrpSpPr>
        <p:grpSpPr>
          <a:xfrm>
            <a:off x="7162800" y="1066800"/>
            <a:ext cx="914400" cy="1676400"/>
            <a:chOff x="3744" y="240"/>
            <a:chExt cx="576" cy="1148"/>
          </a:xfrm>
        </p:grpSpPr>
        <p:cxnSp>
          <p:nvCxnSpPr>
            <p:cNvPr id="88119" name="AutoShape 47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8120" name="AutoShape 48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88068" name="Group 49"/>
          <p:cNvGrpSpPr/>
          <p:nvPr/>
        </p:nvGrpSpPr>
        <p:grpSpPr>
          <a:xfrm>
            <a:off x="7162800" y="2438400"/>
            <a:ext cx="914400" cy="1752600"/>
            <a:chOff x="3744" y="240"/>
            <a:chExt cx="576" cy="1148"/>
          </a:xfrm>
        </p:grpSpPr>
        <p:cxnSp>
          <p:nvCxnSpPr>
            <p:cNvPr id="88117" name="AutoShape 50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8118" name="AutoShape 51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88069" name="Group 64"/>
          <p:cNvGrpSpPr/>
          <p:nvPr/>
        </p:nvGrpSpPr>
        <p:grpSpPr>
          <a:xfrm>
            <a:off x="7162800" y="1066800"/>
            <a:ext cx="1828800" cy="4457700"/>
            <a:chOff x="3744" y="240"/>
            <a:chExt cx="576" cy="1148"/>
          </a:xfrm>
        </p:grpSpPr>
        <p:cxnSp>
          <p:nvCxnSpPr>
            <p:cNvPr id="88115" name="AutoShape 65"/>
            <p:cNvCxnSpPr/>
            <p:nvPr/>
          </p:nvCxnSpPr>
          <p:spPr>
            <a:xfrm rot="5400000" flipH="1">
              <a:off x="3576" y="408"/>
              <a:ext cx="912" cy="576"/>
            </a:xfrm>
            <a:prstGeom prst="curvedConnector2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88116" name="AutoShape 66"/>
            <p:cNvCxnSpPr/>
            <p:nvPr/>
          </p:nvCxnSpPr>
          <p:spPr>
            <a:xfrm flipV="1">
              <a:off x="3744" y="1152"/>
              <a:ext cx="576" cy="236"/>
            </a:xfrm>
            <a:prstGeom prst="curvedConnector3">
              <a:avLst>
                <a:gd name="adj1" fmla="val 93056"/>
              </a:avLst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16" name="Group 63"/>
          <p:cNvGraphicFramePr/>
          <p:nvPr/>
        </p:nvGraphicFramePr>
        <p:xfrm>
          <a:off x="3429000" y="152400"/>
          <a:ext cx="3733800" cy="5943600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prettyprint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......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38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show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indent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addr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write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42925" y="1562100"/>
            <a:ext cx="3800475" cy="44577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How does the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indent()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pass the static link 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write()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prettyprint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the function enclosing both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write()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indent()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most closely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Go from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indent()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show()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, and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prettyprint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can be achieved from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show()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114" name="Rectangle 2"/>
          <p:cNvSpPr txBox="1"/>
          <p:nvPr/>
        </p:nvSpPr>
        <p:spPr>
          <a:xfrm>
            <a:off x="457200" y="762000"/>
            <a:ext cx="8077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Set up Access Links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up Access Links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011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Procedure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at nesting depth n</a:t>
            </a:r>
            <a:r>
              <a:rPr lang="en-US" altLang="zh-CN" baseline="-25000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calls procedure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at nesting depth n</a:t>
            </a:r>
            <a:r>
              <a:rPr lang="en-US" altLang="zh-CN" baseline="-25000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n</a:t>
            </a:r>
            <a:r>
              <a:rPr lang="en-US" altLang="zh-CN" baseline="-25000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&lt; n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x must be declared within p 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+1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static link in 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must point to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frame pointer of the activation record of the caller 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just below in the stack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Eg.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show()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calls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indent()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Static link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indent()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points to the frame pointer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show()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up Access Links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6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 n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enclosing procedures at nesting depths 1, 2, …, n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-1 of the called and calling procedures must be the same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Following 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– n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+ 1 access links from the caller we reach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most recent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activation record of the procedure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that statically encloses both the called and calling procedures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most closely(</a:t>
            </a:r>
            <a:r>
              <a:rPr lang="zh-CN" altLang="en-US" dirty="0">
                <a:ea typeface="宋体" panose="02010600030101010101" pitchFamily="2" charset="-122"/>
                <a:sym typeface="Symbol" panose="05050102010706020507" pitchFamily="18" charset="2"/>
              </a:rPr>
              <a:t>这个最近祖先函数的层次为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n_x - 1)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access link is just the one to which the called procedure must point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– n</a:t>
            </a:r>
            <a:r>
              <a:rPr lang="en-US" altLang="zh-CN" baseline="-25000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+ 1 can be computed at compile time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up Access Links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4212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indent()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(at depth 4) calls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write()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(at depth 3)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prettyprint()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(at nesting depth 3-1 = 2) statically encloses both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write()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indent 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most closely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Following 4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– (3 – 1) static links from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indent()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we reach the most recent frame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prettyprint()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static link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write()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just points to the frame bottom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prettyprint()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4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– 3 + 1 can be computed at compile time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Set up Access Links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6260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534400" cy="44196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show()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(at depth 3) calls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show()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(at depth 3)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prettyprint()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(at nesting depth 2) statically encloses both of them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most closely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Following 3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– 3 + 1 static links from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show()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we reach the most recent frame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prettyprint()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static link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show()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just points to the frame bottom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prettyprint()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3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– 3 + 1 can be computed at compile time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Memory Layout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4340" name="Rectangle 4"/>
          <p:cNvSpPr/>
          <p:nvPr/>
        </p:nvSpPr>
        <p:spPr>
          <a:xfrm>
            <a:off x="2133600" y="1905000"/>
            <a:ext cx="3505200" cy="426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5791200" y="5638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Low Address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5791200" y="1905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High Address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343" name="Text Box 7"/>
          <p:cNvSpPr txBox="1"/>
          <p:nvPr/>
        </p:nvSpPr>
        <p:spPr>
          <a:xfrm>
            <a:off x="381000" y="3048000"/>
            <a:ext cx="160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344" name="Line 9"/>
          <p:cNvSpPr/>
          <p:nvPr/>
        </p:nvSpPr>
        <p:spPr>
          <a:xfrm>
            <a:off x="2133600" y="5105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Text Box 10"/>
          <p:cNvSpPr txBox="1"/>
          <p:nvPr/>
        </p:nvSpPr>
        <p:spPr>
          <a:xfrm>
            <a:off x="2895600" y="5334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Code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346" name="Text Box 12"/>
          <p:cNvSpPr txBox="1"/>
          <p:nvPr/>
        </p:nvSpPr>
        <p:spPr>
          <a:xfrm>
            <a:off x="2895600" y="20574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Stack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4347" name="Line 13"/>
          <p:cNvSpPr/>
          <p:nvPr/>
        </p:nvSpPr>
        <p:spPr>
          <a:xfrm>
            <a:off x="2133600" y="2819400"/>
            <a:ext cx="3505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4348" name="AutoShape 14"/>
          <p:cNvSpPr/>
          <p:nvPr/>
        </p:nvSpPr>
        <p:spPr>
          <a:xfrm rot="-10800000" flipV="1">
            <a:off x="3810000" y="26670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CC33"/>
          </a:solidFill>
          <a:ln w="9525" cap="flat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Activation Records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On many machine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stack starts at high-addresses</a:t>
            </a:r>
            <a:r>
              <a:rPr lang="en-US" altLang="zh-CN" dirty="0">
                <a:ea typeface="宋体" panose="02010600030101010101" pitchFamily="2" charset="-122"/>
              </a:rPr>
              <a:t> and grows towards lower addresses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information needed to manage one procedure activation</a:t>
            </a:r>
            <a:r>
              <a:rPr lang="en-US" altLang="zh-CN" dirty="0">
                <a:ea typeface="宋体" panose="02010600030101010101" pitchFamily="2" charset="-122"/>
              </a:rPr>
              <a:t> is called an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activation record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(AR)</a:t>
            </a:r>
            <a:r>
              <a:rPr lang="en-US" altLang="zh-CN" dirty="0">
                <a:ea typeface="宋体" panose="02010600030101010101" pitchFamily="2" charset="-122"/>
              </a:rPr>
              <a:t> or </a:t>
            </a:r>
            <a:r>
              <a:rPr lang="en-US" altLang="zh-CN" u="sng" dirty="0">
                <a:solidFill>
                  <a:srgbClr val="FF0000"/>
                </a:solidFill>
                <a:ea typeface="宋体" panose="02010600030101010101" pitchFamily="2" charset="-122"/>
              </a:rPr>
              <a:t>frame</a:t>
            </a:r>
            <a:endParaRPr lang="en-US" altLang="zh-CN" u="sng" dirty="0">
              <a:ea typeface="宋体" panose="02010600030101010101" pitchFamily="2" charset="-122"/>
            </a:endParaRPr>
          </a:p>
          <a:p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If procedure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dirty="0">
                <a:ea typeface="宋体" panose="02010600030101010101" pitchFamily="2" charset="-122"/>
              </a:rPr>
              <a:t>calls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, then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’s activation record contains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 mix of info about F and G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Higher-Order Functions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Some languages support both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Nested functions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Function-valued variables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Higher-order function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Functions are nested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Functions are returnable values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ML, Scheme etc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Pascal and Tiger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Functions are nested but not returnable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Functions are not nested but returnable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Higher-Order Functions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3886200" cy="44196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fun f(x)  =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 let fun g(y) = x+y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 in g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end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val h = f(3)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val j = f(4)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val z = h(5)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val w = j(7)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5" name="Rectangle 4"/>
          <p:cNvSpPr/>
          <p:nvPr/>
        </p:nvSpPr>
        <p:spPr>
          <a:xfrm>
            <a:off x="4495800" y="1600200"/>
            <a:ext cx="38862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int (*)() f(int x) {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 int g(int y) {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   return x + y ;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  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 return g;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}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int (*h)() = f(3) 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int (*j)() = f(4) 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int z = h(5) ;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lvl="0" indent="-342900">
              <a:lnSpc>
                <a:spcPct val="8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 int w = j(7) ;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77200" cy="914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The Contents of a Typical ARs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359028" name="Group 18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52400" y="1029970"/>
          <a:ext cx="8305800" cy="5918835"/>
        </p:xfrm>
        <a:graphic>
          <a:graphicData uri="http://schemas.openxmlformats.org/drawingml/2006/table">
            <a:tbl>
              <a:tblPr/>
              <a:tblGrid>
                <a:gridCol w="2768600"/>
                <a:gridCol w="2768600"/>
                <a:gridCol w="2768600"/>
              </a:tblGrid>
              <a:tr h="8464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higher address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016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Incoming arguments(caller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传入的参数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Argument 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Argument 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Previous fame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542" marB="455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Return address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Frame pointer(callee frame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的起点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Saved registers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Local variables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Temporaries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Current frame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Outgoing arguments(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callee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内部调用其他函数时传入的函数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Stack pointer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Argument m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Argument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Static link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 frame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Lower addresses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542" marB="455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9d9df84-265c-42d5-a9e4-a9b26724ee22}"/>
  <p:tag name="TABLE_ENDDRAG_ORIGIN_RECT" val="654*454"/>
  <p:tag name="TABLE_ENDDRAG_RECT" val="12*81*654*454"/>
</p:tagLst>
</file>

<file path=ppt/tags/tag2.xml><?xml version="1.0" encoding="utf-8"?>
<p:tagLst xmlns:p="http://schemas.openxmlformats.org/presentationml/2006/main">
  <p:tag name="TABLE_ENDDRAG_ORIGIN_RECT" val="360*33"/>
  <p:tag name="TABLE_ENDDRAG_RECT" val="6*439*360*33"/>
</p:tagLst>
</file>

<file path=ppt/tags/tag3.xml><?xml version="1.0" encoding="utf-8"?>
<p:tagLst xmlns:p="http://schemas.openxmlformats.org/presentationml/2006/main">
  <p:tag name="KSO_WPP_MARK_KEY" val="62a492b6-1546-49d0-8c01-26cc8ab0f5cf"/>
  <p:tag name="COMMONDATA" val="eyJoZGlkIjoiMmI2Y2RmNTUyOTczOGJhOTliNTg4NWMyMmQ4YTkzNjMifQ=="/>
</p:tagLst>
</file>

<file path=ppt/theme/theme1.xml><?xml version="1.0" encoding="utf-8"?>
<a:theme xmlns:a="http://schemas.openxmlformats.org/drawingml/2006/main" name="icfp99">
  <a:themeElements>
    <a:clrScheme name="icfp9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609600" marR="0" indent="-6096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12544</Words>
  <Application>WPS 演示</Application>
  <PresentationFormat>全屏显示(4:3)</PresentationFormat>
  <Paragraphs>728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宋体</vt:lpstr>
      <vt:lpstr>Wingdings</vt:lpstr>
      <vt:lpstr>Comic Sans MS</vt:lpstr>
      <vt:lpstr>Times New Roman</vt:lpstr>
      <vt:lpstr>Math A</vt:lpstr>
      <vt:lpstr>Segoe Print</vt:lpstr>
      <vt:lpstr>等线</vt:lpstr>
      <vt:lpstr>Symbol</vt:lpstr>
      <vt:lpstr>微软雅黑</vt:lpstr>
      <vt:lpstr>Arial Unicode MS</vt:lpstr>
      <vt:lpstr>icfp99</vt:lpstr>
      <vt:lpstr>Activation Records</vt:lpstr>
      <vt:lpstr>Memory Layout</vt:lpstr>
      <vt:lpstr>Activations</vt:lpstr>
      <vt:lpstr>Lifetimes of Variables</vt:lpstr>
      <vt:lpstr>Memory Layout</vt:lpstr>
      <vt:lpstr>Activation Records</vt:lpstr>
      <vt:lpstr>Higher-Order Functions</vt:lpstr>
      <vt:lpstr>Higher-Order Functions</vt:lpstr>
      <vt:lpstr>The Contents of a Typical ARs</vt:lpstr>
      <vt:lpstr>The Main Point</vt:lpstr>
      <vt:lpstr>Discussion</vt:lpstr>
      <vt:lpstr>Registers</vt:lpstr>
      <vt:lpstr>Call-by-Value</vt:lpstr>
      <vt:lpstr>Call-by-Reference</vt:lpstr>
      <vt:lpstr>Call-by-Restore</vt:lpstr>
      <vt:lpstr>Call-by-Restore</vt:lpstr>
      <vt:lpstr>Call-by-Name</vt:lpstr>
      <vt:lpstr>Parameter Passing</vt:lpstr>
      <vt:lpstr>Parameter Passing</vt:lpstr>
      <vt:lpstr>Parameter Passing</vt:lpstr>
      <vt:lpstr>Parameter Passing</vt:lpstr>
      <vt:lpstr>Variable-length Argument Lists</vt:lpstr>
      <vt:lpstr>Variable-length Argument Lists</vt:lpstr>
      <vt:lpstr>Frame-resident variables</vt:lpstr>
      <vt:lpstr>Frame-resident variables</vt:lpstr>
      <vt:lpstr>Globals</vt:lpstr>
      <vt:lpstr>Memory Layout with Static Data</vt:lpstr>
      <vt:lpstr>Heap Storage</vt:lpstr>
      <vt:lpstr>Notes</vt:lpstr>
      <vt:lpstr>Notes (Cont.)</vt:lpstr>
      <vt:lpstr>Memory Layout with Heap</vt:lpstr>
      <vt:lpstr>Lexical Scope with Nested Procedures</vt:lpstr>
      <vt:lpstr>Lexical Scope with Nested Procedures</vt:lpstr>
      <vt:lpstr>Lexical Scope with Nested Procedures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Access Nonlocal Variables</vt:lpstr>
      <vt:lpstr>PowerPoint 演示文稿</vt:lpstr>
      <vt:lpstr>Set up Access Links</vt:lpstr>
      <vt:lpstr>Set up Access Links</vt:lpstr>
      <vt:lpstr>Set up Access Links</vt:lpstr>
      <vt:lpstr>Set up Access Links</vt:lpstr>
    </vt:vector>
  </TitlesOfParts>
  <Company>Digital Integrity,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Languages and Compilers</dc:title>
  <dc:creator>Alex Aiken</dc:creator>
  <cp:lastModifiedBy>李昱翰</cp:lastModifiedBy>
  <cp:revision>281</cp:revision>
  <dcterms:created xsi:type="dcterms:W3CDTF">2000-01-15T07:54:00Z</dcterms:created>
  <dcterms:modified xsi:type="dcterms:W3CDTF">2022-11-01T08:32:44Z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DED2267BC04D4730895C6DC36C0D8FBC</vt:lpwstr>
  </property>
  <property fmtid="{D5CDD505-2E9C-101B-9397-08002B2CF9AE}" pid="3" name="KSOProductBuildVer">
    <vt:lpwstr>2052-11.1.0.12598</vt:lpwstr>
  </property>
</Properties>
</file>