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588" r:id="rId3"/>
    <p:sldId id="592" r:id="rId5"/>
    <p:sldId id="553" r:id="rId6"/>
    <p:sldId id="555" r:id="rId7"/>
    <p:sldId id="556" r:id="rId8"/>
    <p:sldId id="593" r:id="rId9"/>
    <p:sldId id="594" r:id="rId10"/>
    <p:sldId id="558" r:id="rId11"/>
    <p:sldId id="559" r:id="rId12"/>
    <p:sldId id="560" r:id="rId13"/>
    <p:sldId id="561" r:id="rId14"/>
    <p:sldId id="583" r:id="rId15"/>
    <p:sldId id="562" r:id="rId16"/>
    <p:sldId id="563" r:id="rId17"/>
    <p:sldId id="564" r:id="rId18"/>
    <p:sldId id="565" r:id="rId19"/>
    <p:sldId id="586" r:id="rId20"/>
    <p:sldId id="566" r:id="rId21"/>
    <p:sldId id="567" r:id="rId22"/>
    <p:sldId id="568" r:id="rId23"/>
    <p:sldId id="570" r:id="rId24"/>
    <p:sldId id="571" r:id="rId25"/>
    <p:sldId id="572" r:id="rId26"/>
    <p:sldId id="591" r:id="rId27"/>
    <p:sldId id="574" r:id="rId28"/>
    <p:sldId id="573" r:id="rId29"/>
    <p:sldId id="575" r:id="rId30"/>
    <p:sldId id="584" r:id="rId31"/>
    <p:sldId id="576" r:id="rId32"/>
    <p:sldId id="577" r:id="rId33"/>
    <p:sldId id="578" r:id="rId34"/>
    <p:sldId id="579" r:id="rId35"/>
    <p:sldId id="580" r:id="rId36"/>
    <p:sldId id="582" r:id="rId37"/>
    <p:sldId id="589" r:id="rId38"/>
    <p:sldId id="581" r:id="rId39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33CC33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7"/>
    <p:restoredTop sz="94660"/>
  </p:normalViewPr>
  <p:slideViewPr>
    <p:cSldViewPr showGuides="1">
      <p:cViewPr varScale="1">
        <p:scale>
          <a:sx n="63" d="100"/>
          <a:sy n="63" d="100"/>
        </p:scale>
        <p:origin x="1386" y="39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i="1" dirty="0">
                <a:latin typeface="Math A" pitchFamily="18" charset="2"/>
              </a:rPr>
            </a:fld>
            <a:endParaRPr lang="zh-CN" altLang="en-US" sz="1200" i="1" dirty="0">
              <a:latin typeface="Math A" pitchFamily="18" charset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>
                <a:ea typeface="等线" panose="02010600030101010101" pitchFamily="2" charset="-122"/>
              </a:rPr>
              <a:t>注意，这里的</a:t>
            </a:r>
            <a:r>
              <a:rPr lang="en-US" altLang="zh-CN" dirty="0">
                <a:ea typeface="等线" panose="02010600030101010101" pitchFamily="2" charset="-122"/>
              </a:rPr>
              <a:t>Exp,Dec,Var</a:t>
            </a:r>
            <a:r>
              <a:rPr lang="zh-CN" altLang="en-US" dirty="0">
                <a:ea typeface="等线" panose="02010600030101010101" pitchFamily="2" charset="-122"/>
              </a:rPr>
              <a:t>都是抽象类，他们的</a:t>
            </a:r>
            <a:r>
              <a:rPr lang="en-US" altLang="zh-CN" dirty="0">
                <a:ea typeface="等线" panose="02010600030101010101" pitchFamily="2" charset="-122"/>
              </a:rPr>
              <a:t>traverse</a:t>
            </a:r>
            <a:r>
              <a:rPr lang="zh-CN" altLang="en-US" dirty="0">
                <a:ea typeface="等线" panose="02010600030101010101" pitchFamily="2" charset="-122"/>
              </a:rPr>
              <a:t>都是虚函数，理论上来说是不会在</a:t>
            </a:r>
            <a:r>
              <a:rPr lang="en-US" altLang="zh-CN" dirty="0">
                <a:ea typeface="等线" panose="02010600030101010101" pitchFamily="2" charset="-122"/>
              </a:rPr>
              <a:t>espace.cc</a:t>
            </a:r>
            <a:r>
              <a:rPr lang="zh-CN" altLang="en-US" dirty="0">
                <a:ea typeface="等线" panose="02010600030101010101" pitchFamily="2" charset="-122"/>
              </a:rPr>
              <a:t>里实现的，但是这里为了表述方便把这三个抽象类直接放了出来，需要跟同学说明一下</a:t>
            </a:r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>
                <a:ea typeface="等线" panose="02010600030101010101" pitchFamily="2" charset="-122"/>
              </a:rPr>
              <a:t>注意，这里的</a:t>
            </a:r>
            <a:r>
              <a:rPr lang="en-US" altLang="zh-CN" dirty="0">
                <a:ea typeface="等线" panose="02010600030101010101" pitchFamily="2" charset="-122"/>
              </a:rPr>
              <a:t>Exp,Dec,Var</a:t>
            </a:r>
            <a:r>
              <a:rPr lang="zh-CN" altLang="en-US" dirty="0">
                <a:ea typeface="等线" panose="02010600030101010101" pitchFamily="2" charset="-122"/>
              </a:rPr>
              <a:t>都是抽象类，他们的</a:t>
            </a:r>
            <a:r>
              <a:rPr lang="en-US" altLang="zh-CN" dirty="0">
                <a:ea typeface="等线" panose="02010600030101010101" pitchFamily="2" charset="-122"/>
              </a:rPr>
              <a:t>traverse</a:t>
            </a:r>
            <a:r>
              <a:rPr lang="zh-CN" altLang="en-US" dirty="0">
                <a:ea typeface="等线" panose="02010600030101010101" pitchFamily="2" charset="-122"/>
              </a:rPr>
              <a:t>都是虚函数，理论上来说是不会在</a:t>
            </a:r>
            <a:r>
              <a:rPr lang="en-US" altLang="zh-CN" dirty="0">
                <a:ea typeface="等线" panose="02010600030101010101" pitchFamily="2" charset="-122"/>
              </a:rPr>
              <a:t>espace.cc</a:t>
            </a:r>
            <a:r>
              <a:rPr lang="zh-CN" altLang="en-US" dirty="0">
                <a:ea typeface="等线" panose="02010600030101010101" pitchFamily="2" charset="-122"/>
              </a:rPr>
              <a:t>里实现的，但是这里为了表述方便把这三个抽象类直接放了出来，需要跟同学说明一下</a:t>
            </a:r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dirty="0">
                <a:ea typeface="等线" panose="02010600030101010101" pitchFamily="2" charset="-122"/>
              </a:rPr>
              <a:t>Frame::RegManager</a:t>
            </a:r>
            <a:r>
              <a:rPr lang="zh-CN" altLang="en-US" dirty="0">
                <a:ea typeface="等线" panose="02010600030101010101" pitchFamily="2" charset="-122"/>
              </a:rPr>
              <a:t>是一层寄存器的抽象，用于获取一些特殊寄存器的集合，如函数调用时需要传参寄存器，</a:t>
            </a:r>
            <a:r>
              <a:rPr lang="en-US" altLang="zh-CN" dirty="0">
                <a:ea typeface="等线" panose="02010600030101010101" pitchFamily="2" charset="-122"/>
              </a:rPr>
              <a:t>callee save</a:t>
            </a:r>
            <a:r>
              <a:rPr lang="zh-CN" altLang="en-US" dirty="0">
                <a:ea typeface="等线" panose="02010600030101010101" pitchFamily="2" charset="-122"/>
              </a:rPr>
              <a:t>寄存器等集合，在编译开始时根据具体的架构生成相对应的实例，如</a:t>
            </a:r>
            <a:r>
              <a:rPr lang="en-US" altLang="zh-CN" dirty="0">
                <a:ea typeface="等线" panose="02010600030101010101" pitchFamily="2" charset="-122"/>
              </a:rPr>
              <a:t>X64RegManager</a:t>
            </a:r>
            <a:endParaRPr lang="en-US" altLang="zh-CN" dirty="0"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ea typeface="等线" panose="02010600030101010101" pitchFamily="2" charset="-122"/>
              </a:rPr>
              <a:t>NewFrame</a:t>
            </a:r>
            <a:r>
              <a:rPr lang="zh-CN" altLang="en-US" dirty="0">
                <a:ea typeface="等线" panose="02010600030101010101" pitchFamily="2" charset="-122"/>
              </a:rPr>
              <a:t>在</a:t>
            </a:r>
            <a:r>
              <a:rPr lang="en-US" altLang="zh-CN" dirty="0">
                <a:ea typeface="等线" panose="02010600030101010101" pitchFamily="2" charset="-122"/>
              </a:rPr>
              <a:t>ProgFrag</a:t>
            </a:r>
            <a:r>
              <a:rPr lang="zh-CN" altLang="en-US" dirty="0">
                <a:ea typeface="等线" panose="02010600030101010101" pitchFamily="2" charset="-122"/>
              </a:rPr>
              <a:t>中调用，这部分在后续</a:t>
            </a:r>
            <a:r>
              <a:rPr lang="en-US" altLang="zh-CN" dirty="0">
                <a:ea typeface="等线" panose="02010600030101010101" pitchFamily="2" charset="-122"/>
              </a:rPr>
              <a:t>translation</a:t>
            </a:r>
            <a:r>
              <a:rPr lang="zh-CN" altLang="en-US" dirty="0">
                <a:ea typeface="等线" panose="02010600030101010101" pitchFamily="2" charset="-122"/>
              </a:rPr>
              <a:t>中才出现，这里就先省略了</a:t>
            </a:r>
            <a:endParaRPr lang="en-US" altLang="zh-CN" dirty="0"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ea typeface="等线" panose="02010600030101010101" pitchFamily="2" charset="-122"/>
              </a:rPr>
              <a:t>NewFrame</a:t>
            </a:r>
            <a:r>
              <a:rPr lang="zh-CN" altLang="en-US" dirty="0">
                <a:ea typeface="等线" panose="02010600030101010101" pitchFamily="2" charset="-122"/>
              </a:rPr>
              <a:t>中的</a:t>
            </a:r>
            <a:r>
              <a:rPr lang="en-US" altLang="zh-CN" dirty="0">
                <a:ea typeface="等线" panose="02010600030101010101" pitchFamily="2" charset="-122"/>
              </a:rPr>
              <a:t>regmanager</a:t>
            </a:r>
            <a:r>
              <a:rPr lang="zh-CN" altLang="en-US" dirty="0">
                <a:ea typeface="等线" panose="02010600030101010101" pitchFamily="2" charset="-122"/>
              </a:rPr>
              <a:t>由</a:t>
            </a:r>
            <a:r>
              <a:rPr lang="en-US" altLang="zh-CN" dirty="0">
                <a:ea typeface="等线" panose="02010600030101010101" pitchFamily="2" charset="-122"/>
              </a:rPr>
              <a:t>translate</a:t>
            </a:r>
            <a:r>
              <a:rPr lang="zh-CN" altLang="en-US" dirty="0">
                <a:ea typeface="等线" panose="02010600030101010101" pitchFamily="2" charset="-122"/>
              </a:rPr>
              <a:t>的上层抽象提供，这是因为</a:t>
            </a:r>
            <a:r>
              <a:rPr lang="en-US" altLang="zh-CN" dirty="0">
                <a:ea typeface="等线" panose="02010600030101010101" pitchFamily="2" charset="-122"/>
              </a:rPr>
              <a:t>translation</a:t>
            </a:r>
            <a:r>
              <a:rPr lang="zh-CN" altLang="en-US" dirty="0">
                <a:ea typeface="等线" panose="02010600030101010101" pitchFamily="2" charset="-122"/>
              </a:rPr>
              <a:t>开始时才会指定对应的架构</a:t>
            </a:r>
            <a:endParaRPr lang="en-US" altLang="zh-CN" dirty="0">
              <a:ea typeface="等线" panose="02010600030101010101" pitchFamily="2" charset="-122"/>
            </a:endParaRPr>
          </a:p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>
                <a:ea typeface="等线" panose="02010600030101010101" pitchFamily="2" charset="-122"/>
              </a:rPr>
              <a:t>这里使用了</a:t>
            </a:r>
            <a:r>
              <a:rPr lang="en-US" altLang="zh-CN" dirty="0">
                <a:ea typeface="等线" panose="02010600030101010101" pitchFamily="2" charset="-122"/>
              </a:rPr>
              <a:t>std::initializer_list&lt;bool&gt;: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等线" panose="02010600030101010101" pitchFamily="2" charset="-122"/>
              </a:rPr>
              <a:t>An object of type </a:t>
            </a:r>
            <a:r>
              <a:rPr lang="en-US" altLang="zh-CN" dirty="0">
                <a:ea typeface="等线" panose="02010600030101010101" pitchFamily="2" charset="-122"/>
              </a:rPr>
              <a:t>std::initializer_list&lt;T&gt;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等线" panose="02010600030101010101" pitchFamily="2" charset="-122"/>
              </a:rPr>
              <a:t> is a lightweight proxy object that provides access to an array of objects of type </a:t>
            </a:r>
            <a:r>
              <a:rPr lang="en-US" altLang="zh-CN" dirty="0">
                <a:ea typeface="等线" panose="02010600030101010101" pitchFamily="2" charset="-122"/>
              </a:rPr>
              <a:t>const T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等线" panose="02010600030101010101" pitchFamily="2" charset="-122"/>
              </a:rPr>
              <a:t>.</a:t>
            </a:r>
            <a:endParaRPr lang="en-US" altLang="zh-CN" dirty="0">
              <a:solidFill>
                <a:srgbClr val="000000"/>
              </a:solidFill>
              <a:latin typeface="DejaVuSans"/>
              <a:ea typeface="等线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DejaVuSans"/>
                <a:ea typeface="等线" panose="02010600030101010101" pitchFamily="2" charset="-122"/>
              </a:rPr>
              <a:t>简单来说就是一个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等线" panose="02010600030101010101" pitchFamily="2" charset="-122"/>
              </a:rPr>
              <a:t>std::list&lt;bool&gt;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等线" panose="02010600030101010101" pitchFamily="2" charset="-122"/>
              </a:rPr>
              <a:t>的快速构造参数</a:t>
            </a:r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070E3D-ECF8-4C4F-B8B2-99FDC959CE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4DA239-09D7-4A0F-BEB9-58DD4EE6217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4DA239-09D7-4A0F-BEB9-58DD4EE6217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305800" cy="5562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A39B53-2FBA-4990-B391-92AB5E05567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4DA239-09D7-4A0F-BEB9-58DD4EE6217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4DA239-09D7-4A0F-BEB9-58DD4EE6217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4DA239-09D7-4A0F-BEB9-58DD4EE6217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4DA239-09D7-4A0F-BEB9-58DD4EE6217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4DA239-09D7-4A0F-BEB9-58DD4EE6217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4DA239-09D7-4A0F-BEB9-58DD4EE6217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4DA239-09D7-4A0F-BEB9-58DD4EE6217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4DA239-09D7-4A0F-BEB9-58DD4EE6217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38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4DA239-09D7-4A0F-BEB9-58DD4EE6217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8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Group 63"/>
          <p:cNvGraphicFramePr/>
          <p:nvPr/>
        </p:nvGraphicFramePr>
        <p:xfrm>
          <a:off x="5478463" y="76200"/>
          <a:ext cx="3048000" cy="36576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prettyprint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564063" y="382588"/>
          <a:ext cx="914400" cy="1114425"/>
        </p:xfrm>
        <a:graphic>
          <a:graphicData uri="http://schemas.openxmlformats.org/drawingml/2006/table">
            <a:tbl>
              <a:tblPr/>
              <a:tblGrid>
                <a:gridCol w="609600"/>
                <a:gridCol w="304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d[2]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d[3]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d[4]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188" name="曲线连接符 14"/>
          <p:cNvCxnSpPr/>
          <p:nvPr/>
        </p:nvCxnSpPr>
        <p:spPr>
          <a:xfrm flipV="1">
            <a:off x="5326063" y="533400"/>
            <a:ext cx="1676400" cy="76200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89" name="曲线连接符 16"/>
          <p:cNvCxnSpPr/>
          <p:nvPr/>
        </p:nvCxnSpPr>
        <p:spPr>
          <a:xfrm>
            <a:off x="5326063" y="990600"/>
            <a:ext cx="1676400" cy="914400"/>
          </a:xfrm>
          <a:prstGeom prst="curvedConnector3">
            <a:avLst>
              <a:gd name="adj1" fmla="val 28120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5334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Displays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191" name="曲线连接符 16"/>
          <p:cNvCxnSpPr/>
          <p:nvPr/>
        </p:nvCxnSpPr>
        <p:spPr>
          <a:xfrm>
            <a:off x="5326063" y="1346200"/>
            <a:ext cx="1676400" cy="1473200"/>
          </a:xfrm>
          <a:prstGeom prst="curvedConnector3">
            <a:avLst>
              <a:gd name="adj1" fmla="val 28120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192" name="文本框 15"/>
          <p:cNvSpPr txBox="1"/>
          <p:nvPr/>
        </p:nvSpPr>
        <p:spPr>
          <a:xfrm>
            <a:off x="304800" y="4044950"/>
            <a:ext cx="8221663" cy="138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An array d of pointers to frames</a:t>
            </a:r>
            <a:endParaRPr lang="en-US" altLang="zh-CN" sz="28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342900" indent="-342900"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Storage for a nonlocal a at nesting depth i is in the frame pointed by display element d[i]</a:t>
            </a:r>
            <a:endParaRPr lang="en-US" altLang="zh-CN" sz="28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Frame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Grp="1"/>
          </p:cNvSpPr>
          <p:nvPr>
            <p:ph idx="1" hasCustomPrompt="1"/>
          </p:nvPr>
        </p:nvSpPr>
        <p:spPr>
          <a:xfrm>
            <a:off x="533400" y="1600200"/>
            <a:ext cx="83058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/* frame.h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namespace frame { class Frame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Frame is a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data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structure holding information about AR such as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locations of all the formals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Instructions required to implement the “view shift”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number of locals allocated so far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And the label at which the function’s machine code is to begin  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122238" y="1600200"/>
            <a:ext cx="8915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frame::Frame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NewFrame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(temp::Label *name, std::list&lt;bool&gt; formals);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To make a new frame for a function g with k formal parameters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call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NewFrame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(g, l)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is a std::list&lt;bool&gt; of k Booleans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True for escape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g(arg1, arg2, arg3);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first one is escaped while the others are not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NewFrame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(g, {true, false, false});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Frame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The implementation of frame.h is in a module specific to the target machine. The interface is abstract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/* mipsframe.h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“frame.h”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namespace frame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class Access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public: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virtual tree::Exp *ToExp(tree::Exp *framePtr) const = 0;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};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tree</a:t>
            </a:r>
            <a:r>
              <a:rPr lang="en-US" altLang="zh-CN" sz="2400" dirty="0">
                <a:ea typeface="宋体" panose="02010600030101010101" pitchFamily="2" charset="-122"/>
              </a:rPr>
              <a:t> is the middle IR data structure and will be introduce in the next chapter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Frame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/* mipsframe.cc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“mipsframe.h”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class InRegAccess : public Access {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temp::Temp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*reg;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explicit InRegAccess(temp::Temp *reg) : reg(reg) {}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tree::Exp *ToExp(tree::Exp *framePtr) const override {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return new tree::TempExp(reg);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class InFrameAccess : public Access {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int offset;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explicit InFrameAccess(int offset) : offset(offset) {}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tree::Exp *ToExp(tree::Exp *frame_ptr) const override;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8" name="文本框 1"/>
          <p:cNvSpPr txBox="1"/>
          <p:nvPr/>
        </p:nvSpPr>
        <p:spPr>
          <a:xfrm>
            <a:off x="4632325" y="1905000"/>
            <a:ext cx="4267200" cy="83026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  <a:r>
              <a:rPr lang="en-US" altLang="zh-CN" sz="2400" dirty="0">
                <a:ea typeface="宋体" panose="02010600030101010101" pitchFamily="2" charset="-122"/>
              </a:rPr>
              <a:t> is a data structure represents virtual registers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Frame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5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001000" cy="46482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/* frame.h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class Frame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public: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/* other members and methods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std::list&lt;frame::Access *&gt; *formals_;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formals_</a:t>
            </a:r>
            <a:r>
              <a:rPr lang="en-US" altLang="zh-CN" dirty="0">
                <a:ea typeface="宋体" panose="02010600030101010101" pitchFamily="2" charset="-122"/>
              </a:rPr>
              <a:t> extracts a list of k “accesses”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denoting the locations where the formal parameters will be kept at run time as seen from </a:t>
            </a:r>
            <a:r>
              <a:rPr lang="en-US" altLang="zh-CN" b="1" i="1" dirty="0">
                <a:ea typeface="宋体" panose="02010600030101010101" pitchFamily="2" charset="-122"/>
              </a:rPr>
              <a:t>inside the callee</a:t>
            </a:r>
            <a:endParaRPr lang="en-US" altLang="zh-CN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 of View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33388" y="1462088"/>
            <a:ext cx="8001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“shift of view”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Parameters may be seen differently by the caller and the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callee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Handled by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NewFrame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 each formal parameter,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ewFrame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()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must calculate: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How the parameter will be seen from inside the function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 a register or in a frame location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What instructions must be produced to implement the “view shift”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IA-32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Formals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InFrameAccess(8)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InFrameAccess(12)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InFrameAccess(16)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View Shift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pushl %ebp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movl %esp, %ebp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subl $K, %esp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4822" name="文本框 6"/>
          <p:cNvSpPr txBox="1"/>
          <p:nvPr/>
        </p:nvSpPr>
        <p:spPr>
          <a:xfrm>
            <a:off x="4381500" y="2109788"/>
            <a:ext cx="44958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 parameter is seen as “memory at offset X from the frame pointer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4823" name="文本框 7"/>
          <p:cNvSpPr txBox="1"/>
          <p:nvPr/>
        </p:nvSpPr>
        <p:spPr>
          <a:xfrm>
            <a:off x="4381500" y="3759200"/>
            <a:ext cx="4495800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“view shift” must copy the stack pointer to the frame pointer on entry to the procedure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X86-64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Formals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InFrameAccess(0)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InRegAccess(t</a:t>
            </a:r>
            <a:r>
              <a:rPr lang="en-US" altLang="zh-CN" baseline="-25000" dirty="0">
                <a:ea typeface="宋体" panose="02010600030101010101" pitchFamily="2" charset="-122"/>
              </a:rPr>
              <a:t>157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InRegAccess(t</a:t>
            </a:r>
            <a:r>
              <a:rPr lang="en-US" altLang="zh-CN" baseline="-25000" dirty="0">
                <a:ea typeface="宋体" panose="02010600030101010101" pitchFamily="2" charset="-122"/>
              </a:rPr>
              <a:t>158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Why should not g just access %rsi and %rdx directly?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fuction g(x:int, y:int) = (h(y,y), h(x,x))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Register allocator will choose machine register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%rsi may be chosen to hold t</a:t>
            </a:r>
            <a:r>
              <a:rPr lang="en-US" altLang="zh-CN" baseline="-25000" dirty="0">
                <a:ea typeface="宋体" panose="02010600030101010101" pitchFamily="2" charset="-122"/>
              </a:rPr>
              <a:t>157 </a:t>
            </a:r>
            <a:r>
              <a:rPr lang="en-US" altLang="zh-CN" dirty="0">
                <a:ea typeface="宋体" panose="02010600030101010101" pitchFamily="2" charset="-122"/>
              </a:rPr>
              <a:t>and mov may be eliminated finally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70" name="Rectangle 3"/>
          <p:cNvSpPr txBox="1"/>
          <p:nvPr/>
        </p:nvSpPr>
        <p:spPr>
          <a:xfrm>
            <a:off x="4291013" y="1633538"/>
            <a:ext cx="4319587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View Shift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%rsp  %rsp - K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M[%rsp+K]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 %rdi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ea typeface="宋体" panose="02010600030101010101" pitchFamily="2" charset="-122"/>
              </a:rPr>
              <a:t>157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 %rsi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ea typeface="宋体" panose="02010600030101010101" pitchFamily="2" charset="-122"/>
              </a:rPr>
              <a:t>158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 %rdx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6871" name="文本框 1"/>
          <p:cNvSpPr txBox="1"/>
          <p:nvPr/>
        </p:nvSpPr>
        <p:spPr>
          <a:xfrm>
            <a:off x="4078288" y="280988"/>
            <a:ext cx="3641725" cy="1385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P(int x, int y) {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    return Q(y)+Q(x);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MIPS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7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696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Formals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InFrameAccess(0)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InRegAccess(t</a:t>
            </a:r>
            <a:r>
              <a:rPr lang="en-US" altLang="zh-CN" baseline="-25000" dirty="0">
                <a:ea typeface="宋体" panose="02010600030101010101" pitchFamily="2" charset="-122"/>
              </a:rPr>
              <a:t>157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InRegAccess(t</a:t>
            </a:r>
            <a:r>
              <a:rPr lang="en-US" altLang="zh-CN" baseline="-25000" dirty="0">
                <a:ea typeface="宋体" panose="02010600030101010101" pitchFamily="2" charset="-122"/>
              </a:rPr>
              <a:t>158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View Shift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sp  sp - 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M[sp+K+0]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 r2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ea typeface="宋体" panose="02010600030101010101" pitchFamily="2" charset="-122"/>
              </a:rPr>
              <a:t>157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 r4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ea typeface="宋体" panose="02010600030101010101" pitchFamily="2" charset="-122"/>
              </a:rPr>
              <a:t>158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 r5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Sparc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Formals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InFrameAccess(0)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InRegAccess(t</a:t>
            </a:r>
            <a:r>
              <a:rPr lang="en-US" altLang="zh-CN" baseline="-25000" dirty="0">
                <a:ea typeface="宋体" panose="02010600030101010101" pitchFamily="2" charset="-122"/>
              </a:rPr>
              <a:t>157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InRegAccess(t</a:t>
            </a:r>
            <a:r>
              <a:rPr lang="en-US" altLang="zh-CN" baseline="-25000" dirty="0">
                <a:ea typeface="宋体" panose="02010600030101010101" pitchFamily="2" charset="-122"/>
              </a:rPr>
              <a:t>158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View Shift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Save %sp, -K, %sp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M[fp+68]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 i0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ea typeface="宋体" panose="02010600030101010101" pitchFamily="2" charset="-122"/>
              </a:rPr>
              <a:t>157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 i1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ea typeface="宋体" panose="02010600030101010101" pitchFamily="2" charset="-122"/>
              </a:rPr>
              <a:t>158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 i2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Group 63"/>
          <p:cNvGraphicFramePr/>
          <p:nvPr/>
        </p:nvGraphicFramePr>
        <p:xfrm>
          <a:off x="5478463" y="76200"/>
          <a:ext cx="3048000" cy="36576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prettyprint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564063" y="382588"/>
          <a:ext cx="914400" cy="1114425"/>
        </p:xfrm>
        <a:graphic>
          <a:graphicData uri="http://schemas.openxmlformats.org/drawingml/2006/table">
            <a:tbl>
              <a:tblPr/>
              <a:tblGrid>
                <a:gridCol w="609600"/>
                <a:gridCol w="304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d[2]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d[3]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d[4]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236" name="曲线连接符 14"/>
          <p:cNvCxnSpPr/>
          <p:nvPr/>
        </p:nvCxnSpPr>
        <p:spPr>
          <a:xfrm flipV="1">
            <a:off x="5326063" y="533400"/>
            <a:ext cx="1676400" cy="76200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37" name="曲线连接符 16"/>
          <p:cNvCxnSpPr/>
          <p:nvPr/>
        </p:nvCxnSpPr>
        <p:spPr>
          <a:xfrm>
            <a:off x="5326063" y="990600"/>
            <a:ext cx="1676400" cy="914400"/>
          </a:xfrm>
          <a:prstGeom prst="curvedConnector3">
            <a:avLst>
              <a:gd name="adj1" fmla="val 28120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5334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Displays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239" name="曲线连接符 16"/>
          <p:cNvCxnSpPr/>
          <p:nvPr/>
        </p:nvCxnSpPr>
        <p:spPr>
          <a:xfrm>
            <a:off x="5326063" y="1346200"/>
            <a:ext cx="1676400" cy="1473200"/>
          </a:xfrm>
          <a:prstGeom prst="curvedConnector3">
            <a:avLst>
              <a:gd name="adj1" fmla="val 28120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240" name="文本框 15"/>
          <p:cNvSpPr txBox="1"/>
          <p:nvPr/>
        </p:nvSpPr>
        <p:spPr>
          <a:xfrm>
            <a:off x="342900" y="3725863"/>
            <a:ext cx="8221663" cy="2678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If control is in an activation of p at nesting depth j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The first j-1 elements of the display point to the most recent activations of the procedures that lexically enclose procedure p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d[j] points to the activation of p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Using a display is generally faster than following access links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Frame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frame::Frame </a:t>
            </a:r>
            <a:r>
              <a:rPr lang="en-US" altLang="zh-CN" dirty="0">
                <a:ea typeface="宋体" panose="02010600030101010101" pitchFamily="2" charset="-122"/>
              </a:rPr>
              <a:t>type is hidden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It is a data structure holding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locations of all the formals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Instructions required to implement the “view shift”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number of locals allocated so far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And the label at which the function’s machine code is to begin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Local Variables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frame::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AllocLocal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(TRUE)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Returns an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InFrameAccess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with an offset from the frame pointer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frame::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AllocLocal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(FALSE)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Returns a register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InRegAccess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481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Register allocator will use as few registers as possible to represent the temporary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Frame size may also be optimized by noticing when two frame-resident variables could be allocated to the same slot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Local Variables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Nested block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Variables with same name “v” in different blocks need to invoke Frame::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AllocLocal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() whenever a declaration for “v” is encountered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At the end of block the association with “v” will be forgotten but the space is still reserved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There will be a distinct temporary or frame slot for every variable declaration within the entire function        var x=5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      let var x =“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abc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         in   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      end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Calculating Escape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7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3820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/* escape.h */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namespace esc 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void EscFinder::FindEscape();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using EscEnvPtr = sym::Table&lt;esc::EscapeEntry&gt; *;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Calculating Escape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5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1534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Introduce a new table to bind a symbol at depth 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esc::EscapeEntry(d, &amp;(escape_))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When absyn::VarDec node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variable name=symbol(“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”)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is found at static nesting depth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esc::EscapeEntry(d, &amp;(x-&gt; escape_)) </a:t>
            </a:r>
            <a:r>
              <a:rPr lang="en-US" altLang="zh-CN" dirty="0">
                <a:ea typeface="宋体" panose="02010600030101010101" pitchFamily="2" charset="-122"/>
              </a:rPr>
              <a:t>is entered into the environment for 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x-&gt;escape_ </a:t>
            </a:r>
            <a:r>
              <a:rPr lang="en-US" altLang="zh-CN" dirty="0">
                <a:ea typeface="宋体" panose="02010600030101010101" pitchFamily="2" charset="-122"/>
              </a:rPr>
              <a:t>is set to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Calculating Escape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new environment is used to traverse the tree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Whenever 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” is used at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depth &gt; d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Lookup the environment using 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Set the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x-&gt;escape_ </a:t>
            </a:r>
            <a:r>
              <a:rPr lang="en-US" altLang="zh-CN" dirty="0">
                <a:ea typeface="宋体" panose="02010600030101010101" pitchFamily="2" charset="-122"/>
              </a:rPr>
              <a:t>in the new environment to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219200" y="4135438"/>
          <a:ext cx="838200" cy="14827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8200"/>
              </a:tblGrid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…………</a:t>
                      </a:r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3266" name="直接箭头连接符 3"/>
          <p:cNvCxnSpPr/>
          <p:nvPr/>
        </p:nvCxnSpPr>
        <p:spPr>
          <a:xfrm>
            <a:off x="2057400" y="4648200"/>
            <a:ext cx="457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3267" name="矩形 4"/>
          <p:cNvSpPr/>
          <p:nvPr/>
        </p:nvSpPr>
        <p:spPr>
          <a:xfrm>
            <a:off x="2514600" y="4495800"/>
            <a:ext cx="6858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53268" name="直接箭头连接符 10"/>
          <p:cNvCxnSpPr/>
          <p:nvPr/>
        </p:nvCxnSpPr>
        <p:spPr>
          <a:xfrm>
            <a:off x="3200400" y="4648200"/>
            <a:ext cx="457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3269" name="矩形 11"/>
          <p:cNvSpPr/>
          <p:nvPr/>
        </p:nvSpPr>
        <p:spPr>
          <a:xfrm>
            <a:off x="3657600" y="4495800"/>
            <a:ext cx="6858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53270" name="直接箭头连接符 12"/>
          <p:cNvCxnSpPr/>
          <p:nvPr/>
        </p:nvCxnSpPr>
        <p:spPr>
          <a:xfrm>
            <a:off x="6934200" y="4648200"/>
            <a:ext cx="457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3271" name="矩形 13"/>
          <p:cNvSpPr/>
          <p:nvPr/>
        </p:nvSpPr>
        <p:spPr>
          <a:xfrm>
            <a:off x="7391400" y="4495800"/>
            <a:ext cx="6858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53272" name="直接箭头连接符 14"/>
          <p:cNvCxnSpPr/>
          <p:nvPr/>
        </p:nvCxnSpPr>
        <p:spPr>
          <a:xfrm>
            <a:off x="4953000" y="4648200"/>
            <a:ext cx="3810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3273" name="矩形 15"/>
          <p:cNvSpPr/>
          <p:nvPr/>
        </p:nvSpPr>
        <p:spPr>
          <a:xfrm>
            <a:off x="5334000" y="4495800"/>
            <a:ext cx="1001713" cy="2619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3274" name="文本框 6"/>
          <p:cNvSpPr txBox="1"/>
          <p:nvPr/>
        </p:nvSpPr>
        <p:spPr>
          <a:xfrm>
            <a:off x="4495800" y="4419600"/>
            <a:ext cx="47625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……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3275" name="文本框 17"/>
          <p:cNvSpPr txBox="1"/>
          <p:nvPr/>
        </p:nvSpPr>
        <p:spPr>
          <a:xfrm>
            <a:off x="6335713" y="4419600"/>
            <a:ext cx="47625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……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3276" name="文本框 8"/>
          <p:cNvSpPr txBox="1"/>
          <p:nvPr/>
        </p:nvSpPr>
        <p:spPr>
          <a:xfrm>
            <a:off x="5334000" y="4400550"/>
            <a:ext cx="11112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cxnSp>
        <p:nvCxnSpPr>
          <p:cNvPr id="53277" name="直接连接符 16"/>
          <p:cNvCxnSpPr/>
          <p:nvPr/>
        </p:nvCxnSpPr>
        <p:spPr>
          <a:xfrm>
            <a:off x="5562600" y="4495800"/>
            <a:ext cx="0" cy="234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3278" name="文本框 26"/>
          <p:cNvSpPr txBox="1"/>
          <p:nvPr/>
        </p:nvSpPr>
        <p:spPr>
          <a:xfrm>
            <a:off x="5508625" y="4400550"/>
            <a:ext cx="6635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d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53279" name="椭圆 21"/>
          <p:cNvSpPr/>
          <p:nvPr/>
        </p:nvSpPr>
        <p:spPr>
          <a:xfrm>
            <a:off x="2819400" y="5105400"/>
            <a:ext cx="1325563" cy="1295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3280" name="文本框 22"/>
          <p:cNvSpPr txBox="1"/>
          <p:nvPr/>
        </p:nvSpPr>
        <p:spPr>
          <a:xfrm>
            <a:off x="3970338" y="6035675"/>
            <a:ext cx="3952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x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281" name="任意多边形: 形状 27"/>
          <p:cNvSpPr/>
          <p:nvPr/>
        </p:nvSpPr>
        <p:spPr>
          <a:xfrm>
            <a:off x="4046538" y="4610100"/>
            <a:ext cx="2036762" cy="1219200"/>
          </a:xfrm>
          <a:custGeom>
            <a:avLst/>
            <a:gdLst/>
            <a:ahLst/>
            <a:cxnLst>
              <a:cxn ang="0">
                <a:pos x="1888851" y="0"/>
              </a:cxn>
              <a:cxn ang="0">
                <a:pos x="1843152" y="548640"/>
              </a:cxn>
              <a:cxn ang="0">
                <a:pos x="0" y="1219200"/>
              </a:cxn>
              <a:cxn ang="0">
                <a:pos x="0" y="1219200"/>
              </a:cxn>
            </a:cxnLst>
            <a:pathLst>
              <a:path w="2037089" h="1219200">
                <a:moveTo>
                  <a:pt x="1889760" y="0"/>
                </a:moveTo>
                <a:cubicBezTo>
                  <a:pt x="2024380" y="172720"/>
                  <a:pt x="2159000" y="345440"/>
                  <a:pt x="1844040" y="548640"/>
                </a:cubicBezTo>
                <a:cubicBezTo>
                  <a:pt x="1529080" y="751840"/>
                  <a:pt x="0" y="1219200"/>
                  <a:pt x="0" y="121920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319463" y="5600700"/>
            <a:ext cx="7524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fals</a:t>
            </a:r>
            <a:r>
              <a:rPr lang="en-US" altLang="zh-CN" sz="1600" dirty="0">
                <a:ea typeface="宋体" panose="02010600030101010101" pitchFamily="2" charset="-122"/>
              </a:rPr>
              <a:t>e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3283" name="文本框 23"/>
          <p:cNvSpPr txBox="1"/>
          <p:nvPr/>
        </p:nvSpPr>
        <p:spPr>
          <a:xfrm>
            <a:off x="4330700" y="5451475"/>
            <a:ext cx="1152525" cy="4016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escape_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43275" y="5602288"/>
            <a:ext cx="7032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true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Calculating Escape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530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/* escape.c */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namespace absyn 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void Exp::</a:t>
            </a:r>
            <a:r>
              <a:rPr lang="fr-F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Traverse(esc::EscEnvPtr env, int depth);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void Dec::</a:t>
            </a:r>
            <a:r>
              <a:rPr lang="fr-F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Traverse(esc::EscEnvPtr env, int depth);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void Var::</a:t>
            </a:r>
            <a:r>
              <a:rPr lang="fr-F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Traverse(esc::EscEnvPtr env, int depth);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Should do escape analysis before semantic analysis (including type-checking)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Temporaries and Labels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2895600"/>
            <a:ext cx="5715000" cy="3200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/* temp.h */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namespace temp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class Temp {//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描述寄存器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friend class TempFactory;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public:  [[nodiscard]] int Int() const;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private:  int num_; 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explicit Temp(int num) : num_(num) {}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50" name="文本框 6"/>
          <p:cNvSpPr txBox="1"/>
          <p:nvPr/>
        </p:nvSpPr>
        <p:spPr>
          <a:xfrm>
            <a:off x="4191000" y="1600200"/>
            <a:ext cx="4579938" cy="193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class TempFactory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public: static Temp  *NewTemp();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private: int temp_id_ = 100;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static TempFactory temp_factory;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Temporaries and Labels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/* temp.h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using Label = sym::Symbol;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LabelFactory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static Label *NewLabel();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static Label *NamedLabel(std::string_view name);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static std::string LabelString(Label *s);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private: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int label_id_ = 0;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static LabelFactory label_factory;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 // namespace temp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Two layers of abstraction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semant.c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	translate.h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translation.c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frame.h		temp.h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l-GR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μ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frame.c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temp.c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Displays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 hasCustomPrompt="1"/>
          </p:nvPr>
        </p:nvSpPr>
        <p:spPr>
          <a:xfrm>
            <a:off x="566738" y="1447800"/>
            <a:ext cx="7772400" cy="4495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display changes when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new activation occurs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Control returns from the new activation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Simple arrangement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Uses static links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display is updated by following the chain of static links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Update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Environment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0293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7200" y="1447800"/>
            <a:ext cx="84582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tranlate.h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defined two types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tr::Level  and tr::Access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encapsulate(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封装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frame::Frame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frame::Access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namespace tr 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class Access {//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变量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public: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Level *level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_;//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深度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frame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::Access *access_;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Access(Level *level, frame::Access *access) :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level_(level), access_(access){}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static Access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AllocLocal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(Level *level, bool escape); };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 // namespace tr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494" name="文本框 8"/>
          <p:cNvSpPr txBox="1"/>
          <p:nvPr/>
        </p:nvSpPr>
        <p:spPr>
          <a:xfrm>
            <a:off x="5029200" y="2362200"/>
            <a:ext cx="36576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namespace tr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class Level {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public: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frame::Frame *frame_;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Level *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parent_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};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 // namespace tr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Update Environment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4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class VarEntry : public EnvEntry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tr::Access *access_;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type::Ty *ty_;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VarEntry(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tr::Access *access,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type::Ty *ty, bool readonly = false);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class FunEntry : public EnvEntry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tr::Level *level_;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temp::Label *label_;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type::TyList *formals_;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type::Ty *result_;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FunEntry(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tr::Level *level, temp::Label *label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type::TyList *formals,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type::Ty *result);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Update Environment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Semantic analysis(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Semant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doing the following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FunctionDec::Translate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creates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new “nesting level”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for each function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by calling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tr::Level::NewLevel()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Semant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keeps this level in its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FunEntry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VarDec::Translate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creates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 “new location”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tr::Access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for each variable at level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level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by calling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tr::Access::AllocLocal(level,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escape_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);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Semant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records this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tr::Access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in its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VarEntry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Semant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uses this access later when generating machine code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Managing static link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frame::Frame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has no idea about the static link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translate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knows that each frame contains a static link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Tiger compiler treats the static link as the first argument to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callee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Suppose function f(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is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nesting inside function 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Level for g is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level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endParaRPr kumimoji="0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FunctionDec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::Translate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can call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tr::Level::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NewLevel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level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f, {false, false})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tr::Level::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NewLevel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adds an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extra element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to the formal parameter list and calls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formals.push_front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(true)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NewFrame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(label, formals);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Managing static link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7200" y="1570038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Suppose function f(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is nesting inside function g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Level for g is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level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endParaRPr kumimoji="0" lang="en-US" altLang="zh-CN" sz="2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FunctionDec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::Translate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can call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tr::Level::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NewLevel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level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f, {false, false})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tr::Level::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NewLevel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adds an extra element to the formal parameter list and calls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formals.push_front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(true);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NewFrame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(label, formals);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Managing static link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76200" y="1539875"/>
            <a:ext cx="89916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NewFrame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(label, formals)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returns a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frame::Frame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There are three accesses which are accessible by calling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frame-&gt;Formals()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first is for the static link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other two are for the x and y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Keeping Track of Level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5781" name="Rectangle 3"/>
          <p:cNvSpPr>
            <a:spLocks noGrp="1"/>
          </p:cNvSpPr>
          <p:nvPr>
            <p:ph idx="1" hasCustomPrompt="1"/>
          </p:nvPr>
        </p:nvSpPr>
        <p:spPr>
          <a:xfrm>
            <a:off x="2286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/* tranlate.h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tr::ProgTr { Level *main_level_;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tr::Level::NewLevel(tr::Level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parent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temp::Label name, std::list&lt;bool&gt; formals);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9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When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Semant</a:t>
            </a:r>
            <a:r>
              <a:rPr lang="en-US" altLang="zh-CN" sz="2400" dirty="0">
                <a:ea typeface="宋体" panose="02010600030101010101" pitchFamily="2" charset="-122"/>
              </a:rPr>
              <a:t> calls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tr::Level::NewLevel()</a:t>
            </a:r>
            <a:r>
              <a:rPr lang="en-US" altLang="zh-CN" sz="2400" dirty="0">
                <a:ea typeface="宋体" panose="02010600030101010101" pitchFamily="2" charset="-122"/>
              </a:rPr>
              <a:t>, the enclosing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level</a:t>
            </a:r>
            <a:r>
              <a:rPr lang="en-US" altLang="zh-CN" sz="2400" dirty="0">
                <a:ea typeface="宋体" panose="02010600030101010101" pitchFamily="2" charset="-122"/>
              </a:rPr>
              <a:t> must be passed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“main” Tiger program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one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not within any Tiger function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store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main_level_ in ProgTr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It nests the “main”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It includes all “library” functions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semant</a:t>
            </a:r>
            <a:r>
              <a:rPr lang="en-US" altLang="zh-CN" sz="2000" dirty="0">
                <a:ea typeface="宋体" panose="02010600030101010101" pitchFamily="2" charset="-122"/>
              </a:rPr>
              <a:t> should pass this special value when translation begins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42946" name="Group 130"/>
          <p:cNvGraphicFramePr>
            <a:graphicFrameLocks noGrp="1"/>
          </p:cNvGraphicFramePr>
          <p:nvPr>
            <p:ph idx="1"/>
          </p:nvPr>
        </p:nvGraphicFramePr>
        <p:xfrm>
          <a:off x="3671888" y="146050"/>
          <a:ext cx="3733800" cy="3657600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prettyprint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saved d[3]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roup 130"/>
          <p:cNvGraphicFramePr/>
          <p:nvPr/>
        </p:nvGraphicFramePr>
        <p:xfrm>
          <a:off x="0" y="1219200"/>
          <a:ext cx="3733800" cy="2286000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prettyprint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" y="458788"/>
          <a:ext cx="9144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304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d[2]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d[3]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324" name="曲线连接符 8"/>
          <p:cNvCxnSpPr/>
          <p:nvPr/>
        </p:nvCxnSpPr>
        <p:spPr>
          <a:xfrm rot="-5400000" flipH="1">
            <a:off x="989013" y="798513"/>
            <a:ext cx="963612" cy="792162"/>
          </a:xfrm>
          <a:prstGeom prst="curvedConnector3">
            <a:avLst>
              <a:gd name="adj1" fmla="val 97444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1325" name="曲线连接符 44"/>
          <p:cNvCxnSpPr/>
          <p:nvPr/>
        </p:nvCxnSpPr>
        <p:spPr>
          <a:xfrm rot="-5400000" flipH="1">
            <a:off x="427038" y="1608138"/>
            <a:ext cx="2036762" cy="841375"/>
          </a:xfrm>
          <a:prstGeom prst="curvedConnector3">
            <a:avLst>
              <a:gd name="adj1" fmla="val 105995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3875088" y="3371850"/>
          <a:ext cx="9144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304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d[2]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d[3]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336" name="曲线连接符 50"/>
          <p:cNvCxnSpPr/>
          <p:nvPr/>
        </p:nvCxnSpPr>
        <p:spPr>
          <a:xfrm rot="5400000" flipH="1" flipV="1">
            <a:off x="4597400" y="2944813"/>
            <a:ext cx="990600" cy="890587"/>
          </a:xfrm>
          <a:prstGeom prst="curvedConnector3">
            <a:avLst>
              <a:gd name="adj1" fmla="val 126153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1337" name="曲线连接符 56"/>
          <p:cNvCxnSpPr/>
          <p:nvPr/>
        </p:nvCxnSpPr>
        <p:spPr>
          <a:xfrm rot="5400000" flipH="1" flipV="1">
            <a:off x="3606800" y="1573213"/>
            <a:ext cx="2895600" cy="966787"/>
          </a:xfrm>
          <a:prstGeom prst="curvedConnector3">
            <a:avLst>
              <a:gd name="adj1" fmla="val 106051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1338" name="文本框 21"/>
          <p:cNvSpPr txBox="1"/>
          <p:nvPr/>
        </p:nvSpPr>
        <p:spPr>
          <a:xfrm>
            <a:off x="457200" y="4530725"/>
            <a:ext cx="8077200" cy="1841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When a new activation record for a procedure at nesting depth i is set up</a:t>
            </a:r>
            <a:endParaRPr lang="en-US" altLang="zh-CN" sz="28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Save the value of d[i] in the new activation record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Set d[i] to point to the new activation record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47999" name="Group 63"/>
          <p:cNvGraphicFramePr>
            <a:graphicFrameLocks noGrp="1"/>
          </p:cNvGraphicFramePr>
          <p:nvPr>
            <p:ph idx="1"/>
          </p:nvPr>
        </p:nvGraphicFramePr>
        <p:xfrm>
          <a:off x="4876800" y="152400"/>
          <a:ext cx="3048000" cy="50292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prettyprint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write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save d[3]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63"/>
          <p:cNvGraphicFramePr/>
          <p:nvPr/>
        </p:nvGraphicFramePr>
        <p:xfrm>
          <a:off x="1066800" y="152400"/>
          <a:ext cx="3048000" cy="32004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prettyprint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2400" y="458788"/>
          <a:ext cx="914400" cy="1114425"/>
        </p:xfrm>
        <a:graphic>
          <a:graphicData uri="http://schemas.openxmlformats.org/drawingml/2006/table">
            <a:tbl>
              <a:tblPr/>
              <a:tblGrid>
                <a:gridCol w="609600"/>
                <a:gridCol w="304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d[2]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d[3]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d[4]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390" name="曲线连接符 14"/>
          <p:cNvCxnSpPr/>
          <p:nvPr/>
        </p:nvCxnSpPr>
        <p:spPr>
          <a:xfrm flipV="1">
            <a:off x="1074738" y="685800"/>
            <a:ext cx="1516062" cy="26988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391" name="曲线连接符 16"/>
          <p:cNvCxnSpPr/>
          <p:nvPr/>
        </p:nvCxnSpPr>
        <p:spPr>
          <a:xfrm>
            <a:off x="1066800" y="989013"/>
            <a:ext cx="1508125" cy="992187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392" name="曲线连接符 18"/>
          <p:cNvCxnSpPr/>
          <p:nvPr/>
        </p:nvCxnSpPr>
        <p:spPr>
          <a:xfrm>
            <a:off x="1074738" y="1447800"/>
            <a:ext cx="1516062" cy="1447800"/>
          </a:xfrm>
          <a:prstGeom prst="curvedConnector3">
            <a:avLst>
              <a:gd name="adj1" fmla="val 14208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992563" y="3570288"/>
          <a:ext cx="914400" cy="1114425"/>
        </p:xfrm>
        <a:graphic>
          <a:graphicData uri="http://schemas.openxmlformats.org/drawingml/2006/table">
            <a:tbl>
              <a:tblPr/>
              <a:tblGrid>
                <a:gridCol w="609600"/>
                <a:gridCol w="304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d[2]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d[3]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d[4]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406" name="曲线连接符 22"/>
          <p:cNvCxnSpPr/>
          <p:nvPr/>
        </p:nvCxnSpPr>
        <p:spPr>
          <a:xfrm rot="5400000" flipH="1" flipV="1">
            <a:off x="3973513" y="1382713"/>
            <a:ext cx="3200400" cy="1654175"/>
          </a:xfrm>
          <a:prstGeom prst="curvedConnector3">
            <a:avLst>
              <a:gd name="adj1" fmla="val 103569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407" name="曲线连接符 27"/>
          <p:cNvCxnSpPr/>
          <p:nvPr/>
        </p:nvCxnSpPr>
        <p:spPr>
          <a:xfrm flipV="1">
            <a:off x="4778375" y="3810000"/>
            <a:ext cx="1622425" cy="317500"/>
          </a:xfrm>
          <a:prstGeom prst="curvedConnector3">
            <a:avLst>
              <a:gd name="adj1" fmla="val 7278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408" name="曲线连接符 29"/>
          <p:cNvCxnSpPr/>
          <p:nvPr/>
        </p:nvCxnSpPr>
        <p:spPr>
          <a:xfrm flipV="1">
            <a:off x="4778375" y="2895600"/>
            <a:ext cx="1622425" cy="1600200"/>
          </a:xfrm>
          <a:prstGeom prst="curvedConnector3">
            <a:avLst>
              <a:gd name="adj1" fmla="val 18074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409" name="文本框 23"/>
          <p:cNvSpPr txBox="1"/>
          <p:nvPr/>
        </p:nvSpPr>
        <p:spPr>
          <a:xfrm>
            <a:off x="762000" y="5281613"/>
            <a:ext cx="7002463" cy="966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Just before an activation ends</a:t>
            </a:r>
            <a:endParaRPr lang="en-US" altLang="zh-CN" sz="28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d[i] is reset to the saved value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Group 63"/>
          <p:cNvGraphicFramePr/>
          <p:nvPr/>
        </p:nvGraphicFramePr>
        <p:xfrm>
          <a:off x="1066800" y="152400"/>
          <a:ext cx="3048000" cy="27432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prettyprint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2400" y="458788"/>
          <a:ext cx="9144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304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d[2]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d[3]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395" name="曲线连接符 14"/>
          <p:cNvCxnSpPr/>
          <p:nvPr/>
        </p:nvCxnSpPr>
        <p:spPr>
          <a:xfrm flipV="1">
            <a:off x="1074738" y="685800"/>
            <a:ext cx="1516062" cy="26988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5396" name="曲线连接符 16"/>
          <p:cNvCxnSpPr/>
          <p:nvPr/>
        </p:nvCxnSpPr>
        <p:spPr>
          <a:xfrm>
            <a:off x="1066800" y="989013"/>
            <a:ext cx="1508125" cy="992187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5397" name="文本框 23"/>
          <p:cNvSpPr txBox="1"/>
          <p:nvPr/>
        </p:nvSpPr>
        <p:spPr>
          <a:xfrm>
            <a:off x="0" y="3978275"/>
            <a:ext cx="9182100" cy="179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Show() at nesting depth j calls indent at depth i, j &lt; i, 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i=j+1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The first j elements of display do not need to be changed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We set d[i] to the new frame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6" name="Group 63"/>
          <p:cNvGraphicFramePr/>
          <p:nvPr/>
        </p:nvGraphicFramePr>
        <p:xfrm>
          <a:off x="5334000" y="152400"/>
          <a:ext cx="3048000" cy="32004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prettyprint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419600" y="458788"/>
          <a:ext cx="914400" cy="1114425"/>
        </p:xfrm>
        <a:graphic>
          <a:graphicData uri="http://schemas.openxmlformats.org/drawingml/2006/table">
            <a:tbl>
              <a:tblPr/>
              <a:tblGrid>
                <a:gridCol w="609600"/>
                <a:gridCol w="304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d[2]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d[3]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d[4]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436" name="曲线连接符 14"/>
          <p:cNvCxnSpPr/>
          <p:nvPr/>
        </p:nvCxnSpPr>
        <p:spPr>
          <a:xfrm flipV="1">
            <a:off x="5341938" y="685800"/>
            <a:ext cx="1516062" cy="26988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5437" name="曲线连接符 16"/>
          <p:cNvCxnSpPr/>
          <p:nvPr/>
        </p:nvCxnSpPr>
        <p:spPr>
          <a:xfrm>
            <a:off x="5334000" y="989013"/>
            <a:ext cx="1508125" cy="992187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5438" name="曲线连接符 18"/>
          <p:cNvCxnSpPr/>
          <p:nvPr/>
        </p:nvCxnSpPr>
        <p:spPr>
          <a:xfrm>
            <a:off x="5341938" y="1447800"/>
            <a:ext cx="1516062" cy="1447800"/>
          </a:xfrm>
          <a:prstGeom prst="curvedConnector3">
            <a:avLst>
              <a:gd name="adj1" fmla="val 14208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47999" name="Group 63"/>
          <p:cNvGraphicFramePr>
            <a:graphicFrameLocks noGrp="1"/>
          </p:cNvGraphicFramePr>
          <p:nvPr>
            <p:ph idx="1"/>
          </p:nvPr>
        </p:nvGraphicFramePr>
        <p:xfrm>
          <a:off x="4876800" y="76200"/>
          <a:ext cx="3048000" cy="50292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prettyprint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write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save d[3]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63"/>
          <p:cNvGraphicFramePr/>
          <p:nvPr/>
        </p:nvGraphicFramePr>
        <p:xfrm>
          <a:off x="1066800" y="152400"/>
          <a:ext cx="3048000" cy="32004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prettyprint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2400" y="458788"/>
          <a:ext cx="914400" cy="1114425"/>
        </p:xfrm>
        <a:graphic>
          <a:graphicData uri="http://schemas.openxmlformats.org/drawingml/2006/table">
            <a:tbl>
              <a:tblPr/>
              <a:tblGrid>
                <a:gridCol w="609600"/>
                <a:gridCol w="304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d[2]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d[3]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d[4]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486" name="曲线连接符 14"/>
          <p:cNvCxnSpPr/>
          <p:nvPr/>
        </p:nvCxnSpPr>
        <p:spPr>
          <a:xfrm flipV="1">
            <a:off x="1074738" y="685800"/>
            <a:ext cx="1516062" cy="26988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87" name="曲线连接符 16"/>
          <p:cNvCxnSpPr/>
          <p:nvPr/>
        </p:nvCxnSpPr>
        <p:spPr>
          <a:xfrm>
            <a:off x="1066800" y="989013"/>
            <a:ext cx="1508125" cy="992187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88" name="曲线连接符 18"/>
          <p:cNvCxnSpPr/>
          <p:nvPr/>
        </p:nvCxnSpPr>
        <p:spPr>
          <a:xfrm>
            <a:off x="1074738" y="1447800"/>
            <a:ext cx="1516062" cy="1447800"/>
          </a:xfrm>
          <a:prstGeom prst="curvedConnector3">
            <a:avLst>
              <a:gd name="adj1" fmla="val 14208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992563" y="3494088"/>
          <a:ext cx="914400" cy="1114425"/>
        </p:xfrm>
        <a:graphic>
          <a:graphicData uri="http://schemas.openxmlformats.org/drawingml/2006/table">
            <a:tbl>
              <a:tblPr/>
              <a:tblGrid>
                <a:gridCol w="609600"/>
                <a:gridCol w="304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d[2]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d[3]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d[4]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502" name="曲线连接符 22"/>
          <p:cNvCxnSpPr/>
          <p:nvPr/>
        </p:nvCxnSpPr>
        <p:spPr>
          <a:xfrm rot="5400000" flipH="1" flipV="1">
            <a:off x="3973513" y="1306513"/>
            <a:ext cx="3200400" cy="1654175"/>
          </a:xfrm>
          <a:prstGeom prst="curvedConnector3">
            <a:avLst>
              <a:gd name="adj1" fmla="val 103569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503" name="曲线连接符 27"/>
          <p:cNvCxnSpPr/>
          <p:nvPr/>
        </p:nvCxnSpPr>
        <p:spPr>
          <a:xfrm flipV="1">
            <a:off x="4778375" y="3733800"/>
            <a:ext cx="1622425" cy="317500"/>
          </a:xfrm>
          <a:prstGeom prst="curvedConnector3">
            <a:avLst>
              <a:gd name="adj1" fmla="val 7278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504" name="曲线连接符 29"/>
          <p:cNvCxnSpPr/>
          <p:nvPr/>
        </p:nvCxnSpPr>
        <p:spPr>
          <a:xfrm flipV="1">
            <a:off x="4778375" y="2819400"/>
            <a:ext cx="1622425" cy="1600200"/>
          </a:xfrm>
          <a:prstGeom prst="curvedConnector3">
            <a:avLst>
              <a:gd name="adj1" fmla="val 18074"/>
            </a:avLst>
          </a:prstGeom>
          <a:ln w="9525" cap="flat" cmpd="sng">
            <a:solidFill>
              <a:srgbClr val="33CC3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7505" name="文本框 23"/>
          <p:cNvSpPr txBox="1"/>
          <p:nvPr/>
        </p:nvSpPr>
        <p:spPr>
          <a:xfrm>
            <a:off x="152400" y="5143500"/>
            <a:ext cx="8458200" cy="1347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indent() at nesting depth 4 calls write() at depth 3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Save the old value of d[3] in the new frame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Make d[3] points to the new frame of write()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6858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Lambda Lifting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229600" cy="4876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When g calls f, each variable of g that is actually accessed by f (or by any function nested inside f) is passed to f as an extra argument.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4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ctrTitle"/>
          </p:nvPr>
        </p:nvSpPr>
        <p:spPr>
          <a:xfrm>
            <a:off x="533400" y="2438400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Tx/>
            </a:pPr>
            <a:r>
              <a:rPr lang="en-US" altLang="zh-CN" sz="3600" kern="1200" dirty="0">
                <a:latin typeface="+mj-lt"/>
                <a:ea typeface="宋体" panose="02010600030101010101" pitchFamily="2" charset="-122"/>
                <a:cs typeface="+mj-cs"/>
              </a:rPr>
              <a:t>Frames in Tiger Compiler</a:t>
            </a:r>
            <a:endParaRPr lang="en-US" altLang="zh-CN" sz="3600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2Y2RmNTUyOTczOGJhOTliNTg4NWMyMmQ4YTkzNjMifQ=="/>
  <p:tag name="KSO_WPP_MARK_KEY" val="2111db21-4ae2-4f5f-9088-0890e5dc2e0c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609600" marR="0" indent="-60960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609600" marR="0" indent="-60960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10355</Words>
  <Application>WPS 演示</Application>
  <PresentationFormat>全屏显示(4:3)</PresentationFormat>
  <Paragraphs>770</Paragraphs>
  <Slides>36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宋体</vt:lpstr>
      <vt:lpstr>Wingdings</vt:lpstr>
      <vt:lpstr>Comic Sans MS</vt:lpstr>
      <vt:lpstr>Times New Roman</vt:lpstr>
      <vt:lpstr>Math A</vt:lpstr>
      <vt:lpstr>Segoe Print</vt:lpstr>
      <vt:lpstr>等线</vt:lpstr>
      <vt:lpstr>Symbol</vt:lpstr>
      <vt:lpstr>微软雅黑</vt:lpstr>
      <vt:lpstr>Arial Unicode MS</vt:lpstr>
      <vt:lpstr>Courier New</vt:lpstr>
      <vt:lpstr>DejaVuSans</vt:lpstr>
      <vt:lpstr>icfp99</vt:lpstr>
      <vt:lpstr>PowerPoint 演示文稿</vt:lpstr>
      <vt:lpstr>PowerPoint 演示文稿</vt:lpstr>
      <vt:lpstr>Displays</vt:lpstr>
      <vt:lpstr>PowerPoint 演示文稿</vt:lpstr>
      <vt:lpstr>PowerPoint 演示文稿</vt:lpstr>
      <vt:lpstr>PowerPoint 演示文稿</vt:lpstr>
      <vt:lpstr>PowerPoint 演示文稿</vt:lpstr>
      <vt:lpstr>Lambda Lifting</vt:lpstr>
      <vt:lpstr>Frames in Tiger Compiler</vt:lpstr>
      <vt:lpstr>Frame</vt:lpstr>
      <vt:lpstr>Example</vt:lpstr>
      <vt:lpstr>Frame</vt:lpstr>
      <vt:lpstr>Frame</vt:lpstr>
      <vt:lpstr>Frame</vt:lpstr>
      <vt:lpstr>Shift of View</vt:lpstr>
      <vt:lpstr>IA-32</vt:lpstr>
      <vt:lpstr>X86-64</vt:lpstr>
      <vt:lpstr>MIPS</vt:lpstr>
      <vt:lpstr>Sparc</vt:lpstr>
      <vt:lpstr>Frame</vt:lpstr>
      <vt:lpstr>Local Variables</vt:lpstr>
      <vt:lpstr>Local Variables</vt:lpstr>
      <vt:lpstr>Calculating Escape</vt:lpstr>
      <vt:lpstr>Calculating Escape</vt:lpstr>
      <vt:lpstr>Calculating Escape</vt:lpstr>
      <vt:lpstr>Calculating Escape</vt:lpstr>
      <vt:lpstr>Temporaries and Labels</vt:lpstr>
      <vt:lpstr>Temporaries and Labels</vt:lpstr>
      <vt:lpstr>Two layers of abstraction</vt:lpstr>
      <vt:lpstr>Update Environment</vt:lpstr>
      <vt:lpstr>Update Environment</vt:lpstr>
      <vt:lpstr>Update Environment</vt:lpstr>
      <vt:lpstr>Managing static link</vt:lpstr>
      <vt:lpstr>Managing static link</vt:lpstr>
      <vt:lpstr>Managing static link</vt:lpstr>
      <vt:lpstr>Keeping Track of Level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</dc:creator>
  <cp:lastModifiedBy>李昱翰</cp:lastModifiedBy>
  <cp:revision>315</cp:revision>
  <dcterms:created xsi:type="dcterms:W3CDTF">2000-01-15T07:54:00Z</dcterms:created>
  <dcterms:modified xsi:type="dcterms:W3CDTF">2022-10-25T15:32:53Z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91F60CDC2A3741E78CD342350F52935A</vt:lpwstr>
  </property>
  <property fmtid="{D5CDD505-2E9C-101B-9397-08002B2CF9AE}" pid="3" name="KSOProductBuildVer">
    <vt:lpwstr>2052-11.1.0.12598</vt:lpwstr>
  </property>
</Properties>
</file>