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28" r:id="rId3"/>
    <p:sldId id="1113" r:id="rId5"/>
    <p:sldId id="1033" r:id="rId6"/>
    <p:sldId id="1034" r:id="rId7"/>
    <p:sldId id="1032" r:id="rId8"/>
    <p:sldId id="1031" r:id="rId9"/>
    <p:sldId id="1038" r:id="rId10"/>
    <p:sldId id="1039" r:id="rId11"/>
    <p:sldId id="1037" r:id="rId12"/>
    <p:sldId id="1036" r:id="rId13"/>
    <p:sldId id="1040" r:id="rId14"/>
    <p:sldId id="1041" r:id="rId15"/>
    <p:sldId id="1121" r:id="rId16"/>
    <p:sldId id="1042" r:id="rId17"/>
    <p:sldId id="1043" r:id="rId18"/>
    <p:sldId id="1120" r:id="rId19"/>
    <p:sldId id="1044" r:id="rId20"/>
    <p:sldId id="1115" r:id="rId21"/>
    <p:sldId id="1045" r:id="rId22"/>
    <p:sldId id="1102" r:id="rId23"/>
    <p:sldId id="1122" r:id="rId24"/>
    <p:sldId id="1046" r:id="rId25"/>
    <p:sldId id="1047" r:id="rId26"/>
    <p:sldId id="1048" r:id="rId27"/>
    <p:sldId id="1077" r:id="rId28"/>
    <p:sldId id="1049" r:id="rId29"/>
    <p:sldId id="1103" r:id="rId30"/>
    <p:sldId id="1104" r:id="rId31"/>
    <p:sldId id="1105" r:id="rId32"/>
    <p:sldId id="1050" r:id="rId33"/>
    <p:sldId id="1052" r:id="rId34"/>
    <p:sldId id="1106" r:id="rId35"/>
    <p:sldId id="1076" r:id="rId36"/>
    <p:sldId id="1114" r:id="rId37"/>
    <p:sldId id="1053" r:id="rId38"/>
    <p:sldId id="1054" r:id="rId39"/>
    <p:sldId id="1055" r:id="rId40"/>
    <p:sldId id="1056" r:id="rId41"/>
    <p:sldId id="1107" r:id="rId42"/>
    <p:sldId id="1108" r:id="rId43"/>
    <p:sldId id="1057" r:id="rId44"/>
    <p:sldId id="1116" r:id="rId45"/>
    <p:sldId id="1058" r:id="rId46"/>
    <p:sldId id="1059" r:id="rId47"/>
    <p:sldId id="1060" r:id="rId48"/>
    <p:sldId id="1061" r:id="rId49"/>
    <p:sldId id="1111" r:id="rId50"/>
    <p:sldId id="1109" r:id="rId51"/>
    <p:sldId id="1062" r:id="rId52"/>
    <p:sldId id="1063" r:id="rId53"/>
    <p:sldId id="1112" r:id="rId54"/>
    <p:sldId id="1064" r:id="rId55"/>
    <p:sldId id="1065" r:id="rId56"/>
    <p:sldId id="1117" r:id="rId57"/>
    <p:sldId id="1066" r:id="rId58"/>
    <p:sldId id="1068" r:id="rId59"/>
    <p:sldId id="1069" r:id="rId60"/>
    <p:sldId id="1078" r:id="rId61"/>
    <p:sldId id="1070" r:id="rId62"/>
    <p:sldId id="1071" r:id="rId63"/>
    <p:sldId id="1072" r:id="rId64"/>
    <p:sldId id="1073" r:id="rId65"/>
    <p:sldId id="1074" r:id="rId66"/>
    <p:sldId id="1119" r:id="rId67"/>
    <p:sldId id="1075" r:id="rId68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88736" autoAdjust="0"/>
  </p:normalViewPr>
  <p:slideViewPr>
    <p:cSldViewPr>
      <p:cViewPr varScale="1">
        <p:scale>
          <a:sx n="59" d="100"/>
          <a:sy n="59" d="100"/>
        </p:scale>
        <p:origin x="144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8.xml"/><Relationship Id="rId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CBDF89-F46A-4EE5-AA3D-C02C1812D8C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825FA7F-32E6-42BA-A481-8CAB7A41C460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337806B-7473-46DC-95A7-EAFCC20B9E27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67844193-7E84-4E57-9511-653AB522568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C02A728A-E3A0-4AC0-8F8A-3C41D8FF848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这里有个问题，取消了</a:t>
            </a:r>
            <a:r>
              <a:rPr lang="en-US" altLang="zh-CN"/>
              <a:t>patchlist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2F4BEB0-00D1-442E-B80C-9325B264FF8C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这里有个问题，取消了</a:t>
            </a:r>
            <a:r>
              <a:rPr lang="en-US" altLang="zh-CN"/>
              <a:t>patchlist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0FF3DA7-EB1C-4302-A8A0-B35A86DA3B5A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453E8C8F-B09C-49F1-A76B-BFF9F5A14BBD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13987E00-546F-493C-8896-02229639808F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这里有个问题，取消了</a:t>
            </a:r>
            <a:r>
              <a:rPr lang="en-US" altLang="zh-CN"/>
              <a:t>patchlist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988E0AF6-0DFF-4D26-BE22-31D0B233F55E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A4A2A3DB-76F9-4964-9EC2-E70297EB8FFC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利用</a:t>
            </a:r>
            <a:r>
              <a:rPr lang="en-US" altLang="zh-CN"/>
              <a:t>std::list</a:t>
            </a:r>
            <a:r>
              <a:rPr lang="zh-CN" altLang="en-US"/>
              <a:t>的</a:t>
            </a:r>
            <a:r>
              <a:rPr lang="en-US" altLang="zh-CN"/>
              <a:t>insert</a:t>
            </a:r>
            <a:r>
              <a:rPr lang="zh-CN" altLang="en-US"/>
              <a:t>函数可以直接实现</a:t>
            </a:r>
            <a:r>
              <a:rPr lang="en-US" altLang="zh-CN"/>
              <a:t>joinpatch</a:t>
            </a:r>
            <a:r>
              <a:rPr lang="zh-CN" altLang="en-US"/>
              <a:t>，这里没再提供实现。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9D0BAABE-CF6F-4A29-A856-6A16CAB8923C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472EE157-21E5-47D8-92DD-B879A221BF14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0B2BF3E6-9984-47CC-AF05-8073908F4EF0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=0</a:t>
            </a:r>
            <a:r>
              <a:rPr lang="zh-CN" altLang="en-US"/>
              <a:t>是纯虚函数的意思，意指基类不能提供该方法的实现，必须由继承该基类的子类实现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CC7F2DA9-890F-4571-94CF-C48F0C42DD37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E7C05F8-A22F-478B-AF1E-DF7EA33B8D0F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1EBDFA0-840A-4E8E-AFD2-762A2248088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675C45E0-025C-4104-9244-2C6BF33D54CD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16C39055-AD8C-42E5-86EC-5CCBB531F1D1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May be linking time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A0F070FB-A4C4-4D0B-893B-537A916915A4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50FCA4E-3B9C-4320-BB29-3EFD39F6923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A6916913-05AA-4C50-9AB3-ADBE7E382C23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8825F35-B472-4613-94D2-3B34F5D12407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30F107C4-A296-4309-9463-F4F4B282A0BD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C054157F-7734-455D-84D3-1F500FD0D6FB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1305D63F-ED7B-4512-BC13-0475A6561874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A26DD4B4-F537-47DA-9599-4C8F86B48619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B8EE5253-CD25-4B74-8C70-FE2E32FF5234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3EBD299A-B07F-4570-9904-067481FF1BFB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4F72ADFC-0620-45E8-8051-24241C112928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615206B1-4860-4D18-9156-6A1BEF1CC99E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6533250-D5E7-41AF-AC12-010A2ECBC1C9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34B449BD-59E2-4E4A-ABD3-5F3AF95F1428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1059740-2E03-45F2-A5C3-B58553684B32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C42B11B-15AF-4750-BFCE-11068B4284B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1AB9F91C-5A64-486A-86A4-6B53A3CE9CC4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4A433CE-94B1-4780-A0D0-3EAAD0EEAEA9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A1029CB-1331-4FA1-8131-AB0F0962F3C7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D8D67531-9C43-43F6-84FB-5AFA8F0FA53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14D2677E-87A9-4598-9C86-0655B9880067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4EC897E3-088C-4E85-8317-F4AAD41F6137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53C0AB4-9B59-4B93-9351-40DCB44D70A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E9E11899-D480-4EF4-8FCD-2AAF566FEC5A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这里</a:t>
            </a:r>
            <a:r>
              <a:rPr lang="en-US" altLang="zh-CN"/>
              <a:t>callexp</a:t>
            </a:r>
            <a:r>
              <a:rPr lang="zh-CN" altLang="en-US"/>
              <a:t>用了一些简化甚至</a:t>
            </a:r>
            <a:r>
              <a:rPr lang="en-US" altLang="zh-CN"/>
              <a:t>persudo code</a:t>
            </a:r>
            <a:r>
              <a:rPr lang="zh-CN" altLang="en-US"/>
              <a:t>，主要是完整的过程太过冗长（包含静态链，构造</a:t>
            </a:r>
            <a:r>
              <a:rPr lang="en-US" altLang="zh-CN"/>
              <a:t>label</a:t>
            </a:r>
            <a:r>
              <a:rPr lang="zh-CN" altLang="en-US"/>
              <a:t>等过程，我们的</a:t>
            </a:r>
            <a:r>
              <a:rPr lang="en-US" altLang="zh-CN"/>
              <a:t>lab</a:t>
            </a:r>
            <a:r>
              <a:rPr lang="zh-CN" altLang="en-US"/>
              <a:t>里也对这些过程做了很多封装，都写出来未免过于冗长且难以突出重点，因此做了一些简化）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821FC36-12AA-4E76-8E59-3C308979E406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0D9A6DF-3799-499E-968D-ED22246AF888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69B0269E-31E0-4781-998C-CAC549718B27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426D3E3-60D9-4214-8DB1-73782E2D30D6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B34805BC-7840-402A-8F84-78A29A24D65F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C6DB8445-910F-4976-89C3-86910431A066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A711970F-A3A4-4255-BC6E-E6AA503E8B26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这里把</a:t>
            </a:r>
            <a:r>
              <a:rPr lang="en-US" altLang="zh-CN"/>
              <a:t>fra</a:t>
            </a:r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B3F8B5DA-D76F-4FC5-99A5-C2E9E299FB14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1D922729-02BF-4976-B85D-44E23B982200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6CC9580-59A4-4DB1-B90F-799AE74305BA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1B4E41C8-488A-4DFA-A30C-2CA04C1BC648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C7F8573F-57EC-410B-8D03-05C9ED9A48A4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BF5094D-128E-42B0-A50E-BBC00C8E9491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24E4490C-6E57-432B-AF53-4315F2BEF113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AE0C292-D680-47EE-8CA0-81D693E1D5C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9D63DC1-FEDB-4BEF-90DE-9E814328CE3D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672A7F42-6D5D-438F-9ADA-C00B8A8D84B2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ProgEntryExit</a:t>
            </a:r>
            <a:r>
              <a:rPr lang="zh-CN" altLang="en-US"/>
              <a:t>删了，这个过程完全可以兼并到</a:t>
            </a:r>
            <a:r>
              <a:rPr lang="en-US" altLang="zh-CN"/>
              <a:t>translate</a:t>
            </a:r>
            <a:r>
              <a:rPr lang="zh-CN" altLang="en-US"/>
              <a:t>这个过程中，在结束时手动做一下就行了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0A3C0765-744C-416E-9DA5-E20F05C8EA8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ProgEntryExit</a:t>
            </a:r>
            <a:r>
              <a:rPr lang="zh-CN" altLang="en-US"/>
              <a:t>删了，这个过程完全可以兼并到</a:t>
            </a:r>
            <a:r>
              <a:rPr lang="en-US" altLang="zh-CN"/>
              <a:t>translate</a:t>
            </a:r>
            <a:r>
              <a:rPr lang="zh-CN" altLang="en-US"/>
              <a:t>这个过程中，在结束时手动做一下就行了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77DFF0D8-F731-4CE0-B5B9-40C1D5A65BDE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FC4DC89-D77D-4967-B254-AF420B1A7061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EE885B39-D8F0-4529-A26E-2C514373DA0E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A76466C-DA0D-4E32-A994-2A22D1A43AD5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这里</a:t>
            </a:r>
            <a:r>
              <a:rPr lang="en-US" altLang="zh-CN"/>
              <a:t>jump</a:t>
            </a:r>
            <a:r>
              <a:rPr lang="zh-CN" altLang="en-US"/>
              <a:t>使用</a:t>
            </a:r>
            <a:r>
              <a:rPr lang="en-US" altLang="zh-CN"/>
              <a:t>vector</a:t>
            </a:r>
            <a:r>
              <a:rPr lang="zh-CN" altLang="en-US"/>
              <a:t>可能是考虑有些指令集有多个目的地的</a:t>
            </a:r>
            <a:r>
              <a:rPr lang="en-US" altLang="zh-CN"/>
              <a:t>jump</a:t>
            </a:r>
            <a:r>
              <a:rPr lang="zh-CN" altLang="en-US"/>
              <a:t>？（祖传代码，原因不详）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12AE9-DFF5-4383-80F4-91DC8C64DAB2}" type="datetime1">
              <a:rPr lang="zh-CN" altLang="en-US"/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1600-1D28-4BD6-81F0-2DBEB57E2CE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260F8-980A-4F0F-BF0B-2AF89D193A7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0B95-5312-4918-B1BF-4D948C98B0D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C3A08-7E76-4F55-AFC3-BF617797C5B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F9E0C-86AC-4BB4-B10B-581DD476AC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10617-FE60-4F0F-9C84-4393359954F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9ABB5-9299-45B8-9153-CC077CAFDD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3058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CCC5-59C2-4038-AB2D-A80558E21877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3EE23-A1D7-47AA-AA6F-66D0A1E991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E12D4-CA9D-4692-80F4-62196196A14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A1CDA-554C-4636-9D66-3FC2A1D0EA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E7AC-58F0-426A-BCC4-E618D6EFF3A0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5FB5C-F49F-4169-92D0-BF6B3E7015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65971-4011-441A-8D2F-400B7ADE873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F7B9B-E0B8-4F8A-9B6E-9B776DA8CEC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22384-FEE9-4CEE-8C6D-2AF66D3C6998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149BC-01FF-42C2-A556-50694199BE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09661-6743-4ECD-B9C0-413CA1DF4192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336C-D068-4CF3-A361-9E422ABDB6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C897-81FA-40BE-B734-72501DA950A9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D412F-B8E0-41AF-9E06-A113E6455F2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0E4A-692B-4ECB-B142-EE287066E42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5FD8-C384-4839-890D-26F9139955C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29C62-9155-4E1E-BB45-22773AF86520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D1CC5-CA56-442B-A118-BD4A1753CE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3B80DA-5FE0-4D97-B645-6EA76082F1D2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78D5D-ED66-4BFE-A153-9009D5CB9FEE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D2C8D-4825-4438-819B-E5B3039B98B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75A20-90F6-4313-95B7-DBF0C5381A6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Translations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FA205-28D2-4181-80D8-5412CD5AF4E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4D8874-6984-4560-B49E-688DDCCABC98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Stm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interface for subclass to implement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SeqStm : public Stm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Stm *left_, *right_;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SeqStm(Stm *left, Stm *right) : left_(left), right_(right) { assert(left);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implement interface */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nl-NL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enum RelOp {</a:t>
            </a:r>
            <a:endParaRPr lang="nl-NL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nl-NL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EQ_OP,  NE_OP,  LT_OP,  GT_OP,  LE_OP,  GE_OP,  ULT_OP,</a:t>
            </a:r>
            <a:endParaRPr lang="nl-NL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nl-NL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ULE_OP,  UGT_OP,  UGE_OP};</a:t>
            </a:r>
            <a:endParaRPr lang="nl-NL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4B2B87-55EF-47A2-BE3C-E15DAAD5F60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E9BD1-0761-47DD-8182-DFB82203276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Kinds of AST Expressions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Data structures in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are also hidden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new class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tr::Exp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introduced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Expressions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that compute values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Represent as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tree::Exp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Expressions that return no value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Represent as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tree::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AST Expressions with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boolean values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Must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support short cut(&amp;,|)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Represent as a new class CX which is a conditional jump with true and false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targets unknown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13559-13B4-40C9-9698-95BD25E2703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0FAAD-FB3A-4548-BC81-B333BD6C7A9C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AST Expression Translation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3733800" cy="3352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Exp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…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ExExp : public Exp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tree::Exp *exp_;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48200" y="2133600"/>
            <a:ext cx="3733800" cy="3810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000" b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NxExp</a:t>
            </a: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public Exp {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tree::</a:t>
            </a:r>
            <a:r>
              <a:rPr kumimoji="0" lang="en-US" altLang="zh-CN" sz="2000" b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</a:t>
            </a: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0" lang="en-US" altLang="zh-CN" sz="2000" b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</a:t>
            </a: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_;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000" b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CxExp</a:t>
            </a: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public Exp {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cx_;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US" altLang="zh-CN" sz="20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kumimoji="0" lang="en-US" altLang="zh-CN" sz="2000" b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" y="1600200"/>
            <a:ext cx="8153400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following codes are in 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translate.cc </a:t>
            </a:r>
            <a:r>
              <a:rPr lang="en-US" altLang="zh-CN" b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 namespace tr 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E6A7A-43E3-4226-90BE-5A40F45D4B5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721EF-A0E4-4C9D-A5AC-6D0B18B87EA2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AST Expression Translation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translate.cc */ and namespace tr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Cx {//CX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实际上就是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CJump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对应的表达式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PatchList trues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;//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这里使用一个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是因为要跳转到的地址可能很多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类似于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PatchList falses;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tree::Stm *stm;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Cx(PatchList *trues, PatchList *falses, tree::Stm *stm)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: trues(trues), falses(falses), stm(stm) 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B06273-6376-4F46-839B-405DC26D55E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ED122-4BC4-420C-BF35-254EFAECDC6F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x&lt;5 is translates as a CX(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用于描述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CJump)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CJUMP(LT, x, CONST(5),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&gt; b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 &lt; 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temp::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 *z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temp::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LabelFactory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CJumpStm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*s1 = new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CjumpStm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(tree::GT_OP, a, b, □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z);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CJmupStm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*s2 = new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CjumpStm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(tree::LT_OP, c, d, □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□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*s1 =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(s1, new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(new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(z), s2));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trues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({&amp;s1-&gt;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true_label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_, &amp;s2-&gt;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true_label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_});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({&amp;s2-&gt;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false_label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_});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tr::Exp e1 = new tr::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CxExp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(trues,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s1)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6" name="文本框 1"/>
          <p:cNvSpPr txBox="1">
            <a:spLocks noChangeArrowheads="1"/>
          </p:cNvSpPr>
          <p:nvPr/>
        </p:nvSpPr>
        <p:spPr bwMode="auto">
          <a:xfrm>
            <a:off x="7848600" y="228600"/>
            <a:ext cx="579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7" name="矩形 2"/>
          <p:cNvSpPr>
            <a:spLocks noChangeArrowheads="1"/>
          </p:cNvSpPr>
          <p:nvPr/>
        </p:nvSpPr>
        <p:spPr bwMode="auto">
          <a:xfrm>
            <a:off x="4953000" y="1893888"/>
            <a:ext cx="609600" cy="250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8" name="矩形 8"/>
          <p:cNvSpPr>
            <a:spLocks noChangeArrowheads="1"/>
          </p:cNvSpPr>
          <p:nvPr/>
        </p:nvSpPr>
        <p:spPr bwMode="auto">
          <a:xfrm>
            <a:off x="5734050" y="1893888"/>
            <a:ext cx="609600" cy="250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8725" y="2212340"/>
            <a:ext cx="603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此处的</a:t>
            </a:r>
            <a:r>
              <a:rPr lang="en-US" altLang="zh-CN" sz="1800" b="0"/>
              <a:t>NULL</a:t>
            </a:r>
            <a:r>
              <a:rPr lang="zh-CN" altLang="en-US" sz="1800" b="0">
                <a:ea typeface="宋体" panose="02010600030101010101" pitchFamily="2" charset="-122"/>
              </a:rPr>
              <a:t>是在说此时还不知道</a:t>
            </a:r>
            <a:r>
              <a:rPr lang="en-US" altLang="zh-CN" sz="1800" b="0">
                <a:ea typeface="宋体" panose="02010600030101010101" pitchFamily="2" charset="-122"/>
              </a:rPr>
              <a:t>true</a:t>
            </a:r>
            <a:r>
              <a:rPr lang="zh-CN" altLang="en-US" sz="1800" b="0">
                <a:ea typeface="宋体" panose="02010600030101010101" pitchFamily="2" charset="-122"/>
              </a:rPr>
              <a:t>或者</a:t>
            </a:r>
            <a:r>
              <a:rPr lang="en-US" altLang="zh-CN" sz="1800" b="0">
                <a:ea typeface="宋体" panose="02010600030101010101" pitchFamily="2" charset="-122"/>
              </a:rPr>
              <a:t>false</a:t>
            </a:r>
            <a:r>
              <a:rPr lang="zh-CN" altLang="en-US" sz="1800" b="0">
                <a:ea typeface="宋体" panose="02010600030101010101" pitchFamily="2" charset="-122"/>
              </a:rPr>
              <a:t>时候要跳转到哪里去，需要后续的填入</a:t>
            </a:r>
            <a:r>
              <a:rPr lang="en-US" altLang="zh-CN" sz="1800" b="0">
                <a:ea typeface="宋体" panose="02010600030101010101" pitchFamily="2" charset="-122"/>
              </a:rPr>
              <a:t>(recall::ICS--relocation)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025" y="4274820"/>
            <a:ext cx="818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ea typeface="宋体" panose="02010600030101010101" pitchFamily="2" charset="-122"/>
              </a:rPr>
              <a:t>此处的</a:t>
            </a:r>
            <a:r>
              <a:rPr lang="en-US" altLang="zh-CN" sz="1800">
                <a:ea typeface="宋体" panose="02010600030101010101" pitchFamily="2" charset="-122"/>
              </a:rPr>
              <a:t>z-label</a:t>
            </a:r>
            <a:r>
              <a:rPr lang="zh-CN" altLang="en-US" sz="1800">
                <a:ea typeface="宋体" panose="02010600030101010101" pitchFamily="2" charset="-122"/>
              </a:rPr>
              <a:t>起到了连接作用</a:t>
            </a:r>
            <a:r>
              <a:rPr lang="en-US" altLang="zh-CN" sz="1800">
                <a:ea typeface="宋体" panose="02010600030101010101" pitchFamily="2" charset="-122"/>
              </a:rPr>
              <a:t>,</a:t>
            </a:r>
            <a:r>
              <a:rPr lang="zh-CN" altLang="en-US" sz="1800">
                <a:ea typeface="宋体" panose="02010600030101010101" pitchFamily="2" charset="-122"/>
              </a:rPr>
              <a:t>即</a:t>
            </a:r>
            <a:r>
              <a:rPr lang="en-US" altLang="zh-CN" sz="1800">
                <a:ea typeface="宋体" panose="02010600030101010101" pitchFamily="2" charset="-122"/>
              </a:rPr>
              <a:t>s1</a:t>
            </a:r>
            <a:r>
              <a:rPr lang="zh-CN" altLang="en-US" sz="1800">
                <a:ea typeface="宋体" panose="02010600030101010101" pitchFamily="2" charset="-122"/>
              </a:rPr>
              <a:t>为</a:t>
            </a:r>
            <a:r>
              <a:rPr lang="en-US" altLang="zh-CN" sz="1800">
                <a:ea typeface="宋体" panose="02010600030101010101" pitchFamily="2" charset="-122"/>
              </a:rPr>
              <a:t>false</a:t>
            </a:r>
            <a:r>
              <a:rPr lang="zh-CN" altLang="en-US" sz="1800">
                <a:ea typeface="宋体" panose="02010600030101010101" pitchFamily="2" charset="-122"/>
              </a:rPr>
              <a:t>时跳到</a:t>
            </a:r>
            <a:r>
              <a:rPr lang="en-US" altLang="zh-CN" sz="1800">
                <a:ea typeface="宋体" panose="02010600030101010101" pitchFamily="2" charset="-122"/>
              </a:rPr>
              <a:t>z-label</a:t>
            </a:r>
            <a:r>
              <a:rPr lang="zh-CN" altLang="en-US" sz="1800">
                <a:ea typeface="宋体" panose="02010600030101010101" pitchFamily="2" charset="-122"/>
              </a:rPr>
              <a:t>去继续执行</a:t>
            </a:r>
            <a:r>
              <a:rPr lang="en-US" altLang="zh-CN" sz="1800">
                <a:ea typeface="宋体" panose="02010600030101010101" pitchFamily="2" charset="-122"/>
              </a:rPr>
              <a:t>s2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125" y="5229225"/>
            <a:ext cx="534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s1</a:t>
            </a:r>
            <a:r>
              <a:rPr lang="zh-CN" altLang="en-US" sz="1800">
                <a:ea typeface="宋体" panose="02010600030101010101" pitchFamily="2" charset="-122"/>
              </a:rPr>
              <a:t>与</a:t>
            </a:r>
            <a:r>
              <a:rPr lang="en-US" altLang="zh-CN" sz="1800">
                <a:ea typeface="宋体" panose="02010600030101010101" pitchFamily="2" charset="-122"/>
              </a:rPr>
              <a:t>s2</a:t>
            </a:r>
            <a:r>
              <a:rPr lang="zh-CN" altLang="en-US" sz="1800">
                <a:ea typeface="宋体" panose="02010600030101010101" pitchFamily="2" charset="-122"/>
              </a:rPr>
              <a:t>的</a:t>
            </a:r>
            <a:r>
              <a:rPr lang="en-US" altLang="zh-CN" sz="1800">
                <a:ea typeface="宋体" panose="02010600030101010101" pitchFamily="2" charset="-122"/>
              </a:rPr>
              <a:t>true</a:t>
            </a:r>
            <a:r>
              <a:rPr lang="zh-CN" altLang="en-US" sz="1800">
                <a:ea typeface="宋体" panose="02010600030101010101" pitchFamily="2" charset="-122"/>
              </a:rPr>
              <a:t>跳转</a:t>
            </a:r>
            <a:r>
              <a:rPr lang="en-US" altLang="zh-CN" sz="1800">
                <a:ea typeface="宋体" panose="02010600030101010101" pitchFamily="2" charset="-122"/>
              </a:rPr>
              <a:t>list</a:t>
            </a:r>
            <a:r>
              <a:rPr lang="zh-CN" altLang="en-US" sz="1800">
                <a:ea typeface="宋体" panose="02010600030101010101" pitchFamily="2" charset="-122"/>
              </a:rPr>
              <a:t>应该相同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2824A-25C8-4540-A7EA-C3861D9CB7D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50795-F84E-4900-9EDF-2657E58DD95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Conversions among Ex, Nx and Cx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flag := ( a&gt;b | c&lt;d 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requires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conversion of a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Cx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into an Ex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Exp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[[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nodiscard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 virtual tree::Exp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UnEx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const = 0; Ex-&gt;Ex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[[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nodiscard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 virtual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UnNx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const = 0; Nx-&gt;Ex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[[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nodiscard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 virtual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UnCx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(err::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const = 0;Cx-&gt;Ex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320" y="487108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在</a:t>
            </a:r>
            <a:r>
              <a:rPr lang="en-US" altLang="zh-CN" sz="1800"/>
              <a:t>Tiger</a:t>
            </a:r>
            <a:r>
              <a:rPr lang="zh-CN" altLang="en-US" sz="1800">
                <a:ea typeface="宋体" panose="02010600030101010101" pitchFamily="2" charset="-122"/>
              </a:rPr>
              <a:t>中，</a:t>
            </a:r>
            <a:r>
              <a:rPr lang="en-US" altLang="zh-CN" sz="1800">
                <a:ea typeface="宋体" panose="02010600030101010101" pitchFamily="2" charset="-122"/>
              </a:rPr>
              <a:t>bool</a:t>
            </a:r>
            <a:r>
              <a:rPr lang="zh-CN" altLang="en-US" sz="1800">
                <a:ea typeface="宋体" panose="02010600030101010101" pitchFamily="2" charset="-122"/>
              </a:rPr>
              <a:t>表达式可能作为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条件判断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或者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赋值的右项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需要从</a:t>
            </a:r>
            <a:r>
              <a:rPr lang="en-US" altLang="zh-CN" sz="1800">
                <a:ea typeface="宋体" panose="02010600030101010101" pitchFamily="2" charset="-122"/>
              </a:rPr>
              <a:t>CX</a:t>
            </a:r>
            <a:r>
              <a:rPr lang="zh-CN" altLang="en-US" sz="1800">
                <a:ea typeface="宋体" panose="02010600030101010101" pitchFamily="2" charset="-122"/>
              </a:rPr>
              <a:t>变换为</a:t>
            </a:r>
            <a:r>
              <a:rPr lang="en-US" altLang="zh-CN" sz="1800">
                <a:ea typeface="宋体" panose="02010600030101010101" pitchFamily="2" charset="-122"/>
              </a:rPr>
              <a:t>EX) </a:t>
            </a:r>
            <a:r>
              <a:rPr lang="zh-CN" altLang="en-US" sz="1800">
                <a:ea typeface="宋体" panose="02010600030101010101" pitchFamily="2" charset="-122"/>
              </a:rPr>
              <a:t>出现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E80DE-64D7-4AC0-A797-D36E1AB29D0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67DDCC-EC6F-45DC-BE5B-4C538F4044A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Conversions to Ex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tree:Exp *ExExp::UnEx() const override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return exp_;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tree::Exp *NxExp::UnEx() const override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return new tree::EseqExp(stm_,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tree::ConstExp(0)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);(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人为的给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statement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添加一个返回值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539C7-4DEA-46BA-87BF-580B4598CE9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7DF04-121A-4BD5-B53C-588F0D79AEC7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tree::exp *CxExp::UnEx(Tr_exp e) const override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temp::Temp *r = temp::TempFactory::NewTemp();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temp::Label *t = temp::LabelFactory::NewLabel();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temp::Label *f = temp::LabelFactory::NewLabel();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tr::DoPatch(trues_, t); tr::DoPatch(falses_, f);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return new tree::EseqExp(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new tree::MoveStm(new tree::TempExp(r), new tree::ConstExp(1)),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new tree::EseqExp(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cx.stm,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new tree::EseqExp(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new tree::LabelStm(f),//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此处的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时候的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new tree::EseqExp(new tree::MoveStm(new tree::TempExp(r),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new tree::ConstExp(0)),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new tree::EseqExp(new tree::LabelStm(t),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new tree::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TempExp(r)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)))));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0945" y="1371600"/>
            <a:ext cx="2243455" cy="1501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18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r&lt;-1</a:t>
            </a:r>
            <a:endParaRPr lang="en-US" altLang="zh-CN" sz="18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false:</a:t>
            </a:r>
            <a:endParaRPr lang="en-US" altLang="zh-CN" sz="18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      r&lt;-0</a:t>
            </a:r>
            <a:endParaRPr lang="en-US" altLang="zh-CN" sz="18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true:</a:t>
            </a:r>
            <a:endParaRPr lang="en-US" altLang="zh-CN" sz="18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      r&lt;-1(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不动</a:t>
            </a:r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)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9955" y="43180"/>
            <a:ext cx="68072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ea typeface="宋体" panose="02010600030101010101" pitchFamily="2" charset="-122"/>
              </a:rPr>
              <a:t>这个函数返回的那么长一段的意思</a:t>
            </a:r>
            <a:r>
              <a:rPr lang="en-US" altLang="zh-CN" sz="1600">
                <a:ea typeface="宋体" panose="02010600030101010101" pitchFamily="2" charset="-122"/>
              </a:rPr>
              <a:t>:</a:t>
            </a:r>
            <a:r>
              <a:rPr lang="zh-CN" altLang="en-US" sz="1600">
                <a:ea typeface="宋体" panose="02010600030101010101" pitchFamily="2" charset="-122"/>
              </a:rPr>
              <a:t>先把</a:t>
            </a:r>
            <a:r>
              <a:rPr lang="en-US" altLang="zh-CN" sz="1600">
                <a:ea typeface="宋体" panose="02010600030101010101" pitchFamily="2" charset="-122"/>
              </a:rPr>
              <a:t>1</a:t>
            </a:r>
            <a:r>
              <a:rPr lang="zh-CN" altLang="en-US" sz="1600">
                <a:ea typeface="宋体" panose="02010600030101010101" pitchFamily="2" charset="-122"/>
              </a:rPr>
              <a:t>放入寄存器</a:t>
            </a: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zh-CN" altLang="en-US" sz="1600">
                <a:ea typeface="宋体" panose="02010600030101010101" pitchFamily="2" charset="-122"/>
              </a:rPr>
              <a:t>中去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之后的部分才是这个</a:t>
            </a:r>
            <a:r>
              <a:rPr lang="en-US" altLang="zh-CN" sz="1600">
                <a:ea typeface="宋体" panose="02010600030101010101" pitchFamily="2" charset="-122"/>
              </a:rPr>
              <a:t>bool</a:t>
            </a:r>
            <a:r>
              <a:rPr lang="zh-CN" altLang="en-US" sz="1600">
                <a:ea typeface="宋体" panose="02010600030101010101" pitchFamily="2" charset="-122"/>
              </a:rPr>
              <a:t>式子转化之后的主体</a:t>
            </a:r>
            <a:r>
              <a:rPr lang="en-US" altLang="zh-CN" sz="1600">
                <a:ea typeface="宋体" panose="02010600030101010101" pitchFamily="2" charset="-122"/>
              </a:rPr>
              <a:t>.cx.stm</a:t>
            </a:r>
            <a:r>
              <a:rPr lang="zh-CN" altLang="en-US" sz="1600">
                <a:ea typeface="宋体" panose="02010600030101010101" pitchFamily="2" charset="-122"/>
              </a:rPr>
              <a:t>指的是</a:t>
            </a:r>
            <a:r>
              <a:rPr lang="en-US" altLang="zh-CN" sz="1600">
                <a:ea typeface="宋体" panose="02010600030101010101" pitchFamily="2" charset="-122"/>
              </a:rPr>
              <a:t>bool</a:t>
            </a:r>
            <a:r>
              <a:rPr lang="zh-CN" altLang="en-US" sz="1600">
                <a:ea typeface="宋体" panose="02010600030101010101" pitchFamily="2" charset="-122"/>
              </a:rPr>
              <a:t>表达式本身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之后的部分是如果</a:t>
            </a:r>
            <a:r>
              <a:rPr lang="en-US" altLang="zh-CN" sz="1600">
                <a:ea typeface="宋体" panose="02010600030101010101" pitchFamily="2" charset="-122"/>
              </a:rPr>
              <a:t>bool</a:t>
            </a:r>
            <a:r>
              <a:rPr lang="zh-CN" altLang="en-US" sz="1600">
                <a:ea typeface="宋体" panose="02010600030101010101" pitchFamily="2" charset="-122"/>
              </a:rPr>
              <a:t>计算结果为</a:t>
            </a:r>
            <a:r>
              <a:rPr lang="en-US" altLang="zh-CN" sz="1600">
                <a:ea typeface="宋体" panose="02010600030101010101" pitchFamily="2" charset="-122"/>
              </a:rPr>
              <a:t>false,</a:t>
            </a:r>
            <a:r>
              <a:rPr lang="zh-CN" altLang="en-US" sz="1600">
                <a:ea typeface="宋体" panose="02010600030101010101" pitchFamily="2" charset="-122"/>
              </a:rPr>
              <a:t>则将</a:t>
            </a:r>
            <a:r>
              <a:rPr lang="en-US" altLang="zh-CN" sz="1600">
                <a:ea typeface="宋体" panose="02010600030101010101" pitchFamily="2" charset="-122"/>
              </a:rPr>
              <a:t>0</a:t>
            </a:r>
            <a:r>
              <a:rPr lang="zh-CN" altLang="en-US" sz="1600">
                <a:ea typeface="宋体" panose="02010600030101010101" pitchFamily="2" charset="-122"/>
              </a:rPr>
              <a:t>放入</a:t>
            </a: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zh-CN" altLang="en-US" sz="1600">
                <a:ea typeface="宋体" panose="02010600030101010101" pitchFamily="2" charset="-122"/>
              </a:rPr>
              <a:t>寄存器中去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如果为</a:t>
            </a:r>
            <a:r>
              <a:rPr lang="en-US" altLang="zh-CN" sz="1600">
                <a:ea typeface="宋体" panose="02010600030101010101" pitchFamily="2" charset="-122"/>
              </a:rPr>
              <a:t>true</a:t>
            </a:r>
            <a:r>
              <a:rPr lang="zh-CN" altLang="en-US" sz="1600">
                <a:ea typeface="宋体" panose="02010600030101010101" pitchFamily="2" charset="-122"/>
              </a:rPr>
              <a:t>的话直接去拿</a:t>
            </a: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zh-CN" altLang="en-US" sz="1600">
                <a:ea typeface="宋体" panose="02010600030101010101" pitchFamily="2" charset="-122"/>
              </a:rPr>
              <a:t>就行了，因为最开始已经将</a:t>
            </a: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zh-CN" altLang="en-US" sz="1600">
                <a:ea typeface="宋体" panose="02010600030101010101" pitchFamily="2" charset="-122"/>
              </a:rPr>
              <a:t>设置为</a:t>
            </a:r>
            <a:r>
              <a:rPr lang="en-US" altLang="zh-CN" sz="1600">
                <a:ea typeface="宋体" panose="02010600030101010101" pitchFamily="2" charset="-122"/>
              </a:rPr>
              <a:t>1.</a:t>
            </a:r>
            <a:r>
              <a:rPr lang="zh-CN" altLang="en-US" sz="1600">
                <a:ea typeface="宋体" panose="02010600030101010101" pitchFamily="2" charset="-122"/>
              </a:rPr>
              <a:t>这里要注意的是，转化为</a:t>
            </a:r>
            <a:r>
              <a:rPr lang="en-US" altLang="zh-CN" sz="1600">
                <a:ea typeface="宋体" panose="02010600030101010101" pitchFamily="2" charset="-122"/>
              </a:rPr>
              <a:t>exp</a:t>
            </a:r>
            <a:r>
              <a:rPr lang="zh-CN" altLang="en-US" sz="1600">
                <a:ea typeface="宋体" panose="02010600030101010101" pitchFamily="2" charset="-122"/>
              </a:rPr>
              <a:t>之后是一定要有一个返回值的。其转化根据如下面所述：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01624-FD82-42D0-B8AA-EFC247FCC95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412BB3-8063-4F65-8A38-071520AC03F3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using PatchList = std::list&lt;temp::Label**&gt;;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void DoPatch(PatchList t_list, temp::Label *label)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	for (t : t_list)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*t = label 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PatchList JoinPatch(PatchList first, PatchList second)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/* use std::list function can simply implement this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1DFBB-A9AE-4779-A70F-76148F07CAB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74A02-9ED3-46FF-8144-13F6525AFE2A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Conversions among Ex, Nx and Cx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UnCX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Should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never expect to see a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tr::NxExp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kind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4285" y="2677160"/>
            <a:ext cx="656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statement</a:t>
            </a:r>
            <a:r>
              <a:rPr lang="zh-CN" altLang="en-US" sz="1800">
                <a:ea typeface="宋体" panose="02010600030101010101" pitchFamily="2" charset="-122"/>
              </a:rPr>
              <a:t>是不能转化为</a:t>
            </a:r>
            <a:r>
              <a:rPr lang="en-US" altLang="zh-CN" sz="1800">
                <a:ea typeface="宋体" panose="02010600030101010101" pitchFamily="2" charset="-122"/>
              </a:rPr>
              <a:t>CX</a:t>
            </a:r>
            <a:r>
              <a:rPr lang="zh-CN" altLang="en-US" sz="1800">
                <a:ea typeface="宋体" panose="02010600030101010101" pitchFamily="2" charset="-122"/>
              </a:rPr>
              <a:t>类型的。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E7B05-FDCA-409A-B853-D59348D2809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84C3B3-BED9-45FD-B1C9-C3991DE765B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 Language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47800"/>
            <a:ext cx="8240712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Intermediate Representation(IR)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kind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abstract machine language9(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生成类似于汇编的树状语言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Able to express the target-machine operations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Without committing to too much machine-specific details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Design goal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Portable compilers for different source languages and different target machines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IR should be extremely simple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Chunky piece of AST must be translated into IR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Groups of IR must be clumped together to form “real” machine instructions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26F8A-E331-41AA-8CA1-2BB172028F5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0FACC-97CB-4493-807D-24A53BAEF1D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5720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ExpAndTy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*absyn::Var::Translate (env::VEnvPtr venv, env::TEnvPtr tenv);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ExpAndTy *absyn::Exp::Translate (env::VEnvPtr venv, env::TEnvPtr tenv);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void	      absyn::Dec::Translate (env::VEnvPtr venv, env::TEnvPtr tenv);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type::Ty*     absyn::Ty::Translate   (                                 env::TenvPtr tenv)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class ExpAndTy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tr::Exp *exp;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type::Ty *ty;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ExpAndTy(tr::Exp *exp, type::Ty *ty) : exp(exp), ty(ty) 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Checking Expressions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8630" y="2880360"/>
            <a:ext cx="6000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在</a:t>
            </a:r>
            <a:r>
              <a:rPr lang="en-US" altLang="zh-CN" sz="1800"/>
              <a:t>type-checking</a:t>
            </a:r>
            <a:r>
              <a:rPr lang="zh-CN" altLang="en-US" sz="1800">
                <a:ea typeface="宋体" panose="02010600030101010101" pitchFamily="2" charset="-122"/>
              </a:rPr>
              <a:t>基础上，我们在做</a:t>
            </a:r>
            <a:r>
              <a:rPr lang="en-US" altLang="zh-CN" sz="1800">
                <a:ea typeface="宋体" panose="02010600030101010101" pitchFamily="2" charset="-122"/>
              </a:rPr>
              <a:t>translation</a:t>
            </a:r>
            <a:r>
              <a:rPr lang="zh-CN" altLang="en-US" sz="1800">
                <a:ea typeface="宋体" panose="02010600030101010101" pitchFamily="2" charset="-122"/>
              </a:rPr>
              <a:t>的时候不仅需要获取变量的类型，还得获取变量对应的中间表达式，这样在后面才能直接的将</a:t>
            </a:r>
            <a:r>
              <a:rPr lang="en-US" altLang="zh-CN" sz="1800">
                <a:ea typeface="宋体" panose="02010600030101010101" pitchFamily="2" charset="-122"/>
              </a:rPr>
              <a:t>IR</a:t>
            </a:r>
            <a:r>
              <a:rPr lang="zh-CN" altLang="en-US" sz="1800">
                <a:ea typeface="宋体" panose="02010600030101010101" pitchFamily="2" charset="-122"/>
              </a:rPr>
              <a:t>变成真正的汇编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630C7-F398-407E-80FA-5FBC4AC4986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10E85-A769-4B86-81DB-96552C71838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simple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62100"/>
            <a:ext cx="86106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Add an interface to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Semant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ExpAndTy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SimpleVar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::Translate();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tr::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ExpAndTy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SimpleVar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::Translate(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env::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VEnvPtr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env::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TEnvPtr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tr::Level *level, … 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14951F-E3C2-4F47-B825-A92E0193E61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57B993-C227-4B88-A09B-013B262B070A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simple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62100"/>
            <a:ext cx="8458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Semant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never gets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its hands dirty with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tree::Exp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should not contain any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direct reference to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module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.(namespace tr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不应该直接访问到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frame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tree)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tr::Access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InReg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can be obtained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querying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venv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Accesss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{public: Level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level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_; frame::Access access_;};//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这里获取了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access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还可以知道这个变量是否是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escaped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SimpleVar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::Translate() </a:t>
            </a:r>
            <a:r>
              <a:rPr lang="en-US" altLang="zh-CN" dirty="0">
                <a:ea typeface="宋体" panose="02010600030101010101" pitchFamily="2" charset="-122"/>
              </a:rPr>
              <a:t>eventually calls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::Exp *frame::Access::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ToExp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(tree::Exp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4895" y="3716020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Level</a:t>
            </a:r>
            <a:r>
              <a:rPr lang="zh-CN" altLang="en-US" sz="1600">
                <a:ea typeface="宋体" panose="02010600030101010101" pitchFamily="2" charset="-122"/>
              </a:rPr>
              <a:t>是对于</a:t>
            </a:r>
            <a:r>
              <a:rPr lang="en-US" altLang="zh-CN" sz="1600">
                <a:ea typeface="宋体" panose="02010600030101010101" pitchFamily="2" charset="-122"/>
              </a:rPr>
              <a:t>Frame</a:t>
            </a:r>
            <a:r>
              <a:rPr lang="zh-CN" altLang="en-US" sz="1600">
                <a:ea typeface="宋体" panose="02010600030101010101" pitchFamily="2" charset="-122"/>
              </a:rPr>
              <a:t>的一种抽象表示，用于表示其</a:t>
            </a:r>
            <a:r>
              <a:rPr lang="en-US" altLang="zh-CN" sz="1600">
                <a:ea typeface="宋体" panose="02010600030101010101" pitchFamily="2" charset="-122"/>
              </a:rPr>
              <a:t>frame</a:t>
            </a:r>
            <a:r>
              <a:rPr lang="zh-CN" altLang="en-US" sz="1600">
                <a:ea typeface="宋体" panose="02010600030101010101" pitchFamily="2" charset="-122"/>
              </a:rPr>
              <a:t>的层次位置关系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F35757-6CD9-4359-8905-C78B6EE1403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0C759-506C-4460-81FA-8099C3C5E3F7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simple variables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/* frame.h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Class RegManager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virtual temp::Temp *FP(void) 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virtual int WordSize() =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tree::Exp *Access::ToExp(tree::Exp *framePtr);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</a:t>
            </a:r>
            <a:r>
              <a:rPr lang="en-US" altLang="zh-CN">
                <a:ea typeface="宋体" panose="02010600030101010101" pitchFamily="2" charset="-122"/>
              </a:rPr>
              <a:t> is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inReg</a:t>
            </a:r>
            <a:r>
              <a:rPr lang="en-US" altLang="zh-CN">
                <a:ea typeface="宋体" panose="02010600030101010101" pitchFamily="2" charset="-122"/>
              </a:rPr>
              <a:t>, the result is simply a register</a:t>
            </a:r>
            <a:endParaRPr lang="en-US" altLang="zh-CN" b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F0313-A045-41A7-89FC-967EDEC6C58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C8AD7F-6BFE-4221-ACAE-05991CCC8C6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simple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24000"/>
            <a:ext cx="8077200" cy="46482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Suppose variable is x and its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r>
              <a:rPr lang="en-US" altLang="zh-CN" dirty="0">
                <a:ea typeface="宋体" panose="02010600030101010101" pitchFamily="2" charset="-122"/>
              </a:rPr>
              <a:t> is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inFrame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access</a:t>
            </a:r>
            <a:r>
              <a:rPr lang="en-US" altLang="zh-CN" dirty="0">
                <a:ea typeface="宋体" panose="02010600030101010101" pitchFamily="2" charset="-122"/>
              </a:rPr>
              <a:t> is in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level(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当前层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(FP: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栈底指针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800" dirty="0">
                <a:ea typeface="宋体" panose="02010600030101010101" pitchFamily="2" charset="-122"/>
                <a:cs typeface="+mn-cs"/>
              </a:rPr>
              <a:t>Resulting tree is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MEM(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(CONST(k), TEMP(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Otherwise,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static link</a:t>
            </a:r>
            <a:r>
              <a:rPr lang="en-US" altLang="zh-CN" dirty="0">
                <a:ea typeface="宋体" panose="02010600030101010101" pitchFamily="2" charset="-122"/>
              </a:rPr>
              <a:t>s must be used(</a:t>
            </a:r>
            <a:r>
              <a:rPr lang="en-US" altLang="zh-CN" sz="2000" dirty="0">
                <a:ea typeface="宋体" panose="02010600030101010101" pitchFamily="2" charset="-122"/>
              </a:rPr>
              <a:t>escaped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Suppose n static links must be follow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MEM( + ( CONST k, MEM(( …MEM(TEMP FP) …))))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is the offset of x in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defined function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6" name="右大括号 1"/>
          <p:cNvSpPr/>
          <p:nvPr/>
        </p:nvSpPr>
        <p:spPr bwMode="auto">
          <a:xfrm rot="5400000">
            <a:off x="5067300" y="3695700"/>
            <a:ext cx="228600" cy="1676400"/>
          </a:xfrm>
          <a:prstGeom prst="rightBrace">
            <a:avLst>
              <a:gd name="adj1" fmla="val 831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7" name="文本框 2"/>
          <p:cNvSpPr txBox="1">
            <a:spLocks noChangeArrowheads="1"/>
          </p:cNvSpPr>
          <p:nvPr/>
        </p:nvSpPr>
        <p:spPr bwMode="auto">
          <a:xfrm>
            <a:off x="5029200" y="44958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6E4E9-4674-451D-A946-5E2A144508E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9708C0-A942-4856-8D78-D2CC19E8F8D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subscripting and field selection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A[i]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Calculate the address (i-l)*s + a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 is the lower bound of the index range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is the size of each array element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is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base address of the array elements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a is global, a-l*s can be done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</a:t>
            </a: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compile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time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a.f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constant</a:t>
            </a:r>
            <a:r>
              <a:rPr lang="en-US" altLang="zh-CN">
                <a:ea typeface="宋体" panose="02010600030101010101" pitchFamily="2" charset="-122"/>
              </a:rPr>
              <a:t> field offset of f to the address a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2E4CE3-9791-47D7-8538-CCDC0515BAD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D92F4-049C-4AC3-B56C-A3863283D547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array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In Pascal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Array-valued variable stands for contents of the array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b : array [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..12] of integer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 := b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Copies the contents of array a into array b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EB7941-4A88-4A9E-93A5-C84948F9259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B6B4F-A5E7-4048-961C-B8381152B8C2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array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It is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pointer constant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a[12], b[12];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 = b ;		/* illegal statement because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is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a[12],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= a ;		/* legal statement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/*b points to the beginning of the array a*/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5080" y="2627630"/>
            <a:ext cx="4719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</a:t>
            </a:r>
            <a:r>
              <a:rPr lang="zh-CN" altLang="en-US" sz="2000">
                <a:ea typeface="宋体" panose="02010600030101010101" pitchFamily="2" charset="-122"/>
              </a:rPr>
              <a:t>中数组起始地址本身是一个</a:t>
            </a:r>
            <a:r>
              <a:rPr lang="en-US" altLang="zh-CN" sz="2000">
                <a:ea typeface="宋体" panose="02010600030101010101" pitchFamily="2" charset="-122"/>
              </a:rPr>
              <a:t>constant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EFD1BC-19C5-4962-B412-CC877C485F9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56B5D7-8BB7-417E-97F9-DB05C8CC5C6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array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Tiger, Java and ML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behaves like a pointer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Tiger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Array name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a pointer constant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Created and initialize by t</a:t>
            </a:r>
            <a:r>
              <a:rPr lang="en-US" altLang="zh-CN" baseline="-25000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[n] of i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array type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n is the number of elements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 is the initial value of each element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0C7EC-2242-4231-950A-7D324F5D7F5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35BCB2-90F5-4A3F-AF38-D6A4F5ABB8FA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array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let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type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array of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:=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 of 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:=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 of 7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	a := b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the array variable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ends up points to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the same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sevens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as the variable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the original 12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zeros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allocated for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are discarded(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gabage,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需要进行垃圾回收，否则会导致内存泄漏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)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In Tiger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Record </a:t>
            </a:r>
            <a:r>
              <a:rPr lang="en-US" altLang="zh-CN" dirty="0">
                <a:ea typeface="宋体" panose="02010600030101010101" pitchFamily="2" charset="-122"/>
              </a:rPr>
              <a:t>values are also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pointers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8BBB8-FFD4-4FFB-89B4-DFCC720D8BA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458DD-5D2F-4890-90C8-14117F3D30C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Expression</a:t>
            </a:r>
            <a:r>
              <a:rPr lang="en-US" altLang="zh-CN">
                <a:ea typeface="宋体" panose="02010600030101010101" pitchFamily="2" charset="-122"/>
              </a:rPr>
              <a:t> stands for the computation of some value and classifies as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CONST(i)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integer constant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symbolic constant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TEMP(t)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Temporary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临时变量，可以用于表示一个虚拟的寄存器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CC7B0-A4C1-47BE-9F4A-C2554CF0B47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97740D-F6DD-4C08-A262-7A53DCFA937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Structured L-values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l-value is 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result of an expression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that can occur on the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left of an assignment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r-value</a:t>
            </a:r>
            <a:r>
              <a:rPr lang="en-US" altLang="zh-CN" sz="2400">
                <a:ea typeface="宋体" panose="02010600030101010101" pitchFamily="2" charset="-122"/>
              </a:rPr>
              <a:t> is one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that can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only</a:t>
            </a:r>
            <a:r>
              <a:rPr lang="en-US" altLang="zh-CN" sz="2000">
                <a:ea typeface="宋体" panose="02010600030101010101" pitchFamily="2" charset="-122"/>
              </a:rPr>
              <a:t> appear on the right of an assignment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l-value denotes a location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Assigning to an l-value means storing to that address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l-value can occur on the right of an assignment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It means the contents of the location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An integer or pointer value is a “scalar”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It has only one component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Structured l-values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Array variables in Pascal, struct variables in C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3EEEA-C8A6-4A44-A61D-FDA98FD051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6D9B58-4574-4C8C-B606-AA1B2E32D2A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subscripting and field selection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structured l-value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tree::Exp tree::MemExp(tree::Exp*, int size)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should be introduced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address calculation should be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MEM(+(TEMP fp, CONST K), S)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S indicates size of object to be stored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514F5-B58A-4AFF-B183-2247E99374F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D86C5E-71BF-46B6-9897-47035B78A183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subscripting and field selection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Tiger there is no structured l-valued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“base address”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of the array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really the contents of a pointer variable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r>
              <a:rPr lang="en-US" altLang="zh-CN">
                <a:ea typeface="宋体" panose="02010600030101010101" pitchFamily="2" charset="-122"/>
              </a:rPr>
              <a:t> is required to fetch this base address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MEM(e) </a:t>
            </a:r>
            <a:r>
              <a:rPr lang="en-US" altLang="zh-CN">
                <a:ea typeface="宋体" panose="02010600030101010101" pitchFamily="2" charset="-122"/>
              </a:rPr>
              <a:t>which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one-word(8 bytes)</a:t>
            </a:r>
            <a:r>
              <a:rPr lang="en-US" altLang="zh-CN">
                <a:ea typeface="宋体" panose="02010600030101010101" pitchFamily="2" charset="-122"/>
              </a:rPr>
              <a:t> pointer value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contents of address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p, p+W, p+2W</a:t>
            </a:r>
            <a:r>
              <a:rPr lang="en-US" altLang="zh-CN">
                <a:ea typeface="宋体" panose="02010600030101010101" pitchFamily="2" charset="-122"/>
              </a:rPr>
              <a:t>, … will be the elements of the array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94B56-D329-4B4B-A3BE-C28200A8E43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66306-1B0D-4CD1-9276-C566D40075B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subscripting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17663"/>
            <a:ext cx="8077200" cy="1295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a[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is just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MEM(+(MEM(e), *(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CONST w))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8" name="文本框 1"/>
          <p:cNvSpPr txBox="1">
            <a:spLocks noChangeArrowheads="1"/>
          </p:cNvSpPr>
          <p:nvPr/>
        </p:nvSpPr>
        <p:spPr bwMode="auto">
          <a:xfrm>
            <a:off x="3352800" y="2779713"/>
            <a:ext cx="969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文本框 2"/>
          <p:cNvSpPr txBox="1">
            <a:spLocks noChangeArrowheads="1"/>
          </p:cNvSpPr>
          <p:nvPr/>
        </p:nvSpPr>
        <p:spPr bwMode="auto">
          <a:xfrm>
            <a:off x="3657600" y="3429000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0" name="文本框 7"/>
          <p:cNvSpPr txBox="1">
            <a:spLocks noChangeArrowheads="1"/>
          </p:cNvSpPr>
          <p:nvPr/>
        </p:nvSpPr>
        <p:spPr bwMode="auto">
          <a:xfrm>
            <a:off x="2057400" y="40386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1" name="文本框 8"/>
          <p:cNvSpPr txBox="1">
            <a:spLocks noChangeArrowheads="1"/>
          </p:cNvSpPr>
          <p:nvPr/>
        </p:nvSpPr>
        <p:spPr bwMode="auto">
          <a:xfrm>
            <a:off x="5334000" y="4033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2" name="文本框 9"/>
          <p:cNvSpPr txBox="1">
            <a:spLocks noChangeArrowheads="1"/>
          </p:cNvSpPr>
          <p:nvPr/>
        </p:nvSpPr>
        <p:spPr bwMode="auto">
          <a:xfrm>
            <a:off x="2362200" y="4570413"/>
            <a:ext cx="32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3" name="文本框 10"/>
          <p:cNvSpPr txBox="1">
            <a:spLocks noChangeArrowheads="1"/>
          </p:cNvSpPr>
          <p:nvPr/>
        </p:nvSpPr>
        <p:spPr bwMode="auto">
          <a:xfrm>
            <a:off x="4800600" y="4572000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4" name="文本框 11"/>
          <p:cNvSpPr txBox="1">
            <a:spLocks noChangeArrowheads="1"/>
          </p:cNvSpPr>
          <p:nvPr/>
        </p:nvSpPr>
        <p:spPr bwMode="auto">
          <a:xfrm>
            <a:off x="5837238" y="4572000"/>
            <a:ext cx="868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5" name="文本框 12"/>
          <p:cNvSpPr txBox="1">
            <a:spLocks noChangeArrowheads="1"/>
          </p:cNvSpPr>
          <p:nvPr/>
        </p:nvSpPr>
        <p:spPr bwMode="auto">
          <a:xfrm>
            <a:off x="6096000" y="51006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46" name="直接连接符 4"/>
          <p:cNvCxnSpPr>
            <a:cxnSpLocks noChangeShapeType="1"/>
            <a:stCxn id="69638" idx="2"/>
            <a:endCxn id="69639" idx="0"/>
          </p:cNvCxnSpPr>
          <p:nvPr/>
        </p:nvCxnSpPr>
        <p:spPr bwMode="auto">
          <a:xfrm flipH="1">
            <a:off x="3838575" y="3240088"/>
            <a:ext cx="0" cy="18891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直接连接符 22"/>
          <p:cNvCxnSpPr>
            <a:cxnSpLocks noChangeShapeType="1"/>
            <a:stCxn id="69639" idx="2"/>
            <a:endCxn id="69640" idx="0"/>
          </p:cNvCxnSpPr>
          <p:nvPr/>
        </p:nvCxnSpPr>
        <p:spPr bwMode="auto">
          <a:xfrm flipH="1">
            <a:off x="2543175" y="3890963"/>
            <a:ext cx="1295400" cy="14763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直接连接符 27"/>
          <p:cNvCxnSpPr>
            <a:cxnSpLocks noChangeShapeType="1"/>
            <a:endCxn id="69641" idx="0"/>
          </p:cNvCxnSpPr>
          <p:nvPr/>
        </p:nvCxnSpPr>
        <p:spPr bwMode="auto">
          <a:xfrm>
            <a:off x="4017963" y="3886200"/>
            <a:ext cx="1485900" cy="14763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直接连接符 30"/>
          <p:cNvCxnSpPr>
            <a:cxnSpLocks noChangeShapeType="1"/>
            <a:endCxn id="69643" idx="0"/>
          </p:cNvCxnSpPr>
          <p:nvPr/>
        </p:nvCxnSpPr>
        <p:spPr bwMode="auto">
          <a:xfrm flipH="1">
            <a:off x="4935538" y="4352925"/>
            <a:ext cx="473075" cy="2190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直接连接符 32"/>
          <p:cNvCxnSpPr>
            <a:cxnSpLocks noChangeShapeType="1"/>
            <a:endCxn id="69644" idx="0"/>
          </p:cNvCxnSpPr>
          <p:nvPr/>
        </p:nvCxnSpPr>
        <p:spPr bwMode="auto">
          <a:xfrm>
            <a:off x="5683250" y="4311650"/>
            <a:ext cx="587375" cy="2603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1" name="直接连接符 34"/>
          <p:cNvCxnSpPr>
            <a:cxnSpLocks noChangeShapeType="1"/>
          </p:cNvCxnSpPr>
          <p:nvPr/>
        </p:nvCxnSpPr>
        <p:spPr bwMode="auto">
          <a:xfrm flipH="1">
            <a:off x="6361113" y="4973638"/>
            <a:ext cx="0" cy="1873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2" name="直接连接符 34"/>
          <p:cNvCxnSpPr>
            <a:cxnSpLocks noChangeShapeType="1"/>
          </p:cNvCxnSpPr>
          <p:nvPr/>
        </p:nvCxnSpPr>
        <p:spPr bwMode="auto">
          <a:xfrm flipH="1">
            <a:off x="2524125" y="4460875"/>
            <a:ext cx="0" cy="1873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1363980" y="5099685"/>
            <a:ext cx="30480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ea typeface="宋体" panose="02010600030101010101" pitchFamily="2" charset="-122"/>
              </a:rPr>
              <a:t>此处的</a:t>
            </a:r>
            <a:r>
              <a:rPr lang="en-US" altLang="zh-CN" sz="2000">
                <a:ea typeface="宋体" panose="02010600030101010101" pitchFamily="2" charset="-122"/>
              </a:rPr>
              <a:t>e</a:t>
            </a:r>
            <a:r>
              <a:rPr lang="zh-CN" altLang="en-US" sz="2000">
                <a:ea typeface="宋体" panose="02010600030101010101" pitchFamily="2" charset="-122"/>
              </a:rPr>
              <a:t>是需要自己去额外获取的，作为一个</a:t>
            </a:r>
            <a:r>
              <a:rPr lang="en-US" altLang="zh-CN" sz="2000">
                <a:ea typeface="宋体" panose="02010600030101010101" pitchFamily="2" charset="-122"/>
              </a:rPr>
              <a:t>simple var</a:t>
            </a:r>
            <a:r>
              <a:rPr lang="zh-CN" altLang="en-US" sz="2000">
                <a:ea typeface="宋体" panose="02010600030101010101" pitchFamily="2" charset="-122"/>
              </a:rPr>
              <a:t>，其有</a:t>
            </a:r>
            <a:r>
              <a:rPr lang="en-US" altLang="zh-CN" sz="2000">
                <a:ea typeface="宋体" panose="02010600030101010101" pitchFamily="2" charset="-122"/>
              </a:rPr>
              <a:t>inReg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ea typeface="宋体" panose="02010600030101010101" pitchFamily="2" charset="-122"/>
              </a:rPr>
              <a:t>in the curlevel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>
                <a:ea typeface="宋体" panose="02010600030101010101" pitchFamily="2" charset="-122"/>
              </a:rPr>
              <a:t>escape</a:t>
            </a:r>
            <a:r>
              <a:rPr lang="zh-CN" altLang="en-US" sz="2000">
                <a:ea typeface="宋体" panose="02010600030101010101" pitchFamily="2" charset="-122"/>
              </a:rPr>
              <a:t>几种情况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26DCC-FB20-4DFD-A1F7-529205CFBE9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446FC-03C7-4620-908D-FA59A39333A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field selection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12954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A.f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MEM(+(MEM(e), CONST offset f))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6" name="文本框 1"/>
          <p:cNvSpPr txBox="1">
            <a:spLocks noChangeArrowheads="1"/>
          </p:cNvSpPr>
          <p:nvPr/>
        </p:nvSpPr>
        <p:spPr bwMode="auto">
          <a:xfrm>
            <a:off x="3352800" y="2779713"/>
            <a:ext cx="969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文本框 2"/>
          <p:cNvSpPr txBox="1">
            <a:spLocks noChangeArrowheads="1"/>
          </p:cNvSpPr>
          <p:nvPr/>
        </p:nvSpPr>
        <p:spPr bwMode="auto">
          <a:xfrm>
            <a:off x="3657600" y="3429000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8" name="文本框 7"/>
          <p:cNvSpPr txBox="1">
            <a:spLocks noChangeArrowheads="1"/>
          </p:cNvSpPr>
          <p:nvPr/>
        </p:nvSpPr>
        <p:spPr bwMode="auto">
          <a:xfrm>
            <a:off x="2057400" y="40386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9" name="文本框 9"/>
          <p:cNvSpPr txBox="1">
            <a:spLocks noChangeArrowheads="1"/>
          </p:cNvSpPr>
          <p:nvPr/>
        </p:nvSpPr>
        <p:spPr bwMode="auto">
          <a:xfrm>
            <a:off x="2362200" y="4568825"/>
            <a:ext cx="32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0" name="文本框 11"/>
          <p:cNvSpPr txBox="1">
            <a:spLocks noChangeArrowheads="1"/>
          </p:cNvSpPr>
          <p:nvPr/>
        </p:nvSpPr>
        <p:spPr bwMode="auto">
          <a:xfrm>
            <a:off x="5105400" y="4038600"/>
            <a:ext cx="868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1" name="文本框 12"/>
          <p:cNvSpPr txBox="1">
            <a:spLocks noChangeArrowheads="1"/>
          </p:cNvSpPr>
          <p:nvPr/>
        </p:nvSpPr>
        <p:spPr bwMode="auto">
          <a:xfrm>
            <a:off x="5105400" y="4567238"/>
            <a:ext cx="1082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 f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692" name="直接连接符 4"/>
          <p:cNvCxnSpPr>
            <a:cxnSpLocks noChangeShapeType="1"/>
            <a:stCxn id="71686" idx="2"/>
            <a:endCxn id="71687" idx="0"/>
          </p:cNvCxnSpPr>
          <p:nvPr/>
        </p:nvCxnSpPr>
        <p:spPr bwMode="auto">
          <a:xfrm flipH="1">
            <a:off x="3838575" y="3240088"/>
            <a:ext cx="0" cy="18891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直接连接符 22"/>
          <p:cNvCxnSpPr>
            <a:cxnSpLocks noChangeShapeType="1"/>
            <a:stCxn id="71687" idx="2"/>
            <a:endCxn id="71688" idx="0"/>
          </p:cNvCxnSpPr>
          <p:nvPr/>
        </p:nvCxnSpPr>
        <p:spPr bwMode="auto">
          <a:xfrm flipH="1">
            <a:off x="2543175" y="3890963"/>
            <a:ext cx="1295400" cy="14763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4" name="直接连接符 27"/>
          <p:cNvCxnSpPr>
            <a:cxnSpLocks noChangeShapeType="1"/>
          </p:cNvCxnSpPr>
          <p:nvPr/>
        </p:nvCxnSpPr>
        <p:spPr bwMode="auto">
          <a:xfrm>
            <a:off x="4017963" y="3886200"/>
            <a:ext cx="1485900" cy="14763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5" name="直接连接符 34"/>
          <p:cNvCxnSpPr>
            <a:cxnSpLocks noChangeShapeType="1"/>
          </p:cNvCxnSpPr>
          <p:nvPr/>
        </p:nvCxnSpPr>
        <p:spPr bwMode="auto">
          <a:xfrm flipH="1">
            <a:off x="5629275" y="4440238"/>
            <a:ext cx="0" cy="1873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6" name="直接连接符 34"/>
          <p:cNvCxnSpPr>
            <a:cxnSpLocks noChangeShapeType="1"/>
          </p:cNvCxnSpPr>
          <p:nvPr/>
        </p:nvCxnSpPr>
        <p:spPr bwMode="auto">
          <a:xfrm flipH="1">
            <a:off x="2524125" y="4429125"/>
            <a:ext cx="0" cy="1873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47D9C-CD14-4CA5-A9AC-FF31FB8B96C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C44FF-99B0-49B0-A242-E27A14B65354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Sermon of Safety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bugs are very common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Array bound check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Time consuming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Optimization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Null check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D9B80F-869D-4E85-A097-FC368391039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E31175-B65E-4AA7-ACD7-E29FDABD4B6C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arithmetic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Tiger it is easy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Binaries are straight forward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 unary(</a:t>
            </a:r>
            <a:r>
              <a:rPr lang="zh-CN" altLang="en-US" sz="2000">
                <a:ea typeface="宋体" panose="02010600030101010101" pitchFamily="2" charset="-122"/>
              </a:rPr>
              <a:t>一元运算符，唯一的一个</a:t>
            </a:r>
            <a:r>
              <a:rPr lang="en-US" altLang="zh-CN" sz="2000">
                <a:ea typeface="宋体" panose="02010600030101010101" pitchFamily="2" charset="-122"/>
              </a:rPr>
              <a:t>”-a”</a:t>
            </a:r>
            <a:r>
              <a:rPr lang="zh-CN" altLang="en-US" sz="2000">
                <a:ea typeface="宋体" panose="02010600030101010101" pitchFamily="2" charset="-122"/>
              </a:rPr>
              <a:t>已经在</a:t>
            </a:r>
            <a:r>
              <a:rPr lang="en-US" altLang="zh-CN" sz="2000">
                <a:ea typeface="宋体" panose="02010600030101010101" pitchFamily="2" charset="-122"/>
              </a:rPr>
              <a:t>parser</a:t>
            </a:r>
            <a:r>
              <a:rPr lang="zh-CN" altLang="en-US" sz="2000">
                <a:ea typeface="宋体" panose="02010600030101010101" pitchFamily="2" charset="-122"/>
              </a:rPr>
              <a:t>是时候转化为</a:t>
            </a:r>
            <a:r>
              <a:rPr lang="en-US" altLang="zh-CN" sz="2000">
                <a:ea typeface="宋体" panose="02010600030101010101" pitchFamily="2" charset="-122"/>
              </a:rPr>
              <a:t>”0-a”</a:t>
            </a:r>
            <a:r>
              <a:rPr lang="zh-CN" altLang="en-US" sz="2000">
                <a:ea typeface="宋体" panose="02010600030101010101" pitchFamily="2" charset="-122"/>
              </a:rPr>
              <a:t>了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Unary negation can be implemented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subtraction from zero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Unary complement can be implemented as XOR with all ones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 floating point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75938E-DE47-43B0-9FB1-169AC0574FD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63898-ECE5-4354-B4B3-3CF72420AE5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conditionals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then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else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Treat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as a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(apply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unCx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Treat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as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lang="en-US" altLang="zh-CN">
                <a:ea typeface="宋体" panose="02010600030101010101" pitchFamily="2" charset="-122"/>
              </a:rPr>
              <a:t> (apply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unEx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Make two labels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to which the conditional will branch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Allocate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temporary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label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t,</a:t>
            </a:r>
            <a:r>
              <a:rPr lang="en-US" altLang="zh-CN">
                <a:ea typeface="宋体" panose="02010600030101010101" pitchFamily="2" charset="-122"/>
              </a:rPr>
              <a:t>  move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label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, move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Both braches should finish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jumping newly  created “joint” label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E1AB6-3320-4945-B3B6-E36B6BCBDDE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AAFD8-AF1D-4A86-95F4-16A7E2CBFF5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conditionals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Treat all of these cases specially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e3 </a:t>
            </a:r>
            <a:r>
              <a:rPr lang="en-US" altLang="zh-CN" dirty="0">
                <a:ea typeface="宋体" panose="02010600030101010101" pitchFamily="2" charset="-122"/>
              </a:rPr>
              <a:t>are both “statements” 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Translate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result as statement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e2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e3</a:t>
            </a:r>
            <a:r>
              <a:rPr lang="en-US" altLang="zh-CN" dirty="0">
                <a:ea typeface="宋体" panose="02010600030101010101" pitchFamily="2" charset="-122"/>
              </a:rPr>
              <a:t> is a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if  x&lt;5 then a &gt; b else 0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x&lt;5 is translates as a CX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trues = { t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false = { f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CJUMP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(LT, x, CONST(5), □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,□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C639C0-E28F-4EA5-8D0D-01CD1CD6AF0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58BBB-74B9-4F30-A3A0-FD8122B5A10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conditionals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 x&lt;5 then a &gt; b else 0 (&lt;==&gt; x&lt;5 &amp;&amp; a&gt;b)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translate x&lt;5 as Cx(s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translate a &gt; b as Cx(s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SEQ(s1(z(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跳到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s2),f), SEQ(LABEL z, s2(t, f(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是同一个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f)))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SEQ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CJUMP			SEQ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LT   x   CONST   z  f 	LABEL	CJUMP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5		     z	    GT    a   b    t    f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1926" name="直接连接符 2"/>
          <p:cNvCxnSpPr>
            <a:cxnSpLocks noChangeShapeType="1"/>
          </p:cNvCxnSpPr>
          <p:nvPr/>
        </p:nvCxnSpPr>
        <p:spPr bwMode="auto">
          <a:xfrm flipH="1">
            <a:off x="2971800" y="3276600"/>
            <a:ext cx="12192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7" name="直接连接符 4"/>
          <p:cNvCxnSpPr>
            <a:cxnSpLocks noChangeShapeType="1"/>
          </p:cNvCxnSpPr>
          <p:nvPr/>
        </p:nvCxnSpPr>
        <p:spPr bwMode="auto">
          <a:xfrm>
            <a:off x="4800600" y="3200400"/>
            <a:ext cx="14478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8" name="直接连接符 6"/>
          <p:cNvCxnSpPr>
            <a:cxnSpLocks noChangeShapeType="1"/>
          </p:cNvCxnSpPr>
          <p:nvPr/>
        </p:nvCxnSpPr>
        <p:spPr bwMode="auto">
          <a:xfrm flipH="1">
            <a:off x="1295400" y="3962400"/>
            <a:ext cx="12192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9" name="直接连接符 8"/>
          <p:cNvCxnSpPr>
            <a:cxnSpLocks noChangeShapeType="1"/>
          </p:cNvCxnSpPr>
          <p:nvPr/>
        </p:nvCxnSpPr>
        <p:spPr bwMode="auto">
          <a:xfrm flipH="1">
            <a:off x="1828800" y="3962400"/>
            <a:ext cx="9144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0" name="直接连接符 10"/>
          <p:cNvCxnSpPr>
            <a:cxnSpLocks noChangeShapeType="1"/>
          </p:cNvCxnSpPr>
          <p:nvPr/>
        </p:nvCxnSpPr>
        <p:spPr bwMode="auto">
          <a:xfrm>
            <a:off x="2743200" y="3962400"/>
            <a:ext cx="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直接连接符 12"/>
          <p:cNvCxnSpPr>
            <a:cxnSpLocks noChangeShapeType="1"/>
          </p:cNvCxnSpPr>
          <p:nvPr/>
        </p:nvCxnSpPr>
        <p:spPr bwMode="auto">
          <a:xfrm>
            <a:off x="2895600" y="3962400"/>
            <a:ext cx="4572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直接连接符 14"/>
          <p:cNvCxnSpPr>
            <a:cxnSpLocks noChangeShapeType="1"/>
          </p:cNvCxnSpPr>
          <p:nvPr/>
        </p:nvCxnSpPr>
        <p:spPr bwMode="auto">
          <a:xfrm>
            <a:off x="3124200" y="3962400"/>
            <a:ext cx="5334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直接连接符 19"/>
          <p:cNvCxnSpPr>
            <a:cxnSpLocks noChangeShapeType="1"/>
          </p:cNvCxnSpPr>
          <p:nvPr/>
        </p:nvCxnSpPr>
        <p:spPr bwMode="auto">
          <a:xfrm>
            <a:off x="2743200" y="4572000"/>
            <a:ext cx="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直接连接符 22"/>
          <p:cNvCxnSpPr>
            <a:cxnSpLocks noChangeShapeType="1"/>
          </p:cNvCxnSpPr>
          <p:nvPr/>
        </p:nvCxnSpPr>
        <p:spPr bwMode="auto">
          <a:xfrm flipH="1">
            <a:off x="4953000" y="3962400"/>
            <a:ext cx="1066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直接连接符 23"/>
          <p:cNvCxnSpPr>
            <a:cxnSpLocks noChangeShapeType="1"/>
          </p:cNvCxnSpPr>
          <p:nvPr/>
        </p:nvCxnSpPr>
        <p:spPr bwMode="auto">
          <a:xfrm>
            <a:off x="6400800" y="3962400"/>
            <a:ext cx="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6" name="直接连接符 25"/>
          <p:cNvCxnSpPr>
            <a:cxnSpLocks noChangeShapeType="1"/>
          </p:cNvCxnSpPr>
          <p:nvPr/>
        </p:nvCxnSpPr>
        <p:spPr bwMode="auto">
          <a:xfrm>
            <a:off x="4648200" y="4572000"/>
            <a:ext cx="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7" name="直接连接符 20"/>
          <p:cNvCxnSpPr>
            <a:cxnSpLocks noChangeShapeType="1"/>
          </p:cNvCxnSpPr>
          <p:nvPr/>
        </p:nvCxnSpPr>
        <p:spPr bwMode="auto">
          <a:xfrm flipH="1">
            <a:off x="5638800" y="4495800"/>
            <a:ext cx="7620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8" name="直接连接符 26"/>
          <p:cNvCxnSpPr>
            <a:cxnSpLocks noChangeShapeType="1"/>
          </p:cNvCxnSpPr>
          <p:nvPr/>
        </p:nvCxnSpPr>
        <p:spPr bwMode="auto">
          <a:xfrm flipH="1">
            <a:off x="6210300" y="4495800"/>
            <a:ext cx="19050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9" name="直接连接符 28"/>
          <p:cNvCxnSpPr>
            <a:cxnSpLocks noChangeShapeType="1"/>
          </p:cNvCxnSpPr>
          <p:nvPr/>
        </p:nvCxnSpPr>
        <p:spPr bwMode="auto">
          <a:xfrm>
            <a:off x="6400800" y="4495800"/>
            <a:ext cx="1524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0" name="直接连接符 30"/>
          <p:cNvCxnSpPr>
            <a:cxnSpLocks noChangeShapeType="1"/>
          </p:cNvCxnSpPr>
          <p:nvPr/>
        </p:nvCxnSpPr>
        <p:spPr bwMode="auto">
          <a:xfrm>
            <a:off x="6477000" y="4495800"/>
            <a:ext cx="4953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1" name="直接连接符 32"/>
          <p:cNvCxnSpPr>
            <a:cxnSpLocks noChangeShapeType="1"/>
          </p:cNvCxnSpPr>
          <p:nvPr/>
        </p:nvCxnSpPr>
        <p:spPr bwMode="auto">
          <a:xfrm>
            <a:off x="6477000" y="4495800"/>
            <a:ext cx="9144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17FFB4-54C3-4BFC-B6C5-2BEBD68694E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7233F-3D77-4BFA-A4A1-9A8DA505007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Binary(o,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can only be a binary operator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are operands 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Mem(e)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Starting address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size of the content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wordSize(8 bytes)</a:t>
            </a:r>
            <a:endParaRPr lang="en-US" altLang="zh-CN" i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ESEQ(s, e)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statement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is evaluated for side effects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is evaluated for a result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Call(f, l)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is evaluated first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is evaluated from left to right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DE638-79A0-4611-A818-9FC3013773F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716DB-686D-48E8-AF63-9BD42304C0C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conditionals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comparison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string equal just calls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runtime –system function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stringEqual(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后面介绍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string unequal just calls runtime –system function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stringEqual </a:t>
            </a:r>
            <a:r>
              <a:rPr lang="en-US" altLang="zh-CN">
                <a:ea typeface="宋体" panose="02010600030101010101" pitchFamily="2" charset="-122"/>
              </a:rPr>
              <a:t>then complements the result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181978-07A9-497D-A50A-7D90733832D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011321-AD95-4F3B-9389-8F0BB09A873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strings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string literal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Constant address</a:t>
            </a:r>
            <a:r>
              <a:rPr lang="en-US" altLang="zh-CN">
                <a:ea typeface="宋体" panose="02010600030101010101" pitchFamily="2" charset="-122"/>
              </a:rPr>
              <a:t> of a segment of memory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Initialized to the proper characters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Using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label to references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Definition of the label, followed by the assembly-language pseudo instruction to reserve and initialize a block of memory to the appropriate characters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Strings in Assembly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2000250"/>
            <a:ext cx="8210550" cy="3429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.section .data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string: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.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ascii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"hello, world\n"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string_end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da-DK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.equ len, string_end - string</a:t>
            </a:r>
            <a:endParaRPr lang="da-DK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.section .text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globl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main: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205" y="17614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gcc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3B91E-2BEF-4E67-9311-B9BD9DD6B46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7FD9D-4D1A-445C-8FEC-6E31233B40E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strings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 string literal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lit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Make a new  label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lab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Returns the tree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tree::NameExp(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lab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Puts the assembly language fragment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frame::StringFrag(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lab, lit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onto a global list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All string operations are performed in functions provided by the runtime system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These functions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heap-allocate space</a:t>
            </a:r>
            <a:r>
              <a:rPr lang="en-US" altLang="zh-CN">
                <a:ea typeface="宋体" panose="02010600030101010101" pitchFamily="2" charset="-122"/>
              </a:rPr>
              <a:t> for their results, and return pointers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175" y="5486400"/>
            <a:ext cx="8274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ea typeface="宋体" panose="02010600030101010101" pitchFamily="2" charset="-122"/>
              </a:rPr>
              <a:t>在</a:t>
            </a:r>
            <a:r>
              <a:rPr lang="en-US" altLang="zh-CN" sz="1800">
                <a:ea typeface="宋体" panose="02010600030101010101" pitchFamily="2" charset="-122"/>
              </a:rPr>
              <a:t>tiger</a:t>
            </a:r>
            <a:r>
              <a:rPr lang="zh-CN" altLang="en-US" sz="1800">
                <a:ea typeface="宋体" panose="02010600030101010101" pitchFamily="2" charset="-122"/>
              </a:rPr>
              <a:t>中，字符串中的</a:t>
            </a:r>
            <a:r>
              <a:rPr lang="en-US" altLang="zh-CN" sz="1800">
                <a:ea typeface="宋体" panose="02010600030101010101" pitchFamily="2" charset="-122"/>
              </a:rPr>
              <a:t>\0</a:t>
            </a:r>
            <a:r>
              <a:rPr lang="zh-CN" altLang="en-US" sz="1800">
                <a:ea typeface="宋体" panose="02010600030101010101" pitchFamily="2" charset="-122"/>
              </a:rPr>
              <a:t>代表着一个任意字符，所以字符串不能以</a:t>
            </a:r>
            <a:r>
              <a:rPr lang="en-US" altLang="zh-CN" sz="1800">
                <a:ea typeface="宋体" panose="02010600030101010101" pitchFamily="2" charset="-122"/>
              </a:rPr>
              <a:t>\0</a:t>
            </a:r>
            <a:r>
              <a:rPr lang="zh-CN" altLang="en-US" sz="1800">
                <a:ea typeface="宋体" panose="02010600030101010101" pitchFamily="2" charset="-122"/>
              </a:rPr>
              <a:t>作为字符串的结束位置，所以需要一个额外的</a:t>
            </a:r>
            <a:r>
              <a:rPr lang="en-US" altLang="zh-CN" sz="1800">
                <a:ea typeface="宋体" panose="02010600030101010101" pitchFamily="2" charset="-122"/>
              </a:rPr>
              <a:t>Label .size </a:t>
            </a:r>
            <a:r>
              <a:rPr lang="zh-CN" altLang="en-US" sz="1800">
                <a:ea typeface="宋体" panose="02010600030101010101" pitchFamily="2" charset="-122"/>
              </a:rPr>
              <a:t>来表示这个</a:t>
            </a:r>
            <a:r>
              <a:rPr lang="en-US" altLang="zh-CN" sz="1800">
                <a:ea typeface="宋体" panose="02010600030101010101" pitchFamily="2" charset="-122"/>
              </a:rPr>
              <a:t>string-literal</a:t>
            </a:r>
            <a:r>
              <a:rPr lang="zh-CN" altLang="en-US" sz="1800">
                <a:ea typeface="宋体" panose="02010600030101010101" pitchFamily="2" charset="-122"/>
              </a:rPr>
              <a:t>的长度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string</a:t>
            </a:r>
            <a:r>
              <a:rPr lang="zh-CN" altLang="en-US" sz="1800">
                <a:ea typeface="宋体" panose="02010600030101010101" pitchFamily="2" charset="-122"/>
              </a:rPr>
              <a:t>会放在</a:t>
            </a:r>
            <a:r>
              <a:rPr lang="en-US" altLang="zh-CN" sz="1800">
                <a:ea typeface="宋体" panose="02010600030101010101" pitchFamily="2" charset="-122"/>
              </a:rPr>
              <a:t>tiger </a:t>
            </a:r>
            <a:r>
              <a:rPr lang="zh-CN" altLang="en-US" sz="1800">
                <a:ea typeface="宋体" panose="02010600030101010101" pitchFamily="2" charset="-122"/>
              </a:rPr>
              <a:t>编译时的</a:t>
            </a:r>
            <a:r>
              <a:rPr lang="en-US" altLang="zh-CN" sz="1800">
                <a:ea typeface="宋体" panose="02010600030101010101" pitchFamily="2" charset="-122"/>
              </a:rPr>
              <a:t>.data</a:t>
            </a:r>
            <a:r>
              <a:rPr lang="zh-CN" altLang="en-US" sz="1800">
                <a:ea typeface="宋体" panose="02010600030101010101" pitchFamily="2" charset="-122"/>
              </a:rPr>
              <a:t>区域</a:t>
            </a:r>
            <a:r>
              <a:rPr lang="en-US" altLang="zh-CN" sz="1800">
                <a:ea typeface="宋体" panose="02010600030101010101" pitchFamily="2" charset="-122"/>
              </a:rPr>
              <a:t>(tiger</a:t>
            </a:r>
            <a:r>
              <a:rPr lang="zh-CN" altLang="en-US" sz="1800">
                <a:ea typeface="宋体" panose="02010600030101010101" pitchFamily="2" charset="-122"/>
              </a:rPr>
              <a:t>因为存在嵌套，所以不存在全局向量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3C0707-8C6B-42D2-8F33-E3BC60BB3CE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029AA-7F91-43FC-834E-43424A8E7F2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strings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represent a string literal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Fixed length such as in Pacal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Varied length with \0 terminated such as in 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word followed by characters such as in Tiger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generate string literal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Label </a:t>
            </a:r>
            <a:r>
              <a:rPr lang="en-US" altLang="zh-CN">
                <a:ea typeface="宋体" panose="02010600030101010101" pitchFamily="2" charset="-122"/>
              </a:rPr>
              <a:t>definition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Pseudo code to generating word constant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Pseudo code to emit character data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implemented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module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66014-4484-4AED-B915-2232F56532B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F1C7BB-D7F1-4F57-B175-E904BD693414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Record and Array Creation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Record creation and initialization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f1 = e1 ; f2 = e2; … ; fn = en }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record may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outlive</a:t>
            </a:r>
            <a:r>
              <a:rPr lang="en-US" altLang="zh-CN">
                <a:ea typeface="宋体" panose="02010600030101010101" pitchFamily="2" charset="-122"/>
              </a:rPr>
              <a:t> the procedure activation that creates it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It cannot be allocated on the stack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It must be allocated on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heap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322C0-A1F5-4C24-ACFC-E8C2D3A137E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5127FC-A3DC-4A78-9BF4-9A783E89B1E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Record Creation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 an external memory-allocation function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creates an n-word area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returns the pointer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into a new temporary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series of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en-US" altLang="zh-CN">
                <a:ea typeface="宋体" panose="02010600030101010101" pitchFamily="2" charset="-122"/>
              </a:rPr>
              <a:t> trees can initialize offsets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0, 1w, 2w, …,(n-1)w </a:t>
            </a:r>
            <a:r>
              <a:rPr lang="en-US" altLang="zh-CN">
                <a:ea typeface="宋体" panose="02010600030101010101" pitchFamily="2" charset="-122"/>
              </a:rPr>
              <a:t>from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 the translations of expression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result of the whole expression is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0" y="4871085"/>
            <a:ext cx="8290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即在创建</a:t>
            </a:r>
            <a:r>
              <a:rPr lang="en-US" altLang="zh-CN" sz="1800"/>
              <a:t>record</a:t>
            </a:r>
            <a:r>
              <a:rPr lang="zh-CN" altLang="en-US" sz="1800">
                <a:ea typeface="宋体" panose="02010600030101010101" pitchFamily="2" charset="-122"/>
              </a:rPr>
              <a:t>的时候是对于每一个</a:t>
            </a:r>
            <a:r>
              <a:rPr lang="en-US" altLang="zh-CN" sz="1800">
                <a:ea typeface="宋体" panose="02010600030101010101" pitchFamily="2" charset="-122"/>
              </a:rPr>
              <a:t>e_i,</a:t>
            </a:r>
            <a:r>
              <a:rPr lang="zh-CN" altLang="en-US" sz="1800">
                <a:ea typeface="宋体" panose="02010600030101010101" pitchFamily="2" charset="-122"/>
              </a:rPr>
              <a:t>通过</a:t>
            </a:r>
            <a:r>
              <a:rPr lang="en-US" altLang="zh-CN" sz="1800">
                <a:ea typeface="宋体" panose="02010600030101010101" pitchFamily="2" charset="-122"/>
              </a:rPr>
              <a:t>move(nw(r), en),</a:t>
            </a:r>
            <a:r>
              <a:rPr lang="zh-CN" altLang="en-US" sz="1800">
                <a:ea typeface="宋体" panose="02010600030101010101" pitchFamily="2" charset="-122"/>
              </a:rPr>
              <a:t>即将初始化的</a:t>
            </a:r>
            <a:r>
              <a:rPr lang="en-US" altLang="zh-CN" sz="1800">
                <a:ea typeface="宋体" panose="02010600030101010101" pitchFamily="2" charset="-122"/>
              </a:rPr>
              <a:t>ei</a:t>
            </a:r>
            <a:r>
              <a:rPr lang="zh-CN" altLang="en-US" sz="1800">
                <a:ea typeface="宋体" panose="02010600030101010101" pitchFamily="2" charset="-122"/>
              </a:rPr>
              <a:t>放入对应的索引</a:t>
            </a:r>
            <a:r>
              <a:rPr lang="en-US" altLang="zh-CN" sz="1800">
                <a:ea typeface="宋体" panose="02010600030101010101" pitchFamily="2" charset="-122"/>
              </a:rPr>
              <a:t>nw(r)</a:t>
            </a:r>
            <a:r>
              <a:rPr lang="zh-CN" altLang="en-US" sz="1800">
                <a:ea typeface="宋体" panose="02010600030101010101" pitchFamily="2" charset="-122"/>
              </a:rPr>
              <a:t>地址中去，之后返回</a:t>
            </a:r>
            <a:r>
              <a:rPr lang="en-US" altLang="zh-CN" sz="1800">
                <a:ea typeface="宋体" panose="02010600030101010101" pitchFamily="2" charset="-122"/>
              </a:rPr>
              <a:t>r</a:t>
            </a:r>
            <a:r>
              <a:rPr lang="zh-CN" altLang="en-US" sz="1800">
                <a:ea typeface="宋体" panose="02010600030101010101" pitchFamily="2" charset="-122"/>
              </a:rPr>
              <a:t>就是这个</a:t>
            </a:r>
            <a:r>
              <a:rPr lang="en-US" altLang="zh-CN" sz="1800">
                <a:ea typeface="宋体" panose="02010600030101010101" pitchFamily="2" charset="-122"/>
              </a:rPr>
              <a:t>record</a:t>
            </a:r>
            <a:r>
              <a:rPr lang="zh-CN" altLang="en-US" sz="1800">
                <a:ea typeface="宋体" panose="02010600030101010101" pitchFamily="2" charset="-122"/>
              </a:rPr>
              <a:t>，注意</a:t>
            </a:r>
            <a:r>
              <a:rPr lang="en-US" altLang="zh-CN" sz="1800">
                <a:ea typeface="宋体" panose="02010600030101010101" pitchFamily="2" charset="-122"/>
              </a:rPr>
              <a:t>record</a:t>
            </a:r>
            <a:r>
              <a:rPr lang="zh-CN" altLang="en-US" sz="1800">
                <a:ea typeface="宋体" panose="02010600030101010101" pitchFamily="2" charset="-122"/>
              </a:rPr>
              <a:t>是一个指针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743FD-232A-4EBA-A3D7-1D99ACF839DC}" type="datetime1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FFE8CB-853D-4B2A-9D53-23CF45B41B4A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Record Creation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8309" name="文本框 1"/>
          <p:cNvSpPr txBox="1">
            <a:spLocks noChangeArrowheads="1"/>
          </p:cNvSpPr>
          <p:nvPr/>
        </p:nvSpPr>
        <p:spPr bwMode="auto">
          <a:xfrm>
            <a:off x="4156075" y="1447800"/>
            <a:ext cx="801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ESEQ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0" name="文本框 6"/>
          <p:cNvSpPr txBox="1">
            <a:spLocks noChangeArrowheads="1"/>
          </p:cNvSpPr>
          <p:nvPr/>
        </p:nvSpPr>
        <p:spPr bwMode="auto">
          <a:xfrm>
            <a:off x="2971800" y="19812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1" name="文本框 7"/>
          <p:cNvSpPr txBox="1">
            <a:spLocks noChangeArrowheads="1"/>
          </p:cNvSpPr>
          <p:nvPr/>
        </p:nvSpPr>
        <p:spPr bwMode="auto">
          <a:xfrm>
            <a:off x="4800600" y="19812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2" name="文本框 8"/>
          <p:cNvSpPr txBox="1">
            <a:spLocks noChangeArrowheads="1"/>
          </p:cNvSpPr>
          <p:nvPr/>
        </p:nvSpPr>
        <p:spPr bwMode="auto">
          <a:xfrm>
            <a:off x="3894138" y="2471738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3" name="文本框 9"/>
          <p:cNvSpPr txBox="1">
            <a:spLocks noChangeArrowheads="1"/>
          </p:cNvSpPr>
          <p:nvPr/>
        </p:nvSpPr>
        <p:spPr bwMode="auto">
          <a:xfrm>
            <a:off x="776288" y="2495550"/>
            <a:ext cx="90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4" name="文本框 10"/>
          <p:cNvSpPr txBox="1">
            <a:spLocks noChangeArrowheads="1"/>
          </p:cNvSpPr>
          <p:nvPr/>
        </p:nvSpPr>
        <p:spPr bwMode="auto">
          <a:xfrm>
            <a:off x="76200" y="295275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5" name="文本框 20"/>
          <p:cNvSpPr txBox="1">
            <a:spLocks noChangeArrowheads="1"/>
          </p:cNvSpPr>
          <p:nvPr/>
        </p:nvSpPr>
        <p:spPr bwMode="auto">
          <a:xfrm>
            <a:off x="1458913" y="34290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6" name="文本框 30"/>
          <p:cNvSpPr txBox="1">
            <a:spLocks noChangeArrowheads="1"/>
          </p:cNvSpPr>
          <p:nvPr/>
        </p:nvSpPr>
        <p:spPr bwMode="auto">
          <a:xfrm>
            <a:off x="5549900" y="299085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7" name="文本框 31"/>
          <p:cNvSpPr txBox="1">
            <a:spLocks noChangeArrowheads="1"/>
          </p:cNvSpPr>
          <p:nvPr/>
        </p:nvSpPr>
        <p:spPr bwMode="auto">
          <a:xfrm>
            <a:off x="1123950" y="2973388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8" name="文本框 32"/>
          <p:cNvSpPr txBox="1">
            <a:spLocks noChangeArrowheads="1"/>
          </p:cNvSpPr>
          <p:nvPr/>
        </p:nvSpPr>
        <p:spPr bwMode="auto">
          <a:xfrm>
            <a:off x="698500" y="344011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9" name="文本框 33"/>
          <p:cNvSpPr txBox="1">
            <a:spLocks noChangeArrowheads="1"/>
          </p:cNvSpPr>
          <p:nvPr/>
        </p:nvSpPr>
        <p:spPr bwMode="auto">
          <a:xfrm>
            <a:off x="698500" y="38211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malloc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0" name="文本框 37"/>
          <p:cNvSpPr txBox="1">
            <a:spLocks noChangeArrowheads="1"/>
          </p:cNvSpPr>
          <p:nvPr/>
        </p:nvSpPr>
        <p:spPr bwMode="auto">
          <a:xfrm>
            <a:off x="5105400" y="237331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1" name="文本框 38"/>
          <p:cNvSpPr txBox="1">
            <a:spLocks noChangeArrowheads="1"/>
          </p:cNvSpPr>
          <p:nvPr/>
        </p:nvSpPr>
        <p:spPr bwMode="auto">
          <a:xfrm>
            <a:off x="304800" y="336391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2" name="文本框 45"/>
          <p:cNvSpPr txBox="1">
            <a:spLocks noChangeArrowheads="1"/>
          </p:cNvSpPr>
          <p:nvPr/>
        </p:nvSpPr>
        <p:spPr bwMode="auto">
          <a:xfrm>
            <a:off x="6516688" y="3516313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3" name="文本框 46"/>
          <p:cNvSpPr txBox="1">
            <a:spLocks noChangeArrowheads="1"/>
          </p:cNvSpPr>
          <p:nvPr/>
        </p:nvSpPr>
        <p:spPr bwMode="auto">
          <a:xfrm>
            <a:off x="1614488" y="3810000"/>
            <a:ext cx="59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n*w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8324" name="直接连接符 4"/>
          <p:cNvCxnSpPr>
            <a:cxnSpLocks noChangeShapeType="1"/>
            <a:stCxn id="98309" idx="2"/>
            <a:endCxn id="98310" idx="0"/>
          </p:cNvCxnSpPr>
          <p:nvPr/>
        </p:nvCxnSpPr>
        <p:spPr bwMode="auto">
          <a:xfrm flipH="1">
            <a:off x="3295650" y="1817688"/>
            <a:ext cx="1260475" cy="163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直接连接符 47"/>
          <p:cNvCxnSpPr>
            <a:cxnSpLocks noChangeShapeType="1"/>
            <a:stCxn id="98309" idx="2"/>
            <a:endCxn id="98311" idx="0"/>
          </p:cNvCxnSpPr>
          <p:nvPr/>
        </p:nvCxnSpPr>
        <p:spPr bwMode="auto">
          <a:xfrm>
            <a:off x="4556125" y="1817688"/>
            <a:ext cx="669925" cy="163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直接连接符 49"/>
          <p:cNvCxnSpPr>
            <a:cxnSpLocks noChangeShapeType="1"/>
            <a:stCxn id="98320" idx="0"/>
            <a:endCxn id="98320" idx="0"/>
          </p:cNvCxnSpPr>
          <p:nvPr/>
        </p:nvCxnSpPr>
        <p:spPr bwMode="auto">
          <a:xfrm>
            <a:off x="5248275" y="2373313"/>
            <a:ext cx="0" cy="0"/>
          </a:xfrm>
          <a:prstGeom prst="line">
            <a:avLst/>
          </a:prstGeom>
          <a:noFill/>
          <a:ln w="9525" algn="ctr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7" name="直接连接符 51"/>
          <p:cNvCxnSpPr>
            <a:cxnSpLocks noChangeShapeType="1"/>
            <a:stCxn id="98311" idx="2"/>
            <a:endCxn id="98320" idx="0"/>
          </p:cNvCxnSpPr>
          <p:nvPr/>
        </p:nvCxnSpPr>
        <p:spPr bwMode="auto">
          <a:xfrm>
            <a:off x="5226050" y="2351088"/>
            <a:ext cx="22225" cy="22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8" name="直接连接符 53"/>
          <p:cNvCxnSpPr>
            <a:cxnSpLocks noChangeShapeType="1"/>
          </p:cNvCxnSpPr>
          <p:nvPr/>
        </p:nvCxnSpPr>
        <p:spPr bwMode="auto">
          <a:xfrm>
            <a:off x="5226050" y="2325688"/>
            <a:ext cx="0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8329" name="组合 86030"/>
          <p:cNvGrpSpPr/>
          <p:nvPr/>
        </p:nvGrpSpPr>
        <p:grpSpPr bwMode="auto">
          <a:xfrm>
            <a:off x="6400800" y="3886200"/>
            <a:ext cx="2438400" cy="2286000"/>
            <a:chOff x="6400800" y="3886200"/>
            <a:chExt cx="2438400" cy="2286000"/>
          </a:xfrm>
        </p:grpSpPr>
        <p:sp>
          <p:nvSpPr>
            <p:cNvPr id="98379" name="文本框 13"/>
            <p:cNvSpPr txBox="1">
              <a:spLocks noChangeArrowheads="1"/>
            </p:cNvSpPr>
            <p:nvPr/>
          </p:nvSpPr>
          <p:spPr bwMode="auto">
            <a:xfrm>
              <a:off x="7074143" y="5391090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TEMP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0" name="文本框 16"/>
            <p:cNvSpPr txBox="1">
              <a:spLocks noChangeArrowheads="1"/>
            </p:cNvSpPr>
            <p:nvPr/>
          </p:nvSpPr>
          <p:spPr bwMode="auto">
            <a:xfrm>
              <a:off x="7391400" y="4019490"/>
              <a:ext cx="9028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MOVE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1" name="文本框 17"/>
            <p:cNvSpPr txBox="1">
              <a:spLocks noChangeArrowheads="1"/>
            </p:cNvSpPr>
            <p:nvPr/>
          </p:nvSpPr>
          <p:spPr bwMode="auto">
            <a:xfrm>
              <a:off x="7160705" y="4476690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MEM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2" name="文本框 23"/>
            <p:cNvSpPr txBox="1">
              <a:spLocks noChangeArrowheads="1"/>
            </p:cNvSpPr>
            <p:nvPr/>
          </p:nvSpPr>
          <p:spPr bwMode="auto">
            <a:xfrm>
              <a:off x="7859445" y="5391090"/>
              <a:ext cx="9797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CONST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3" name="文本框 24"/>
            <p:cNvSpPr txBox="1">
              <a:spLocks noChangeArrowheads="1"/>
            </p:cNvSpPr>
            <p:nvPr/>
          </p:nvSpPr>
          <p:spPr bwMode="auto">
            <a:xfrm>
              <a:off x="7086600" y="487680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BINOP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4" name="文本框 29"/>
            <p:cNvSpPr txBox="1">
              <a:spLocks noChangeArrowheads="1"/>
            </p:cNvSpPr>
            <p:nvPr/>
          </p:nvSpPr>
          <p:spPr bwMode="auto">
            <a:xfrm>
              <a:off x="6400800" y="5392990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PLUS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5" name="文本框 36"/>
            <p:cNvSpPr txBox="1">
              <a:spLocks noChangeArrowheads="1"/>
            </p:cNvSpPr>
            <p:nvPr/>
          </p:nvSpPr>
          <p:spPr bwMode="auto">
            <a:xfrm>
              <a:off x="7848600" y="580286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(n-1)*w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6" name="文本框 41"/>
            <p:cNvSpPr txBox="1">
              <a:spLocks noChangeArrowheads="1"/>
            </p:cNvSpPr>
            <p:nvPr/>
          </p:nvSpPr>
          <p:spPr bwMode="auto">
            <a:xfrm>
              <a:off x="7415215" y="5779053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87" name="文本框 42"/>
            <p:cNvSpPr txBox="1">
              <a:spLocks noChangeArrowheads="1"/>
            </p:cNvSpPr>
            <p:nvPr/>
          </p:nvSpPr>
          <p:spPr bwMode="auto">
            <a:xfrm>
              <a:off x="8001000" y="44958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8388" name="直接连接符 59"/>
            <p:cNvCxnSpPr>
              <a:cxnSpLocks noChangeShapeType="1"/>
            </p:cNvCxnSpPr>
            <p:nvPr/>
          </p:nvCxnSpPr>
          <p:spPr bwMode="auto">
            <a:xfrm>
              <a:off x="7543800" y="5641571"/>
              <a:ext cx="0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89" name="直接连接符 61"/>
            <p:cNvCxnSpPr>
              <a:cxnSpLocks noChangeShapeType="1"/>
            </p:cNvCxnSpPr>
            <p:nvPr/>
          </p:nvCxnSpPr>
          <p:spPr bwMode="auto">
            <a:xfrm>
              <a:off x="8305800" y="5638800"/>
              <a:ext cx="0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90" name="直接连接符 55"/>
            <p:cNvCxnSpPr>
              <a:cxnSpLocks noChangeShapeType="1"/>
              <a:stCxn id="98383" idx="2"/>
              <a:endCxn id="98384" idx="0"/>
            </p:cNvCxnSpPr>
            <p:nvPr/>
          </p:nvCxnSpPr>
          <p:spPr bwMode="auto">
            <a:xfrm flipH="1">
              <a:off x="6788086" y="5246132"/>
              <a:ext cx="756332" cy="1468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91" name="直接连接符 62"/>
            <p:cNvCxnSpPr>
              <a:cxnSpLocks noChangeShapeType="1"/>
              <a:stCxn id="98383" idx="2"/>
            </p:cNvCxnSpPr>
            <p:nvPr/>
          </p:nvCxnSpPr>
          <p:spPr bwMode="auto">
            <a:xfrm flipH="1">
              <a:off x="7543800" y="5246132"/>
              <a:ext cx="618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92" name="直接连接符 86016"/>
            <p:cNvCxnSpPr>
              <a:cxnSpLocks noChangeShapeType="1"/>
              <a:stCxn id="98383" idx="2"/>
              <a:endCxn id="98382" idx="0"/>
            </p:cNvCxnSpPr>
            <p:nvPr/>
          </p:nvCxnSpPr>
          <p:spPr bwMode="auto">
            <a:xfrm>
              <a:off x="7544418" y="5246132"/>
              <a:ext cx="804905" cy="1449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93" name="直接连接符 86023"/>
            <p:cNvCxnSpPr>
              <a:cxnSpLocks noChangeShapeType="1"/>
            </p:cNvCxnSpPr>
            <p:nvPr/>
          </p:nvCxnSpPr>
          <p:spPr bwMode="auto">
            <a:xfrm>
              <a:off x="7543800" y="4738839"/>
              <a:ext cx="618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94" name="直接连接符 86025"/>
            <p:cNvCxnSpPr>
              <a:cxnSpLocks noChangeShapeType="1"/>
              <a:stCxn id="98380" idx="2"/>
              <a:endCxn id="98381" idx="0"/>
            </p:cNvCxnSpPr>
            <p:nvPr/>
          </p:nvCxnSpPr>
          <p:spPr bwMode="auto">
            <a:xfrm flipH="1">
              <a:off x="7547991" y="4388822"/>
              <a:ext cx="294815" cy="878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95" name="直接连接符 86027"/>
            <p:cNvCxnSpPr>
              <a:cxnSpLocks noChangeShapeType="1"/>
              <a:stCxn id="98380" idx="2"/>
              <a:endCxn id="98387" idx="0"/>
            </p:cNvCxnSpPr>
            <p:nvPr/>
          </p:nvCxnSpPr>
          <p:spPr bwMode="auto">
            <a:xfrm>
              <a:off x="7842806" y="4388822"/>
              <a:ext cx="365943" cy="1069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96" name="直接连接符 86029"/>
            <p:cNvCxnSpPr>
              <a:cxnSpLocks noChangeShapeType="1"/>
              <a:stCxn id="98322" idx="2"/>
              <a:endCxn id="98380" idx="0"/>
            </p:cNvCxnSpPr>
            <p:nvPr/>
          </p:nvCxnSpPr>
          <p:spPr bwMode="auto">
            <a:xfrm>
              <a:off x="6810781" y="3886200"/>
              <a:ext cx="1032025" cy="1332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330" name="组合 79"/>
          <p:cNvGrpSpPr/>
          <p:nvPr/>
        </p:nvGrpSpPr>
        <p:grpSpPr bwMode="auto">
          <a:xfrm>
            <a:off x="3992563" y="3305175"/>
            <a:ext cx="2817812" cy="2374900"/>
            <a:chOff x="6400800" y="3796270"/>
            <a:chExt cx="2818267" cy="2375930"/>
          </a:xfrm>
        </p:grpSpPr>
        <p:sp>
          <p:nvSpPr>
            <p:cNvPr id="98361" name="文本框 80"/>
            <p:cNvSpPr txBox="1">
              <a:spLocks noChangeArrowheads="1"/>
            </p:cNvSpPr>
            <p:nvPr/>
          </p:nvSpPr>
          <p:spPr bwMode="auto">
            <a:xfrm>
              <a:off x="7074143" y="5391090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TEMP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2" name="文本框 81"/>
            <p:cNvSpPr txBox="1">
              <a:spLocks noChangeArrowheads="1"/>
            </p:cNvSpPr>
            <p:nvPr/>
          </p:nvSpPr>
          <p:spPr bwMode="auto">
            <a:xfrm>
              <a:off x="7391400" y="4019490"/>
              <a:ext cx="9028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MOVE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3" name="文本框 82"/>
            <p:cNvSpPr txBox="1">
              <a:spLocks noChangeArrowheads="1"/>
            </p:cNvSpPr>
            <p:nvPr/>
          </p:nvSpPr>
          <p:spPr bwMode="auto">
            <a:xfrm>
              <a:off x="7160705" y="4476690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MEM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4" name="文本框 83"/>
            <p:cNvSpPr txBox="1">
              <a:spLocks noChangeArrowheads="1"/>
            </p:cNvSpPr>
            <p:nvPr/>
          </p:nvSpPr>
          <p:spPr bwMode="auto">
            <a:xfrm>
              <a:off x="7859445" y="5391090"/>
              <a:ext cx="9797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CONST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5" name="文本框 84"/>
            <p:cNvSpPr txBox="1">
              <a:spLocks noChangeArrowheads="1"/>
            </p:cNvSpPr>
            <p:nvPr/>
          </p:nvSpPr>
          <p:spPr bwMode="auto">
            <a:xfrm>
              <a:off x="7086600" y="487680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BINOP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6" name="文本框 85"/>
            <p:cNvSpPr txBox="1">
              <a:spLocks noChangeArrowheads="1"/>
            </p:cNvSpPr>
            <p:nvPr/>
          </p:nvSpPr>
          <p:spPr bwMode="auto">
            <a:xfrm>
              <a:off x="6400800" y="5392990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PLUS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7" name="文本框 86"/>
            <p:cNvSpPr txBox="1">
              <a:spLocks noChangeArrowheads="1"/>
            </p:cNvSpPr>
            <p:nvPr/>
          </p:nvSpPr>
          <p:spPr bwMode="auto">
            <a:xfrm>
              <a:off x="7998275" y="580286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2*w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8" name="文本框 87"/>
            <p:cNvSpPr txBox="1">
              <a:spLocks noChangeArrowheads="1"/>
            </p:cNvSpPr>
            <p:nvPr/>
          </p:nvSpPr>
          <p:spPr bwMode="auto">
            <a:xfrm>
              <a:off x="7415215" y="5779053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69" name="文本框 88"/>
            <p:cNvSpPr txBox="1">
              <a:spLocks noChangeArrowheads="1"/>
            </p:cNvSpPr>
            <p:nvPr/>
          </p:nvSpPr>
          <p:spPr bwMode="auto">
            <a:xfrm>
              <a:off x="8001000" y="4495800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e2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8370" name="直接连接符 89"/>
            <p:cNvCxnSpPr>
              <a:cxnSpLocks noChangeShapeType="1"/>
            </p:cNvCxnSpPr>
            <p:nvPr/>
          </p:nvCxnSpPr>
          <p:spPr bwMode="auto">
            <a:xfrm>
              <a:off x="7543800" y="5641571"/>
              <a:ext cx="0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1" name="直接连接符 90"/>
            <p:cNvCxnSpPr>
              <a:cxnSpLocks noChangeShapeType="1"/>
            </p:cNvCxnSpPr>
            <p:nvPr/>
          </p:nvCxnSpPr>
          <p:spPr bwMode="auto">
            <a:xfrm>
              <a:off x="8305800" y="5638800"/>
              <a:ext cx="0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2" name="直接连接符 91"/>
            <p:cNvCxnSpPr>
              <a:cxnSpLocks noChangeShapeType="1"/>
              <a:stCxn id="98365" idx="2"/>
              <a:endCxn id="98366" idx="0"/>
            </p:cNvCxnSpPr>
            <p:nvPr/>
          </p:nvCxnSpPr>
          <p:spPr bwMode="auto">
            <a:xfrm flipH="1">
              <a:off x="6788086" y="5246132"/>
              <a:ext cx="756332" cy="1468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3" name="直接连接符 92"/>
            <p:cNvCxnSpPr>
              <a:cxnSpLocks noChangeShapeType="1"/>
              <a:stCxn id="98365" idx="2"/>
            </p:cNvCxnSpPr>
            <p:nvPr/>
          </p:nvCxnSpPr>
          <p:spPr bwMode="auto">
            <a:xfrm flipH="1">
              <a:off x="7543800" y="5246132"/>
              <a:ext cx="618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4" name="直接连接符 93"/>
            <p:cNvCxnSpPr>
              <a:cxnSpLocks noChangeShapeType="1"/>
              <a:stCxn id="98365" idx="2"/>
              <a:endCxn id="98364" idx="0"/>
            </p:cNvCxnSpPr>
            <p:nvPr/>
          </p:nvCxnSpPr>
          <p:spPr bwMode="auto">
            <a:xfrm>
              <a:off x="7544418" y="5246132"/>
              <a:ext cx="804905" cy="1449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5" name="直接连接符 94"/>
            <p:cNvCxnSpPr>
              <a:cxnSpLocks noChangeShapeType="1"/>
            </p:cNvCxnSpPr>
            <p:nvPr/>
          </p:nvCxnSpPr>
          <p:spPr bwMode="auto">
            <a:xfrm>
              <a:off x="7543800" y="4738839"/>
              <a:ext cx="618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6" name="直接连接符 95"/>
            <p:cNvCxnSpPr>
              <a:cxnSpLocks noChangeShapeType="1"/>
              <a:stCxn id="98362" idx="2"/>
              <a:endCxn id="98363" idx="0"/>
            </p:cNvCxnSpPr>
            <p:nvPr/>
          </p:nvCxnSpPr>
          <p:spPr bwMode="auto">
            <a:xfrm flipH="1">
              <a:off x="7547991" y="4388822"/>
              <a:ext cx="294815" cy="878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7" name="直接连接符 96"/>
            <p:cNvCxnSpPr>
              <a:cxnSpLocks noChangeShapeType="1"/>
              <a:stCxn id="98362" idx="2"/>
              <a:endCxn id="98369" idx="0"/>
            </p:cNvCxnSpPr>
            <p:nvPr/>
          </p:nvCxnSpPr>
          <p:spPr bwMode="auto">
            <a:xfrm>
              <a:off x="7842806" y="4388822"/>
              <a:ext cx="359531" cy="1069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78" name="直接连接符 97"/>
            <p:cNvCxnSpPr>
              <a:cxnSpLocks noChangeShapeType="1"/>
              <a:endCxn id="98322" idx="0"/>
            </p:cNvCxnSpPr>
            <p:nvPr/>
          </p:nvCxnSpPr>
          <p:spPr bwMode="auto">
            <a:xfrm>
              <a:off x="8335283" y="3796270"/>
              <a:ext cx="883784" cy="212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8331" name="直接连接符 99"/>
          <p:cNvCxnSpPr>
            <a:cxnSpLocks noChangeShapeType="1"/>
            <a:stCxn id="98316" idx="2"/>
            <a:endCxn id="98362" idx="0"/>
          </p:cNvCxnSpPr>
          <p:nvPr/>
        </p:nvCxnSpPr>
        <p:spPr bwMode="auto">
          <a:xfrm flipH="1">
            <a:off x="5434013" y="3360738"/>
            <a:ext cx="438150" cy="166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32" name="直接连接符 102"/>
          <p:cNvCxnSpPr>
            <a:cxnSpLocks noChangeShapeType="1"/>
            <a:stCxn id="98312" idx="2"/>
            <a:endCxn id="98316" idx="0"/>
          </p:cNvCxnSpPr>
          <p:nvPr/>
        </p:nvCxnSpPr>
        <p:spPr bwMode="auto">
          <a:xfrm>
            <a:off x="4216400" y="2841625"/>
            <a:ext cx="1655763" cy="149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8333" name="组合 105"/>
          <p:cNvGrpSpPr/>
          <p:nvPr/>
        </p:nvGrpSpPr>
        <p:grpSpPr bwMode="auto">
          <a:xfrm>
            <a:off x="1801813" y="2841625"/>
            <a:ext cx="2438400" cy="2198688"/>
            <a:chOff x="6400800" y="3972993"/>
            <a:chExt cx="2438400" cy="2199207"/>
          </a:xfrm>
        </p:grpSpPr>
        <p:sp>
          <p:nvSpPr>
            <p:cNvPr id="98343" name="文本框 106"/>
            <p:cNvSpPr txBox="1">
              <a:spLocks noChangeArrowheads="1"/>
            </p:cNvSpPr>
            <p:nvPr/>
          </p:nvSpPr>
          <p:spPr bwMode="auto">
            <a:xfrm>
              <a:off x="7074143" y="5391090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TEMP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44" name="文本框 107"/>
            <p:cNvSpPr txBox="1">
              <a:spLocks noChangeArrowheads="1"/>
            </p:cNvSpPr>
            <p:nvPr/>
          </p:nvSpPr>
          <p:spPr bwMode="auto">
            <a:xfrm>
              <a:off x="7391400" y="4019490"/>
              <a:ext cx="9028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MOVE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45" name="文本框 108"/>
            <p:cNvSpPr txBox="1">
              <a:spLocks noChangeArrowheads="1"/>
            </p:cNvSpPr>
            <p:nvPr/>
          </p:nvSpPr>
          <p:spPr bwMode="auto">
            <a:xfrm>
              <a:off x="7160705" y="4476690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MEM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46" name="文本框 109"/>
            <p:cNvSpPr txBox="1">
              <a:spLocks noChangeArrowheads="1"/>
            </p:cNvSpPr>
            <p:nvPr/>
          </p:nvSpPr>
          <p:spPr bwMode="auto">
            <a:xfrm>
              <a:off x="7859445" y="5391090"/>
              <a:ext cx="9797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CONST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47" name="文本框 110"/>
            <p:cNvSpPr txBox="1">
              <a:spLocks noChangeArrowheads="1"/>
            </p:cNvSpPr>
            <p:nvPr/>
          </p:nvSpPr>
          <p:spPr bwMode="auto">
            <a:xfrm>
              <a:off x="7086600" y="487680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BINOP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48" name="文本框 111"/>
            <p:cNvSpPr txBox="1">
              <a:spLocks noChangeArrowheads="1"/>
            </p:cNvSpPr>
            <p:nvPr/>
          </p:nvSpPr>
          <p:spPr bwMode="auto">
            <a:xfrm>
              <a:off x="6400800" y="5392990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PLUS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49" name="文本框 112"/>
            <p:cNvSpPr txBox="1">
              <a:spLocks noChangeArrowheads="1"/>
            </p:cNvSpPr>
            <p:nvPr/>
          </p:nvSpPr>
          <p:spPr bwMode="auto">
            <a:xfrm>
              <a:off x="8028016" y="580286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0*w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50" name="文本框 113"/>
            <p:cNvSpPr txBox="1">
              <a:spLocks noChangeArrowheads="1"/>
            </p:cNvSpPr>
            <p:nvPr/>
          </p:nvSpPr>
          <p:spPr bwMode="auto">
            <a:xfrm>
              <a:off x="7415215" y="5779053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51" name="文本框 114"/>
            <p:cNvSpPr txBox="1">
              <a:spLocks noChangeArrowheads="1"/>
            </p:cNvSpPr>
            <p:nvPr/>
          </p:nvSpPr>
          <p:spPr bwMode="auto">
            <a:xfrm>
              <a:off x="8001000" y="4495800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e1</a:t>
              </a:r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8352" name="直接连接符 115"/>
            <p:cNvCxnSpPr>
              <a:cxnSpLocks noChangeShapeType="1"/>
            </p:cNvCxnSpPr>
            <p:nvPr/>
          </p:nvCxnSpPr>
          <p:spPr bwMode="auto">
            <a:xfrm>
              <a:off x="7543800" y="5641571"/>
              <a:ext cx="0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3" name="直接连接符 116"/>
            <p:cNvCxnSpPr>
              <a:cxnSpLocks noChangeShapeType="1"/>
            </p:cNvCxnSpPr>
            <p:nvPr/>
          </p:nvCxnSpPr>
          <p:spPr bwMode="auto">
            <a:xfrm>
              <a:off x="8305800" y="5638800"/>
              <a:ext cx="0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4" name="直接连接符 117"/>
            <p:cNvCxnSpPr>
              <a:cxnSpLocks noChangeShapeType="1"/>
              <a:stCxn id="98347" idx="2"/>
              <a:endCxn id="98348" idx="0"/>
            </p:cNvCxnSpPr>
            <p:nvPr/>
          </p:nvCxnSpPr>
          <p:spPr bwMode="auto">
            <a:xfrm flipH="1">
              <a:off x="6788086" y="5246132"/>
              <a:ext cx="756332" cy="1468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5" name="直接连接符 118"/>
            <p:cNvCxnSpPr>
              <a:cxnSpLocks noChangeShapeType="1"/>
              <a:stCxn id="98347" idx="2"/>
            </p:cNvCxnSpPr>
            <p:nvPr/>
          </p:nvCxnSpPr>
          <p:spPr bwMode="auto">
            <a:xfrm flipH="1">
              <a:off x="7543800" y="5246132"/>
              <a:ext cx="618" cy="2402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6" name="直接连接符 119"/>
            <p:cNvCxnSpPr>
              <a:cxnSpLocks noChangeShapeType="1"/>
              <a:stCxn id="98347" idx="2"/>
              <a:endCxn id="98346" idx="0"/>
            </p:cNvCxnSpPr>
            <p:nvPr/>
          </p:nvCxnSpPr>
          <p:spPr bwMode="auto">
            <a:xfrm>
              <a:off x="7544418" y="5246132"/>
              <a:ext cx="804905" cy="1449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7" name="直接连接符 120"/>
            <p:cNvCxnSpPr>
              <a:cxnSpLocks noChangeShapeType="1"/>
            </p:cNvCxnSpPr>
            <p:nvPr/>
          </p:nvCxnSpPr>
          <p:spPr bwMode="auto">
            <a:xfrm>
              <a:off x="7543800" y="4738839"/>
              <a:ext cx="618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8" name="直接连接符 121"/>
            <p:cNvCxnSpPr>
              <a:cxnSpLocks noChangeShapeType="1"/>
              <a:stCxn id="98344" idx="2"/>
              <a:endCxn id="98345" idx="0"/>
            </p:cNvCxnSpPr>
            <p:nvPr/>
          </p:nvCxnSpPr>
          <p:spPr bwMode="auto">
            <a:xfrm flipH="1">
              <a:off x="7547991" y="4388822"/>
              <a:ext cx="294815" cy="878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9" name="直接连接符 122"/>
            <p:cNvCxnSpPr>
              <a:cxnSpLocks noChangeShapeType="1"/>
              <a:stCxn id="98344" idx="2"/>
              <a:endCxn id="98351" idx="0"/>
            </p:cNvCxnSpPr>
            <p:nvPr/>
          </p:nvCxnSpPr>
          <p:spPr bwMode="auto">
            <a:xfrm>
              <a:off x="7842806" y="4388822"/>
              <a:ext cx="359531" cy="1069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60" name="直接连接符 123"/>
            <p:cNvCxnSpPr>
              <a:cxnSpLocks noChangeShapeType="1"/>
              <a:stCxn id="98312" idx="2"/>
              <a:endCxn id="98344" idx="0"/>
            </p:cNvCxnSpPr>
            <p:nvPr/>
          </p:nvCxnSpPr>
          <p:spPr bwMode="auto">
            <a:xfrm flipH="1">
              <a:off x="7842806" y="3972993"/>
              <a:ext cx="972801" cy="464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8334" name="直接连接符 125"/>
          <p:cNvCxnSpPr>
            <a:cxnSpLocks noChangeShapeType="1"/>
            <a:stCxn id="98310" idx="2"/>
            <a:endCxn id="98313" idx="0"/>
          </p:cNvCxnSpPr>
          <p:nvPr/>
        </p:nvCxnSpPr>
        <p:spPr bwMode="auto">
          <a:xfrm flipH="1">
            <a:off x="1227138" y="2351088"/>
            <a:ext cx="2068512" cy="144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35" name="直接连接符 128"/>
          <p:cNvCxnSpPr>
            <a:cxnSpLocks noChangeShapeType="1"/>
            <a:stCxn id="98312" idx="0"/>
            <a:endCxn id="98310" idx="2"/>
          </p:cNvCxnSpPr>
          <p:nvPr/>
        </p:nvCxnSpPr>
        <p:spPr bwMode="auto">
          <a:xfrm flipH="1" flipV="1">
            <a:off x="3295650" y="2351088"/>
            <a:ext cx="920750" cy="120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36" name="直接连接符 131"/>
          <p:cNvCxnSpPr>
            <a:cxnSpLocks noChangeShapeType="1"/>
            <a:stCxn id="98313" idx="2"/>
            <a:endCxn id="98314" idx="0"/>
          </p:cNvCxnSpPr>
          <p:nvPr/>
        </p:nvCxnSpPr>
        <p:spPr bwMode="auto">
          <a:xfrm flipH="1">
            <a:off x="501650" y="2865438"/>
            <a:ext cx="725488" cy="87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37" name="直接连接符 134"/>
          <p:cNvCxnSpPr>
            <a:cxnSpLocks noChangeShapeType="1"/>
            <a:stCxn id="98317" idx="0"/>
            <a:endCxn id="98313" idx="2"/>
          </p:cNvCxnSpPr>
          <p:nvPr/>
        </p:nvCxnSpPr>
        <p:spPr bwMode="auto">
          <a:xfrm flipH="1" flipV="1">
            <a:off x="1227138" y="2865438"/>
            <a:ext cx="309562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38" name="直接连接符 137"/>
          <p:cNvCxnSpPr>
            <a:cxnSpLocks noChangeShapeType="1"/>
          </p:cNvCxnSpPr>
          <p:nvPr/>
        </p:nvCxnSpPr>
        <p:spPr bwMode="auto">
          <a:xfrm>
            <a:off x="447675" y="3267075"/>
            <a:ext cx="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39" name="直接连接符 138"/>
          <p:cNvCxnSpPr>
            <a:cxnSpLocks noChangeShapeType="1"/>
          </p:cNvCxnSpPr>
          <p:nvPr/>
        </p:nvCxnSpPr>
        <p:spPr bwMode="auto">
          <a:xfrm>
            <a:off x="1136650" y="3713163"/>
            <a:ext cx="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40" name="直接连接符 139"/>
          <p:cNvCxnSpPr>
            <a:cxnSpLocks noChangeShapeType="1"/>
          </p:cNvCxnSpPr>
          <p:nvPr/>
        </p:nvCxnSpPr>
        <p:spPr bwMode="auto">
          <a:xfrm>
            <a:off x="1900238" y="3706813"/>
            <a:ext cx="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41" name="直接连接符 140"/>
          <p:cNvCxnSpPr>
            <a:cxnSpLocks noChangeShapeType="1"/>
            <a:stCxn id="98317" idx="2"/>
            <a:endCxn id="98318" idx="0"/>
          </p:cNvCxnSpPr>
          <p:nvPr/>
        </p:nvCxnSpPr>
        <p:spPr bwMode="auto">
          <a:xfrm flipH="1">
            <a:off x="1143000" y="3343275"/>
            <a:ext cx="393700" cy="968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42" name="直接连接符 143"/>
          <p:cNvCxnSpPr>
            <a:cxnSpLocks noChangeShapeType="1"/>
            <a:stCxn id="98315" idx="0"/>
            <a:endCxn id="98317" idx="2"/>
          </p:cNvCxnSpPr>
          <p:nvPr/>
        </p:nvCxnSpPr>
        <p:spPr bwMode="auto">
          <a:xfrm flipH="1" flipV="1">
            <a:off x="1536700" y="3343275"/>
            <a:ext cx="411163" cy="85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00607-57C0-4B95-AF40-384723141D0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3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3BD4F1-F45C-4A71-86BE-B1E88E2B067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Creation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Call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external initArray</a:t>
            </a:r>
            <a:r>
              <a:rPr lang="en-US" altLang="zh-CN">
                <a:ea typeface="宋体" panose="02010600030101010101" pitchFamily="2" charset="-122"/>
              </a:rPr>
              <a:t> function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creates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n-word area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initialize all the element with the same value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returns the pointer into a new temporary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result of the whole expression is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init_array(n, b)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n: array length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b: initializing value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CallExp(NameExp(label of “init_array”)),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		ExpList({n,b}))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36879-205D-456E-8351-B9AB4675674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9E93C-4CAD-46D7-A1EE-1FBE574C110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 runtime-system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External functions are implemented in C or assembly language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tree::Exp *frame::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ExternalCall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(std::string s, tree::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ExpList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Simple implementation should be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tree::Exp *frame::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ExternalCall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(std::string s,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ExpList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{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return 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CallExp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(tree::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NameExp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(temp::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LabelFactory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NamedLabel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(s)),                 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Must handle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Underscore function(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即出现的函数名与汇编中的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名称不同的现象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different calling conventions(such as no static link)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EC59F4-56B1-453C-9691-D5A0CF93EF2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9EBC75-F62B-45A4-AD6F-1F02C1F6DFA3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tree::ConstExp(int)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tree::NameExp(temp::Label*)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tree::TempExp(temp::Temp*)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tree::BinopExp(tree::BinOp, tree::Exp*, tree::Exp*)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tree::MemExp(tree::Exp*)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tree::EseqExp(tree::Stm*, tree::Exp*)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tree::CallExp(tree::Exp*, tree::ExpList*)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tree::ExpList(std::list&lt;tree::Exp *&gt;)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69736-ED58-4126-9620-A4A039DC3C8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06D3F-0489-48F2-B3F3-163C7E6DDA4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loops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not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condition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done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	body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test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done: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break statement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simply jump to done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Exp::Translate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has a new formal parameter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</a:t>
            </a:r>
            <a:r>
              <a:rPr lang="en-US" altLang="zh-CN">
                <a:ea typeface="宋体" panose="02010600030101010101" pitchFamily="2" charset="-122"/>
              </a:rPr>
              <a:t> label must be passed as the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parameter when translate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body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8615" y="3921125"/>
            <a:ext cx="7115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done</a:t>
            </a:r>
            <a:r>
              <a:rPr lang="zh-CN" altLang="en-US" sz="2000">
                <a:ea typeface="宋体" panose="02010600030101010101" pitchFamily="2" charset="-122"/>
              </a:rPr>
              <a:t>应该是一个自己实现的用于描述循环结束的</a:t>
            </a:r>
            <a:r>
              <a:rPr lang="en-US" altLang="zh-CN" sz="2000">
                <a:ea typeface="宋体" panose="02010600030101010101" pitchFamily="2" charset="-122"/>
              </a:rPr>
              <a:t>label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98755-086E-48A1-A7E9-A19F66F5699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5AAA08-6C80-4B38-8434-FB1F3C5D40E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for loops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Similar to while loop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Rewrite the AST into the following code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 lo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limit := hi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while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 limit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do (body;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Be careful to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overflow(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i+1 overflow,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则循环会一直进行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D3D62-A9BA-4DFC-8BCC-10B26DF6891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304D3-5DAE-4DE3-842B-546C6E322D5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for loops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Put the test at the end of loop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if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limit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done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body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if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limit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done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Loop: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body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limit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done: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42678-B7E0-4ACB-B1BD-3C2956C8E2F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05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7B0CB-9417-4D11-82EB-639F7EFC30F5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function call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CALL(NAME l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[sl,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…,e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Both the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level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and the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level</a:t>
            </a:r>
            <a:r>
              <a:rPr lang="en-US" altLang="zh-CN">
                <a:ea typeface="宋体" panose="02010600030101010101" pitchFamily="2" charset="-122"/>
              </a:rPr>
              <a:t> of the function calling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are required to calculate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sl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20" y="2870200"/>
            <a:ext cx="8777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在</a:t>
            </a:r>
            <a:r>
              <a:rPr lang="en-US" altLang="zh-CN" sz="1800"/>
              <a:t>translate</a:t>
            </a:r>
            <a:r>
              <a:rPr lang="zh-CN" altLang="en-US" sz="1800">
                <a:ea typeface="宋体" panose="02010600030101010101" pitchFamily="2" charset="-122"/>
              </a:rPr>
              <a:t>一个函数时，需要生成传参，生成</a:t>
            </a:r>
            <a:r>
              <a:rPr lang="en-US" altLang="zh-CN" sz="1800">
                <a:ea typeface="宋体" panose="02010600030101010101" pitchFamily="2" charset="-122"/>
              </a:rPr>
              <a:t>sl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en-US" altLang="zh-CN" sz="1800">
                <a:ea typeface="宋体" panose="02010600030101010101" pitchFamily="2" charset="-122"/>
              </a:rPr>
              <a:t>callee</a:t>
            </a:r>
            <a:r>
              <a:rPr lang="zh-CN" altLang="en-US" sz="1800">
                <a:ea typeface="宋体" panose="02010600030101010101" pitchFamily="2" charset="-122"/>
              </a:rPr>
              <a:t>的</a:t>
            </a:r>
            <a:r>
              <a:rPr lang="en-US" altLang="zh-CN" sz="1800">
                <a:ea typeface="宋体" panose="02010600030101010101" pitchFamily="2" charset="-122"/>
              </a:rPr>
              <a:t>body</a:t>
            </a:r>
            <a:r>
              <a:rPr lang="zh-CN" altLang="en-US" sz="1800">
                <a:ea typeface="宋体" panose="02010600030101010101" pitchFamily="2" charset="-122"/>
              </a:rPr>
              <a:t>等部分对应的汇编代码，并且需要添加前后的起始伪代码。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对于</a:t>
            </a:r>
            <a:r>
              <a:rPr lang="en-US" altLang="zh-CN" sz="1800">
                <a:ea typeface="宋体" panose="02010600030101010101" pitchFamily="2" charset="-122"/>
              </a:rPr>
              <a:t>static link</a:t>
            </a:r>
            <a:r>
              <a:rPr lang="zh-CN" altLang="en-US" sz="1800">
                <a:ea typeface="宋体" panose="02010600030101010101" pitchFamily="2" charset="-122"/>
              </a:rPr>
              <a:t>，函数</a:t>
            </a:r>
            <a:r>
              <a:rPr lang="en-US" altLang="zh-CN" sz="1800">
                <a:ea typeface="宋体" panose="02010600030101010101" pitchFamily="2" charset="-122"/>
              </a:rPr>
              <a:t>f</a:t>
            </a:r>
            <a:r>
              <a:rPr lang="zh-CN" altLang="en-US" sz="1800">
                <a:ea typeface="宋体" panose="02010600030101010101" pitchFamily="2" charset="-122"/>
              </a:rPr>
              <a:t>在其</a:t>
            </a:r>
            <a:r>
              <a:rPr lang="en-US" altLang="zh-CN" sz="1800">
                <a:ea typeface="宋体" panose="02010600030101010101" pitchFamily="2" charset="-122"/>
              </a:rPr>
              <a:t>body</a:t>
            </a:r>
            <a:r>
              <a:rPr lang="zh-CN" altLang="en-US" sz="1800">
                <a:ea typeface="宋体" panose="02010600030101010101" pitchFamily="2" charset="-122"/>
              </a:rPr>
              <a:t>中调用函数</a:t>
            </a: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zh-CN" altLang="en-US" sz="1800">
                <a:ea typeface="宋体" panose="02010600030101010101" pitchFamily="2" charset="-122"/>
              </a:rPr>
              <a:t>，有两种情况：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1.g</a:t>
            </a:r>
            <a:r>
              <a:rPr lang="zh-CN" altLang="en-US" sz="1800">
                <a:ea typeface="宋体" panose="02010600030101010101" pitchFamily="2" charset="-122"/>
              </a:rPr>
              <a:t>的深度</a:t>
            </a:r>
            <a:r>
              <a:rPr lang="en-US" altLang="zh-CN" sz="1800">
                <a:ea typeface="宋体" panose="02010600030101010101" pitchFamily="2" charset="-122"/>
              </a:rPr>
              <a:t>&gt;f</a:t>
            </a:r>
            <a:r>
              <a:rPr lang="zh-CN" altLang="en-US" sz="1800">
                <a:ea typeface="宋体" panose="02010600030101010101" pitchFamily="2" charset="-122"/>
              </a:rPr>
              <a:t>的深度，则一定有</a:t>
            </a:r>
            <a:r>
              <a:rPr lang="en-US" altLang="zh-CN" sz="1800">
                <a:ea typeface="宋体" panose="02010600030101010101" pitchFamily="2" charset="-122"/>
              </a:rPr>
              <a:t>dg=df+1.</a:t>
            </a:r>
            <a:r>
              <a:rPr lang="zh-CN" altLang="en-US" sz="1800">
                <a:ea typeface="宋体" panose="02010600030101010101" pitchFamily="2" charset="-122"/>
              </a:rPr>
              <a:t>因而</a:t>
            </a: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zh-CN" altLang="en-US" sz="1800">
                <a:ea typeface="宋体" panose="02010600030101010101" pitchFamily="2" charset="-122"/>
              </a:rPr>
              <a:t>的</a:t>
            </a:r>
            <a:r>
              <a:rPr lang="en-US" altLang="zh-CN" sz="1800">
                <a:ea typeface="宋体" panose="02010600030101010101" pitchFamily="2" charset="-122"/>
              </a:rPr>
              <a:t>static link</a:t>
            </a:r>
            <a:r>
              <a:rPr lang="zh-CN" altLang="en-US" sz="1800">
                <a:ea typeface="宋体" panose="02010600030101010101" pitchFamily="2" charset="-122"/>
              </a:rPr>
              <a:t>指针只需要指向</a:t>
            </a:r>
            <a:r>
              <a:rPr lang="en-US" altLang="zh-CN" sz="1800">
                <a:ea typeface="宋体" panose="02010600030101010101" pitchFamily="2" charset="-122"/>
              </a:rPr>
              <a:t>f</a:t>
            </a:r>
            <a:r>
              <a:rPr lang="zh-CN" altLang="en-US" sz="1800">
                <a:ea typeface="宋体" panose="02010600030101010101" pitchFamily="2" charset="-122"/>
              </a:rPr>
              <a:t>函数的</a:t>
            </a:r>
            <a:r>
              <a:rPr lang="en-US" altLang="zh-CN" sz="1800">
                <a:ea typeface="宋体" panose="02010600030101010101" pitchFamily="2" charset="-122"/>
              </a:rPr>
              <a:t>fp(frame pointer,</a:t>
            </a:r>
            <a:r>
              <a:rPr lang="zh-CN" altLang="en-US" sz="1800">
                <a:ea typeface="宋体" panose="02010600030101010101" pitchFamily="2" charset="-122"/>
              </a:rPr>
              <a:t>对应</a:t>
            </a:r>
            <a:r>
              <a:rPr lang="en-US" altLang="zh-CN" sz="1800">
                <a:ea typeface="宋体" panose="02010600030101010101" pitchFamily="2" charset="-122"/>
              </a:rPr>
              <a:t>frame</a:t>
            </a:r>
            <a:r>
              <a:rPr lang="zh-CN" altLang="en-US" sz="1800">
                <a:ea typeface="宋体" panose="02010600030101010101" pitchFamily="2" charset="-122"/>
              </a:rPr>
              <a:t>的栈底指针</a:t>
            </a:r>
            <a:r>
              <a:rPr lang="en-US" altLang="zh-CN" sz="1800">
                <a:ea typeface="宋体" panose="02010600030101010101" pitchFamily="2" charset="-122"/>
              </a:rPr>
              <a:t>),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2.g</a:t>
            </a:r>
            <a:r>
              <a:rPr lang="zh-CN" altLang="en-US" sz="1800">
                <a:ea typeface="宋体" panose="02010600030101010101" pitchFamily="2" charset="-122"/>
              </a:rPr>
              <a:t>的深度</a:t>
            </a:r>
            <a:r>
              <a:rPr lang="en-US" altLang="zh-CN" sz="1800">
                <a:ea typeface="宋体" panose="02010600030101010101" pitchFamily="2" charset="-122"/>
              </a:rPr>
              <a:t>&lt;=f</a:t>
            </a:r>
            <a:r>
              <a:rPr lang="zh-CN" altLang="en-US" sz="1800">
                <a:ea typeface="宋体" panose="02010600030101010101" pitchFamily="2" charset="-122"/>
              </a:rPr>
              <a:t>的深度，找</a:t>
            </a:r>
            <a:r>
              <a:rPr lang="en-US" altLang="zh-CN" sz="1800">
                <a:ea typeface="宋体" panose="02010600030101010101" pitchFamily="2" charset="-122"/>
              </a:rPr>
              <a:t>f</a:t>
            </a:r>
            <a:r>
              <a:rPr lang="zh-CN" altLang="en-US" sz="1800">
                <a:ea typeface="宋体" panose="02010600030101010101" pitchFamily="2" charset="-122"/>
              </a:rPr>
              <a:t>和</a:t>
            </a: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zh-CN" altLang="en-US" sz="1800">
                <a:ea typeface="宋体" panose="02010600030101010101" pitchFamily="2" charset="-122"/>
              </a:rPr>
              <a:t>的公共祖先，即为</a:t>
            </a:r>
            <a:r>
              <a:rPr lang="en-US" altLang="zh-CN" sz="1800">
                <a:ea typeface="宋体" panose="02010600030101010101" pitchFamily="2" charset="-122"/>
              </a:rPr>
              <a:t>dg-1</a:t>
            </a:r>
            <a:r>
              <a:rPr lang="zh-CN" altLang="en-US" sz="1800">
                <a:ea typeface="宋体" panose="02010600030101010101" pitchFamily="2" charset="-122"/>
              </a:rPr>
              <a:t>的函数。这时候只需要将</a:t>
            </a:r>
            <a:r>
              <a:rPr lang="en-US" altLang="zh-CN" sz="1800">
                <a:ea typeface="宋体" panose="02010600030101010101" pitchFamily="2" charset="-122"/>
              </a:rPr>
              <a:t>g</a:t>
            </a:r>
            <a:r>
              <a:rPr lang="zh-CN" altLang="en-US" sz="1800">
                <a:ea typeface="宋体" panose="02010600030101010101" pitchFamily="2" charset="-122"/>
              </a:rPr>
              <a:t>的</a:t>
            </a:r>
            <a:r>
              <a:rPr lang="en-US" altLang="zh-CN" sz="1800">
                <a:ea typeface="宋体" panose="02010600030101010101" pitchFamily="2" charset="-122"/>
              </a:rPr>
              <a:t>static link</a:t>
            </a:r>
            <a:r>
              <a:rPr lang="zh-CN" altLang="en-US" sz="1800">
                <a:ea typeface="宋体" panose="02010600030101010101" pitchFamily="2" charset="-122"/>
              </a:rPr>
              <a:t>指向</a:t>
            </a:r>
            <a:r>
              <a:rPr lang="en-US" altLang="zh-CN" sz="1800">
                <a:ea typeface="宋体" panose="02010600030101010101" pitchFamily="2" charset="-122"/>
              </a:rPr>
              <a:t>dg-1</a:t>
            </a:r>
            <a:r>
              <a:rPr lang="zh-CN" altLang="en-US" sz="1800">
                <a:ea typeface="宋体" panose="02010600030101010101" pitchFamily="2" charset="-122"/>
              </a:rPr>
              <a:t>对应函数的</a:t>
            </a:r>
            <a:r>
              <a:rPr lang="en-US" altLang="zh-CN" sz="1800">
                <a:ea typeface="宋体" panose="02010600030101010101" pitchFamily="2" charset="-122"/>
              </a:rPr>
              <a:t>frame-pointer</a:t>
            </a:r>
            <a:r>
              <a:rPr lang="zh-CN" altLang="en-US" sz="1800">
                <a:ea typeface="宋体" panose="02010600030101010101" pitchFamily="2" charset="-122"/>
              </a:rPr>
              <a:t>即可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238AF-FE01-46AC-8846-D62B7B62575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AFC1E9-7576-46D1-8F3C-1AF59D54E5F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Exp::Translate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Dec::Translate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Take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tr::Level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as an extra argument 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1" indent="-34290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tr::Exp *Dec::Translate(env::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VEnvPtr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venv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env::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TEnvPtr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tr::Level *level, temp::Label *label) const = 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1" indent="-34290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Dec::translate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returns an extra result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tr::Exp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as initialization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Variable declaration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Tr::Exp</a:t>
            </a:r>
            <a:r>
              <a:rPr lang="en-US" altLang="zh-CN" dirty="0">
                <a:ea typeface="宋体" panose="02010600030101010101" pitchFamily="2" charset="-122"/>
              </a:rPr>
              <a:t> to reflect the initialization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An assignment must be put just before the body of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Function and type declaration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Return “no-op” expression such as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Ex(CONST(0))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2305" y="6130925"/>
            <a:ext cx="594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varDec</a:t>
            </a:r>
            <a:r>
              <a:rPr lang="zh-CN" altLang="en-US" sz="1800">
                <a:ea typeface="宋体" panose="02010600030101010101" pitchFamily="2" charset="-122"/>
              </a:rPr>
              <a:t>需要返回一个</a:t>
            </a:r>
            <a:r>
              <a:rPr lang="en-US" altLang="zh-CN" sz="1800">
                <a:ea typeface="宋体" panose="02010600030101010101" pitchFamily="2" charset="-122"/>
              </a:rPr>
              <a:t>Exp</a:t>
            </a:r>
            <a:r>
              <a:rPr lang="zh-CN" altLang="en-US" sz="1800">
                <a:ea typeface="宋体" panose="02010600030101010101" pitchFamily="2" charset="-122"/>
              </a:rPr>
              <a:t>并返回对应的</a:t>
            </a:r>
            <a:r>
              <a:rPr lang="en-US" altLang="zh-CN" sz="1800">
                <a:ea typeface="宋体" panose="02010600030101010101" pitchFamily="2" charset="-122"/>
              </a:rPr>
              <a:t>venv</a:t>
            </a:r>
            <a:r>
              <a:rPr lang="zh-CN" altLang="en-US" sz="1800">
                <a:ea typeface="宋体" panose="02010600030101010101" pitchFamily="2" charset="-122"/>
              </a:rPr>
              <a:t>和</a:t>
            </a:r>
            <a:r>
              <a:rPr lang="en-US" altLang="zh-CN" sz="1800">
                <a:ea typeface="宋体" panose="02010600030101010101" pitchFamily="2" charset="-122"/>
              </a:rPr>
              <a:t>tenv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71E781-F847-4042-99B6-404AAE0D962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46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CBBA1-7E51-4A19-8F29-0D857D1275B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Dec::Translate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will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side-effect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the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data structure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Variable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declaration within the declaration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Additional space in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frame(escaped)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Function and type</a:t>
            </a:r>
            <a:r>
              <a:rPr lang="en-US" altLang="zh-CN">
                <a:ea typeface="宋体" panose="02010600030101010101" pitchFamily="2" charset="-122"/>
              </a:rPr>
              <a:t> declaration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Add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 new fragment</a:t>
            </a:r>
            <a:r>
              <a:rPr lang="en-US" altLang="zh-CN" sz="2400">
                <a:ea typeface="宋体" panose="02010600030101010101" pitchFamily="2" charset="-122"/>
              </a:rPr>
              <a:t> of tree code in frame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01AEF-B07A-4A4B-844B-6868E5E2A7F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67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21118-BAAB-4216-BB93-F692EB1FEF7F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Definition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Prologue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Body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Epilogue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31548-BEE5-49B8-9E4B-9137693ED8D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87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E26BE1-531D-4C49-86F5-123D8DABC637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Definition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Prologue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Pseudo-instructions to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announce the beginning of a function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label definition of the function name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An instruction to adjust the stack pointer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Instructions to save “escaping” arguments – including the static link – into the frame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and to move nonescaping arguments into fresh temporary registers(view shift)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Store instructions to save any callee-saved registers- including the return address register – used within the function.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16A907-7FF1-4444-9894-219564938362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.text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.type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incr, @function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incr: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%ebp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%esp, %ebp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count.1231, %eax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$1, %eax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%eax, count.1231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%ebp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.size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incr, .-incr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.local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count.1231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.comm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count.1231,4,4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4125" y="5248910"/>
            <a:ext cx="515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ea typeface="宋体" panose="02010600030101010101" pitchFamily="2" charset="-122"/>
              </a:rPr>
              <a:t>这个</a:t>
            </a:r>
            <a:r>
              <a:rPr lang="en-US" altLang="zh-CN" sz="1800">
                <a:ea typeface="宋体" panose="02010600030101010101" pitchFamily="2" charset="-122"/>
              </a:rPr>
              <a:t>.size</a:t>
            </a:r>
            <a:r>
              <a:rPr lang="zh-CN" altLang="en-US" sz="1800">
                <a:ea typeface="宋体" panose="02010600030101010101" pitchFamily="2" charset="-122"/>
              </a:rPr>
              <a:t>是用于表示这个函数对应所有指令的字节总数，</a:t>
            </a:r>
            <a:r>
              <a:rPr lang="en-US" altLang="zh-CN" sz="1800">
                <a:ea typeface="宋体" panose="02010600030101010101" pitchFamily="2" charset="-122"/>
              </a:rPr>
              <a:t>.</a:t>
            </a:r>
            <a:r>
              <a:rPr lang="zh-CN" altLang="en-US" sz="1800">
                <a:ea typeface="宋体" panose="02010600030101010101" pitchFamily="2" charset="-122"/>
              </a:rPr>
              <a:t>表示的是当前位置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4B48DF-6E58-4DFC-8295-6357DD99F07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8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DBD42-0B20-474E-90E6-E36C9EAFC85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Definition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6"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The function body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indent="-3429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Translation of the expression described by the function body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D2B6F3-0F6D-4778-967E-2A1C81D1CB1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BF2CF-C5FD-4D64-BB14-D70AAF4611A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Exp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subclass to implement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BinopExp : public Exp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BinOp op_;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Exp *left_, *right_;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BinopExp(BinOp op, Exp *left, Exp *right)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: op_(op), left_(left), right_(right) {}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/* implement Exp interface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nl-NL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enum BinOp {  PLUS_OP, MINUS_OP,  MUL_OP,  DIV_OP,  AND_OP,  OR_OP, LSHIFT_OP,  RSHIFT_OP,  ARSHIFT_OP,  XOR_OP};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481E8A-7C3E-4C09-8480-75B717073DB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49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3B7695-28F6-4F43-BAFB-E4B84A73630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Definition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epilogue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An instruction to move 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return value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(result of the function) to the register reserved for that purpose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Load instructions to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restore the callee-save registers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An instruction to reset the stack pointer (to deallocate the frame)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 return instruction (Jump to the return address)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Pseduo-instructions, as needed, to announce the end of a function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9BC0D2-AB0D-4ECC-9F97-F153A831628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69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7C7FB-8FF2-445C-AC02-32A7175125A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Definition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1,3,9,11 depend on exact knowledge of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frame size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Should be generated later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F_procEntryExit3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2, 10 are also handled at that time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To implement 7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MOVE(RV, body)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/* frame.h */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temp::Temp frame::RegManager::ReturnValue(void)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08412-AE73-4320-B7D3-885771BF440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9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AB669-EA02-4BC5-BEB5-DC4054340BEA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Definition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4, 5, 8 are part of the view shift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It should be done by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1" indent="-53340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frame::ProcEntryExit1(frame::Frame*, tree::Stm*)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1" indent="-53340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/* frame.h */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Translate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should apply this function to each procedure as its body is translated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69634-6A9B-4622-8E77-264ACB514ED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1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A03A1F-1E36-4360-AC25-9771A35EBC74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Fragment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4572000" cy="50292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/* frame.h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Frag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/* some definitions and interface here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StringFrag : public Frag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temp::Label *label_;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std::string str_;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…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ProcFrag : public Frag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tree::Stm *body_;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Frame *frame_;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…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521DA8-D069-4853-AC13-2AAC60C581E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361F4B-7217-4F22-825B-8DAE21DD8D84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Fragment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3434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/*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frame.h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ProcEntryExit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::Level *level,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*body,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::list&lt;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::Access*&gt; formals);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00050" lvl="1" indent="0">
              <a:buFontTx/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Frags 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public: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Frags() = default;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PushBack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(Frag *frag);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::list&lt;Frag*&gt;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GetList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() { return frags_;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private: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::list&lt;Frag*&gt; frags_;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320CDA-3BC6-497C-B433-45412749C9D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5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2F4B8D-2EC8-4A90-9D3D-BBE1C6558D3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Fragment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Semant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33450" lvl="1" indent="-533400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Calls upon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tr::Level::NewLevel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in processing a function header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1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Translates the body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314450" lvl="2" indent="-457200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By calling other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interface functions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of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Translate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314450" lvl="2" indent="-457200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Remember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DataFrag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for any string lierals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1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Calls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procEntryExit1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to remember a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ProcFrag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All the remembered fragments go into a a private fragment list within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Translate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F415D-089A-4A47-88E7-508349C4F49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94842-F3CE-4663-B6A6-C33AD5926AE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Statement</a:t>
            </a:r>
            <a:r>
              <a:rPr lang="en-US" altLang="zh-CN">
                <a:ea typeface="宋体" panose="02010600030101010101" pitchFamily="2" charset="-122"/>
              </a:rPr>
              <a:t> performs side effect and control follow, classifies as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Memory,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MOVE(MEM(e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e)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Temporary,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MOVE(TEMP t, e)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Evaluate expression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discard the result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Jump(e, labs)//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参数就类似于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switch,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即记录了当前位置可能跳转到的所有的地址位置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Goto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may 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literal label(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字符形式的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label,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.string:)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or an address expression whose possible values are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labs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0230" y="29502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ea typeface="宋体" panose="02010600030101010101" pitchFamily="2" charset="-122"/>
              </a:rPr>
              <a:t>将</a:t>
            </a:r>
            <a:r>
              <a:rPr lang="en-US" altLang="zh-CN" sz="1800">
                <a:ea typeface="宋体" panose="02010600030101010101" pitchFamily="2" charset="-122"/>
              </a:rPr>
              <a:t>e</a:t>
            </a:r>
            <a:r>
              <a:rPr lang="zh-CN" altLang="en-US" sz="1800">
                <a:ea typeface="宋体" panose="02010600030101010101" pitchFamily="2" charset="-122"/>
              </a:rPr>
              <a:t>放入第一个参数里面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71412-A3A5-4354-8B9F-717685C1051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FB61A0-88BF-4592-A14D-A7F366A64193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CJump(o,e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t, f)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comparison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 e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must be a relational operator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Two outcomes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t(e1 o e2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 (e1 o e2 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0)(tiger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中没有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类型，所以用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1/0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来表示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true/false)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statement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followed by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LABEL(n)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Define the constant value of name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to be the current machine code address (label defination)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NAME(n)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is label use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37153-CC6E-4A6F-9C3D-DE6A9B794CD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CB052-4C2A-43A1-B09D-4AC36A4AB18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Trees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tree::MoveStm(tree::Exp*, tree::Exp*)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tree::ExpStm(tree::Exp*)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tree::JumpStm(tree::Exp*, std::vector&lt;temp::Label *&gt; 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tree::CjumpStm(tree::RelOp, tree::Exp*, tree::Exp*, temp::Label*, temp::Label*)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tree::SeqStm(tree::Stm, tree::Stm)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tree::LabelStm(temp::Label)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tree::StmList(std::list&lt;Stm *&gt;)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06a7872-cb47-43d3-b1b1-ff74075683b7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33"/>
        </a:solidFill>
        <a:ln w="9525" cap="flat" cmpd="sng" algn="ctr">
          <a:solidFill>
            <a:srgbClr val="33CC33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33"/>
        </a:solidFill>
        <a:ln w="9525" cap="flat" cmpd="sng" algn="ctr">
          <a:solidFill>
            <a:srgbClr val="33CC33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19194</Words>
  <Application>WPS 演示</Application>
  <PresentationFormat>全屏显示(4:3)</PresentationFormat>
  <Paragraphs>1139</Paragraphs>
  <Slides>65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Comic Sans MS</vt:lpstr>
      <vt:lpstr>微软雅黑</vt:lpstr>
      <vt:lpstr>Arial Unicode MS</vt:lpstr>
      <vt:lpstr>Symbol</vt:lpstr>
      <vt:lpstr>Courier New</vt:lpstr>
      <vt:lpstr>icfp99</vt:lpstr>
      <vt:lpstr>Translations</vt:lpstr>
      <vt:lpstr>Trees Language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Kinds of AST Expressions</vt:lpstr>
      <vt:lpstr>AST Expression Translation</vt:lpstr>
      <vt:lpstr>AST Expression Translation</vt:lpstr>
      <vt:lpstr>Examples</vt:lpstr>
      <vt:lpstr>Conversions among Ex, Nx and Cx</vt:lpstr>
      <vt:lpstr>Conversions to Ex</vt:lpstr>
      <vt:lpstr>Examples</vt:lpstr>
      <vt:lpstr>Examples</vt:lpstr>
      <vt:lpstr>Conversions among Ex, Nx and Cx</vt:lpstr>
      <vt:lpstr>Type Checking Expressions</vt:lpstr>
      <vt:lpstr>Translate simple variables</vt:lpstr>
      <vt:lpstr>Translate simple variables</vt:lpstr>
      <vt:lpstr>Translate simple variables</vt:lpstr>
      <vt:lpstr>Translate simple variables</vt:lpstr>
      <vt:lpstr>Translate subscripting and field selection</vt:lpstr>
      <vt:lpstr>Translate array variables</vt:lpstr>
      <vt:lpstr>Translate array variables</vt:lpstr>
      <vt:lpstr>Translate array variables</vt:lpstr>
      <vt:lpstr>Translate array variables</vt:lpstr>
      <vt:lpstr>Structured L-values</vt:lpstr>
      <vt:lpstr>Translate subscripting and field selection</vt:lpstr>
      <vt:lpstr>Translate subscripting and field selection</vt:lpstr>
      <vt:lpstr>Translate subscripting</vt:lpstr>
      <vt:lpstr>Translate field selection</vt:lpstr>
      <vt:lpstr>A Sermon of Safety</vt:lpstr>
      <vt:lpstr>Translate arithmetic</vt:lpstr>
      <vt:lpstr>Translate conditionals</vt:lpstr>
      <vt:lpstr>Translate conditionals</vt:lpstr>
      <vt:lpstr>Translate conditionals</vt:lpstr>
      <vt:lpstr>Translate conditionals</vt:lpstr>
      <vt:lpstr>Translate strings</vt:lpstr>
      <vt:lpstr>Strings in Assembly</vt:lpstr>
      <vt:lpstr>Translate strings</vt:lpstr>
      <vt:lpstr>Translate strings</vt:lpstr>
      <vt:lpstr>Record and Array Creation</vt:lpstr>
      <vt:lpstr>Record Creation</vt:lpstr>
      <vt:lpstr>Record Creation</vt:lpstr>
      <vt:lpstr>Array Creation</vt:lpstr>
      <vt:lpstr>Call runtime-system functions</vt:lpstr>
      <vt:lpstr>Translate while loops</vt:lpstr>
      <vt:lpstr>Translate for loops</vt:lpstr>
      <vt:lpstr>Translate for loops</vt:lpstr>
      <vt:lpstr>Translate function call</vt:lpstr>
      <vt:lpstr>Declarations</vt:lpstr>
      <vt:lpstr>Declarations</vt:lpstr>
      <vt:lpstr>Function Definition</vt:lpstr>
      <vt:lpstr>Function Definition</vt:lpstr>
      <vt:lpstr>Example</vt:lpstr>
      <vt:lpstr>Function Definition</vt:lpstr>
      <vt:lpstr>Function Definition</vt:lpstr>
      <vt:lpstr>Function Definition</vt:lpstr>
      <vt:lpstr>Function Definition</vt:lpstr>
      <vt:lpstr>Fragment </vt:lpstr>
      <vt:lpstr>Fragment </vt:lpstr>
      <vt:lpstr>Fragment 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534</cp:revision>
  <dcterms:created xsi:type="dcterms:W3CDTF">2000-01-15T07:54:00Z</dcterms:created>
  <dcterms:modified xsi:type="dcterms:W3CDTF">2022-11-01T10:58:39Z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B2C3F5F628C3409593BC7F485EC4ADD9</vt:lpwstr>
  </property>
  <property fmtid="{D5CDD505-2E9C-101B-9397-08002B2CF9AE}" pid="3" name="KSOProductBuildVer">
    <vt:lpwstr>2052-11.1.0.12598</vt:lpwstr>
  </property>
</Properties>
</file>