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43"/>
  </p:handoutMasterIdLst>
  <p:sldIdLst>
    <p:sldId id="256" r:id="rId3"/>
    <p:sldId id="439" r:id="rId5"/>
    <p:sldId id="440" r:id="rId6"/>
    <p:sldId id="442" r:id="rId7"/>
    <p:sldId id="447" r:id="rId8"/>
    <p:sldId id="448" r:id="rId9"/>
    <p:sldId id="449" r:id="rId10"/>
    <p:sldId id="445" r:id="rId11"/>
    <p:sldId id="450" r:id="rId12"/>
    <p:sldId id="427" r:id="rId13"/>
    <p:sldId id="428" r:id="rId14"/>
    <p:sldId id="429" r:id="rId15"/>
    <p:sldId id="431" r:id="rId16"/>
    <p:sldId id="472" r:id="rId17"/>
    <p:sldId id="443" r:id="rId18"/>
    <p:sldId id="451" r:id="rId19"/>
    <p:sldId id="453" r:id="rId20"/>
    <p:sldId id="452" r:id="rId21"/>
    <p:sldId id="454" r:id="rId22"/>
    <p:sldId id="470" r:id="rId23"/>
    <p:sldId id="455" r:id="rId24"/>
    <p:sldId id="471" r:id="rId25"/>
    <p:sldId id="458" r:id="rId26"/>
    <p:sldId id="459" r:id="rId27"/>
    <p:sldId id="460" r:id="rId28"/>
    <p:sldId id="461" r:id="rId29"/>
    <p:sldId id="467" r:id="rId30"/>
    <p:sldId id="466" r:id="rId31"/>
    <p:sldId id="469" r:id="rId32"/>
    <p:sldId id="468" r:id="rId33"/>
    <p:sldId id="432" r:id="rId34"/>
    <p:sldId id="433" r:id="rId35"/>
    <p:sldId id="436" r:id="rId36"/>
    <p:sldId id="464" r:id="rId37"/>
    <p:sldId id="434" r:id="rId38"/>
    <p:sldId id="437" r:id="rId39"/>
    <p:sldId id="438" r:id="rId40"/>
    <p:sldId id="462" r:id="rId41"/>
    <p:sldId id="435" r:id="rId42"/>
  </p:sldIdLst>
  <p:sldSz cx="9144000" cy="6858000" type="screen4x3"/>
  <p:notesSz cx="6858000" cy="9144000"/>
  <p:custDataLst>
    <p:tags r:id="rId47"/>
  </p:custDataLst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33CC33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12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7" Type="http://schemas.openxmlformats.org/officeDocument/2006/relationships/tags" Target="tags/tag1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handoutMaster" Target="handoutMasters/handoutMaster1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72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 i="1">
                <a:latin typeface="Math A" pitchFamily="18" charset="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ath A" pitchFamily="18" charset="2"/>
              <a:ea typeface="+mn-ea"/>
              <a:cs typeface="+mn-cs"/>
            </a:endParaRPr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 i="1">
                <a:latin typeface="Math A" pitchFamily="18" charset="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ath A" pitchFamily="18" charset="2"/>
              <a:ea typeface="+mn-ea"/>
              <a:cs typeface="+mn-cs"/>
            </a:endParaRPr>
          </a:p>
        </p:txBody>
      </p:sp>
      <p:sp>
        <p:nvSpPr>
          <p:cNvPr id="3727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 i="1">
                <a:latin typeface="Math A" pitchFamily="18" charset="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ath A" pitchFamily="18" charset="2"/>
              <a:ea typeface="+mn-ea"/>
              <a:cs typeface="+mn-cs"/>
            </a:endParaRPr>
          </a:p>
        </p:txBody>
      </p:sp>
      <p:sp>
        <p:nvSpPr>
          <p:cNvPr id="3727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>
              <a:buNone/>
            </a:pPr>
            <a:fld id="{9A0DB2DC-4C9A-4742-B13C-FB6460FD3503}" type="slidenum">
              <a:rPr lang="zh-CN" altLang="en-US" sz="1200" i="1" dirty="0">
                <a:latin typeface="Math A" pitchFamily="18" charset="2"/>
                <a:ea typeface="宋体" panose="02010600030101010101" pitchFamily="2" charset="-122"/>
              </a:rPr>
            </a:fld>
            <a:endParaRPr lang="zh-CN" altLang="en-US" sz="1200" i="1" dirty="0">
              <a:latin typeface="Math A" pitchFamily="18" charset="2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076" name="Rectangle 4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Click to edit Master text styles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Second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Third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Fourth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Fifth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>
              <a:buNone/>
            </a:pPr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14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7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458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2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662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7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867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buNone/>
            </a:pPr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7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277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zh-CN" dirty="0">
              <a:ea typeface="宋体" panose="02010600030101010101" pitchFamily="2" charset="-122"/>
            </a:endParaRPr>
          </a:p>
        </p:txBody>
      </p:sp>
      <p:sp>
        <p:nvSpPr>
          <p:cNvPr id="3482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6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686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1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891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6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096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301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zh-CN" dirty="0">
              <a:ea typeface="宋体" panose="02010600030101010101" pitchFamily="2" charset="-122"/>
            </a:endParaRPr>
          </a:p>
        </p:txBody>
      </p:sp>
      <p:sp>
        <p:nvSpPr>
          <p:cNvPr id="8196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5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506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10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710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5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这里</a:t>
            </a:r>
            <a:r>
              <a:rPr lang="en-US" altLang="zh-CN" dirty="0">
                <a:ea typeface="宋体" panose="02010600030101010101" pitchFamily="2" charset="-122"/>
              </a:rPr>
              <a:t>StmAndExp</a:t>
            </a:r>
            <a:r>
              <a:rPr lang="zh-CN" altLang="en-US" dirty="0">
                <a:ea typeface="宋体" panose="02010600030101010101" pitchFamily="2" charset="-122"/>
              </a:rPr>
              <a:t>确实是</a:t>
            </a:r>
            <a:r>
              <a:rPr lang="en-US" altLang="zh-CN" dirty="0">
                <a:ea typeface="宋体" panose="02010600030101010101" pitchFamily="2" charset="-122"/>
              </a:rPr>
              <a:t>struct</a:t>
            </a:r>
            <a:r>
              <a:rPr lang="zh-CN" altLang="en-US" dirty="0">
                <a:ea typeface="宋体" panose="02010600030101010101" pitchFamily="2" charset="-122"/>
              </a:rPr>
              <a:t>，因为只是一个简单的数据结构，并没有封装方法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0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120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25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325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29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530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34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734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39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93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zh-CN" dirty="0">
              <a:ea typeface="宋体" panose="02010600030101010101" pitchFamily="2" charset="-122"/>
            </a:endParaRPr>
          </a:p>
        </p:txBody>
      </p:sp>
      <p:sp>
        <p:nvSpPr>
          <p:cNvPr id="61444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zh-CN" dirty="0">
              <a:ea typeface="宋体" panose="02010600030101010101" pitchFamily="2" charset="-122"/>
            </a:endParaRPr>
          </a:p>
        </p:txBody>
      </p:sp>
      <p:sp>
        <p:nvSpPr>
          <p:cNvPr id="63492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zh-CN" dirty="0">
              <a:ea typeface="宋体" panose="02010600030101010101" pitchFamily="2" charset="-122"/>
            </a:endParaRPr>
          </a:p>
        </p:txBody>
      </p:sp>
      <p:sp>
        <p:nvSpPr>
          <p:cNvPr id="10244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3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554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58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758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3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963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8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168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73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373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77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578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82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782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87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987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2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192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97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397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zh-CN" dirty="0">
              <a:ea typeface="宋体" panose="02010600030101010101" pitchFamily="2" charset="-122"/>
            </a:endParaRPr>
          </a:p>
        </p:txBody>
      </p:sp>
      <p:sp>
        <p:nvSpPr>
          <p:cNvPr id="12292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zh-CN" dirty="0">
              <a:ea typeface="宋体" panose="02010600030101010101" pitchFamily="2" charset="-122"/>
            </a:endParaRPr>
          </a:p>
        </p:txBody>
      </p:sp>
      <p:sp>
        <p:nvSpPr>
          <p:cNvPr id="1434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zh-CN" dirty="0">
              <a:ea typeface="宋体" panose="02010600030101010101" pitchFamily="2" charset="-122"/>
            </a:endParaRPr>
          </a:p>
        </p:txBody>
      </p:sp>
      <p:sp>
        <p:nvSpPr>
          <p:cNvPr id="16388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zh-CN" dirty="0">
              <a:ea typeface="宋体" panose="02010600030101010101" pitchFamily="2" charset="-122"/>
            </a:endParaRPr>
          </a:p>
        </p:txBody>
      </p:sp>
      <p:sp>
        <p:nvSpPr>
          <p:cNvPr id="18436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zh-CN" dirty="0">
              <a:ea typeface="宋体" panose="02010600030101010101" pitchFamily="2" charset="-122"/>
            </a:endParaRPr>
          </a:p>
        </p:txBody>
      </p:sp>
      <p:sp>
        <p:nvSpPr>
          <p:cNvPr id="20484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zh-CN" dirty="0">
              <a:ea typeface="宋体" panose="02010600030101010101" pitchFamily="2" charset="-122"/>
            </a:endParaRPr>
          </a:p>
        </p:txBody>
      </p:sp>
      <p:sp>
        <p:nvSpPr>
          <p:cNvPr id="22532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392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4DBD9F-8A5C-49EA-B0BA-2A267D002D01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14600" y="6248400"/>
            <a:ext cx="411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Prof. Necula  CS 164  Lecture 14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>
              <a:buNone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F44F47-06AC-4F64-856B-46E7A490F048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Prof. Necula  CS 164  Lecture 14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F44F47-06AC-4F64-856B-46E7A490F048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Prof. Necula  CS 164  Lecture 14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F44F47-06AC-4F64-856B-46E7A490F048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Prof. Necula  CS 164  Lecture 14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F44F47-06AC-4F64-856B-46E7A490F048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Prof. Necula  CS 164  Lecture 14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F44F47-06AC-4F64-856B-46E7A490F048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Prof. Necula  CS 164  Lecture 14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F44F47-06AC-4F64-856B-46E7A490F048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Prof. Necula  CS 164  Lecture 14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F44F47-06AC-4F64-856B-46E7A490F048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Prof. Necula  CS 164  Lecture 14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F44F47-06AC-4F64-856B-46E7A490F048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Prof. Necula  CS 164  Lecture 14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F44F47-06AC-4F64-856B-46E7A490F048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Prof. Necula  CS 164  Lecture 14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F44F47-06AC-4F64-856B-46E7A490F048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Prof. Necula  CS 164  Lecture 14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382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F44F47-06AC-4F64-856B-46E7A490F048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82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172200"/>
            <a:ext cx="3429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Prof. Necula  CS 164  Lecture 14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82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lvl="0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1031" name="Line 7"/>
          <p:cNvSpPr/>
          <p:nvPr/>
        </p:nvSpPr>
        <p:spPr>
          <a:xfrm>
            <a:off x="457200" y="1371600"/>
            <a:ext cx="8077200" cy="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4"/>
          <p:cNvSpPr txBox="1">
            <a:spLocks noGrp="1"/>
          </p:cNvSpPr>
          <p:nvPr>
            <p:ph type="dt" sz="half" idx="2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3" name="Rectangle 6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4" name="Rectangle 2"/>
          <p:cNvSpPr>
            <a:spLocks noGrp="1"/>
          </p:cNvSpPr>
          <p:nvPr>
            <p:ph type="ctrTitle"/>
          </p:nvPr>
        </p:nvSpPr>
        <p:spPr>
          <a:xfrm>
            <a:off x="533400" y="2133600"/>
            <a:ext cx="8229600" cy="2209800"/>
          </a:xfrm>
        </p:spPr>
        <p:txBody>
          <a:bodyPr vert="horz" wrap="square" lIns="91440" tIns="45720" rIns="91440" bIns="45720" anchor="ctr" anchorCtr="0"/>
          <a:p>
            <a:pPr algn="ctr">
              <a:buClrTx/>
              <a:buSzTx/>
              <a:buFontTx/>
            </a:pPr>
            <a:r>
              <a:rPr lang="en-US" altLang="zh-CN" sz="4400" dirty="0">
                <a:solidFill>
                  <a:srgbClr val="0070C0"/>
                </a:solidFill>
                <a:latin typeface="+mj-lt"/>
                <a:ea typeface="宋体" panose="02010600030101010101" pitchFamily="2" charset="-122"/>
                <a:cs typeface="+mj-cs"/>
              </a:rPr>
              <a:t>Basic Blocks </a:t>
            </a:r>
            <a:r>
              <a:rPr lang="en-US" altLang="zh-CN" sz="4400" dirty="0">
                <a:latin typeface="+mj-lt"/>
                <a:ea typeface="宋体" panose="02010600030101010101" pitchFamily="2" charset="-122"/>
                <a:cs typeface="+mj-cs"/>
              </a:rPr>
              <a:t>and </a:t>
            </a:r>
            <a:r>
              <a:rPr lang="en-US" altLang="zh-CN" sz="4400" dirty="0">
                <a:solidFill>
                  <a:srgbClr val="0070C0"/>
                </a:solidFill>
                <a:latin typeface="+mj-lt"/>
                <a:ea typeface="宋体" panose="02010600030101010101" pitchFamily="2" charset="-122"/>
                <a:cs typeface="+mj-cs"/>
              </a:rPr>
              <a:t>Traces</a:t>
            </a:r>
            <a:endParaRPr lang="en-US" altLang="zh-CN" sz="4400" dirty="0">
              <a:solidFill>
                <a:srgbClr val="0070C0"/>
              </a:solidFill>
              <a:latin typeface="+mj-lt"/>
              <a:ea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Date Placeholder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55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5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Canonical Tree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19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077200" cy="441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28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Linearize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 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removes the ESEQs and 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moves the CALLs to top level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tree::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StmList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*Linearize();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Date Placeholder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03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0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Canonical Tree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5605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419600"/>
          </a:xfrm>
        </p:spPr>
        <p:txBody>
          <a:bodyPr vert="horz" wrap="square" lIns="91440" tIns="45720" rIns="91440" bIns="45720" anchor="t" anchorCtr="0"/>
          <a:p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ESEQ(s1, ESEQ(s2, e))</a:t>
            </a:r>
            <a:endParaRPr lang="en-US" altLang="zh-CN" sz="24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	 ESEQ(SEQ(s1,s2), e))</a:t>
            </a:r>
            <a:endParaRPr lang="en-US" altLang="zh-CN" i="1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endParaRPr lang="en-US" altLang="zh-CN" sz="2400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BINOP(op, ESEQ(S, e1,), e2) </a:t>
            </a:r>
            <a:endParaRPr lang="en-US" altLang="zh-CN" sz="2400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 ESEQ(s, BINOP(op, e1, e2))</a:t>
            </a:r>
            <a:endParaRPr lang="en-US" altLang="zh-CN" sz="2400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MEM(ESEQ(s,e1))  ESEQ(s, MEM(e1))</a:t>
            </a:r>
            <a:endParaRPr lang="en-US" altLang="zh-CN" sz="2400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JUMP(ESEQ(s, e1))  SEQ(s, JUMP(e1))</a:t>
            </a:r>
            <a:endParaRPr lang="en-US" altLang="zh-CN" sz="2400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</a:t>
            </a:r>
            <a:endParaRPr lang="en-US" altLang="zh-CN" sz="2400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CJUMP(op, ESEQ(s, e1), e2, l1,l2) </a:t>
            </a:r>
            <a:endParaRPr lang="en-US" altLang="zh-CN" sz="2400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 SEQ(s, CJUMP(op, e1, e2, l1,l2))</a:t>
            </a:r>
            <a:endParaRPr lang="en-US" altLang="zh-CN" sz="2400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Date Placeholder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51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5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Canonical Tree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7653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419600"/>
          </a:xfrm>
        </p:spPr>
        <p:txBody>
          <a:bodyPr vert="horz" wrap="square" lIns="91440" tIns="45720" rIns="91440" bIns="45720" anchor="t" anchorCtr="0"/>
          <a:p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BINOP(op, e1, ESEQ(s, e2) </a:t>
            </a:r>
            <a:endParaRPr lang="en-US" altLang="zh-CN" sz="2400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 	ESEQ(MOVE(TEMP t, e1),					ESEQ(s, BINOP(op, TEMP t, e2)))</a:t>
            </a:r>
            <a:endParaRPr lang="en-US" altLang="zh-CN" sz="2400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endParaRPr lang="en-US" altLang="zh-CN" sz="2400" i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CJUMP(op, e1, ESEQ(s, e2), l1, l2) </a:t>
            </a:r>
            <a:endParaRPr lang="en-US" altLang="zh-CN" sz="2400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 	SEQ(MOVE(TEMP t, e1), 				    SEQ(s, CJUMP(op, TEMP t, </a:t>
            </a:r>
            <a:endParaRPr lang="en-US" altLang="zh-CN" sz="2400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					  e2, l1,l2)))</a:t>
            </a:r>
            <a:endParaRPr lang="en-US" altLang="zh-CN" sz="2400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6910" y="5159375"/>
            <a:ext cx="62922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这里是考虑</a:t>
            </a:r>
            <a:r>
              <a:rPr lang="en-US" altLang="zh-CN"/>
              <a:t>s</a:t>
            </a:r>
            <a:r>
              <a:rPr lang="zh-CN" altLang="en-US">
                <a:ea typeface="宋体" panose="02010600030101010101" pitchFamily="2" charset="-122"/>
              </a:rPr>
              <a:t>对于</a:t>
            </a:r>
            <a:r>
              <a:rPr lang="en-US" altLang="zh-CN">
                <a:ea typeface="宋体" panose="02010600030101010101" pitchFamily="2" charset="-122"/>
              </a:rPr>
              <a:t>e1</a:t>
            </a:r>
            <a:r>
              <a:rPr lang="zh-CN" altLang="en-US">
                <a:ea typeface="宋体" panose="02010600030101010101" pitchFamily="2" charset="-122"/>
              </a:rPr>
              <a:t>可能存在一个</a:t>
            </a:r>
            <a:r>
              <a:rPr lang="en-US" altLang="zh-CN">
                <a:ea typeface="宋体" panose="02010600030101010101" pitchFamily="2" charset="-122"/>
              </a:rPr>
              <a:t>side-effect</a:t>
            </a:r>
            <a:r>
              <a:rPr lang="zh-CN" altLang="en-US">
                <a:ea typeface="宋体" panose="02010600030101010101" pitchFamily="2" charset="-122"/>
              </a:rPr>
              <a:t>。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Date Placeholder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699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0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Canonical Tree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126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077200" cy="441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If s, e1 commute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BINOP(op, e</a:t>
            </a:r>
            <a:r>
              <a:rPr kumimoji="0" lang="en-US" altLang="zh-CN" sz="20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ESEQ(s, e</a:t>
            </a:r>
            <a:r>
              <a:rPr kumimoji="0" lang="en-US" altLang="zh-CN" sz="20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)) 	    CJUMP(op, e</a:t>
            </a:r>
            <a:r>
              <a:rPr kumimoji="0" lang="en-US" altLang="zh-CN" sz="20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ESEQ(s, e</a:t>
            </a:r>
            <a:r>
              <a:rPr kumimoji="0" lang="en-US" altLang="zh-CN" sz="20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), l</a:t>
            </a:r>
            <a:r>
              <a:rPr kumimoji="0" lang="en-US" altLang="zh-CN" sz="20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,l</a:t>
            </a:r>
            <a:r>
              <a:rPr kumimoji="0" lang="en-US" altLang="zh-CN" sz="20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 ESEQ(s, BINOP(op, e</a:t>
            </a:r>
            <a:r>
              <a:rPr kumimoji="0" lang="en-US" altLang="zh-CN" sz="20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e</a:t>
            </a:r>
            <a:r>
              <a:rPr kumimoji="0" lang="en-US" altLang="zh-CN" sz="20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))      SEQ(s, CJUMP(op, e</a:t>
            </a:r>
            <a:r>
              <a:rPr kumimoji="0" lang="en-US" altLang="zh-CN" sz="20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e</a:t>
            </a:r>
            <a:r>
              <a:rPr kumimoji="0" lang="en-US" altLang="zh-CN" sz="20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l</a:t>
            </a:r>
            <a:r>
              <a:rPr kumimoji="0" lang="en-US" altLang="zh-CN" sz="20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,l</a:t>
            </a:r>
            <a:r>
              <a:rPr kumimoji="0" lang="en-US" altLang="zh-CN" sz="20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5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Commute function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Constant commutes with any statement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Empty statement commutes with any expression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Date Placeholder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47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4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>
              <a:buNone/>
            </a:pPr>
            <a:r>
              <a:rPr lang="en-US" altLang="zh-CN" dirty="0">
                <a:ea typeface="宋体" panose="02010600030101010101" pitchFamily="2" charset="-122"/>
              </a:rPr>
              <a:t>Canonical Tree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1749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419600"/>
          </a:xfrm>
        </p:spPr>
        <p:txBody>
          <a:bodyPr vert="horz" wrap="square" lIns="91440" tIns="45720" rIns="91440" bIns="45720" anchor="t" anchorCtr="0"/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bool Stm::IsNop() {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if (typeid(*this) == typeid(tree::ExpStm)) {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auto exp = static_cast&lt;tree::ExpStm *&gt;(this)-&gt;exp_;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return typeid(*exp) == typeid(tree::ConstExp);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} else return false;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}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bool Stm::Commute(tree::Stm *x, tree::Exp *y) {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if (x-&gt;IsNop())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return true;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if (typeid(*y) == typeid(tree::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NameExp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 ||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typeid(*y) == typeid(tree::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ConstExp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))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return true;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return false;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}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Generally, how to eliminate all ESEQ?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solidFill>
                  <a:srgbClr val="0070C0"/>
                </a:solidFill>
                <a:ea typeface="宋体" panose="02010600030101010101" pitchFamily="2" charset="-122"/>
              </a:rPr>
              <a:t>Idea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en-US" altLang="zh-CN" dirty="0">
                <a:solidFill>
                  <a:srgbClr val="0070C0"/>
                </a:solidFill>
                <a:ea typeface="宋体" panose="02010600030101010101" pitchFamily="2" charset="-122"/>
              </a:rPr>
              <a:t>extract the statement </a:t>
            </a:r>
            <a:r>
              <a:rPr lang="en-US" altLang="zh-CN" dirty="0">
                <a:ea typeface="宋体" panose="02010600030101010101" pitchFamily="2" charset="-122"/>
              </a:rPr>
              <a:t>out of ESEQ, move it higher, with </a:t>
            </a:r>
            <a:r>
              <a:rPr lang="en-US" altLang="zh-CN" dirty="0">
                <a:solidFill>
                  <a:srgbClr val="0070C0"/>
                </a:solidFill>
                <a:ea typeface="宋体" panose="02010600030101010101" pitchFamily="2" charset="-122"/>
              </a:rPr>
              <a:t>the help of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temporaries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Example: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[e1, e2, ESEQ(s, e3)]</a:t>
            </a:r>
            <a:endParaRPr lang="en-US" altLang="zh-CN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=&gt;</a:t>
            </a:r>
            <a:endParaRPr lang="en-US" altLang="zh-CN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(SEQ(MOVE(t1, e1), SEQ(MOVE(t2, e2),s));</a:t>
            </a:r>
            <a:endParaRPr lang="en-US" altLang="zh-CN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[TEMP(t1), TEMP(t2), e3])</a:t>
            </a:r>
            <a:endParaRPr lang="en-US" altLang="zh-CN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33796" name="Date Placeholder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797" name="Slide Number Placeholder 4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Date Placeholder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43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4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General Rewriting Rules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3276600" y="1828800"/>
          <a:ext cx="1447800" cy="742950"/>
        </p:xfrm>
        <a:graphic>
          <a:graphicData uri="http://schemas.openxmlformats.org/drawingml/2006/table">
            <a:tbl>
              <a:tblPr/>
              <a:tblGrid>
                <a:gridCol w="469900"/>
                <a:gridCol w="506413"/>
                <a:gridCol w="471487"/>
              </a:tblGrid>
              <a:tr h="371475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BINOP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+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286000" y="3030538"/>
          <a:ext cx="1447800" cy="742950"/>
        </p:xfrm>
        <a:graphic>
          <a:graphicData uri="http://schemas.openxmlformats.org/drawingml/2006/table">
            <a:tbl>
              <a:tblPr/>
              <a:tblGrid>
                <a:gridCol w="1447800"/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CONST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343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4953000" y="3030538"/>
          <a:ext cx="1447800" cy="742950"/>
        </p:xfrm>
        <a:graphic>
          <a:graphicData uri="http://schemas.openxmlformats.org/drawingml/2006/table">
            <a:tbl>
              <a:tblPr/>
              <a:tblGrid>
                <a:gridCol w="1447800"/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MEM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35873" name="直接箭头连接符 4"/>
          <p:cNvCxnSpPr/>
          <p:nvPr/>
        </p:nvCxnSpPr>
        <p:spPr>
          <a:xfrm flipH="1">
            <a:off x="3009900" y="2438400"/>
            <a:ext cx="952500" cy="59213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5874" name="直接箭头连接符 6"/>
          <p:cNvCxnSpPr/>
          <p:nvPr/>
        </p:nvCxnSpPr>
        <p:spPr>
          <a:xfrm>
            <a:off x="4495800" y="2514600"/>
            <a:ext cx="914400" cy="914400"/>
          </a:xfrm>
          <a:prstGeom prst="straightConnector1">
            <a:avLst/>
          </a:prstGeom>
          <a:ln w="9525">
            <a:noFill/>
          </a:ln>
        </p:spPr>
      </p:cxnSp>
      <p:cxnSp>
        <p:nvCxnSpPr>
          <p:cNvPr id="35875" name="直接箭头连接符 12"/>
          <p:cNvCxnSpPr/>
          <p:nvPr/>
        </p:nvCxnSpPr>
        <p:spPr>
          <a:xfrm>
            <a:off x="4457700" y="2438400"/>
            <a:ext cx="914400" cy="914400"/>
          </a:xfrm>
          <a:prstGeom prst="straightConnector1">
            <a:avLst/>
          </a:prstGeom>
          <a:ln w="9525">
            <a:noFill/>
          </a:ln>
        </p:spPr>
      </p:cxnSp>
      <p:cxnSp>
        <p:nvCxnSpPr>
          <p:cNvPr id="35876" name="直接箭头连接符 15"/>
          <p:cNvCxnSpPr/>
          <p:nvPr/>
        </p:nvCxnSpPr>
        <p:spPr>
          <a:xfrm>
            <a:off x="4495800" y="2438400"/>
            <a:ext cx="1181100" cy="59213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4953000" y="3983038"/>
          <a:ext cx="1447800" cy="742950"/>
        </p:xfrm>
        <a:graphic>
          <a:graphicData uri="http://schemas.openxmlformats.org/drawingml/2006/table">
            <a:tbl>
              <a:tblPr/>
              <a:tblGrid>
                <a:gridCol w="723900"/>
                <a:gridCol w="723900"/>
              </a:tblGrid>
              <a:tr h="371475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ESEQ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35887" name="直接箭头连接符 23"/>
          <p:cNvCxnSpPr/>
          <p:nvPr/>
        </p:nvCxnSpPr>
        <p:spPr>
          <a:xfrm flipH="1">
            <a:off x="4502150" y="4551363"/>
            <a:ext cx="952500" cy="59213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35888" name="文本框 16"/>
          <p:cNvSpPr txBox="1"/>
          <p:nvPr/>
        </p:nvSpPr>
        <p:spPr>
          <a:xfrm>
            <a:off x="4368800" y="5097463"/>
            <a:ext cx="327025" cy="3381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dirty="0">
                <a:ea typeface="宋体" panose="02010600030101010101" pitchFamily="2" charset="-122"/>
              </a:rPr>
              <a:t>S</a:t>
            </a:r>
            <a:endParaRPr lang="zh-CN" altLang="en-US" sz="1600" dirty="0">
              <a:ea typeface="宋体" panose="02010600030101010101" pitchFamily="2" charset="-122"/>
            </a:endParaRPr>
          </a:p>
        </p:txBody>
      </p:sp>
      <p:cxnSp>
        <p:nvCxnSpPr>
          <p:cNvPr id="35889" name="直接箭头连接符 18"/>
          <p:cNvCxnSpPr/>
          <p:nvPr/>
        </p:nvCxnSpPr>
        <p:spPr>
          <a:xfrm>
            <a:off x="5676900" y="3657600"/>
            <a:ext cx="0" cy="32543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5890" name="直接箭头连接符 24"/>
          <p:cNvCxnSpPr/>
          <p:nvPr/>
        </p:nvCxnSpPr>
        <p:spPr>
          <a:xfrm>
            <a:off x="6019800" y="4495800"/>
            <a:ext cx="762000" cy="457200"/>
          </a:xfrm>
          <a:prstGeom prst="straightConnector1">
            <a:avLst/>
          </a:prstGeom>
          <a:ln w="9525">
            <a:noFill/>
          </a:ln>
        </p:spPr>
      </p:cxnSp>
      <p:sp>
        <p:nvSpPr>
          <p:cNvPr id="35891" name="文本框 29"/>
          <p:cNvSpPr txBox="1"/>
          <p:nvPr/>
        </p:nvSpPr>
        <p:spPr>
          <a:xfrm>
            <a:off x="6607175" y="5105400"/>
            <a:ext cx="277813" cy="3381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dirty="0">
                <a:ea typeface="宋体" panose="02010600030101010101" pitchFamily="2" charset="-122"/>
              </a:rPr>
              <a:t>1</a:t>
            </a:r>
            <a:endParaRPr lang="zh-CN" altLang="en-US" sz="1600" dirty="0">
              <a:ea typeface="宋体" panose="02010600030101010101" pitchFamily="2" charset="-122"/>
            </a:endParaRPr>
          </a:p>
        </p:txBody>
      </p:sp>
      <p:cxnSp>
        <p:nvCxnSpPr>
          <p:cNvPr id="35892" name="直接箭头连接符 26"/>
          <p:cNvCxnSpPr>
            <a:endCxn id="35891" idx="0"/>
          </p:cNvCxnSpPr>
          <p:nvPr/>
        </p:nvCxnSpPr>
        <p:spPr>
          <a:xfrm>
            <a:off x="6019800" y="4551363"/>
            <a:ext cx="725488" cy="55403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Date Placeholder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891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89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Example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944813" y="1524000"/>
          <a:ext cx="1447800" cy="742950"/>
        </p:xfrm>
        <a:graphic>
          <a:graphicData uri="http://schemas.openxmlformats.org/drawingml/2006/table">
            <a:tbl>
              <a:tblPr/>
              <a:tblGrid>
                <a:gridCol w="469900"/>
                <a:gridCol w="506413"/>
                <a:gridCol w="471487"/>
              </a:tblGrid>
              <a:tr h="371475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BINOP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+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954213" y="2725738"/>
          <a:ext cx="1447800" cy="742950"/>
        </p:xfrm>
        <a:graphic>
          <a:graphicData uri="http://schemas.openxmlformats.org/drawingml/2006/table">
            <a:tbl>
              <a:tblPr/>
              <a:tblGrid>
                <a:gridCol w="1447800"/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CONST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343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4621213" y="2725738"/>
          <a:ext cx="1447800" cy="742950"/>
        </p:xfrm>
        <a:graphic>
          <a:graphicData uri="http://schemas.openxmlformats.org/drawingml/2006/table">
            <a:tbl>
              <a:tblPr/>
              <a:tblGrid>
                <a:gridCol w="1447800"/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MEM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37921" name="直接箭头连接符 4"/>
          <p:cNvCxnSpPr/>
          <p:nvPr/>
        </p:nvCxnSpPr>
        <p:spPr>
          <a:xfrm flipH="1">
            <a:off x="2678113" y="2133600"/>
            <a:ext cx="952500" cy="59213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7922" name="直接箭头连接符 6"/>
          <p:cNvCxnSpPr/>
          <p:nvPr/>
        </p:nvCxnSpPr>
        <p:spPr>
          <a:xfrm>
            <a:off x="4164013" y="2209800"/>
            <a:ext cx="914400" cy="914400"/>
          </a:xfrm>
          <a:prstGeom prst="straightConnector1">
            <a:avLst/>
          </a:prstGeom>
          <a:ln w="9525">
            <a:noFill/>
          </a:ln>
        </p:spPr>
      </p:cxnSp>
      <p:cxnSp>
        <p:nvCxnSpPr>
          <p:cNvPr id="37923" name="直接箭头连接符 12"/>
          <p:cNvCxnSpPr/>
          <p:nvPr/>
        </p:nvCxnSpPr>
        <p:spPr>
          <a:xfrm>
            <a:off x="4125913" y="2133600"/>
            <a:ext cx="914400" cy="914400"/>
          </a:xfrm>
          <a:prstGeom prst="straightConnector1">
            <a:avLst/>
          </a:prstGeom>
          <a:ln w="9525">
            <a:noFill/>
          </a:ln>
        </p:spPr>
      </p:cxnSp>
      <p:cxnSp>
        <p:nvCxnSpPr>
          <p:cNvPr id="37924" name="直接箭头连接符 15"/>
          <p:cNvCxnSpPr/>
          <p:nvPr/>
        </p:nvCxnSpPr>
        <p:spPr>
          <a:xfrm>
            <a:off x="4164013" y="2133600"/>
            <a:ext cx="1181100" cy="59213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4621213" y="3678238"/>
          <a:ext cx="1447800" cy="742950"/>
        </p:xfrm>
        <a:graphic>
          <a:graphicData uri="http://schemas.openxmlformats.org/drawingml/2006/table">
            <a:tbl>
              <a:tblPr/>
              <a:tblGrid>
                <a:gridCol w="723900"/>
                <a:gridCol w="723900"/>
              </a:tblGrid>
              <a:tr h="371475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ESEQ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37935" name="直接箭头连接符 23"/>
          <p:cNvCxnSpPr/>
          <p:nvPr/>
        </p:nvCxnSpPr>
        <p:spPr>
          <a:xfrm flipH="1">
            <a:off x="4170363" y="4246563"/>
            <a:ext cx="952500" cy="59213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37936" name="文本框 16"/>
          <p:cNvSpPr txBox="1"/>
          <p:nvPr/>
        </p:nvSpPr>
        <p:spPr>
          <a:xfrm>
            <a:off x="4037013" y="4792663"/>
            <a:ext cx="327025" cy="3381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dirty="0">
                <a:ea typeface="宋体" panose="02010600030101010101" pitchFamily="2" charset="-122"/>
              </a:rPr>
              <a:t>S</a:t>
            </a:r>
            <a:endParaRPr lang="zh-CN" altLang="en-US" sz="1600" dirty="0">
              <a:ea typeface="宋体" panose="02010600030101010101" pitchFamily="2" charset="-122"/>
            </a:endParaRPr>
          </a:p>
        </p:txBody>
      </p:sp>
      <p:cxnSp>
        <p:nvCxnSpPr>
          <p:cNvPr id="37937" name="直接箭头连接符 18"/>
          <p:cNvCxnSpPr/>
          <p:nvPr/>
        </p:nvCxnSpPr>
        <p:spPr>
          <a:xfrm>
            <a:off x="5345113" y="3352800"/>
            <a:ext cx="0" cy="32543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7938" name="直接箭头连接符 24"/>
          <p:cNvCxnSpPr/>
          <p:nvPr/>
        </p:nvCxnSpPr>
        <p:spPr>
          <a:xfrm>
            <a:off x="5688013" y="4191000"/>
            <a:ext cx="762000" cy="457200"/>
          </a:xfrm>
          <a:prstGeom prst="straightConnector1">
            <a:avLst/>
          </a:prstGeom>
          <a:ln w="9525">
            <a:noFill/>
          </a:ln>
        </p:spPr>
      </p:cxnSp>
      <p:sp>
        <p:nvSpPr>
          <p:cNvPr id="37939" name="文本框 29"/>
          <p:cNvSpPr txBox="1"/>
          <p:nvPr/>
        </p:nvSpPr>
        <p:spPr>
          <a:xfrm>
            <a:off x="6275388" y="4800600"/>
            <a:ext cx="277812" cy="3381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dirty="0">
                <a:ea typeface="宋体" panose="02010600030101010101" pitchFamily="2" charset="-122"/>
              </a:rPr>
              <a:t>1</a:t>
            </a:r>
            <a:endParaRPr lang="zh-CN" altLang="en-US" sz="1600" dirty="0">
              <a:ea typeface="宋体" panose="02010600030101010101" pitchFamily="2" charset="-122"/>
            </a:endParaRPr>
          </a:p>
        </p:txBody>
      </p:sp>
      <p:cxnSp>
        <p:nvCxnSpPr>
          <p:cNvPr id="37940" name="直接箭头连接符 26"/>
          <p:cNvCxnSpPr>
            <a:endCxn id="37939" idx="0"/>
          </p:cNvCxnSpPr>
          <p:nvPr/>
        </p:nvCxnSpPr>
        <p:spPr>
          <a:xfrm>
            <a:off x="5688013" y="4246563"/>
            <a:ext cx="735012" cy="55403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37941" name="矩形 2"/>
          <p:cNvSpPr/>
          <p:nvPr/>
        </p:nvSpPr>
        <p:spPr>
          <a:xfrm>
            <a:off x="125413" y="4246563"/>
            <a:ext cx="381000" cy="24923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609600" lvl="0" indent="-609600">
              <a:lnSpc>
                <a:spcPct val="90000"/>
              </a:lnSpc>
            </a:pPr>
            <a:endParaRPr lang="zh-CN" altLang="en-US" sz="1600" dirty="0">
              <a:ea typeface="宋体" panose="02010600030101010101" pitchFamily="2" charset="-122"/>
            </a:endParaRPr>
          </a:p>
        </p:txBody>
      </p:sp>
      <p:grpSp>
        <p:nvGrpSpPr>
          <p:cNvPr id="37942" name="组合 13"/>
          <p:cNvGrpSpPr/>
          <p:nvPr/>
        </p:nvGrpSpPr>
        <p:grpSpPr>
          <a:xfrm>
            <a:off x="881063" y="4246563"/>
            <a:ext cx="381000" cy="249237"/>
            <a:chOff x="1213338" y="4551359"/>
            <a:chExt cx="381000" cy="249241"/>
          </a:xfrm>
        </p:grpSpPr>
        <p:sp>
          <p:nvSpPr>
            <p:cNvPr id="37957" name="矩形 19"/>
            <p:cNvSpPr/>
            <p:nvPr/>
          </p:nvSpPr>
          <p:spPr>
            <a:xfrm>
              <a:off x="1213338" y="4551359"/>
              <a:ext cx="381000" cy="24924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609600" lvl="0" indent="-609600">
                <a:lnSpc>
                  <a:spcPct val="90000"/>
                </a:lnSpc>
              </a:pPr>
              <a:endParaRPr lang="zh-CN" altLang="en-US" sz="1600" dirty="0">
                <a:ea typeface="宋体" panose="02010600030101010101" pitchFamily="2" charset="-122"/>
              </a:endParaRPr>
            </a:p>
          </p:txBody>
        </p:sp>
        <p:cxnSp>
          <p:nvCxnSpPr>
            <p:cNvPr id="37958" name="直接连接符 5"/>
            <p:cNvCxnSpPr>
              <a:stCxn id="37957" idx="0"/>
            </p:cNvCxnSpPr>
            <p:nvPr/>
          </p:nvCxnSpPr>
          <p:spPr>
            <a:xfrm>
              <a:off x="1403838" y="4551359"/>
              <a:ext cx="0" cy="24924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37943" name="组合 27"/>
          <p:cNvGrpSpPr/>
          <p:nvPr/>
        </p:nvGrpSpPr>
        <p:grpSpPr>
          <a:xfrm>
            <a:off x="1649413" y="4246563"/>
            <a:ext cx="381000" cy="249237"/>
            <a:chOff x="1213338" y="4551359"/>
            <a:chExt cx="381000" cy="249241"/>
          </a:xfrm>
        </p:grpSpPr>
        <p:sp>
          <p:nvSpPr>
            <p:cNvPr id="37955" name="矩形 28"/>
            <p:cNvSpPr/>
            <p:nvPr/>
          </p:nvSpPr>
          <p:spPr>
            <a:xfrm>
              <a:off x="1213338" y="4551359"/>
              <a:ext cx="381000" cy="24924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609600" lvl="0" indent="-609600">
                <a:lnSpc>
                  <a:spcPct val="90000"/>
                </a:lnSpc>
              </a:pPr>
              <a:endParaRPr lang="zh-CN" altLang="en-US" sz="1600" dirty="0">
                <a:ea typeface="宋体" panose="02010600030101010101" pitchFamily="2" charset="-122"/>
              </a:endParaRPr>
            </a:p>
          </p:txBody>
        </p:sp>
        <p:cxnSp>
          <p:nvCxnSpPr>
            <p:cNvPr id="37956" name="直接连接符 30"/>
            <p:cNvCxnSpPr>
              <a:stCxn id="37955" idx="0"/>
            </p:cNvCxnSpPr>
            <p:nvPr/>
          </p:nvCxnSpPr>
          <p:spPr>
            <a:xfrm>
              <a:off x="1403838" y="4551359"/>
              <a:ext cx="0" cy="24924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</p:grpSp>
      <p:cxnSp>
        <p:nvCxnSpPr>
          <p:cNvPr id="37944" name="直接箭头连接符 17"/>
          <p:cNvCxnSpPr>
            <a:endCxn id="37957" idx="1"/>
          </p:cNvCxnSpPr>
          <p:nvPr/>
        </p:nvCxnSpPr>
        <p:spPr>
          <a:xfrm>
            <a:off x="354013" y="4370388"/>
            <a:ext cx="527050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7945" name="直接箭头连接符 21"/>
          <p:cNvCxnSpPr>
            <a:endCxn id="37955" idx="1"/>
          </p:cNvCxnSpPr>
          <p:nvPr/>
        </p:nvCxnSpPr>
        <p:spPr>
          <a:xfrm>
            <a:off x="1116013" y="4370388"/>
            <a:ext cx="533400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7946" name="直接箭头连接符 33"/>
          <p:cNvCxnSpPr/>
          <p:nvPr/>
        </p:nvCxnSpPr>
        <p:spPr>
          <a:xfrm flipV="1">
            <a:off x="963613" y="3095625"/>
            <a:ext cx="990600" cy="124777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7947" name="直接箭头连接符 35"/>
          <p:cNvCxnSpPr/>
          <p:nvPr/>
        </p:nvCxnSpPr>
        <p:spPr>
          <a:xfrm>
            <a:off x="1500188" y="3733800"/>
            <a:ext cx="914400" cy="914400"/>
          </a:xfrm>
          <a:prstGeom prst="straightConnector1">
            <a:avLst/>
          </a:prstGeom>
          <a:ln w="9525">
            <a:noFill/>
          </a:ln>
        </p:spPr>
      </p:cxnSp>
      <p:cxnSp>
        <p:nvCxnSpPr>
          <p:cNvPr id="37948" name="直接箭头连接符 38"/>
          <p:cNvCxnSpPr/>
          <p:nvPr/>
        </p:nvCxnSpPr>
        <p:spPr>
          <a:xfrm flipV="1">
            <a:off x="1725613" y="3097213"/>
            <a:ext cx="2895600" cy="127317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37949" name="文本框 39"/>
          <p:cNvSpPr txBox="1"/>
          <p:nvPr/>
        </p:nvSpPr>
        <p:spPr>
          <a:xfrm>
            <a:off x="25400" y="3675063"/>
            <a:ext cx="1306513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reorder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37950" name="文本框 43"/>
          <p:cNvSpPr txBox="1"/>
          <p:nvPr/>
        </p:nvSpPr>
        <p:spPr>
          <a:xfrm>
            <a:off x="65088" y="4883150"/>
            <a:ext cx="8072437" cy="8302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spcBef>
                <a:spcPct val="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Going from right to left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Calling tree::Exp::Canon() then tree::Stm::Canon()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 flipV="1">
            <a:off x="1725613" y="3095625"/>
            <a:ext cx="2895600" cy="1273175"/>
          </a:xfrm>
          <a:prstGeom prst="straightConnector1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35904" name="文本框 3"/>
          <p:cNvSpPr txBox="1"/>
          <p:nvPr/>
        </p:nvSpPr>
        <p:spPr>
          <a:xfrm>
            <a:off x="2389188" y="4184650"/>
            <a:ext cx="2155825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tree::Exp::Canon</a:t>
            </a:r>
            <a:endParaRPr lang="zh-CN" altLang="en-US" sz="20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7953" name="矩形 2"/>
          <p:cNvSpPr/>
          <p:nvPr/>
        </p:nvSpPr>
        <p:spPr>
          <a:xfrm>
            <a:off x="1941513" y="158750"/>
            <a:ext cx="6705600" cy="120015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struct ExpRefList {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std::list&lt;std::reference_wrapper&lt;tree::Exp *&gt;&gt; refs;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tree::Stm *Reorder();}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7954" name="矩形 3"/>
          <p:cNvSpPr/>
          <p:nvPr/>
        </p:nvSpPr>
        <p:spPr>
          <a:xfrm>
            <a:off x="2328863" y="5799138"/>
            <a:ext cx="5519737" cy="830262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struct stmExp {tree::Stm *s; tree::Exp *e;};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struct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stmExp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tree::Exp::Canon();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0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Date Placeholder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939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94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General Rewriting Rules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3276600" y="1828800"/>
          <a:ext cx="1447800" cy="742950"/>
        </p:xfrm>
        <a:graphic>
          <a:graphicData uri="http://schemas.openxmlformats.org/drawingml/2006/table">
            <a:tbl>
              <a:tblPr/>
              <a:tblGrid>
                <a:gridCol w="469900"/>
                <a:gridCol w="506413"/>
                <a:gridCol w="471487"/>
              </a:tblGrid>
              <a:tr h="371475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BINOP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+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286000" y="3030538"/>
          <a:ext cx="1447800" cy="742950"/>
        </p:xfrm>
        <a:graphic>
          <a:graphicData uri="http://schemas.openxmlformats.org/drawingml/2006/table">
            <a:tbl>
              <a:tblPr/>
              <a:tblGrid>
                <a:gridCol w="1447800"/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CONST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+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4953000" y="3030538"/>
          <a:ext cx="1447800" cy="742950"/>
        </p:xfrm>
        <a:graphic>
          <a:graphicData uri="http://schemas.openxmlformats.org/drawingml/2006/table">
            <a:tbl>
              <a:tblPr/>
              <a:tblGrid>
                <a:gridCol w="1447800"/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MEM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39969" name="直接箭头连接符 4"/>
          <p:cNvCxnSpPr/>
          <p:nvPr/>
        </p:nvCxnSpPr>
        <p:spPr>
          <a:xfrm flipH="1">
            <a:off x="3009900" y="2438400"/>
            <a:ext cx="952500" cy="59213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9970" name="直接箭头连接符 6"/>
          <p:cNvCxnSpPr/>
          <p:nvPr/>
        </p:nvCxnSpPr>
        <p:spPr>
          <a:xfrm>
            <a:off x="4495800" y="2514600"/>
            <a:ext cx="914400" cy="914400"/>
          </a:xfrm>
          <a:prstGeom prst="straightConnector1">
            <a:avLst/>
          </a:prstGeom>
          <a:ln w="9525">
            <a:noFill/>
          </a:ln>
        </p:spPr>
      </p:cxnSp>
      <p:cxnSp>
        <p:nvCxnSpPr>
          <p:cNvPr id="39971" name="直接箭头连接符 12"/>
          <p:cNvCxnSpPr/>
          <p:nvPr/>
        </p:nvCxnSpPr>
        <p:spPr>
          <a:xfrm>
            <a:off x="4457700" y="2438400"/>
            <a:ext cx="914400" cy="914400"/>
          </a:xfrm>
          <a:prstGeom prst="straightConnector1">
            <a:avLst/>
          </a:prstGeom>
          <a:ln w="9525">
            <a:noFill/>
          </a:ln>
        </p:spPr>
      </p:cxnSp>
      <p:cxnSp>
        <p:nvCxnSpPr>
          <p:cNvPr id="39972" name="直接箭头连接符 15"/>
          <p:cNvCxnSpPr/>
          <p:nvPr/>
        </p:nvCxnSpPr>
        <p:spPr>
          <a:xfrm>
            <a:off x="4495800" y="2438400"/>
            <a:ext cx="1181100" cy="59213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4953000" y="3983038"/>
          <a:ext cx="1447800" cy="742950"/>
        </p:xfrm>
        <a:graphic>
          <a:graphicData uri="http://schemas.openxmlformats.org/drawingml/2006/table">
            <a:tbl>
              <a:tblPr/>
              <a:tblGrid>
                <a:gridCol w="723900"/>
                <a:gridCol w="723900"/>
              </a:tblGrid>
              <a:tr h="371475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ESEQ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39983" name="直接箭头连接符 23"/>
          <p:cNvCxnSpPr/>
          <p:nvPr/>
        </p:nvCxnSpPr>
        <p:spPr>
          <a:xfrm flipH="1">
            <a:off x="4502150" y="4551363"/>
            <a:ext cx="952500" cy="59213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39984" name="文本框 16"/>
          <p:cNvSpPr txBox="1"/>
          <p:nvPr/>
        </p:nvSpPr>
        <p:spPr>
          <a:xfrm>
            <a:off x="4368800" y="5097463"/>
            <a:ext cx="327025" cy="3381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dirty="0">
                <a:ea typeface="宋体" panose="02010600030101010101" pitchFamily="2" charset="-122"/>
              </a:rPr>
              <a:t>S</a:t>
            </a:r>
            <a:endParaRPr lang="zh-CN" altLang="en-US" sz="1600" dirty="0">
              <a:ea typeface="宋体" panose="02010600030101010101" pitchFamily="2" charset="-122"/>
            </a:endParaRPr>
          </a:p>
        </p:txBody>
      </p:sp>
      <p:cxnSp>
        <p:nvCxnSpPr>
          <p:cNvPr id="39985" name="直接箭头连接符 18"/>
          <p:cNvCxnSpPr/>
          <p:nvPr/>
        </p:nvCxnSpPr>
        <p:spPr>
          <a:xfrm>
            <a:off x="5676900" y="3657600"/>
            <a:ext cx="0" cy="32543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9986" name="直接箭头连接符 24"/>
          <p:cNvCxnSpPr/>
          <p:nvPr/>
        </p:nvCxnSpPr>
        <p:spPr>
          <a:xfrm>
            <a:off x="6019800" y="4495800"/>
            <a:ext cx="762000" cy="457200"/>
          </a:xfrm>
          <a:prstGeom prst="straightConnector1">
            <a:avLst/>
          </a:prstGeom>
          <a:ln w="9525">
            <a:noFill/>
          </a:ln>
        </p:spPr>
      </p:cxnSp>
      <p:sp>
        <p:nvSpPr>
          <p:cNvPr id="39987" name="文本框 29"/>
          <p:cNvSpPr txBox="1"/>
          <p:nvPr/>
        </p:nvSpPr>
        <p:spPr>
          <a:xfrm>
            <a:off x="6607175" y="5105400"/>
            <a:ext cx="277813" cy="3381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dirty="0">
                <a:ea typeface="宋体" panose="02010600030101010101" pitchFamily="2" charset="-122"/>
              </a:rPr>
              <a:t>1</a:t>
            </a:r>
            <a:endParaRPr lang="zh-CN" altLang="en-US" sz="1600" dirty="0">
              <a:ea typeface="宋体" panose="02010600030101010101" pitchFamily="2" charset="-122"/>
            </a:endParaRPr>
          </a:p>
        </p:txBody>
      </p:sp>
      <p:cxnSp>
        <p:nvCxnSpPr>
          <p:cNvPr id="39988" name="直接箭头连接符 26"/>
          <p:cNvCxnSpPr>
            <a:endCxn id="39987" idx="0"/>
          </p:cNvCxnSpPr>
          <p:nvPr/>
        </p:nvCxnSpPr>
        <p:spPr>
          <a:xfrm>
            <a:off x="6019800" y="4551363"/>
            <a:ext cx="735013" cy="55403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39989" name="矩形 2"/>
          <p:cNvSpPr/>
          <p:nvPr/>
        </p:nvSpPr>
        <p:spPr>
          <a:xfrm>
            <a:off x="1066800" y="5715000"/>
            <a:ext cx="381000" cy="24923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609600" lvl="0" indent="-609600">
              <a:lnSpc>
                <a:spcPct val="90000"/>
              </a:lnSpc>
            </a:pPr>
            <a:endParaRPr lang="zh-CN" altLang="en-US" sz="1600" dirty="0">
              <a:ea typeface="宋体" panose="02010600030101010101" pitchFamily="2" charset="-122"/>
            </a:endParaRPr>
          </a:p>
        </p:txBody>
      </p:sp>
      <p:grpSp>
        <p:nvGrpSpPr>
          <p:cNvPr id="39990" name="组合 13"/>
          <p:cNvGrpSpPr/>
          <p:nvPr/>
        </p:nvGrpSpPr>
        <p:grpSpPr>
          <a:xfrm>
            <a:off x="1822450" y="5715000"/>
            <a:ext cx="381000" cy="249238"/>
            <a:chOff x="1213338" y="4551359"/>
            <a:chExt cx="381000" cy="249241"/>
          </a:xfrm>
        </p:grpSpPr>
        <p:sp>
          <p:nvSpPr>
            <p:cNvPr id="39996" name="矩形 19"/>
            <p:cNvSpPr/>
            <p:nvPr/>
          </p:nvSpPr>
          <p:spPr>
            <a:xfrm>
              <a:off x="1213338" y="4551359"/>
              <a:ext cx="381000" cy="24924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609600" lvl="0" indent="-609600">
                <a:lnSpc>
                  <a:spcPct val="90000"/>
                </a:lnSpc>
              </a:pPr>
              <a:endParaRPr lang="zh-CN" altLang="en-US" sz="1600" dirty="0">
                <a:ea typeface="宋体" panose="02010600030101010101" pitchFamily="2" charset="-122"/>
              </a:endParaRPr>
            </a:p>
          </p:txBody>
        </p:sp>
        <p:cxnSp>
          <p:nvCxnSpPr>
            <p:cNvPr id="39997" name="直接连接符 5"/>
            <p:cNvCxnSpPr>
              <a:stCxn id="39996" idx="0"/>
            </p:cNvCxnSpPr>
            <p:nvPr/>
          </p:nvCxnSpPr>
          <p:spPr>
            <a:xfrm>
              <a:off x="1403838" y="4551359"/>
              <a:ext cx="0" cy="24924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</p:grpSp>
      <p:cxnSp>
        <p:nvCxnSpPr>
          <p:cNvPr id="39991" name="直接箭头连接符 17"/>
          <p:cNvCxnSpPr>
            <a:endCxn id="39996" idx="1"/>
          </p:cNvCxnSpPr>
          <p:nvPr/>
        </p:nvCxnSpPr>
        <p:spPr>
          <a:xfrm>
            <a:off x="1295400" y="5840413"/>
            <a:ext cx="527050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9992" name="直接箭头连接符 33"/>
          <p:cNvCxnSpPr/>
          <p:nvPr/>
        </p:nvCxnSpPr>
        <p:spPr>
          <a:xfrm flipV="1">
            <a:off x="1946275" y="4191000"/>
            <a:ext cx="3006725" cy="1655763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9993" name="直接箭头连接符 35"/>
          <p:cNvCxnSpPr/>
          <p:nvPr/>
        </p:nvCxnSpPr>
        <p:spPr>
          <a:xfrm>
            <a:off x="1831975" y="4038600"/>
            <a:ext cx="914400" cy="914400"/>
          </a:xfrm>
          <a:prstGeom prst="straightConnector1">
            <a:avLst/>
          </a:prstGeom>
          <a:ln w="9525">
            <a:noFill/>
          </a:ln>
        </p:spPr>
      </p:cxnSp>
      <p:sp>
        <p:nvSpPr>
          <p:cNvPr id="39994" name="文本框 42"/>
          <p:cNvSpPr txBox="1"/>
          <p:nvPr/>
        </p:nvSpPr>
        <p:spPr>
          <a:xfrm>
            <a:off x="5029200" y="5710238"/>
            <a:ext cx="873125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(s, 1)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39995" name="文本框 44"/>
          <p:cNvSpPr txBox="1"/>
          <p:nvPr/>
        </p:nvSpPr>
        <p:spPr>
          <a:xfrm>
            <a:off x="304800" y="5181600"/>
            <a:ext cx="1306513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reorder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Date Placeholder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987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98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General Rewriting Rules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3276600" y="1828800"/>
          <a:ext cx="1447800" cy="742950"/>
        </p:xfrm>
        <a:graphic>
          <a:graphicData uri="http://schemas.openxmlformats.org/drawingml/2006/table">
            <a:tbl>
              <a:tblPr/>
              <a:tblGrid>
                <a:gridCol w="469900"/>
                <a:gridCol w="506413"/>
                <a:gridCol w="471487"/>
              </a:tblGrid>
              <a:tr h="371475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BINOP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+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286000" y="3030538"/>
          <a:ext cx="1447800" cy="742950"/>
        </p:xfrm>
        <a:graphic>
          <a:graphicData uri="http://schemas.openxmlformats.org/drawingml/2006/table">
            <a:tbl>
              <a:tblPr/>
              <a:tblGrid>
                <a:gridCol w="1447800"/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CONST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343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4953000" y="3030538"/>
          <a:ext cx="1447800" cy="742950"/>
        </p:xfrm>
        <a:graphic>
          <a:graphicData uri="http://schemas.openxmlformats.org/drawingml/2006/table">
            <a:tbl>
              <a:tblPr/>
              <a:tblGrid>
                <a:gridCol w="1447800"/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MEM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2017" name="直接箭头连接符 4"/>
          <p:cNvCxnSpPr/>
          <p:nvPr/>
        </p:nvCxnSpPr>
        <p:spPr>
          <a:xfrm flipH="1">
            <a:off x="3009900" y="2438400"/>
            <a:ext cx="952500" cy="59213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2018" name="直接箭头连接符 6"/>
          <p:cNvCxnSpPr/>
          <p:nvPr/>
        </p:nvCxnSpPr>
        <p:spPr>
          <a:xfrm>
            <a:off x="4495800" y="2514600"/>
            <a:ext cx="914400" cy="914400"/>
          </a:xfrm>
          <a:prstGeom prst="straightConnector1">
            <a:avLst/>
          </a:prstGeom>
          <a:ln w="9525">
            <a:noFill/>
          </a:ln>
        </p:spPr>
      </p:cxnSp>
      <p:cxnSp>
        <p:nvCxnSpPr>
          <p:cNvPr id="42019" name="直接箭头连接符 12"/>
          <p:cNvCxnSpPr/>
          <p:nvPr/>
        </p:nvCxnSpPr>
        <p:spPr>
          <a:xfrm>
            <a:off x="4457700" y="2438400"/>
            <a:ext cx="914400" cy="914400"/>
          </a:xfrm>
          <a:prstGeom prst="straightConnector1">
            <a:avLst/>
          </a:prstGeom>
          <a:ln w="9525">
            <a:noFill/>
          </a:ln>
        </p:spPr>
      </p:cxnSp>
      <p:cxnSp>
        <p:nvCxnSpPr>
          <p:cNvPr id="42020" name="直接箭头连接符 15"/>
          <p:cNvCxnSpPr/>
          <p:nvPr/>
        </p:nvCxnSpPr>
        <p:spPr>
          <a:xfrm>
            <a:off x="4495800" y="2438400"/>
            <a:ext cx="1181100" cy="59213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2021" name="直接箭头连接符 23"/>
          <p:cNvCxnSpPr>
            <a:stCxn id="42035" idx="2"/>
            <a:endCxn id="42022" idx="0"/>
          </p:cNvCxnSpPr>
          <p:nvPr/>
        </p:nvCxnSpPr>
        <p:spPr>
          <a:xfrm>
            <a:off x="3570288" y="4889500"/>
            <a:ext cx="962025" cy="715963"/>
          </a:xfrm>
          <a:prstGeom prst="straightConnector1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42022" name="文本框 16"/>
          <p:cNvSpPr txBox="1"/>
          <p:nvPr/>
        </p:nvSpPr>
        <p:spPr>
          <a:xfrm>
            <a:off x="4368800" y="5605463"/>
            <a:ext cx="327025" cy="3381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dirty="0">
                <a:ea typeface="宋体" panose="02010600030101010101" pitchFamily="2" charset="-122"/>
              </a:rPr>
              <a:t>S</a:t>
            </a:r>
            <a:endParaRPr lang="zh-CN" altLang="en-US" sz="1600" dirty="0">
              <a:ea typeface="宋体" panose="02010600030101010101" pitchFamily="2" charset="-122"/>
            </a:endParaRPr>
          </a:p>
        </p:txBody>
      </p:sp>
      <p:cxnSp>
        <p:nvCxnSpPr>
          <p:cNvPr id="42023" name="直接箭头连接符 18"/>
          <p:cNvCxnSpPr/>
          <p:nvPr/>
        </p:nvCxnSpPr>
        <p:spPr>
          <a:xfrm>
            <a:off x="5676900" y="3657600"/>
            <a:ext cx="0" cy="32543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2024" name="直接箭头连接符 24"/>
          <p:cNvCxnSpPr/>
          <p:nvPr/>
        </p:nvCxnSpPr>
        <p:spPr>
          <a:xfrm>
            <a:off x="6019800" y="4495800"/>
            <a:ext cx="762000" cy="457200"/>
          </a:xfrm>
          <a:prstGeom prst="straightConnector1">
            <a:avLst/>
          </a:prstGeom>
          <a:ln w="9525">
            <a:noFill/>
          </a:ln>
        </p:spPr>
      </p:cxnSp>
      <p:sp>
        <p:nvSpPr>
          <p:cNvPr id="42025" name="文本框 29"/>
          <p:cNvSpPr txBox="1"/>
          <p:nvPr/>
        </p:nvSpPr>
        <p:spPr>
          <a:xfrm>
            <a:off x="5548313" y="4024313"/>
            <a:ext cx="277812" cy="3381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dirty="0">
                <a:ea typeface="宋体" panose="02010600030101010101" pitchFamily="2" charset="-122"/>
              </a:rPr>
              <a:t>1</a:t>
            </a:r>
            <a:endParaRPr lang="zh-CN" altLang="en-US" sz="1600" dirty="0">
              <a:ea typeface="宋体" panose="02010600030101010101" pitchFamily="2" charset="-122"/>
            </a:endParaRPr>
          </a:p>
        </p:txBody>
      </p:sp>
      <p:sp>
        <p:nvSpPr>
          <p:cNvPr id="42026" name="矩形 2"/>
          <p:cNvSpPr/>
          <p:nvPr/>
        </p:nvSpPr>
        <p:spPr>
          <a:xfrm>
            <a:off x="457200" y="4551363"/>
            <a:ext cx="381000" cy="24923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609600" lvl="0" indent="-609600">
              <a:lnSpc>
                <a:spcPct val="90000"/>
              </a:lnSpc>
            </a:pPr>
            <a:endParaRPr lang="zh-CN" altLang="en-US" sz="1600" dirty="0">
              <a:ea typeface="宋体" panose="02010600030101010101" pitchFamily="2" charset="-122"/>
            </a:endParaRPr>
          </a:p>
        </p:txBody>
      </p:sp>
      <p:grpSp>
        <p:nvGrpSpPr>
          <p:cNvPr id="42027" name="组合 13"/>
          <p:cNvGrpSpPr/>
          <p:nvPr/>
        </p:nvGrpSpPr>
        <p:grpSpPr>
          <a:xfrm>
            <a:off x="1212850" y="4551363"/>
            <a:ext cx="381000" cy="249237"/>
            <a:chOff x="1213338" y="4551359"/>
            <a:chExt cx="381000" cy="249241"/>
          </a:xfrm>
        </p:grpSpPr>
        <p:sp>
          <p:nvSpPr>
            <p:cNvPr id="42038" name="矩形 19"/>
            <p:cNvSpPr/>
            <p:nvPr/>
          </p:nvSpPr>
          <p:spPr>
            <a:xfrm>
              <a:off x="1213338" y="4551359"/>
              <a:ext cx="381000" cy="24924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609600" lvl="0" indent="-609600">
                <a:lnSpc>
                  <a:spcPct val="90000"/>
                </a:lnSpc>
              </a:pPr>
              <a:endParaRPr lang="zh-CN" altLang="en-US" sz="1600" dirty="0">
                <a:ea typeface="宋体" panose="02010600030101010101" pitchFamily="2" charset="-122"/>
              </a:endParaRPr>
            </a:p>
          </p:txBody>
        </p:sp>
        <p:cxnSp>
          <p:nvCxnSpPr>
            <p:cNvPr id="42039" name="直接连接符 5"/>
            <p:cNvCxnSpPr>
              <a:stCxn id="42038" idx="0"/>
            </p:cNvCxnSpPr>
            <p:nvPr/>
          </p:nvCxnSpPr>
          <p:spPr>
            <a:xfrm>
              <a:off x="1403838" y="4551359"/>
              <a:ext cx="0" cy="24924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42028" name="组合 27"/>
          <p:cNvGrpSpPr/>
          <p:nvPr/>
        </p:nvGrpSpPr>
        <p:grpSpPr>
          <a:xfrm>
            <a:off x="1981200" y="4551363"/>
            <a:ext cx="381000" cy="249237"/>
            <a:chOff x="1213338" y="4551359"/>
            <a:chExt cx="381000" cy="249241"/>
          </a:xfrm>
        </p:grpSpPr>
        <p:sp>
          <p:nvSpPr>
            <p:cNvPr id="42036" name="矩形 28"/>
            <p:cNvSpPr/>
            <p:nvPr/>
          </p:nvSpPr>
          <p:spPr>
            <a:xfrm>
              <a:off x="1213338" y="4551359"/>
              <a:ext cx="381000" cy="24924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609600" lvl="0" indent="-609600">
                <a:lnSpc>
                  <a:spcPct val="90000"/>
                </a:lnSpc>
              </a:pPr>
              <a:endParaRPr lang="zh-CN" altLang="en-US" sz="1600" dirty="0">
                <a:ea typeface="宋体" panose="02010600030101010101" pitchFamily="2" charset="-122"/>
              </a:endParaRPr>
            </a:p>
          </p:txBody>
        </p:sp>
        <p:cxnSp>
          <p:nvCxnSpPr>
            <p:cNvPr id="42037" name="直接连接符 30"/>
            <p:cNvCxnSpPr>
              <a:stCxn id="42036" idx="0"/>
            </p:cNvCxnSpPr>
            <p:nvPr/>
          </p:nvCxnSpPr>
          <p:spPr>
            <a:xfrm>
              <a:off x="1403838" y="4551359"/>
              <a:ext cx="0" cy="24924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</p:grpSp>
      <p:cxnSp>
        <p:nvCxnSpPr>
          <p:cNvPr id="42029" name="直接箭头连接符 17"/>
          <p:cNvCxnSpPr>
            <a:endCxn id="42038" idx="1"/>
          </p:cNvCxnSpPr>
          <p:nvPr/>
        </p:nvCxnSpPr>
        <p:spPr>
          <a:xfrm>
            <a:off x="685800" y="4675188"/>
            <a:ext cx="527050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2030" name="直接箭头连接符 21"/>
          <p:cNvCxnSpPr>
            <a:endCxn id="42036" idx="1"/>
          </p:cNvCxnSpPr>
          <p:nvPr/>
        </p:nvCxnSpPr>
        <p:spPr>
          <a:xfrm>
            <a:off x="1447800" y="4675188"/>
            <a:ext cx="533400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2031" name="直接箭头连接符 33"/>
          <p:cNvCxnSpPr/>
          <p:nvPr/>
        </p:nvCxnSpPr>
        <p:spPr>
          <a:xfrm flipV="1">
            <a:off x="1295400" y="3400425"/>
            <a:ext cx="990600" cy="124777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2032" name="直接箭头连接符 35"/>
          <p:cNvCxnSpPr/>
          <p:nvPr/>
        </p:nvCxnSpPr>
        <p:spPr>
          <a:xfrm>
            <a:off x="1831975" y="4038600"/>
            <a:ext cx="914400" cy="914400"/>
          </a:xfrm>
          <a:prstGeom prst="straightConnector1">
            <a:avLst/>
          </a:prstGeom>
          <a:ln w="9525">
            <a:noFill/>
          </a:ln>
        </p:spPr>
      </p:cxnSp>
      <p:cxnSp>
        <p:nvCxnSpPr>
          <p:cNvPr id="42033" name="直接箭头连接符 38"/>
          <p:cNvCxnSpPr/>
          <p:nvPr/>
        </p:nvCxnSpPr>
        <p:spPr>
          <a:xfrm flipV="1">
            <a:off x="2057400" y="3402013"/>
            <a:ext cx="2895600" cy="127317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42034" name="文本框 39"/>
          <p:cNvSpPr txBox="1"/>
          <p:nvPr/>
        </p:nvSpPr>
        <p:spPr>
          <a:xfrm>
            <a:off x="25400" y="3979863"/>
            <a:ext cx="1306513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reorder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42035" name="文本框 3"/>
          <p:cNvSpPr txBox="1"/>
          <p:nvPr/>
        </p:nvSpPr>
        <p:spPr>
          <a:xfrm>
            <a:off x="2720975" y="4489450"/>
            <a:ext cx="1700213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reorder(s, 1)</a:t>
            </a:r>
            <a:endParaRPr lang="zh-CN" altLang="en-US" sz="2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Slide Number Placeholder 4"/>
          <p:cNvSpPr txBox="1">
            <a:spLocks noGrp="1"/>
          </p:cNvSpPr>
          <p:nvPr>
            <p:ph type="sldNum" sz="quarter" idx="12"/>
          </p:nvPr>
        </p:nvSpPr>
        <p:spPr>
          <a:xfrm>
            <a:off x="2819400" y="6172200"/>
            <a:ext cx="3429000" cy="457200"/>
          </a:xfrm>
        </p:spPr>
        <p:txBody>
          <a:bodyPr/>
          <a:p>
            <a:pPr marL="0" indent="0" algn="ct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7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Where Are We?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172" name="Rectangle 3"/>
          <p:cNvSpPr>
            <a:spLocks noGrp="1"/>
          </p:cNvSpPr>
          <p:nvPr>
            <p:ph idx="1"/>
          </p:nvPr>
        </p:nvSpPr>
        <p:spPr>
          <a:xfrm>
            <a:off x="455613" y="1524000"/>
            <a:ext cx="2135187" cy="381000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Source code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7173" name="Rectangle 4"/>
          <p:cNvSpPr/>
          <p:nvPr/>
        </p:nvSpPr>
        <p:spPr>
          <a:xfrm>
            <a:off x="2438400" y="2286000"/>
            <a:ext cx="3581400" cy="533400"/>
          </a:xfrm>
          <a:prstGeom prst="rect">
            <a:avLst/>
          </a:prstGeom>
          <a:solidFill>
            <a:schemeClr val="accent1"/>
          </a:solidFill>
          <a:ln w="508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buNone/>
            </a:pPr>
            <a:r>
              <a:rPr lang="en-US" altLang="zh-CN" sz="1600" dirty="0">
                <a:ea typeface="宋体" panose="02010600030101010101" pitchFamily="2" charset="-122"/>
              </a:rPr>
              <a:t>Lexical Analysis</a:t>
            </a:r>
            <a:endParaRPr lang="en-US" altLang="zh-CN" sz="1600" dirty="0">
              <a:ea typeface="宋体" panose="02010600030101010101" pitchFamily="2" charset="-122"/>
            </a:endParaRPr>
          </a:p>
        </p:txBody>
      </p:sp>
      <p:sp>
        <p:nvSpPr>
          <p:cNvPr id="7174" name="Rectangle 5"/>
          <p:cNvSpPr/>
          <p:nvPr/>
        </p:nvSpPr>
        <p:spPr>
          <a:xfrm>
            <a:off x="2438400" y="3276600"/>
            <a:ext cx="3581400" cy="533400"/>
          </a:xfrm>
          <a:prstGeom prst="rect">
            <a:avLst/>
          </a:prstGeom>
          <a:solidFill>
            <a:schemeClr val="accent1"/>
          </a:solidFill>
          <a:ln w="508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buNone/>
            </a:pPr>
            <a:r>
              <a:rPr lang="en-US" altLang="zh-CN" sz="1600" dirty="0">
                <a:ea typeface="宋体" panose="02010600030101010101" pitchFamily="2" charset="-122"/>
              </a:rPr>
              <a:t>Syntactic Analysis</a:t>
            </a:r>
            <a:endParaRPr lang="en-US" altLang="zh-CN" sz="1600" dirty="0">
              <a:ea typeface="宋体" panose="02010600030101010101" pitchFamily="2" charset="-122"/>
            </a:endParaRPr>
          </a:p>
        </p:txBody>
      </p:sp>
      <p:sp>
        <p:nvSpPr>
          <p:cNvPr id="7175" name="Rectangle 6"/>
          <p:cNvSpPr/>
          <p:nvPr/>
        </p:nvSpPr>
        <p:spPr>
          <a:xfrm>
            <a:off x="2438400" y="4267200"/>
            <a:ext cx="3581400" cy="533400"/>
          </a:xfrm>
          <a:prstGeom prst="rect">
            <a:avLst/>
          </a:prstGeom>
          <a:solidFill>
            <a:schemeClr val="accent1"/>
          </a:solidFill>
          <a:ln w="508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buNone/>
            </a:pPr>
            <a:r>
              <a:rPr lang="en-US" altLang="zh-CN" sz="1600" dirty="0">
                <a:ea typeface="宋体" panose="02010600030101010101" pitchFamily="2" charset="-122"/>
              </a:rPr>
              <a:t>Semantic Analysis</a:t>
            </a:r>
            <a:endParaRPr lang="en-US" altLang="zh-CN" sz="1600" dirty="0">
              <a:ea typeface="宋体" panose="02010600030101010101" pitchFamily="2" charset="-122"/>
            </a:endParaRPr>
          </a:p>
        </p:txBody>
      </p:sp>
      <p:sp>
        <p:nvSpPr>
          <p:cNvPr id="7176" name="Rectangle 7"/>
          <p:cNvSpPr/>
          <p:nvPr/>
        </p:nvSpPr>
        <p:spPr>
          <a:xfrm>
            <a:off x="1676400" y="5257800"/>
            <a:ext cx="5105400" cy="533400"/>
          </a:xfrm>
          <a:prstGeom prst="rect">
            <a:avLst/>
          </a:prstGeom>
          <a:solidFill>
            <a:schemeClr val="accent1"/>
          </a:solidFill>
          <a:ln w="508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buNone/>
            </a:pPr>
            <a:r>
              <a:rPr lang="en-US" altLang="zh-CN" sz="1600" dirty="0">
                <a:ea typeface="宋体" panose="02010600030101010101" pitchFamily="2" charset="-122"/>
              </a:rPr>
              <a:t>Intermediate Code Gen</a:t>
            </a:r>
            <a:endParaRPr lang="en-US" altLang="zh-CN" sz="1600" dirty="0">
              <a:ea typeface="宋体" panose="02010600030101010101" pitchFamily="2" charset="-122"/>
            </a:endParaRPr>
          </a:p>
        </p:txBody>
      </p:sp>
      <p:cxnSp>
        <p:nvCxnSpPr>
          <p:cNvPr id="7177" name="AutoShape 9"/>
          <p:cNvCxnSpPr>
            <a:stCxn id="7173" idx="2"/>
            <a:endCxn id="7174" idx="0"/>
          </p:cNvCxnSpPr>
          <p:nvPr/>
        </p:nvCxnSpPr>
        <p:spPr>
          <a:xfrm>
            <a:off x="4229100" y="2844800"/>
            <a:ext cx="0" cy="406400"/>
          </a:xfrm>
          <a:prstGeom prst="straightConnector1">
            <a:avLst/>
          </a:prstGeom>
          <a:ln w="508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7178" name="AutoShape 10"/>
          <p:cNvCxnSpPr>
            <a:stCxn id="7174" idx="2"/>
            <a:endCxn id="7175" idx="0"/>
          </p:cNvCxnSpPr>
          <p:nvPr/>
        </p:nvCxnSpPr>
        <p:spPr>
          <a:xfrm>
            <a:off x="4229100" y="3835400"/>
            <a:ext cx="0" cy="406400"/>
          </a:xfrm>
          <a:prstGeom prst="straightConnector1">
            <a:avLst/>
          </a:prstGeom>
          <a:ln w="508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7179" name="AutoShape 11"/>
          <p:cNvCxnSpPr>
            <a:stCxn id="7175" idx="2"/>
            <a:endCxn id="7176" idx="0"/>
          </p:cNvCxnSpPr>
          <p:nvPr/>
        </p:nvCxnSpPr>
        <p:spPr>
          <a:xfrm>
            <a:off x="4229100" y="4826000"/>
            <a:ext cx="0" cy="406400"/>
          </a:xfrm>
          <a:prstGeom prst="straightConnector1">
            <a:avLst/>
          </a:prstGeom>
          <a:ln w="508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7180" name="AutoShape 13"/>
          <p:cNvCxnSpPr>
            <a:endCxn id="7173" idx="0"/>
          </p:cNvCxnSpPr>
          <p:nvPr/>
        </p:nvCxnSpPr>
        <p:spPr>
          <a:xfrm>
            <a:off x="2667000" y="1676400"/>
            <a:ext cx="1562100" cy="584200"/>
          </a:xfrm>
          <a:prstGeom prst="bentConnector2">
            <a:avLst/>
          </a:prstGeom>
          <a:ln w="50800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cxnSp>
      <p:sp>
        <p:nvSpPr>
          <p:cNvPr id="7181" name="Rectangle 14"/>
          <p:cNvSpPr/>
          <p:nvPr/>
        </p:nvSpPr>
        <p:spPr>
          <a:xfrm>
            <a:off x="6780213" y="2133600"/>
            <a:ext cx="1296987" cy="838200"/>
          </a:xfrm>
          <a:prstGeom prst="rect">
            <a:avLst/>
          </a:prstGeom>
          <a:solidFill>
            <a:schemeClr val="bg1">
              <a:alpha val="50195"/>
            </a:schemeClr>
          </a:solidFill>
          <a:ln w="9525">
            <a:noFill/>
          </a:ln>
        </p:spPr>
        <p:txBody>
          <a:bodyPr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600" dirty="0">
                <a:ea typeface="宋体" panose="02010600030101010101" pitchFamily="2" charset="-122"/>
              </a:rPr>
              <a:t>lexical errors</a:t>
            </a:r>
            <a:endParaRPr lang="en-US" altLang="zh-CN" sz="1600" dirty="0">
              <a:ea typeface="宋体" panose="02010600030101010101" pitchFamily="2" charset="-122"/>
            </a:endParaRPr>
          </a:p>
        </p:txBody>
      </p:sp>
      <p:cxnSp>
        <p:nvCxnSpPr>
          <p:cNvPr id="7182" name="AutoShape 15"/>
          <p:cNvCxnSpPr>
            <a:stCxn id="7173" idx="3"/>
            <a:endCxn id="7181" idx="1"/>
          </p:cNvCxnSpPr>
          <p:nvPr/>
        </p:nvCxnSpPr>
        <p:spPr>
          <a:xfrm>
            <a:off x="6045200" y="2552700"/>
            <a:ext cx="735013" cy="0"/>
          </a:xfrm>
          <a:prstGeom prst="straightConnector1">
            <a:avLst/>
          </a:prstGeom>
          <a:ln w="508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7183" name="Rectangle 16"/>
          <p:cNvSpPr/>
          <p:nvPr/>
        </p:nvSpPr>
        <p:spPr>
          <a:xfrm>
            <a:off x="6754813" y="3200400"/>
            <a:ext cx="1627187" cy="838200"/>
          </a:xfrm>
          <a:prstGeom prst="rect">
            <a:avLst/>
          </a:prstGeom>
          <a:solidFill>
            <a:schemeClr val="bg1">
              <a:alpha val="50195"/>
            </a:schemeClr>
          </a:solidFill>
          <a:ln w="9525">
            <a:noFill/>
          </a:ln>
        </p:spPr>
        <p:txBody>
          <a:bodyPr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600" dirty="0">
                <a:ea typeface="宋体" panose="02010600030101010101" pitchFamily="2" charset="-122"/>
              </a:rPr>
              <a:t>syntax errors</a:t>
            </a:r>
            <a:endParaRPr lang="en-US" altLang="zh-CN" sz="1600" dirty="0">
              <a:ea typeface="宋体" panose="02010600030101010101" pitchFamily="2" charset="-122"/>
            </a:endParaRPr>
          </a:p>
        </p:txBody>
      </p:sp>
      <p:cxnSp>
        <p:nvCxnSpPr>
          <p:cNvPr id="7184" name="AutoShape 17"/>
          <p:cNvCxnSpPr>
            <a:endCxn id="7183" idx="1"/>
          </p:cNvCxnSpPr>
          <p:nvPr/>
        </p:nvCxnSpPr>
        <p:spPr>
          <a:xfrm>
            <a:off x="6019800" y="3619500"/>
            <a:ext cx="735013" cy="1588"/>
          </a:xfrm>
          <a:prstGeom prst="straightConnector1">
            <a:avLst/>
          </a:prstGeom>
          <a:ln w="508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7185" name="Rectangle 18"/>
          <p:cNvSpPr/>
          <p:nvPr/>
        </p:nvSpPr>
        <p:spPr>
          <a:xfrm>
            <a:off x="6754813" y="4267200"/>
            <a:ext cx="1550987" cy="838200"/>
          </a:xfrm>
          <a:prstGeom prst="rect">
            <a:avLst/>
          </a:prstGeom>
          <a:solidFill>
            <a:schemeClr val="bg1">
              <a:alpha val="50195"/>
            </a:schemeClr>
          </a:solidFill>
          <a:ln w="9525">
            <a:noFill/>
          </a:ln>
        </p:spPr>
        <p:txBody>
          <a:bodyPr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600" dirty="0">
                <a:ea typeface="宋体" panose="02010600030101010101" pitchFamily="2" charset="-122"/>
              </a:rPr>
              <a:t>semantic errors</a:t>
            </a:r>
            <a:endParaRPr lang="en-US" altLang="zh-CN" sz="1600" dirty="0">
              <a:ea typeface="宋体" panose="02010600030101010101" pitchFamily="2" charset="-122"/>
            </a:endParaRPr>
          </a:p>
        </p:txBody>
      </p:sp>
      <p:cxnSp>
        <p:nvCxnSpPr>
          <p:cNvPr id="7186" name="AutoShape 19"/>
          <p:cNvCxnSpPr>
            <a:endCxn id="7185" idx="1"/>
          </p:cNvCxnSpPr>
          <p:nvPr/>
        </p:nvCxnSpPr>
        <p:spPr>
          <a:xfrm>
            <a:off x="6019800" y="4686300"/>
            <a:ext cx="735013" cy="0"/>
          </a:xfrm>
          <a:prstGeom prst="straightConnector1">
            <a:avLst/>
          </a:prstGeom>
          <a:ln w="508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7187" name="Rectangle 20"/>
          <p:cNvSpPr/>
          <p:nvPr/>
        </p:nvSpPr>
        <p:spPr>
          <a:xfrm>
            <a:off x="1752600" y="2819400"/>
            <a:ext cx="1371600" cy="3810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600" dirty="0">
                <a:ea typeface="宋体" panose="02010600030101010101" pitchFamily="2" charset="-122"/>
              </a:rPr>
              <a:t>tokens</a:t>
            </a:r>
            <a:endParaRPr lang="en-US" altLang="zh-CN" sz="1600" dirty="0">
              <a:ea typeface="宋体" panose="02010600030101010101" pitchFamily="2" charset="-122"/>
            </a:endParaRPr>
          </a:p>
        </p:txBody>
      </p:sp>
      <p:sp>
        <p:nvSpPr>
          <p:cNvPr id="7188" name="Rectangle 21"/>
          <p:cNvSpPr/>
          <p:nvPr/>
        </p:nvSpPr>
        <p:spPr>
          <a:xfrm>
            <a:off x="1752600" y="3886200"/>
            <a:ext cx="1371600" cy="3810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600" dirty="0">
                <a:ea typeface="宋体" panose="02010600030101010101" pitchFamily="2" charset="-122"/>
              </a:rPr>
              <a:t>AST</a:t>
            </a:r>
            <a:endParaRPr lang="en-US" altLang="zh-CN" sz="1600" dirty="0">
              <a:ea typeface="宋体" panose="02010600030101010101" pitchFamily="2" charset="-122"/>
            </a:endParaRPr>
          </a:p>
        </p:txBody>
      </p:sp>
      <p:sp>
        <p:nvSpPr>
          <p:cNvPr id="7189" name="Rectangle 22"/>
          <p:cNvSpPr/>
          <p:nvPr/>
        </p:nvSpPr>
        <p:spPr>
          <a:xfrm>
            <a:off x="1752600" y="4800600"/>
            <a:ext cx="1371600" cy="3810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600" dirty="0">
                <a:ea typeface="宋体" panose="02010600030101010101" pitchFamily="2" charset="-122"/>
              </a:rPr>
              <a:t>AST’</a:t>
            </a:r>
            <a:endParaRPr lang="en-US" altLang="zh-CN" sz="1600" dirty="0">
              <a:ea typeface="宋体" panose="02010600030101010101" pitchFamily="2" charset="-122"/>
            </a:endParaRPr>
          </a:p>
        </p:txBody>
      </p:sp>
      <p:cxnSp>
        <p:nvCxnSpPr>
          <p:cNvPr id="7190" name="AutoShape 23"/>
          <p:cNvCxnSpPr/>
          <p:nvPr/>
        </p:nvCxnSpPr>
        <p:spPr>
          <a:xfrm>
            <a:off x="4229100" y="5791200"/>
            <a:ext cx="0" cy="457200"/>
          </a:xfrm>
          <a:prstGeom prst="straightConnector1">
            <a:avLst/>
          </a:prstGeom>
          <a:ln w="508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7191" name="Rectangle 24"/>
          <p:cNvSpPr/>
          <p:nvPr/>
        </p:nvSpPr>
        <p:spPr>
          <a:xfrm>
            <a:off x="3352800" y="5867400"/>
            <a:ext cx="762000" cy="381000"/>
          </a:xfrm>
          <a:prstGeom prst="rect">
            <a:avLst/>
          </a:prstGeom>
          <a:solidFill>
            <a:schemeClr val="bg1">
              <a:alpha val="50195"/>
            </a:schemeClr>
          </a:solidFill>
          <a:ln w="9525">
            <a:noFill/>
          </a:ln>
        </p:spPr>
        <p:txBody>
          <a:bodyPr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600" b="1" dirty="0">
                <a:ea typeface="宋体" panose="02010600030101010101" pitchFamily="2" charset="-122"/>
              </a:rPr>
              <a:t>IR</a:t>
            </a:r>
            <a:endParaRPr lang="en-US" altLang="zh-CN" sz="16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Date Placeholder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035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03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General Rewriting Rules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3276600" y="1828800"/>
          <a:ext cx="1447800" cy="742950"/>
        </p:xfrm>
        <a:graphic>
          <a:graphicData uri="http://schemas.openxmlformats.org/drawingml/2006/table">
            <a:tbl>
              <a:tblPr/>
              <a:tblGrid>
                <a:gridCol w="469900"/>
                <a:gridCol w="506413"/>
                <a:gridCol w="471487"/>
              </a:tblGrid>
              <a:tr h="371475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BINOP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+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286000" y="3030538"/>
          <a:ext cx="1447800" cy="742950"/>
        </p:xfrm>
        <a:graphic>
          <a:graphicData uri="http://schemas.openxmlformats.org/drawingml/2006/table">
            <a:tbl>
              <a:tblPr/>
              <a:tblGrid>
                <a:gridCol w="1447800"/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CONST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343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4953000" y="3030538"/>
          <a:ext cx="1447800" cy="742950"/>
        </p:xfrm>
        <a:graphic>
          <a:graphicData uri="http://schemas.openxmlformats.org/drawingml/2006/table">
            <a:tbl>
              <a:tblPr/>
              <a:tblGrid>
                <a:gridCol w="1447800"/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MEM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4065" name="直接箭头连接符 4"/>
          <p:cNvCxnSpPr/>
          <p:nvPr/>
        </p:nvCxnSpPr>
        <p:spPr>
          <a:xfrm flipH="1">
            <a:off x="3009900" y="2438400"/>
            <a:ext cx="952500" cy="59213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4066" name="直接箭头连接符 6"/>
          <p:cNvCxnSpPr/>
          <p:nvPr/>
        </p:nvCxnSpPr>
        <p:spPr>
          <a:xfrm>
            <a:off x="4495800" y="2514600"/>
            <a:ext cx="914400" cy="914400"/>
          </a:xfrm>
          <a:prstGeom prst="straightConnector1">
            <a:avLst/>
          </a:prstGeom>
          <a:ln w="9525">
            <a:noFill/>
          </a:ln>
        </p:spPr>
      </p:cxnSp>
      <p:cxnSp>
        <p:nvCxnSpPr>
          <p:cNvPr id="44067" name="直接箭头连接符 12"/>
          <p:cNvCxnSpPr/>
          <p:nvPr/>
        </p:nvCxnSpPr>
        <p:spPr>
          <a:xfrm>
            <a:off x="4457700" y="2438400"/>
            <a:ext cx="914400" cy="914400"/>
          </a:xfrm>
          <a:prstGeom prst="straightConnector1">
            <a:avLst/>
          </a:prstGeom>
          <a:ln w="9525">
            <a:noFill/>
          </a:ln>
        </p:spPr>
      </p:cxnSp>
      <p:cxnSp>
        <p:nvCxnSpPr>
          <p:cNvPr id="44068" name="直接箭头连接符 15"/>
          <p:cNvCxnSpPr/>
          <p:nvPr/>
        </p:nvCxnSpPr>
        <p:spPr>
          <a:xfrm>
            <a:off x="4495800" y="2438400"/>
            <a:ext cx="1181100" cy="59213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4069" name="直接箭头连接符 23"/>
          <p:cNvCxnSpPr>
            <a:stCxn id="44083" idx="2"/>
            <a:endCxn id="44070" idx="0"/>
          </p:cNvCxnSpPr>
          <p:nvPr/>
        </p:nvCxnSpPr>
        <p:spPr>
          <a:xfrm>
            <a:off x="3570288" y="4889500"/>
            <a:ext cx="962025" cy="715963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44070" name="文本框 16"/>
          <p:cNvSpPr txBox="1"/>
          <p:nvPr/>
        </p:nvSpPr>
        <p:spPr>
          <a:xfrm>
            <a:off x="4368800" y="5605463"/>
            <a:ext cx="327025" cy="3381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dirty="0">
                <a:ea typeface="宋体" panose="02010600030101010101" pitchFamily="2" charset="-122"/>
              </a:rPr>
              <a:t>S</a:t>
            </a:r>
            <a:endParaRPr lang="zh-CN" altLang="en-US" sz="1600" dirty="0">
              <a:ea typeface="宋体" panose="02010600030101010101" pitchFamily="2" charset="-122"/>
            </a:endParaRPr>
          </a:p>
        </p:txBody>
      </p:sp>
      <p:cxnSp>
        <p:nvCxnSpPr>
          <p:cNvPr id="44071" name="直接箭头连接符 18"/>
          <p:cNvCxnSpPr/>
          <p:nvPr/>
        </p:nvCxnSpPr>
        <p:spPr>
          <a:xfrm>
            <a:off x="5676900" y="3657600"/>
            <a:ext cx="0" cy="32543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4072" name="直接箭头连接符 24"/>
          <p:cNvCxnSpPr/>
          <p:nvPr/>
        </p:nvCxnSpPr>
        <p:spPr>
          <a:xfrm>
            <a:off x="6019800" y="4495800"/>
            <a:ext cx="762000" cy="457200"/>
          </a:xfrm>
          <a:prstGeom prst="straightConnector1">
            <a:avLst/>
          </a:prstGeom>
          <a:ln w="9525">
            <a:noFill/>
          </a:ln>
        </p:spPr>
      </p:cxnSp>
      <p:sp>
        <p:nvSpPr>
          <p:cNvPr id="44073" name="文本框 29"/>
          <p:cNvSpPr txBox="1"/>
          <p:nvPr/>
        </p:nvSpPr>
        <p:spPr>
          <a:xfrm>
            <a:off x="5548313" y="4024313"/>
            <a:ext cx="277812" cy="3381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dirty="0">
                <a:ea typeface="宋体" panose="02010600030101010101" pitchFamily="2" charset="-122"/>
              </a:rPr>
              <a:t>1</a:t>
            </a:r>
            <a:endParaRPr lang="zh-CN" altLang="en-US" sz="1600" dirty="0">
              <a:ea typeface="宋体" panose="02010600030101010101" pitchFamily="2" charset="-122"/>
            </a:endParaRPr>
          </a:p>
        </p:txBody>
      </p:sp>
      <p:sp>
        <p:nvSpPr>
          <p:cNvPr id="44074" name="矩形 2"/>
          <p:cNvSpPr/>
          <p:nvPr/>
        </p:nvSpPr>
        <p:spPr>
          <a:xfrm>
            <a:off x="457200" y="4551363"/>
            <a:ext cx="381000" cy="24923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609600" lvl="0" indent="-609600">
              <a:lnSpc>
                <a:spcPct val="90000"/>
              </a:lnSpc>
            </a:pPr>
            <a:endParaRPr lang="zh-CN" altLang="en-US" sz="1600" dirty="0">
              <a:ea typeface="宋体" panose="02010600030101010101" pitchFamily="2" charset="-122"/>
            </a:endParaRPr>
          </a:p>
        </p:txBody>
      </p:sp>
      <p:grpSp>
        <p:nvGrpSpPr>
          <p:cNvPr id="44075" name="组合 13"/>
          <p:cNvGrpSpPr/>
          <p:nvPr/>
        </p:nvGrpSpPr>
        <p:grpSpPr>
          <a:xfrm>
            <a:off x="1212850" y="4551363"/>
            <a:ext cx="381000" cy="249237"/>
            <a:chOff x="1213338" y="4551359"/>
            <a:chExt cx="381000" cy="249241"/>
          </a:xfrm>
        </p:grpSpPr>
        <p:sp>
          <p:nvSpPr>
            <p:cNvPr id="44086" name="矩形 19"/>
            <p:cNvSpPr/>
            <p:nvPr/>
          </p:nvSpPr>
          <p:spPr>
            <a:xfrm>
              <a:off x="1213338" y="4551359"/>
              <a:ext cx="381000" cy="24924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609600" lvl="0" indent="-609600">
                <a:lnSpc>
                  <a:spcPct val="90000"/>
                </a:lnSpc>
              </a:pPr>
              <a:endParaRPr lang="zh-CN" altLang="en-US" sz="1600" dirty="0">
                <a:ea typeface="宋体" panose="02010600030101010101" pitchFamily="2" charset="-122"/>
              </a:endParaRPr>
            </a:p>
          </p:txBody>
        </p:sp>
        <p:cxnSp>
          <p:nvCxnSpPr>
            <p:cNvPr id="44087" name="直接连接符 5"/>
            <p:cNvCxnSpPr>
              <a:stCxn id="44086" idx="0"/>
            </p:cNvCxnSpPr>
            <p:nvPr/>
          </p:nvCxnSpPr>
          <p:spPr>
            <a:xfrm>
              <a:off x="1403838" y="4551359"/>
              <a:ext cx="0" cy="24924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44076" name="组合 27"/>
          <p:cNvGrpSpPr/>
          <p:nvPr/>
        </p:nvGrpSpPr>
        <p:grpSpPr>
          <a:xfrm>
            <a:off x="1981200" y="4551363"/>
            <a:ext cx="381000" cy="249237"/>
            <a:chOff x="1213338" y="4551359"/>
            <a:chExt cx="381000" cy="249241"/>
          </a:xfrm>
        </p:grpSpPr>
        <p:sp>
          <p:nvSpPr>
            <p:cNvPr id="44084" name="矩形 28"/>
            <p:cNvSpPr/>
            <p:nvPr/>
          </p:nvSpPr>
          <p:spPr>
            <a:xfrm>
              <a:off x="1213338" y="4551359"/>
              <a:ext cx="381000" cy="24924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609600" lvl="0" indent="-609600">
                <a:lnSpc>
                  <a:spcPct val="90000"/>
                </a:lnSpc>
              </a:pPr>
              <a:endParaRPr lang="zh-CN" altLang="en-US" sz="1600" dirty="0">
                <a:ea typeface="宋体" panose="02010600030101010101" pitchFamily="2" charset="-122"/>
              </a:endParaRPr>
            </a:p>
          </p:txBody>
        </p:sp>
        <p:cxnSp>
          <p:nvCxnSpPr>
            <p:cNvPr id="44085" name="直接连接符 30"/>
            <p:cNvCxnSpPr>
              <a:stCxn id="44084" idx="0"/>
            </p:cNvCxnSpPr>
            <p:nvPr/>
          </p:nvCxnSpPr>
          <p:spPr>
            <a:xfrm>
              <a:off x="1403838" y="4551359"/>
              <a:ext cx="0" cy="24924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</p:grpSp>
      <p:cxnSp>
        <p:nvCxnSpPr>
          <p:cNvPr id="44077" name="直接箭头连接符 17"/>
          <p:cNvCxnSpPr>
            <a:endCxn id="44086" idx="1"/>
          </p:cNvCxnSpPr>
          <p:nvPr/>
        </p:nvCxnSpPr>
        <p:spPr>
          <a:xfrm>
            <a:off x="685800" y="4675188"/>
            <a:ext cx="527050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4078" name="直接箭头连接符 21"/>
          <p:cNvCxnSpPr>
            <a:endCxn id="44084" idx="1"/>
          </p:cNvCxnSpPr>
          <p:nvPr/>
        </p:nvCxnSpPr>
        <p:spPr>
          <a:xfrm>
            <a:off x="1447800" y="4675188"/>
            <a:ext cx="533400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4079" name="直接箭头连接符 33"/>
          <p:cNvCxnSpPr/>
          <p:nvPr/>
        </p:nvCxnSpPr>
        <p:spPr>
          <a:xfrm flipV="1">
            <a:off x="1295400" y="3400425"/>
            <a:ext cx="990600" cy="1247775"/>
          </a:xfrm>
          <a:prstGeom prst="straightConnector1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4080" name="直接箭头连接符 35"/>
          <p:cNvCxnSpPr/>
          <p:nvPr/>
        </p:nvCxnSpPr>
        <p:spPr>
          <a:xfrm>
            <a:off x="1831975" y="4038600"/>
            <a:ext cx="914400" cy="914400"/>
          </a:xfrm>
          <a:prstGeom prst="straightConnector1">
            <a:avLst/>
          </a:prstGeom>
          <a:ln w="9525">
            <a:noFill/>
          </a:ln>
        </p:spPr>
      </p:cxnSp>
      <p:cxnSp>
        <p:nvCxnSpPr>
          <p:cNvPr id="44081" name="直接箭头连接符 38"/>
          <p:cNvCxnSpPr/>
          <p:nvPr/>
        </p:nvCxnSpPr>
        <p:spPr>
          <a:xfrm flipV="1">
            <a:off x="2057400" y="3402013"/>
            <a:ext cx="2895600" cy="127317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44082" name="文本框 39"/>
          <p:cNvSpPr txBox="1"/>
          <p:nvPr/>
        </p:nvSpPr>
        <p:spPr>
          <a:xfrm>
            <a:off x="25400" y="3979863"/>
            <a:ext cx="1306513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reorder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44083" name="文本框 3"/>
          <p:cNvSpPr txBox="1"/>
          <p:nvPr/>
        </p:nvSpPr>
        <p:spPr>
          <a:xfrm>
            <a:off x="2720975" y="4489450"/>
            <a:ext cx="1700213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reorder(s, 1)</a:t>
            </a:r>
            <a:endParaRPr lang="zh-CN" altLang="en-US" sz="2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Date Placeholder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083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08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General Rewriting Rules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3276600" y="1828800"/>
          <a:ext cx="1447800" cy="742950"/>
        </p:xfrm>
        <a:graphic>
          <a:graphicData uri="http://schemas.openxmlformats.org/drawingml/2006/table">
            <a:tbl>
              <a:tblPr/>
              <a:tblGrid>
                <a:gridCol w="469900"/>
                <a:gridCol w="506413"/>
                <a:gridCol w="471487"/>
              </a:tblGrid>
              <a:tr h="371475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BINOP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+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286000" y="3030538"/>
          <a:ext cx="1447800" cy="742950"/>
        </p:xfrm>
        <a:graphic>
          <a:graphicData uri="http://schemas.openxmlformats.org/drawingml/2006/table">
            <a:tbl>
              <a:tblPr/>
              <a:tblGrid>
                <a:gridCol w="1447800"/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CONST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343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4953000" y="3030538"/>
          <a:ext cx="1447800" cy="742950"/>
        </p:xfrm>
        <a:graphic>
          <a:graphicData uri="http://schemas.openxmlformats.org/drawingml/2006/table">
            <a:tbl>
              <a:tblPr/>
              <a:tblGrid>
                <a:gridCol w="1447800"/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MEM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6113" name="直接箭头连接符 4"/>
          <p:cNvCxnSpPr/>
          <p:nvPr/>
        </p:nvCxnSpPr>
        <p:spPr>
          <a:xfrm flipH="1">
            <a:off x="3009900" y="2438400"/>
            <a:ext cx="952500" cy="59213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6114" name="直接箭头连接符 6"/>
          <p:cNvCxnSpPr/>
          <p:nvPr/>
        </p:nvCxnSpPr>
        <p:spPr>
          <a:xfrm>
            <a:off x="4495800" y="2514600"/>
            <a:ext cx="914400" cy="914400"/>
          </a:xfrm>
          <a:prstGeom prst="straightConnector1">
            <a:avLst/>
          </a:prstGeom>
          <a:ln w="9525">
            <a:noFill/>
          </a:ln>
        </p:spPr>
      </p:cxnSp>
      <p:cxnSp>
        <p:nvCxnSpPr>
          <p:cNvPr id="46115" name="直接箭头连接符 12"/>
          <p:cNvCxnSpPr/>
          <p:nvPr/>
        </p:nvCxnSpPr>
        <p:spPr>
          <a:xfrm>
            <a:off x="4457700" y="2438400"/>
            <a:ext cx="914400" cy="914400"/>
          </a:xfrm>
          <a:prstGeom prst="straightConnector1">
            <a:avLst/>
          </a:prstGeom>
          <a:ln w="9525">
            <a:noFill/>
          </a:ln>
        </p:spPr>
      </p:cxnSp>
      <p:cxnSp>
        <p:nvCxnSpPr>
          <p:cNvPr id="46116" name="直接箭头连接符 15"/>
          <p:cNvCxnSpPr/>
          <p:nvPr/>
        </p:nvCxnSpPr>
        <p:spPr>
          <a:xfrm>
            <a:off x="4495800" y="2438400"/>
            <a:ext cx="1181100" cy="59213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6117" name="直接箭头连接符 18"/>
          <p:cNvCxnSpPr/>
          <p:nvPr/>
        </p:nvCxnSpPr>
        <p:spPr>
          <a:xfrm>
            <a:off x="5676900" y="3657600"/>
            <a:ext cx="0" cy="32543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6118" name="直接箭头连接符 24"/>
          <p:cNvCxnSpPr/>
          <p:nvPr/>
        </p:nvCxnSpPr>
        <p:spPr>
          <a:xfrm>
            <a:off x="6019800" y="4495800"/>
            <a:ext cx="762000" cy="457200"/>
          </a:xfrm>
          <a:prstGeom prst="straightConnector1">
            <a:avLst/>
          </a:prstGeom>
          <a:ln w="9525">
            <a:noFill/>
          </a:ln>
        </p:spPr>
      </p:cxnSp>
      <p:sp>
        <p:nvSpPr>
          <p:cNvPr id="46119" name="文本框 29"/>
          <p:cNvSpPr txBox="1"/>
          <p:nvPr/>
        </p:nvSpPr>
        <p:spPr>
          <a:xfrm>
            <a:off x="5530850" y="3989388"/>
            <a:ext cx="277813" cy="3397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dirty="0">
                <a:ea typeface="宋体" panose="02010600030101010101" pitchFamily="2" charset="-122"/>
              </a:rPr>
              <a:t>1</a:t>
            </a:r>
            <a:endParaRPr lang="zh-CN" altLang="en-US" sz="1600" dirty="0">
              <a:ea typeface="宋体" panose="02010600030101010101" pitchFamily="2" charset="-122"/>
            </a:endParaRPr>
          </a:p>
        </p:txBody>
      </p:sp>
      <p:sp>
        <p:nvSpPr>
          <p:cNvPr id="46120" name="矩形 2"/>
          <p:cNvSpPr/>
          <p:nvPr/>
        </p:nvSpPr>
        <p:spPr>
          <a:xfrm>
            <a:off x="457200" y="4551363"/>
            <a:ext cx="381000" cy="24923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609600" lvl="0" indent="-609600">
              <a:lnSpc>
                <a:spcPct val="90000"/>
              </a:lnSpc>
            </a:pPr>
            <a:endParaRPr lang="zh-CN" altLang="en-US" sz="1600" dirty="0">
              <a:ea typeface="宋体" panose="02010600030101010101" pitchFamily="2" charset="-122"/>
            </a:endParaRPr>
          </a:p>
        </p:txBody>
      </p:sp>
      <p:grpSp>
        <p:nvGrpSpPr>
          <p:cNvPr id="46121" name="组合 13"/>
          <p:cNvGrpSpPr/>
          <p:nvPr/>
        </p:nvGrpSpPr>
        <p:grpSpPr>
          <a:xfrm>
            <a:off x="1212850" y="4551363"/>
            <a:ext cx="381000" cy="249237"/>
            <a:chOff x="1213338" y="4551359"/>
            <a:chExt cx="381000" cy="249241"/>
          </a:xfrm>
        </p:grpSpPr>
        <p:sp>
          <p:nvSpPr>
            <p:cNvPr id="46133" name="矩形 19"/>
            <p:cNvSpPr/>
            <p:nvPr/>
          </p:nvSpPr>
          <p:spPr>
            <a:xfrm>
              <a:off x="1213338" y="4551359"/>
              <a:ext cx="381000" cy="24924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609600" lvl="0" indent="-609600">
                <a:lnSpc>
                  <a:spcPct val="90000"/>
                </a:lnSpc>
              </a:pPr>
              <a:endParaRPr lang="zh-CN" altLang="en-US" sz="1600" dirty="0">
                <a:ea typeface="宋体" panose="02010600030101010101" pitchFamily="2" charset="-122"/>
              </a:endParaRPr>
            </a:p>
          </p:txBody>
        </p:sp>
        <p:cxnSp>
          <p:nvCxnSpPr>
            <p:cNvPr id="46134" name="直接连接符 5"/>
            <p:cNvCxnSpPr>
              <a:stCxn id="46133" idx="0"/>
            </p:cNvCxnSpPr>
            <p:nvPr/>
          </p:nvCxnSpPr>
          <p:spPr>
            <a:xfrm>
              <a:off x="1403838" y="4551359"/>
              <a:ext cx="0" cy="24924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46122" name="组合 27"/>
          <p:cNvGrpSpPr/>
          <p:nvPr/>
        </p:nvGrpSpPr>
        <p:grpSpPr>
          <a:xfrm>
            <a:off x="1981200" y="4551363"/>
            <a:ext cx="381000" cy="249237"/>
            <a:chOff x="1213338" y="4551359"/>
            <a:chExt cx="381000" cy="249241"/>
          </a:xfrm>
        </p:grpSpPr>
        <p:sp>
          <p:nvSpPr>
            <p:cNvPr id="46131" name="矩形 28"/>
            <p:cNvSpPr/>
            <p:nvPr/>
          </p:nvSpPr>
          <p:spPr>
            <a:xfrm>
              <a:off x="1213338" y="4551359"/>
              <a:ext cx="381000" cy="24924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609600" lvl="0" indent="-609600">
                <a:lnSpc>
                  <a:spcPct val="90000"/>
                </a:lnSpc>
              </a:pPr>
              <a:endParaRPr lang="zh-CN" altLang="en-US" sz="1600" dirty="0">
                <a:ea typeface="宋体" panose="02010600030101010101" pitchFamily="2" charset="-122"/>
              </a:endParaRPr>
            </a:p>
          </p:txBody>
        </p:sp>
        <p:cxnSp>
          <p:nvCxnSpPr>
            <p:cNvPr id="46132" name="直接连接符 30"/>
            <p:cNvCxnSpPr>
              <a:stCxn id="46131" idx="0"/>
            </p:cNvCxnSpPr>
            <p:nvPr/>
          </p:nvCxnSpPr>
          <p:spPr>
            <a:xfrm>
              <a:off x="1403838" y="4551359"/>
              <a:ext cx="0" cy="24924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</p:grpSp>
      <p:cxnSp>
        <p:nvCxnSpPr>
          <p:cNvPr id="46123" name="直接箭头连接符 17"/>
          <p:cNvCxnSpPr>
            <a:endCxn id="46133" idx="1"/>
          </p:cNvCxnSpPr>
          <p:nvPr/>
        </p:nvCxnSpPr>
        <p:spPr>
          <a:xfrm>
            <a:off x="685800" y="4675188"/>
            <a:ext cx="527050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6124" name="直接箭头连接符 21"/>
          <p:cNvCxnSpPr>
            <a:endCxn id="46131" idx="1"/>
          </p:cNvCxnSpPr>
          <p:nvPr/>
        </p:nvCxnSpPr>
        <p:spPr>
          <a:xfrm>
            <a:off x="1447800" y="4675188"/>
            <a:ext cx="533400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6125" name="直接箭头连接符 33"/>
          <p:cNvCxnSpPr/>
          <p:nvPr/>
        </p:nvCxnSpPr>
        <p:spPr>
          <a:xfrm flipV="1">
            <a:off x="1295400" y="3400425"/>
            <a:ext cx="990600" cy="124777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6126" name="直接箭头连接符 35"/>
          <p:cNvCxnSpPr/>
          <p:nvPr/>
        </p:nvCxnSpPr>
        <p:spPr>
          <a:xfrm>
            <a:off x="1831975" y="4038600"/>
            <a:ext cx="914400" cy="914400"/>
          </a:xfrm>
          <a:prstGeom prst="straightConnector1">
            <a:avLst/>
          </a:prstGeom>
          <a:ln w="9525">
            <a:noFill/>
          </a:ln>
        </p:spPr>
      </p:cxnSp>
      <p:cxnSp>
        <p:nvCxnSpPr>
          <p:cNvPr id="46127" name="直接箭头连接符 38"/>
          <p:cNvCxnSpPr/>
          <p:nvPr/>
        </p:nvCxnSpPr>
        <p:spPr>
          <a:xfrm flipV="1">
            <a:off x="2057400" y="3402013"/>
            <a:ext cx="2895600" cy="127317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46128" name="文本框 39"/>
          <p:cNvSpPr txBox="1"/>
          <p:nvPr/>
        </p:nvSpPr>
        <p:spPr>
          <a:xfrm>
            <a:off x="25400" y="3979863"/>
            <a:ext cx="1546225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reorder s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cxnSp>
        <p:nvCxnSpPr>
          <p:cNvPr id="46129" name="直接箭头连接符 23"/>
          <p:cNvCxnSpPr>
            <a:endCxn id="46130" idx="0"/>
          </p:cNvCxnSpPr>
          <p:nvPr/>
        </p:nvCxnSpPr>
        <p:spPr>
          <a:xfrm>
            <a:off x="1447800" y="4308475"/>
            <a:ext cx="3084513" cy="1296988"/>
          </a:xfrm>
          <a:prstGeom prst="straightConnector1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46130" name="文本框 16"/>
          <p:cNvSpPr txBox="1"/>
          <p:nvPr/>
        </p:nvSpPr>
        <p:spPr>
          <a:xfrm>
            <a:off x="4368800" y="5605463"/>
            <a:ext cx="327025" cy="3381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dirty="0">
                <a:ea typeface="宋体" panose="02010600030101010101" pitchFamily="2" charset="-122"/>
              </a:rPr>
              <a:t>S</a:t>
            </a:r>
            <a:endParaRPr lang="zh-CN" altLang="en-US" sz="16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Date Placeholder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131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13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General Rewriting Rules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403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077200" cy="441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struct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StmAndExp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{ tree::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Stm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*s_; tree::Exp *e_;};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struct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ExpRefList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{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std::list&lt;std::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reference_wrapper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&lt;tree::Exp *&gt;&gt; refs;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tree::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Stm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*Reorder();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}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canon::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StmAndExp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tree::Exp::Canon() ;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tree::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Stm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*Canon();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Above functions are mutually called each other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static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Stm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*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Stm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::Seq(tree::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Stm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*x, tree::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Stm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*y) {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if (x-&gt;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IsNop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())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 return y;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if (y-&gt;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IsNop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())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 return x;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return new tree::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SeqStm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(x, y);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}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Date Placeholder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179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18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General Rewriting Rules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0181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419600"/>
          </a:xfrm>
        </p:spPr>
        <p:txBody>
          <a:bodyPr vert="horz" wrap="square" lIns="91440" tIns="45720" rIns="91440" bIns="45720" anchor="t" anchorCtr="0"/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#define NOP (new tree::ExpStm(new tree::ConstExp(0)))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canon::StmAndExp BinopExp::Canon() {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return {ExpRefList(left_, right_).Reorder(), this};}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canon::StmAndExp MemExp::Canon() { 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return {ExpRefList(exp_).Reorder(), this}; }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canon::StmAndExp TempExp::Canon() { return {NOP, this}; }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canon::StmAndExp EseqExp::Canon() {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canon::StmAndExp x = exp_-&gt;Canon();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return {tree::Stm::Seq(stm_-&gt;Canon(), x.s_), x.e_};}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canon::StmAndExp NameExp::Canon() { return {NOP, this}; }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canon::StmAndExp ConstExp::Canon() { return {NOP, this}; }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canon::StmAndExp CallExp::Canon() {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return {GetCallRlist(this)-&gt;Reorder(), this};}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Date Placeholder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227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22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General Rewriting Rules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2229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419600"/>
          </a:xfrm>
        </p:spPr>
        <p:txBody>
          <a:bodyPr vert="horz" wrap="square" lIns="91440" tIns="45720" rIns="91440" bIns="45720" anchor="t" anchorCtr="0"/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Stm *SeqStm::Canon() { 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return tree::Stm::Seq(left_-&gt;Canon(), right_-&gt;Canon()); }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Stm *LabelStm::Canon() { return this; }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Stm *JumpStm::Canon() {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return tree::Stm::Seq(ExpRefList((tree::Exp *&amp;)exp_).Reorder(), this);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}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Stm *CjumpStm::Canon() {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return tree::Stm::Seq(ExpRefList(left_, right_).Reorder(), this);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}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Date Placeholder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275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27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General Rewriting Rules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222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077200" cy="441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Stm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*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ExpStm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::Canon() {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if (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typeid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(*(exp_)) ==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typeid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CallExp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))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 return tree::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Stm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::Seq((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GetCallRlist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(exp_)-&gt;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Reorder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()), this);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else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 return tree::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Stm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::Seq(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ExpRefList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(exp_).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Reorder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(), this);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}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Date Placeholder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323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32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General Rewriting Rules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229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077200" cy="5257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Stm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*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MoveStm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::Canon() {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if (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typeid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(*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dst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_) ==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typeid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TempExp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) &amp;&amp;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typeid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(*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src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_) ==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typeid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CallExp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))    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return tree::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Stm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::Seq(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GetCallRlist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src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_)-&gt;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Reorder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(), this);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else if (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typeid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(*(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dst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_)) ==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typeid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TempExp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)) {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 return tree::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Stm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::Seq((new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ExpRefList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src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_))-&gt;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Reorder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(), this);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} else if (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typeid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(*(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dst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_)) ==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typeid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MemExp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)) {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 auto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memexp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=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static_cast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&lt;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MemExp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*&gt;(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dst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_);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 return tree::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Stm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::Seq((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ExpRefList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memexp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-&gt;exp_,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src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_).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Reorder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()), this);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} else if (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typeid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(*(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dst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_)) ==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typeid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EseqExp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)) {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 auto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eseqexp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=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static_cast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&lt;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EseqExp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*&gt;(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dst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_);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Stm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*s =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eseqexp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-&gt;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stm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_;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dst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_ =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eseqexp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-&gt;exp_;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 return (new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SeqStm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(s, this))-&gt;Canon();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}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assert(0); //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dst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_ should be temp or mem only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}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Date Placeholder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371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37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Moving calls to top level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229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077200" cy="441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What is the problem?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How to implement CALL expression?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sym typeface="Symbol" panose="05050102010706020507" pitchFamily="18" charset="2"/>
              </a:rPr>
              <a:t>Assign the return value to a dedicated return-value register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sym typeface="Symbol" panose="05050102010706020507" pitchFamily="18" charset="2"/>
              </a:rPr>
              <a:t>For example, %eax on x86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BINOP(PLUS, CALL(…), CALL(…))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sym typeface="Symbol" panose="05050102010706020507" pitchFamily="18" charset="2"/>
              </a:rPr>
              <a:t>the second call will overwrites the first one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28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Rewriting Rules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CALL(f, args) 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   ESEQ(MOVE(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TEMP 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 CALL(f, args)),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Temp 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reorder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replaces any occurrence of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CALL(f, args)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by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ESEQ(MOVE(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TEMP t</a:t>
            </a:r>
            <a:r>
              <a:rPr lang="en-US" altLang="zh-CN" sz="2400" baseline="-25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new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 CALL(f, args)),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Temp t</a:t>
            </a:r>
            <a:r>
              <a:rPr lang="en-US" altLang="zh-CN" sz="2400" baseline="-25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new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and calls itself again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When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tree::Stm::Canon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finds the call expression just as the above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It should not rewrite the call expression again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But treats the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and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args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as the children of the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MOVE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0420" name="Date Placeholder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21" name="Slide Number Placeholder 4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Slide Number Placeholder 4"/>
          <p:cNvSpPr txBox="1">
            <a:spLocks noGrp="1"/>
          </p:cNvSpPr>
          <p:nvPr>
            <p:ph type="sldNum" sz="quarter" idx="12"/>
          </p:nvPr>
        </p:nvSpPr>
        <p:spPr>
          <a:xfrm>
            <a:off x="2819400" y="6172200"/>
            <a:ext cx="3429000" cy="457200"/>
          </a:xfrm>
        </p:spPr>
        <p:txBody>
          <a:bodyPr/>
          <a:p>
            <a:pPr marL="0" indent="0" algn="ct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46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A Linear List of Statements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246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tree::StmList *Linearize();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takes an entire function body stm_ir and prcesses it with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tree::Stm::Canon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the result is a tree where all the SEQ nodes are near the top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it then transformed into a canonical form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sz="2400" dirty="0">
              <a:ea typeface="宋体" panose="02010600030101010101" pitchFamily="2" charset="-122"/>
            </a:endParaRPr>
          </a:p>
          <a:p>
            <a:endParaRPr lang="en-US" altLang="zh-CN" sz="2400" dirty="0">
              <a:ea typeface="宋体" panose="02010600030101010101" pitchFamily="2" charset="-122"/>
            </a:endParaRPr>
          </a:p>
          <a:p>
            <a:endParaRPr lang="en-US" altLang="zh-CN" sz="2400" dirty="0">
              <a:ea typeface="宋体" panose="02010600030101010101" pitchFamily="2" charset="-122"/>
            </a:endParaRPr>
          </a:p>
          <a:p>
            <a:endParaRPr lang="en-US" altLang="zh-CN" sz="2400" dirty="0">
              <a:ea typeface="宋体" panose="02010600030101010101" pitchFamily="2" charset="-122"/>
            </a:endParaRPr>
          </a:p>
          <a:p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62469" name="Text Box 4"/>
          <p:cNvSpPr txBox="1"/>
          <p:nvPr/>
        </p:nvSpPr>
        <p:spPr>
          <a:xfrm>
            <a:off x="2573338" y="4064000"/>
            <a:ext cx="727075" cy="3683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SEQ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2470" name="Text Box 5"/>
          <p:cNvSpPr txBox="1"/>
          <p:nvPr/>
        </p:nvSpPr>
        <p:spPr>
          <a:xfrm>
            <a:off x="2992438" y="4419600"/>
            <a:ext cx="727075" cy="3683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SEQ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2471" name="Text Box 6"/>
          <p:cNvSpPr txBox="1"/>
          <p:nvPr/>
        </p:nvSpPr>
        <p:spPr>
          <a:xfrm>
            <a:off x="3373438" y="4762500"/>
            <a:ext cx="727075" cy="3683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SEQ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2472" name="Text Box 7"/>
          <p:cNvSpPr txBox="1"/>
          <p:nvPr/>
        </p:nvSpPr>
        <p:spPr>
          <a:xfrm>
            <a:off x="3856038" y="5143500"/>
            <a:ext cx="727075" cy="3683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SEQ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2473" name="Text Box 8"/>
          <p:cNvSpPr txBox="1"/>
          <p:nvPr/>
        </p:nvSpPr>
        <p:spPr>
          <a:xfrm>
            <a:off x="4275138" y="5473700"/>
            <a:ext cx="727075" cy="3683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SEQ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2474" name="Line 9"/>
          <p:cNvSpPr/>
          <p:nvPr/>
        </p:nvSpPr>
        <p:spPr>
          <a:xfrm>
            <a:off x="2984500" y="4398963"/>
            <a:ext cx="127000" cy="76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2475" name="Line 10"/>
          <p:cNvSpPr/>
          <p:nvPr/>
        </p:nvSpPr>
        <p:spPr>
          <a:xfrm>
            <a:off x="3390900" y="4729163"/>
            <a:ext cx="101600" cy="889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2476" name="Line 11"/>
          <p:cNvSpPr/>
          <p:nvPr/>
        </p:nvSpPr>
        <p:spPr>
          <a:xfrm>
            <a:off x="3822700" y="5084763"/>
            <a:ext cx="152400" cy="1270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2477" name="Line 12"/>
          <p:cNvSpPr/>
          <p:nvPr/>
        </p:nvSpPr>
        <p:spPr>
          <a:xfrm>
            <a:off x="4267200" y="5440363"/>
            <a:ext cx="139700" cy="1016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2478" name="Text Box 13"/>
          <p:cNvSpPr txBox="1"/>
          <p:nvPr/>
        </p:nvSpPr>
        <p:spPr>
          <a:xfrm>
            <a:off x="2662238" y="4699000"/>
            <a:ext cx="469900" cy="3683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s2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2479" name="Text Box 14"/>
          <p:cNvSpPr txBox="1"/>
          <p:nvPr/>
        </p:nvSpPr>
        <p:spPr>
          <a:xfrm>
            <a:off x="2141538" y="4368800"/>
            <a:ext cx="469900" cy="3683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s1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2480" name="Text Box 15"/>
          <p:cNvSpPr txBox="1"/>
          <p:nvPr/>
        </p:nvSpPr>
        <p:spPr>
          <a:xfrm>
            <a:off x="3106738" y="5029200"/>
            <a:ext cx="469900" cy="3683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s3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2481" name="Text Box 16"/>
          <p:cNvSpPr txBox="1"/>
          <p:nvPr/>
        </p:nvSpPr>
        <p:spPr>
          <a:xfrm>
            <a:off x="4008438" y="5816600"/>
            <a:ext cx="469900" cy="3683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s5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2482" name="Text Box 17"/>
          <p:cNvSpPr txBox="1"/>
          <p:nvPr/>
        </p:nvSpPr>
        <p:spPr>
          <a:xfrm>
            <a:off x="3525838" y="5448300"/>
            <a:ext cx="469900" cy="3683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s4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2483" name="Line 18"/>
          <p:cNvSpPr/>
          <p:nvPr/>
        </p:nvSpPr>
        <p:spPr>
          <a:xfrm flipH="1">
            <a:off x="2489200" y="4322763"/>
            <a:ext cx="152400" cy="1270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2484" name="Line 19"/>
          <p:cNvSpPr/>
          <p:nvPr/>
        </p:nvSpPr>
        <p:spPr>
          <a:xfrm flipH="1">
            <a:off x="3009900" y="4691063"/>
            <a:ext cx="88900" cy="76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2485" name="Line 20"/>
          <p:cNvSpPr/>
          <p:nvPr/>
        </p:nvSpPr>
        <p:spPr>
          <a:xfrm flipH="1">
            <a:off x="3390900" y="5021263"/>
            <a:ext cx="114300" cy="76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2486" name="Line 21"/>
          <p:cNvSpPr/>
          <p:nvPr/>
        </p:nvSpPr>
        <p:spPr>
          <a:xfrm flipH="1">
            <a:off x="3848100" y="5427663"/>
            <a:ext cx="114300" cy="1016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2487" name="Line 22"/>
          <p:cNvSpPr/>
          <p:nvPr/>
        </p:nvSpPr>
        <p:spPr>
          <a:xfrm flipH="1">
            <a:off x="4305300" y="5770563"/>
            <a:ext cx="127000" cy="1016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2488" name="Line 23"/>
          <p:cNvSpPr/>
          <p:nvPr/>
        </p:nvSpPr>
        <p:spPr>
          <a:xfrm>
            <a:off x="4749800" y="5808663"/>
            <a:ext cx="177800" cy="1778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2489" name="Text Box 24"/>
          <p:cNvSpPr txBox="1"/>
          <p:nvPr/>
        </p:nvSpPr>
        <p:spPr>
          <a:xfrm>
            <a:off x="4781550" y="5880100"/>
            <a:ext cx="396875" cy="3683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...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Slide Number Placeholder 4"/>
          <p:cNvSpPr txBox="1">
            <a:spLocks noGrp="1"/>
          </p:cNvSpPr>
          <p:nvPr>
            <p:ph type="sldNum" sz="quarter" idx="12"/>
          </p:nvPr>
        </p:nvSpPr>
        <p:spPr>
          <a:xfrm>
            <a:off x="2819400" y="6172200"/>
            <a:ext cx="3429000" cy="457200"/>
          </a:xfrm>
        </p:spPr>
        <p:txBody>
          <a:bodyPr/>
          <a:p>
            <a:pPr marL="0" indent="0" algn="ct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1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And Then? The Back End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9220" name="Rectangle 3"/>
          <p:cNvSpPr>
            <a:spLocks noGrp="1"/>
          </p:cNvSpPr>
          <p:nvPr>
            <p:ph idx="1"/>
          </p:nvPr>
        </p:nvSpPr>
        <p:spPr>
          <a:xfrm>
            <a:off x="1524000" y="1524000"/>
            <a:ext cx="1066800" cy="381000"/>
          </a:xfrm>
        </p:spPr>
        <p:txBody>
          <a:bodyPr vert="horz" wrap="square" lIns="91440" tIns="45720" rIns="91440" bIns="45720" anchor="t" anchorCtr="0"/>
          <a:p>
            <a:pPr algn="ctr"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IR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9221" name="Rectangle 4"/>
          <p:cNvSpPr/>
          <p:nvPr/>
        </p:nvSpPr>
        <p:spPr>
          <a:xfrm>
            <a:off x="2438400" y="2209800"/>
            <a:ext cx="3581400" cy="533400"/>
          </a:xfrm>
          <a:prstGeom prst="rect">
            <a:avLst/>
          </a:prstGeom>
          <a:solidFill>
            <a:schemeClr val="accent1"/>
          </a:solidFill>
          <a:ln w="508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buNone/>
            </a:pPr>
            <a:r>
              <a:rPr lang="en-US" altLang="zh-CN" sz="1600" dirty="0">
                <a:ea typeface="宋体" panose="02010600030101010101" pitchFamily="2" charset="-122"/>
              </a:rPr>
              <a:t>Trace Formation</a:t>
            </a:r>
            <a:endParaRPr lang="en-US" altLang="zh-CN" sz="1600" dirty="0">
              <a:ea typeface="宋体" panose="02010600030101010101" pitchFamily="2" charset="-122"/>
            </a:endParaRPr>
          </a:p>
        </p:txBody>
      </p:sp>
      <p:sp>
        <p:nvSpPr>
          <p:cNvPr id="9222" name="Rectangle 5"/>
          <p:cNvSpPr/>
          <p:nvPr/>
        </p:nvSpPr>
        <p:spPr>
          <a:xfrm>
            <a:off x="2438400" y="3200400"/>
            <a:ext cx="3581400" cy="533400"/>
          </a:xfrm>
          <a:prstGeom prst="rect">
            <a:avLst/>
          </a:prstGeom>
          <a:solidFill>
            <a:schemeClr val="accent1"/>
          </a:solidFill>
          <a:ln w="508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buNone/>
            </a:pPr>
            <a:r>
              <a:rPr lang="en-US" altLang="zh-CN" sz="1600" dirty="0">
                <a:ea typeface="宋体" panose="02010600030101010101" pitchFamily="2" charset="-122"/>
              </a:rPr>
              <a:t>Instruction Selection</a:t>
            </a:r>
            <a:endParaRPr lang="en-US" altLang="zh-CN" sz="1600" dirty="0">
              <a:ea typeface="宋体" panose="02010600030101010101" pitchFamily="2" charset="-122"/>
            </a:endParaRPr>
          </a:p>
        </p:txBody>
      </p:sp>
      <p:sp>
        <p:nvSpPr>
          <p:cNvPr id="9223" name="Rectangle 6"/>
          <p:cNvSpPr/>
          <p:nvPr/>
        </p:nvSpPr>
        <p:spPr>
          <a:xfrm>
            <a:off x="2438400" y="4191000"/>
            <a:ext cx="3581400" cy="533400"/>
          </a:xfrm>
          <a:prstGeom prst="rect">
            <a:avLst/>
          </a:prstGeom>
          <a:solidFill>
            <a:schemeClr val="accent1"/>
          </a:solidFill>
          <a:ln w="508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buNone/>
            </a:pPr>
            <a:r>
              <a:rPr lang="en-US" altLang="zh-CN" sz="1600" dirty="0">
                <a:ea typeface="宋体" panose="02010600030101010101" pitchFamily="2" charset="-122"/>
              </a:rPr>
              <a:t>Register Allocation</a:t>
            </a:r>
            <a:endParaRPr lang="en-US" altLang="zh-CN" sz="1600" dirty="0">
              <a:ea typeface="宋体" panose="02010600030101010101" pitchFamily="2" charset="-122"/>
            </a:endParaRPr>
          </a:p>
        </p:txBody>
      </p:sp>
      <p:sp>
        <p:nvSpPr>
          <p:cNvPr id="9224" name="Rectangle 7"/>
          <p:cNvSpPr/>
          <p:nvPr/>
        </p:nvSpPr>
        <p:spPr>
          <a:xfrm>
            <a:off x="1676400" y="5181600"/>
            <a:ext cx="5105400" cy="533400"/>
          </a:xfrm>
          <a:prstGeom prst="rect">
            <a:avLst/>
          </a:prstGeom>
          <a:solidFill>
            <a:schemeClr val="accent1"/>
          </a:solidFill>
          <a:ln w="508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buNone/>
            </a:pPr>
            <a:r>
              <a:rPr lang="en-US" altLang="zh-CN" sz="1600" dirty="0">
                <a:ea typeface="宋体" panose="02010600030101010101" pitchFamily="2" charset="-122"/>
              </a:rPr>
              <a:t>Optimizations *</a:t>
            </a:r>
            <a:endParaRPr lang="en-US" altLang="zh-CN" sz="1600" dirty="0">
              <a:ea typeface="宋体" panose="02010600030101010101" pitchFamily="2" charset="-122"/>
            </a:endParaRPr>
          </a:p>
        </p:txBody>
      </p:sp>
      <p:cxnSp>
        <p:nvCxnSpPr>
          <p:cNvPr id="9225" name="AutoShape 8"/>
          <p:cNvCxnSpPr>
            <a:stCxn id="9221" idx="2"/>
            <a:endCxn id="9222" idx="0"/>
          </p:cNvCxnSpPr>
          <p:nvPr/>
        </p:nvCxnSpPr>
        <p:spPr>
          <a:xfrm>
            <a:off x="4229100" y="2768600"/>
            <a:ext cx="0" cy="406400"/>
          </a:xfrm>
          <a:prstGeom prst="straightConnector1">
            <a:avLst/>
          </a:prstGeom>
          <a:ln w="508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9226" name="AutoShape 9"/>
          <p:cNvCxnSpPr>
            <a:stCxn id="9222" idx="2"/>
            <a:endCxn id="9223" idx="0"/>
          </p:cNvCxnSpPr>
          <p:nvPr/>
        </p:nvCxnSpPr>
        <p:spPr>
          <a:xfrm>
            <a:off x="4229100" y="3759200"/>
            <a:ext cx="0" cy="406400"/>
          </a:xfrm>
          <a:prstGeom prst="straightConnector1">
            <a:avLst/>
          </a:prstGeom>
          <a:ln w="508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9227" name="AutoShape 10"/>
          <p:cNvCxnSpPr>
            <a:stCxn id="9223" idx="2"/>
            <a:endCxn id="9224" idx="0"/>
          </p:cNvCxnSpPr>
          <p:nvPr/>
        </p:nvCxnSpPr>
        <p:spPr>
          <a:xfrm>
            <a:off x="4229100" y="4749800"/>
            <a:ext cx="0" cy="406400"/>
          </a:xfrm>
          <a:prstGeom prst="straightConnector1">
            <a:avLst/>
          </a:prstGeom>
          <a:ln w="508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9228" name="AutoShape 11"/>
          <p:cNvCxnSpPr>
            <a:stCxn id="9220" idx="3"/>
            <a:endCxn id="9221" idx="0"/>
          </p:cNvCxnSpPr>
          <p:nvPr/>
        </p:nvCxnSpPr>
        <p:spPr>
          <a:xfrm>
            <a:off x="2590800" y="1714500"/>
            <a:ext cx="1638300" cy="495300"/>
          </a:xfrm>
          <a:prstGeom prst="bentConnector2">
            <a:avLst/>
          </a:prstGeom>
          <a:ln w="50800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cxnSp>
      <p:cxnSp>
        <p:nvCxnSpPr>
          <p:cNvPr id="9229" name="AutoShape 21"/>
          <p:cNvCxnSpPr/>
          <p:nvPr/>
        </p:nvCxnSpPr>
        <p:spPr>
          <a:xfrm>
            <a:off x="4229100" y="5715000"/>
            <a:ext cx="0" cy="457200"/>
          </a:xfrm>
          <a:prstGeom prst="straightConnector1">
            <a:avLst/>
          </a:prstGeom>
          <a:ln w="508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9230" name="Text Box 23"/>
          <p:cNvSpPr txBox="1"/>
          <p:nvPr/>
        </p:nvSpPr>
        <p:spPr>
          <a:xfrm>
            <a:off x="6934200" y="4953000"/>
            <a:ext cx="1981200" cy="534988"/>
          </a:xfrm>
          <a:prstGeom prst="rect">
            <a:avLst/>
          </a:prstGeom>
          <a:noFill/>
          <a:ln w="508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50000"/>
              </a:spcBef>
              <a:buNone/>
            </a:pPr>
            <a:r>
              <a:rPr lang="zh-CN" altLang="en-US" sz="1600" dirty="0">
                <a:ea typeface="宋体" panose="02010600030101010101" pitchFamily="2" charset="-122"/>
              </a:rPr>
              <a:t>* </a:t>
            </a:r>
            <a:r>
              <a:rPr lang="en-US" altLang="zh-CN" sz="1600" dirty="0">
                <a:ea typeface="宋体" panose="02010600030101010101" pitchFamily="2" charset="-122"/>
              </a:rPr>
              <a:t>phase ordering problem</a:t>
            </a:r>
            <a:endParaRPr lang="en-US" altLang="zh-CN" sz="16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Date Placeholder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515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51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A Linear List of Statements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4517" name="Rectangle 3"/>
          <p:cNvSpPr>
            <a:spLocks noGrp="1"/>
          </p:cNvSpPr>
          <p:nvPr>
            <p:ph idx="1"/>
          </p:nvPr>
        </p:nvSpPr>
        <p:spPr>
          <a:xfrm>
            <a:off x="457200" y="1447800"/>
            <a:ext cx="8077200" cy="5257800"/>
          </a:xfrm>
        </p:spPr>
        <p:txBody>
          <a:bodyPr vert="horz" wrap="square" lIns="91440" tIns="45720" rIns="91440" bIns="45720" anchor="t" anchorCtr="0"/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Linearize function repeatedly applies the rule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	SEQ(SEQ(a,b), c) = SEQ(a, SEQ(b,c))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void tree::StmList::Linear(tree::Stm *stm) {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if (typeid(*stm) == typeid(tree::SeqStm)) {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auto seqstm = static_cast&lt;tree::SeqStm *&gt;(stm);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Linear(seqstm-&gt;left_);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Linear(seqstm-&gt;right_);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} else {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stm_list_.push_back(stm);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}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}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tree::StmList *canon::Canon::Linearize() {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stm_canon_ = new tree::StmList();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stm_canon_-&gt;Linear(stm_ir_-&gt;Canon());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return stm_canon_;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}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Date Placeholder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63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6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Taming Conditional Branches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6565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4196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NO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counterpart  for </a:t>
            </a:r>
            <a:r>
              <a:rPr lang="en-US" altLang="zh-CN" dirty="0">
                <a:solidFill>
                  <a:srgbClr val="0070C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two-way branch </a:t>
            </a:r>
            <a:endParaRPr lang="en-US" altLang="zh-CN" dirty="0">
              <a:solidFill>
                <a:srgbClr val="0070C0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On most machines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Rearrange the trees so that 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/>
            <a:r>
              <a:rPr lang="en-US" altLang="zh-CN" dirty="0">
                <a:solidFill>
                  <a:srgbClr val="0070C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CJUMP(cond, l</a:t>
            </a:r>
            <a:r>
              <a:rPr lang="en-US" altLang="zh-CN" baseline="-25000" dirty="0">
                <a:solidFill>
                  <a:srgbClr val="0070C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t</a:t>
            </a:r>
            <a:r>
              <a:rPr lang="en-US" altLang="zh-CN" dirty="0">
                <a:solidFill>
                  <a:srgbClr val="0070C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, l</a:t>
            </a:r>
            <a:r>
              <a:rPr lang="en-US" altLang="zh-CN" baseline="-25000" dirty="0">
                <a:solidFill>
                  <a:srgbClr val="0070C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lang="en-US" altLang="zh-CN" dirty="0">
                <a:solidFill>
                  <a:srgbClr val="0070C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is immediately followed by </a:t>
            </a:r>
            <a:r>
              <a:rPr lang="en-US" altLang="zh-CN" dirty="0">
                <a:solidFill>
                  <a:srgbClr val="0070C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LABEL(l</a:t>
            </a:r>
            <a:r>
              <a:rPr lang="en-US" altLang="zh-CN" baseline="-25000" dirty="0">
                <a:solidFill>
                  <a:srgbClr val="0070C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lang="en-US" altLang="zh-CN" dirty="0">
                <a:solidFill>
                  <a:srgbClr val="0070C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endParaRPr lang="en-US" altLang="zh-CN" dirty="0">
              <a:solidFill>
                <a:srgbClr val="0070C0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Two stages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Takes a list of canonical trees form them into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basic blocks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Order the basic blocks into a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trace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Date Placeholder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611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61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b="0" dirty="0">
                <a:ea typeface="宋体" panose="02010600030101010101" pitchFamily="2" charset="-122"/>
              </a:rPr>
              <a:t>Basic Block</a:t>
            </a:r>
            <a:endParaRPr lang="en-US" altLang="zh-CN" b="0" dirty="0">
              <a:ea typeface="宋体" panose="02010600030101010101" pitchFamily="2" charset="-122"/>
            </a:endParaRPr>
          </a:p>
        </p:txBody>
      </p:sp>
      <p:sp>
        <p:nvSpPr>
          <p:cNvPr id="68613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419600"/>
          </a:xfrm>
        </p:spPr>
        <p:txBody>
          <a:bodyPr vert="horz" wrap="square" lIns="91440" tIns="45720" rIns="91440" bIns="45720" anchor="t" anchorCtr="0"/>
          <a:p>
            <a:pPr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A basic block is 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a sequence of statements 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that is always entered at the beginning and 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exited at the end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That is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The first statement is a LABEL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The last statement is a JUMP or CJUMP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There are no other LABELs, JUMPs or CJUMPs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>
              <a:spcBef>
                <a:spcPts val="600"/>
              </a:spcBef>
            </a:pP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Date Placeholder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659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66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b="0" dirty="0">
                <a:ea typeface="宋体" panose="02010600030101010101" pitchFamily="2" charset="-122"/>
              </a:rPr>
              <a:t>Basic Block</a:t>
            </a:r>
            <a:endParaRPr lang="en-US" altLang="zh-CN" b="0" dirty="0">
              <a:ea typeface="宋体" panose="02010600030101010101" pitchFamily="2" charset="-122"/>
            </a:endParaRPr>
          </a:p>
        </p:txBody>
      </p:sp>
      <p:sp>
        <p:nvSpPr>
          <p:cNvPr id="70661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4196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Scan from beginning to end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A LABEL is found, a new block is started (and previous block is ended)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A JUMP or CJUMP is found, a block is ended (and the next block is started)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If there is a block not ending with a JUMP or CJUMP, then add a JUMP to next block’s label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2"/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If no next block, jump to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done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a special label 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If there is a block not begin with a LABEL, then add a new label at the beginning of the block 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6" name="Date Placeholder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707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70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Data Structures for Basic Blocks  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0661" name="Rectangle 3"/>
          <p:cNvSpPr>
            <a:spLocks noGrp="1" noChangeArrowheads="1"/>
          </p:cNvSpPr>
          <p:nvPr>
            <p:ph idx="1"/>
          </p:nvPr>
        </p:nvSpPr>
        <p:spPr>
          <a:xfrm>
            <a:off x="474663" y="1447800"/>
            <a:ext cx="8305800" cy="4876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Symbol" panose="05050102010706020507" pitchFamily="18" charset="2"/>
              </a:rPr>
              <a:t>/*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Symbol" panose="05050102010706020507" pitchFamily="18" charset="2"/>
              </a:rPr>
              <a:t>canon.h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Symbol" panose="05050102010706020507" pitchFamily="18" charset="2"/>
              </a:rPr>
              <a:t> */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namespace canon {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class Block {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public: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temp::Label *label_;	/* special label done */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StmListList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*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stm_lists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_;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Block(temp::Label *label,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StmListList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*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stm_lists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 : label_(label),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stm_lists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_(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stm_lists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 {}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};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class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StmListList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{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friend class Canon;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public: /* some methods definition */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private: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std::list&lt;tree::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StmList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*&gt;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stmlist_list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_;};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4" name="Date Placeholder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755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75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b="0" dirty="0">
                <a:ea typeface="宋体" panose="02010600030101010101" pitchFamily="2" charset="-122"/>
              </a:rPr>
              <a:t>Trace</a:t>
            </a:r>
            <a:endParaRPr lang="en-US" altLang="zh-CN" b="0" dirty="0">
              <a:ea typeface="宋体" panose="02010600030101010101" pitchFamily="2" charset="-122"/>
            </a:endParaRPr>
          </a:p>
        </p:txBody>
      </p:sp>
      <p:sp>
        <p:nvSpPr>
          <p:cNvPr id="74757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4196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Basic block can be arranged in any order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Choose an ordering of the blocks satisfying the condition 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CJUMP is followed by its false label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Try to make </a:t>
            </a:r>
            <a:r>
              <a:rPr lang="en-US" altLang="zh-CN" dirty="0">
                <a:solidFill>
                  <a:srgbClr val="0070C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JUMPs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be </a:t>
            </a:r>
            <a:r>
              <a:rPr lang="en-US" altLang="zh-CN" dirty="0">
                <a:solidFill>
                  <a:srgbClr val="0070C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immediately followed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by </a:t>
            </a:r>
            <a:r>
              <a:rPr lang="en-US" altLang="zh-CN" dirty="0">
                <a:solidFill>
                  <a:srgbClr val="0070C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their target label</a:t>
            </a:r>
            <a:endParaRPr lang="en-US" altLang="zh-CN" dirty="0">
              <a:solidFill>
                <a:srgbClr val="0070C0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Optimization: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can delete the jump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2" name="Date Placeholder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803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80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b="0" dirty="0">
                <a:ea typeface="宋体" panose="02010600030101010101" pitchFamily="2" charset="-122"/>
              </a:rPr>
              <a:t>Trace</a:t>
            </a:r>
            <a:endParaRPr lang="en-US" altLang="zh-CN" b="0" dirty="0">
              <a:ea typeface="宋体" panose="02010600030101010101" pitchFamily="2" charset="-122"/>
            </a:endParaRPr>
          </a:p>
        </p:txBody>
      </p:sp>
      <p:sp>
        <p:nvSpPr>
          <p:cNvPr id="76805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4196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A trace is a sequence of statements 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that could be consecutively executed 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during the execution of the program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We want to make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 set of traces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that exactly covers the program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50" name="Date Placeholder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851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85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b="0" dirty="0">
                <a:ea typeface="宋体" panose="02010600030101010101" pitchFamily="2" charset="-122"/>
              </a:rPr>
              <a:t>Trace</a:t>
            </a:r>
            <a:endParaRPr lang="en-US" altLang="zh-CN" b="0" dirty="0">
              <a:ea typeface="宋体" panose="02010600030101010101" pitchFamily="2" charset="-122"/>
            </a:endParaRPr>
          </a:p>
        </p:txBody>
      </p:sp>
      <p:sp>
        <p:nvSpPr>
          <p:cNvPr id="78853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419600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Put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all the blocks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of the program into a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list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endParaRPr lang="en-US" altLang="zh-CN" sz="24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While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is not empty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	start a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new (empty) trace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 call it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</a:t>
            </a:r>
            <a:endParaRPr lang="en-US" altLang="zh-CN" sz="24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	remove the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head element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from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endParaRPr lang="en-US" altLang="zh-CN" sz="24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	while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is not marked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		mark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; append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to the end of the current trace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		examine the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successors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of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endParaRPr lang="en-US" altLang="zh-CN" sz="24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		if  there is any unmarked successor c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			b  c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	end the current trace T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8" name="Date Placeholder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899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90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b="0" dirty="0">
                <a:ea typeface="宋体" panose="02010600030101010101" pitchFamily="2" charset="-122"/>
              </a:rPr>
              <a:t>Epilogue</a:t>
            </a:r>
            <a:endParaRPr lang="en-US" altLang="zh-CN" b="0" dirty="0">
              <a:ea typeface="宋体" panose="02010600030101010101" pitchFamily="2" charset="-122"/>
            </a:endParaRPr>
          </a:p>
        </p:txBody>
      </p:sp>
      <p:sp>
        <p:nvSpPr>
          <p:cNvPr id="80901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419600"/>
          </a:xfrm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When the control reaches the end of the last block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Epilogue should follow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Try to transfer this special case to general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Add a new label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done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intended the beginning of the epilogue 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Put a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JUMP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at the end of the last block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6" name="Date Placeholder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947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94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b="0" dirty="0">
                <a:ea typeface="宋体" panose="02010600030101010101" pitchFamily="2" charset="-122"/>
              </a:rPr>
              <a:t>Finishing Up</a:t>
            </a:r>
            <a:endParaRPr lang="en-US" altLang="zh-CN" b="0" dirty="0">
              <a:ea typeface="宋体" panose="02010600030101010101" pitchFamily="2" charset="-122"/>
            </a:endParaRPr>
          </a:p>
        </p:txBody>
      </p:sp>
      <p:sp>
        <p:nvSpPr>
          <p:cNvPr id="82949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419600"/>
          </a:xfrm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For any CJUMP followed by its false label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we let it alone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For any CJUMP followed by its true label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Switch the true and false labels and 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Negate the condition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For any CJUMP(cond, a, b, L</a:t>
            </a:r>
            <a:r>
              <a:rPr lang="en-US" altLang="zh-CN" baseline="-25000" dirty="0">
                <a:ea typeface="宋体" panose="02010600030101010101" pitchFamily="2" charset="-122"/>
                <a:sym typeface="Symbol" panose="05050102010706020507" pitchFamily="18" charset="2"/>
              </a:rPr>
              <a:t>t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, L</a:t>
            </a:r>
            <a:r>
              <a:rPr lang="en-US" altLang="zh-CN" baseline="-25000" dirty="0"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) followed by neither label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		CJUMP(cond, a, b, L</a:t>
            </a:r>
            <a:r>
              <a:rPr lang="en-US" altLang="zh-CN" sz="2000" baseline="-25000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t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, L</a:t>
            </a:r>
            <a:r>
              <a:rPr lang="en-US" altLang="zh-CN" sz="2000" baseline="30000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’</a:t>
            </a:r>
            <a:r>
              <a:rPr lang="en-US" altLang="zh-CN" sz="2000" baseline="-25000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endParaRPr lang="en-US" altLang="zh-CN" sz="2000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	LABEL L</a:t>
            </a:r>
            <a:r>
              <a:rPr lang="en-US" altLang="zh-CN" sz="2000" baseline="30000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’</a:t>
            </a:r>
            <a:r>
              <a:rPr lang="en-US" altLang="zh-CN" sz="2000" baseline="-25000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:</a:t>
            </a:r>
            <a:endParaRPr lang="en-US" altLang="zh-CN" sz="2000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		JUMP(NAME L</a:t>
            </a:r>
            <a:r>
              <a:rPr lang="en-US" altLang="zh-CN" sz="2000" baseline="-25000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) </a:t>
            </a:r>
            <a:endParaRPr lang="en-US" altLang="zh-CN" sz="2000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tree::StmList *TraceSchedule();</a:t>
            </a:r>
            <a:endParaRPr lang="en-US" altLang="zh-CN" sz="2000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Slide Number Placeholder 3"/>
          <p:cNvSpPr txBox="1">
            <a:spLocks noGrp="1"/>
          </p:cNvSpPr>
          <p:nvPr>
            <p:ph type="sldNum" sz="quarter" idx="12"/>
          </p:nvPr>
        </p:nvSpPr>
        <p:spPr>
          <a:xfrm>
            <a:off x="2819400" y="6172200"/>
            <a:ext cx="3429000" cy="457200"/>
          </a:xfrm>
        </p:spPr>
        <p:txBody>
          <a:bodyPr/>
          <a:p>
            <a:pPr marL="0" indent="0" algn="ct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67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Translation Example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11268" name="Group 75"/>
          <p:cNvGrpSpPr/>
          <p:nvPr/>
        </p:nvGrpSpPr>
        <p:grpSpPr>
          <a:xfrm>
            <a:off x="685800" y="2695575"/>
            <a:ext cx="3114675" cy="1089025"/>
            <a:chOff x="527" y="1410"/>
            <a:chExt cx="1962" cy="686"/>
          </a:xfrm>
        </p:grpSpPr>
        <p:sp>
          <p:nvSpPr>
            <p:cNvPr id="11320" name="Text Box 4"/>
            <p:cNvSpPr txBox="1"/>
            <p:nvPr/>
          </p:nvSpPr>
          <p:spPr>
            <a:xfrm>
              <a:off x="1354" y="1410"/>
              <a:ext cx="211" cy="21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r>
                <a:rPr lang="en-US" altLang="zh-CN" sz="1800" dirty="0">
                  <a:latin typeface="Trebuchet MS" panose="020B0603020202020204" pitchFamily="34" charset="0"/>
                  <a:ea typeface="宋体" panose="02010600030101010101" pitchFamily="2" charset="-122"/>
                </a:rPr>
                <a:t>if</a:t>
              </a:r>
              <a:endParaRPr lang="en-US" altLang="zh-CN" sz="1800" dirty="0">
                <a:latin typeface="Trebuchet MS" panose="020B0603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321" name="Text Box 5"/>
            <p:cNvSpPr txBox="1"/>
            <p:nvPr/>
          </p:nvSpPr>
          <p:spPr>
            <a:xfrm>
              <a:off x="959" y="1645"/>
              <a:ext cx="270" cy="21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r>
                <a:rPr lang="en-US" altLang="zh-CN" sz="1800" dirty="0">
                  <a:solidFill>
                    <a:srgbClr val="002060"/>
                  </a:solidFill>
                  <a:latin typeface="Trebuchet MS" panose="020B0603020202020204" pitchFamily="34" charset="0"/>
                  <a:ea typeface="宋体" panose="02010600030101010101" pitchFamily="2" charset="-122"/>
                </a:rPr>
                <a:t>==</a:t>
              </a:r>
              <a:endParaRPr lang="en-US" altLang="zh-CN" sz="1800" dirty="0">
                <a:solidFill>
                  <a:srgbClr val="002060"/>
                </a:solidFill>
                <a:latin typeface="Trebuchet MS" panose="020B0603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322" name="Text Box 6"/>
            <p:cNvSpPr txBox="1"/>
            <p:nvPr/>
          </p:nvSpPr>
          <p:spPr>
            <a:xfrm>
              <a:off x="527" y="1881"/>
              <a:ext cx="392" cy="21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r>
                <a:rPr lang="en-US" altLang="zh-CN" sz="1600" b="1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int</a:t>
              </a:r>
              <a:r>
                <a:rPr lang="en-US" altLang="zh-CN" sz="1800" dirty="0">
                  <a:solidFill>
                    <a:srgbClr val="002060"/>
                  </a:solidFill>
                  <a:latin typeface="Trebuchet MS" panose="020B0603020202020204" pitchFamily="34" charset="0"/>
                  <a:ea typeface="宋体" panose="02010600030101010101" pitchFamily="2" charset="-122"/>
                </a:rPr>
                <a:t> b</a:t>
              </a:r>
              <a:endParaRPr lang="en-US" altLang="zh-CN" sz="1800" dirty="0">
                <a:solidFill>
                  <a:srgbClr val="002060"/>
                </a:solidFill>
                <a:latin typeface="Trebuchet MS" panose="020B0603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323" name="Text Box 7"/>
            <p:cNvSpPr txBox="1"/>
            <p:nvPr/>
          </p:nvSpPr>
          <p:spPr>
            <a:xfrm>
              <a:off x="1101" y="1881"/>
              <a:ext cx="388" cy="21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r>
                <a:rPr lang="en-US" altLang="zh-CN" sz="1600" b="1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int</a:t>
              </a:r>
              <a:r>
                <a:rPr lang="en-US" altLang="zh-CN" sz="1800" dirty="0">
                  <a:solidFill>
                    <a:srgbClr val="002060"/>
                  </a:solidFill>
                  <a:latin typeface="Trebuchet MS" panose="020B0603020202020204" pitchFamily="34" charset="0"/>
                  <a:ea typeface="宋体" panose="02010600030101010101" pitchFamily="2" charset="-122"/>
                </a:rPr>
                <a:t> 0</a:t>
              </a:r>
              <a:endParaRPr lang="en-US" altLang="zh-CN" sz="1800" dirty="0">
                <a:solidFill>
                  <a:srgbClr val="002060"/>
                </a:solidFill>
                <a:latin typeface="Trebuchet MS" panose="020B0603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324" name="Text Box 8"/>
            <p:cNvSpPr txBox="1"/>
            <p:nvPr/>
          </p:nvSpPr>
          <p:spPr>
            <a:xfrm>
              <a:off x="1714" y="1645"/>
              <a:ext cx="193" cy="21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r>
                <a:rPr lang="en-US" altLang="zh-CN" sz="1800" dirty="0">
                  <a:latin typeface="Trebuchet MS" panose="020B0603020202020204" pitchFamily="34" charset="0"/>
                  <a:ea typeface="宋体" panose="02010600030101010101" pitchFamily="2" charset="-122"/>
                </a:rPr>
                <a:t>=</a:t>
              </a:r>
              <a:endParaRPr lang="en-US" altLang="zh-CN" sz="1800" dirty="0">
                <a:latin typeface="Trebuchet MS" panose="020B0603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325" name="Text Box 9"/>
            <p:cNvSpPr txBox="1"/>
            <p:nvPr/>
          </p:nvSpPr>
          <p:spPr>
            <a:xfrm>
              <a:off x="1524" y="1881"/>
              <a:ext cx="385" cy="215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r>
                <a:rPr lang="en-US" altLang="zh-CN" sz="1600" b="1" dirty="0">
                  <a:solidFill>
                    <a:srgbClr val="0099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int</a:t>
              </a:r>
              <a:r>
                <a:rPr lang="en-US" altLang="zh-CN" sz="1800" dirty="0">
                  <a:solidFill>
                    <a:srgbClr val="009900"/>
                  </a:solidFill>
                  <a:latin typeface="Trebuchet MS" panose="020B0603020202020204" pitchFamily="34" charset="0"/>
                  <a:ea typeface="宋体" panose="02010600030101010101" pitchFamily="2" charset="-122"/>
                </a:rPr>
                <a:t> a</a:t>
              </a:r>
              <a:endParaRPr lang="en-US" altLang="zh-CN" sz="1800" dirty="0">
                <a:solidFill>
                  <a:srgbClr val="009900"/>
                </a:solidFill>
                <a:latin typeface="Trebuchet MS" panose="020B0603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326" name="Text Box 10"/>
            <p:cNvSpPr txBox="1"/>
            <p:nvPr/>
          </p:nvSpPr>
          <p:spPr>
            <a:xfrm>
              <a:off x="1917" y="1881"/>
              <a:ext cx="377" cy="21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r>
                <a:rPr lang="en-US" altLang="zh-CN" sz="1600" b="1" dirty="0">
                  <a:solidFill>
                    <a:srgbClr val="0099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int</a:t>
              </a:r>
              <a:r>
                <a:rPr lang="en-US" altLang="zh-CN" sz="1400" dirty="0">
                  <a:solidFill>
                    <a:srgbClr val="0099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1800" dirty="0">
                  <a:solidFill>
                    <a:srgbClr val="009900"/>
                  </a:solidFill>
                  <a:latin typeface="Trebuchet MS" panose="020B0603020202020204" pitchFamily="34" charset="0"/>
                  <a:ea typeface="宋体" panose="02010600030101010101" pitchFamily="2" charset="-122"/>
                </a:rPr>
                <a:t>b</a:t>
              </a:r>
              <a:endParaRPr lang="en-US" altLang="zh-CN" sz="1800" dirty="0">
                <a:solidFill>
                  <a:srgbClr val="009900"/>
                </a:solidFill>
                <a:latin typeface="Trebuchet MS" panose="020B0603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327" name="Line 11"/>
            <p:cNvSpPr/>
            <p:nvPr/>
          </p:nvSpPr>
          <p:spPr>
            <a:xfrm>
              <a:off x="1164" y="1802"/>
              <a:ext cx="148" cy="140"/>
            </a:xfrm>
            <a:prstGeom prst="line">
              <a:avLst/>
            </a:prstGeom>
            <a:ln w="19050" cap="flat" cmpd="sng">
              <a:solidFill>
                <a:srgbClr val="00206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1328" name="Line 12"/>
            <p:cNvSpPr/>
            <p:nvPr/>
          </p:nvSpPr>
          <p:spPr>
            <a:xfrm flipH="1">
              <a:off x="1176" y="1585"/>
              <a:ext cx="212" cy="13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1329" name="Line 13"/>
            <p:cNvSpPr/>
            <p:nvPr/>
          </p:nvSpPr>
          <p:spPr>
            <a:xfrm>
              <a:off x="1517" y="1588"/>
              <a:ext cx="217" cy="14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1330" name="Text Box 14"/>
            <p:cNvSpPr txBox="1"/>
            <p:nvPr/>
          </p:nvSpPr>
          <p:spPr>
            <a:xfrm>
              <a:off x="548" y="1564"/>
              <a:ext cx="547" cy="19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r>
                <a:rPr lang="en-US" altLang="zh-CN" sz="1600" b="1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boolean</a:t>
              </a:r>
              <a:endParaRPr lang="en-US" altLang="zh-CN" sz="16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331" name="Line 15"/>
            <p:cNvSpPr/>
            <p:nvPr/>
          </p:nvSpPr>
          <p:spPr>
            <a:xfrm flipH="1">
              <a:off x="840" y="1806"/>
              <a:ext cx="166" cy="151"/>
            </a:xfrm>
            <a:prstGeom prst="line">
              <a:avLst/>
            </a:prstGeom>
            <a:ln w="19050" cap="flat" cmpd="sng">
              <a:solidFill>
                <a:srgbClr val="00206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1332" name="Line 16"/>
            <p:cNvSpPr/>
            <p:nvPr/>
          </p:nvSpPr>
          <p:spPr>
            <a:xfrm flipH="1">
              <a:off x="1801" y="1816"/>
              <a:ext cx="6" cy="129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1333" name="Line 17"/>
            <p:cNvSpPr/>
            <p:nvPr/>
          </p:nvSpPr>
          <p:spPr>
            <a:xfrm>
              <a:off x="1843" y="1826"/>
              <a:ext cx="276" cy="7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1334" name="Text Box 18"/>
            <p:cNvSpPr txBox="1"/>
            <p:nvPr/>
          </p:nvSpPr>
          <p:spPr>
            <a:xfrm>
              <a:off x="1495" y="1676"/>
              <a:ext cx="268" cy="19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r>
                <a:rPr lang="en-US" altLang="zh-CN" sz="1600" b="1" dirty="0">
                  <a:solidFill>
                    <a:srgbClr val="0099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int</a:t>
              </a:r>
              <a:endParaRPr lang="en-US" altLang="zh-CN" sz="1600" b="1" dirty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335" name="Text Box 19"/>
            <p:cNvSpPr txBox="1"/>
            <p:nvPr/>
          </p:nvSpPr>
          <p:spPr>
            <a:xfrm>
              <a:off x="2319" y="1645"/>
              <a:ext cx="170" cy="21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r>
                <a:rPr lang="en-US" altLang="zh-CN" sz="1800" dirty="0">
                  <a:latin typeface="Trebuchet MS" panose="020B0603020202020204" pitchFamily="34" charset="0"/>
                  <a:ea typeface="宋体" panose="02010600030101010101" pitchFamily="2" charset="-122"/>
                </a:rPr>
                <a:t>;</a:t>
              </a:r>
              <a:endParaRPr lang="en-US" altLang="zh-CN" sz="1800" dirty="0">
                <a:latin typeface="Trebuchet MS" panose="020B0603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336" name="Line 20"/>
            <p:cNvSpPr/>
            <p:nvPr/>
          </p:nvSpPr>
          <p:spPr>
            <a:xfrm>
              <a:off x="1542" y="1541"/>
              <a:ext cx="795" cy="15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11269" name="Text Box 21"/>
          <p:cNvSpPr txBox="1"/>
          <p:nvPr/>
        </p:nvSpPr>
        <p:spPr>
          <a:xfrm>
            <a:off x="5245100" y="3297238"/>
            <a:ext cx="874713" cy="341312"/>
          </a:xfrm>
          <a:prstGeom prst="rect">
            <a:avLst/>
          </a:prstGeom>
          <a:noFill/>
          <a:ln w="1905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1800" dirty="0">
                <a:latin typeface="Trebuchet MS" panose="020B0603020202020204" pitchFamily="34" charset="0"/>
                <a:ea typeface="宋体" panose="02010600030101010101" pitchFamily="2" charset="-122"/>
              </a:rPr>
              <a:t>CJUMP</a:t>
            </a:r>
            <a:endParaRPr lang="en-US" altLang="zh-CN" sz="1800" dirty="0">
              <a:latin typeface="Trebuchet MS" panose="020B0603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70" name="Text Box 22"/>
          <p:cNvSpPr txBox="1"/>
          <p:nvPr/>
        </p:nvSpPr>
        <p:spPr>
          <a:xfrm>
            <a:off x="4217988" y="4052888"/>
            <a:ext cx="630237" cy="341312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2060"/>
                </a:solidFill>
                <a:latin typeface="Trebuchet MS" panose="020B0603020202020204" pitchFamily="34" charset="0"/>
                <a:ea typeface="宋体" panose="02010600030101010101" pitchFamily="2" charset="-122"/>
              </a:rPr>
              <a:t>MEM</a:t>
            </a:r>
            <a:endParaRPr lang="en-US" altLang="zh-CN" sz="1200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71" name="Line 23"/>
          <p:cNvSpPr/>
          <p:nvPr/>
        </p:nvSpPr>
        <p:spPr>
          <a:xfrm flipH="1">
            <a:off x="4695825" y="3883025"/>
            <a:ext cx="220663" cy="193675"/>
          </a:xfrm>
          <a:prstGeom prst="line">
            <a:avLst/>
          </a:prstGeom>
          <a:ln w="19050" cap="flat" cmpd="sng">
            <a:solidFill>
              <a:srgbClr val="00206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272" name="Text Box 24"/>
          <p:cNvSpPr txBox="1"/>
          <p:nvPr/>
        </p:nvSpPr>
        <p:spPr>
          <a:xfrm>
            <a:off x="3995738" y="4862513"/>
            <a:ext cx="395287" cy="341312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2060"/>
                </a:solidFill>
                <a:latin typeface="Trebuchet MS" panose="020B0603020202020204" pitchFamily="34" charset="0"/>
                <a:ea typeface="宋体" panose="02010600030101010101" pitchFamily="2" charset="-122"/>
              </a:rPr>
              <a:t>fp</a:t>
            </a:r>
            <a:endParaRPr lang="en-US" altLang="zh-CN" sz="1800" dirty="0">
              <a:solidFill>
                <a:srgbClr val="002060"/>
              </a:solidFill>
              <a:latin typeface="Trebuchet MS" panose="020B0603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73" name="Text Box 25"/>
          <p:cNvSpPr txBox="1"/>
          <p:nvPr/>
        </p:nvSpPr>
        <p:spPr>
          <a:xfrm>
            <a:off x="4643438" y="4862513"/>
            <a:ext cx="304800" cy="341312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2060"/>
                </a:solidFill>
                <a:latin typeface="Trebuchet MS" panose="020B0603020202020204" pitchFamily="34" charset="0"/>
                <a:ea typeface="宋体" panose="02010600030101010101" pitchFamily="2" charset="-122"/>
              </a:rPr>
              <a:t>8</a:t>
            </a:r>
            <a:endParaRPr lang="en-US" altLang="zh-CN" sz="1800" dirty="0">
              <a:solidFill>
                <a:srgbClr val="002060"/>
              </a:solidFill>
              <a:latin typeface="Trebuchet MS" panose="020B0603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74" name="Text Box 26"/>
          <p:cNvSpPr txBox="1"/>
          <p:nvPr/>
        </p:nvSpPr>
        <p:spPr>
          <a:xfrm>
            <a:off x="4370388" y="4464050"/>
            <a:ext cx="304800" cy="341313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2060"/>
                </a:solidFill>
                <a:latin typeface="Trebuchet MS" panose="020B0603020202020204" pitchFamily="34" charset="0"/>
                <a:ea typeface="宋体" panose="02010600030101010101" pitchFamily="2" charset="-122"/>
              </a:rPr>
              <a:t>+</a:t>
            </a:r>
            <a:endParaRPr lang="en-US" altLang="zh-CN" sz="1800" dirty="0">
              <a:solidFill>
                <a:srgbClr val="002060"/>
              </a:solidFill>
              <a:latin typeface="Trebuchet MS" panose="020B0603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75" name="Text Box 27"/>
          <p:cNvSpPr txBox="1"/>
          <p:nvPr/>
        </p:nvSpPr>
        <p:spPr>
          <a:xfrm>
            <a:off x="6627813" y="4649788"/>
            <a:ext cx="763587" cy="341312"/>
          </a:xfrm>
          <a:prstGeom prst="rect">
            <a:avLst/>
          </a:prstGeom>
          <a:noFill/>
          <a:ln w="1905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1800" dirty="0">
                <a:latin typeface="Trebuchet MS" panose="020B0603020202020204" pitchFamily="34" charset="0"/>
                <a:ea typeface="宋体" panose="02010600030101010101" pitchFamily="2" charset="-122"/>
              </a:rPr>
              <a:t>MOVE</a:t>
            </a:r>
            <a:endParaRPr lang="en-US" altLang="zh-CN" sz="1800" dirty="0">
              <a:latin typeface="Trebuchet MS" panose="020B0603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76" name="Text Box 28"/>
          <p:cNvSpPr txBox="1"/>
          <p:nvPr/>
        </p:nvSpPr>
        <p:spPr>
          <a:xfrm>
            <a:off x="4865688" y="4149725"/>
            <a:ext cx="1120775" cy="341313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2060"/>
                </a:solidFill>
                <a:latin typeface="Trebuchet MS" panose="020B0603020202020204" pitchFamily="34" charset="0"/>
                <a:ea typeface="宋体" panose="02010600030101010101" pitchFamily="2" charset="-122"/>
              </a:rPr>
              <a:t>CONST 0</a:t>
            </a:r>
            <a:endParaRPr lang="en-US" altLang="zh-CN" sz="1800" dirty="0">
              <a:solidFill>
                <a:srgbClr val="002060"/>
              </a:solidFill>
              <a:latin typeface="Trebuchet MS" panose="020B0603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77" name="Text Box 29"/>
          <p:cNvSpPr txBox="1"/>
          <p:nvPr/>
        </p:nvSpPr>
        <p:spPr>
          <a:xfrm>
            <a:off x="6291263" y="5060950"/>
            <a:ext cx="635000" cy="341313"/>
          </a:xfrm>
          <a:prstGeom prst="rect">
            <a:avLst/>
          </a:prstGeom>
          <a:noFill/>
          <a:ln w="1905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1800" dirty="0">
                <a:latin typeface="Trebuchet MS" panose="020B0603020202020204" pitchFamily="34" charset="0"/>
                <a:ea typeface="宋体" panose="02010600030101010101" pitchFamily="2" charset="-122"/>
              </a:rPr>
              <a:t>MEM</a:t>
            </a:r>
            <a:endParaRPr lang="en-US" altLang="zh-CN" sz="1800" dirty="0">
              <a:latin typeface="Trebuchet MS" panose="020B0603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78" name="Text Box 30"/>
          <p:cNvSpPr txBox="1"/>
          <p:nvPr/>
        </p:nvSpPr>
        <p:spPr>
          <a:xfrm>
            <a:off x="7273925" y="5060950"/>
            <a:ext cx="635000" cy="341313"/>
          </a:xfrm>
          <a:prstGeom prst="rect">
            <a:avLst/>
          </a:prstGeom>
          <a:noFill/>
          <a:ln w="1905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1800" dirty="0">
                <a:latin typeface="Trebuchet MS" panose="020B0603020202020204" pitchFamily="34" charset="0"/>
                <a:ea typeface="宋体" panose="02010600030101010101" pitchFamily="2" charset="-122"/>
              </a:rPr>
              <a:t>MEM</a:t>
            </a:r>
            <a:endParaRPr lang="en-US" altLang="zh-CN" sz="1800" dirty="0">
              <a:latin typeface="Trebuchet MS" panose="020B0603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1279" name="Group 31"/>
          <p:cNvGrpSpPr/>
          <p:nvPr/>
        </p:nvGrpSpPr>
        <p:grpSpPr>
          <a:xfrm>
            <a:off x="6148388" y="5853113"/>
            <a:ext cx="915987" cy="341312"/>
            <a:chOff x="1480" y="2940"/>
            <a:chExt cx="577" cy="215"/>
          </a:xfrm>
        </p:grpSpPr>
        <p:sp>
          <p:nvSpPr>
            <p:cNvPr id="11318" name="Text Box 32"/>
            <p:cNvSpPr txBox="1"/>
            <p:nvPr/>
          </p:nvSpPr>
          <p:spPr>
            <a:xfrm>
              <a:off x="1480" y="2940"/>
              <a:ext cx="251" cy="21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r>
                <a:rPr lang="en-US" altLang="zh-CN" sz="1800" dirty="0">
                  <a:latin typeface="Trebuchet MS" panose="020B0603020202020204" pitchFamily="34" charset="0"/>
                  <a:ea typeface="宋体" panose="02010600030101010101" pitchFamily="2" charset="-122"/>
                </a:rPr>
                <a:t>fp</a:t>
              </a:r>
              <a:endParaRPr lang="en-US" altLang="zh-CN" sz="1800" dirty="0">
                <a:latin typeface="Trebuchet MS" panose="020B0603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319" name="Text Box 33"/>
            <p:cNvSpPr txBox="1"/>
            <p:nvPr/>
          </p:nvSpPr>
          <p:spPr>
            <a:xfrm>
              <a:off x="1864" y="2940"/>
              <a:ext cx="193" cy="21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r>
                <a:rPr lang="en-US" altLang="zh-CN" sz="1800" dirty="0">
                  <a:latin typeface="Trebuchet MS" panose="020B0603020202020204" pitchFamily="34" charset="0"/>
                  <a:ea typeface="宋体" panose="02010600030101010101" pitchFamily="2" charset="-122"/>
                </a:rPr>
                <a:t>8</a:t>
              </a:r>
              <a:endParaRPr lang="en-US" altLang="zh-CN" sz="1800" dirty="0">
                <a:latin typeface="Trebuchet MS" panose="020B0603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1280" name="Group 34"/>
          <p:cNvGrpSpPr/>
          <p:nvPr/>
        </p:nvGrpSpPr>
        <p:grpSpPr>
          <a:xfrm>
            <a:off x="7123113" y="5903913"/>
            <a:ext cx="1027112" cy="341312"/>
            <a:chOff x="2095" y="2940"/>
            <a:chExt cx="647" cy="215"/>
          </a:xfrm>
        </p:grpSpPr>
        <p:sp>
          <p:nvSpPr>
            <p:cNvPr id="11316" name="Text Box 35"/>
            <p:cNvSpPr txBox="1"/>
            <p:nvPr/>
          </p:nvSpPr>
          <p:spPr>
            <a:xfrm>
              <a:off x="2095" y="2940"/>
              <a:ext cx="251" cy="21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r>
                <a:rPr lang="en-US" altLang="zh-CN" sz="1800" dirty="0">
                  <a:latin typeface="Trebuchet MS" panose="020B0603020202020204" pitchFamily="34" charset="0"/>
                  <a:ea typeface="宋体" panose="02010600030101010101" pitchFamily="2" charset="-122"/>
                </a:rPr>
                <a:t>fp</a:t>
              </a:r>
              <a:endParaRPr lang="en-US" altLang="zh-CN" sz="1800" dirty="0">
                <a:latin typeface="Trebuchet MS" panose="020B0603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317" name="Text Box 36"/>
            <p:cNvSpPr txBox="1"/>
            <p:nvPr/>
          </p:nvSpPr>
          <p:spPr>
            <a:xfrm>
              <a:off x="2472" y="2940"/>
              <a:ext cx="270" cy="21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r>
                <a:rPr lang="en-US" altLang="zh-CN" sz="1800" dirty="0">
                  <a:latin typeface="Trebuchet MS" panose="020B0603020202020204" pitchFamily="34" charset="0"/>
                  <a:ea typeface="宋体" panose="02010600030101010101" pitchFamily="2" charset="-122"/>
                </a:rPr>
                <a:t>16</a:t>
              </a:r>
              <a:endParaRPr lang="en-US" altLang="zh-CN" sz="1800" dirty="0">
                <a:latin typeface="Trebuchet MS" panose="020B0603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1281" name="Line 37"/>
          <p:cNvSpPr/>
          <p:nvPr/>
        </p:nvSpPr>
        <p:spPr>
          <a:xfrm>
            <a:off x="4524375" y="4375150"/>
            <a:ext cx="0" cy="180975"/>
          </a:xfrm>
          <a:prstGeom prst="line">
            <a:avLst/>
          </a:prstGeom>
          <a:ln w="19050" cap="flat" cmpd="sng">
            <a:solidFill>
              <a:srgbClr val="00206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282" name="Line 38"/>
          <p:cNvSpPr/>
          <p:nvPr/>
        </p:nvSpPr>
        <p:spPr>
          <a:xfrm flipH="1">
            <a:off x="4244975" y="4725988"/>
            <a:ext cx="198438" cy="225425"/>
          </a:xfrm>
          <a:prstGeom prst="line">
            <a:avLst/>
          </a:prstGeom>
          <a:ln w="19050" cap="flat" cmpd="sng">
            <a:solidFill>
              <a:srgbClr val="00206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283" name="Line 39"/>
          <p:cNvSpPr/>
          <p:nvPr/>
        </p:nvSpPr>
        <p:spPr>
          <a:xfrm>
            <a:off x="4594225" y="4730750"/>
            <a:ext cx="155575" cy="206375"/>
          </a:xfrm>
          <a:prstGeom prst="line">
            <a:avLst/>
          </a:prstGeom>
          <a:ln w="19050" cap="flat" cmpd="sng">
            <a:solidFill>
              <a:srgbClr val="00206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284" name="Line 40"/>
          <p:cNvSpPr/>
          <p:nvPr/>
        </p:nvSpPr>
        <p:spPr>
          <a:xfrm>
            <a:off x="5226050" y="3903663"/>
            <a:ext cx="163513" cy="198437"/>
          </a:xfrm>
          <a:prstGeom prst="line">
            <a:avLst/>
          </a:prstGeom>
          <a:ln w="19050" cap="flat" cmpd="sng">
            <a:solidFill>
              <a:srgbClr val="00206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285" name="Line 41"/>
          <p:cNvSpPr/>
          <p:nvPr/>
        </p:nvSpPr>
        <p:spPr>
          <a:xfrm flipH="1">
            <a:off x="6696075" y="4956175"/>
            <a:ext cx="168275" cy="155575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286" name="Line 42"/>
          <p:cNvSpPr/>
          <p:nvPr/>
        </p:nvSpPr>
        <p:spPr>
          <a:xfrm>
            <a:off x="7186613" y="4968875"/>
            <a:ext cx="192087" cy="166688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287" name="Text Box 43"/>
          <p:cNvSpPr txBox="1"/>
          <p:nvPr/>
        </p:nvSpPr>
        <p:spPr>
          <a:xfrm>
            <a:off x="6472238" y="5489575"/>
            <a:ext cx="306387" cy="341313"/>
          </a:xfrm>
          <a:prstGeom prst="rect">
            <a:avLst/>
          </a:prstGeom>
          <a:noFill/>
          <a:ln w="1905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1800" dirty="0">
                <a:latin typeface="Trebuchet MS" panose="020B0603020202020204" pitchFamily="34" charset="0"/>
                <a:ea typeface="宋体" panose="02010600030101010101" pitchFamily="2" charset="-122"/>
              </a:rPr>
              <a:t>+</a:t>
            </a:r>
            <a:endParaRPr lang="en-US" altLang="zh-CN" sz="1800" dirty="0">
              <a:latin typeface="Trebuchet MS" panose="020B0603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88" name="Text Box 44"/>
          <p:cNvSpPr txBox="1"/>
          <p:nvPr/>
        </p:nvSpPr>
        <p:spPr>
          <a:xfrm>
            <a:off x="7437438" y="5510213"/>
            <a:ext cx="306387" cy="341312"/>
          </a:xfrm>
          <a:prstGeom prst="rect">
            <a:avLst/>
          </a:prstGeom>
          <a:noFill/>
          <a:ln w="1905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1800" dirty="0">
                <a:latin typeface="Trebuchet MS" panose="020B0603020202020204" pitchFamily="34" charset="0"/>
                <a:ea typeface="宋体" panose="02010600030101010101" pitchFamily="2" charset="-122"/>
              </a:rPr>
              <a:t>+</a:t>
            </a:r>
            <a:endParaRPr lang="en-US" altLang="zh-CN" sz="1800" dirty="0">
              <a:latin typeface="Trebuchet MS" panose="020B0603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89" name="Line 45"/>
          <p:cNvSpPr/>
          <p:nvPr/>
        </p:nvSpPr>
        <p:spPr>
          <a:xfrm>
            <a:off x="6618288" y="5364163"/>
            <a:ext cx="0" cy="2413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290" name="Line 46"/>
          <p:cNvSpPr/>
          <p:nvPr/>
        </p:nvSpPr>
        <p:spPr>
          <a:xfrm flipH="1">
            <a:off x="6402388" y="5745163"/>
            <a:ext cx="146050" cy="1905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291" name="Line 47"/>
          <p:cNvSpPr/>
          <p:nvPr/>
        </p:nvSpPr>
        <p:spPr>
          <a:xfrm>
            <a:off x="6692900" y="5756275"/>
            <a:ext cx="157163" cy="200025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292" name="Line 48"/>
          <p:cNvSpPr/>
          <p:nvPr/>
        </p:nvSpPr>
        <p:spPr>
          <a:xfrm>
            <a:off x="7585075" y="5370513"/>
            <a:ext cx="0" cy="23495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293" name="Line 49"/>
          <p:cNvSpPr/>
          <p:nvPr/>
        </p:nvSpPr>
        <p:spPr>
          <a:xfrm flipH="1">
            <a:off x="7391400" y="5802313"/>
            <a:ext cx="133350" cy="1778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294" name="Line 50"/>
          <p:cNvSpPr/>
          <p:nvPr/>
        </p:nvSpPr>
        <p:spPr>
          <a:xfrm>
            <a:off x="7635875" y="5815013"/>
            <a:ext cx="160338" cy="180975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295" name="Text Box 51"/>
          <p:cNvSpPr txBox="1"/>
          <p:nvPr/>
        </p:nvSpPr>
        <p:spPr>
          <a:xfrm>
            <a:off x="838200" y="1595438"/>
            <a:ext cx="1530350" cy="314325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if (b==0) a = b;</a:t>
            </a:r>
            <a:endParaRPr lang="en-US" altLang="zh-CN" sz="16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96" name="Text Box 57"/>
          <p:cNvSpPr txBox="1"/>
          <p:nvPr/>
        </p:nvSpPr>
        <p:spPr>
          <a:xfrm>
            <a:off x="5826125" y="2927350"/>
            <a:ext cx="671513" cy="341313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SEQ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97" name="Rectangle 58"/>
          <p:cNvSpPr/>
          <p:nvPr/>
        </p:nvSpPr>
        <p:spPr>
          <a:xfrm>
            <a:off x="4879975" y="3613150"/>
            <a:ext cx="428625" cy="341313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2060"/>
                </a:solidFill>
                <a:latin typeface="Trebuchet MS" panose="020B0603020202020204" pitchFamily="34" charset="0"/>
                <a:ea typeface="宋体" panose="02010600030101010101" pitchFamily="2" charset="-122"/>
              </a:rPr>
              <a:t>==</a:t>
            </a:r>
            <a:endParaRPr lang="en-US" altLang="zh-CN" sz="1800" dirty="0">
              <a:solidFill>
                <a:srgbClr val="002060"/>
              </a:solidFill>
              <a:latin typeface="Trebuchet MS" panose="020B0603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98" name="Line 59"/>
          <p:cNvSpPr/>
          <p:nvPr/>
        </p:nvSpPr>
        <p:spPr>
          <a:xfrm flipH="1">
            <a:off x="5149850" y="3581400"/>
            <a:ext cx="184150" cy="12382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299" name="Line 60"/>
          <p:cNvSpPr/>
          <p:nvPr/>
        </p:nvSpPr>
        <p:spPr>
          <a:xfrm flipH="1">
            <a:off x="5875338" y="3263900"/>
            <a:ext cx="131762" cy="76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300" name="Text Box 61"/>
          <p:cNvSpPr txBox="1"/>
          <p:nvPr/>
        </p:nvSpPr>
        <p:spPr>
          <a:xfrm>
            <a:off x="5534025" y="3729038"/>
            <a:ext cx="441325" cy="341312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L1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301" name="Text Box 62"/>
          <p:cNvSpPr txBox="1"/>
          <p:nvPr/>
        </p:nvSpPr>
        <p:spPr>
          <a:xfrm>
            <a:off x="5991225" y="3678238"/>
            <a:ext cx="441325" cy="341312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L2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302" name="Line 63"/>
          <p:cNvSpPr/>
          <p:nvPr/>
        </p:nvSpPr>
        <p:spPr>
          <a:xfrm>
            <a:off x="5534025" y="3606800"/>
            <a:ext cx="101600" cy="1778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303" name="Line 64"/>
          <p:cNvSpPr/>
          <p:nvPr/>
        </p:nvSpPr>
        <p:spPr>
          <a:xfrm>
            <a:off x="5918200" y="3606800"/>
            <a:ext cx="139700" cy="1270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304" name="Text Box 65"/>
          <p:cNvSpPr txBox="1"/>
          <p:nvPr/>
        </p:nvSpPr>
        <p:spPr>
          <a:xfrm>
            <a:off x="6664325" y="2943225"/>
            <a:ext cx="671513" cy="341313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SEQ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305" name="Line 66"/>
          <p:cNvSpPr/>
          <p:nvPr/>
        </p:nvSpPr>
        <p:spPr>
          <a:xfrm>
            <a:off x="6438900" y="3098800"/>
            <a:ext cx="2032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306" name="Text Box 67"/>
          <p:cNvSpPr txBox="1"/>
          <p:nvPr/>
        </p:nvSpPr>
        <p:spPr>
          <a:xfrm>
            <a:off x="7518400" y="2943225"/>
            <a:ext cx="671513" cy="341313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SEQ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307" name="Line 68"/>
          <p:cNvSpPr/>
          <p:nvPr/>
        </p:nvSpPr>
        <p:spPr>
          <a:xfrm>
            <a:off x="7292975" y="3098800"/>
            <a:ext cx="2032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308" name="Text Box 69"/>
          <p:cNvSpPr txBox="1"/>
          <p:nvPr/>
        </p:nvSpPr>
        <p:spPr>
          <a:xfrm>
            <a:off x="6438900" y="3430588"/>
            <a:ext cx="1312863" cy="341312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LABEL(L1)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309" name="Line 70"/>
          <p:cNvSpPr/>
          <p:nvPr/>
        </p:nvSpPr>
        <p:spPr>
          <a:xfrm>
            <a:off x="6921500" y="3263900"/>
            <a:ext cx="0" cy="153988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cxnSp>
        <p:nvCxnSpPr>
          <p:cNvPr id="11310" name="AutoShape 71"/>
          <p:cNvCxnSpPr>
            <a:stCxn id="11306" idx="2"/>
            <a:endCxn id="11275" idx="0"/>
          </p:cNvCxnSpPr>
          <p:nvPr/>
        </p:nvCxnSpPr>
        <p:spPr>
          <a:xfrm rot="5400000">
            <a:off x="6748463" y="3543300"/>
            <a:ext cx="1365250" cy="846138"/>
          </a:xfrm>
          <a:prstGeom prst="bentConnector3">
            <a:avLst>
              <a:gd name="adj1" fmla="val 50000"/>
            </a:avLst>
          </a:prstGeom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cxnSp>
      <p:sp>
        <p:nvSpPr>
          <p:cNvPr id="11311" name="Line 72"/>
          <p:cNvSpPr/>
          <p:nvPr/>
        </p:nvSpPr>
        <p:spPr>
          <a:xfrm>
            <a:off x="6246813" y="2624138"/>
            <a:ext cx="0" cy="287337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312" name="Text Box 73"/>
          <p:cNvSpPr txBox="1"/>
          <p:nvPr/>
        </p:nvSpPr>
        <p:spPr>
          <a:xfrm>
            <a:off x="7292975" y="4162425"/>
            <a:ext cx="1312863" cy="341313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LABEL(L2)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1313" name="AutoShape 74"/>
          <p:cNvCxnSpPr>
            <a:stCxn id="11306" idx="3"/>
            <a:endCxn id="11312" idx="0"/>
          </p:cNvCxnSpPr>
          <p:nvPr/>
        </p:nvCxnSpPr>
        <p:spPr>
          <a:xfrm flipH="1">
            <a:off x="7950200" y="3113088"/>
            <a:ext cx="239713" cy="1049337"/>
          </a:xfrm>
          <a:prstGeom prst="bentConnector4">
            <a:avLst>
              <a:gd name="adj1" fmla="val -94926"/>
              <a:gd name="adj2" fmla="val 58148"/>
            </a:avLst>
          </a:prstGeom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cxnSp>
      <p:sp>
        <p:nvSpPr>
          <p:cNvPr id="11314" name="AutoShape 76"/>
          <p:cNvSpPr/>
          <p:nvPr/>
        </p:nvSpPr>
        <p:spPr>
          <a:xfrm>
            <a:off x="1371600" y="2133600"/>
            <a:ext cx="457200" cy="609600"/>
          </a:xfrm>
          <a:prstGeom prst="down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508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</a:pPr>
            <a:endParaRPr lang="zh-CN" altLang="zh-CN" sz="1600" dirty="0">
              <a:ea typeface="宋体" panose="02010600030101010101" pitchFamily="2" charset="-122"/>
            </a:endParaRPr>
          </a:p>
        </p:txBody>
      </p:sp>
      <p:sp>
        <p:nvSpPr>
          <p:cNvPr id="11315" name="AutoShape 77"/>
          <p:cNvSpPr/>
          <p:nvPr/>
        </p:nvSpPr>
        <p:spPr>
          <a:xfrm>
            <a:off x="4419600" y="2819400"/>
            <a:ext cx="762000" cy="457200"/>
          </a:xfrm>
          <a:prstGeom prst="rightArrow">
            <a:avLst>
              <a:gd name="adj1" fmla="val 50000"/>
              <a:gd name="adj2" fmla="val 41666"/>
            </a:avLst>
          </a:prstGeom>
          <a:solidFill>
            <a:schemeClr val="accent1"/>
          </a:solidFill>
          <a:ln w="508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</a:pPr>
            <a:endParaRPr lang="zh-CN" altLang="zh-CN" sz="16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Slide Number Placeholder 3"/>
          <p:cNvSpPr txBox="1">
            <a:spLocks noGrp="1"/>
          </p:cNvSpPr>
          <p:nvPr>
            <p:ph type="sldNum" sz="quarter" idx="12"/>
          </p:nvPr>
        </p:nvSpPr>
        <p:spPr>
          <a:xfrm>
            <a:off x="2819400" y="6172200"/>
            <a:ext cx="3429000" cy="457200"/>
          </a:xfrm>
        </p:spPr>
        <p:txBody>
          <a:bodyPr/>
          <a:p>
            <a:pPr marL="0" indent="0" algn="ct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Translating if – A General Case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3316" name="Text Box 3"/>
          <p:cNvSpPr txBox="1"/>
          <p:nvPr/>
        </p:nvSpPr>
        <p:spPr>
          <a:xfrm>
            <a:off x="1973263" y="3298825"/>
            <a:ext cx="890587" cy="314325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CJUMP</a:t>
            </a:r>
            <a:endParaRPr lang="en-US" altLang="zh-CN" sz="16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17" name="Text Box 4"/>
          <p:cNvSpPr txBox="1"/>
          <p:nvPr/>
        </p:nvSpPr>
        <p:spPr>
          <a:xfrm>
            <a:off x="1524000" y="3881438"/>
            <a:ext cx="2527300" cy="314325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1600" i="1" dirty="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16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NAME(t)  NAME(f)</a:t>
            </a:r>
            <a:endParaRPr lang="en-US" altLang="zh-CN" sz="16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18" name="Text Box 5"/>
          <p:cNvSpPr txBox="1"/>
          <p:nvPr/>
        </p:nvSpPr>
        <p:spPr>
          <a:xfrm>
            <a:off x="3149600" y="2560638"/>
            <a:ext cx="617538" cy="314325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SEQ</a:t>
            </a:r>
            <a:endParaRPr lang="en-US" altLang="zh-CN" sz="16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19" name="Text Box 6"/>
          <p:cNvSpPr txBox="1"/>
          <p:nvPr/>
        </p:nvSpPr>
        <p:spPr>
          <a:xfrm>
            <a:off x="5076825" y="3455988"/>
            <a:ext cx="184150" cy="366712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</a:pP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20" name="Text Box 7"/>
          <p:cNvSpPr txBox="1"/>
          <p:nvPr/>
        </p:nvSpPr>
        <p:spPr>
          <a:xfrm>
            <a:off x="4549775" y="3209925"/>
            <a:ext cx="617538" cy="314325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SEQ</a:t>
            </a:r>
            <a:endParaRPr lang="en-US" altLang="zh-CN" sz="16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21" name="Text Box 8"/>
          <p:cNvSpPr txBox="1"/>
          <p:nvPr/>
        </p:nvSpPr>
        <p:spPr>
          <a:xfrm>
            <a:off x="5959475" y="3981450"/>
            <a:ext cx="617538" cy="314325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SEQ</a:t>
            </a:r>
            <a:endParaRPr lang="en-US" altLang="zh-CN" sz="16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22" name="Line 9"/>
          <p:cNvSpPr/>
          <p:nvPr/>
        </p:nvSpPr>
        <p:spPr>
          <a:xfrm flipH="1">
            <a:off x="1778000" y="3638550"/>
            <a:ext cx="327025" cy="18415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3323" name="Line 10"/>
          <p:cNvSpPr/>
          <p:nvPr/>
        </p:nvSpPr>
        <p:spPr>
          <a:xfrm>
            <a:off x="2578100" y="3638550"/>
            <a:ext cx="0" cy="18415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3324" name="Line 11"/>
          <p:cNvSpPr/>
          <p:nvPr/>
        </p:nvSpPr>
        <p:spPr>
          <a:xfrm>
            <a:off x="2895600" y="3638550"/>
            <a:ext cx="180975" cy="18415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3325" name="Line 12"/>
          <p:cNvSpPr/>
          <p:nvPr/>
        </p:nvSpPr>
        <p:spPr>
          <a:xfrm flipH="1">
            <a:off x="2743200" y="2900363"/>
            <a:ext cx="422275" cy="37147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3326" name="Line 13"/>
          <p:cNvSpPr/>
          <p:nvPr/>
        </p:nvSpPr>
        <p:spPr>
          <a:xfrm>
            <a:off x="3924300" y="2830513"/>
            <a:ext cx="673100" cy="4064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3327" name="Text Box 14"/>
          <p:cNvSpPr txBox="1"/>
          <p:nvPr/>
        </p:nvSpPr>
        <p:spPr>
          <a:xfrm>
            <a:off x="3849688" y="4376738"/>
            <a:ext cx="1016000" cy="314325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LABEL(t)</a:t>
            </a:r>
            <a:endParaRPr lang="en-US" altLang="zh-CN" sz="16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28" name="Text Box 15"/>
          <p:cNvSpPr txBox="1"/>
          <p:nvPr/>
        </p:nvSpPr>
        <p:spPr>
          <a:xfrm>
            <a:off x="6516688" y="4630738"/>
            <a:ext cx="1016000" cy="314325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LABEL(f)</a:t>
            </a:r>
            <a:endParaRPr lang="en-US" altLang="zh-CN" sz="16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29" name="Line 16"/>
          <p:cNvSpPr/>
          <p:nvPr/>
        </p:nvSpPr>
        <p:spPr>
          <a:xfrm flipH="1">
            <a:off x="4572000" y="3541713"/>
            <a:ext cx="228600" cy="8255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3330" name="Text Box 17"/>
          <p:cNvSpPr txBox="1"/>
          <p:nvPr/>
        </p:nvSpPr>
        <p:spPr>
          <a:xfrm>
            <a:off x="5429250" y="4643438"/>
            <a:ext cx="652463" cy="314325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[ </a:t>
            </a:r>
            <a:r>
              <a:rPr lang="en-US" altLang="zh-CN" sz="1600" i="1" dirty="0">
                <a:latin typeface="Times New Roman" panose="02020603050405020304" pitchFamily="18" charset="0"/>
                <a:ea typeface="宋体" panose="02010600030101010101" pitchFamily="2" charset="-122"/>
              </a:rPr>
              <a:t>S </a:t>
            </a:r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31" name="Line 18"/>
          <p:cNvSpPr/>
          <p:nvPr/>
        </p:nvSpPr>
        <p:spPr>
          <a:xfrm>
            <a:off x="5321300" y="3503613"/>
            <a:ext cx="749300" cy="4445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3332" name="Line 19"/>
          <p:cNvSpPr/>
          <p:nvPr/>
        </p:nvSpPr>
        <p:spPr>
          <a:xfrm flipH="1">
            <a:off x="5918200" y="4316413"/>
            <a:ext cx="241300" cy="2794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3333" name="Line 20"/>
          <p:cNvSpPr/>
          <p:nvPr/>
        </p:nvSpPr>
        <p:spPr>
          <a:xfrm>
            <a:off x="6604000" y="4329113"/>
            <a:ext cx="266700" cy="2667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3334" name="Line 21"/>
          <p:cNvSpPr/>
          <p:nvPr/>
        </p:nvSpPr>
        <p:spPr>
          <a:xfrm>
            <a:off x="3517900" y="2259013"/>
            <a:ext cx="0" cy="203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3335" name="Text Box 22"/>
          <p:cNvSpPr txBox="1"/>
          <p:nvPr/>
        </p:nvSpPr>
        <p:spPr>
          <a:xfrm>
            <a:off x="600075" y="5029200"/>
            <a:ext cx="7588250" cy="13716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= SEQ(CJUMP(T[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E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], NAME(t), NAME(f)), 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           SEQ(LABEL(t), 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                   SEQ(T[S], LABEL(f));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if 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t, f )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36" name="Rectangle 23"/>
          <p:cNvSpPr/>
          <p:nvPr/>
        </p:nvSpPr>
        <p:spPr>
          <a:xfrm>
            <a:off x="763588" y="1584325"/>
            <a:ext cx="2921000" cy="6413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</a:pP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T </a:t>
            </a:r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 if (</a:t>
            </a:r>
            <a:r>
              <a:rPr lang="en-US" altLang="zh-CN" sz="3600" i="1" dirty="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en-US" altLang="zh-CN" sz="3600" i="1" dirty="0">
                <a:latin typeface="Times New Roman" panose="02020603050405020304" pitchFamily="18" charset="0"/>
                <a:ea typeface="宋体" panose="02010600030101010101" pitchFamily="2" charset="-122"/>
              </a:rPr>
              <a:t>S </a:t>
            </a:r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 = </a:t>
            </a:r>
            <a:endParaRPr lang="en-US" altLang="zh-CN" sz="3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37" name="Text Box 24"/>
          <p:cNvSpPr txBox="1"/>
          <p:nvPr/>
        </p:nvSpPr>
        <p:spPr>
          <a:xfrm>
            <a:off x="5299075" y="1657350"/>
            <a:ext cx="2752725" cy="854075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zh-CN" altLang="en-US" sz="1600" dirty="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1600" dirty="0">
                <a:solidFill>
                  <a:srgbClr val="00206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CJUMP(</a:t>
            </a:r>
            <a:r>
              <a:rPr lang="en-US" altLang="zh-CN" sz="16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T[</a:t>
            </a:r>
            <a:r>
              <a:rPr lang="en-US" altLang="zh-CN" sz="1600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1600" dirty="0">
                <a:solidFill>
                  <a:srgbClr val="00206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], t, f)</a:t>
            </a:r>
            <a:endParaRPr lang="en-US" altLang="zh-CN" sz="1600" dirty="0">
              <a:solidFill>
                <a:srgbClr val="00206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1600" dirty="0">
                <a:solidFill>
                  <a:srgbClr val="00206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t: </a:t>
            </a:r>
            <a:r>
              <a:rPr lang="en-US" altLang="zh-CN" sz="16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T[</a:t>
            </a:r>
            <a:r>
              <a:rPr lang="en-US" altLang="zh-CN" sz="1600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16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endParaRPr lang="en-US" altLang="zh-CN" sz="1600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1600" dirty="0">
                <a:solidFill>
                  <a:srgbClr val="00206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f:</a:t>
            </a:r>
            <a:endParaRPr lang="en-US" altLang="zh-CN" sz="1600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Slide Number Placeholder 4"/>
          <p:cNvSpPr txBox="1">
            <a:spLocks noGrp="1"/>
          </p:cNvSpPr>
          <p:nvPr>
            <p:ph type="sldNum" sz="quarter" idx="12"/>
          </p:nvPr>
        </p:nvSpPr>
        <p:spPr>
          <a:xfrm>
            <a:off x="2819400" y="6172200"/>
            <a:ext cx="3429000" cy="457200"/>
          </a:xfrm>
        </p:spPr>
        <p:txBody>
          <a:bodyPr/>
          <a:p>
            <a:pPr marL="0" indent="0" algn="ct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Mismatches: Trees vs. Code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5364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sz="2400" dirty="0">
                <a:ea typeface="宋体" panose="02010600030101010101" pitchFamily="2" charset="-122"/>
              </a:rPr>
              <a:t>CJUMP can jump to two labels (real code “falls through”)</a:t>
            </a:r>
            <a:endParaRPr lang="en-US" altLang="zh-CN" sz="2400" dirty="0">
              <a:ea typeface="宋体" panose="02010600030101010101" pitchFamily="2" charset="-122"/>
            </a:endParaRPr>
          </a:p>
          <a:p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ESEQ nodes within expressions are inconvenient (order of evaluation matters)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15365" name="Text Box 3"/>
          <p:cNvSpPr txBox="1"/>
          <p:nvPr/>
        </p:nvSpPr>
        <p:spPr>
          <a:xfrm>
            <a:off x="1890713" y="4884738"/>
            <a:ext cx="412750" cy="314325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op</a:t>
            </a:r>
            <a:endParaRPr lang="en-US" altLang="zh-CN" sz="16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6" name="Text Box 5"/>
          <p:cNvSpPr txBox="1"/>
          <p:nvPr/>
        </p:nvSpPr>
        <p:spPr>
          <a:xfrm>
            <a:off x="2536825" y="4146550"/>
            <a:ext cx="822325" cy="314325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BINOP</a:t>
            </a:r>
            <a:endParaRPr lang="en-US" altLang="zh-CN" sz="16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572000" y="4549775"/>
            <a:ext cx="3200400" cy="479425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marR="0" defTabSz="914400">
              <a:lnSpc>
                <a:spcPct val="9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en-US" altLang="zh-CN" sz="2800" kern="1200" cap="none" spc="0" normalizeH="0" baseline="0" noProof="0" dirty="0">
                <a:solidFill>
                  <a:srgbClr val="FF0000"/>
                </a:solidFill>
                <a:latin typeface="+mj-lt"/>
                <a:ea typeface="宋体" panose="02010600030101010101" pitchFamily="2" charset="-122"/>
                <a:cs typeface="+mn-cs"/>
              </a:rPr>
              <a:t>Evaluate e2 first?</a:t>
            </a:r>
            <a:endParaRPr kumimoji="0" lang="zh-CN" altLang="en-US" sz="2800" kern="1200" cap="none" spc="0" normalizeH="0" baseline="0" noProof="0" dirty="0">
              <a:solidFill>
                <a:srgbClr val="FF0000"/>
              </a:solidFill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8" name="Text Box 7"/>
          <p:cNvSpPr txBox="1"/>
          <p:nvPr/>
        </p:nvSpPr>
        <p:spPr>
          <a:xfrm>
            <a:off x="2576513" y="4867275"/>
            <a:ext cx="754062" cy="314325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ESEQ</a:t>
            </a:r>
            <a:endParaRPr lang="en-US" altLang="zh-CN" sz="16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9" name="Line 9"/>
          <p:cNvSpPr/>
          <p:nvPr/>
        </p:nvSpPr>
        <p:spPr>
          <a:xfrm flipH="1">
            <a:off x="2576513" y="5164138"/>
            <a:ext cx="193675" cy="236537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370" name="Line 10"/>
          <p:cNvSpPr/>
          <p:nvPr/>
        </p:nvSpPr>
        <p:spPr>
          <a:xfrm>
            <a:off x="2957513" y="4486275"/>
            <a:ext cx="0" cy="3810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371" name="Line 11"/>
          <p:cNvSpPr/>
          <p:nvPr/>
        </p:nvSpPr>
        <p:spPr>
          <a:xfrm>
            <a:off x="3186113" y="5172075"/>
            <a:ext cx="180975" cy="18415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372" name="Line 12"/>
          <p:cNvSpPr/>
          <p:nvPr/>
        </p:nvSpPr>
        <p:spPr>
          <a:xfrm flipH="1">
            <a:off x="2130425" y="4486275"/>
            <a:ext cx="422275" cy="37147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373" name="Line 13"/>
          <p:cNvSpPr/>
          <p:nvPr/>
        </p:nvSpPr>
        <p:spPr>
          <a:xfrm>
            <a:off x="3311525" y="4416425"/>
            <a:ext cx="673100" cy="4064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374" name="Text Box 14"/>
          <p:cNvSpPr txBox="1"/>
          <p:nvPr/>
        </p:nvSpPr>
        <p:spPr>
          <a:xfrm>
            <a:off x="2424113" y="5400675"/>
            <a:ext cx="287337" cy="314325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s</a:t>
            </a:r>
            <a:endParaRPr lang="en-US" altLang="zh-CN" sz="16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75" name="Line 21"/>
          <p:cNvSpPr/>
          <p:nvPr/>
        </p:nvSpPr>
        <p:spPr>
          <a:xfrm>
            <a:off x="2971800" y="3733800"/>
            <a:ext cx="0" cy="3810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376" name="Text Box 14"/>
          <p:cNvSpPr txBox="1"/>
          <p:nvPr/>
        </p:nvSpPr>
        <p:spPr>
          <a:xfrm>
            <a:off x="3232150" y="5400675"/>
            <a:ext cx="373063" cy="314325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e</a:t>
            </a:r>
            <a:r>
              <a:rPr lang="en-US" altLang="zh-CN" sz="1600" baseline="-250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zh-CN" sz="1600" baseline="-25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77" name="Text Box 14"/>
          <p:cNvSpPr txBox="1"/>
          <p:nvPr/>
        </p:nvSpPr>
        <p:spPr>
          <a:xfrm>
            <a:off x="3841750" y="4791075"/>
            <a:ext cx="373063" cy="314325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e</a:t>
            </a:r>
            <a:r>
              <a:rPr lang="en-US" altLang="zh-CN" sz="1600" baseline="-2500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lang="en-US" altLang="zh-CN" sz="1600" baseline="-25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Mismatches: Trees vs. Code (Cont.)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CALL nodes within expressions also depend on order (have side effects)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CALL nodes within call nodes cause problems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Transform IR to eliminate above cases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7412" name="Date Placeholder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3" name="Slide Number Placeholder 4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Slide Number Placeholder 4"/>
          <p:cNvSpPr txBox="1">
            <a:spLocks noGrp="1"/>
          </p:cNvSpPr>
          <p:nvPr>
            <p:ph type="sldNum" sz="quarter" idx="12"/>
          </p:nvPr>
        </p:nvSpPr>
        <p:spPr>
          <a:xfrm>
            <a:off x="2819400" y="6172200"/>
            <a:ext cx="3429000" cy="457200"/>
          </a:xfrm>
        </p:spPr>
        <p:txBody>
          <a:bodyPr/>
          <a:p>
            <a:pPr marL="0" indent="0" algn="ct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5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Why canonical form?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946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sz="2400" dirty="0">
                <a:ea typeface="宋体" panose="02010600030101010101" pitchFamily="2" charset="-122"/>
              </a:rPr>
              <a:t>Intermediate code has general tree form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easy to generate from AST, but...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Hard to translate directly to assembly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assembly code is a sequence of statements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Intermediate code has nodes corresponding to assembly statements deep in expression trees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Canonical form: all statements brought up to top level of tree -- can generate assembly directly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Slide Number Placeholder 4"/>
          <p:cNvSpPr txBox="1">
            <a:spLocks noGrp="1"/>
          </p:cNvSpPr>
          <p:nvPr>
            <p:ph type="sldNum" sz="quarter" idx="12"/>
          </p:nvPr>
        </p:nvSpPr>
        <p:spPr>
          <a:xfrm>
            <a:off x="2819400" y="6172200"/>
            <a:ext cx="3429000" cy="457200"/>
          </a:xfrm>
        </p:spPr>
        <p:txBody>
          <a:bodyPr/>
          <a:p>
            <a:pPr marL="0" indent="0" algn="ct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0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Canonical form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150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sz="2400" dirty="0">
                <a:ea typeface="宋体" panose="02010600030101010101" pitchFamily="2" charset="-122"/>
              </a:rPr>
              <a:t>In canonical form, all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SEQ</a:t>
            </a:r>
            <a:r>
              <a:rPr lang="en-US" altLang="zh-CN" sz="2400" dirty="0">
                <a:ea typeface="宋体" panose="02010600030101010101" pitchFamily="2" charset="-122"/>
              </a:rPr>
              <a:t> nodes go down right chain:</a:t>
            </a:r>
            <a:endParaRPr lang="en-US" altLang="zh-CN" sz="2400" dirty="0">
              <a:ea typeface="宋体" panose="02010600030101010101" pitchFamily="2" charset="-122"/>
            </a:endParaRPr>
          </a:p>
          <a:p>
            <a:endParaRPr lang="en-US" altLang="zh-CN" sz="2400" dirty="0">
              <a:ea typeface="宋体" panose="02010600030101010101" pitchFamily="2" charset="-122"/>
            </a:endParaRPr>
          </a:p>
          <a:p>
            <a:endParaRPr lang="en-US" altLang="zh-CN" sz="2400" dirty="0">
              <a:ea typeface="宋体" panose="02010600030101010101" pitchFamily="2" charset="-122"/>
            </a:endParaRPr>
          </a:p>
          <a:p>
            <a:endParaRPr lang="en-US" altLang="zh-CN" sz="2400" dirty="0">
              <a:ea typeface="宋体" panose="02010600030101010101" pitchFamily="2" charset="-122"/>
            </a:endParaRPr>
          </a:p>
          <a:p>
            <a:endParaRPr lang="en-US" altLang="zh-CN" sz="2400" dirty="0">
              <a:ea typeface="宋体" panose="02010600030101010101" pitchFamily="2" charset="-122"/>
            </a:endParaRPr>
          </a:p>
          <a:p>
            <a:endParaRPr lang="en-US" altLang="zh-CN" sz="2400" dirty="0">
              <a:ea typeface="宋体" panose="02010600030101010101" pitchFamily="2" charset="-122"/>
            </a:endParaRPr>
          </a:p>
          <a:p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Function is just one big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SEQ</a:t>
            </a:r>
            <a:r>
              <a:rPr lang="en-US" altLang="zh-CN" sz="2400" dirty="0">
                <a:ea typeface="宋体" panose="02010600030101010101" pitchFamily="2" charset="-122"/>
              </a:rPr>
              <a:t> containing all statements: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SEQ(s1,s2,s3,s4,s5,…)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Can translate to assembly more directly</a:t>
            </a:r>
            <a:endParaRPr lang="en-US" altLang="zh-CN" sz="2400" dirty="0">
              <a:ea typeface="宋体" panose="02010600030101010101" pitchFamily="2" charset="-122"/>
            </a:endParaRPr>
          </a:p>
          <a:p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21509" name="Text Box 4"/>
          <p:cNvSpPr txBox="1"/>
          <p:nvPr/>
        </p:nvSpPr>
        <p:spPr>
          <a:xfrm>
            <a:off x="2573338" y="2057400"/>
            <a:ext cx="727075" cy="3683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SEQ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10" name="Text Box 5"/>
          <p:cNvSpPr txBox="1"/>
          <p:nvPr/>
        </p:nvSpPr>
        <p:spPr>
          <a:xfrm>
            <a:off x="2992438" y="2413000"/>
            <a:ext cx="727075" cy="3683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SEQ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11" name="Text Box 6"/>
          <p:cNvSpPr txBox="1"/>
          <p:nvPr/>
        </p:nvSpPr>
        <p:spPr>
          <a:xfrm>
            <a:off x="3373438" y="2755900"/>
            <a:ext cx="727075" cy="3683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SEQ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12" name="Text Box 7"/>
          <p:cNvSpPr txBox="1"/>
          <p:nvPr/>
        </p:nvSpPr>
        <p:spPr>
          <a:xfrm>
            <a:off x="3856038" y="3136900"/>
            <a:ext cx="727075" cy="3683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SEQ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13" name="Text Box 8"/>
          <p:cNvSpPr txBox="1"/>
          <p:nvPr/>
        </p:nvSpPr>
        <p:spPr>
          <a:xfrm>
            <a:off x="4275138" y="3467100"/>
            <a:ext cx="727075" cy="3683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SEQ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14" name="Line 9"/>
          <p:cNvSpPr/>
          <p:nvPr/>
        </p:nvSpPr>
        <p:spPr>
          <a:xfrm>
            <a:off x="2984500" y="2392363"/>
            <a:ext cx="127000" cy="76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1515" name="Line 10"/>
          <p:cNvSpPr/>
          <p:nvPr/>
        </p:nvSpPr>
        <p:spPr>
          <a:xfrm>
            <a:off x="3390900" y="2722563"/>
            <a:ext cx="101600" cy="889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1516" name="Line 11"/>
          <p:cNvSpPr/>
          <p:nvPr/>
        </p:nvSpPr>
        <p:spPr>
          <a:xfrm>
            <a:off x="3822700" y="3078163"/>
            <a:ext cx="152400" cy="1270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1517" name="Line 12"/>
          <p:cNvSpPr/>
          <p:nvPr/>
        </p:nvSpPr>
        <p:spPr>
          <a:xfrm>
            <a:off x="4267200" y="3433763"/>
            <a:ext cx="139700" cy="1016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1518" name="Text Box 13"/>
          <p:cNvSpPr txBox="1"/>
          <p:nvPr/>
        </p:nvSpPr>
        <p:spPr>
          <a:xfrm>
            <a:off x="2662238" y="2692400"/>
            <a:ext cx="469900" cy="3683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s2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19" name="Text Box 14"/>
          <p:cNvSpPr txBox="1"/>
          <p:nvPr/>
        </p:nvSpPr>
        <p:spPr>
          <a:xfrm>
            <a:off x="2141538" y="2362200"/>
            <a:ext cx="469900" cy="3683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s1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20" name="Text Box 15"/>
          <p:cNvSpPr txBox="1"/>
          <p:nvPr/>
        </p:nvSpPr>
        <p:spPr>
          <a:xfrm>
            <a:off x="3106738" y="3022600"/>
            <a:ext cx="469900" cy="3683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s3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21" name="Text Box 16"/>
          <p:cNvSpPr txBox="1"/>
          <p:nvPr/>
        </p:nvSpPr>
        <p:spPr>
          <a:xfrm>
            <a:off x="4008438" y="3810000"/>
            <a:ext cx="469900" cy="3683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s5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22" name="Text Box 17"/>
          <p:cNvSpPr txBox="1"/>
          <p:nvPr/>
        </p:nvSpPr>
        <p:spPr>
          <a:xfrm>
            <a:off x="3525838" y="3441700"/>
            <a:ext cx="469900" cy="3683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s4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23" name="Line 18"/>
          <p:cNvSpPr/>
          <p:nvPr/>
        </p:nvSpPr>
        <p:spPr>
          <a:xfrm flipH="1">
            <a:off x="2489200" y="2316163"/>
            <a:ext cx="152400" cy="1270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1524" name="Line 19"/>
          <p:cNvSpPr/>
          <p:nvPr/>
        </p:nvSpPr>
        <p:spPr>
          <a:xfrm flipH="1">
            <a:off x="3009900" y="2684463"/>
            <a:ext cx="88900" cy="76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1525" name="Line 20"/>
          <p:cNvSpPr/>
          <p:nvPr/>
        </p:nvSpPr>
        <p:spPr>
          <a:xfrm flipH="1">
            <a:off x="3390900" y="3014663"/>
            <a:ext cx="114300" cy="76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1526" name="Line 21"/>
          <p:cNvSpPr/>
          <p:nvPr/>
        </p:nvSpPr>
        <p:spPr>
          <a:xfrm flipH="1">
            <a:off x="3848100" y="3421063"/>
            <a:ext cx="114300" cy="1016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1527" name="Line 22"/>
          <p:cNvSpPr/>
          <p:nvPr/>
        </p:nvSpPr>
        <p:spPr>
          <a:xfrm flipH="1">
            <a:off x="4305300" y="3763963"/>
            <a:ext cx="127000" cy="1016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1528" name="Line 23"/>
          <p:cNvSpPr/>
          <p:nvPr/>
        </p:nvSpPr>
        <p:spPr>
          <a:xfrm>
            <a:off x="4749800" y="3802063"/>
            <a:ext cx="177800" cy="1778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1529" name="Text Box 24"/>
          <p:cNvSpPr txBox="1"/>
          <p:nvPr/>
        </p:nvSpPr>
        <p:spPr>
          <a:xfrm>
            <a:off x="4781550" y="3873500"/>
            <a:ext cx="396875" cy="3683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...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a79bae84-bda6-40ab-9a59-df1a08ee7bba"/>
  <p:tag name="COMMONDATA" val="eyJoZGlkIjoiMmI2Y2RmNTUyOTczOGJhOTliNTg4NWMyMmQ4YTkzNjMifQ=="/>
</p:tagLst>
</file>

<file path=ppt/theme/theme1.xml><?xml version="1.0" encoding="utf-8"?>
<a:theme xmlns:a="http://schemas.openxmlformats.org/drawingml/2006/main" name="icfp99">
  <a:themeElements>
    <a:clrScheme name="icfp99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10040</Words>
  <Application>WPS 演示</Application>
  <PresentationFormat>全屏显示(4:3)</PresentationFormat>
  <Paragraphs>841</Paragraphs>
  <Slides>39</Slides>
  <Notes>39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2" baseType="lpstr">
      <vt:lpstr>Arial</vt:lpstr>
      <vt:lpstr>宋体</vt:lpstr>
      <vt:lpstr>Wingdings</vt:lpstr>
      <vt:lpstr>Comic Sans MS</vt:lpstr>
      <vt:lpstr>Times New Roman</vt:lpstr>
      <vt:lpstr>Math A</vt:lpstr>
      <vt:lpstr>ksdb</vt:lpstr>
      <vt:lpstr>Trebuchet MS</vt:lpstr>
      <vt:lpstr>Courier New</vt:lpstr>
      <vt:lpstr>微软雅黑</vt:lpstr>
      <vt:lpstr>Arial Unicode MS</vt:lpstr>
      <vt:lpstr>Symbol</vt:lpstr>
      <vt:lpstr>icfp99</vt:lpstr>
      <vt:lpstr>Basic Blocks and Traces</vt:lpstr>
      <vt:lpstr>Where Are We?</vt:lpstr>
      <vt:lpstr>And Then? The Back End</vt:lpstr>
      <vt:lpstr>Translation Example</vt:lpstr>
      <vt:lpstr>Translating if – A General Case</vt:lpstr>
      <vt:lpstr>Mismatches: Trees vs. Code</vt:lpstr>
      <vt:lpstr>Mismatches: Trees vs. Code (Cont.)</vt:lpstr>
      <vt:lpstr>Why canonical form?</vt:lpstr>
      <vt:lpstr>Canonical form</vt:lpstr>
      <vt:lpstr>Canonical Tree</vt:lpstr>
      <vt:lpstr>Canonical Tree</vt:lpstr>
      <vt:lpstr>Canonical Tree</vt:lpstr>
      <vt:lpstr>Canonical Tree</vt:lpstr>
      <vt:lpstr>Canonical Tree</vt:lpstr>
      <vt:lpstr>Generally, how to eliminate all ESEQ?</vt:lpstr>
      <vt:lpstr>General Rewriting Rules</vt:lpstr>
      <vt:lpstr>Example</vt:lpstr>
      <vt:lpstr>General Rewriting Rules</vt:lpstr>
      <vt:lpstr>General Rewriting Rules</vt:lpstr>
      <vt:lpstr>General Rewriting Rules</vt:lpstr>
      <vt:lpstr>General Rewriting Rules</vt:lpstr>
      <vt:lpstr>General Rewriting Rules</vt:lpstr>
      <vt:lpstr>General Rewriting Rules</vt:lpstr>
      <vt:lpstr>General Rewriting Rules</vt:lpstr>
      <vt:lpstr>General Rewriting Rules</vt:lpstr>
      <vt:lpstr>General Rewriting Rules</vt:lpstr>
      <vt:lpstr>Moving calls to top level</vt:lpstr>
      <vt:lpstr>Rewriting Rules</vt:lpstr>
      <vt:lpstr>A Linear List of Statements</vt:lpstr>
      <vt:lpstr>A Linear List of Statements</vt:lpstr>
      <vt:lpstr>Taming Conditional Branches</vt:lpstr>
      <vt:lpstr>Basic Block</vt:lpstr>
      <vt:lpstr>Basic Block</vt:lpstr>
      <vt:lpstr>Data Structures for Basic Blocks  </vt:lpstr>
      <vt:lpstr>Trace</vt:lpstr>
      <vt:lpstr>Trace</vt:lpstr>
      <vt:lpstr>Trace</vt:lpstr>
      <vt:lpstr>Epilogue</vt:lpstr>
      <vt:lpstr>Finishing Up</vt:lpstr>
    </vt:vector>
  </TitlesOfParts>
  <Company>Digital Integrity,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Languages and Compilers</dc:title>
  <dc:creator>Alex Aiken</dc:creator>
  <cp:lastModifiedBy>李昱翰</cp:lastModifiedBy>
  <cp:revision>495</cp:revision>
  <dcterms:created xsi:type="dcterms:W3CDTF">2000-01-15T07:54:00Z</dcterms:created>
  <dcterms:modified xsi:type="dcterms:W3CDTF">2022-12-22T14:05:36Z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A1EA73BEE2E2488899DDFA5E855AFF61</vt:lpwstr>
  </property>
  <property fmtid="{D5CDD505-2E9C-101B-9397-08002B2CF9AE}" pid="3" name="KSOProductBuildVer">
    <vt:lpwstr>2052-11.1.0.12980</vt:lpwstr>
  </property>
</Properties>
</file>