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9"/>
  </p:handoutMasterIdLst>
  <p:sldIdLst>
    <p:sldId id="256" r:id="rId3"/>
    <p:sldId id="540" r:id="rId5"/>
    <p:sldId id="537" r:id="rId6"/>
    <p:sldId id="440" r:id="rId7"/>
    <p:sldId id="535" r:id="rId8"/>
    <p:sldId id="536" r:id="rId9"/>
    <p:sldId id="541" r:id="rId10"/>
    <p:sldId id="542" r:id="rId11"/>
    <p:sldId id="443" r:id="rId12"/>
    <p:sldId id="444" r:id="rId13"/>
    <p:sldId id="515" r:id="rId14"/>
    <p:sldId id="446" r:id="rId15"/>
    <p:sldId id="447" r:id="rId16"/>
    <p:sldId id="448" r:id="rId17"/>
    <p:sldId id="463" r:id="rId18"/>
    <p:sldId id="449" r:id="rId19"/>
    <p:sldId id="520" r:id="rId20"/>
    <p:sldId id="516" r:id="rId21"/>
    <p:sldId id="517" r:id="rId22"/>
    <p:sldId id="518" r:id="rId23"/>
    <p:sldId id="519" r:id="rId24"/>
    <p:sldId id="452" r:id="rId25"/>
    <p:sldId id="481" r:id="rId26"/>
    <p:sldId id="482" r:id="rId27"/>
    <p:sldId id="554" r:id="rId28"/>
    <p:sldId id="484" r:id="rId29"/>
    <p:sldId id="485" r:id="rId30"/>
    <p:sldId id="486" r:id="rId31"/>
    <p:sldId id="523" r:id="rId32"/>
    <p:sldId id="453" r:id="rId33"/>
    <p:sldId id="464" r:id="rId34"/>
    <p:sldId id="454" r:id="rId35"/>
    <p:sldId id="455" r:id="rId36"/>
    <p:sldId id="487" r:id="rId37"/>
    <p:sldId id="488" r:id="rId38"/>
    <p:sldId id="458" r:id="rId39"/>
    <p:sldId id="501" r:id="rId40"/>
    <p:sldId id="471" r:id="rId41"/>
    <p:sldId id="502" r:id="rId42"/>
    <p:sldId id="493" r:id="rId43"/>
    <p:sldId id="494" r:id="rId44"/>
    <p:sldId id="555" r:id="rId45"/>
    <p:sldId id="556" r:id="rId46"/>
    <p:sldId id="521" r:id="rId47"/>
    <p:sldId id="534" r:id="rId48"/>
    <p:sldId id="497" r:id="rId49"/>
    <p:sldId id="498" r:id="rId50"/>
    <p:sldId id="533" r:id="rId51"/>
    <p:sldId id="528" r:id="rId52"/>
    <p:sldId id="529" r:id="rId53"/>
    <p:sldId id="530" r:id="rId54"/>
    <p:sldId id="503" r:id="rId55"/>
    <p:sldId id="504" r:id="rId56"/>
    <p:sldId id="505" r:id="rId57"/>
    <p:sldId id="506" r:id="rId58"/>
    <p:sldId id="507" r:id="rId59"/>
    <p:sldId id="508" r:id="rId60"/>
    <p:sldId id="524" r:id="rId61"/>
    <p:sldId id="527" r:id="rId62"/>
    <p:sldId id="557" r:id="rId63"/>
    <p:sldId id="558" r:id="rId64"/>
    <p:sldId id="525" r:id="rId65"/>
    <p:sldId id="526" r:id="rId66"/>
    <p:sldId id="546" r:id="rId67"/>
    <p:sldId id="547" r:id="rId68"/>
    <p:sldId id="550" r:id="rId69"/>
    <p:sldId id="553" r:id="rId70"/>
    <p:sldId id="551" r:id="rId71"/>
    <p:sldId id="552" r:id="rId72"/>
    <p:sldId id="531" r:id="rId73"/>
    <p:sldId id="532" r:id="rId74"/>
    <p:sldId id="543" r:id="rId75"/>
    <p:sldId id="544" r:id="rId76"/>
    <p:sldId id="513" r:id="rId77"/>
    <p:sldId id="545" r:id="rId78"/>
  </p:sldIdLst>
  <p:sldSz cx="9144000" cy="6858000" type="screen4x3"/>
  <p:notesSz cx="6858000" cy="9144000"/>
  <p:custDataLst>
    <p:tags r:id="rId83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9"/>
    <p:restoredTop sz="94696"/>
  </p:normalViewPr>
  <p:slideViewPr>
    <p:cSldViewPr showGuide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tags" Target="tags/tag1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handoutMaster" Target="handoutMasters/handoutMaster1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i="1">
                <a:latin typeface="Math A" pitchFamily="18" charset="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i="1">
                <a:latin typeface="Math A" pitchFamily="18" charset="2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i="1">
                <a:latin typeface="Math A" pitchFamily="18" charset="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1" smtClean="0">
                <a:latin typeface="Math A" pitchFamily="18" charset="2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EF0905-5B13-48F9-99EB-32BBA9A22437}" type="slidenum">
              <a:rPr kumimoji="0" lang="zh-CN" altLang="en-US" sz="12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8BA957-2A34-44B3-A216-4DB3E95A2F8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这里似乎不是正式的生成，只是一个演示，我就直接改了，没有贴标准代码，所以有一些不太准确的地方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不过似乎这里本意就是这样？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为了方便理解，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这块我真看不懂了。。。就直译了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省略了一些方法的定义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省略了一些方法的定义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构造函数前面已经给了，这里就不给了，转而给出</a:t>
            </a:r>
            <a:r>
              <a:rPr lang="en-US" altLang="zh-CN" dirty="0">
                <a:ea typeface="宋体" panose="02010600030101010101" pitchFamily="2" charset="-122"/>
              </a:rPr>
              <a:t>Print</a:t>
            </a:r>
            <a:r>
              <a:rPr lang="zh-CN" altLang="en-US" dirty="0">
                <a:ea typeface="宋体" panose="02010600030101010101" pitchFamily="2" charset="-122"/>
              </a:rPr>
              <a:t>的定义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注</a:t>
            </a:r>
            <a:r>
              <a:rPr lang="en-US" altLang="zh-CN" dirty="0">
                <a:ea typeface="宋体" panose="02010600030101010101" pitchFamily="2" charset="-122"/>
              </a:rPr>
              <a:t>:r0</a:t>
            </a:r>
            <a:r>
              <a:rPr lang="zh-CN" altLang="en-US" dirty="0">
                <a:ea typeface="宋体" panose="02010600030101010101" pitchFamily="2" charset="-122"/>
              </a:rPr>
              <a:t>应该是指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寄存器，即值恒为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的寄存器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emit</a:t>
            </a:r>
            <a:r>
              <a:rPr lang="zh-CN" altLang="en-US" dirty="0">
                <a:ea typeface="宋体" panose="02010600030101010101" pitchFamily="2" charset="-122"/>
              </a:rPr>
              <a:t>由</a:t>
            </a:r>
            <a:r>
              <a:rPr lang="en-US" altLang="zh-CN" dirty="0">
                <a:ea typeface="宋体" panose="02010600030101010101" pitchFamily="2" charset="-122"/>
              </a:rPr>
              <a:t>instrList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append</a:t>
            </a:r>
            <a:r>
              <a:rPr lang="zh-CN" altLang="en-US" dirty="0">
                <a:ea typeface="宋体" panose="02010600030101010101" pitchFamily="2" charset="-122"/>
              </a:rPr>
              <a:t>实现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emit</a:t>
            </a:r>
            <a:r>
              <a:rPr lang="zh-CN" altLang="en-US" dirty="0">
                <a:ea typeface="宋体" panose="02010600030101010101" pitchFamily="2" charset="-122"/>
              </a:rPr>
              <a:t>由</a:t>
            </a:r>
            <a:r>
              <a:rPr lang="en-US" altLang="zh-CN" dirty="0">
                <a:ea typeface="宋体" panose="02010600030101010101" pitchFamily="2" charset="-122"/>
              </a:rPr>
              <a:t>instrList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append</a:t>
            </a:r>
            <a:r>
              <a:rPr lang="zh-CN" altLang="en-US" dirty="0">
                <a:ea typeface="宋体" panose="02010600030101010101" pitchFamily="2" charset="-122"/>
              </a:rPr>
              <a:t>实现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0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1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7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似乎也不是标准实现，我就照着改了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701D85-EF92-49B1-8FEA-DA471A378DD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D51B21-C774-4E46-8759-C4821CC29E9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95677-6432-41EB-8705-D385EBF0A37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7F2AB6-1532-4D11-B10B-E818C5102A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95677-6432-41EB-8705-D385EBF0A37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7F2AB6-1532-4D11-B10B-E818C5102A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8305800" cy="2133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3886200"/>
            <a:ext cx="8305800" cy="2133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95677-6432-41EB-8705-D385EBF0A37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7F2AB6-1532-4D11-B10B-E818C5102A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8305800" cy="2133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3886200"/>
            <a:ext cx="8305800" cy="2133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95677-6432-41EB-8705-D385EBF0A37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7F2AB6-1532-4D11-B10B-E818C5102A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95677-6432-41EB-8705-D385EBF0A37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7F2AB6-1532-4D11-B10B-E818C5102A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95677-6432-41EB-8705-D385EBF0A37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7F2AB6-1532-4D11-B10B-E818C5102A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95677-6432-41EB-8705-D385EBF0A37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7F2AB6-1532-4D11-B10B-E818C5102A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95677-6432-41EB-8705-D385EBF0A37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7F2AB6-1532-4D11-B10B-E818C5102A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95677-6432-41EB-8705-D385EBF0A37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7F2AB6-1532-4D11-B10B-E818C5102A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95677-6432-41EB-8705-D385EBF0A37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7F2AB6-1532-4D11-B10B-E818C5102A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95677-6432-41EB-8705-D385EBF0A37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7F2AB6-1532-4D11-B10B-E818C5102A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95677-6432-41EB-8705-D385EBF0A37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7F2AB6-1532-4D11-B10B-E818C5102A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38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95677-6432-41EB-8705-D385EBF0A37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8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7F2AB6-1532-4D11-B10B-E818C5102A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4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Tx/>
            </a:pPr>
            <a:r>
              <a:rPr lang="en-US" altLang="zh-CN" sz="3600" kern="1200" dirty="0">
                <a:latin typeface="+mj-lt"/>
                <a:ea typeface="宋体" panose="02010600030101010101" pitchFamily="2" charset="-122"/>
                <a:cs typeface="+mj-cs"/>
              </a:rPr>
              <a:t>Instruction Selection</a:t>
            </a:r>
            <a:endParaRPr lang="en-US" altLang="zh-CN" sz="3600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One Tiling Method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3557" name="组合 5"/>
          <p:cNvGrpSpPr/>
          <p:nvPr/>
        </p:nvGrpSpPr>
        <p:grpSpPr>
          <a:xfrm>
            <a:off x="2430463" y="2795588"/>
            <a:ext cx="6103937" cy="3200400"/>
            <a:chOff x="1143000" y="2438400"/>
            <a:chExt cx="6713538" cy="3505200"/>
          </a:xfrm>
        </p:grpSpPr>
        <p:sp>
          <p:nvSpPr>
            <p:cNvPr id="23559" name="AutoShape 5"/>
            <p:cNvSpPr>
              <a:spLocks noChangeAspect="1" noTextEdit="1"/>
            </p:cNvSpPr>
            <p:nvPr/>
          </p:nvSpPr>
          <p:spPr>
            <a:xfrm>
              <a:off x="1143000" y="2590800"/>
              <a:ext cx="6705600" cy="33528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23560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43000" y="2584450"/>
              <a:ext cx="6713538" cy="33591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泪滴形 8"/>
            <p:cNvSpPr/>
            <p:nvPr/>
          </p:nvSpPr>
          <p:spPr bwMode="auto">
            <a:xfrm>
              <a:off x="3733800" y="2438400"/>
              <a:ext cx="2209800" cy="990600"/>
            </a:xfrm>
            <a:prstGeom prst="teardrop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609600" marR="0" lvl="0" indent="-60960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10" name="泪滴形 9"/>
            <p:cNvSpPr/>
            <p:nvPr/>
          </p:nvSpPr>
          <p:spPr bwMode="auto">
            <a:xfrm rot="20732257">
              <a:off x="3165931" y="3435941"/>
              <a:ext cx="2025423" cy="792162"/>
            </a:xfrm>
            <a:prstGeom prst="teardrop">
              <a:avLst>
                <a:gd name="adj" fmla="val 47274"/>
              </a:avLst>
            </a:prstGeom>
            <a:solidFill>
              <a:srgbClr val="FFC00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609600" marR="0" lvl="0" indent="-60960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11" name="泪滴形 10"/>
            <p:cNvSpPr/>
            <p:nvPr/>
          </p:nvSpPr>
          <p:spPr bwMode="auto">
            <a:xfrm rot="20737188">
              <a:off x="1933575" y="4067175"/>
              <a:ext cx="1338263" cy="1450975"/>
            </a:xfrm>
            <a:prstGeom prst="teardrop">
              <a:avLst/>
            </a:prstGeom>
            <a:solidFill>
              <a:srgbClr val="0070C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609600" marR="0" lvl="0" indent="-60960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12" name="泪滴形 11"/>
            <p:cNvSpPr/>
            <p:nvPr/>
          </p:nvSpPr>
          <p:spPr bwMode="auto">
            <a:xfrm>
              <a:off x="4367213" y="4094163"/>
              <a:ext cx="914400" cy="427037"/>
            </a:xfrm>
            <a:prstGeom prst="teardrop">
              <a:avLst/>
            </a:prstGeom>
            <a:solidFill>
              <a:srgbClr val="00B05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609600" marR="0" lvl="0" indent="-60960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23565" name="椭圆 10"/>
            <p:cNvSpPr/>
            <p:nvPr/>
          </p:nvSpPr>
          <p:spPr>
            <a:xfrm>
              <a:off x="4648200" y="4521200"/>
              <a:ext cx="1143000" cy="431800"/>
            </a:xfrm>
            <a:prstGeom prst="ellipse">
              <a:avLst/>
            </a:prstGeom>
            <a:solidFill>
              <a:srgbClr val="C00000">
                <a:alpha val="30196"/>
              </a:srgb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609600" lvl="0" indent="-609600">
                <a:lnSpc>
                  <a:spcPct val="90000"/>
                </a:lnSpc>
              </a:pP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sp>
          <p:nvSpPr>
            <p:cNvPr id="14" name="泪滴形 13"/>
            <p:cNvSpPr/>
            <p:nvPr/>
          </p:nvSpPr>
          <p:spPr bwMode="auto">
            <a:xfrm rot="2825676">
              <a:off x="5802313" y="2795588"/>
              <a:ext cx="2224088" cy="1522413"/>
            </a:xfrm>
            <a:prstGeom prst="teardrop">
              <a:avLst/>
            </a:prstGeom>
            <a:solidFill>
              <a:srgbClr val="7030A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609600" marR="0" lvl="0" indent="-60960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sp>
        <p:nvSpPr>
          <p:cNvPr id="23558" name="Rectangle 3"/>
          <p:cNvSpPr>
            <a:spLocks noGrp="1"/>
          </p:cNvSpPr>
          <p:nvPr>
            <p:ph sz="half"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sz="2200" dirty="0">
                <a:ea typeface="宋体" panose="02010600030101010101" pitchFamily="2" charset="-122"/>
              </a:rPr>
              <a:t>LOAD   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ea typeface="宋体" panose="02010600030101010101" pitchFamily="2" charset="-122"/>
              </a:rPr>
              <a:t> = M[fp+a]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sz="2200" dirty="0">
                <a:ea typeface="宋体" panose="02010600030101010101" pitchFamily="2" charset="-122"/>
              </a:rPr>
              <a:t>ADDI   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ea typeface="宋体" panose="02010600030101010101" pitchFamily="2" charset="-122"/>
              </a:rPr>
              <a:t> =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0</a:t>
            </a:r>
            <a:r>
              <a:rPr lang="en-US" altLang="zh-CN" sz="2200" dirty="0">
                <a:ea typeface="宋体" panose="02010600030101010101" pitchFamily="2" charset="-122"/>
              </a:rPr>
              <a:t> + 4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sz="2200" dirty="0">
                <a:ea typeface="宋体" panose="02010600030101010101" pitchFamily="2" charset="-122"/>
              </a:rPr>
              <a:t>MUL     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ea typeface="宋体" panose="02010600030101010101" pitchFamily="2" charset="-122"/>
              </a:rPr>
              <a:t> =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ea typeface="宋体" panose="02010600030101010101" pitchFamily="2" charset="-122"/>
              </a:rPr>
              <a:t> *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sz="2200" dirty="0">
                <a:ea typeface="宋体" panose="02010600030101010101" pitchFamily="2" charset="-122"/>
              </a:rPr>
              <a:t>ADD     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ea typeface="宋体" panose="02010600030101010101" pitchFamily="2" charset="-122"/>
              </a:rPr>
              <a:t> =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ea typeface="宋体" panose="02010600030101010101" pitchFamily="2" charset="-122"/>
              </a:rPr>
              <a:t> +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sz="2200" dirty="0">
                <a:ea typeface="宋体" panose="02010600030101010101" pitchFamily="2" charset="-122"/>
              </a:rPr>
              <a:t>LOAD   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ea typeface="宋体" panose="02010600030101010101" pitchFamily="2" charset="-122"/>
              </a:rPr>
              <a:t> = M[fp+x]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sz="2200" dirty="0">
                <a:ea typeface="宋体" panose="02010600030101010101" pitchFamily="2" charset="-122"/>
              </a:rPr>
              <a:t>STORE  M[r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ea typeface="宋体" panose="02010600030101010101" pitchFamily="2" charset="-122"/>
              </a:rPr>
              <a:t>] =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endParaRPr lang="en-US" altLang="zh-CN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Another Tiling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5" name="AutoShape 5"/>
          <p:cNvSpPr>
            <a:spLocks noChangeAspect="1" noTextEdit="1"/>
          </p:cNvSpPr>
          <p:nvPr/>
        </p:nvSpPr>
        <p:spPr>
          <a:xfrm>
            <a:off x="1143000" y="2590800"/>
            <a:ext cx="6705600" cy="3352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5606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590800"/>
            <a:ext cx="6713538" cy="335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 bwMode="auto">
          <a:xfrm>
            <a:off x="3733800" y="2438400"/>
            <a:ext cx="3124200" cy="1066800"/>
          </a:xfrm>
          <a:prstGeom prst="teardrop">
            <a:avLst/>
          </a:prstGeom>
          <a:solidFill>
            <a:srgbClr val="FF00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" name="泪滴形 3"/>
          <p:cNvSpPr/>
          <p:nvPr/>
        </p:nvSpPr>
        <p:spPr bwMode="auto">
          <a:xfrm rot="20732257">
            <a:off x="3198813" y="3432175"/>
            <a:ext cx="1982788" cy="715963"/>
          </a:xfrm>
          <a:prstGeom prst="teardrop">
            <a:avLst>
              <a:gd name="adj" fmla="val 47274"/>
            </a:avLst>
          </a:prstGeom>
          <a:solidFill>
            <a:srgbClr val="FFC0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" name="泪滴形 7"/>
          <p:cNvSpPr/>
          <p:nvPr/>
        </p:nvSpPr>
        <p:spPr bwMode="auto">
          <a:xfrm rot="20737188">
            <a:off x="1933575" y="4067175"/>
            <a:ext cx="1338263" cy="1450975"/>
          </a:xfrm>
          <a:prstGeom prst="teardrop">
            <a:avLst/>
          </a:prstGeom>
          <a:solidFill>
            <a:srgbClr val="0070C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9" name="泪滴形 8"/>
          <p:cNvSpPr/>
          <p:nvPr/>
        </p:nvSpPr>
        <p:spPr bwMode="auto">
          <a:xfrm>
            <a:off x="4367213" y="4094163"/>
            <a:ext cx="914400" cy="457200"/>
          </a:xfrm>
          <a:prstGeom prst="teardrop">
            <a:avLst/>
          </a:prstGeom>
          <a:solidFill>
            <a:srgbClr val="00B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5611" name="椭圆 10"/>
          <p:cNvSpPr/>
          <p:nvPr/>
        </p:nvSpPr>
        <p:spPr>
          <a:xfrm>
            <a:off x="4648200" y="4521200"/>
            <a:ext cx="1143000" cy="431800"/>
          </a:xfrm>
          <a:prstGeom prst="ellipse">
            <a:avLst/>
          </a:prstGeom>
          <a:solidFill>
            <a:srgbClr val="C0000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lnSpc>
                <a:spcPct val="90000"/>
              </a:lnSpc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2" name="泪滴形 11"/>
          <p:cNvSpPr/>
          <p:nvPr/>
        </p:nvSpPr>
        <p:spPr bwMode="auto">
          <a:xfrm rot="2155048">
            <a:off x="5986463" y="3641725"/>
            <a:ext cx="1765300" cy="785813"/>
          </a:xfrm>
          <a:prstGeom prst="teardrop">
            <a:avLst>
              <a:gd name="adj" fmla="val 121398"/>
            </a:avLst>
          </a:prstGeom>
          <a:solidFill>
            <a:srgbClr val="7030A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Another Tiling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3" name="Rectangle 4"/>
          <p:cNvSpPr/>
          <p:nvPr/>
        </p:nvSpPr>
        <p:spPr>
          <a:xfrm>
            <a:off x="457200" y="1600200"/>
            <a:ext cx="40767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 sz="2200" dirty="0">
                <a:ea typeface="宋体" panose="02010600030101010101" pitchFamily="2" charset="-122"/>
              </a:rPr>
              <a:t>LOAD     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ea typeface="宋体" panose="02010600030101010101" pitchFamily="2" charset="-122"/>
              </a:rPr>
              <a:t> = M[fp + a]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sz="2200" dirty="0">
                <a:ea typeface="宋体" panose="02010600030101010101" pitchFamily="2" charset="-122"/>
              </a:rPr>
              <a:t>ADDI     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ea typeface="宋体" panose="02010600030101010101" pitchFamily="2" charset="-122"/>
              </a:rPr>
              <a:t> =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0</a:t>
            </a:r>
            <a:r>
              <a:rPr lang="en-US" altLang="zh-CN" sz="2200" dirty="0">
                <a:ea typeface="宋体" panose="02010600030101010101" pitchFamily="2" charset="-122"/>
              </a:rPr>
              <a:t> + 4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sz="2200" dirty="0">
                <a:ea typeface="宋体" panose="02010600030101010101" pitchFamily="2" charset="-122"/>
              </a:rPr>
              <a:t>MUL       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ea typeface="宋体" panose="02010600030101010101" pitchFamily="2" charset="-122"/>
              </a:rPr>
              <a:t> =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ea typeface="宋体" panose="02010600030101010101" pitchFamily="2" charset="-122"/>
              </a:rPr>
              <a:t> *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sz="2200" dirty="0">
                <a:ea typeface="宋体" panose="02010600030101010101" pitchFamily="2" charset="-122"/>
              </a:rPr>
              <a:t>ADD       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ea typeface="宋体" panose="02010600030101010101" pitchFamily="2" charset="-122"/>
              </a:rPr>
              <a:t> =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ea typeface="宋体" panose="02010600030101010101" pitchFamily="2" charset="-122"/>
              </a:rPr>
              <a:t> +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sz="2200" dirty="0">
                <a:ea typeface="宋体" panose="02010600030101010101" pitchFamily="2" charset="-122"/>
              </a:rPr>
              <a:t>ADDI      r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ea typeface="宋体" panose="02010600030101010101" pitchFamily="2" charset="-122"/>
              </a:rPr>
              <a:t> = fp + x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sz="2200" dirty="0">
                <a:ea typeface="宋体" panose="02010600030101010101" pitchFamily="2" charset="-122"/>
              </a:rPr>
              <a:t>MOVEM  M[r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en-US" altLang="zh-CN" sz="2200" dirty="0">
                <a:ea typeface="宋体" panose="02010600030101010101" pitchFamily="2" charset="-122"/>
              </a:rPr>
              <a:t>] = M[r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ea typeface="宋体" panose="02010600030101010101" pitchFamily="2" charset="-122"/>
              </a:rPr>
              <a:t>] </a:t>
            </a:r>
            <a:endParaRPr lang="en-US" altLang="zh-CN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Node Selection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There exist many possible tiles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We want to have an instruction sequence of least cost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Sequence of instructions that take least amount of time to execute.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single issue fixed-latency machine: fewest number of instruction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Node Selection (cont.)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Suppose each instruction has fixed cost: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Optimum tiling: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tiles sum to lowest possible value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globally “the best”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Optimal tiling: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no two adjacent tiles can be combined into a single tile of lower cost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locally “the best”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Node Selection (cont.)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79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Optimal instruction selection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easier to implement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is roughly equivalent to Optimum for RISC machines.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Optimal and Optimum are noticeably different for CISC machines.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Optimal Instruction Selection – Maximal Munch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Cover root node of IR tree with largest tile t that fits (most nodes)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Tiles of equivalent size =&gt;arbitrarily choose one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Repeat for each subtree at leaves of t.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Generate assembly instructions in reverse order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instruction for tile at root emitted last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Maximal Munch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3" name="AutoShape 5"/>
          <p:cNvSpPr>
            <a:spLocks noChangeAspect="1" noTextEdit="1"/>
          </p:cNvSpPr>
          <p:nvPr/>
        </p:nvSpPr>
        <p:spPr>
          <a:xfrm>
            <a:off x="1143000" y="2590800"/>
            <a:ext cx="6705600" cy="3352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7894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590800"/>
            <a:ext cx="6713538" cy="3359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Maximal Munch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1" name="AutoShape 5"/>
          <p:cNvSpPr>
            <a:spLocks noChangeAspect="1" noTextEdit="1"/>
          </p:cNvSpPr>
          <p:nvPr/>
        </p:nvSpPr>
        <p:spPr>
          <a:xfrm>
            <a:off x="1143000" y="2590800"/>
            <a:ext cx="6705600" cy="3352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9942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590800"/>
            <a:ext cx="6713538" cy="335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 bwMode="auto">
          <a:xfrm>
            <a:off x="3733800" y="2270125"/>
            <a:ext cx="3352800" cy="1177925"/>
          </a:xfrm>
          <a:prstGeom prst="teardrop">
            <a:avLst/>
          </a:prstGeom>
          <a:solidFill>
            <a:srgbClr val="FF00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Maximal Munch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89" name="AutoShape 5"/>
          <p:cNvSpPr>
            <a:spLocks noChangeAspect="1" noTextEdit="1"/>
          </p:cNvSpPr>
          <p:nvPr/>
        </p:nvSpPr>
        <p:spPr>
          <a:xfrm>
            <a:off x="1143000" y="2590800"/>
            <a:ext cx="6705600" cy="3352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41990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590800"/>
            <a:ext cx="6713538" cy="335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 bwMode="auto">
          <a:xfrm>
            <a:off x="3733800" y="2270125"/>
            <a:ext cx="3352800" cy="1177925"/>
          </a:xfrm>
          <a:prstGeom prst="teardrop">
            <a:avLst/>
          </a:prstGeom>
          <a:solidFill>
            <a:srgbClr val="FF00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" name="泪滴形 3"/>
          <p:cNvSpPr/>
          <p:nvPr/>
        </p:nvSpPr>
        <p:spPr bwMode="auto">
          <a:xfrm rot="20732257">
            <a:off x="3198813" y="3432175"/>
            <a:ext cx="1982788" cy="715963"/>
          </a:xfrm>
          <a:prstGeom prst="teardrop">
            <a:avLst>
              <a:gd name="adj" fmla="val 47274"/>
            </a:avLst>
          </a:prstGeom>
          <a:solidFill>
            <a:srgbClr val="FFC0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2" name="泪滴形 11"/>
          <p:cNvSpPr/>
          <p:nvPr/>
        </p:nvSpPr>
        <p:spPr bwMode="auto">
          <a:xfrm rot="2155048">
            <a:off x="5986463" y="3641725"/>
            <a:ext cx="1765300" cy="785813"/>
          </a:xfrm>
          <a:prstGeom prst="teardrop">
            <a:avLst>
              <a:gd name="adj" fmla="val 121398"/>
            </a:avLst>
          </a:prstGeom>
          <a:solidFill>
            <a:srgbClr val="7030A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a[i] : = x, assuming i in register, a and x in stack frame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4" name="AutoShape 5"/>
          <p:cNvSpPr>
            <a:spLocks noChangeAspect="1" noTextEdit="1"/>
          </p:cNvSpPr>
          <p:nvPr/>
        </p:nvSpPr>
        <p:spPr>
          <a:xfrm>
            <a:off x="1143000" y="2590800"/>
            <a:ext cx="6705600" cy="3352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7175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590800"/>
            <a:ext cx="6713538" cy="3359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Maximal Munch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7" name="AutoShape 5"/>
          <p:cNvSpPr>
            <a:spLocks noChangeAspect="1" noTextEdit="1"/>
          </p:cNvSpPr>
          <p:nvPr/>
        </p:nvSpPr>
        <p:spPr>
          <a:xfrm>
            <a:off x="1143000" y="2590800"/>
            <a:ext cx="6705600" cy="3352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4403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590800"/>
            <a:ext cx="6713538" cy="335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 bwMode="auto">
          <a:xfrm>
            <a:off x="3733800" y="2270125"/>
            <a:ext cx="3352800" cy="1177925"/>
          </a:xfrm>
          <a:prstGeom prst="teardrop">
            <a:avLst/>
          </a:prstGeom>
          <a:solidFill>
            <a:srgbClr val="FF00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" name="泪滴形 3"/>
          <p:cNvSpPr/>
          <p:nvPr/>
        </p:nvSpPr>
        <p:spPr bwMode="auto">
          <a:xfrm rot="20732257">
            <a:off x="3198813" y="3432175"/>
            <a:ext cx="1982788" cy="715963"/>
          </a:xfrm>
          <a:prstGeom prst="teardrop">
            <a:avLst>
              <a:gd name="adj" fmla="val 47274"/>
            </a:avLst>
          </a:prstGeom>
          <a:solidFill>
            <a:srgbClr val="FFC0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" name="泪滴形 7"/>
          <p:cNvSpPr/>
          <p:nvPr/>
        </p:nvSpPr>
        <p:spPr bwMode="auto">
          <a:xfrm rot="20737188">
            <a:off x="1933575" y="4067175"/>
            <a:ext cx="1338263" cy="1450975"/>
          </a:xfrm>
          <a:prstGeom prst="teardrop">
            <a:avLst/>
          </a:prstGeom>
          <a:solidFill>
            <a:srgbClr val="0070C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9" name="泪滴形 8"/>
          <p:cNvSpPr/>
          <p:nvPr/>
        </p:nvSpPr>
        <p:spPr bwMode="auto">
          <a:xfrm>
            <a:off x="4367213" y="4094163"/>
            <a:ext cx="914400" cy="457200"/>
          </a:xfrm>
          <a:prstGeom prst="teardrop">
            <a:avLst/>
          </a:prstGeom>
          <a:solidFill>
            <a:srgbClr val="00B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2" name="泪滴形 11"/>
          <p:cNvSpPr/>
          <p:nvPr/>
        </p:nvSpPr>
        <p:spPr bwMode="auto">
          <a:xfrm rot="2155048">
            <a:off x="5986463" y="3641725"/>
            <a:ext cx="1765300" cy="785813"/>
          </a:xfrm>
          <a:prstGeom prst="teardrop">
            <a:avLst>
              <a:gd name="adj" fmla="val 121398"/>
            </a:avLst>
          </a:prstGeom>
          <a:solidFill>
            <a:srgbClr val="7030A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Maximal Munch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5" name="AutoShape 5"/>
          <p:cNvSpPr>
            <a:spLocks noChangeAspect="1" noTextEdit="1"/>
          </p:cNvSpPr>
          <p:nvPr/>
        </p:nvSpPr>
        <p:spPr>
          <a:xfrm>
            <a:off x="2201863" y="2590800"/>
            <a:ext cx="6705600" cy="3352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46086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1863" y="2590800"/>
            <a:ext cx="6713537" cy="335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 bwMode="auto">
          <a:xfrm>
            <a:off x="4792663" y="2270125"/>
            <a:ext cx="3352800" cy="1177925"/>
          </a:xfrm>
          <a:prstGeom prst="teardrop">
            <a:avLst/>
          </a:prstGeom>
          <a:solidFill>
            <a:srgbClr val="FF00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" name="泪滴形 3"/>
          <p:cNvSpPr/>
          <p:nvPr/>
        </p:nvSpPr>
        <p:spPr bwMode="auto">
          <a:xfrm rot="20732257">
            <a:off x="4257675" y="3432175"/>
            <a:ext cx="1982788" cy="715963"/>
          </a:xfrm>
          <a:prstGeom prst="teardrop">
            <a:avLst>
              <a:gd name="adj" fmla="val 47274"/>
            </a:avLst>
          </a:prstGeom>
          <a:solidFill>
            <a:srgbClr val="FFC0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" name="泪滴形 7"/>
          <p:cNvSpPr/>
          <p:nvPr/>
        </p:nvSpPr>
        <p:spPr bwMode="auto">
          <a:xfrm rot="20737188">
            <a:off x="2992438" y="4067175"/>
            <a:ext cx="1338263" cy="1450975"/>
          </a:xfrm>
          <a:prstGeom prst="teardrop">
            <a:avLst/>
          </a:prstGeom>
          <a:solidFill>
            <a:srgbClr val="0070C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9" name="泪滴形 8"/>
          <p:cNvSpPr/>
          <p:nvPr/>
        </p:nvSpPr>
        <p:spPr bwMode="auto">
          <a:xfrm>
            <a:off x="5426075" y="4094163"/>
            <a:ext cx="914400" cy="457200"/>
          </a:xfrm>
          <a:prstGeom prst="teardrop">
            <a:avLst/>
          </a:prstGeom>
          <a:solidFill>
            <a:srgbClr val="00B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6091" name="椭圆 10"/>
          <p:cNvSpPr/>
          <p:nvPr/>
        </p:nvSpPr>
        <p:spPr>
          <a:xfrm>
            <a:off x="5707063" y="4521200"/>
            <a:ext cx="1143000" cy="431800"/>
          </a:xfrm>
          <a:prstGeom prst="ellipse">
            <a:avLst/>
          </a:prstGeom>
          <a:solidFill>
            <a:srgbClr val="C0000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lnSpc>
                <a:spcPct val="90000"/>
              </a:lnSpc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2" name="泪滴形 11"/>
          <p:cNvSpPr/>
          <p:nvPr/>
        </p:nvSpPr>
        <p:spPr bwMode="auto">
          <a:xfrm rot="2155048">
            <a:off x="7045325" y="3641725"/>
            <a:ext cx="1765300" cy="785813"/>
          </a:xfrm>
          <a:prstGeom prst="teardrop">
            <a:avLst>
              <a:gd name="adj" fmla="val 121398"/>
            </a:avLst>
          </a:prstGeom>
          <a:solidFill>
            <a:srgbClr val="7030A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1462088"/>
            <a:ext cx="4572000" cy="2309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LOAD      r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= M[fp+a]</a:t>
            </a:r>
            <a:endParaRPr lang="en-US" altLang="zh-CN" sz="2400" baseline="-250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ADDI      r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 = r</a:t>
            </a:r>
            <a:r>
              <a:rPr lang="en-US" altLang="zh-CN" sz="2400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</a:rPr>
              <a:t> + 4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MUL        r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 = r</a:t>
            </a:r>
            <a:r>
              <a:rPr lang="en-US" altLang="zh-CN" sz="2400" baseline="-25000" dirty="0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* r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ADD        r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= r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+ r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ADD        r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 = fp + 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MOVEM  M[r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] = M[r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]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6094" name="Rectangle 4"/>
          <p:cNvSpPr txBox="1"/>
          <p:nvPr/>
        </p:nvSpPr>
        <p:spPr>
          <a:xfrm>
            <a:off x="228600" y="4117975"/>
            <a:ext cx="27813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 sz="2400" b="1" dirty="0">
                <a:ea typeface="宋体" panose="02010600030101010101" pitchFamily="2" charset="-122"/>
              </a:rPr>
              <a:t>6 instructions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3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6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Maximal Munch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13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Maximal Munch is quite easy to write in C++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Two recursive functions: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tree::Stm::Munch for statements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tree::Exp::Munch for expressions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Each clause in these functions matches pattern/tile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Clauses ordered in order of tile preference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Maximal Munch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018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namespace tree{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void MoveStm::Munch(assem::InstrList &amp;il)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if (typeid(*dst_) == typeid(MemExp))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MemExp* dst_mem = static_cast&lt;MemExp*&gt;(dst_);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if (typeid(*dst_mem-&gt;exp_) == BinopExp)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BinopExp* dst_binop = static_cast&lt;BinopExp&gt;(dst_mem-&gt;exp_);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if(dst_binop == PLUS_OP &amp;&amp;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typeid(*dst_binop-&gt;right_) == typeid(ConstExp)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Exp *e1 = dst_binop-&gt;left_; Exp *e2 = src_;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/*MOVE(MEM(e1+i), e2)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e1-&gt;Munch(il);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e2-&gt;Munch(il);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il.emit(“STORE”);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Maximal Munch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222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…...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if (typeid(*dst_) == typeid(MemExp))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MemExp* dst_mem = static_cast&lt;MemExp*&gt;(dst_);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if (typeid(*dst_mem-&gt;exp_) == BinopExp)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BinopExp* dst_binop = static_cast&lt;BinopExp&gt;(dst_mem-&gt;exp_);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else if(dst_binop-&gt;op_==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PLUS_OP &amp;&amp;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typeid(*dst_binop-&gt;left_) == typeid(ConstExp)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Exp *e1 = dst_binop-&gt;right_; Exp *e2 = src_;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/*MOVE(MEM(i+e1), e2)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e1-&gt;Munch(il);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e2-&gt;Munch(il);	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il.emit(“STORE”);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Maximal Munch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427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…...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if (typeid(*dst_) == typeid(MemExp))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MemExp* dst_mem = static_cast&lt;MemExp*&gt;(dst_);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……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else if(typeid(*src_) == typeid(MemExp)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MemExp *src_mem = static_cast&lt;MemExp*&gt;(src_);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Exp *e1=dst_mem-&gt;exp_, e2=src_mem-&gt;exp_;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/*MOVE(MEM(e1), MEM(e2))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e1-&gt;Munch(il);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e2-&gt;Munch(il);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il.emit(“MOVEM”);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Maximal Munch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632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…...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if (typeid(*dst_) == typeid(MemExp))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MemExp* dst_mem = static_cast&lt;MemExp*&gt;(dst_);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……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else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Exp *e1=dst_mem-&gt;exp_, e2=src_;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/*MOVE(MEM(e1), e2)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e1-&gt;Munch(il);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e2-&gt;Munch(il);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il.emit(“STORE”);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Maximal Munch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837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…...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if (typeid(*dst_) == typeid(tree::MemExp))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……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else if (typeid(*dst_) == typeid(TempExp)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Exp *e2=src_;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/*MOVE(TEMP~i, e2)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e2-&gt;Munch(il);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il.emit(“ADD”);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Maximal Munch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042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temp::Temp *Exp::Munch(assem::InstrList &amp;il)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MEM(BINOP(+,e1,CONST(i))=&gt;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e1-&gt;Munch(il);  il.emit(r ← “LOAD”); return r;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MEM(BINOP(+,CONST(i),e1)=&gt;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e1-&gt;Munch(il); il.emit(r ← “LOAD”); return r;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MEM(CONST(i)) =&gt;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il.emit(r ← “LOAD”); return r;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MEM(e1)=&gt;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e1-&gt;Munch(il); il.emit(r ← “LOAD”); return r;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Maximal Munch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246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temp::Temp *Exp::Munch(assem::InstrList &amp;il)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BINOP(+,e1,CONST(i))=&gt;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e1-&gt;Munch(il); il.emit(r ← “ADDI”); return r;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BINOP(+,CONST(i),e1)=&gt;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e1-&gt;Munch(il); il.emit(r ← “ADDI”); return r;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CONST(i)=&gt;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il.emit(r ← “ADDI”); return r;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BINOP(+, e1, e2)=&gt;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e1-&gt;Munch(il); e2-&gt;Munch(il);il.emit(r ← “ADD”); return r;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TEMP(i)=&gt; return i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i="1" dirty="0">
                <a:ea typeface="宋体" panose="02010600030101010101" pitchFamily="2" charset="-122"/>
              </a:rPr>
              <a:t>Jouette </a:t>
            </a:r>
            <a:r>
              <a:rPr lang="en-US" altLang="zh-CN" dirty="0">
                <a:ea typeface="宋体" panose="02010600030101010101" pitchFamily="2" charset="-122"/>
              </a:rPr>
              <a:t>Instructions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21" name="文本框 1"/>
          <p:cNvSpPr txBox="1"/>
          <p:nvPr/>
        </p:nvSpPr>
        <p:spPr>
          <a:xfrm>
            <a:off x="2428875" y="3048000"/>
            <a:ext cx="26987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-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9222" name="文本框 7"/>
          <p:cNvSpPr txBox="1"/>
          <p:nvPr/>
        </p:nvSpPr>
        <p:spPr>
          <a:xfrm>
            <a:off x="2438400" y="4572000"/>
            <a:ext cx="26987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-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pic>
        <p:nvPicPr>
          <p:cNvPr id="9223" name="Picture 6"/>
          <p:cNvPicPr>
            <a:picLocks noChangeAspect="1"/>
          </p:cNvPicPr>
          <p:nvPr>
            <p:ph idx="1" hasCustomPrompt="1"/>
          </p:nvPr>
        </p:nvPicPr>
        <p:blipFill>
          <a:blip r:embed="rId1"/>
          <a:srcRect r="63811"/>
          <a:stretch>
            <a:fillRect/>
          </a:stretch>
        </p:blipFill>
        <p:spPr>
          <a:xfrm>
            <a:off x="4495800" y="2068513"/>
            <a:ext cx="2895600" cy="2286000"/>
          </a:xfrm>
        </p:spPr>
      </p:pic>
      <p:pic>
        <p:nvPicPr>
          <p:cNvPr id="9224" name="Picture 8"/>
          <p:cNvPicPr>
            <a:picLocks noChangeAspect="1"/>
          </p:cNvPicPr>
          <p:nvPr/>
        </p:nvPicPr>
        <p:blipFill>
          <a:blip r:embed="rId2"/>
          <a:srcRect r="63461" b="84718"/>
          <a:stretch>
            <a:fillRect/>
          </a:stretch>
        </p:blipFill>
        <p:spPr>
          <a:xfrm>
            <a:off x="4470400" y="1524000"/>
            <a:ext cx="2916238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8"/>
          <p:cNvPicPr>
            <a:picLocks noChangeAspect="1"/>
          </p:cNvPicPr>
          <p:nvPr/>
        </p:nvPicPr>
        <p:blipFill>
          <a:blip r:embed="rId2"/>
          <a:srcRect r="63461"/>
          <a:stretch>
            <a:fillRect/>
          </a:stretch>
        </p:blipFill>
        <p:spPr>
          <a:xfrm>
            <a:off x="457200" y="1524000"/>
            <a:ext cx="2895600" cy="448786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226" name="直接连接符 3"/>
          <p:cNvCxnSpPr/>
          <p:nvPr/>
        </p:nvCxnSpPr>
        <p:spPr>
          <a:xfrm>
            <a:off x="7375525" y="2205038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27" name="文本框 5"/>
          <p:cNvSpPr txBox="1"/>
          <p:nvPr/>
        </p:nvSpPr>
        <p:spPr>
          <a:xfrm>
            <a:off x="5768975" y="1895475"/>
            <a:ext cx="403225" cy="2619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</a:rPr>
              <a:t>M[]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8" name="文本框 1"/>
          <p:cNvSpPr txBox="1"/>
          <p:nvPr/>
        </p:nvSpPr>
        <p:spPr>
          <a:xfrm>
            <a:off x="2416175" y="4564063"/>
            <a:ext cx="269875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-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9229" name="文本框 12"/>
          <p:cNvSpPr txBox="1"/>
          <p:nvPr/>
        </p:nvSpPr>
        <p:spPr>
          <a:xfrm>
            <a:off x="2428875" y="3048000"/>
            <a:ext cx="26987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-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Optimum Instruction Selection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7" name="Rectangle 3"/>
          <p:cNvSpPr>
            <a:spLocks noGrp="1"/>
          </p:cNvSpPr>
          <p:nvPr>
            <p:ph idx="1" hasCustomPrompt="1"/>
          </p:nvPr>
        </p:nvSpPr>
        <p:spPr>
          <a:xfrm>
            <a:off x="228600" y="1600200"/>
            <a:ext cx="8686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Find optimum solution for problem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tiling of IR tree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Based on optimum solutions for each subproblem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tiling of subtrees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Optimum Instruction Selection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 Dynamic Programming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 avoid unnecessary re-computation of subtree costs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Cost assigned to every node in IR tree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Cost of best instruction sequence that can tile subtree rooted at node.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Optimum Instruction Selection (cont.)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861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Algorithm works bottom-up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Cost of each subtree s</a:t>
            </a:r>
            <a:r>
              <a:rPr lang="en-US" altLang="zh-CN" baseline="-25000" dirty="0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(c</a:t>
            </a:r>
            <a:r>
              <a:rPr lang="en-US" altLang="zh-CN" baseline="-25000" dirty="0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) has already been computed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(Maximum Munch is top-down)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For each tile t of cost c that matches at node n, cost of matching t is: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c+∑c</a:t>
            </a:r>
            <a:r>
              <a:rPr lang="en-US" altLang="zh-CN" sz="2800" baseline="-25000" dirty="0">
                <a:ea typeface="宋体" panose="02010600030101010101" pitchFamily="2" charset="-122"/>
              </a:rPr>
              <a:t>i</a:t>
            </a:r>
            <a:endParaRPr lang="en-US" altLang="zh-CN" sz="2800" baseline="-250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Tile is chosen which has minimum cost.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Optimum Instruction Selection -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0661" name="Rectangle 4"/>
          <p:cNvSpPr>
            <a:spLocks noGrp="1"/>
          </p:cNvSpPr>
          <p:nvPr>
            <p:ph type="body" sz="half"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sz="2400" dirty="0">
                <a:ea typeface="宋体" panose="02010600030101010101" pitchFamily="2" charset="-122"/>
              </a:rPr>
              <a:t>MEM(BINOP(PLUS, CONST(1), CONST(2)))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sz="2400" dirty="0">
                <a:ea typeface="宋体" panose="02010600030101010101" pitchFamily="2" charset="-122"/>
              </a:rPr>
              <a:t>MEM(PLUS(CONST(1), CONST(2)))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70662" name="组合 13"/>
          <p:cNvGrpSpPr/>
          <p:nvPr/>
        </p:nvGrpSpPr>
        <p:grpSpPr>
          <a:xfrm>
            <a:off x="2286000" y="3276600"/>
            <a:ext cx="3297238" cy="1981200"/>
            <a:chOff x="2286000" y="3276600"/>
            <a:chExt cx="3296696" cy="1981200"/>
          </a:xfrm>
        </p:grpSpPr>
        <p:sp>
          <p:nvSpPr>
            <p:cNvPr id="70663" name="文本框 2"/>
            <p:cNvSpPr txBox="1"/>
            <p:nvPr/>
          </p:nvSpPr>
          <p:spPr>
            <a:xfrm>
              <a:off x="3505200" y="3276600"/>
              <a:ext cx="920445" cy="4247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MEM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0664" name="直接连接符 6"/>
            <p:cNvCxnSpPr/>
            <p:nvPr/>
          </p:nvCxnSpPr>
          <p:spPr>
            <a:xfrm flipH="1">
              <a:off x="3962400" y="3657600"/>
              <a:ext cx="3023" cy="3372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0665" name="文本框 11"/>
            <p:cNvSpPr txBox="1"/>
            <p:nvPr/>
          </p:nvSpPr>
          <p:spPr>
            <a:xfrm>
              <a:off x="3782130" y="3966399"/>
              <a:ext cx="357790" cy="4247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0666" name="直接连接符 9"/>
            <p:cNvCxnSpPr/>
            <p:nvPr/>
          </p:nvCxnSpPr>
          <p:spPr>
            <a:xfrm flipH="1">
              <a:off x="2971800" y="4419600"/>
              <a:ext cx="685800" cy="381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0667" name="直接连接符 12"/>
            <p:cNvCxnSpPr/>
            <p:nvPr/>
          </p:nvCxnSpPr>
          <p:spPr>
            <a:xfrm>
              <a:off x="4191000" y="4391131"/>
              <a:ext cx="685800" cy="3332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0668" name="文本框 16"/>
            <p:cNvSpPr txBox="1"/>
            <p:nvPr/>
          </p:nvSpPr>
          <p:spPr>
            <a:xfrm>
              <a:off x="2286000" y="4833068"/>
              <a:ext cx="1419812" cy="4247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CONST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9" name="文本框 17"/>
            <p:cNvSpPr txBox="1"/>
            <p:nvPr/>
          </p:nvSpPr>
          <p:spPr>
            <a:xfrm>
              <a:off x="4162884" y="4833068"/>
              <a:ext cx="1419812" cy="4247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CONST 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Optimum Instruction Selection -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body" sz="half"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only tile that matches CONST 1 is an ADDI instruction with cost 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Similarly, CONST 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Several tiles match the + node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2710" name="组合 1"/>
          <p:cNvGrpSpPr/>
          <p:nvPr/>
        </p:nvGrpSpPr>
        <p:grpSpPr>
          <a:xfrm>
            <a:off x="5791200" y="2047875"/>
            <a:ext cx="2438400" cy="1292225"/>
            <a:chOff x="5313904" y="4271199"/>
            <a:chExt cx="3296696" cy="1291401"/>
          </a:xfrm>
        </p:grpSpPr>
        <p:sp>
          <p:nvSpPr>
            <p:cNvPr id="72757" name="文本框 11"/>
            <p:cNvSpPr txBox="1"/>
            <p:nvPr/>
          </p:nvSpPr>
          <p:spPr>
            <a:xfrm>
              <a:off x="6810034" y="4271199"/>
              <a:ext cx="357790" cy="4247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2758" name="直接连接符 9"/>
            <p:cNvCxnSpPr/>
            <p:nvPr/>
          </p:nvCxnSpPr>
          <p:spPr>
            <a:xfrm flipH="1">
              <a:off x="5999704" y="4724400"/>
              <a:ext cx="685800" cy="381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2759" name="直接连接符 12"/>
            <p:cNvCxnSpPr/>
            <p:nvPr/>
          </p:nvCxnSpPr>
          <p:spPr>
            <a:xfrm>
              <a:off x="7218904" y="4695931"/>
              <a:ext cx="685800" cy="3332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2760" name="文本框 16"/>
            <p:cNvSpPr txBox="1"/>
            <p:nvPr/>
          </p:nvSpPr>
          <p:spPr>
            <a:xfrm>
              <a:off x="5313904" y="5137868"/>
              <a:ext cx="1419812" cy="4247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CONST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61" name="文本框 17"/>
            <p:cNvSpPr txBox="1"/>
            <p:nvPr/>
          </p:nvSpPr>
          <p:spPr>
            <a:xfrm>
              <a:off x="7190788" y="5137868"/>
              <a:ext cx="1419812" cy="4247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CONST 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33413" y="3449638"/>
          <a:ext cx="7596188" cy="2538413"/>
        </p:xfrm>
        <a:graphic>
          <a:graphicData uri="http://schemas.openxmlformats.org/drawingml/2006/table">
            <a:tbl>
              <a:tblPr/>
              <a:tblGrid>
                <a:gridCol w="1519237"/>
                <a:gridCol w="1519238"/>
                <a:gridCol w="1519237"/>
                <a:gridCol w="1519238"/>
                <a:gridCol w="1519237"/>
              </a:tblGrid>
              <a:tr h="617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Tile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instruction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Tile Cost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Leaves Cost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Total cost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0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1+1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0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ADDI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0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ADDI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2743" name="组合 14"/>
          <p:cNvGrpSpPr/>
          <p:nvPr/>
        </p:nvGrpSpPr>
        <p:grpSpPr>
          <a:xfrm>
            <a:off x="609600" y="4606925"/>
            <a:ext cx="1250950" cy="777875"/>
            <a:chOff x="609600" y="4114800"/>
            <a:chExt cx="1250980" cy="778073"/>
          </a:xfrm>
        </p:grpSpPr>
        <p:sp>
          <p:nvSpPr>
            <p:cNvPr id="72753" name="文本框 19"/>
            <p:cNvSpPr txBox="1"/>
            <p:nvPr/>
          </p:nvSpPr>
          <p:spPr>
            <a:xfrm>
              <a:off x="1245993" y="4114800"/>
              <a:ext cx="314510" cy="3416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2754" name="直接连接符 20"/>
            <p:cNvCxnSpPr/>
            <p:nvPr/>
          </p:nvCxnSpPr>
          <p:spPr>
            <a:xfrm flipH="1">
              <a:off x="940742" y="4332949"/>
              <a:ext cx="331142" cy="2011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2755" name="直接连接符 21"/>
            <p:cNvCxnSpPr/>
            <p:nvPr/>
          </p:nvCxnSpPr>
          <p:spPr>
            <a:xfrm>
              <a:off x="1529438" y="4317919"/>
              <a:ext cx="331142" cy="1759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2756" name="文本框 22"/>
            <p:cNvSpPr txBox="1"/>
            <p:nvPr/>
          </p:nvSpPr>
          <p:spPr>
            <a:xfrm>
              <a:off x="609600" y="4551241"/>
              <a:ext cx="941283" cy="3416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CONST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744" name="组合 10"/>
          <p:cNvGrpSpPr/>
          <p:nvPr/>
        </p:nvGrpSpPr>
        <p:grpSpPr>
          <a:xfrm>
            <a:off x="828675" y="5256213"/>
            <a:ext cx="1304925" cy="777875"/>
            <a:chOff x="829240" y="4764431"/>
            <a:chExt cx="1304360" cy="778073"/>
          </a:xfrm>
        </p:grpSpPr>
        <p:sp>
          <p:nvSpPr>
            <p:cNvPr id="72749" name="文本框 25"/>
            <p:cNvSpPr txBox="1"/>
            <p:nvPr/>
          </p:nvSpPr>
          <p:spPr>
            <a:xfrm>
              <a:off x="1134491" y="4764431"/>
              <a:ext cx="314510" cy="3416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2750" name="直接连接符 26"/>
            <p:cNvCxnSpPr/>
            <p:nvPr/>
          </p:nvCxnSpPr>
          <p:spPr>
            <a:xfrm flipH="1">
              <a:off x="829240" y="4982580"/>
              <a:ext cx="331142" cy="2011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2751" name="直接连接符 27"/>
            <p:cNvCxnSpPr/>
            <p:nvPr/>
          </p:nvCxnSpPr>
          <p:spPr>
            <a:xfrm>
              <a:off x="1417936" y="4967550"/>
              <a:ext cx="331142" cy="1759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2752" name="文本框 29"/>
            <p:cNvSpPr txBox="1"/>
            <p:nvPr/>
          </p:nvSpPr>
          <p:spPr>
            <a:xfrm>
              <a:off x="1192317" y="5200872"/>
              <a:ext cx="941283" cy="3416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CONST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745" name="组合 8"/>
          <p:cNvGrpSpPr/>
          <p:nvPr/>
        </p:nvGrpSpPr>
        <p:grpSpPr>
          <a:xfrm>
            <a:off x="909638" y="4187825"/>
            <a:ext cx="919162" cy="419100"/>
            <a:chOff x="908962" y="3695500"/>
            <a:chExt cx="919838" cy="419300"/>
          </a:xfrm>
        </p:grpSpPr>
        <p:sp>
          <p:nvSpPr>
            <p:cNvPr id="72746" name="文本框 31"/>
            <p:cNvSpPr txBox="1"/>
            <p:nvPr/>
          </p:nvSpPr>
          <p:spPr>
            <a:xfrm>
              <a:off x="1214213" y="3695500"/>
              <a:ext cx="314510" cy="3416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2747" name="直接连接符 32"/>
            <p:cNvCxnSpPr/>
            <p:nvPr/>
          </p:nvCxnSpPr>
          <p:spPr>
            <a:xfrm flipH="1">
              <a:off x="908962" y="3913649"/>
              <a:ext cx="331142" cy="2011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2748" name="直接连接符 33"/>
            <p:cNvCxnSpPr/>
            <p:nvPr/>
          </p:nvCxnSpPr>
          <p:spPr>
            <a:xfrm>
              <a:off x="1497658" y="3898619"/>
              <a:ext cx="331142" cy="1759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Optimum Instruction Selection -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body" sz="half"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Several tiles match the MEM node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33413" y="2514600"/>
          <a:ext cx="7596188" cy="3475038"/>
        </p:xfrm>
        <a:graphic>
          <a:graphicData uri="http://schemas.openxmlformats.org/drawingml/2006/table">
            <a:tbl>
              <a:tblPr/>
              <a:tblGrid>
                <a:gridCol w="1519237"/>
                <a:gridCol w="1519238"/>
                <a:gridCol w="1519237"/>
                <a:gridCol w="1519238"/>
                <a:gridCol w="1519237"/>
              </a:tblGrid>
              <a:tr h="84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Tile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instruction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Tile Cost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Leaves Cost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Total cost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76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LOAD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76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LOAD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76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LOAD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4790" name="组合 13"/>
          <p:cNvGrpSpPr/>
          <p:nvPr/>
        </p:nvGrpSpPr>
        <p:grpSpPr>
          <a:xfrm>
            <a:off x="1066800" y="3505200"/>
            <a:ext cx="736600" cy="533400"/>
            <a:chOff x="1067251" y="3505200"/>
            <a:chExt cx="736099" cy="533400"/>
          </a:xfrm>
        </p:grpSpPr>
        <p:sp>
          <p:nvSpPr>
            <p:cNvPr id="74805" name="文本框 31"/>
            <p:cNvSpPr txBox="1"/>
            <p:nvPr/>
          </p:nvSpPr>
          <p:spPr>
            <a:xfrm>
              <a:off x="1067251" y="3505200"/>
              <a:ext cx="736099" cy="3416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MEM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4806" name="直接连接符 7"/>
            <p:cNvCxnSpPr/>
            <p:nvPr/>
          </p:nvCxnSpPr>
          <p:spPr>
            <a:xfrm>
              <a:off x="1435300" y="3886200"/>
              <a:ext cx="0" cy="1524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74791" name="组合 43"/>
          <p:cNvGrpSpPr/>
          <p:nvPr/>
        </p:nvGrpSpPr>
        <p:grpSpPr>
          <a:xfrm>
            <a:off x="642938" y="4267200"/>
            <a:ext cx="987425" cy="865188"/>
            <a:chOff x="642224" y="4267200"/>
            <a:chExt cx="988548" cy="865963"/>
          </a:xfrm>
        </p:grpSpPr>
        <p:sp>
          <p:nvSpPr>
            <p:cNvPr id="74799" name="文本框 19"/>
            <p:cNvSpPr txBox="1"/>
            <p:nvPr/>
          </p:nvSpPr>
          <p:spPr>
            <a:xfrm>
              <a:off x="1177216" y="4529440"/>
              <a:ext cx="285656" cy="286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4800" name="直接连接符 20"/>
            <p:cNvCxnSpPr/>
            <p:nvPr/>
          </p:nvCxnSpPr>
          <p:spPr>
            <a:xfrm flipH="1">
              <a:off x="1067251" y="4719035"/>
              <a:ext cx="191643" cy="1201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4801" name="直接连接符 21"/>
            <p:cNvCxnSpPr/>
            <p:nvPr/>
          </p:nvCxnSpPr>
          <p:spPr>
            <a:xfrm>
              <a:off x="1397417" y="4719202"/>
              <a:ext cx="226170" cy="1095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4802" name="文本框 22"/>
            <p:cNvSpPr txBox="1"/>
            <p:nvPr/>
          </p:nvSpPr>
          <p:spPr>
            <a:xfrm>
              <a:off x="642224" y="4846931"/>
              <a:ext cx="772969" cy="286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CONST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803" name="文本框 35"/>
            <p:cNvSpPr txBox="1"/>
            <p:nvPr/>
          </p:nvSpPr>
          <p:spPr>
            <a:xfrm>
              <a:off x="1016501" y="4267200"/>
              <a:ext cx="614271" cy="286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MEM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4804" name="直接连接符 23"/>
            <p:cNvCxnSpPr/>
            <p:nvPr/>
          </p:nvCxnSpPr>
          <p:spPr>
            <a:xfrm>
              <a:off x="1323637" y="4495800"/>
              <a:ext cx="0" cy="9519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74792" name="组合 46"/>
          <p:cNvGrpSpPr/>
          <p:nvPr/>
        </p:nvGrpSpPr>
        <p:grpSpPr>
          <a:xfrm>
            <a:off x="1009650" y="5154613"/>
            <a:ext cx="971550" cy="865187"/>
            <a:chOff x="1016501" y="4267200"/>
            <a:chExt cx="972203" cy="865963"/>
          </a:xfrm>
        </p:grpSpPr>
        <p:sp>
          <p:nvSpPr>
            <p:cNvPr id="74793" name="文本框 47"/>
            <p:cNvSpPr txBox="1"/>
            <p:nvPr/>
          </p:nvSpPr>
          <p:spPr>
            <a:xfrm>
              <a:off x="1177216" y="4529440"/>
              <a:ext cx="285656" cy="286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4794" name="直接连接符 48"/>
            <p:cNvCxnSpPr/>
            <p:nvPr/>
          </p:nvCxnSpPr>
          <p:spPr>
            <a:xfrm flipH="1">
              <a:off x="1067251" y="4719035"/>
              <a:ext cx="191643" cy="1201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4795" name="直接连接符 49"/>
            <p:cNvCxnSpPr/>
            <p:nvPr/>
          </p:nvCxnSpPr>
          <p:spPr>
            <a:xfrm>
              <a:off x="1397417" y="4719202"/>
              <a:ext cx="226170" cy="1095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4796" name="文本框 50"/>
            <p:cNvSpPr txBox="1"/>
            <p:nvPr/>
          </p:nvSpPr>
          <p:spPr>
            <a:xfrm>
              <a:off x="1215735" y="4846931"/>
              <a:ext cx="772969" cy="286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CONST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97" name="文本框 51"/>
            <p:cNvSpPr txBox="1"/>
            <p:nvPr/>
          </p:nvSpPr>
          <p:spPr>
            <a:xfrm>
              <a:off x="1016501" y="4267200"/>
              <a:ext cx="614271" cy="286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MEM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4798" name="直接连接符 52"/>
            <p:cNvCxnSpPr/>
            <p:nvPr/>
          </p:nvCxnSpPr>
          <p:spPr>
            <a:xfrm>
              <a:off x="1323637" y="4495800"/>
              <a:ext cx="0" cy="9519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4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Optimum Instruction Selection - 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body" sz="half" idx="2" hasCustomPrompt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last two matches will be optimum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Once the cost of the root node is found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Instruction emission phase begins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Emission(node n)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 each leaf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of the tile selected at node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perform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Emission(l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Emit the instruction matched at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ADDI 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LOAD 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M[r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+2]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CISC Machines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5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For CISC Machine, some new problems are issued: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Few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Classes of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Some operations available only on certain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division instruction in Pentium needs both %rax and %rdx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Two-address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Arithmetic operations can address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Several addressing modes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Variable-length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Instruction with side effects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Auto-increment addressing modes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CISC Machines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090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Classes of registers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t1 ← t2/t3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lvl="1" indent="-5334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movq t2, %rax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lvl="1" indent="-5334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cqto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lvl="1" indent="-5334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idivq t3		//%rdx used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lvl="1" indent="-5334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movq %rax, t1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Two-address instructions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t1 ← t2+t3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lvl="1" indent="-5334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movq t2, t1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lvl="1" indent="-533400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addq t3, t1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CISC Machines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1141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Arithmetic operations can address memory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933450" marR="0" lvl="1" indent="-5334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-8(%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-8(%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 marR="0" lvl="1" indent="-5334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 marR="0" lvl="1" indent="-5334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-8(%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left sequence needs one more register 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rax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Several addressing modes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Simple addressing modes may trash more registers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Instruction with side effects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Auto-increment addressing modes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Ignore it, try to match in an ad-hoc way, using new algorithms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ea typeface="宋体" panose="02010600030101010101" pitchFamily="2" charset="-122"/>
              </a:rPr>
              <a:t>Jouette</a:t>
            </a:r>
            <a:r>
              <a:rPr lang="en-US" altLang="zh-CN" dirty="0">
                <a:ea typeface="宋体" panose="02010600030101010101" pitchFamily="2" charset="-122"/>
              </a:rPr>
              <a:t> Architecture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Load/store architecture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Relative large, general purpose register file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Data or address can reside in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instruction can access any register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 always contains zero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Each instruction has latency of one cycle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Except MOVEM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Execution of only one instruction per cycle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4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5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kern="12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kern="12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6" name="Rectangle 2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Tx/>
            </a:pPr>
            <a:r>
              <a:rPr lang="en-US" altLang="zh-CN" sz="3600" kern="1200" dirty="0">
                <a:latin typeface="+mj-lt"/>
                <a:ea typeface="宋体" panose="02010600030101010101" pitchFamily="2" charset="-122"/>
                <a:cs typeface="+mj-cs"/>
              </a:rPr>
              <a:t>Instruction Selection </a:t>
            </a:r>
            <a:br>
              <a:rPr lang="en-US" altLang="zh-CN" sz="3600" kern="1200" dirty="0">
                <a:latin typeface="+mj-lt"/>
                <a:ea typeface="宋体" panose="02010600030101010101" pitchFamily="2" charset="-122"/>
                <a:cs typeface="+mj-cs"/>
              </a:rPr>
            </a:br>
            <a:r>
              <a:rPr lang="en-US" altLang="zh-CN" sz="3600" kern="1200" dirty="0">
                <a:latin typeface="+mj-lt"/>
                <a:ea typeface="宋体" panose="02010600030101010101" pitchFamily="2" charset="-122"/>
                <a:cs typeface="+mj-cs"/>
              </a:rPr>
              <a:t>for the Tiger Compiler </a:t>
            </a:r>
            <a:endParaRPr lang="en-US" altLang="zh-CN" sz="3600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Abstract Assembly-Language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704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/* assem.h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namespace assem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Targets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std::vector&lt;temp::Label *&gt; *labels_;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explicit Targets(std::vector&lt;temp::Label *&gt; *labels) : labels_(labels) {}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class Instr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/* Destructor and some interface for subclass to implement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Abstract Assembly-Language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09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OperInstr : public Instr {//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即正常的那种指令如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movq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std::string assem_;//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记录指令对应的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temp::TempList *dst_, *src_;//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记录指令中运算的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source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destination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Targets *jumps_;//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跳转指令中的跳转目标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OperInstr(std::string assem, temp::TempList *dst, temp::TempList *src,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Targets *jumps)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: assem_(std::move(assem)), dst_(dst), src_(src), jumps_(jumps) {}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/* some interface to implement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Abstract Assembly-Language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114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class LabelInstr : public Instr {//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即汇编中的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label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，如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.function1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：等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std::string assem_;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temp::Label *label_;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LabelInstr(std::string assem, temp::Label *label)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: assem_(std::move(assem)), label_(label) {}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/* some interface to implement */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class MoveInstr : public Instr {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std::string assem_;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temp::TempList *dst_, *src_;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MoveInstr(std::string assem, temp::TempList *dst, temp::TempList *src)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: assem_(std::move(assem)), dst_(dst), src_(src) {}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/* some interface to implement */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9350" y="3276600"/>
            <a:ext cx="52082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P(x,y){return Q(x) + Q(y);}</a:t>
            </a:r>
            <a:endParaRPr lang="en-US" altLang="zh-CN"/>
          </a:p>
          <a:p>
            <a:r>
              <a:rPr lang="zh-CN" altLang="en-US">
                <a:ea typeface="宋体" panose="02010600030101010101" pitchFamily="2" charset="-122"/>
              </a:rPr>
              <a:t>在这个例子中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需要先把</a:t>
            </a:r>
            <a:r>
              <a:rPr lang="en-US" altLang="zh-CN">
                <a:ea typeface="宋体" panose="02010600030101010101" pitchFamily="2" charset="-122"/>
              </a:rPr>
              <a:t>%rdi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%rsi</a:t>
            </a:r>
            <a:r>
              <a:rPr lang="zh-CN" altLang="en-US">
                <a:ea typeface="宋体" panose="02010600030101010101" pitchFamily="2" charset="-122"/>
              </a:rPr>
              <a:t>放入另外两个</a:t>
            </a:r>
            <a:r>
              <a:rPr lang="en-US" altLang="zh-CN">
                <a:ea typeface="宋体" panose="02010600030101010101" pitchFamily="2" charset="-122"/>
              </a:rPr>
              <a:t>reg t1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t2</a:t>
            </a:r>
            <a:r>
              <a:rPr lang="zh-CN" altLang="en-US">
                <a:ea typeface="宋体" panose="02010600030101010101" pitchFamily="2" charset="-122"/>
              </a:rPr>
              <a:t>中去，因为会被修改。但是这种情况很少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所以需要</a:t>
            </a:r>
            <a:r>
              <a:rPr lang="en-US" altLang="zh-CN">
                <a:ea typeface="宋体" panose="02010600030101010101" pitchFamily="2" charset="-122"/>
              </a:rPr>
              <a:t>MoveInstr</a:t>
            </a:r>
            <a:r>
              <a:rPr lang="zh-CN" altLang="en-US">
                <a:ea typeface="宋体" panose="02010600030101010101" pitchFamily="2" charset="-122"/>
              </a:rPr>
              <a:t>记录下来，在进行</a:t>
            </a:r>
            <a:r>
              <a:rPr lang="en-US" altLang="zh-CN">
                <a:ea typeface="宋体" panose="02010600030101010101" pitchFamily="2" charset="-122"/>
              </a:rPr>
              <a:t>reg</a:t>
            </a:r>
            <a:r>
              <a:rPr lang="zh-CN" altLang="en-US">
                <a:ea typeface="宋体" panose="02010600030101010101" pitchFamily="2" charset="-122"/>
              </a:rPr>
              <a:t>分配时如果确实没用会把这些指令移除，或者使得</a:t>
            </a:r>
            <a:r>
              <a:rPr lang="en-US" altLang="zh-CN">
                <a:ea typeface="宋体" panose="02010600030101010101" pitchFamily="2" charset="-122"/>
              </a:rPr>
              <a:t>%rdi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t1</a:t>
            </a:r>
            <a:r>
              <a:rPr lang="zh-CN" altLang="en-US">
                <a:ea typeface="宋体" panose="02010600030101010101" pitchFamily="2" charset="-122"/>
              </a:rPr>
              <a:t>对应，</a:t>
            </a:r>
            <a:r>
              <a:rPr lang="en-US" altLang="zh-CN">
                <a:ea typeface="宋体" panose="02010600030101010101" pitchFamily="2" charset="-122"/>
              </a:rPr>
              <a:t>%rsi</a:t>
            </a:r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en-US" altLang="zh-CN">
                <a:ea typeface="宋体" panose="02010600030101010101" pitchFamily="2" charset="-122"/>
              </a:rPr>
              <a:t>t2</a:t>
            </a:r>
            <a:r>
              <a:rPr lang="zh-CN" altLang="en-US">
                <a:ea typeface="宋体" panose="02010600030101010101" pitchFamily="2" charset="-122"/>
              </a:rPr>
              <a:t>对应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即不会被修改，就不需要额外的</a:t>
            </a:r>
            <a:r>
              <a:rPr lang="en-US" altLang="zh-CN">
                <a:ea typeface="宋体" panose="02010600030101010101" pitchFamily="2" charset="-122"/>
              </a:rPr>
              <a:t>move</a:t>
            </a:r>
            <a:r>
              <a:rPr lang="zh-CN" altLang="en-US">
                <a:ea typeface="宋体" panose="02010600030101010101" pitchFamily="2" charset="-122"/>
              </a:rPr>
              <a:t>了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Abstract Assembly-Language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OperInstr</a:t>
            </a:r>
            <a:r>
              <a:rPr lang="en-US" altLang="zh-CN" dirty="0">
                <a:ea typeface="宋体" panose="02010600030101010101" pitchFamily="2" charset="-122"/>
              </a:rPr>
              <a:t> hold an assembly-language instruction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assem_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list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operand registers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src_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list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result registers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dst_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Either of these lists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may be empty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Operations always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fall through to the next</a:t>
            </a:r>
            <a:r>
              <a:rPr lang="en-US" altLang="zh-CN" dirty="0">
                <a:ea typeface="宋体" panose="02010600030101010101" pitchFamily="2" charset="-122"/>
              </a:rPr>
              <a:t> instruction have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jumps_= nullptr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Other operations have a list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“target” labels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to which they may jump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it must explicitly include the next instruction if it is possible to fall through to it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Abstract Assembly-Language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5237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MEM(+(Temp fp, CONST 8))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assem::OperInstr(“LOAD `d0 &lt;- M[`s0+8]”,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 temp::TempList(temp::TempFactory::NewTemp()),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 temp::TempList(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reg_manager-&gt;FramePointer()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),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 nullptr) //`d0,`s0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是占位符，即与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用法类似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The actual assembly language of Jouette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after register allocation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LOAD r1 &lt;- M[r27+8]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r27 is the frame pointer fp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register allocator assign the new temp to register r1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The assem instruction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does not know about register assignment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Talks about the source and destination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One source `s0, one destination `d0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62475" y="1496695"/>
            <a:ext cx="4017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注意此时的</a:t>
            </a:r>
            <a:r>
              <a:rPr lang="en-US" altLang="zh-CN"/>
              <a:t>reg</a:t>
            </a:r>
            <a:r>
              <a:rPr lang="zh-CN" altLang="en-US">
                <a:ea typeface="宋体" panose="02010600030101010101" pitchFamily="2" charset="-122"/>
              </a:rPr>
              <a:t>还都是虚拟寄存器，因为还没有</a:t>
            </a:r>
            <a:r>
              <a:rPr lang="en-US" altLang="zh-CN">
                <a:ea typeface="宋体" panose="02010600030101010101" pitchFamily="2" charset="-122"/>
              </a:rPr>
              <a:t>reg-allocation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Abstract Assembly-Language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283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*(+(TEMP t87, CONST3),MEM(TEMP t92))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Could be translated as follows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ADDI   `d0 &lt;- `s0+3		t908		t87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LOAD  `d0&lt;-M[`s0+0]	t909		t92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MUL    `d0&lt;- `s0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`s1	t910		t908, t909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After register allocation, it might look like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ADDI   r1 &lt;- r12+3		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LOAD  r2&lt;-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M[r13+0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MUL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&lt;- r1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Abstract Assembly-Language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283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Two address instructions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Can be described as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ADD   `d0, `s1		t1		t1,t2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Where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`s0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is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implicitly mentioned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in the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string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Abstract Assembly-Language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1381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LabelInstr </a:t>
            </a:r>
            <a:r>
              <a:rPr lang="en-US" altLang="zh-CN" dirty="0">
                <a:ea typeface="宋体" panose="02010600030101010101" pitchFamily="2" charset="-122"/>
              </a:rPr>
              <a:t>is a point in a program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which jumps may go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assem_ </a:t>
            </a:r>
            <a:r>
              <a:rPr lang="en-US" altLang="zh-CN" dirty="0">
                <a:ea typeface="宋体" panose="02010600030101010101" pitchFamily="2" charset="-122"/>
              </a:rPr>
              <a:t>component showing how the label will look in the assembly-language program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label_ </a:t>
            </a:r>
            <a:r>
              <a:rPr lang="en-US" altLang="zh-CN" dirty="0">
                <a:ea typeface="宋体" panose="02010600030101010101" pitchFamily="2" charset="-122"/>
              </a:rPr>
              <a:t>component identifying which label-symbol was used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MoveInstr </a:t>
            </a:r>
            <a:r>
              <a:rPr lang="en-US" altLang="zh-CN" dirty="0">
                <a:ea typeface="宋体" panose="02010600030101010101" pitchFamily="2" charset="-122"/>
              </a:rPr>
              <a:t>is like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OperInstr</a:t>
            </a:r>
            <a:r>
              <a:rPr lang="en-US" altLang="zh-CN" dirty="0">
                <a:ea typeface="宋体" panose="02010600030101010101" pitchFamily="2" charset="-122"/>
              </a:rPr>
              <a:t>, but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must perform only data transfer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if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dst_ </a:t>
            </a:r>
            <a:r>
              <a:rPr lang="en-US" altLang="zh-CN" dirty="0">
                <a:ea typeface="宋体" panose="02010600030101010101" pitchFamily="2" charset="-122"/>
              </a:rPr>
              <a:t>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src_ </a:t>
            </a:r>
            <a:r>
              <a:rPr lang="en-US" altLang="zh-CN" dirty="0">
                <a:ea typeface="宋体" panose="02010600030101010101" pitchFamily="2" charset="-122"/>
              </a:rPr>
              <a:t>temporaries are assigned to the same register,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MOVE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can later be deleted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5185" y="5583555"/>
            <a:ext cx="7689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moveInstr</a:t>
            </a:r>
            <a:r>
              <a:rPr lang="zh-CN" altLang="en-US" sz="1800">
                <a:ea typeface="宋体" panose="02010600030101010101" pitchFamily="2" charset="-122"/>
              </a:rPr>
              <a:t>更多的是对于函数的参数预先的</a:t>
            </a:r>
            <a:r>
              <a:rPr lang="en-US" altLang="zh-CN" sz="1800">
                <a:ea typeface="宋体" panose="02010600030101010101" pitchFamily="2" charset="-122"/>
              </a:rPr>
              <a:t>move</a:t>
            </a:r>
            <a:r>
              <a:rPr lang="zh-CN" altLang="en-US" sz="1800">
                <a:ea typeface="宋体" panose="02010600030101010101" pitchFamily="2" charset="-122"/>
              </a:rPr>
              <a:t>处理，因为这些参数寄存器在函数体中可能会被使用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Abstract Assembly-Language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342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under namespace assem: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class Instr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virtual void Print(FILE *out, temp::Map *m) const = 0;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Print(FILE *out, temp::Map *m) const;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Formats an assembly instruction as a string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Prints it to the file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out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temp::Map *m </a:t>
            </a:r>
            <a:r>
              <a:rPr lang="en-US" altLang="zh-CN" dirty="0">
                <a:ea typeface="宋体" panose="02010600030101010101" pitchFamily="2" charset="-122"/>
              </a:rPr>
              <a:t>tells the register assignment of every temp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Instruction Selection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7" name="Rectangl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752600"/>
            <a:ext cx="8305800" cy="42672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Process of finding set of machine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that implement operations specified in IR tree.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Each machine instruction can be specified as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 IR tree fragment -&gt; tree pattern (tile)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Goal of instruction selection is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to cover IR tree with non-overlapping tree pattern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tiling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Abstract Assembly-Language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5477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/* temp.h  under namespace temp: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Map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void Enter(Temp *t, std::string *s);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std::string *Look(Temp *t);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static Map *Empty();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static Map *LayerMap(Map *over, Map *under);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private: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tab::Table&lt;Temp, std::string&gt; *tab_;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Map *under_;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Map() : tab_(new tab::Table&lt;Temp, std::string&gt;()), under_(nullptr) {}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Map(tab::Table&lt;Temp, std::string&gt; *tab, Map *under)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: tab_(tab), under_(under) {}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Abstract Assembly-Language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7525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temp::Map</a:t>
            </a:r>
            <a:r>
              <a:rPr lang="en-US" altLang="zh-CN" dirty="0">
                <a:ea typeface="宋体" panose="02010600030101010101" pitchFamily="2" charset="-122"/>
              </a:rPr>
              <a:t> is just a table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whose keys are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temp::Temp*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whose bindings are strings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One mapping can be layered over another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When to use the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temp::Map</a:t>
            </a:r>
            <a:r>
              <a:rPr lang="en-US" altLang="zh-CN" dirty="0">
                <a:ea typeface="宋体" panose="02010600030101010101" pitchFamily="2" charset="-122"/>
              </a:rPr>
              <a:t> operations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register allocation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Frame module makes it to describe the names of all the preallocated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Such as %rsp for SP, %rax for RV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For debugging purpose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Just mapps each temporary to its name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Producing Assembly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9573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#define L (new temp::TempList) /* just for slide neat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temp::Temp *MemExp::Munch(assem::InstrList &amp;il)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temp::Temp *r = temp::TempFactory::Newtemp()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(switch by exp_)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case MEM(BINOP(PLUS, e1, CONST(i))) :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il.Append(new assem::OperInstr(“LOAD `d0&lt;- M[`s0+” + i + ”]\n” , L(r), L(e1-&gt;Munch(il)(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递归处理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)),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;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case MEM(BINOP(PLUS, CONST(i), e1)):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il.Append(new assem::OperInstr(“LOAD `d0 &lt;- M[`s0+” + i + “]\n”,  L(r), L(e1-&gt;Munch(il)), nullptr))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return r;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68550" y="5706745"/>
            <a:ext cx="635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return r</a:t>
            </a:r>
            <a:r>
              <a:rPr lang="zh-CN" altLang="en-US" sz="1800">
                <a:ea typeface="宋体" panose="02010600030101010101" pitchFamily="2" charset="-122"/>
              </a:rPr>
              <a:t>是因为</a:t>
            </a:r>
            <a:r>
              <a:rPr lang="en-US" altLang="zh-CN" sz="1800">
                <a:ea typeface="宋体" panose="02010600030101010101" pitchFamily="2" charset="-122"/>
              </a:rPr>
              <a:t>r</a:t>
            </a:r>
            <a:r>
              <a:rPr lang="zh-CN" altLang="en-US" sz="1800">
                <a:ea typeface="宋体" panose="02010600030101010101" pitchFamily="2" charset="-122"/>
              </a:rPr>
              <a:t>需要被作为一个新的中间节点参数</a:t>
            </a:r>
            <a:r>
              <a:rPr lang="en-US" altLang="zh-CN" sz="1800">
                <a:ea typeface="宋体" panose="02010600030101010101" pitchFamily="2" charset="-122"/>
              </a:rPr>
              <a:t>(</a:t>
            </a:r>
            <a:r>
              <a:rPr lang="zh-CN" altLang="en-US" sz="1800">
                <a:ea typeface="宋体" panose="02010600030101010101" pitchFamily="2" charset="-122"/>
              </a:rPr>
              <a:t>即不会出现</a:t>
            </a:r>
            <a:r>
              <a:rPr lang="en-US" altLang="zh-CN" sz="1800">
                <a:ea typeface="宋体" panose="02010600030101010101" pitchFamily="2" charset="-122"/>
              </a:rPr>
              <a:t>tree</a:t>
            </a:r>
            <a:r>
              <a:rPr lang="zh-CN" altLang="en-US" sz="1800">
                <a:ea typeface="宋体" panose="02010600030101010101" pitchFamily="2" charset="-122"/>
              </a:rPr>
              <a:t>上面</a:t>
            </a:r>
            <a:r>
              <a:rPr lang="en-US" altLang="zh-CN" sz="1800">
                <a:ea typeface="宋体" panose="02010600030101010101" pitchFamily="2" charset="-122"/>
              </a:rPr>
              <a:t>)</a:t>
            </a:r>
            <a:r>
              <a:rPr lang="zh-CN" altLang="en-US" sz="1800">
                <a:ea typeface="宋体" panose="02010600030101010101" pitchFamily="2" charset="-122"/>
              </a:rPr>
              <a:t>来作为上一层节点的一个操作数。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2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Producing Assembly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1621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382000" cy="47244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case MEM(CONST(i)) :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il.Append(new assem::OperInstr(“LOAD `d0&lt;- M[`s0+” + i + ”]\n” , L(r),  L((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此处没有寄存器，在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juteete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中应该使用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X86-64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可以直接使用四元组寻址的变种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)), nullptr) 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return r ;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case MEM(e1):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il.Append(new assem::OperInstr(“LOAD `d0 &lt;- M[`s0+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]\n”,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L(r), L(e1-&gt;Munch(il)),  nullptr))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return r;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Producing Assembly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366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382000" cy="4800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temp::Temp *BinopExp::Munch(assem::InstrList &amp;il) {   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case BINOP(PLUS, e1, CONST(i)) :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il.Append(new assem::OperInstr(“ADDI `d0&lt;- `s0+” + i + ”\n” , L(r), L(e1-&gt;Munch(il)), nullptr))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return r ;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case BINOP(PLUS, CONST(i), e1):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il.Append(new assem::OperInstr(“ADDI `d0 &lt;- `s0+” + i + “\n”,  L(r), L(e1-&gt;Munch(il)), nullptr))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return r;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case BINOP(PLUS, e1, e2):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il.Append(mew assem::OperInstr(“ADD `d0 &lt;- `s0+`s1\n”,             L(r), L(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e1-&gt;Munch(il), e2-&gt;Munch(il)}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), nullptr))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return r;}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Producing Assembly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5717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382000" cy="4800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temp::Temp *ConstExp::Munch(assem::InstrList &amp;il){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il.Append(assem::OperInstr(“ADDI `d0&lt;-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+” + i + ”\n” ,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L(r), L(), nullptr))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return r ;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temp::Temp *TempExp::Munch(assem::InstrList &amp;il){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return temp_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……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7260" y="2332990"/>
            <a:ext cx="536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注意</a:t>
            </a:r>
            <a:r>
              <a:rPr lang="en-US" altLang="zh-CN" sz="1800"/>
              <a:t>r0</a:t>
            </a:r>
            <a:r>
              <a:rPr lang="zh-CN" altLang="en-US" sz="1800">
                <a:ea typeface="宋体" panose="02010600030101010101" pitchFamily="2" charset="-122"/>
              </a:rPr>
              <a:t>不是一个占位符而是一个已知的寄存器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Producing Assembly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7765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void MoveStm::Munch(assem::InstrList &amp;il){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(switch by src_ and dst_)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case MOVE(MEM(BINOP(PLUS, e1, CONST(i))), e2) :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il.Append(new assem::OperInstr(“STORE M[`s0+” + i + “]&lt;-`s1\n” , L(), L({e1-&gt;Munch(il), e2-&gt;Munch(il)}), nullptr))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case MOVE(MEM(BINOP(PLUS, CONST(i))), e1):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il.Append(new assem::OperInstr(“STORE M[r0” + i + “]&lt;-`s0\n” , L(), L({e1-&gt;Munch(il)}), nullptr))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case MOVE(MEM(e1), MEM(e2)) :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il.Append(new assem::OperInstr(“MOVEM M[`s0]&lt;-M[`s1]\n” , L(), L({e1-&gt;Munch(il),e2-&gt;Munch(il)}), nullptr))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Producing Assembly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9813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case MOVE(MEM(CONST(i), e1)):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il.Append(new assem::OperInstr(“STORE M[r0+” + i + “]&lt;-`s0\n” , L(), L(e1-&gt;Munch(il)), nullptr))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case MOVE(MEM(e1), e2) :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il.Append(new assem::OperInstr(“STORE M[`s0]&lt;-`s1\n” 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L(), L({e1-&gt;Munch(il), e2-&gt;Munch(il)}), nullptr))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case MOVE(TEMP(i), e2) : </a:t>
            </a:r>
            <a:endParaRPr lang="pt-BR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il.Append(new assem::MoveInstr(“ADD `d0&lt;-`s0 + r0\n” , L(i),   </a:t>
            </a:r>
            <a:endParaRPr lang="pt-BR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L(e2-&gt;Munch(il))));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5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Producing Assembly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1861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LabelStm::Munch(assem::InstrList &amp;il)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il.Append(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new assem::LabelInstr(temp::LabelFactory::LabelString(label_),   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label_)//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labelInstr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，只需要直接返回对应的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就行了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….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0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Producing Assembly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390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382000" cy="48768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/* assem.h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namespace assem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InstrList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void Print(FILE *out, temp::Map *m) const;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void Append(assem::Instr *instr) { instr_list_.push_back(instr);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private: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std::list&lt;Instr *&gt; instr_list_;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Proc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std::string prolog_;//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函数汇编的开头部分中的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部分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InstrList *body_;//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函数体的汇编以及开头部分和结尾部分中的汇编指令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std::string epilog_;//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函数汇编中的结束部分中的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部分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a[i] : = x, assuming i in register, a and x in stack frame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6" name="AutoShape 5"/>
          <p:cNvSpPr>
            <a:spLocks noChangeAspect="1" noTextEdit="1"/>
          </p:cNvSpPr>
          <p:nvPr/>
        </p:nvSpPr>
        <p:spPr>
          <a:xfrm>
            <a:off x="1143000" y="2590800"/>
            <a:ext cx="6705600" cy="3352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1536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584450"/>
            <a:ext cx="6713538" cy="335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泪滴形 7"/>
          <p:cNvSpPr/>
          <p:nvPr/>
        </p:nvSpPr>
        <p:spPr bwMode="auto">
          <a:xfrm rot="20737188">
            <a:off x="1933575" y="4067175"/>
            <a:ext cx="1338263" cy="1450975"/>
          </a:xfrm>
          <a:prstGeom prst="teardrop">
            <a:avLst/>
          </a:prstGeom>
          <a:solidFill>
            <a:srgbClr val="0070C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5369" name="椭圆 10"/>
          <p:cNvSpPr/>
          <p:nvPr/>
        </p:nvSpPr>
        <p:spPr>
          <a:xfrm>
            <a:off x="4648200" y="4521200"/>
            <a:ext cx="1143000" cy="431800"/>
          </a:xfrm>
          <a:prstGeom prst="ellipse">
            <a:avLst/>
          </a:prstGeom>
          <a:solidFill>
            <a:srgbClr val="C0000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>
              <a:lnSpc>
                <a:spcPct val="90000"/>
              </a:lnSpc>
            </a:pP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2" name="泪滴形 11"/>
          <p:cNvSpPr/>
          <p:nvPr/>
        </p:nvSpPr>
        <p:spPr bwMode="auto">
          <a:xfrm rot="2825676">
            <a:off x="5802313" y="2795588"/>
            <a:ext cx="2224088" cy="1522413"/>
          </a:xfrm>
          <a:prstGeom prst="teardrop">
            <a:avLst/>
          </a:prstGeom>
          <a:solidFill>
            <a:srgbClr val="7030A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Producing Assembly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5957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382000" cy="48768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/* codegen.h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namespace cg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class CodeGen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CodeGen(frame::Frame *frame, std::unique_ptr&lt;canon::Traces&gt; traces) : frame_(frame), traces_(std::move(traces)) {}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void Codegen();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private: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frame::Frame *frame_;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std::unique_ptr&lt;canon::Traces&gt; traces_;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std::unique_ptr&lt;assem::InstrList&gt; assem_instr_;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0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0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Producing Assembly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8005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382000" cy="48768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/* codegen.cc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namespace cg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void CodeGen::Codegen()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auto *list = new assem::InstrList();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 (auto stm : traces_-&gt;GetStmList()-&gt;GetList())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stm-&gt;Munch(*list);//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对在第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章中生成的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trace(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即解析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block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执行流程得到的表达式的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串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进行遍历来分别解析其中的每一条指令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assem_instr_ =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std::make_unique&lt;AssemInstr&gt;(frame::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ProcEntryExit2(list)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Procedure Call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7525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7200" y="1524000"/>
            <a:ext cx="8534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Procedure call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EXP(CALL(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f,args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Function call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 f, CALL(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f,args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这里是在处理一个函数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即会产生返回值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case EXP(CALL(e,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)):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temp::Temp *r = e-&gt;Munch(il) 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temp::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*l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MunchArgs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(il);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l-&gt;Prepend(r);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il.Append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OperInstr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(“CALL `s0\n”,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calldefs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MunchArgs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generates code to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move all the arguments to their correct position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MunchArgs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(il)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will iterate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exp_list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for all arguments , generate corresponding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assem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to move them all.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0400" y="49530"/>
            <a:ext cx="56648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 L</a:t>
            </a:r>
            <a:r>
              <a:rPr lang="zh-CN" altLang="en-US">
                <a:ea typeface="宋体" panose="02010600030101010101" pitchFamily="2" charset="-122"/>
              </a:rPr>
              <a:t>中存储的是函数被调用过程中生成的中间寄存器，如</a:t>
            </a:r>
            <a:r>
              <a:rPr lang="en-US" altLang="zh-CN">
                <a:ea typeface="宋体" panose="02010600030101010101" pitchFamily="2" charset="-122"/>
              </a:rPr>
              <a:t>view-shift</a:t>
            </a:r>
            <a:r>
              <a:rPr lang="zh-CN" altLang="en-US">
                <a:ea typeface="宋体" panose="02010600030101010101" pitchFamily="2" charset="-122"/>
              </a:rPr>
              <a:t>中</a:t>
            </a:r>
            <a:r>
              <a:rPr lang="en-US" altLang="zh-CN">
                <a:ea typeface="宋体" panose="02010600030101010101" pitchFamily="2" charset="-122"/>
              </a:rPr>
              <a:t>move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dst-reg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call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temp-reg</a:t>
            </a:r>
            <a:r>
              <a:rPr lang="zh-CN" altLang="en-US">
                <a:ea typeface="宋体" panose="02010600030101010101" pitchFamily="2" charset="-122"/>
              </a:rPr>
              <a:t>等；</a:t>
            </a:r>
            <a:r>
              <a:rPr lang="en-US" altLang="zh-CN">
                <a:ea typeface="宋体" panose="02010600030101010101" pitchFamily="2" charset="-122"/>
              </a:rPr>
              <a:t>calldefs</a:t>
            </a:r>
            <a:r>
              <a:rPr lang="zh-CN" altLang="en-US">
                <a:ea typeface="宋体" panose="02010600030101010101" pitchFamily="2" charset="-122"/>
              </a:rPr>
              <a:t>中存储的是可能会被修改的寄存器，如</a:t>
            </a:r>
            <a:r>
              <a:rPr lang="en-US" altLang="zh-CN">
                <a:ea typeface="宋体" panose="02010600030101010101" pitchFamily="2" charset="-122"/>
              </a:rPr>
              <a:t>caller-saved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%rax</a:t>
            </a:r>
            <a:r>
              <a:rPr lang="zh-CN" altLang="en-US">
                <a:ea typeface="宋体" panose="02010600030101010101" pitchFamily="2" charset="-122"/>
              </a:rPr>
              <a:t>，存储</a:t>
            </a:r>
            <a:r>
              <a:rPr lang="en-US" altLang="zh-CN">
                <a:ea typeface="宋体" panose="02010600030101010101" pitchFamily="2" charset="-122"/>
              </a:rPr>
              <a:t>return-address</a:t>
            </a:r>
            <a:r>
              <a:rPr lang="zh-CN" altLang="en-US">
                <a:ea typeface="宋体" panose="02010600030101010101" pitchFamily="2" charset="-122"/>
              </a:rPr>
              <a:t>等寄存器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09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1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Procedure Call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2101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ExpList::MunchArgs </a:t>
            </a:r>
            <a:r>
              <a:rPr lang="en-US" altLang="zh-CN" dirty="0">
                <a:ea typeface="宋体" panose="02010600030101010101" pitchFamily="2" charset="-122"/>
              </a:rPr>
              <a:t>returns a list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all the temporaries that are to be passed to the machine’s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They should be listed as “sources” of the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liveness analysis</a:t>
            </a:r>
            <a:r>
              <a:rPr lang="en-US" altLang="zh-CN" dirty="0">
                <a:ea typeface="宋体" panose="02010600030101010101" pitchFamily="2" charset="-122"/>
              </a:rPr>
              <a:t> can see these sources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are used by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CALL </a:t>
            </a:r>
            <a:r>
              <a:rPr lang="en-US" altLang="zh-CN" dirty="0">
                <a:ea typeface="宋体" panose="02010600030101010101" pitchFamily="2" charset="-122"/>
              </a:rPr>
              <a:t>instruction will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trash caller saved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Calldefs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specifies these registers and as “destinations” of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call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4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Function Definition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414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Prologue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Body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Epilogue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19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Function Definition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619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533400" indent="-533400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Prologue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Pseudo-instructions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to announce the beginning of a function;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label definition of the function name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An instruction to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adjust the stack pointer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Instructions to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save “escaping” arguments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– including the static link – into the frame, and to move nonescaping arguments into fresh temporary registers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Store instructions to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save any callee-saved registers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- including the return address register – used within the function.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Function Definition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824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533400" indent="-533400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epilogue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 startAt="7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An instruction to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move the return value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(result of the function) to the register reserved for that purpose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 startAt="7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Load instructions to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restore the callee-save registers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 startAt="7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An instruction to reset the stack pointer (to deallocate the frame)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 startAt="7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 return instruction (Jump to the return address)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 startAt="7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Pseduo-instructions, as needed, to announce the end of a function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304800" y="1524000"/>
            <a:ext cx="8610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.text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.type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P, @function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26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$8, 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26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26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26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…………	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26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26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26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$8, 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26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26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.size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P, .-P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26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29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3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4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Function Definition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234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533400" lvl="1" indent="-533400">
              <a:buFontTx/>
              <a:buChar char="•"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1,2,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3,9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,10,11 </a:t>
            </a:r>
            <a:endParaRPr lang="en-US" altLang="zh-CN" sz="2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33450" lvl="2" indent="-533400">
              <a:buFont typeface="Comic Sans MS" panose="030F0702030302020204" pitchFamily="66" charset="0"/>
              <a:buChar char="–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Some may depend on exact knowledge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of the frame size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33450" lvl="2" indent="-533400">
              <a:buFont typeface="Comic Sans MS" panose="030F0702030302020204" pitchFamily="66" charset="0"/>
              <a:buChar char="–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Should be generated later  in a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FRAME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function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frame::ProcEntryExit3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8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Function Definition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438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533400" indent="-533400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4, 5, 8 are part of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view shift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It should be done by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33450" lvl="1" indent="-53340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tree::Stm *frame::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ProcEntryExit1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(frame::Frame *frame, tree::Stm *stm)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933450" lvl="1" indent="-53340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 /* frame.h */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Translate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should apply itself to each procedure as its body is translated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Instruction Tree Patterns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3" name="Rectangle 7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001000" cy="4419600"/>
          </a:xfrm>
        </p:spPr>
        <p:txBody>
          <a:bodyPr vert="horz" wrap="square" lIns="91440" tIns="45720" rIns="91440" bIns="45720" anchor="t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7414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24000"/>
            <a:ext cx="7924800" cy="4487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5" name="文本框 1"/>
          <p:cNvSpPr txBox="1"/>
          <p:nvPr/>
        </p:nvSpPr>
        <p:spPr>
          <a:xfrm>
            <a:off x="2428875" y="3048000"/>
            <a:ext cx="26987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-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7416" name="文本框 7"/>
          <p:cNvSpPr txBox="1"/>
          <p:nvPr/>
        </p:nvSpPr>
        <p:spPr>
          <a:xfrm>
            <a:off x="2438400" y="4572000"/>
            <a:ext cx="26987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-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43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64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 Frame Pointer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6437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In the translation phase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tiger uses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virtual frame pointer FP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each inFrame variable is referred as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FP+k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In code generation phase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Tiger replaces the FP to SP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each inFrame variable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referred as SP+k+fs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fs is the size of the frame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Which can be known only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after the register alloction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48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4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 Frame Pointer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8485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229600" cy="46482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Code gen only generates SP+L14_framesize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L14 is assumed as the label of current function to be generated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L14_framesize will included in the frame f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.set 	L4_framesize 0x20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be generated by frame::ProEntryExit3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If we use the frame pointer, we do not need to the above hacking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Frame pointer must be used when frame size varied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Register Mapping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2101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304800" y="1447800"/>
            <a:ext cx="85344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For each register, we need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 string for its assembly-language representation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and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temp::Temp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for referring to it in Tree and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Assem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data structures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frame.h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RegManager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 temp::Map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temp_map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frame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module must provide a mapping from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the special temps to their names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FP, SP, RV, RA, ZERO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nonspecial temps to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7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5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Register List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2581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447800"/>
            <a:ext cx="8458200" cy="48768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Four lists of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specialregs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list of </a:t>
            </a:r>
            <a:r>
              <a:rPr lang="el-GR" altLang="zh-CN" dirty="0">
                <a:ea typeface="宋体" panose="02010600030101010101" pitchFamily="2" charset="-122"/>
              </a:rPr>
              <a:t>μ</a:t>
            </a:r>
            <a:r>
              <a:rPr lang="en-US" altLang="zh-CN" dirty="0">
                <a:ea typeface="宋体" panose="02010600030101010101" pitchFamily="2" charset="-122"/>
              </a:rPr>
              <a:t> registers to implement “special”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argregs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list of </a:t>
            </a:r>
            <a:r>
              <a:rPr lang="el-GR" altLang="zh-CN" dirty="0">
                <a:cs typeface="Times New Roman" panose="02020603050405020304" pitchFamily="18" charset="0"/>
              </a:rPr>
              <a:t>μ</a:t>
            </a:r>
            <a:r>
              <a:rPr lang="en-US" altLang="zh-CN" dirty="0">
                <a:ea typeface="宋体" panose="02010600030101010101" pitchFamily="2" charset="-122"/>
              </a:rPr>
              <a:t> registers in which to pass outgoing arguments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calleesaves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list of </a:t>
            </a:r>
            <a:r>
              <a:rPr lang="el-GR" altLang="zh-CN" dirty="0">
                <a:cs typeface="Times New Roman" panose="02020603050405020304" pitchFamily="18" charset="0"/>
              </a:rPr>
              <a:t>μ</a:t>
            </a:r>
            <a:r>
              <a:rPr lang="en-US" altLang="zh-CN" dirty="0">
                <a:ea typeface="宋体" panose="02010600030101010101" pitchFamily="2" charset="-122"/>
              </a:rPr>
              <a:t> registers that the callee must preserve unchanged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callersaves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list of </a:t>
            </a:r>
            <a:r>
              <a:rPr lang="el-GR" altLang="zh-CN" dirty="0">
                <a:cs typeface="Times New Roman" panose="02020603050405020304" pitchFamily="18" charset="0"/>
              </a:rPr>
              <a:t>μ</a:t>
            </a:r>
            <a:r>
              <a:rPr lang="en-US" altLang="zh-CN" dirty="0">
                <a:ea typeface="宋体" panose="02010600030101010101" pitchFamily="2" charset="-122"/>
              </a:rPr>
              <a:t> registers that the callee may trash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2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frame::ProcEntryExit2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462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382000" cy="48768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/* frame.h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assem::InstrList *ProcEntryExit2(assem::InstrList *body);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/* xxframe.cc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temp::TempList *xxRegManager::ReturnSink()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temp::TempList *temp_list = CalleeSaves();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temp_list-&gt;Append(StackPointer());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temp_list-&gt;Append(ReturnValue());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return temp_list;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assem::InstrList *ProcEntryExit2(assem::InstrList *body)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body-&gt;Append(new assem::OperInstr("", new temp::TempList(),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reg_manager-&gt;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ReturnSink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(), nullptr));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return body;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frame::ProcEntryExit3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6677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382000" cy="48768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scaffold version of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frame::ProcEntryExit3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assem::Proc *ProcEntryExit3(frame::Frame *frame, assem::InstrList *body);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char buf[100];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sprintf(buf,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“PROCEDURE %s\n”,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temp::LabelFactory::LabelString(frame-&gt;Name()).data())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return new assem::Proc(std::string(buf), body, “END\n”);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Instruction Tree Patterns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9461" name="Picture 6"/>
          <p:cNvPicPr>
            <a:picLocks noChangeAspect="1"/>
          </p:cNvPicPr>
          <p:nvPr>
            <p:ph sz="half" idx="1" hasCustomPrompt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1600200"/>
            <a:ext cx="8001000" cy="2286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a[i] : = x, assuming i in register, a and x in stack frame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1510" name="组合 2"/>
          <p:cNvGrpSpPr/>
          <p:nvPr/>
        </p:nvGrpSpPr>
        <p:grpSpPr>
          <a:xfrm>
            <a:off x="1143000" y="2438400"/>
            <a:ext cx="6713538" cy="3505200"/>
            <a:chOff x="1143000" y="2438400"/>
            <a:chExt cx="6713538" cy="3505200"/>
          </a:xfrm>
        </p:grpSpPr>
        <p:sp>
          <p:nvSpPr>
            <p:cNvPr id="21511" name="AutoShape 5"/>
            <p:cNvSpPr>
              <a:spLocks noChangeAspect="1" noTextEdit="1"/>
            </p:cNvSpPr>
            <p:nvPr/>
          </p:nvSpPr>
          <p:spPr>
            <a:xfrm>
              <a:off x="1143000" y="2590800"/>
              <a:ext cx="6705600" cy="33528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21512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43000" y="2584450"/>
              <a:ext cx="6713538" cy="33591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泪滴形 1"/>
            <p:cNvSpPr/>
            <p:nvPr/>
          </p:nvSpPr>
          <p:spPr bwMode="auto">
            <a:xfrm>
              <a:off x="3733800" y="2438400"/>
              <a:ext cx="2209800" cy="990600"/>
            </a:xfrm>
            <a:prstGeom prst="teardrop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609600" marR="0" lvl="0" indent="-60960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" name="泪滴形 3"/>
            <p:cNvSpPr/>
            <p:nvPr/>
          </p:nvSpPr>
          <p:spPr bwMode="auto">
            <a:xfrm rot="20732257">
              <a:off x="3165931" y="3435941"/>
              <a:ext cx="2025423" cy="792162"/>
            </a:xfrm>
            <a:prstGeom prst="teardrop">
              <a:avLst>
                <a:gd name="adj" fmla="val 47274"/>
              </a:avLst>
            </a:prstGeom>
            <a:solidFill>
              <a:srgbClr val="FFC00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609600" marR="0" lvl="0" indent="-60960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8" name="泪滴形 7"/>
            <p:cNvSpPr/>
            <p:nvPr/>
          </p:nvSpPr>
          <p:spPr bwMode="auto">
            <a:xfrm rot="20737188">
              <a:off x="1933575" y="4067175"/>
              <a:ext cx="1338263" cy="1450975"/>
            </a:xfrm>
            <a:prstGeom prst="teardrop">
              <a:avLst/>
            </a:prstGeom>
            <a:solidFill>
              <a:srgbClr val="0070C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609600" marR="0" lvl="0" indent="-60960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9" name="泪滴形 8"/>
            <p:cNvSpPr/>
            <p:nvPr/>
          </p:nvSpPr>
          <p:spPr bwMode="auto">
            <a:xfrm>
              <a:off x="4367213" y="4094163"/>
              <a:ext cx="914400" cy="427037"/>
            </a:xfrm>
            <a:prstGeom prst="teardrop">
              <a:avLst/>
            </a:prstGeom>
            <a:solidFill>
              <a:srgbClr val="00B05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609600" marR="0" lvl="0" indent="-60960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21517" name="椭圆 10"/>
            <p:cNvSpPr/>
            <p:nvPr/>
          </p:nvSpPr>
          <p:spPr>
            <a:xfrm>
              <a:off x="4648200" y="4521200"/>
              <a:ext cx="1143000" cy="431800"/>
            </a:xfrm>
            <a:prstGeom prst="ellipse">
              <a:avLst/>
            </a:prstGeom>
            <a:solidFill>
              <a:srgbClr val="C00000">
                <a:alpha val="30196"/>
              </a:srgb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609600" lvl="0" indent="-609600">
                <a:lnSpc>
                  <a:spcPct val="90000"/>
                </a:lnSpc>
              </a:pPr>
              <a:endParaRPr lang="zh-CN" altLang="en-US" sz="1600" dirty="0">
                <a:ea typeface="宋体" panose="02010600030101010101" pitchFamily="2" charset="-122"/>
              </a:endParaRPr>
            </a:p>
          </p:txBody>
        </p:sp>
        <p:sp>
          <p:nvSpPr>
            <p:cNvPr id="12" name="泪滴形 11"/>
            <p:cNvSpPr/>
            <p:nvPr/>
          </p:nvSpPr>
          <p:spPr bwMode="auto">
            <a:xfrm rot="2825676">
              <a:off x="5802313" y="2795588"/>
              <a:ext cx="2224088" cy="1522413"/>
            </a:xfrm>
            <a:prstGeom prst="teardrop">
              <a:avLst/>
            </a:prstGeom>
            <a:solidFill>
              <a:srgbClr val="7030A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609600" marR="0" lvl="0" indent="-60960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7b641e8-20f5-4fb8-b8da-f06fd3f5c6d2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20609</Words>
  <Application>WPS 演示</Application>
  <PresentationFormat>全屏显示(4:3)</PresentationFormat>
  <Paragraphs>1180</Paragraphs>
  <Slides>75</Slides>
  <Notes>75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8" baseType="lpstr">
      <vt:lpstr>Arial</vt:lpstr>
      <vt:lpstr>宋体</vt:lpstr>
      <vt:lpstr>Wingdings</vt:lpstr>
      <vt:lpstr>Comic Sans MS</vt:lpstr>
      <vt:lpstr>Times New Roman</vt:lpstr>
      <vt:lpstr>Math A</vt:lpstr>
      <vt:lpstr>ksdb</vt:lpstr>
      <vt:lpstr>微软雅黑</vt:lpstr>
      <vt:lpstr>Arial Unicode MS</vt:lpstr>
      <vt:lpstr>Symbol</vt:lpstr>
      <vt:lpstr>Courier New</vt:lpstr>
      <vt:lpstr>等线</vt:lpstr>
      <vt:lpstr>icfp99</vt:lpstr>
      <vt:lpstr>Instruction Selection</vt:lpstr>
      <vt:lpstr>Example</vt:lpstr>
      <vt:lpstr>Jouette Instructions</vt:lpstr>
      <vt:lpstr>The Jouette Architecture</vt:lpstr>
      <vt:lpstr>Instruction Selection</vt:lpstr>
      <vt:lpstr>Example</vt:lpstr>
      <vt:lpstr>Instruction Tree Patterns</vt:lpstr>
      <vt:lpstr>Instruction Tree Patterns</vt:lpstr>
      <vt:lpstr>Example</vt:lpstr>
      <vt:lpstr>One Tiling Method</vt:lpstr>
      <vt:lpstr>Another Tiling</vt:lpstr>
      <vt:lpstr>Another Tiling</vt:lpstr>
      <vt:lpstr>Node Selection</vt:lpstr>
      <vt:lpstr>Node Selection (cont.)</vt:lpstr>
      <vt:lpstr>Node Selection (cont.)</vt:lpstr>
      <vt:lpstr>Optimal Instruction Selection – Maximal Munch</vt:lpstr>
      <vt:lpstr>Maximal Munch</vt:lpstr>
      <vt:lpstr>Maximal Munch</vt:lpstr>
      <vt:lpstr>Maximal Munch</vt:lpstr>
      <vt:lpstr>Maximal Munch</vt:lpstr>
      <vt:lpstr>Maximal Munch</vt:lpstr>
      <vt:lpstr>Maximal Munch</vt:lpstr>
      <vt:lpstr>Maximal Munch</vt:lpstr>
      <vt:lpstr>Maximal Munch</vt:lpstr>
      <vt:lpstr>Maximal Munch</vt:lpstr>
      <vt:lpstr>Maximal Munch</vt:lpstr>
      <vt:lpstr>Maximal Munch</vt:lpstr>
      <vt:lpstr>Maximal Munch</vt:lpstr>
      <vt:lpstr>Maximal Munch</vt:lpstr>
      <vt:lpstr>Optimum Instruction Selection</vt:lpstr>
      <vt:lpstr>Optimum Instruction Selection (cont.)</vt:lpstr>
      <vt:lpstr>Optimum Instruction Selection (cont.)</vt:lpstr>
      <vt:lpstr>Optimum Instruction Selection - Example</vt:lpstr>
      <vt:lpstr>Optimum Instruction Selection - Example</vt:lpstr>
      <vt:lpstr>Optimum Instruction Selection - Example</vt:lpstr>
      <vt:lpstr>Optimum Instruction Selection - Example</vt:lpstr>
      <vt:lpstr>CISC Machines</vt:lpstr>
      <vt:lpstr>CISC Machines</vt:lpstr>
      <vt:lpstr>CISC Machines</vt:lpstr>
      <vt:lpstr>Instruction Selection  for the Tiger Compiler </vt:lpstr>
      <vt:lpstr>Abstract Assembly-Language Instructions</vt:lpstr>
      <vt:lpstr>Abstract Assembly-Language Instructions</vt:lpstr>
      <vt:lpstr>Abstract Assembly-Language Instructions</vt:lpstr>
      <vt:lpstr>Abstract Assembly-Language Instructions</vt:lpstr>
      <vt:lpstr>Abstract Assembly-Language Instructions</vt:lpstr>
      <vt:lpstr>Abstract Assembly-Language Instructions</vt:lpstr>
      <vt:lpstr>Abstract Assembly-Language Instructions</vt:lpstr>
      <vt:lpstr>Abstract Assembly-Language Instructions</vt:lpstr>
      <vt:lpstr>Abstract Assembly-Language Instructions</vt:lpstr>
      <vt:lpstr>Abstract Assembly-Language Instructions</vt:lpstr>
      <vt:lpstr>Abstract Assembly-Language Instructions</vt:lpstr>
      <vt:lpstr>Producing Assembly Instructions</vt:lpstr>
      <vt:lpstr>Producing Assembly Instructions</vt:lpstr>
      <vt:lpstr>Producing Assembly Instructions</vt:lpstr>
      <vt:lpstr>Producing Assembly Instructions</vt:lpstr>
      <vt:lpstr>Producing Assembly Instructions</vt:lpstr>
      <vt:lpstr>Producing Assembly Instructions</vt:lpstr>
      <vt:lpstr>Producing Assembly Instructions</vt:lpstr>
      <vt:lpstr>Producing Assembly Instructions</vt:lpstr>
      <vt:lpstr>Producing Assembly Instructions</vt:lpstr>
      <vt:lpstr>Producing Assembly Instructions</vt:lpstr>
      <vt:lpstr>Procedure Call</vt:lpstr>
      <vt:lpstr>Procedure Call</vt:lpstr>
      <vt:lpstr>Function Definition</vt:lpstr>
      <vt:lpstr>Function Definition</vt:lpstr>
      <vt:lpstr>Function Definition</vt:lpstr>
      <vt:lpstr>Example</vt:lpstr>
      <vt:lpstr>Function Definition</vt:lpstr>
      <vt:lpstr>Function Definition</vt:lpstr>
      <vt:lpstr>No Frame Pointer</vt:lpstr>
      <vt:lpstr>No Frame Pointer</vt:lpstr>
      <vt:lpstr>Register Mapping</vt:lpstr>
      <vt:lpstr>Register List</vt:lpstr>
      <vt:lpstr>frame::ProcEntryExit2</vt:lpstr>
      <vt:lpstr>frame::ProcEntryExit3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</dc:creator>
  <cp:lastModifiedBy>李昱翰</cp:lastModifiedBy>
  <cp:revision>356</cp:revision>
  <dcterms:created xsi:type="dcterms:W3CDTF">2000-01-15T07:54:00Z</dcterms:created>
  <dcterms:modified xsi:type="dcterms:W3CDTF">2022-11-16T13:54:16Z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DB5CD6ACF6A34C659EA5FDD898488F5D</vt:lpwstr>
  </property>
  <property fmtid="{D5CDD505-2E9C-101B-9397-08002B2CF9AE}" pid="3" name="KSOProductBuildVer">
    <vt:lpwstr>2052-11.1.0.12763</vt:lpwstr>
  </property>
</Properties>
</file>