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6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29" r:id="rId10"/>
    <p:sldId id="330" r:id="rId11"/>
    <p:sldId id="331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  <p:sldId id="300" r:id="rId23"/>
    <p:sldId id="301" r:id="rId24"/>
    <p:sldId id="302" r:id="rId25"/>
    <p:sldId id="303" r:id="rId26"/>
    <p:sldId id="299" r:id="rId27"/>
    <p:sldId id="324" r:id="rId28"/>
    <p:sldId id="372" r:id="rId29"/>
    <p:sldId id="369" r:id="rId30"/>
    <p:sldId id="370" r:id="rId32"/>
    <p:sldId id="371" r:id="rId33"/>
    <p:sldId id="305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42" r:id="rId42"/>
    <p:sldId id="343" r:id="rId43"/>
    <p:sldId id="344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06" r:id="rId67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52" autoAdjust="0"/>
  </p:normalViewPr>
  <p:slideViewPr>
    <p:cSldViewPr>
      <p:cViewPr varScale="1">
        <p:scale>
          <a:sx n="63" d="100"/>
          <a:sy n="63" d="100"/>
        </p:scale>
        <p:origin x="1380" y="39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gs" Target="tags/tag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Math A" pitchFamily="18" charset="2"/>
              </a:defRPr>
            </a:lvl1pPr>
          </a:lstStyle>
          <a:p>
            <a:pPr>
              <a:defRPr/>
            </a:pPr>
            <a:fld id="{64660EF1-A6DD-4678-A1B1-36D29296364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CD6358-FDC3-4A8D-95C5-8CA6670D4F4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C2C80C4-6783-4251-B356-7E2551579F2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65876A-3487-455B-8C76-EDC096BE981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0AF6FA5-36AA-42CB-912B-2BBAD41EEC5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44E8B-217C-4DF5-8207-B1EFE6F3F69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9C91B-3547-4BA3-BFEB-CDA2C4D8CE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28AA1-1867-4DA5-A364-4821FBE8162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6C1B-0362-42DF-A3BD-B42DF355B2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0C96-C6A6-4E87-AC74-D50925594DA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9B305-B8E1-4542-81FA-61E7055242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CE097-C707-4629-99CF-EEAA813922D6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9C97A-8809-4ABC-A31E-E48F31D675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BF703-AB5C-459D-8163-9D9075241BF1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FA363-886E-4A0B-8D1F-1709441F00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A533A-9C01-414F-A027-3959B9FBCB6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49C3E-6C04-4FD5-9698-9E18ACDCD5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3681F-6185-4632-B82D-C149937C6223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A2943-9A55-49D9-B97E-46CAAE89F0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5C6E-DB3F-4861-85F2-C7C0E2C7E911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DFC13-0F72-41C5-88A3-552C2C0C2A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E452B-7CAC-466C-BB84-379F19C72D1D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0B357-44FB-4C6F-AC0C-4E739B7303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A64C1-479D-43B6-AFAE-0EF8FCE05AB9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36ED-44E6-4BE2-90F8-7D732A4455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811F-36C4-42E6-953A-3A594A86368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4538-4981-4DD9-B3F7-C44A322518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23026-CF20-4200-B76E-02D49B18ADC1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5D42E-E15C-4A50-8845-E602567AF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286268-9AFF-48EF-9BDB-7B2E034503F8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F4A8C6-2F62-40E5-A5AE-6263017B2821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1B7CE-E906-41B1-9058-056565F61D1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6E596-05FF-4D3C-A9D9-69F6D6F38B3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Optimization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E81B2-FA2E-4348-88DB-6925E57F93B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E07AB-4642-44E3-A919-412D775DD7C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Dead Code Elimination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 := …</a:t>
            </a:r>
            <a:r>
              <a:rPr lang="en-US" altLang="zh-CN">
                <a:ea typeface="宋体" panose="02010600030101010101" pitchFamily="2" charset="-122"/>
              </a:rPr>
              <a:t> is dead code 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dead after the assignment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Dead statements can be deleted from the program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 we need liveness information first . . 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CD8DA-4AF9-45DB-B747-E3B23E7CD15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A06E3-E957-495A-921E-DBBC5067282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 Revisited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038600" y="2362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828800" y="3641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638800" y="3641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810000" y="4572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5369" name="AutoShape 8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 flipH="1">
            <a:off x="2705100" y="3225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>
            <a:off x="4572000" y="3225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0"/>
          <p:cNvCxnSpPr>
            <a:cxnSpLocks noChangeShapeType="1"/>
            <a:stCxn id="15366" idx="2"/>
            <a:endCxn id="15368" idx="0"/>
          </p:cNvCxnSpPr>
          <p:nvPr/>
        </p:nvCxnSpPr>
        <p:spPr bwMode="auto">
          <a:xfrm>
            <a:off x="2705100" y="4048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1"/>
          <p:cNvCxnSpPr>
            <a:cxnSpLocks noChangeShapeType="1"/>
            <a:stCxn id="15367" idx="2"/>
            <a:endCxn id="15368" idx="0"/>
          </p:cNvCxnSpPr>
          <p:nvPr/>
        </p:nvCxnSpPr>
        <p:spPr bwMode="auto">
          <a:xfrm flipH="1">
            <a:off x="4610100" y="4048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/>
          <p:nvPr/>
        </p:nvGrpSpPr>
        <p:grpSpPr bwMode="auto">
          <a:xfrm>
            <a:off x="3810000" y="2286000"/>
            <a:ext cx="1600200" cy="2489200"/>
            <a:chOff x="2400" y="1440"/>
            <a:chExt cx="1008" cy="1568"/>
          </a:xfrm>
        </p:grpSpPr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496" y="1440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15375" name="AutoShape 15"/>
            <p:cNvCxnSpPr>
              <a:cxnSpLocks noChangeShapeType="1"/>
              <a:stCxn id="15374" idx="2"/>
              <a:endCxn id="15368" idx="1"/>
            </p:cNvCxnSpPr>
            <p:nvPr/>
          </p:nvCxnSpPr>
          <p:spPr bwMode="auto">
            <a:xfrm rot="10800000" flipV="1">
              <a:off x="2400" y="1608"/>
              <a:ext cx="84" cy="1400"/>
            </a:xfrm>
            <a:prstGeom prst="curvedConnector3">
              <a:avLst>
                <a:gd name="adj1" fmla="val 2289282"/>
              </a:avLst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16"/>
            <p:cNvCxnSpPr>
              <a:cxnSpLocks noChangeShapeType="1"/>
              <a:stCxn id="15374" idx="6"/>
              <a:endCxn id="15368" idx="3"/>
            </p:cNvCxnSpPr>
            <p:nvPr/>
          </p:nvCxnSpPr>
          <p:spPr bwMode="auto">
            <a:xfrm>
              <a:off x="3180" y="1608"/>
              <a:ext cx="228" cy="1400"/>
            </a:xfrm>
            <a:prstGeom prst="curvedConnector3">
              <a:avLst>
                <a:gd name="adj1" fmla="val 691227"/>
              </a:avLst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1EF7E-1D95-4436-A6ED-7427C6E3735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DF3D0-8E64-4B44-8E68-5C219A6C0C7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2 Revisited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389" name="Group 3"/>
          <p:cNvGrpSpPr/>
          <p:nvPr/>
        </p:nvGrpSpPr>
        <p:grpSpPr bwMode="auto">
          <a:xfrm>
            <a:off x="1828800" y="2362200"/>
            <a:ext cx="5029200" cy="2768600"/>
            <a:chOff x="1152" y="2096"/>
            <a:chExt cx="3168" cy="1744"/>
          </a:xfrm>
        </p:grpSpPr>
        <p:sp>
          <p:nvSpPr>
            <p:cNvPr id="16395" name="Text Box 4"/>
            <p:cNvSpPr txBox="1">
              <a:spLocks noChangeArrowheads="1"/>
            </p:cNvSpPr>
            <p:nvPr/>
          </p:nvSpPr>
          <p:spPr bwMode="auto">
            <a:xfrm>
              <a:off x="2544" y="2096"/>
              <a:ext cx="672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&gt;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6" name="Text Box 5"/>
            <p:cNvSpPr txBox="1">
              <a:spLocks noChangeArrowheads="1"/>
            </p:cNvSpPr>
            <p:nvPr/>
          </p:nvSpPr>
          <p:spPr bwMode="auto">
            <a:xfrm>
              <a:off x="1152" y="2902"/>
              <a:ext cx="1104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+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X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7" name="Text Box 6"/>
            <p:cNvSpPr txBox="1">
              <a:spLocks noChangeArrowheads="1"/>
            </p:cNvSpPr>
            <p:nvPr/>
          </p:nvSpPr>
          <p:spPr bwMode="auto">
            <a:xfrm>
              <a:off x="3552" y="2902"/>
              <a:ext cx="76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2400" y="3584"/>
              <a:ext cx="100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4</a:t>
              </a:r>
              <a:endParaRPr lang="en-US" altLang="zh-CN" sz="20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6399" name="AutoShape 8"/>
            <p:cNvCxnSpPr>
              <a:cxnSpLocks noChangeShapeType="1"/>
              <a:stCxn id="16395" idx="2"/>
              <a:endCxn id="16396" idx="0"/>
            </p:cNvCxnSpPr>
            <p:nvPr/>
          </p:nvCxnSpPr>
          <p:spPr bwMode="auto">
            <a:xfrm flipH="1">
              <a:off x="1704" y="2640"/>
              <a:ext cx="117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9"/>
            <p:cNvCxnSpPr>
              <a:cxnSpLocks noChangeShapeType="1"/>
              <a:stCxn id="16395" idx="2"/>
              <a:endCxn id="16397" idx="0"/>
            </p:cNvCxnSpPr>
            <p:nvPr/>
          </p:nvCxnSpPr>
          <p:spPr bwMode="auto">
            <a:xfrm>
              <a:off x="2880" y="2640"/>
              <a:ext cx="105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10"/>
            <p:cNvCxnSpPr>
              <a:cxnSpLocks noChangeShapeType="1"/>
              <a:stCxn id="16396" idx="2"/>
              <a:endCxn id="16398" idx="0"/>
            </p:cNvCxnSpPr>
            <p:nvPr/>
          </p:nvCxnSpPr>
          <p:spPr bwMode="auto">
            <a:xfrm>
              <a:off x="1704" y="3446"/>
              <a:ext cx="1200" cy="1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1"/>
            <p:cNvCxnSpPr>
              <a:cxnSpLocks noChangeShapeType="1"/>
              <a:stCxn id="16397" idx="2"/>
              <a:endCxn id="16398" idx="0"/>
            </p:cNvCxnSpPr>
            <p:nvPr/>
          </p:nvCxnSpPr>
          <p:spPr bwMode="auto">
            <a:xfrm flipH="1">
              <a:off x="2904" y="3158"/>
              <a:ext cx="1032" cy="42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0" name="Oval 12"/>
          <p:cNvSpPr>
            <a:spLocks noChangeArrowheads="1"/>
          </p:cNvSpPr>
          <p:nvPr/>
        </p:nvSpPr>
        <p:spPr bwMode="auto">
          <a:xfrm>
            <a:off x="1600200" y="4038600"/>
            <a:ext cx="1524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CC"/>
              </a:solidFill>
              <a:latin typeface="Math A" pitchFamily="18" charset="2"/>
              <a:ea typeface="宋体" panose="02010600030101010101" pitchFamily="2" charset="-122"/>
            </a:endParaRPr>
          </a:p>
        </p:txBody>
      </p:sp>
      <p:grpSp>
        <p:nvGrpSpPr>
          <p:cNvPr id="16391" name="Group 13"/>
          <p:cNvGrpSpPr/>
          <p:nvPr/>
        </p:nvGrpSpPr>
        <p:grpSpPr bwMode="auto">
          <a:xfrm>
            <a:off x="1752600" y="2286000"/>
            <a:ext cx="3276600" cy="2286000"/>
            <a:chOff x="1296" y="1968"/>
            <a:chExt cx="2064" cy="1440"/>
          </a:xfrm>
        </p:grpSpPr>
        <p:sp>
          <p:nvSpPr>
            <p:cNvPr id="16393" name="Oval 14"/>
            <p:cNvSpPr>
              <a:spLocks noChangeArrowheads="1"/>
            </p:cNvSpPr>
            <p:nvPr/>
          </p:nvSpPr>
          <p:spPr bwMode="auto">
            <a:xfrm>
              <a:off x="1296" y="3072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6394" name="Oval 15"/>
            <p:cNvSpPr>
              <a:spLocks noChangeArrowheads="1"/>
            </p:cNvSpPr>
            <p:nvPr/>
          </p:nvSpPr>
          <p:spPr bwMode="auto">
            <a:xfrm>
              <a:off x="2688" y="1968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cxnSp>
        <p:nvCxnSpPr>
          <p:cNvPr id="16392" name="AutoShape 15"/>
          <p:cNvCxnSpPr>
            <a:cxnSpLocks noChangeShapeType="1"/>
            <a:endCxn id="16393" idx="2"/>
          </p:cNvCxnSpPr>
          <p:nvPr/>
        </p:nvCxnSpPr>
        <p:spPr bwMode="auto">
          <a:xfrm rot="10800000" flipV="1">
            <a:off x="1752600" y="2590800"/>
            <a:ext cx="2190750" cy="1714500"/>
          </a:xfrm>
          <a:prstGeom prst="curvedConnector3">
            <a:avLst>
              <a:gd name="adj1" fmla="val 140250"/>
            </a:avLst>
          </a:prstGeom>
          <a:noFill/>
          <a:ln w="38100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958B1-F1EA-490E-A64E-378FD6B7A5D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2D2902-ECBD-476D-94EF-D120119C6BB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Discussion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correctness condition is not trivial to check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“All paths” includes paths around loops and through branches of conditionals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Checking the condition requires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 analysis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analysis of the entire control-flow graph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function body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4410" y="5504180"/>
            <a:ext cx="511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global flow analysis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是对于单个函数体进行的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对于多个函数体同时分析：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inter-procedure analysis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D414D-E3C1-495C-86C7-9D67269E31A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C8CDD-6AC5-40EB-B8E1-BB4090E31F3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Global optimization tasks share several traits: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optimization depends on knowing a property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>
                <a:ea typeface="宋体" panose="02010600030101010101" pitchFamily="2" charset="-122"/>
              </a:rPr>
              <a:t>at a particular point in program execution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Proving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at any point requires knowledge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of the entire function body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OK to be 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conservative</a:t>
            </a:r>
            <a:r>
              <a:rPr lang="en-US" altLang="zh-CN">
                <a:ea typeface="宋体" panose="02010600030101010101" pitchFamily="2" charset="-122"/>
              </a:rPr>
              <a:t>.  If the optimization requires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to be true, then want to know either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definitely true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Don’t know 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true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always safe to say “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don’t know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3400" y="4495800"/>
            <a:ext cx="46780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为何知道了整个函数体的信息还是可能需要保守估计</a:t>
            </a:r>
            <a:r>
              <a:rPr lang="en-US" altLang="zh-CN" sz="1600" i="0">
                <a:cs typeface="Comic Sans MS" panose="030F0702030302020204" pitchFamily="66" charset="0"/>
              </a:rPr>
              <a:t> :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因为函数内部可能存在函数嵌套调用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(tiger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允许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),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也可能存在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global val(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比如全局变量的赋值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)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或者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local val,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因而只知道函数执行流程并不能完全分析函数的中各个变量的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liveness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。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EC9B9-9CE0-48B1-99A3-738BD991DAE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5CF8B-A14E-424D-B0B9-5F5289D64F9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Analysis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Global dataflow analysis</a:t>
            </a:r>
            <a:r>
              <a:rPr lang="en-US" altLang="zh-CN">
                <a:ea typeface="宋体" panose="02010600030101010101" pitchFamily="2" charset="-122"/>
              </a:rPr>
              <a:t> is a standard technique for solving problems with these characteristics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4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Global Livenesss is one example of an optimization that requires global dataflow analysis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4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case of computing </a:t>
            </a: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liveness</a:t>
            </a:r>
            <a:r>
              <a:rPr lang="en-US" altLang="zh-CN">
                <a:ea typeface="宋体" panose="02010600030101010101" pitchFamily="2" charset="-122"/>
              </a:rPr>
              <a:t> for a single variable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at all program points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88080-F0DD-4563-A2EA-C6AAEEE7A96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FE856-4CAA-4560-9035-A8C3C2941F1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144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make the problem precise, we associate one of the following values with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u="sng">
                <a:ea typeface="宋体" panose="02010600030101010101" pitchFamily="2" charset="-122"/>
              </a:rPr>
              <a:t>at every program point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91604" name="Group 84"/>
          <p:cNvGraphicFramePr>
            <a:graphicFrameLocks noGrp="1"/>
          </p:cNvGraphicFramePr>
          <p:nvPr/>
        </p:nvGraphicFramePr>
        <p:xfrm>
          <a:off x="1447800" y="3276600"/>
          <a:ext cx="6248400" cy="2017713"/>
        </p:xfrm>
        <a:graphic>
          <a:graphicData uri="http://schemas.openxmlformats.org/drawingml/2006/table">
            <a:tbl>
              <a:tblPr/>
              <a:tblGrid>
                <a:gridCol w="3124200"/>
                <a:gridCol w="3124200"/>
              </a:tblGrid>
              <a:tr h="5971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interpretation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1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true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is live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3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is not live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90A4B-4B88-4B80-B1F7-F98F52DE9FC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49BF2-8F9C-4675-A284-B4729469237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Information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Given liveness information, it is easy to perform the dead code elimination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Simply inspect the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 = ?</a:t>
            </a:r>
            <a:r>
              <a:rPr lang="en-US" altLang="zh-CN">
                <a:ea typeface="宋体" panose="02010600030101010101" pitchFamily="2" charset="-122"/>
              </a:rPr>
              <a:t> associated with an assignment to 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If x is false,  eliminate that statement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 how do we compute the properties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 = ?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EBDB29-081F-4047-B705-6144C1FE91B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39C5D-369A-4ACF-8520-E8AF0FC609D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Idea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zh-CN" altLang="en-US" i="1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endParaRPr lang="zh-CN" altLang="en-US" i="1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The analysis of a complicated program can be expressed as a combination of simple rules relating the change in information between adjacent statements</a:t>
            </a: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9A137-08AE-4D5D-9034-6ED6AA1164E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6BF72-6860-46C5-B034-042F6AD059F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Explanation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idea is to “push” or “transfer” information from one statement to the next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each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we compute information about the value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immediately before and after 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(x,s)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before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(x,s)</a:t>
            </a:r>
            <a:r>
              <a:rPr lang="en-US" altLang="zh-CN">
                <a:ea typeface="宋体" panose="02010600030101010101" pitchFamily="2" charset="-122"/>
              </a:rPr>
              <a:t> = value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after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2571750"/>
            <a:ext cx="646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对于一个</a:t>
            </a:r>
            <a:r>
              <a:rPr lang="en-US" altLang="zh-CN" sz="1600" i="0">
                <a:cs typeface="Comic Sans MS" panose="030F0702030302020204" pitchFamily="66" charset="0"/>
              </a:rPr>
              <a:t>stm 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，需要分析其入口和出口两个位置的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flow liveness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D3095-46B2-4F0B-8629-84279E6E37A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13863E-9B22-4D30-A8A8-F2F5B4AED4A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Lecture 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Global flow analysis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Liveness analysis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Constant propagation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B619D-3332-4DB6-9EF7-25AB938C135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71A64-F502-455A-8E72-92B37AB517F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Define a </a:t>
            </a:r>
            <a:r>
              <a:rPr lang="en-US" altLang="zh-CN" u="sng">
                <a:ea typeface="宋体" panose="02010600030101010101" pitchFamily="2" charset="-122"/>
              </a:rPr>
              <a:t>transfer function</a:t>
            </a:r>
            <a:r>
              <a:rPr lang="en-US" altLang="zh-CN">
                <a:ea typeface="宋体" panose="02010600030101010101" pitchFamily="2" charset="-122"/>
              </a:rPr>
              <a:t> that transfers information from one statement to another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the following rules, let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immediate successor</a:t>
            </a:r>
            <a:r>
              <a:rPr lang="en-US" altLang="zh-CN">
                <a:ea typeface="宋体" panose="02010600030101010101" pitchFamily="2" charset="-122"/>
              </a:rPr>
              <a:t> statements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,…,s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endParaRPr lang="en-US" altLang="zh-CN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" y="4140200"/>
            <a:ext cx="8388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ea typeface="微软雅黑" panose="020B0503020204020204" charset="-122"/>
                <a:cs typeface="Comic Sans MS" panose="030F0702030302020204" pitchFamily="66" charset="0"/>
              </a:rPr>
              <a:t>recall</a:t>
            </a:r>
            <a:r>
              <a:rPr lang="zh-CN" altLang="en-US" sz="1600" i="0">
                <a:ea typeface="微软雅黑" panose="020B0503020204020204" charset="-122"/>
                <a:cs typeface="Comic Sans MS" panose="030F0702030302020204" pitchFamily="66" charset="0"/>
              </a:rPr>
              <a:t>：</a:t>
            </a:r>
            <a:r>
              <a:rPr lang="en-US" altLang="zh-CN" sz="1600" i="0">
                <a:ea typeface="微软雅黑" panose="020B0503020204020204" charset="-122"/>
                <a:cs typeface="Comic Sans MS" panose="030F0702030302020204" pitchFamily="66" charset="0"/>
              </a:rPr>
              <a:t>ProcEntryExit2</a:t>
            </a:r>
            <a:r>
              <a:rPr lang="zh-CN" altLang="en-US" sz="1600" i="0">
                <a:ea typeface="微软雅黑" panose="020B0503020204020204" charset="-122"/>
                <a:cs typeface="Comic Sans MS" panose="030F0702030302020204" pitchFamily="66" charset="0"/>
              </a:rPr>
              <a:t>实际上就是完成了关于函数出口位置的各个活跃寄存器信息的记录</a:t>
            </a:r>
            <a:endParaRPr lang="zh-CN" altLang="en-US" sz="1600" i="0">
              <a:ea typeface="微软雅黑" panose="020B0503020204020204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AF7FE-BB6C-4F60-B9A8-73C10E50519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8C964-A9D8-47A6-9BA2-B1FEEF85DB3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Rule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p) =  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{ 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| s </a:t>
            </a: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successor of p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}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810000" y="1905000"/>
            <a:ext cx="990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25607" name="AutoShape 5"/>
          <p:cNvCxnSpPr>
            <a:cxnSpLocks noChangeShapeType="1"/>
            <a:stCxn id="25606" idx="2"/>
            <a:endCxn id="25615" idx="0"/>
          </p:cNvCxnSpPr>
          <p:nvPr/>
        </p:nvCxnSpPr>
        <p:spPr bwMode="auto">
          <a:xfrm flipH="1">
            <a:off x="2476500" y="2311400"/>
            <a:ext cx="1828800" cy="889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6"/>
          <p:cNvCxnSpPr>
            <a:cxnSpLocks noChangeShapeType="1"/>
            <a:stCxn id="25606" idx="2"/>
          </p:cNvCxnSpPr>
          <p:nvPr/>
        </p:nvCxnSpPr>
        <p:spPr bwMode="auto">
          <a:xfrm flipH="1">
            <a:off x="3657600" y="2311400"/>
            <a:ext cx="647700" cy="949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7"/>
          <p:cNvCxnSpPr>
            <a:cxnSpLocks noChangeShapeType="1"/>
            <a:stCxn id="25606" idx="2"/>
            <a:endCxn id="25613" idx="0"/>
          </p:cNvCxnSpPr>
          <p:nvPr/>
        </p:nvCxnSpPr>
        <p:spPr bwMode="auto">
          <a:xfrm>
            <a:off x="4305300" y="2311400"/>
            <a:ext cx="1828800" cy="889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8"/>
          <p:cNvCxnSpPr>
            <a:cxnSpLocks noChangeShapeType="1"/>
            <a:stCxn id="25606" idx="2"/>
          </p:cNvCxnSpPr>
          <p:nvPr/>
        </p:nvCxnSpPr>
        <p:spPr bwMode="auto">
          <a:xfrm>
            <a:off x="4305300" y="2311400"/>
            <a:ext cx="571500" cy="965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4267200" y="3200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true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25612" name="Group 10"/>
          <p:cNvGrpSpPr/>
          <p:nvPr/>
        </p:nvGrpSpPr>
        <p:grpSpPr bwMode="auto">
          <a:xfrm>
            <a:off x="4876800" y="2133600"/>
            <a:ext cx="2057400" cy="396875"/>
            <a:chOff x="3120" y="1200"/>
            <a:chExt cx="816" cy="329"/>
          </a:xfrm>
        </p:grpSpPr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true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17" name="Line 12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715000" y="3200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048000" y="3200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057400" y="3200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BA7C6B-3ED3-4D8F-B04A-4A67662E3F1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611732-E921-459B-9071-4B05D01BBAE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Rule 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true 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refers to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 the rhs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…:= x + …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6631" name="Group 5"/>
          <p:cNvGrpSpPr/>
          <p:nvPr/>
        </p:nvGrpSpPr>
        <p:grpSpPr bwMode="auto">
          <a:xfrm>
            <a:off x="4648200" y="2057400"/>
            <a:ext cx="1600200" cy="396875"/>
            <a:chOff x="2928" y="1296"/>
            <a:chExt cx="1008" cy="250"/>
          </a:xfrm>
        </p:grpSpPr>
        <p:sp>
          <p:nvSpPr>
            <p:cNvPr id="26637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true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8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26632" name="AutoShape 8"/>
          <p:cNvCxnSpPr>
            <a:cxnSpLocks noChangeShapeType="1"/>
            <a:stCxn id="26630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34" name="Group 10"/>
          <p:cNvGrpSpPr/>
          <p:nvPr/>
        </p:nvGrpSpPr>
        <p:grpSpPr bwMode="auto">
          <a:xfrm>
            <a:off x="4648200" y="3032125"/>
            <a:ext cx="1600200" cy="396875"/>
            <a:chOff x="2928" y="1296"/>
            <a:chExt cx="1008" cy="250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?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FAF20-C571-4D9F-9C27-C264077BBE8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74CDA-F1CA-4700-8891-DB4F96C51A7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Rule 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x := e)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false 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 does not refer to x(e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中不能包含变量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x)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x := e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7655" name="Group 5"/>
          <p:cNvGrpSpPr/>
          <p:nvPr/>
        </p:nvGrpSpPr>
        <p:grpSpPr bwMode="auto">
          <a:xfrm>
            <a:off x="4648200" y="2057400"/>
            <a:ext cx="1828800" cy="396875"/>
            <a:chOff x="2928" y="1296"/>
            <a:chExt cx="1008" cy="256"/>
          </a:xfrm>
        </p:grpSpPr>
        <p:sp>
          <p:nvSpPr>
            <p:cNvPr id="27661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false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2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27656" name="AutoShape 8"/>
          <p:cNvCxnSpPr>
            <a:cxnSpLocks noChangeShapeType="1"/>
            <a:stCxn id="27654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58" name="Group 10"/>
          <p:cNvGrpSpPr/>
          <p:nvPr/>
        </p:nvGrpSpPr>
        <p:grpSpPr bwMode="auto">
          <a:xfrm>
            <a:off x="4648200" y="3032125"/>
            <a:ext cx="1600200" cy="396875"/>
            <a:chOff x="2928" y="1296"/>
            <a:chExt cx="1008" cy="250"/>
          </a:xfrm>
        </p:grpSpPr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?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9076A-6F4B-42A3-8DAF-0B3D51BA472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4CD20-BD36-4CD8-8D80-262D45D0917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 Rule 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 does not refer to x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8679" name="Group 5"/>
          <p:cNvGrpSpPr/>
          <p:nvPr/>
        </p:nvGrpSpPr>
        <p:grpSpPr bwMode="auto">
          <a:xfrm>
            <a:off x="4648200" y="2057400"/>
            <a:ext cx="1828800" cy="396875"/>
            <a:chOff x="2928" y="1296"/>
            <a:chExt cx="1008" cy="256"/>
          </a:xfrm>
        </p:grpSpPr>
        <p:sp>
          <p:nvSpPr>
            <p:cNvPr id="28685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a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6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28680" name="AutoShape 8"/>
          <p:cNvCxnSpPr>
            <a:cxnSpLocks noChangeShapeType="1"/>
            <a:stCxn id="28678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2" name="Group 10"/>
          <p:cNvGrpSpPr/>
          <p:nvPr/>
        </p:nvGrpSpPr>
        <p:grpSpPr bwMode="auto">
          <a:xfrm>
            <a:off x="4648200" y="3032125"/>
            <a:ext cx="1600200" cy="396875"/>
            <a:chOff x="2928" y="1296"/>
            <a:chExt cx="1008" cy="250"/>
          </a:xfrm>
        </p:grpSpPr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a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2910" y="5408295"/>
            <a:ext cx="6953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到此为止的前四个</a:t>
            </a:r>
            <a:r>
              <a:rPr lang="en-US" altLang="zh-CN" sz="1600" i="0">
                <a:cs typeface="Comic Sans MS" panose="030F0702030302020204" pitchFamily="66" charset="0"/>
              </a:rPr>
              <a:t>rules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都是从出口向入口方向进行分析的。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8DA67-E030-4609-98BF-D96C8C1FD09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3FFC7-F698-4CEE-AE08-62E2DBEDB04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Let all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L_(…) = false</a:t>
            </a:r>
            <a:r>
              <a:rPr lang="en-US" altLang="zh-CN">
                <a:ea typeface="宋体" panose="02010600030101010101" pitchFamily="2" charset="-122"/>
              </a:rPr>
              <a:t> initially</a:t>
            </a: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Repeat until all statements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satisfy rules 1-4</a:t>
            </a:r>
            <a:endParaRPr lang="en-US" altLang="zh-CN">
              <a:ea typeface="宋体" panose="02010600030101010101" pitchFamily="2" charset="-122"/>
            </a:endParaRPr>
          </a:p>
          <a:p>
            <a:pPr marL="914400" lvl="1" indent="-457200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Pick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where one of 1-4 does not hold and update using the appropriate rule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7CEF8-3F93-4864-9235-88C7B967DEA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ADE94-D36A-4C98-931E-E623C26D825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200400" y="193675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90600" y="321627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4800600" y="321627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2971800" y="4298950"/>
            <a:ext cx="1600200" cy="1778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X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&lt; B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0729" name="AutoShape 7"/>
          <p:cNvCxnSpPr>
            <a:cxnSpLocks noChangeShapeType="1"/>
            <a:stCxn id="30725" idx="2"/>
            <a:endCxn id="30726" idx="0"/>
          </p:cNvCxnSpPr>
          <p:nvPr/>
        </p:nvCxnSpPr>
        <p:spPr bwMode="auto">
          <a:xfrm flipH="1">
            <a:off x="1866900" y="280035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8"/>
          <p:cNvCxnSpPr>
            <a:cxnSpLocks noChangeShapeType="1"/>
            <a:stCxn id="30725" idx="2"/>
            <a:endCxn id="30727" idx="0"/>
          </p:cNvCxnSpPr>
          <p:nvPr/>
        </p:nvCxnSpPr>
        <p:spPr bwMode="auto">
          <a:xfrm>
            <a:off x="3733800" y="280035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9"/>
          <p:cNvCxnSpPr>
            <a:cxnSpLocks noChangeShapeType="1"/>
            <a:stCxn id="30726" idx="2"/>
            <a:endCxn id="30728" idx="0"/>
          </p:cNvCxnSpPr>
          <p:nvPr/>
        </p:nvCxnSpPr>
        <p:spPr bwMode="auto">
          <a:xfrm>
            <a:off x="1866900" y="3622675"/>
            <a:ext cx="19050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0"/>
          <p:cNvCxnSpPr>
            <a:cxnSpLocks noChangeShapeType="1"/>
            <a:stCxn id="30727" idx="2"/>
            <a:endCxn id="30728" idx="0"/>
          </p:cNvCxnSpPr>
          <p:nvPr/>
        </p:nvCxnSpPr>
        <p:spPr bwMode="auto">
          <a:xfrm flipH="1">
            <a:off x="3771900" y="3622675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1"/>
          <p:cNvCxnSpPr>
            <a:cxnSpLocks noChangeShapeType="1"/>
            <a:stCxn id="30728" idx="2"/>
            <a:endCxn id="30727" idx="3"/>
          </p:cNvCxnSpPr>
          <p:nvPr/>
        </p:nvCxnSpPr>
        <p:spPr bwMode="auto">
          <a:xfrm rot="5400000" flipH="1" flipV="1">
            <a:off x="3567112" y="3624263"/>
            <a:ext cx="2657475" cy="2247900"/>
          </a:xfrm>
          <a:prstGeom prst="curvedConnector4">
            <a:avLst>
              <a:gd name="adj1" fmla="val -2810"/>
              <a:gd name="adj2" fmla="val 171750"/>
            </a:avLst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4622800" y="17113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 flipH="1">
            <a:off x="4267200" y="1905000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6072188" y="4203700"/>
            <a:ext cx="1090612" cy="406400"/>
            <a:chOff x="3761" y="2456"/>
            <a:chExt cx="687" cy="256"/>
          </a:xfrm>
        </p:grpSpPr>
        <p:sp>
          <p:nvSpPr>
            <p:cNvPr id="30798" name="Line 16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9" name="Line 17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00" name="Text Box 18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4622800" y="21939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38" name="Line 21"/>
          <p:cNvSpPr>
            <a:spLocks noChangeShapeType="1"/>
          </p:cNvSpPr>
          <p:nvPr/>
        </p:nvSpPr>
        <p:spPr bwMode="auto">
          <a:xfrm flipH="1">
            <a:off x="4267200" y="2387600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39" name="Text Box 22"/>
          <p:cNvSpPr txBox="1">
            <a:spLocks noChangeArrowheads="1"/>
          </p:cNvSpPr>
          <p:nvPr/>
        </p:nvSpPr>
        <p:spPr bwMode="auto">
          <a:xfrm>
            <a:off x="4881563" y="2727325"/>
            <a:ext cx="167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40" name="Line 23"/>
          <p:cNvSpPr>
            <a:spLocks noChangeShapeType="1"/>
          </p:cNvSpPr>
          <p:nvPr/>
        </p:nvSpPr>
        <p:spPr bwMode="auto">
          <a:xfrm flipH="1">
            <a:off x="4525963" y="2921000"/>
            <a:ext cx="404812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1" name="Text Box 24"/>
          <p:cNvSpPr txBox="1">
            <a:spLocks noChangeArrowheads="1"/>
          </p:cNvSpPr>
          <p:nvPr/>
        </p:nvSpPr>
        <p:spPr bwMode="auto">
          <a:xfrm>
            <a:off x="6405563" y="3108325"/>
            <a:ext cx="167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42" name="Line 25"/>
          <p:cNvSpPr>
            <a:spLocks noChangeShapeType="1"/>
          </p:cNvSpPr>
          <p:nvPr/>
        </p:nvSpPr>
        <p:spPr bwMode="auto">
          <a:xfrm flipH="1">
            <a:off x="6049963" y="3302000"/>
            <a:ext cx="404812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3" name="Text Box 26"/>
          <p:cNvSpPr txBox="1">
            <a:spLocks noChangeArrowheads="1"/>
          </p:cNvSpPr>
          <p:nvPr/>
        </p:nvSpPr>
        <p:spPr bwMode="auto">
          <a:xfrm>
            <a:off x="5384800" y="3657600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44" name="Line 27"/>
          <p:cNvSpPr>
            <a:spLocks noChangeShapeType="1"/>
          </p:cNvSpPr>
          <p:nvPr/>
        </p:nvSpPr>
        <p:spPr bwMode="auto">
          <a:xfrm flipH="1">
            <a:off x="5029200" y="3851275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5" name="Text Box 28"/>
          <p:cNvSpPr txBox="1">
            <a:spLocks noChangeArrowheads="1"/>
          </p:cNvSpPr>
          <p:nvPr/>
        </p:nvSpPr>
        <p:spPr bwMode="auto">
          <a:xfrm>
            <a:off x="5003800" y="4191000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46" name="Line 29"/>
          <p:cNvSpPr>
            <a:spLocks noChangeShapeType="1"/>
          </p:cNvSpPr>
          <p:nvPr/>
        </p:nvSpPr>
        <p:spPr bwMode="auto">
          <a:xfrm flipH="1">
            <a:off x="4648200" y="4411663"/>
            <a:ext cx="404813" cy="1587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7" name="Text Box 30"/>
          <p:cNvSpPr txBox="1">
            <a:spLocks noChangeArrowheads="1"/>
          </p:cNvSpPr>
          <p:nvPr/>
        </p:nvSpPr>
        <p:spPr bwMode="auto">
          <a:xfrm>
            <a:off x="5003800" y="45561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48" name="Line 31"/>
          <p:cNvSpPr>
            <a:spLocks noChangeShapeType="1"/>
          </p:cNvSpPr>
          <p:nvPr/>
        </p:nvSpPr>
        <p:spPr bwMode="auto">
          <a:xfrm flipH="1">
            <a:off x="4648200" y="4749800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9" name="Text Box 32"/>
          <p:cNvSpPr txBox="1">
            <a:spLocks noChangeArrowheads="1"/>
          </p:cNvSpPr>
          <p:nvPr/>
        </p:nvSpPr>
        <p:spPr bwMode="auto">
          <a:xfrm>
            <a:off x="5003800" y="49371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50" name="Line 33"/>
          <p:cNvSpPr>
            <a:spLocks noChangeShapeType="1"/>
          </p:cNvSpPr>
          <p:nvPr/>
        </p:nvSpPr>
        <p:spPr bwMode="auto">
          <a:xfrm flipH="1">
            <a:off x="4648200" y="5130800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1" name="Text Box 35"/>
          <p:cNvSpPr txBox="1">
            <a:spLocks noChangeArrowheads="1"/>
          </p:cNvSpPr>
          <p:nvPr/>
        </p:nvSpPr>
        <p:spPr bwMode="auto">
          <a:xfrm>
            <a:off x="7319963" y="5562600"/>
            <a:ext cx="167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52" name="Line 36"/>
          <p:cNvSpPr>
            <a:spLocks noChangeShapeType="1"/>
          </p:cNvSpPr>
          <p:nvPr/>
        </p:nvSpPr>
        <p:spPr bwMode="auto">
          <a:xfrm flipH="1">
            <a:off x="6964363" y="5756275"/>
            <a:ext cx="404812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3" name="Text Box 37"/>
          <p:cNvSpPr txBox="1">
            <a:spLocks noChangeArrowheads="1"/>
          </p:cNvSpPr>
          <p:nvPr/>
        </p:nvSpPr>
        <p:spPr bwMode="auto">
          <a:xfrm>
            <a:off x="152400" y="26892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54" name="Line 38"/>
          <p:cNvSpPr>
            <a:spLocks noChangeShapeType="1"/>
          </p:cNvSpPr>
          <p:nvPr/>
        </p:nvSpPr>
        <p:spPr bwMode="auto">
          <a:xfrm flipH="1">
            <a:off x="2490788" y="2894013"/>
            <a:ext cx="404812" cy="1587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5" name="Text Box 39"/>
          <p:cNvSpPr txBox="1">
            <a:spLocks noChangeArrowheads="1"/>
          </p:cNvSpPr>
          <p:nvPr/>
        </p:nvSpPr>
        <p:spPr bwMode="auto">
          <a:xfrm>
            <a:off x="76200" y="3810000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56" name="Line 40"/>
          <p:cNvSpPr>
            <a:spLocks noChangeShapeType="1"/>
          </p:cNvSpPr>
          <p:nvPr/>
        </p:nvSpPr>
        <p:spPr bwMode="auto">
          <a:xfrm flipH="1">
            <a:off x="2414588" y="4014788"/>
            <a:ext cx="404812" cy="1587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143000" y="3835400"/>
            <a:ext cx="1090613" cy="406400"/>
            <a:chOff x="3761" y="2456"/>
            <a:chExt cx="687" cy="256"/>
          </a:xfrm>
        </p:grpSpPr>
        <p:sp>
          <p:nvSpPr>
            <p:cNvPr id="30795" name="Line 46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6" name="Line 47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7" name="Text Box 48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9"/>
          <p:cNvGrpSpPr/>
          <p:nvPr/>
        </p:nvGrpSpPr>
        <p:grpSpPr bwMode="auto">
          <a:xfrm>
            <a:off x="6427788" y="3695700"/>
            <a:ext cx="1090612" cy="406400"/>
            <a:chOff x="3761" y="2456"/>
            <a:chExt cx="687" cy="256"/>
          </a:xfrm>
        </p:grpSpPr>
        <p:sp>
          <p:nvSpPr>
            <p:cNvPr id="30792" name="Line 50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3" name="Line 51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4" name="Text Box 52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3"/>
          <p:cNvGrpSpPr/>
          <p:nvPr/>
        </p:nvGrpSpPr>
        <p:grpSpPr bwMode="auto">
          <a:xfrm>
            <a:off x="1168400" y="2692400"/>
            <a:ext cx="1090613" cy="406400"/>
            <a:chOff x="3761" y="2456"/>
            <a:chExt cx="687" cy="256"/>
          </a:xfrm>
        </p:grpSpPr>
        <p:sp>
          <p:nvSpPr>
            <p:cNvPr id="30789" name="Line 54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0" name="Line 55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91" name="Text Box 56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7"/>
          <p:cNvGrpSpPr/>
          <p:nvPr/>
        </p:nvGrpSpPr>
        <p:grpSpPr bwMode="auto">
          <a:xfrm>
            <a:off x="7494588" y="3136900"/>
            <a:ext cx="1090612" cy="406400"/>
            <a:chOff x="3761" y="2456"/>
            <a:chExt cx="687" cy="256"/>
          </a:xfrm>
        </p:grpSpPr>
        <p:sp>
          <p:nvSpPr>
            <p:cNvPr id="30786" name="Line 58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7" name="Line 59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8" name="Text Box 60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61"/>
          <p:cNvGrpSpPr/>
          <p:nvPr/>
        </p:nvGrpSpPr>
        <p:grpSpPr bwMode="auto">
          <a:xfrm>
            <a:off x="5969000" y="2730500"/>
            <a:ext cx="1090613" cy="406400"/>
            <a:chOff x="3761" y="2456"/>
            <a:chExt cx="687" cy="256"/>
          </a:xfrm>
        </p:grpSpPr>
        <p:sp>
          <p:nvSpPr>
            <p:cNvPr id="30783" name="Line 62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4" name="Line 63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5" name="Text Box 64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9"/>
          <p:cNvGrpSpPr/>
          <p:nvPr/>
        </p:nvGrpSpPr>
        <p:grpSpPr bwMode="auto">
          <a:xfrm>
            <a:off x="8077200" y="5076825"/>
            <a:ext cx="696913" cy="866775"/>
            <a:chOff x="5088" y="3198"/>
            <a:chExt cx="439" cy="546"/>
          </a:xfrm>
        </p:grpSpPr>
        <p:sp>
          <p:nvSpPr>
            <p:cNvPr id="30780" name="Line 66"/>
            <p:cNvSpPr>
              <a:spLocks noChangeShapeType="1"/>
            </p:cNvSpPr>
            <p:nvPr/>
          </p:nvSpPr>
          <p:spPr bwMode="auto">
            <a:xfrm flipH="1">
              <a:off x="5280" y="3504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1" name="Line 67"/>
            <p:cNvSpPr>
              <a:spLocks noChangeShapeType="1"/>
            </p:cNvSpPr>
            <p:nvPr/>
          </p:nvSpPr>
          <p:spPr bwMode="auto">
            <a:xfrm flipH="1" flipV="1">
              <a:off x="5280" y="3504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82" name="Text Box 68"/>
            <p:cNvSpPr txBox="1">
              <a:spLocks noChangeArrowheads="1"/>
            </p:cNvSpPr>
            <p:nvPr/>
          </p:nvSpPr>
          <p:spPr bwMode="auto">
            <a:xfrm>
              <a:off x="5088" y="3198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70"/>
          <p:cNvGrpSpPr/>
          <p:nvPr/>
        </p:nvGrpSpPr>
        <p:grpSpPr bwMode="auto">
          <a:xfrm>
            <a:off x="6007100" y="5410200"/>
            <a:ext cx="1090613" cy="406400"/>
            <a:chOff x="3761" y="2456"/>
            <a:chExt cx="687" cy="256"/>
          </a:xfrm>
        </p:grpSpPr>
        <p:sp>
          <p:nvSpPr>
            <p:cNvPr id="30777" name="Line 71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8" name="Line 72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9" name="Text Box 73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764" name="Text Box 74"/>
          <p:cNvSpPr txBox="1">
            <a:spLocks noChangeArrowheads="1"/>
          </p:cNvSpPr>
          <p:nvPr/>
        </p:nvSpPr>
        <p:spPr bwMode="auto">
          <a:xfrm>
            <a:off x="4927600" y="5394325"/>
            <a:ext cx="167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L(X) = false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30765" name="Line 75"/>
          <p:cNvSpPr>
            <a:spLocks noChangeShapeType="1"/>
          </p:cNvSpPr>
          <p:nvPr/>
        </p:nvSpPr>
        <p:spPr bwMode="auto">
          <a:xfrm flipH="1">
            <a:off x="4572000" y="5588000"/>
            <a:ext cx="4048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" name="Group 76"/>
          <p:cNvGrpSpPr/>
          <p:nvPr/>
        </p:nvGrpSpPr>
        <p:grpSpPr bwMode="auto">
          <a:xfrm>
            <a:off x="5716588" y="2222500"/>
            <a:ext cx="1090612" cy="406400"/>
            <a:chOff x="3761" y="2456"/>
            <a:chExt cx="687" cy="256"/>
          </a:xfrm>
        </p:grpSpPr>
        <p:sp>
          <p:nvSpPr>
            <p:cNvPr id="30774" name="Line 77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5" name="Line 78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6" name="Text Box 79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82"/>
          <p:cNvGrpSpPr/>
          <p:nvPr/>
        </p:nvGrpSpPr>
        <p:grpSpPr bwMode="auto">
          <a:xfrm>
            <a:off x="381000" y="4953000"/>
            <a:ext cx="2667000" cy="533400"/>
            <a:chOff x="240" y="3120"/>
            <a:chExt cx="1680" cy="336"/>
          </a:xfrm>
        </p:grpSpPr>
        <p:sp>
          <p:nvSpPr>
            <p:cNvPr id="30772" name="Text Box 80"/>
            <p:cNvSpPr txBox="1">
              <a:spLocks noChangeArrowheads="1"/>
            </p:cNvSpPr>
            <p:nvPr/>
          </p:nvSpPr>
          <p:spPr bwMode="auto">
            <a:xfrm>
              <a:off x="240" y="3168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Dead code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0773" name="Line 81"/>
            <p:cNvSpPr>
              <a:spLocks noChangeShapeType="1"/>
            </p:cNvSpPr>
            <p:nvPr/>
          </p:nvSpPr>
          <p:spPr bwMode="auto">
            <a:xfrm flipV="1">
              <a:off x="1392" y="3120"/>
              <a:ext cx="52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7" name="Group 42"/>
          <p:cNvGrpSpPr/>
          <p:nvPr/>
        </p:nvGrpSpPr>
        <p:grpSpPr bwMode="auto">
          <a:xfrm>
            <a:off x="6091238" y="4546600"/>
            <a:ext cx="1090612" cy="406400"/>
            <a:chOff x="3761" y="2456"/>
            <a:chExt cx="687" cy="256"/>
          </a:xfrm>
        </p:grpSpPr>
        <p:sp>
          <p:nvSpPr>
            <p:cNvPr id="30769" name="Line 16"/>
            <p:cNvSpPr>
              <a:spLocks noChangeShapeType="1"/>
            </p:cNvSpPr>
            <p:nvPr/>
          </p:nvSpPr>
          <p:spPr bwMode="auto">
            <a:xfrm flipH="1">
              <a:off x="3761" y="245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0" name="Line 17"/>
            <p:cNvSpPr>
              <a:spLocks noChangeShapeType="1"/>
            </p:cNvSpPr>
            <p:nvPr/>
          </p:nvSpPr>
          <p:spPr bwMode="auto">
            <a:xfrm flipH="1" flipV="1">
              <a:off x="3799" y="245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71" name="Text Box 18"/>
            <p:cNvSpPr txBox="1">
              <a:spLocks noChangeArrowheads="1"/>
            </p:cNvSpPr>
            <p:nvPr/>
          </p:nvSpPr>
          <p:spPr bwMode="auto">
            <a:xfrm>
              <a:off x="4009" y="2462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true</a:t>
              </a:r>
              <a:endParaRPr lang="en-US" altLang="zh-CN" sz="20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71900" y="152400"/>
            <a:ext cx="4568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/>
              <a:t>可以任意选择一个点开始分析</a:t>
            </a:r>
            <a:endParaRPr lang="zh-CN" altLang="en-US" sz="1600" i="0"/>
          </a:p>
          <a:p>
            <a:r>
              <a:rPr lang="zh-CN" altLang="en-US" sz="1600" i="0"/>
              <a:t>但分析结束之后</a:t>
            </a:r>
            <a:r>
              <a:rPr lang="en-US" altLang="zh-CN" sz="1600" i="0"/>
              <a:t>(</a:t>
            </a:r>
            <a:r>
              <a:rPr lang="zh-CN" altLang="en-US" sz="1600" i="0">
                <a:ea typeface="宋体" panose="02010600030101010101" pitchFamily="2" charset="-122"/>
              </a:rPr>
              <a:t>即各个点的</a:t>
            </a:r>
            <a:r>
              <a:rPr lang="en-US" altLang="zh-CN" sz="1600" i="0">
                <a:ea typeface="宋体" panose="02010600030101010101" pitchFamily="2" charset="-122"/>
              </a:rPr>
              <a:t>val</a:t>
            </a:r>
            <a:r>
              <a:rPr lang="zh-CN" altLang="en-US" sz="1600" i="0">
                <a:ea typeface="宋体" panose="02010600030101010101" pitchFamily="2" charset="-122"/>
              </a:rPr>
              <a:t>都不在变化</a:t>
            </a:r>
            <a:r>
              <a:rPr lang="en-US" altLang="zh-CN" sz="1600" i="0"/>
              <a:t>),</a:t>
            </a:r>
            <a:r>
              <a:rPr lang="zh-CN" altLang="en-US" sz="1600" i="0">
                <a:ea typeface="宋体" panose="02010600030101010101" pitchFamily="2" charset="-122"/>
              </a:rPr>
              <a:t>则检查每个</a:t>
            </a:r>
            <a:r>
              <a:rPr lang="en-US" altLang="zh-CN" sz="1600" i="0">
                <a:ea typeface="宋体" panose="02010600030101010101" pitchFamily="2" charset="-122"/>
              </a:rPr>
              <a:t>stm</a:t>
            </a:r>
            <a:r>
              <a:rPr lang="zh-CN" altLang="en-US" sz="1600" i="0">
                <a:ea typeface="宋体" panose="02010600030101010101" pitchFamily="2" charset="-122"/>
              </a:rPr>
              <a:t>的</a:t>
            </a:r>
            <a:r>
              <a:rPr lang="en-US" altLang="zh-CN" sz="1600" i="0">
                <a:ea typeface="宋体" panose="02010600030101010101" pitchFamily="2" charset="-122"/>
              </a:rPr>
              <a:t>out-val</a:t>
            </a:r>
            <a:r>
              <a:rPr lang="zh-CN" altLang="en-US" sz="1600" i="0">
                <a:ea typeface="宋体" panose="02010600030101010101" pitchFamily="2" charset="-122"/>
              </a:rPr>
              <a:t>，若某个</a:t>
            </a:r>
            <a:r>
              <a:rPr lang="en-US" altLang="zh-CN" sz="1600" i="0">
                <a:ea typeface="宋体" panose="02010600030101010101" pitchFamily="2" charset="-122"/>
              </a:rPr>
              <a:t>stm</a:t>
            </a:r>
            <a:r>
              <a:rPr lang="zh-CN" altLang="en-US" sz="1600" i="0">
                <a:ea typeface="宋体" panose="02010600030101010101" pitchFamily="2" charset="-122"/>
              </a:rPr>
              <a:t>的</a:t>
            </a:r>
            <a:r>
              <a:rPr lang="en-US" altLang="zh-CN" sz="1600" i="0">
                <a:ea typeface="宋体" panose="02010600030101010101" pitchFamily="2" charset="-122"/>
              </a:rPr>
              <a:t>out=false</a:t>
            </a:r>
            <a:r>
              <a:rPr lang="zh-CN" altLang="en-US" sz="1600" i="0">
                <a:ea typeface="宋体" panose="02010600030101010101" pitchFamily="2" charset="-122"/>
              </a:rPr>
              <a:t>，</a:t>
            </a:r>
            <a:endParaRPr lang="zh-CN" altLang="en-US" sz="1600" i="0">
              <a:ea typeface="宋体" panose="02010600030101010101" pitchFamily="2" charset="-122"/>
            </a:endParaRPr>
          </a:p>
          <a:p>
            <a:r>
              <a:rPr lang="zh-CN" altLang="en-US" sz="1600" i="0">
                <a:ea typeface="宋体" panose="02010600030101010101" pitchFamily="2" charset="-122"/>
              </a:rPr>
              <a:t>则这个</a:t>
            </a:r>
            <a:r>
              <a:rPr lang="en-US" altLang="zh-CN" sz="1600" i="0">
                <a:ea typeface="宋体" panose="02010600030101010101" pitchFamily="2" charset="-122"/>
              </a:rPr>
              <a:t>stm</a:t>
            </a:r>
            <a:r>
              <a:rPr lang="zh-CN" altLang="en-US" sz="1600" i="0">
                <a:ea typeface="宋体" panose="02010600030101010101" pitchFamily="2" charset="-122"/>
              </a:rPr>
              <a:t>是一个</a:t>
            </a:r>
            <a:r>
              <a:rPr lang="en-US" altLang="zh-CN" sz="1600" i="0">
                <a:ea typeface="宋体" panose="02010600030101010101" pitchFamily="2" charset="-122"/>
              </a:rPr>
              <a:t>dead code</a:t>
            </a:r>
            <a:r>
              <a:rPr lang="zh-CN" altLang="en-US" sz="1600" i="0">
                <a:ea typeface="宋体" panose="02010600030101010101" pitchFamily="2" charset="-122"/>
              </a:rPr>
              <a:t>。</a:t>
            </a:r>
            <a:endParaRPr lang="zh-CN" altLang="en-US" sz="1600" i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3F5F2-7EDF-47AC-942F-51A3A4A7250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0F4E6-136C-4E10-B47B-6DC3C9C099D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Termination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value can change from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but not the other way around(</a:t>
            </a:r>
            <a:r>
              <a:rPr lang="zh-CN" altLang="en-US" sz="2000">
                <a:ea typeface="宋体" panose="02010600030101010101" pitchFamily="2" charset="-122"/>
              </a:rPr>
              <a:t>即被修改为</a:t>
            </a:r>
            <a:r>
              <a:rPr lang="en-US" altLang="zh-CN" sz="2000">
                <a:ea typeface="宋体" panose="02010600030101010101" pitchFamily="2" charset="-122"/>
              </a:rPr>
              <a:t>true</a:t>
            </a:r>
            <a:r>
              <a:rPr lang="zh-CN" altLang="en-US" sz="2000">
                <a:ea typeface="宋体" panose="02010600030101010101" pitchFamily="2" charset="-122"/>
              </a:rPr>
              <a:t>之后不会再变回</a:t>
            </a:r>
            <a:r>
              <a:rPr lang="en-US" altLang="zh-CN" sz="2000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Each value can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change only once</a:t>
            </a:r>
            <a:r>
              <a:rPr lang="en-US" altLang="zh-CN">
                <a:ea typeface="宋体" panose="02010600030101010101" pitchFamily="2" charset="-122"/>
              </a:rPr>
              <a:t>, so termination is guaranteed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Once the analysis is computed, it is simple to eliminate dead code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154F9-7678-4A3A-85FD-00D2981DE87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33638-AF32-4AEC-8F4B-0DCDE3EA841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Computing Liveness Set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We just computed the liveness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variable </a:t>
            </a:r>
            <a:r>
              <a:rPr lang="en-US" altLang="zh-CN">
                <a:ea typeface="宋体" panose="02010600030101010101" pitchFamily="2" charset="-122"/>
              </a:rPr>
              <a:t>using L_(x, s)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Now we need to compute the liveness information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each variable at point of a program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We can use the following set for a statement 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Use[s] the set of variables that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used by 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Def[s] the set of variables that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defined in 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In[s] the set of variables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are live on entry to 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Out[s] the set of variables that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live on exit to 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2C79D5-C32F-42E3-A3CF-16DFE4B0FD8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9522F-ECD5-4C82-BA00-39C14A769B4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Computing Liveness Set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have the following equations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in[s] = use[s] 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(out[s] – def[s])</a:t>
            </a:r>
            <a:endParaRPr lang="en-US" altLang="zh-CN" sz="2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out[s] = 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aseline="-25000">
                <a:ea typeface="宋体" panose="02010600030101010101" pitchFamily="2" charset="-122"/>
                <a:sym typeface="Symbol" panose="05050102010706020507" pitchFamily="18" charset="2"/>
              </a:rPr>
              <a:t>n succ[s]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in[n]</a:t>
            </a:r>
            <a:endParaRPr lang="en-US" altLang="zh-CN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3533140"/>
            <a:ext cx="78314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latin typeface="+mn-lt"/>
                <a:cs typeface="+mn-lt"/>
              </a:rPr>
              <a:t>第二条规则实际上就对应于前面的</a:t>
            </a:r>
            <a:r>
              <a:rPr lang="en-US" altLang="zh-CN" sz="1600" i="0">
                <a:latin typeface="+mn-lt"/>
                <a:cs typeface="+mn-lt"/>
              </a:rPr>
              <a:t>rule1.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即通过后继节点的入口分析结果来表示当前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stm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的出口活跃分析结果</a:t>
            </a:r>
            <a:endParaRPr lang="zh-CN" altLang="en-US" sz="1600" i="0">
              <a:latin typeface="+mn-lt"/>
              <a:ea typeface="宋体" panose="02010600030101010101" pitchFamily="2" charset="-122"/>
              <a:cs typeface="+mn-lt"/>
            </a:endParaRPr>
          </a:p>
          <a:p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第一条规则是综合使用前述的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rule2&amp;3&amp;4.use[s]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实际上就是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rule2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，即出现在当前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stm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右值中的变量；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out[s]-def[s]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对应于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rule3&amp;4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，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def[s]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就是记录出现在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stm S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左值中的变量集合，这些变量会导致对应的入口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liveness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为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false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，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(rule3)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因而要移除</a:t>
            </a:r>
            <a:endParaRPr lang="zh-CN" altLang="en-US" sz="1600" i="0">
              <a:latin typeface="+mn-lt"/>
              <a:ea typeface="宋体" panose="02010600030101010101" pitchFamily="2" charset="-122"/>
              <a:cs typeface="+mn-lt"/>
            </a:endParaRPr>
          </a:p>
          <a:p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而对于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out[s],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即表示的是出口位置的仍然活跃的变量集合，将这个集合中那些是被在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中定义的以及在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中被使用的变量移除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(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因为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use[s]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和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def[s]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其实只与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S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有关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)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，则剩下的就是满足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rule4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的变量集合，即入口活跃结果不变，仍为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true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，因而有第一条规则</a:t>
            </a:r>
            <a:endParaRPr lang="zh-CN" altLang="en-US" sz="1600" i="0">
              <a:latin typeface="+mn-lt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80826-84A2-4060-B871-1BD71A89BA8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B899A-21DC-4763-823C-C06BCBF2D9C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 Optimization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simple optimizations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basic blocks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Constant propagation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Dead code elimination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175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*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Q := X + Y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514600" y="3962400"/>
            <a:ext cx="2895600" cy="1311275"/>
            <a:chOff x="1584" y="2496"/>
            <a:chExt cx="1824" cy="826"/>
          </a:xfrm>
        </p:grpSpPr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2304" y="2496"/>
              <a:ext cx="11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*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Q := 3 + Y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0" name="AutoShape 7"/>
            <p:cNvSpPr>
              <a:spLocks noChangeArrowheads="1"/>
            </p:cNvSpPr>
            <p:nvPr/>
          </p:nvSpPr>
          <p:spPr bwMode="auto">
            <a:xfrm>
              <a:off x="1584" y="2736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5562600" y="3962400"/>
            <a:ext cx="2819400" cy="1311275"/>
            <a:chOff x="3504" y="2496"/>
            <a:chExt cx="1776" cy="826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4176" y="2496"/>
              <a:ext cx="11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en-US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*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Q := 3 + Y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8" name="AutoShape 8"/>
            <p:cNvSpPr>
              <a:spLocks noChangeArrowheads="1"/>
            </p:cNvSpPr>
            <p:nvPr/>
          </p:nvSpPr>
          <p:spPr bwMode="auto">
            <a:xfrm>
              <a:off x="3504" y="2736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66260" y="2289175"/>
            <a:ext cx="45713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local opt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是对于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basic blocks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进行的优化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basic block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单独来看是只有一个入口和出口，并且是顺序执行，但是多个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basic block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组成许多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traces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之后可能会出现环状流，所以这时候就不能使用树状结构来描述，需要使用图来描述执行流，称为</a:t>
            </a:r>
            <a:r>
              <a:rPr lang="zh-CN" altLang="en-US" sz="1600" i="0">
                <a:solidFill>
                  <a:srgbClr val="FF0000"/>
                </a:solidFill>
                <a:ea typeface="宋体" panose="02010600030101010101" pitchFamily="2" charset="-122"/>
                <a:cs typeface="Comic Sans MS" panose="030F0702030302020204" pitchFamily="66" charset="0"/>
              </a:rPr>
              <a:t>控制流图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。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(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每个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basic block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都是图中的一个节点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)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5750" y="549402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/>
              <a:t>这是一个常数传播的例子</a:t>
            </a:r>
            <a:endParaRPr lang="zh-CN" altLang="en-US" sz="16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5E856-651D-4C3A-A6E0-97AD50F460B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67422-80BF-4031-A76C-4FA9CD33A49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 live variables for each point: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6870" name="Group 4"/>
          <p:cNvGrpSpPr/>
          <p:nvPr/>
        </p:nvGrpSpPr>
        <p:grpSpPr bwMode="auto">
          <a:xfrm>
            <a:off x="2057400" y="2209800"/>
            <a:ext cx="6369050" cy="3981450"/>
            <a:chOff x="1296" y="1392"/>
            <a:chExt cx="4012" cy="2508"/>
          </a:xfrm>
        </p:grpSpPr>
        <p:sp>
          <p:nvSpPr>
            <p:cNvPr id="36902" name="Text Box 5"/>
            <p:cNvSpPr txBox="1">
              <a:spLocks noChangeArrowheads="1"/>
            </p:cNvSpPr>
            <p:nvPr/>
          </p:nvSpPr>
          <p:spPr bwMode="auto">
            <a:xfrm>
              <a:off x="2208" y="1392"/>
              <a:ext cx="1008" cy="6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b + c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d := -a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e := d + f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3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1104" cy="2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f := 2 * e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4" name="Text Box 7"/>
            <p:cNvSpPr txBox="1">
              <a:spLocks noChangeArrowheads="1"/>
            </p:cNvSpPr>
            <p:nvPr/>
          </p:nvSpPr>
          <p:spPr bwMode="auto">
            <a:xfrm>
              <a:off x="3216" y="2400"/>
              <a:ext cx="960" cy="48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:= d + e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e := e - 1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5" name="Text Box 8"/>
            <p:cNvSpPr txBox="1">
              <a:spLocks noChangeArrowheads="1"/>
            </p:cNvSpPr>
            <p:nvPr/>
          </p:nvSpPr>
          <p:spPr bwMode="auto">
            <a:xfrm>
              <a:off x="2208" y="3312"/>
              <a:ext cx="1008" cy="2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:= f + c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6906" name="AutoShape 9"/>
            <p:cNvCxnSpPr>
              <a:cxnSpLocks noChangeShapeType="1"/>
              <a:stCxn id="36902" idx="2"/>
              <a:endCxn id="36903" idx="0"/>
            </p:cNvCxnSpPr>
            <p:nvPr/>
          </p:nvCxnSpPr>
          <p:spPr bwMode="auto">
            <a:xfrm flipH="1">
              <a:off x="1848" y="2032"/>
              <a:ext cx="864" cy="5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7" name="AutoShape 10"/>
            <p:cNvCxnSpPr>
              <a:cxnSpLocks noChangeShapeType="1"/>
              <a:stCxn id="36902" idx="2"/>
              <a:endCxn id="36904" idx="0"/>
            </p:cNvCxnSpPr>
            <p:nvPr/>
          </p:nvCxnSpPr>
          <p:spPr bwMode="auto">
            <a:xfrm>
              <a:off x="2712" y="2032"/>
              <a:ext cx="9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8" name="AutoShape 11"/>
            <p:cNvCxnSpPr>
              <a:cxnSpLocks noChangeShapeType="1"/>
              <a:stCxn id="36903" idx="2"/>
              <a:endCxn id="36905" idx="0"/>
            </p:cNvCxnSpPr>
            <p:nvPr/>
          </p:nvCxnSpPr>
          <p:spPr bwMode="auto">
            <a:xfrm>
              <a:off x="1848" y="2800"/>
              <a:ext cx="864" cy="5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9" name="AutoShape 12"/>
            <p:cNvCxnSpPr>
              <a:cxnSpLocks noChangeShapeType="1"/>
              <a:stCxn id="36904" idx="2"/>
              <a:endCxn id="36905" idx="0"/>
            </p:cNvCxnSpPr>
            <p:nvPr/>
          </p:nvCxnSpPr>
          <p:spPr bwMode="auto">
            <a:xfrm flipH="1">
              <a:off x="2712" y="2886"/>
              <a:ext cx="984" cy="426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0" name="Line 13"/>
            <p:cNvSpPr>
              <a:spLocks noChangeShapeType="1"/>
            </p:cNvSpPr>
            <p:nvPr/>
          </p:nvSpPr>
          <p:spPr bwMode="auto">
            <a:xfrm>
              <a:off x="3680" y="288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1" name="Freeform 14"/>
            <p:cNvSpPr/>
            <p:nvPr/>
          </p:nvSpPr>
          <p:spPr bwMode="auto">
            <a:xfrm>
              <a:off x="2678" y="1419"/>
              <a:ext cx="2630" cy="2481"/>
            </a:xfrm>
            <a:custGeom>
              <a:avLst/>
              <a:gdLst>
                <a:gd name="T0" fmla="*/ 0 w 2607"/>
                <a:gd name="T1" fmla="*/ 5445 h 2241"/>
                <a:gd name="T2" fmla="*/ 1266 w 2607"/>
                <a:gd name="T3" fmla="*/ 6153 h 2241"/>
                <a:gd name="T4" fmla="*/ 2516 w 2607"/>
                <a:gd name="T5" fmla="*/ 5158 h 2241"/>
                <a:gd name="T6" fmla="*/ 2725 w 2607"/>
                <a:gd name="T7" fmla="*/ 1925 h 2241"/>
                <a:gd name="T8" fmla="*/ 1791 w 2607"/>
                <a:gd name="T9" fmla="*/ 355 h 2241"/>
                <a:gd name="T10" fmla="*/ 552 w 2607"/>
                <a:gd name="T11" fmla="*/ 0 h 2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7"/>
                <a:gd name="T19" fmla="*/ 0 h 2241"/>
                <a:gd name="T20" fmla="*/ 2607 w 2607"/>
                <a:gd name="T21" fmla="*/ 2241 h 2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7" h="2241">
                  <a:moveTo>
                    <a:pt x="0" y="1968"/>
                  </a:moveTo>
                  <a:cubicBezTo>
                    <a:pt x="193" y="2011"/>
                    <a:pt x="776" y="2241"/>
                    <a:pt x="1160" y="2224"/>
                  </a:cubicBezTo>
                  <a:cubicBezTo>
                    <a:pt x="1544" y="2207"/>
                    <a:pt x="2081" y="2119"/>
                    <a:pt x="2304" y="1864"/>
                  </a:cubicBezTo>
                  <a:cubicBezTo>
                    <a:pt x="2527" y="1609"/>
                    <a:pt x="2607" y="985"/>
                    <a:pt x="2496" y="696"/>
                  </a:cubicBezTo>
                  <a:cubicBezTo>
                    <a:pt x="2385" y="407"/>
                    <a:pt x="1972" y="244"/>
                    <a:pt x="1640" y="128"/>
                  </a:cubicBezTo>
                  <a:cubicBezTo>
                    <a:pt x="1308" y="12"/>
                    <a:pt x="741" y="27"/>
                    <a:pt x="504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2" name="Line 15"/>
            <p:cNvSpPr>
              <a:spLocks noChangeShapeType="1"/>
            </p:cNvSpPr>
            <p:nvPr/>
          </p:nvSpPr>
          <p:spPr bwMode="auto">
            <a:xfrm flipH="1">
              <a:off x="2112" y="3600"/>
              <a:ext cx="57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71" name="Group 16"/>
          <p:cNvGrpSpPr/>
          <p:nvPr/>
        </p:nvGrpSpPr>
        <p:grpSpPr bwMode="auto">
          <a:xfrm>
            <a:off x="2133600" y="5791200"/>
            <a:ext cx="990600" cy="457200"/>
            <a:chOff x="1344" y="3648"/>
            <a:chExt cx="624" cy="288"/>
          </a:xfrm>
        </p:grpSpPr>
        <p:sp>
          <p:nvSpPr>
            <p:cNvPr id="36900" name="Text Box 17"/>
            <p:cNvSpPr txBox="1">
              <a:spLocks noChangeArrowheads="1"/>
            </p:cNvSpPr>
            <p:nvPr/>
          </p:nvSpPr>
          <p:spPr bwMode="auto">
            <a:xfrm>
              <a:off x="1344" y="3648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{b}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901" name="Line 18"/>
            <p:cNvSpPr>
              <a:spLocks noChangeShapeType="1"/>
            </p:cNvSpPr>
            <p:nvPr/>
          </p:nvSpPr>
          <p:spPr bwMode="auto">
            <a:xfrm>
              <a:off x="1680" y="379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2286000" y="3352800"/>
            <a:ext cx="1295400" cy="457200"/>
            <a:chOff x="1536" y="2112"/>
            <a:chExt cx="816" cy="288"/>
          </a:xfrm>
        </p:grpSpPr>
        <p:sp>
          <p:nvSpPr>
            <p:cNvPr id="36898" name="Text Box 20"/>
            <p:cNvSpPr txBox="1">
              <a:spLocks noChangeArrowheads="1"/>
            </p:cNvSpPr>
            <p:nvPr/>
          </p:nvSpPr>
          <p:spPr bwMode="auto">
            <a:xfrm>
              <a:off x="1536" y="2112"/>
              <a:ext cx="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{c,e}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99" name="Line 21"/>
            <p:cNvSpPr>
              <a:spLocks noChangeShapeType="1"/>
            </p:cNvSpPr>
            <p:nvPr/>
          </p:nvSpPr>
          <p:spPr bwMode="auto">
            <a:xfrm>
              <a:off x="2064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873" name="Group 22"/>
          <p:cNvGrpSpPr/>
          <p:nvPr/>
        </p:nvGrpSpPr>
        <p:grpSpPr bwMode="auto">
          <a:xfrm>
            <a:off x="6019800" y="5181600"/>
            <a:ext cx="892175" cy="457200"/>
            <a:chOff x="3792" y="3264"/>
            <a:chExt cx="562" cy="288"/>
          </a:xfrm>
        </p:grpSpPr>
        <p:sp>
          <p:nvSpPr>
            <p:cNvPr id="36896" name="Text Box 23"/>
            <p:cNvSpPr txBox="1">
              <a:spLocks noChangeArrowheads="1"/>
            </p:cNvSpPr>
            <p:nvPr/>
          </p:nvSpPr>
          <p:spPr bwMode="auto">
            <a:xfrm>
              <a:off x="3984" y="3264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{b}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97" name="Line 24"/>
            <p:cNvSpPr>
              <a:spLocks noChangeShapeType="1"/>
            </p:cNvSpPr>
            <p:nvPr/>
          </p:nvSpPr>
          <p:spPr bwMode="auto">
            <a:xfrm flipH="1">
              <a:off x="3792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2209800" y="4495800"/>
            <a:ext cx="3048000" cy="609600"/>
            <a:chOff x="1392" y="2832"/>
            <a:chExt cx="1920" cy="384"/>
          </a:xfrm>
        </p:grpSpPr>
        <p:grpSp>
          <p:nvGrpSpPr>
            <p:cNvPr id="36890" name="Group 26"/>
            <p:cNvGrpSpPr/>
            <p:nvPr/>
          </p:nvGrpSpPr>
          <p:grpSpPr bwMode="auto">
            <a:xfrm>
              <a:off x="1392" y="2928"/>
              <a:ext cx="816" cy="288"/>
              <a:chOff x="1488" y="2928"/>
              <a:chExt cx="816" cy="288"/>
            </a:xfrm>
          </p:grpSpPr>
          <p:sp>
            <p:nvSpPr>
              <p:cNvPr id="36894" name="Text Box 27"/>
              <p:cNvSpPr txBox="1">
                <a:spLocks noChangeArrowheads="1"/>
              </p:cNvSpPr>
              <p:nvPr/>
            </p:nvSpPr>
            <p:spPr bwMode="auto">
              <a:xfrm>
                <a:off x="1488" y="2928"/>
                <a:ext cx="5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ea typeface="宋体" panose="02010600030101010101" pitchFamily="2" charset="-122"/>
                  </a:rPr>
                  <a:t>{c,f}</a:t>
                </a:r>
                <a:endParaRPr lang="en-US" altLang="zh-CN" sz="2400" i="0">
                  <a:ea typeface="宋体" panose="02010600030101010101" pitchFamily="2" charset="-122"/>
                </a:endParaRPr>
              </a:p>
            </p:txBody>
          </p:sp>
          <p:sp>
            <p:nvSpPr>
              <p:cNvPr id="36895" name="Line 28"/>
              <p:cNvSpPr>
                <a:spLocks noChangeShapeType="1"/>
              </p:cNvSpPr>
              <p:nvPr/>
            </p:nvSpPr>
            <p:spPr bwMode="auto">
              <a:xfrm>
                <a:off x="2016" y="307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91" name="Group 29"/>
            <p:cNvGrpSpPr/>
            <p:nvPr/>
          </p:nvGrpSpPr>
          <p:grpSpPr bwMode="auto">
            <a:xfrm>
              <a:off x="2496" y="2832"/>
              <a:ext cx="816" cy="288"/>
              <a:chOff x="2496" y="2832"/>
              <a:chExt cx="816" cy="288"/>
            </a:xfrm>
          </p:grpSpPr>
          <p:sp>
            <p:nvSpPr>
              <p:cNvPr id="36892" name="Text Box 30"/>
              <p:cNvSpPr txBox="1">
                <a:spLocks noChangeArrowheads="1"/>
              </p:cNvSpPr>
              <p:nvPr/>
            </p:nvSpPr>
            <p:spPr bwMode="auto">
              <a:xfrm>
                <a:off x="2496" y="2832"/>
                <a:ext cx="5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ea typeface="宋体" panose="02010600030101010101" pitchFamily="2" charset="-122"/>
                  </a:rPr>
                  <a:t>{c,f}</a:t>
                </a:r>
                <a:endParaRPr lang="en-US" altLang="zh-CN" sz="2400" i="0"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Line 31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2"/>
          <p:cNvGrpSpPr/>
          <p:nvPr/>
        </p:nvGrpSpPr>
        <p:grpSpPr bwMode="auto">
          <a:xfrm>
            <a:off x="6683375" y="3962400"/>
            <a:ext cx="1624013" cy="457200"/>
            <a:chOff x="4210" y="2496"/>
            <a:chExt cx="1023" cy="288"/>
          </a:xfrm>
        </p:grpSpPr>
        <p:sp>
          <p:nvSpPr>
            <p:cNvPr id="36888" name="Text Box 33"/>
            <p:cNvSpPr txBox="1">
              <a:spLocks noChangeArrowheads="1"/>
            </p:cNvSpPr>
            <p:nvPr/>
          </p:nvSpPr>
          <p:spPr bwMode="auto">
            <a:xfrm>
              <a:off x="4402" y="2496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{b,c,e,f}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89" name="Line 34"/>
            <p:cNvSpPr>
              <a:spLocks noChangeShapeType="1"/>
            </p:cNvSpPr>
            <p:nvPr/>
          </p:nvSpPr>
          <p:spPr bwMode="auto">
            <a:xfrm flipH="1">
              <a:off x="4210" y="26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257800" y="3124200"/>
            <a:ext cx="2003425" cy="457200"/>
            <a:chOff x="3312" y="1968"/>
            <a:chExt cx="1262" cy="288"/>
          </a:xfrm>
        </p:grpSpPr>
        <p:sp>
          <p:nvSpPr>
            <p:cNvPr id="36886" name="Text Box 36"/>
            <p:cNvSpPr txBox="1">
              <a:spLocks noChangeArrowheads="1"/>
            </p:cNvSpPr>
            <p:nvPr/>
          </p:nvSpPr>
          <p:spPr bwMode="auto">
            <a:xfrm>
              <a:off x="3744" y="1968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{c,d,e,f}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87" name="Line 37"/>
            <p:cNvSpPr>
              <a:spLocks noChangeShapeType="1"/>
            </p:cNvSpPr>
            <p:nvPr/>
          </p:nvSpPr>
          <p:spPr bwMode="auto">
            <a:xfrm flipH="1">
              <a:off x="3312" y="2112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38"/>
          <p:cNvGrpSpPr/>
          <p:nvPr/>
        </p:nvGrpSpPr>
        <p:grpSpPr bwMode="auto">
          <a:xfrm>
            <a:off x="6704013" y="2057400"/>
            <a:ext cx="1754187" cy="457200"/>
            <a:chOff x="3792" y="1344"/>
            <a:chExt cx="1105" cy="288"/>
          </a:xfrm>
        </p:grpSpPr>
        <p:sp>
          <p:nvSpPr>
            <p:cNvPr id="36884" name="Text Box 39"/>
            <p:cNvSpPr txBox="1">
              <a:spLocks noChangeArrowheads="1"/>
            </p:cNvSpPr>
            <p:nvPr/>
          </p:nvSpPr>
          <p:spPr bwMode="auto">
            <a:xfrm>
              <a:off x="4224" y="1344"/>
              <a:ext cx="6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{b,c,f}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85" name="Line 40"/>
            <p:cNvSpPr>
              <a:spLocks noChangeShapeType="1"/>
            </p:cNvSpPr>
            <p:nvPr/>
          </p:nvSpPr>
          <p:spPr bwMode="auto">
            <a:xfrm flipH="1">
              <a:off x="3792" y="1488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41"/>
          <p:cNvGrpSpPr/>
          <p:nvPr/>
        </p:nvGrpSpPr>
        <p:grpSpPr bwMode="auto">
          <a:xfrm>
            <a:off x="1828800" y="2667000"/>
            <a:ext cx="1524000" cy="457200"/>
            <a:chOff x="1056" y="1680"/>
            <a:chExt cx="960" cy="288"/>
          </a:xfrm>
        </p:grpSpPr>
        <p:sp>
          <p:nvSpPr>
            <p:cNvPr id="36882" name="Text Box 42"/>
            <p:cNvSpPr txBox="1">
              <a:spLocks noChangeArrowheads="1"/>
            </p:cNvSpPr>
            <p:nvPr/>
          </p:nvSpPr>
          <p:spPr bwMode="auto">
            <a:xfrm>
              <a:off x="1056" y="168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{c,d,f}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83" name="Line 43"/>
            <p:cNvSpPr>
              <a:spLocks noChangeShapeType="1"/>
            </p:cNvSpPr>
            <p:nvPr/>
          </p:nvSpPr>
          <p:spPr bwMode="auto">
            <a:xfrm>
              <a:off x="1728" y="182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44"/>
          <p:cNvGrpSpPr/>
          <p:nvPr/>
        </p:nvGrpSpPr>
        <p:grpSpPr bwMode="auto">
          <a:xfrm>
            <a:off x="1828800" y="2286000"/>
            <a:ext cx="1524000" cy="457200"/>
            <a:chOff x="1200" y="1440"/>
            <a:chExt cx="960" cy="288"/>
          </a:xfrm>
        </p:grpSpPr>
        <p:sp>
          <p:nvSpPr>
            <p:cNvPr id="36880" name="Text Box 45"/>
            <p:cNvSpPr txBox="1">
              <a:spLocks noChangeArrowheads="1"/>
            </p:cNvSpPr>
            <p:nvPr/>
          </p:nvSpPr>
          <p:spPr bwMode="auto">
            <a:xfrm>
              <a:off x="1200" y="1440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ea typeface="宋体" panose="02010600030101010101" pitchFamily="2" charset="-122"/>
                </a:rPr>
                <a:t>{a,c,f}</a:t>
              </a:r>
              <a:endParaRPr lang="en-US" altLang="zh-CN" sz="2400" i="0">
                <a:ea typeface="宋体" panose="02010600030101010101" pitchFamily="2" charset="-122"/>
              </a:endParaRPr>
            </a:p>
          </p:txBody>
        </p:sp>
        <p:sp>
          <p:nvSpPr>
            <p:cNvPr id="36881" name="Line 46"/>
            <p:cNvSpPr>
              <a:spLocks noChangeShapeType="1"/>
            </p:cNvSpPr>
            <p:nvPr/>
          </p:nvSpPr>
          <p:spPr bwMode="auto">
            <a:xfrm>
              <a:off x="1872" y="15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BB271-495F-44EF-BBCB-D19C9297B38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14A98-85DC-48E9-9640-8F80214E8BA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Forward vs. Backward 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Liveness is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backwards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analysis: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60045" lvl="1" indent="0"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information is pushed from outputs back towards inputs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Some other kinds of analysis such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constant propagation is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forwards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analysis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 lvl="1" indent="0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information is pushed from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inputs to outputs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69B5C-F752-4455-AD54-99558E7BB32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368FC-7527-4995-9F0F-0133A415483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Constant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39946" name="AutoShape 9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0"/>
          <p:cNvCxnSpPr>
            <a:cxnSpLocks noChangeShapeType="1"/>
            <a:stCxn id="39942" idx="2"/>
            <a:endCxn id="39944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1"/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2"/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7313E-B72C-4C69-ACC8-9A220212C61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6EE6E-9FDF-426E-BBDF-522F915CCED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Constant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40970" name="AutoShape 8"/>
          <p:cNvCxnSpPr>
            <a:cxnSpLocks noChangeShapeType="1"/>
            <a:stCxn id="40966" idx="2"/>
            <a:endCxn id="40967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AutoShape 9"/>
          <p:cNvCxnSpPr>
            <a:cxnSpLocks noChangeShapeType="1"/>
            <a:stCxn id="40966" idx="2"/>
            <a:endCxn id="40968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0"/>
          <p:cNvCxnSpPr>
            <a:cxnSpLocks noChangeShapeType="1"/>
            <a:stCxn id="40967" idx="2"/>
            <a:endCxn id="40969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1"/>
          <p:cNvCxnSpPr>
            <a:cxnSpLocks noChangeShapeType="1"/>
            <a:stCxn id="40968" idx="2"/>
            <a:endCxn id="40969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4F3FF-EE24-472B-9227-6D01970F1DB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811AA-DCCA-4623-B350-36BDA31022C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Constant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</a:t>
            </a: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1994" name="AutoShape 8"/>
          <p:cNvCxnSpPr>
            <a:cxnSpLocks noChangeShapeType="1"/>
            <a:stCxn id="41990" idx="2"/>
            <a:endCxn id="41991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9"/>
          <p:cNvCxnSpPr>
            <a:cxnSpLocks noChangeShapeType="1"/>
            <a:stCxn id="41990" idx="2"/>
            <a:endCxn id="41992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0"/>
          <p:cNvCxnSpPr>
            <a:cxnSpLocks noChangeShapeType="1"/>
            <a:stCxn id="41991" idx="2"/>
            <a:endCxn id="41993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1"/>
          <p:cNvCxnSpPr>
            <a:cxnSpLocks noChangeShapeType="1"/>
            <a:stCxn id="41992" idx="2"/>
            <a:endCxn id="41993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3F11F-9207-422E-A1F7-36EE89A1989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A367D-889E-4A8F-902B-1878CBA343D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do we know it is OK to globally propagate constants?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There are situations where it is incorrect: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133600" y="3200400"/>
            <a:ext cx="5029200" cy="2768600"/>
            <a:chOff x="1152" y="2096"/>
            <a:chExt cx="3168" cy="1744"/>
          </a:xfrm>
        </p:grpSpPr>
        <p:sp>
          <p:nvSpPr>
            <p:cNvPr id="43019" name="Text Box 4"/>
            <p:cNvSpPr txBox="1">
              <a:spLocks noChangeArrowheads="1"/>
            </p:cNvSpPr>
            <p:nvPr/>
          </p:nvSpPr>
          <p:spPr bwMode="auto">
            <a:xfrm>
              <a:off x="2544" y="2096"/>
              <a:ext cx="672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&gt;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0" name="Text Box 5"/>
            <p:cNvSpPr txBox="1">
              <a:spLocks noChangeArrowheads="1"/>
            </p:cNvSpPr>
            <p:nvPr/>
          </p:nvSpPr>
          <p:spPr bwMode="auto">
            <a:xfrm>
              <a:off x="1152" y="2902"/>
              <a:ext cx="1104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+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4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1" name="Text Box 6"/>
            <p:cNvSpPr txBox="1">
              <a:spLocks noChangeArrowheads="1"/>
            </p:cNvSpPr>
            <p:nvPr/>
          </p:nvSpPr>
          <p:spPr bwMode="auto">
            <a:xfrm>
              <a:off x="3552" y="2902"/>
              <a:ext cx="76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2400" y="3584"/>
              <a:ext cx="100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2 * X</a:t>
              </a:r>
              <a:endParaRPr lang="en-US" altLang="zh-CN" sz="20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3023" name="AutoShape 8"/>
            <p:cNvCxnSpPr>
              <a:cxnSpLocks noChangeShapeType="1"/>
              <a:stCxn id="43019" idx="2"/>
              <a:endCxn id="43020" idx="0"/>
            </p:cNvCxnSpPr>
            <p:nvPr/>
          </p:nvCxnSpPr>
          <p:spPr bwMode="auto">
            <a:xfrm flipH="1">
              <a:off x="1704" y="2640"/>
              <a:ext cx="117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9"/>
            <p:cNvCxnSpPr>
              <a:cxnSpLocks noChangeShapeType="1"/>
              <a:stCxn id="43019" idx="2"/>
              <a:endCxn id="43021" idx="0"/>
            </p:cNvCxnSpPr>
            <p:nvPr/>
          </p:nvCxnSpPr>
          <p:spPr bwMode="auto">
            <a:xfrm>
              <a:off x="2880" y="2640"/>
              <a:ext cx="105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5" name="AutoShape 10"/>
            <p:cNvCxnSpPr>
              <a:cxnSpLocks noChangeShapeType="1"/>
              <a:stCxn id="43020" idx="2"/>
              <a:endCxn id="43022" idx="0"/>
            </p:cNvCxnSpPr>
            <p:nvPr/>
          </p:nvCxnSpPr>
          <p:spPr bwMode="auto">
            <a:xfrm>
              <a:off x="1704" y="3446"/>
              <a:ext cx="1200" cy="1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6" name="AutoShape 11"/>
            <p:cNvCxnSpPr>
              <a:cxnSpLocks noChangeShapeType="1"/>
              <a:stCxn id="43021" idx="2"/>
              <a:endCxn id="43022" idx="0"/>
            </p:cNvCxnSpPr>
            <p:nvPr/>
          </p:nvCxnSpPr>
          <p:spPr bwMode="auto">
            <a:xfrm flipH="1">
              <a:off x="2904" y="3158"/>
              <a:ext cx="1032" cy="42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5" name="Oval 13"/>
          <p:cNvSpPr>
            <a:spLocks noChangeArrowheads="1"/>
          </p:cNvSpPr>
          <p:nvPr/>
        </p:nvSpPr>
        <p:spPr bwMode="auto">
          <a:xfrm>
            <a:off x="1905000" y="4876800"/>
            <a:ext cx="1524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CC"/>
              </a:solidFill>
              <a:latin typeface="Math A" pitchFamily="18" charset="2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2057400" y="3124200"/>
            <a:ext cx="3276600" cy="2286000"/>
            <a:chOff x="1296" y="1968"/>
            <a:chExt cx="2064" cy="1440"/>
          </a:xfrm>
        </p:grpSpPr>
        <p:sp>
          <p:nvSpPr>
            <p:cNvPr id="43017" name="Oval 14"/>
            <p:cNvSpPr>
              <a:spLocks noChangeArrowheads="1"/>
            </p:cNvSpPr>
            <p:nvPr/>
          </p:nvSpPr>
          <p:spPr bwMode="auto">
            <a:xfrm>
              <a:off x="1296" y="3072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3018" name="Oval 15"/>
            <p:cNvSpPr>
              <a:spLocks noChangeArrowheads="1"/>
            </p:cNvSpPr>
            <p:nvPr/>
          </p:nvSpPr>
          <p:spPr bwMode="auto">
            <a:xfrm>
              <a:off x="2688" y="1968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B2630-7AA4-4529-9939-9FCDD653200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3C514-FD8F-42AA-932B-54782AF0C55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Correctness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To replace a use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by a constant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k </a:t>
            </a:r>
            <a:r>
              <a:rPr lang="en-US" altLang="zh-CN">
                <a:ea typeface="宋体" panose="02010600030101010101" pitchFamily="2" charset="-122"/>
              </a:rPr>
              <a:t>we must know that: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On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every path</a:t>
            </a:r>
            <a:r>
              <a:rPr lang="en-US" altLang="zh-CN" i="1">
                <a:ea typeface="宋体" panose="02010600030101010101" pitchFamily="2" charset="-122"/>
              </a:rPr>
              <a:t> to the use of 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>
                <a:ea typeface="宋体" panose="02010600030101010101" pitchFamily="2" charset="-122"/>
              </a:rPr>
              <a:t>,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last assignment to x is x := k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i="1">
                <a:solidFill>
                  <a:srgbClr val="9900CC"/>
                </a:solidFill>
                <a:ea typeface="宋体" panose="02010600030101010101" pitchFamily="2" charset="-122"/>
              </a:rPr>
              <a:t>**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并且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要相同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1549C-33E0-4085-A0F1-5B9DE153261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42B79-2BF9-4D2D-9A3C-794FD49A1AD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 Revisited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038600" y="2362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828800" y="3641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638800" y="3641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3810000" y="4572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45065" name="AutoShape 8"/>
          <p:cNvCxnSpPr>
            <a:cxnSpLocks noChangeShapeType="1"/>
            <a:stCxn id="45061" idx="2"/>
            <a:endCxn id="45062" idx="0"/>
          </p:cNvCxnSpPr>
          <p:nvPr/>
        </p:nvCxnSpPr>
        <p:spPr bwMode="auto">
          <a:xfrm flipH="1">
            <a:off x="2705100" y="3225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AutoShape 9"/>
          <p:cNvCxnSpPr>
            <a:cxnSpLocks noChangeShapeType="1"/>
            <a:stCxn id="45061" idx="2"/>
            <a:endCxn id="45063" idx="0"/>
          </p:cNvCxnSpPr>
          <p:nvPr/>
        </p:nvCxnSpPr>
        <p:spPr bwMode="auto">
          <a:xfrm>
            <a:off x="4572000" y="3225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10"/>
          <p:cNvCxnSpPr>
            <a:cxnSpLocks noChangeShapeType="1"/>
            <a:stCxn id="45062" idx="2"/>
            <a:endCxn id="45064" idx="0"/>
          </p:cNvCxnSpPr>
          <p:nvPr/>
        </p:nvCxnSpPr>
        <p:spPr bwMode="auto">
          <a:xfrm>
            <a:off x="2705100" y="4048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1"/>
          <p:cNvCxnSpPr>
            <a:cxnSpLocks noChangeShapeType="1"/>
            <a:stCxn id="45063" idx="2"/>
            <a:endCxn id="45064" idx="0"/>
          </p:cNvCxnSpPr>
          <p:nvPr/>
        </p:nvCxnSpPr>
        <p:spPr bwMode="auto">
          <a:xfrm flipH="1">
            <a:off x="4610100" y="4048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7"/>
          <p:cNvGrpSpPr/>
          <p:nvPr/>
        </p:nvGrpSpPr>
        <p:grpSpPr bwMode="auto">
          <a:xfrm>
            <a:off x="3810000" y="2286000"/>
            <a:ext cx="1600200" cy="2489200"/>
            <a:chOff x="2400" y="1440"/>
            <a:chExt cx="1008" cy="1568"/>
          </a:xfrm>
        </p:grpSpPr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496" y="1440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cxnSp>
          <p:nvCxnSpPr>
            <p:cNvPr id="45071" name="AutoShape 15"/>
            <p:cNvCxnSpPr>
              <a:cxnSpLocks noChangeShapeType="1"/>
              <a:stCxn id="45070" idx="2"/>
              <a:endCxn id="45064" idx="1"/>
            </p:cNvCxnSpPr>
            <p:nvPr/>
          </p:nvCxnSpPr>
          <p:spPr bwMode="auto">
            <a:xfrm rot="10800000" flipV="1">
              <a:off x="2400" y="1608"/>
              <a:ext cx="84" cy="1400"/>
            </a:xfrm>
            <a:prstGeom prst="curvedConnector3">
              <a:avLst>
                <a:gd name="adj1" fmla="val 2289282"/>
              </a:avLst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2" name="AutoShape 16"/>
            <p:cNvCxnSpPr>
              <a:cxnSpLocks noChangeShapeType="1"/>
              <a:stCxn id="45070" idx="6"/>
              <a:endCxn id="45064" idx="3"/>
            </p:cNvCxnSpPr>
            <p:nvPr/>
          </p:nvCxnSpPr>
          <p:spPr bwMode="auto">
            <a:xfrm>
              <a:off x="3180" y="1608"/>
              <a:ext cx="228" cy="1400"/>
            </a:xfrm>
            <a:prstGeom prst="curvedConnector3">
              <a:avLst>
                <a:gd name="adj1" fmla="val 691227"/>
              </a:avLst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57126-D228-4DD7-9652-803E90A6729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A7985-7380-44F7-B32A-DB7C6CA1BE9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2 Revisited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6085" name="Group 3"/>
          <p:cNvGrpSpPr/>
          <p:nvPr/>
        </p:nvGrpSpPr>
        <p:grpSpPr bwMode="auto">
          <a:xfrm>
            <a:off x="1828800" y="2362200"/>
            <a:ext cx="5029200" cy="2768600"/>
            <a:chOff x="1152" y="2096"/>
            <a:chExt cx="3168" cy="1744"/>
          </a:xfrm>
        </p:grpSpPr>
        <p:sp>
          <p:nvSpPr>
            <p:cNvPr id="46093" name="Text Box 4"/>
            <p:cNvSpPr txBox="1">
              <a:spLocks noChangeArrowheads="1"/>
            </p:cNvSpPr>
            <p:nvPr/>
          </p:nvSpPr>
          <p:spPr bwMode="auto">
            <a:xfrm>
              <a:off x="2544" y="2096"/>
              <a:ext cx="672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&gt;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094" name="Text Box 5"/>
            <p:cNvSpPr txBox="1">
              <a:spLocks noChangeArrowheads="1"/>
            </p:cNvSpPr>
            <p:nvPr/>
          </p:nvSpPr>
          <p:spPr bwMode="auto">
            <a:xfrm>
              <a:off x="1152" y="2902"/>
              <a:ext cx="1104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+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4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095" name="Text Box 6"/>
            <p:cNvSpPr txBox="1">
              <a:spLocks noChangeArrowheads="1"/>
            </p:cNvSpPr>
            <p:nvPr/>
          </p:nvSpPr>
          <p:spPr bwMode="auto">
            <a:xfrm>
              <a:off x="3552" y="2902"/>
              <a:ext cx="76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096" name="Text Box 7"/>
            <p:cNvSpPr txBox="1">
              <a:spLocks noChangeArrowheads="1"/>
            </p:cNvSpPr>
            <p:nvPr/>
          </p:nvSpPr>
          <p:spPr bwMode="auto">
            <a:xfrm>
              <a:off x="2400" y="3584"/>
              <a:ext cx="100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2 * X</a:t>
              </a:r>
              <a:endParaRPr lang="en-US" altLang="zh-CN" sz="20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6097" name="AutoShape 8"/>
            <p:cNvCxnSpPr>
              <a:cxnSpLocks noChangeShapeType="1"/>
              <a:stCxn id="46093" idx="2"/>
              <a:endCxn id="46094" idx="0"/>
            </p:cNvCxnSpPr>
            <p:nvPr/>
          </p:nvCxnSpPr>
          <p:spPr bwMode="auto">
            <a:xfrm flipH="1">
              <a:off x="1704" y="2640"/>
              <a:ext cx="117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8" name="AutoShape 9"/>
            <p:cNvCxnSpPr>
              <a:cxnSpLocks noChangeShapeType="1"/>
              <a:stCxn id="46093" idx="2"/>
              <a:endCxn id="46095" idx="0"/>
            </p:cNvCxnSpPr>
            <p:nvPr/>
          </p:nvCxnSpPr>
          <p:spPr bwMode="auto">
            <a:xfrm>
              <a:off x="2880" y="2640"/>
              <a:ext cx="105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AutoShape 10"/>
            <p:cNvCxnSpPr>
              <a:cxnSpLocks noChangeShapeType="1"/>
              <a:stCxn id="46094" idx="2"/>
              <a:endCxn id="46096" idx="0"/>
            </p:cNvCxnSpPr>
            <p:nvPr/>
          </p:nvCxnSpPr>
          <p:spPr bwMode="auto">
            <a:xfrm>
              <a:off x="1704" y="3446"/>
              <a:ext cx="1200" cy="1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0" name="AutoShape 11"/>
            <p:cNvCxnSpPr>
              <a:cxnSpLocks noChangeShapeType="1"/>
              <a:stCxn id="46095" idx="2"/>
              <a:endCxn id="46096" idx="0"/>
            </p:cNvCxnSpPr>
            <p:nvPr/>
          </p:nvCxnSpPr>
          <p:spPr bwMode="auto">
            <a:xfrm flipH="1">
              <a:off x="2904" y="3158"/>
              <a:ext cx="1032" cy="42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6" name="Oval 12"/>
          <p:cNvSpPr>
            <a:spLocks noChangeArrowheads="1"/>
          </p:cNvSpPr>
          <p:nvPr/>
        </p:nvSpPr>
        <p:spPr bwMode="auto">
          <a:xfrm>
            <a:off x="1600200" y="4038600"/>
            <a:ext cx="1524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CC"/>
              </a:solidFill>
              <a:latin typeface="Math A" pitchFamily="18" charset="2"/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1752600" y="2286000"/>
            <a:ext cx="3657600" cy="2641600"/>
            <a:chOff x="1104" y="1440"/>
            <a:chExt cx="2304" cy="1664"/>
          </a:xfrm>
        </p:grpSpPr>
        <p:grpSp>
          <p:nvGrpSpPr>
            <p:cNvPr id="46088" name="Group 13"/>
            <p:cNvGrpSpPr/>
            <p:nvPr/>
          </p:nvGrpSpPr>
          <p:grpSpPr bwMode="auto">
            <a:xfrm>
              <a:off x="1104" y="1440"/>
              <a:ext cx="2064" cy="1440"/>
              <a:chOff x="1296" y="1968"/>
              <a:chExt cx="2064" cy="1440"/>
            </a:xfrm>
          </p:grpSpPr>
          <p:sp>
            <p:nvSpPr>
              <p:cNvPr id="46091" name="Oval 1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672" cy="336"/>
              </a:xfrm>
              <a:prstGeom prst="ellipse">
                <a:avLst/>
              </a:prstGeom>
              <a:noFill/>
              <a:ln w="38100">
                <a:solidFill>
                  <a:srgbClr val="99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6092" name="Oval 15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672" cy="336"/>
              </a:xfrm>
              <a:prstGeom prst="ellipse">
                <a:avLst/>
              </a:prstGeom>
              <a:noFill/>
              <a:ln w="38100">
                <a:solidFill>
                  <a:srgbClr val="99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6089" name="AutoShape 16"/>
            <p:cNvCxnSpPr>
              <a:cxnSpLocks noChangeShapeType="1"/>
              <a:stCxn id="46091" idx="4"/>
              <a:endCxn id="46096" idx="1"/>
            </p:cNvCxnSpPr>
            <p:nvPr/>
          </p:nvCxnSpPr>
          <p:spPr bwMode="auto">
            <a:xfrm rot="16200000" flipH="1">
              <a:off x="1814" y="2518"/>
              <a:ext cx="212" cy="960"/>
            </a:xfrm>
            <a:prstGeom prst="curvedConnector2">
              <a:avLst/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0" name="AutoShape 17"/>
            <p:cNvCxnSpPr>
              <a:cxnSpLocks noChangeShapeType="1"/>
              <a:stCxn id="46092" idx="6"/>
              <a:endCxn id="46096" idx="3"/>
            </p:cNvCxnSpPr>
            <p:nvPr/>
          </p:nvCxnSpPr>
          <p:spPr bwMode="auto">
            <a:xfrm>
              <a:off x="3180" y="1608"/>
              <a:ext cx="228" cy="1496"/>
            </a:xfrm>
            <a:prstGeom prst="curvedConnector3">
              <a:avLst>
                <a:gd name="adj1" fmla="val 702194"/>
              </a:avLst>
            </a:prstGeom>
            <a:noFill/>
            <a:ln w="38100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5840F-B988-43AF-9DE6-0F2FE73CC51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9A1CC0-2461-4B66-A1A1-62F5A33F8E1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Constant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constant propagation can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be performed at any point where ** holds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Consider the case of computing </a:t>
            </a: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**</a:t>
            </a:r>
            <a:r>
              <a:rPr lang="en-US" altLang="zh-CN">
                <a:ea typeface="宋体" panose="02010600030101010101" pitchFamily="2" charset="-122"/>
              </a:rPr>
              <a:t> for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single variable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at all program points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AA1A9-FAC0-4818-8D3A-8FED4CBD980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1071B-73AE-431A-A930-655DEF472B9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Optimization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These optimizations can be extended to an entire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control-flow graph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8202" name="AutoShape 9"/>
          <p:cNvCxnSpPr>
            <a:cxnSpLocks noChangeShapeType="1"/>
            <a:stCxn id="8198" idx="2"/>
            <a:endCxn id="8199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0"/>
          <p:cNvCxnSpPr>
            <a:cxnSpLocks noChangeShapeType="1"/>
            <a:stCxn id="8198" idx="2"/>
            <a:endCxn id="8200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1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2"/>
          <p:cNvCxnSpPr>
            <a:cxnSpLocks noChangeShapeType="1"/>
            <a:stCxn id="8200" idx="2"/>
            <a:endCxn id="8201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28A0D-8FC4-45BE-B5E2-0C3165C0610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FC12D-D15B-4AFE-B5A7-3FB3C85F67D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Constant Propagation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144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make the problem precise, we associate one of the following values with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u="sng">
                <a:ea typeface="宋体" panose="02010600030101010101" pitchFamily="2" charset="-122"/>
              </a:rPr>
              <a:t>at every program point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91604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47800" y="3276600"/>
          <a:ext cx="6248400" cy="2840038"/>
        </p:xfrm>
        <a:graphic>
          <a:graphicData uri="http://schemas.openxmlformats.org/drawingml/2006/table">
            <a:tbl>
              <a:tblPr/>
              <a:tblGrid>
                <a:gridCol w="3124200"/>
                <a:gridCol w="3124200"/>
              </a:tblGrid>
              <a:tr h="5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interpretation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Euclid Symbol" pitchFamily="18" charset="2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Euclid Symbol" pitchFamily="18" charset="2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This statement is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not reachable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= constant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Don’t know if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is a constant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A46D46-15AE-4EEB-841B-CEC499E72FB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D443E-BCAF-4E7B-A59D-3BC456262A2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4876800" y="2193925"/>
            <a:ext cx="1295400" cy="396875"/>
            <a:chOff x="3120" y="1200"/>
            <a:chExt cx="816" cy="250"/>
          </a:xfrm>
        </p:grpSpPr>
        <p:sp>
          <p:nvSpPr>
            <p:cNvPr id="49191" name="Text Box 11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92" name="Line 12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876800" y="2590800"/>
            <a:ext cx="1295400" cy="396875"/>
            <a:chOff x="3120" y="1200"/>
            <a:chExt cx="816" cy="250"/>
          </a:xfrm>
        </p:grpSpPr>
        <p:sp>
          <p:nvSpPr>
            <p:cNvPr id="49189" name="Text Box 15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3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90" name="Line 16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5410200" y="3260725"/>
            <a:ext cx="1295400" cy="396875"/>
            <a:chOff x="3120" y="1200"/>
            <a:chExt cx="816" cy="250"/>
          </a:xfrm>
        </p:grpSpPr>
        <p:sp>
          <p:nvSpPr>
            <p:cNvPr id="49187" name="Text Box 18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3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88" name="Line 19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5486400" y="4251325"/>
            <a:ext cx="1295400" cy="396875"/>
            <a:chOff x="3120" y="1200"/>
            <a:chExt cx="816" cy="250"/>
          </a:xfrm>
        </p:grpSpPr>
        <p:sp>
          <p:nvSpPr>
            <p:cNvPr id="49185" name="Text Box 21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3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86" name="Line 22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1828800" y="4572000"/>
            <a:ext cx="1143000" cy="396875"/>
            <a:chOff x="1632" y="2640"/>
            <a:chExt cx="720" cy="250"/>
          </a:xfrm>
        </p:grpSpPr>
        <p:sp>
          <p:nvSpPr>
            <p:cNvPr id="49183" name="Text Box 24"/>
            <p:cNvSpPr txBox="1">
              <a:spLocks noChangeArrowheads="1"/>
            </p:cNvSpPr>
            <p:nvPr/>
          </p:nvSpPr>
          <p:spPr bwMode="auto">
            <a:xfrm>
              <a:off x="1632" y="264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4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84" name="Line 25"/>
            <p:cNvSpPr>
              <a:spLocks noChangeShapeType="1"/>
            </p:cNvSpPr>
            <p:nvPr/>
          </p:nvSpPr>
          <p:spPr bwMode="auto">
            <a:xfrm>
              <a:off x="2135" y="278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4800600" y="5181600"/>
            <a:ext cx="1295400" cy="396875"/>
            <a:chOff x="3120" y="1200"/>
            <a:chExt cx="816" cy="250"/>
          </a:xfrm>
        </p:grpSpPr>
        <p:sp>
          <p:nvSpPr>
            <p:cNvPr id="49181" name="Text Box 27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82" name="Line 28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/>
          <p:nvPr/>
        </p:nvGrpSpPr>
        <p:grpSpPr bwMode="auto">
          <a:xfrm>
            <a:off x="1600200" y="2438400"/>
            <a:ext cx="5029200" cy="2768600"/>
            <a:chOff x="1152" y="2096"/>
            <a:chExt cx="3168" cy="1744"/>
          </a:xfrm>
        </p:grpSpPr>
        <p:sp>
          <p:nvSpPr>
            <p:cNvPr id="49173" name="Text Box 31"/>
            <p:cNvSpPr txBox="1">
              <a:spLocks noChangeArrowheads="1"/>
            </p:cNvSpPr>
            <p:nvPr/>
          </p:nvSpPr>
          <p:spPr bwMode="auto">
            <a:xfrm>
              <a:off x="2544" y="2096"/>
              <a:ext cx="672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&gt;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4" name="Text Box 32"/>
            <p:cNvSpPr txBox="1">
              <a:spLocks noChangeArrowheads="1"/>
            </p:cNvSpPr>
            <p:nvPr/>
          </p:nvSpPr>
          <p:spPr bwMode="auto">
            <a:xfrm>
              <a:off x="1152" y="2902"/>
              <a:ext cx="1104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+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4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5" name="Text Box 33"/>
            <p:cNvSpPr txBox="1">
              <a:spLocks noChangeArrowheads="1"/>
            </p:cNvSpPr>
            <p:nvPr/>
          </p:nvSpPr>
          <p:spPr bwMode="auto">
            <a:xfrm>
              <a:off x="3552" y="2902"/>
              <a:ext cx="76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6" name="Text Box 34"/>
            <p:cNvSpPr txBox="1">
              <a:spLocks noChangeArrowheads="1"/>
            </p:cNvSpPr>
            <p:nvPr/>
          </p:nvSpPr>
          <p:spPr bwMode="auto">
            <a:xfrm>
              <a:off x="2400" y="3584"/>
              <a:ext cx="100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2 * X</a:t>
              </a:r>
              <a:endParaRPr lang="en-US" altLang="zh-CN" sz="20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9177" name="AutoShape 35"/>
            <p:cNvCxnSpPr>
              <a:cxnSpLocks noChangeShapeType="1"/>
              <a:stCxn id="49173" idx="2"/>
              <a:endCxn id="49174" idx="0"/>
            </p:cNvCxnSpPr>
            <p:nvPr/>
          </p:nvCxnSpPr>
          <p:spPr bwMode="auto">
            <a:xfrm flipH="1">
              <a:off x="1704" y="2640"/>
              <a:ext cx="117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8" name="AutoShape 36"/>
            <p:cNvCxnSpPr>
              <a:cxnSpLocks noChangeShapeType="1"/>
              <a:stCxn id="49173" idx="2"/>
              <a:endCxn id="49175" idx="0"/>
            </p:cNvCxnSpPr>
            <p:nvPr/>
          </p:nvCxnSpPr>
          <p:spPr bwMode="auto">
            <a:xfrm>
              <a:off x="2880" y="2640"/>
              <a:ext cx="105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9" name="AutoShape 37"/>
            <p:cNvCxnSpPr>
              <a:cxnSpLocks noChangeShapeType="1"/>
              <a:stCxn id="49174" idx="2"/>
              <a:endCxn id="49176" idx="0"/>
            </p:cNvCxnSpPr>
            <p:nvPr/>
          </p:nvCxnSpPr>
          <p:spPr bwMode="auto">
            <a:xfrm>
              <a:off x="1704" y="3446"/>
              <a:ext cx="1200" cy="1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0" name="AutoShape 38"/>
            <p:cNvCxnSpPr>
              <a:cxnSpLocks noChangeShapeType="1"/>
              <a:stCxn id="49175" idx="2"/>
              <a:endCxn id="49176" idx="0"/>
            </p:cNvCxnSpPr>
            <p:nvPr/>
          </p:nvCxnSpPr>
          <p:spPr bwMode="auto">
            <a:xfrm flipH="1">
              <a:off x="2904" y="3158"/>
              <a:ext cx="1032" cy="42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39"/>
          <p:cNvGrpSpPr/>
          <p:nvPr/>
        </p:nvGrpSpPr>
        <p:grpSpPr bwMode="auto">
          <a:xfrm>
            <a:off x="457200" y="3946525"/>
            <a:ext cx="1143000" cy="396875"/>
            <a:chOff x="1632" y="2640"/>
            <a:chExt cx="720" cy="250"/>
          </a:xfrm>
        </p:grpSpPr>
        <p:sp>
          <p:nvSpPr>
            <p:cNvPr id="49171" name="Text Box 40"/>
            <p:cNvSpPr txBox="1">
              <a:spLocks noChangeArrowheads="1"/>
            </p:cNvSpPr>
            <p:nvPr/>
          </p:nvSpPr>
          <p:spPr bwMode="auto">
            <a:xfrm>
              <a:off x="1632" y="264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3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2" name="Line 41"/>
            <p:cNvSpPr>
              <a:spLocks noChangeShapeType="1"/>
            </p:cNvSpPr>
            <p:nvPr/>
          </p:nvSpPr>
          <p:spPr bwMode="auto">
            <a:xfrm>
              <a:off x="2135" y="278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42"/>
          <p:cNvGrpSpPr/>
          <p:nvPr/>
        </p:nvGrpSpPr>
        <p:grpSpPr bwMode="auto">
          <a:xfrm>
            <a:off x="2133600" y="3200400"/>
            <a:ext cx="1143000" cy="396875"/>
            <a:chOff x="1632" y="2640"/>
            <a:chExt cx="720" cy="250"/>
          </a:xfrm>
        </p:grpSpPr>
        <p:sp>
          <p:nvSpPr>
            <p:cNvPr id="49169" name="Text Box 43"/>
            <p:cNvSpPr txBox="1">
              <a:spLocks noChangeArrowheads="1"/>
            </p:cNvSpPr>
            <p:nvPr/>
          </p:nvSpPr>
          <p:spPr bwMode="auto">
            <a:xfrm>
              <a:off x="1632" y="264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3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0" name="Line 44"/>
            <p:cNvSpPr>
              <a:spLocks noChangeShapeType="1"/>
            </p:cNvSpPr>
            <p:nvPr/>
          </p:nvSpPr>
          <p:spPr bwMode="auto">
            <a:xfrm>
              <a:off x="2135" y="278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4800600" y="4572000"/>
            <a:ext cx="1295400" cy="396875"/>
            <a:chOff x="3120" y="1200"/>
            <a:chExt cx="816" cy="250"/>
          </a:xfrm>
        </p:grpSpPr>
        <p:sp>
          <p:nvSpPr>
            <p:cNvPr id="49167" name="Text Box 46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68" name="Line 47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7695" y="1586230"/>
            <a:ext cx="4726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在每个函数的入口都应该将对应变量均设置为</a:t>
            </a:r>
            <a:r>
              <a:rPr lang="en-US" altLang="zh-CN" sz="1600" i="0">
                <a:cs typeface="Comic Sans MS" panose="030F0702030302020204" pitchFamily="66" charset="0"/>
              </a:rPr>
              <a:t>*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，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因为还不知道是否会被修改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84386-3EA8-409E-BC52-E8DE137BBBC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E195A-400D-4047-84C3-5D90C68F369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Constant Propagation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each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we compute information about the value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immediately before and after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(x,s)</a:t>
            </a:r>
            <a:r>
              <a:rPr lang="en-US" altLang="zh-CN">
                <a:ea typeface="宋体" panose="02010600030101010101" pitchFamily="2" charset="-122"/>
              </a:rPr>
              <a:t> = value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before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(x,s)</a:t>
            </a:r>
            <a:r>
              <a:rPr lang="en-US" altLang="zh-CN">
                <a:ea typeface="宋体" panose="02010600030101010101" pitchFamily="2" charset="-122"/>
              </a:rPr>
              <a:t> = value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after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FB2D8-5570-4C92-BF1B-B408532B023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7A2AC-E3FF-4779-AB73-6F18D763BDA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Define a </a:t>
            </a:r>
            <a:r>
              <a:rPr lang="en-US" altLang="zh-CN" u="sng">
                <a:ea typeface="宋体" panose="02010600030101010101" pitchFamily="2" charset="-122"/>
              </a:rPr>
              <a:t>transfer function</a:t>
            </a:r>
            <a:r>
              <a:rPr lang="en-US" altLang="zh-CN">
                <a:ea typeface="宋体" panose="02010600030101010101" pitchFamily="2" charset="-122"/>
              </a:rPr>
              <a:t> that transfers information from one statement to another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the following rules, let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immediate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predecessor</a:t>
            </a:r>
            <a:r>
              <a:rPr lang="en-US" altLang="zh-CN">
                <a:ea typeface="宋体" panose="02010600030101010101" pitchFamily="2" charset="-122"/>
              </a:rPr>
              <a:t> statements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,…,p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baseline="-25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5142D-B3F1-40B5-8BEE-210BC24DA75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2412D-DE31-49B6-ADB0-ECAF9637660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) = *</a:t>
            </a:r>
            <a:r>
              <a:rPr lang="en-US" altLang="zh-CN">
                <a:ea typeface="宋体" panose="02010600030101010101" pitchFamily="2" charset="-122"/>
              </a:rPr>
              <a:t> for some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4038600" y="3292475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2231" name="AutoShape 9"/>
          <p:cNvCxnSpPr>
            <a:cxnSpLocks noChangeShapeType="1"/>
            <a:endCxn id="52230" idx="0"/>
          </p:cNvCxnSpPr>
          <p:nvPr/>
        </p:nvCxnSpPr>
        <p:spPr bwMode="auto">
          <a:xfrm>
            <a:off x="2971800" y="2606675"/>
            <a:ext cx="1866900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AutoShape 10"/>
          <p:cNvCxnSpPr>
            <a:cxnSpLocks noChangeShapeType="1"/>
            <a:endCxn id="52230" idx="0"/>
          </p:cNvCxnSpPr>
          <p:nvPr/>
        </p:nvCxnSpPr>
        <p:spPr bwMode="auto">
          <a:xfrm flipH="1">
            <a:off x="4838700" y="2378075"/>
            <a:ext cx="571500" cy="914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1"/>
          <p:cNvCxnSpPr>
            <a:cxnSpLocks noChangeShapeType="1"/>
            <a:endCxn id="52230" idx="0"/>
          </p:cNvCxnSpPr>
          <p:nvPr/>
        </p:nvCxnSpPr>
        <p:spPr bwMode="auto">
          <a:xfrm>
            <a:off x="3962400" y="2454275"/>
            <a:ext cx="876300" cy="838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12"/>
          <p:cNvCxnSpPr>
            <a:cxnSpLocks noChangeShapeType="1"/>
            <a:endCxn id="52230" idx="0"/>
          </p:cNvCxnSpPr>
          <p:nvPr/>
        </p:nvCxnSpPr>
        <p:spPr bwMode="auto">
          <a:xfrm flipH="1">
            <a:off x="4838700" y="2616200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Text Box 14"/>
          <p:cNvSpPr txBox="1">
            <a:spLocks noChangeArrowheads="1"/>
          </p:cNvSpPr>
          <p:nvPr/>
        </p:nvSpPr>
        <p:spPr bwMode="auto">
          <a:xfrm>
            <a:off x="5029200" y="1981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*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52236" name="Group 16"/>
          <p:cNvGrpSpPr/>
          <p:nvPr/>
        </p:nvGrpSpPr>
        <p:grpSpPr bwMode="auto">
          <a:xfrm>
            <a:off x="5257800" y="2971800"/>
            <a:ext cx="1295400" cy="396875"/>
            <a:chOff x="3120" y="1200"/>
            <a:chExt cx="816" cy="250"/>
          </a:xfrm>
        </p:grpSpPr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241" name="Line 18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237" name="Text Box 19"/>
          <p:cNvSpPr txBox="1">
            <a:spLocks noChangeArrowheads="1"/>
          </p:cNvSpPr>
          <p:nvPr/>
        </p:nvSpPr>
        <p:spPr bwMode="auto">
          <a:xfrm>
            <a:off x="6019800" y="22256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2238" name="Text Box 20"/>
          <p:cNvSpPr txBox="1">
            <a:spLocks noChangeArrowheads="1"/>
          </p:cNvSpPr>
          <p:nvPr/>
        </p:nvSpPr>
        <p:spPr bwMode="auto">
          <a:xfrm>
            <a:off x="3581400" y="20732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2239" name="Text Box 21"/>
          <p:cNvSpPr txBox="1">
            <a:spLocks noChangeArrowheads="1"/>
          </p:cNvSpPr>
          <p:nvPr/>
        </p:nvSpPr>
        <p:spPr bwMode="auto">
          <a:xfrm>
            <a:off x="2590800" y="21494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636B4-3B6C-483A-AA10-15209EF64B5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C0734-A371-4531-9642-ABEAD35090A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) = c  </a:t>
            </a:r>
            <a:r>
              <a:rPr lang="en-US" altLang="zh-CN">
                <a:ea typeface="宋体" panose="02010600030101010101" pitchFamily="2" charset="-122"/>
              </a:rPr>
              <a:t>and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) = d  </a:t>
            </a:r>
            <a:r>
              <a:rPr lang="en-US" altLang="zh-CN">
                <a:ea typeface="宋体" panose="02010600030101010101" pitchFamily="2" charset="-122"/>
              </a:rPr>
              <a:t>and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c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(x, s) = 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4038600" y="3292475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3255" name="AutoShape 5"/>
          <p:cNvCxnSpPr>
            <a:cxnSpLocks noChangeShapeType="1"/>
            <a:endCxn id="53254" idx="0"/>
          </p:cNvCxnSpPr>
          <p:nvPr/>
        </p:nvCxnSpPr>
        <p:spPr bwMode="auto">
          <a:xfrm>
            <a:off x="2971800" y="2606675"/>
            <a:ext cx="1866900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6" name="AutoShape 6"/>
          <p:cNvCxnSpPr>
            <a:cxnSpLocks noChangeShapeType="1"/>
            <a:endCxn id="53254" idx="0"/>
          </p:cNvCxnSpPr>
          <p:nvPr/>
        </p:nvCxnSpPr>
        <p:spPr bwMode="auto">
          <a:xfrm flipH="1">
            <a:off x="4838700" y="2378075"/>
            <a:ext cx="571500" cy="914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7" name="AutoShape 7"/>
          <p:cNvCxnSpPr>
            <a:cxnSpLocks noChangeShapeType="1"/>
            <a:endCxn id="53254" idx="0"/>
          </p:cNvCxnSpPr>
          <p:nvPr/>
        </p:nvCxnSpPr>
        <p:spPr bwMode="auto">
          <a:xfrm>
            <a:off x="3962400" y="2454275"/>
            <a:ext cx="876300" cy="838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AutoShape 8"/>
          <p:cNvCxnSpPr>
            <a:cxnSpLocks noChangeShapeType="1"/>
            <a:endCxn id="53254" idx="0"/>
          </p:cNvCxnSpPr>
          <p:nvPr/>
        </p:nvCxnSpPr>
        <p:spPr bwMode="auto">
          <a:xfrm flipH="1">
            <a:off x="4838700" y="2616200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9" name="Text Box 9"/>
          <p:cNvSpPr txBox="1">
            <a:spLocks noChangeArrowheads="1"/>
          </p:cNvSpPr>
          <p:nvPr/>
        </p:nvSpPr>
        <p:spPr bwMode="auto">
          <a:xfrm>
            <a:off x="5029200" y="1981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d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53260" name="Group 10"/>
          <p:cNvGrpSpPr/>
          <p:nvPr/>
        </p:nvGrpSpPr>
        <p:grpSpPr bwMode="auto">
          <a:xfrm>
            <a:off x="5257800" y="2971800"/>
            <a:ext cx="1295400" cy="396875"/>
            <a:chOff x="3120" y="1200"/>
            <a:chExt cx="816" cy="250"/>
          </a:xfrm>
        </p:grpSpPr>
        <p:sp>
          <p:nvSpPr>
            <p:cNvPr id="53264" name="Text Box 11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5" name="Line 12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19800" y="22256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581400" y="20732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?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90800" y="21494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c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A2AE2-8C70-452A-9191-8CCCD931780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988A2-2CF3-48B7-BD19-D99DD1A09D3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)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  or #  for all 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c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038600" y="3292475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4279" name="AutoShape 5"/>
          <p:cNvCxnSpPr>
            <a:cxnSpLocks noChangeShapeType="1"/>
            <a:endCxn id="54278" idx="0"/>
          </p:cNvCxnSpPr>
          <p:nvPr/>
        </p:nvCxnSpPr>
        <p:spPr bwMode="auto">
          <a:xfrm>
            <a:off x="2971800" y="2606675"/>
            <a:ext cx="1866900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AutoShape 6"/>
          <p:cNvCxnSpPr>
            <a:cxnSpLocks noChangeShapeType="1"/>
            <a:endCxn id="54278" idx="0"/>
          </p:cNvCxnSpPr>
          <p:nvPr/>
        </p:nvCxnSpPr>
        <p:spPr bwMode="auto">
          <a:xfrm flipH="1">
            <a:off x="4838700" y="2378075"/>
            <a:ext cx="571500" cy="914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AutoShape 7"/>
          <p:cNvCxnSpPr>
            <a:cxnSpLocks noChangeShapeType="1"/>
            <a:endCxn id="54278" idx="0"/>
          </p:cNvCxnSpPr>
          <p:nvPr/>
        </p:nvCxnSpPr>
        <p:spPr bwMode="auto">
          <a:xfrm>
            <a:off x="3962400" y="2454275"/>
            <a:ext cx="876300" cy="838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AutoShape 8"/>
          <p:cNvCxnSpPr>
            <a:cxnSpLocks noChangeShapeType="1"/>
            <a:endCxn id="54278" idx="0"/>
          </p:cNvCxnSpPr>
          <p:nvPr/>
        </p:nvCxnSpPr>
        <p:spPr bwMode="auto">
          <a:xfrm flipH="1">
            <a:off x="4838700" y="2616200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Text Box 9"/>
          <p:cNvSpPr txBox="1">
            <a:spLocks noChangeArrowheads="1"/>
          </p:cNvSpPr>
          <p:nvPr/>
        </p:nvSpPr>
        <p:spPr bwMode="auto">
          <a:xfrm>
            <a:off x="5029200" y="1981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c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54284" name="Group 10"/>
          <p:cNvGrpSpPr/>
          <p:nvPr/>
        </p:nvGrpSpPr>
        <p:grpSpPr bwMode="auto">
          <a:xfrm>
            <a:off x="5257800" y="2971800"/>
            <a:ext cx="1295400" cy="396875"/>
            <a:chOff x="3120" y="1200"/>
            <a:chExt cx="816" cy="250"/>
          </a:xfrm>
        </p:grpSpPr>
        <p:sp>
          <p:nvSpPr>
            <p:cNvPr id="54288" name="Text Box 11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c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89" name="Line 12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019800" y="222567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581400" y="20732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590800" y="21494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c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2F54C-4661-473A-A0FD-2175D594E55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4E1D9-C428-4D6C-BBF1-DDAE3E97275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p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for all i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,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#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038600" y="3292475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5303" name="AutoShape 5"/>
          <p:cNvCxnSpPr>
            <a:cxnSpLocks noChangeShapeType="1"/>
            <a:endCxn id="55302" idx="0"/>
          </p:cNvCxnSpPr>
          <p:nvPr/>
        </p:nvCxnSpPr>
        <p:spPr bwMode="auto">
          <a:xfrm>
            <a:off x="2971800" y="2606675"/>
            <a:ext cx="1866900" cy="685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AutoShape 6"/>
          <p:cNvCxnSpPr>
            <a:cxnSpLocks noChangeShapeType="1"/>
            <a:endCxn id="55302" idx="0"/>
          </p:cNvCxnSpPr>
          <p:nvPr/>
        </p:nvCxnSpPr>
        <p:spPr bwMode="auto">
          <a:xfrm flipH="1">
            <a:off x="4838700" y="2378075"/>
            <a:ext cx="571500" cy="914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AutoShape 7"/>
          <p:cNvCxnSpPr>
            <a:cxnSpLocks noChangeShapeType="1"/>
            <a:endCxn id="55302" idx="0"/>
          </p:cNvCxnSpPr>
          <p:nvPr/>
        </p:nvCxnSpPr>
        <p:spPr bwMode="auto">
          <a:xfrm>
            <a:off x="3962400" y="2454275"/>
            <a:ext cx="876300" cy="838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8"/>
          <p:cNvCxnSpPr>
            <a:cxnSpLocks noChangeShapeType="1"/>
            <a:endCxn id="55302" idx="0"/>
          </p:cNvCxnSpPr>
          <p:nvPr/>
        </p:nvCxnSpPr>
        <p:spPr bwMode="auto">
          <a:xfrm flipH="1">
            <a:off x="4838700" y="2616200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5029200" y="1981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5308" name="Text Box 11"/>
          <p:cNvSpPr txBox="1">
            <a:spLocks noChangeArrowheads="1"/>
          </p:cNvSpPr>
          <p:nvPr/>
        </p:nvSpPr>
        <p:spPr bwMode="auto">
          <a:xfrm>
            <a:off x="5715000" y="2971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 flipH="1">
            <a:off x="5257800" y="3200400"/>
            <a:ext cx="344488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5310" name="Text Box 13"/>
          <p:cNvSpPr txBox="1">
            <a:spLocks noChangeArrowheads="1"/>
          </p:cNvSpPr>
          <p:nvPr/>
        </p:nvSpPr>
        <p:spPr bwMode="auto">
          <a:xfrm>
            <a:off x="6019800" y="222567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3581400" y="20732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 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2590800" y="21494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D59F7-E49B-45F3-9D35-EA8E6845893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05539-F4C5-4949-967E-9ADF4484BE7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Other Half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Rules 1-4 relate the </a:t>
            </a:r>
            <a:r>
              <a:rPr lang="en-US" altLang="zh-CN" i="1">
                <a:ea typeface="宋体" panose="02010600030101010101" pitchFamily="2" charset="-122"/>
              </a:rPr>
              <a:t>out </a:t>
            </a:r>
            <a:r>
              <a:rPr lang="en-US" altLang="zh-CN">
                <a:ea typeface="宋体" panose="02010600030101010101" pitchFamily="2" charset="-122"/>
              </a:rPr>
              <a:t> of one statement to the </a:t>
            </a:r>
            <a:r>
              <a:rPr lang="en-US" altLang="zh-CN" i="1">
                <a:ea typeface="宋体" panose="02010600030101010101" pitchFamily="2" charset="-122"/>
              </a:rPr>
              <a:t>in</a:t>
            </a:r>
            <a:r>
              <a:rPr lang="en-US" altLang="zh-CN">
                <a:ea typeface="宋体" panose="02010600030101010101" pitchFamily="2" charset="-122"/>
              </a:rPr>
              <a:t> of the successor statement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propagate information </a:t>
            </a:r>
            <a:r>
              <a:rPr lang="en-US" altLang="zh-CN" u="sng">
                <a:ea typeface="宋体" panose="02010600030101010101" pitchFamily="2" charset="-122"/>
              </a:rPr>
              <a:t>forward</a:t>
            </a:r>
            <a:r>
              <a:rPr lang="en-US" altLang="zh-CN">
                <a:ea typeface="宋体" panose="02010600030101010101" pitchFamily="2" charset="-122"/>
              </a:rPr>
              <a:t> across CFG(control flow graph) edges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Now we need rules relating the </a:t>
            </a:r>
            <a:r>
              <a:rPr lang="en-US" altLang="zh-CN" i="1">
                <a:ea typeface="宋体" panose="02010600030101010101" pitchFamily="2" charset="-122"/>
              </a:rPr>
              <a:t>in </a:t>
            </a:r>
            <a:r>
              <a:rPr lang="en-US" altLang="zh-CN">
                <a:ea typeface="宋体" panose="02010600030101010101" pitchFamily="2" charset="-122"/>
              </a:rPr>
              <a:t>of a statement to the </a:t>
            </a:r>
            <a:r>
              <a:rPr lang="en-US" altLang="zh-CN" i="1">
                <a:ea typeface="宋体" panose="02010600030101010101" pitchFamily="2" charset="-122"/>
              </a:rPr>
              <a:t>out</a:t>
            </a:r>
            <a:r>
              <a:rPr lang="en-US" altLang="zh-CN">
                <a:ea typeface="宋体" panose="02010600030101010101" pitchFamily="2" charset="-122"/>
              </a:rPr>
              <a:t> of the same statement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propagate information across statements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CEDAE3-5939-468A-823F-05ECF1C08EF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6ED48-4B5D-40E5-90B7-1751F39862B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 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# 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					  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 does not modify x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7351" name="Group 5"/>
          <p:cNvGrpSpPr/>
          <p:nvPr/>
        </p:nvGrpSpPr>
        <p:grpSpPr bwMode="auto">
          <a:xfrm>
            <a:off x="4648200" y="2057400"/>
            <a:ext cx="1600200" cy="396875"/>
            <a:chOff x="2928" y="1296"/>
            <a:chExt cx="1008" cy="250"/>
          </a:xfrm>
        </p:grpSpPr>
        <p:sp>
          <p:nvSpPr>
            <p:cNvPr id="57357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8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57352" name="AutoShape 8"/>
          <p:cNvCxnSpPr>
            <a:cxnSpLocks noChangeShapeType="1"/>
            <a:stCxn id="57350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354" name="Group 10"/>
          <p:cNvGrpSpPr/>
          <p:nvPr/>
        </p:nvGrpSpPr>
        <p:grpSpPr bwMode="auto">
          <a:xfrm>
            <a:off x="4648200" y="3032125"/>
            <a:ext cx="1600200" cy="396875"/>
            <a:chOff x="2928" y="1296"/>
            <a:chExt cx="1008" cy="250"/>
          </a:xfrm>
        </p:grpSpPr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1E6C3-8B7C-4185-94DC-537BDA83639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BB50BB-7305-4FDF-8D62-DD237E5C420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Optimization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These optimizations can be extended to an entire control-flow graph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9226" name="AutoShape 8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22" idx="2"/>
            <a:endCxn id="9224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0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1"/>
          <p:cNvCxnSpPr>
            <a:cxnSpLocks noChangeShapeType="1"/>
            <a:stCxn id="9224" idx="2"/>
            <a:endCxn id="9225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28DAD-1444-468B-8B8B-5742847A606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09B4A4-4CD7-428B-990A-0E10A966B94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x := c)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 </a:t>
            </a:r>
            <a:r>
              <a:rPr lang="en-US" altLang="zh-CN">
                <a:ea typeface="宋体" panose="02010600030101010101" pitchFamily="2" charset="-122"/>
              </a:rPr>
              <a:t> if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 is a constant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x := c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8375" name="Group 19"/>
          <p:cNvGrpSpPr/>
          <p:nvPr/>
        </p:nvGrpSpPr>
        <p:grpSpPr bwMode="auto">
          <a:xfrm>
            <a:off x="4648200" y="2057400"/>
            <a:ext cx="1600200" cy="396875"/>
            <a:chOff x="2928" y="1296"/>
            <a:chExt cx="1008" cy="250"/>
          </a:xfrm>
        </p:grpSpPr>
        <p:sp>
          <p:nvSpPr>
            <p:cNvPr id="58381" name="Text Box 10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?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382" name="Line 11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58376" name="AutoShape 17"/>
          <p:cNvCxnSpPr>
            <a:cxnSpLocks noChangeShapeType="1"/>
            <a:stCxn id="58374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AutoShape 18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8378" name="Group 20"/>
          <p:cNvGrpSpPr/>
          <p:nvPr/>
        </p:nvGrpSpPr>
        <p:grpSpPr bwMode="auto">
          <a:xfrm>
            <a:off x="4648200" y="3032125"/>
            <a:ext cx="1600200" cy="396875"/>
            <a:chOff x="2928" y="1296"/>
            <a:chExt cx="1008" cy="250"/>
          </a:xfrm>
        </p:grpSpPr>
        <p:sp>
          <p:nvSpPr>
            <p:cNvPr id="58379" name="Text Box 2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c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8380" name="Line 2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89C81-DA6F-4246-BF06-A08353DCD93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6AA214-286D-4254-A1E5-DCAF17DA244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7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x := f(…))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x := f(…)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9399" name="Group 5"/>
          <p:cNvGrpSpPr/>
          <p:nvPr/>
        </p:nvGrpSpPr>
        <p:grpSpPr bwMode="auto">
          <a:xfrm>
            <a:off x="4648200" y="2057400"/>
            <a:ext cx="1600200" cy="396875"/>
            <a:chOff x="2928" y="1296"/>
            <a:chExt cx="1008" cy="250"/>
          </a:xfrm>
        </p:grpSpPr>
        <p:sp>
          <p:nvSpPr>
            <p:cNvPr id="59405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?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06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59400" name="AutoShape 8"/>
          <p:cNvCxnSpPr>
            <a:cxnSpLocks noChangeShapeType="1"/>
            <a:stCxn id="59398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2" name="Group 10"/>
          <p:cNvGrpSpPr/>
          <p:nvPr/>
        </p:nvGrpSpPr>
        <p:grpSpPr bwMode="auto">
          <a:xfrm>
            <a:off x="4648200" y="3108325"/>
            <a:ext cx="1600200" cy="396875"/>
            <a:chOff x="2928" y="1296"/>
            <a:chExt cx="1008" cy="250"/>
          </a:xfrm>
        </p:grpSpPr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4B9C5-6E84-471E-84B3-637639872E6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1C58D-CFFA-412A-969F-93280F39504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 8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1905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y := …) 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y := …)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if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3505200" y="2530475"/>
            <a:ext cx="1600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i="0">
                <a:solidFill>
                  <a:schemeClr val="accent2"/>
                </a:solidFill>
                <a:ea typeface="宋体" panose="02010600030101010101" pitchFamily="2" charset="-122"/>
              </a:rPr>
              <a:t>y := . . .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0423" name="Group 5"/>
          <p:cNvGrpSpPr/>
          <p:nvPr/>
        </p:nvGrpSpPr>
        <p:grpSpPr bwMode="auto">
          <a:xfrm>
            <a:off x="4648200" y="2057400"/>
            <a:ext cx="1600200" cy="396875"/>
            <a:chOff x="2928" y="1296"/>
            <a:chExt cx="1008" cy="250"/>
          </a:xfrm>
        </p:grpSpPr>
        <p:sp>
          <p:nvSpPr>
            <p:cNvPr id="60429" name="Text Box 6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a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30" name="Line 7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cxnSp>
        <p:nvCxnSpPr>
          <p:cNvPr id="60424" name="AutoShape 8"/>
          <p:cNvCxnSpPr>
            <a:cxnSpLocks noChangeShapeType="1"/>
            <a:stCxn id="60422" idx="2"/>
          </p:cNvCxnSpPr>
          <p:nvPr/>
        </p:nvCxnSpPr>
        <p:spPr bwMode="auto">
          <a:xfrm>
            <a:off x="4305300" y="29972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5" name="AutoShape 9"/>
          <p:cNvCxnSpPr>
            <a:cxnSpLocks noChangeShapeType="1"/>
          </p:cNvCxnSpPr>
          <p:nvPr/>
        </p:nvCxnSpPr>
        <p:spPr bwMode="auto">
          <a:xfrm>
            <a:off x="4267200" y="1828800"/>
            <a:ext cx="0" cy="736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426" name="Group 10"/>
          <p:cNvGrpSpPr/>
          <p:nvPr/>
        </p:nvGrpSpPr>
        <p:grpSpPr bwMode="auto">
          <a:xfrm>
            <a:off x="4648200" y="3108325"/>
            <a:ext cx="1600200" cy="396875"/>
            <a:chOff x="2928" y="1296"/>
            <a:chExt cx="1008" cy="250"/>
          </a:xfrm>
        </p:grpSpPr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3168" y="12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a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 flipH="1">
              <a:off x="2928" y="1440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A4D91-5EFF-49F7-B037-D85018FF21B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BEFAD-9DF3-4B97-99BB-B1F20E5B5D0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For every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entry s to the program,  set       C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(x, s) = 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Set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(x, s)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# everywhere else</a:t>
            </a: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Repeat until all points satisfy 1-8:</a:t>
            </a:r>
            <a:endParaRPr lang="en-US" altLang="zh-CN">
              <a:ea typeface="宋体" panose="02010600030101010101" pitchFamily="2" charset="-122"/>
            </a:endParaRPr>
          </a:p>
          <a:p>
            <a:pPr marL="914400" lvl="1" indent="-457200" algn="ctr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Pick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not satisfying 1-8 and update using the appropriate rule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F4E491-C6AC-4900-AE36-9070E90393D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01940-93A4-47EF-B33A-BB8F51292E9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#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understand why we need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, look at a loop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70" name="Text Box 23"/>
          <p:cNvSpPr txBox="1">
            <a:spLocks noChangeArrowheads="1"/>
          </p:cNvSpPr>
          <p:nvPr/>
        </p:nvSpPr>
        <p:spPr bwMode="auto">
          <a:xfrm>
            <a:off x="4267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2471" name="Text Box 24"/>
          <p:cNvSpPr txBox="1">
            <a:spLocks noChangeArrowheads="1"/>
          </p:cNvSpPr>
          <p:nvPr/>
        </p:nvSpPr>
        <p:spPr bwMode="auto">
          <a:xfrm>
            <a:off x="2057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2472" name="Text Box 25"/>
          <p:cNvSpPr txBox="1">
            <a:spLocks noChangeArrowheads="1"/>
          </p:cNvSpPr>
          <p:nvPr/>
        </p:nvSpPr>
        <p:spPr bwMode="auto">
          <a:xfrm>
            <a:off x="5867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2473" name="Text Box 26"/>
          <p:cNvSpPr txBox="1">
            <a:spLocks noChangeArrowheads="1"/>
          </p:cNvSpPr>
          <p:nvPr/>
        </p:nvSpPr>
        <p:spPr bwMode="auto">
          <a:xfrm>
            <a:off x="4038600" y="5105400"/>
            <a:ext cx="16002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&lt; B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2474" name="AutoShape 27"/>
          <p:cNvCxnSpPr>
            <a:cxnSpLocks noChangeShapeType="1"/>
            <a:stCxn id="62470" idx="2"/>
            <a:endCxn id="62471" idx="0"/>
          </p:cNvCxnSpPr>
          <p:nvPr/>
        </p:nvCxnSpPr>
        <p:spPr bwMode="auto">
          <a:xfrm flipH="1">
            <a:off x="2933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AutoShape 28"/>
          <p:cNvCxnSpPr>
            <a:cxnSpLocks noChangeShapeType="1"/>
            <a:stCxn id="62470" idx="2"/>
            <a:endCxn id="62472" idx="0"/>
          </p:cNvCxnSpPr>
          <p:nvPr/>
        </p:nvCxnSpPr>
        <p:spPr bwMode="auto">
          <a:xfrm>
            <a:off x="4800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AutoShape 29"/>
          <p:cNvCxnSpPr>
            <a:cxnSpLocks noChangeShapeType="1"/>
            <a:stCxn id="62471" idx="2"/>
            <a:endCxn id="62473" idx="0"/>
          </p:cNvCxnSpPr>
          <p:nvPr/>
        </p:nvCxnSpPr>
        <p:spPr bwMode="auto">
          <a:xfrm>
            <a:off x="2933700" y="4429125"/>
            <a:ext cx="19050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AutoShape 30"/>
          <p:cNvCxnSpPr>
            <a:cxnSpLocks noChangeShapeType="1"/>
            <a:stCxn id="62472" idx="2"/>
            <a:endCxn id="62473" idx="0"/>
          </p:cNvCxnSpPr>
          <p:nvPr/>
        </p:nvCxnSpPr>
        <p:spPr bwMode="auto">
          <a:xfrm flipH="1">
            <a:off x="4838700" y="4429125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/>
          <p:nvPr/>
        </p:nvGrpSpPr>
        <p:grpSpPr bwMode="auto">
          <a:xfrm>
            <a:off x="2362200" y="2482850"/>
            <a:ext cx="4800600" cy="2470150"/>
            <a:chOff x="1488" y="1564"/>
            <a:chExt cx="3024" cy="1556"/>
          </a:xfrm>
        </p:grpSpPr>
        <p:grpSp>
          <p:nvGrpSpPr>
            <p:cNvPr id="62480" name="Group 4"/>
            <p:cNvGrpSpPr/>
            <p:nvPr/>
          </p:nvGrpSpPr>
          <p:grpSpPr bwMode="auto">
            <a:xfrm>
              <a:off x="3360" y="1564"/>
              <a:ext cx="816" cy="250"/>
              <a:chOff x="3120" y="1200"/>
              <a:chExt cx="816" cy="250"/>
            </a:xfrm>
          </p:grpSpPr>
          <p:sp>
            <p:nvSpPr>
              <p:cNvPr id="62493" name="Text Box 5"/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9900CC"/>
                    </a:solidFill>
                    <a:ea typeface="宋体" panose="02010600030101010101" pitchFamily="2" charset="-122"/>
                  </a:rPr>
                  <a:t>X = *</a:t>
                </a:r>
                <a:endPara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494" name="Line 6"/>
              <p:cNvSpPr>
                <a:spLocks noChangeShapeType="1"/>
              </p:cNvSpPr>
              <p:nvPr/>
            </p:nvSpPr>
            <p:spPr bwMode="auto">
              <a:xfrm flipH="1">
                <a:off x="3120" y="1344"/>
                <a:ext cx="217" cy="1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7"/>
            <p:cNvGrpSpPr/>
            <p:nvPr/>
          </p:nvGrpSpPr>
          <p:grpSpPr bwMode="auto">
            <a:xfrm>
              <a:off x="3360" y="1814"/>
              <a:ext cx="816" cy="250"/>
              <a:chOff x="3120" y="1200"/>
              <a:chExt cx="816" cy="250"/>
            </a:xfrm>
          </p:grpSpPr>
          <p:sp>
            <p:nvSpPr>
              <p:cNvPr id="62491" name="Text Box 8"/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9900CC"/>
                    </a:solidFill>
                    <a:ea typeface="宋体" panose="02010600030101010101" pitchFamily="2" charset="-122"/>
                  </a:rPr>
                  <a:t>X = 3</a:t>
                </a:r>
                <a:endPara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492" name="Line 9"/>
              <p:cNvSpPr>
                <a:spLocks noChangeShapeType="1"/>
              </p:cNvSpPr>
              <p:nvPr/>
            </p:nvSpPr>
            <p:spPr bwMode="auto">
              <a:xfrm flipH="1">
                <a:off x="3120" y="1344"/>
                <a:ext cx="217" cy="1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10"/>
            <p:cNvGrpSpPr/>
            <p:nvPr/>
          </p:nvGrpSpPr>
          <p:grpSpPr bwMode="auto">
            <a:xfrm>
              <a:off x="3696" y="2236"/>
              <a:ext cx="816" cy="250"/>
              <a:chOff x="3120" y="1200"/>
              <a:chExt cx="816" cy="250"/>
            </a:xfrm>
          </p:grpSpPr>
          <p:sp>
            <p:nvSpPr>
              <p:cNvPr id="62489" name="Text Box 11"/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9900CC"/>
                    </a:solidFill>
                    <a:ea typeface="宋体" panose="02010600030101010101" pitchFamily="2" charset="-122"/>
                  </a:rPr>
                  <a:t>X = 3</a:t>
                </a:r>
                <a:endPara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490" name="Line 12"/>
              <p:cNvSpPr>
                <a:spLocks noChangeShapeType="1"/>
              </p:cNvSpPr>
              <p:nvPr/>
            </p:nvSpPr>
            <p:spPr bwMode="auto">
              <a:xfrm flipH="1">
                <a:off x="3120" y="1344"/>
                <a:ext cx="217" cy="1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1"/>
            <p:cNvGrpSpPr/>
            <p:nvPr/>
          </p:nvGrpSpPr>
          <p:grpSpPr bwMode="auto">
            <a:xfrm>
              <a:off x="1488" y="2870"/>
              <a:ext cx="720" cy="250"/>
              <a:chOff x="1632" y="2640"/>
              <a:chExt cx="720" cy="250"/>
            </a:xfrm>
          </p:grpSpPr>
          <p:sp>
            <p:nvSpPr>
              <p:cNvPr id="62487" name="Text Box 32"/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9900CC"/>
                    </a:solidFill>
                    <a:ea typeface="宋体" panose="02010600030101010101" pitchFamily="2" charset="-122"/>
                  </a:rPr>
                  <a:t>X = 3</a:t>
                </a:r>
                <a:endPara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488" name="Line 33"/>
              <p:cNvSpPr>
                <a:spLocks noChangeShapeType="1"/>
              </p:cNvSpPr>
              <p:nvPr/>
            </p:nvSpPr>
            <p:spPr bwMode="auto">
              <a:xfrm>
                <a:off x="2135" y="2784"/>
                <a:ext cx="217" cy="1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2484" name="Group 34"/>
            <p:cNvGrpSpPr/>
            <p:nvPr/>
          </p:nvGrpSpPr>
          <p:grpSpPr bwMode="auto">
            <a:xfrm>
              <a:off x="1632" y="2198"/>
              <a:ext cx="720" cy="250"/>
              <a:chOff x="1632" y="2640"/>
              <a:chExt cx="720" cy="250"/>
            </a:xfrm>
          </p:grpSpPr>
          <p:sp>
            <p:nvSpPr>
              <p:cNvPr id="62485" name="Text Box 35"/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9900CC"/>
                    </a:solidFill>
                    <a:ea typeface="宋体" panose="02010600030101010101" pitchFamily="2" charset="-122"/>
                  </a:rPr>
                  <a:t>X = 3</a:t>
                </a:r>
                <a:endPara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486" name="Line 36"/>
              <p:cNvSpPr>
                <a:spLocks noChangeShapeType="1"/>
              </p:cNvSpPr>
              <p:nvPr/>
            </p:nvSpPr>
            <p:spPr bwMode="auto">
              <a:xfrm>
                <a:off x="2135" y="2784"/>
                <a:ext cx="217" cy="1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62479" name="AutoShape 37"/>
          <p:cNvCxnSpPr>
            <a:cxnSpLocks noChangeShapeType="1"/>
            <a:stCxn id="62473" idx="2"/>
            <a:endCxn id="62472" idx="3"/>
          </p:cNvCxnSpPr>
          <p:nvPr/>
        </p:nvCxnSpPr>
        <p:spPr bwMode="auto">
          <a:xfrm rot="5400000" flipH="1" flipV="1">
            <a:off x="5091112" y="3973513"/>
            <a:ext cx="1743075" cy="2247900"/>
          </a:xfrm>
          <a:prstGeom prst="curvedConnector4">
            <a:avLst>
              <a:gd name="adj1" fmla="val -13116"/>
              <a:gd name="adj2" fmla="val 110171"/>
            </a:avLst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74930" y="2447925"/>
            <a:ext cx="3930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这个例子说的是，对于非入口变量，如果不设置成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#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，则可能会出现由于循环而导致某一个值即作为一个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stm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的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in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也作为另一个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stm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的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out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而出现无法使用规则进行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forward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的情况。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(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如下图中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y:=0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与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A:=2*X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的关系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)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992D2B-5668-4623-9C83-3E0C7BCD266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599C6-3A18-41A1-AAAD-641D78436E6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Discussion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To compute whether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constant at this point, we need to know whether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constant at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two predecessors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info for A := 2 * X depends on its predecessors, including Y := 0</a:t>
            </a:r>
            <a:r>
              <a:rPr lang="en-US" altLang="zh-CN">
                <a:ea typeface="宋体" panose="02010600030101010101" pitchFamily="2" charset="-122"/>
              </a:rPr>
              <a:t>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59D2E-0954-48EF-ACAD-0F675980289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0B68D-1DD9-4B0D-9BDC-E00418F712A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Value #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Because of cycles, all points must have values at all times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Intuitively, assigning some initial value allows the analysis to break cycles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initial value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 </a:t>
            </a:r>
            <a:r>
              <a:rPr lang="en-US" altLang="zh-CN">
                <a:ea typeface="宋体" panose="02010600030101010101" pitchFamily="2" charset="-122"/>
              </a:rPr>
              <a:t>means “So far as we know, control never reaches this point”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49F88-991A-4F5F-9A5B-D5B596F22C8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5E4DD-D93C-466D-B527-4E9FB577E0B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2895600" y="193675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685800" y="321627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495800" y="321627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2667000" y="4298950"/>
            <a:ext cx="16002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&lt; B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5545" name="AutoShape 8"/>
          <p:cNvCxnSpPr>
            <a:cxnSpLocks noChangeShapeType="1"/>
            <a:stCxn id="65541" idx="2"/>
            <a:endCxn id="65542" idx="0"/>
          </p:cNvCxnSpPr>
          <p:nvPr/>
        </p:nvCxnSpPr>
        <p:spPr bwMode="auto">
          <a:xfrm flipH="1">
            <a:off x="1562100" y="280035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AutoShape 9"/>
          <p:cNvCxnSpPr>
            <a:cxnSpLocks noChangeShapeType="1"/>
            <a:stCxn id="65541" idx="2"/>
            <a:endCxn id="65543" idx="0"/>
          </p:cNvCxnSpPr>
          <p:nvPr/>
        </p:nvCxnSpPr>
        <p:spPr bwMode="auto">
          <a:xfrm>
            <a:off x="3429000" y="280035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AutoShape 10"/>
          <p:cNvCxnSpPr>
            <a:cxnSpLocks noChangeShapeType="1"/>
            <a:stCxn id="65542" idx="2"/>
            <a:endCxn id="65544" idx="0"/>
          </p:cNvCxnSpPr>
          <p:nvPr/>
        </p:nvCxnSpPr>
        <p:spPr bwMode="auto">
          <a:xfrm>
            <a:off x="1562100" y="3622675"/>
            <a:ext cx="19050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1"/>
          <p:cNvCxnSpPr>
            <a:cxnSpLocks noChangeShapeType="1"/>
            <a:stCxn id="65543" idx="2"/>
            <a:endCxn id="65544" idx="0"/>
          </p:cNvCxnSpPr>
          <p:nvPr/>
        </p:nvCxnSpPr>
        <p:spPr bwMode="auto">
          <a:xfrm flipH="1">
            <a:off x="3467100" y="3622675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549" name="Group 13"/>
          <p:cNvGrpSpPr/>
          <p:nvPr/>
        </p:nvGrpSpPr>
        <p:grpSpPr bwMode="auto">
          <a:xfrm>
            <a:off x="4038600" y="1676400"/>
            <a:ext cx="1752600" cy="396875"/>
            <a:chOff x="3120" y="1200"/>
            <a:chExt cx="816" cy="250"/>
          </a:xfrm>
        </p:grpSpPr>
        <p:sp>
          <p:nvSpPr>
            <p:cNvPr id="65598" name="Text Box 14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9" name="Line 15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5550" name="Group 16"/>
          <p:cNvGrpSpPr/>
          <p:nvPr/>
        </p:nvGrpSpPr>
        <p:grpSpPr bwMode="auto">
          <a:xfrm>
            <a:off x="3962400" y="2073275"/>
            <a:ext cx="1600200" cy="396875"/>
            <a:chOff x="3120" y="1200"/>
            <a:chExt cx="816" cy="250"/>
          </a:xfrm>
        </p:grpSpPr>
        <p:sp>
          <p:nvSpPr>
            <p:cNvPr id="65596" name="Text Box 17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7" name="Line 18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5551" name="Group 19"/>
          <p:cNvGrpSpPr/>
          <p:nvPr/>
        </p:nvGrpSpPr>
        <p:grpSpPr bwMode="auto">
          <a:xfrm>
            <a:off x="4343400" y="2727325"/>
            <a:ext cx="1676400" cy="396875"/>
            <a:chOff x="3120" y="1200"/>
            <a:chExt cx="816" cy="250"/>
          </a:xfrm>
        </p:grpSpPr>
        <p:sp>
          <p:nvSpPr>
            <p:cNvPr id="65594" name="Text Box 20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5" name="Line 21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5552" name="Text Box 23"/>
          <p:cNvSpPr txBox="1">
            <a:spLocks noChangeArrowheads="1"/>
          </p:cNvSpPr>
          <p:nvPr/>
        </p:nvSpPr>
        <p:spPr bwMode="auto">
          <a:xfrm>
            <a:off x="533400" y="37496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5553" name="Line 24"/>
          <p:cNvSpPr>
            <a:spLocks noChangeShapeType="1"/>
          </p:cNvSpPr>
          <p:nvPr/>
        </p:nvSpPr>
        <p:spPr bwMode="auto">
          <a:xfrm>
            <a:off x="1789113" y="3978275"/>
            <a:ext cx="344487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5554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5555" name="Line 27"/>
          <p:cNvSpPr>
            <a:spLocks noChangeShapeType="1"/>
          </p:cNvSpPr>
          <p:nvPr/>
        </p:nvSpPr>
        <p:spPr bwMode="auto">
          <a:xfrm>
            <a:off x="2017713" y="2911475"/>
            <a:ext cx="344487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5556" name="AutoShape 28"/>
          <p:cNvCxnSpPr>
            <a:cxnSpLocks noChangeShapeType="1"/>
            <a:stCxn id="65544" idx="2"/>
            <a:endCxn id="65543" idx="3"/>
          </p:cNvCxnSpPr>
          <p:nvPr/>
        </p:nvCxnSpPr>
        <p:spPr bwMode="auto">
          <a:xfrm rot="5400000" flipH="1" flipV="1">
            <a:off x="3719512" y="3167063"/>
            <a:ext cx="1743075" cy="2247900"/>
          </a:xfrm>
          <a:prstGeom prst="curvedConnector4">
            <a:avLst>
              <a:gd name="adj1" fmla="val -29875"/>
              <a:gd name="adj2" fmla="val 149713"/>
            </a:avLst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Text Box 31"/>
          <p:cNvSpPr txBox="1">
            <a:spLocks noChangeArrowheads="1"/>
          </p:cNvSpPr>
          <p:nvPr/>
        </p:nvSpPr>
        <p:spPr bwMode="auto">
          <a:xfrm>
            <a:off x="7010400" y="3429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5558" name="Line 32"/>
          <p:cNvSpPr>
            <a:spLocks noChangeShapeType="1"/>
          </p:cNvSpPr>
          <p:nvPr/>
        </p:nvSpPr>
        <p:spPr bwMode="auto">
          <a:xfrm flipH="1">
            <a:off x="6553200" y="3657600"/>
            <a:ext cx="595313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5559" name="Group 34"/>
          <p:cNvGrpSpPr/>
          <p:nvPr/>
        </p:nvGrpSpPr>
        <p:grpSpPr bwMode="auto">
          <a:xfrm>
            <a:off x="3962400" y="4495800"/>
            <a:ext cx="1905000" cy="396875"/>
            <a:chOff x="4560" y="2448"/>
            <a:chExt cx="1200" cy="250"/>
          </a:xfrm>
        </p:grpSpPr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848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3" name="Line 36"/>
            <p:cNvSpPr>
              <a:spLocks noChangeShapeType="1"/>
            </p:cNvSpPr>
            <p:nvPr/>
          </p:nvSpPr>
          <p:spPr bwMode="auto">
            <a:xfrm flipH="1">
              <a:off x="4560" y="2592"/>
              <a:ext cx="375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5560" name="Group 37"/>
          <p:cNvGrpSpPr/>
          <p:nvPr/>
        </p:nvGrpSpPr>
        <p:grpSpPr bwMode="auto">
          <a:xfrm>
            <a:off x="4114800" y="3962400"/>
            <a:ext cx="1905000" cy="396875"/>
            <a:chOff x="4560" y="2448"/>
            <a:chExt cx="1200" cy="250"/>
          </a:xfrm>
        </p:grpSpPr>
        <p:sp>
          <p:nvSpPr>
            <p:cNvPr id="65590" name="Text Box 38"/>
            <p:cNvSpPr txBox="1">
              <a:spLocks noChangeArrowheads="1"/>
            </p:cNvSpPr>
            <p:nvPr/>
          </p:nvSpPr>
          <p:spPr bwMode="auto">
            <a:xfrm>
              <a:off x="4848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591" name="Line 39"/>
            <p:cNvSpPr>
              <a:spLocks noChangeShapeType="1"/>
            </p:cNvSpPr>
            <p:nvPr/>
          </p:nvSpPr>
          <p:spPr bwMode="auto">
            <a:xfrm flipH="1">
              <a:off x="4560" y="2592"/>
              <a:ext cx="375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5105400" y="2057400"/>
            <a:ext cx="609600" cy="457200"/>
            <a:chOff x="3408" y="1272"/>
            <a:chExt cx="384" cy="288"/>
          </a:xfrm>
        </p:grpSpPr>
        <p:sp>
          <p:nvSpPr>
            <p:cNvPr id="65587" name="Line 41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8" name="Line 42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9" name="Text Box 43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193800" y="2641600"/>
            <a:ext cx="609600" cy="457200"/>
            <a:chOff x="3408" y="1272"/>
            <a:chExt cx="384" cy="288"/>
          </a:xfrm>
        </p:grpSpPr>
        <p:sp>
          <p:nvSpPr>
            <p:cNvPr id="65584" name="Line 45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5" name="Line 46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6" name="Text Box 47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8"/>
          <p:cNvGrpSpPr/>
          <p:nvPr/>
        </p:nvGrpSpPr>
        <p:grpSpPr bwMode="auto">
          <a:xfrm>
            <a:off x="1092200" y="3733800"/>
            <a:ext cx="609600" cy="457200"/>
            <a:chOff x="3408" y="1272"/>
            <a:chExt cx="384" cy="288"/>
          </a:xfrm>
        </p:grpSpPr>
        <p:sp>
          <p:nvSpPr>
            <p:cNvPr id="65581" name="Line 49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2" name="Line 50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3" name="Text Box 51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2"/>
          <p:cNvGrpSpPr/>
          <p:nvPr/>
        </p:nvGrpSpPr>
        <p:grpSpPr bwMode="auto">
          <a:xfrm>
            <a:off x="5499100" y="2717800"/>
            <a:ext cx="609600" cy="457200"/>
            <a:chOff x="3408" y="1272"/>
            <a:chExt cx="384" cy="288"/>
          </a:xfrm>
        </p:grpSpPr>
        <p:sp>
          <p:nvSpPr>
            <p:cNvPr id="65578" name="Line 53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9" name="Line 54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80" name="Text Box 55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6"/>
          <p:cNvGrpSpPr/>
          <p:nvPr/>
        </p:nvGrpSpPr>
        <p:grpSpPr bwMode="auto">
          <a:xfrm>
            <a:off x="5118100" y="3962400"/>
            <a:ext cx="609600" cy="457200"/>
            <a:chOff x="3408" y="1272"/>
            <a:chExt cx="384" cy="288"/>
          </a:xfrm>
        </p:grpSpPr>
        <p:sp>
          <p:nvSpPr>
            <p:cNvPr id="65575" name="Line 57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6" name="Line 58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7" name="Text Box 59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60"/>
          <p:cNvGrpSpPr/>
          <p:nvPr/>
        </p:nvGrpSpPr>
        <p:grpSpPr bwMode="auto">
          <a:xfrm>
            <a:off x="4978400" y="4483100"/>
            <a:ext cx="609600" cy="457200"/>
            <a:chOff x="3408" y="1272"/>
            <a:chExt cx="384" cy="288"/>
          </a:xfrm>
        </p:grpSpPr>
        <p:sp>
          <p:nvSpPr>
            <p:cNvPr id="65572" name="Line 61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3" name="Line 62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4" name="Text Box 63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64"/>
          <p:cNvGrpSpPr/>
          <p:nvPr/>
        </p:nvGrpSpPr>
        <p:grpSpPr bwMode="auto">
          <a:xfrm>
            <a:off x="7543800" y="3429000"/>
            <a:ext cx="609600" cy="457200"/>
            <a:chOff x="3408" y="1272"/>
            <a:chExt cx="384" cy="288"/>
          </a:xfrm>
        </p:grpSpPr>
        <p:sp>
          <p:nvSpPr>
            <p:cNvPr id="65569" name="Line 65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0" name="Line 66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71" name="Text Box 67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30500" name="Text Box 68"/>
          <p:cNvSpPr txBox="1">
            <a:spLocks noChangeArrowheads="1"/>
          </p:cNvSpPr>
          <p:nvPr/>
        </p:nvSpPr>
        <p:spPr bwMode="auto">
          <a:xfrm>
            <a:off x="6867525" y="5029200"/>
            <a:ext cx="2173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We are done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when all rules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are satisfied !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50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36115-822B-4F68-B386-64B635BD157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AAA6AA-C410-47DA-B68F-69EF4F3DFCA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3200400" y="193675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990600" y="321627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4800600" y="321627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2971800" y="4298950"/>
            <a:ext cx="16002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&lt; B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6569" name="AutoShape 7"/>
          <p:cNvCxnSpPr>
            <a:cxnSpLocks noChangeShapeType="1"/>
            <a:stCxn id="66565" idx="2"/>
            <a:endCxn id="66566" idx="0"/>
          </p:cNvCxnSpPr>
          <p:nvPr/>
        </p:nvCxnSpPr>
        <p:spPr bwMode="auto">
          <a:xfrm flipH="1">
            <a:off x="1866900" y="280035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0" name="AutoShape 8"/>
          <p:cNvCxnSpPr>
            <a:cxnSpLocks noChangeShapeType="1"/>
            <a:stCxn id="66565" idx="2"/>
            <a:endCxn id="66567" idx="0"/>
          </p:cNvCxnSpPr>
          <p:nvPr/>
        </p:nvCxnSpPr>
        <p:spPr bwMode="auto">
          <a:xfrm>
            <a:off x="3733800" y="280035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1" name="AutoShape 9"/>
          <p:cNvCxnSpPr>
            <a:cxnSpLocks noChangeShapeType="1"/>
            <a:stCxn id="66566" idx="2"/>
            <a:endCxn id="66568" idx="0"/>
          </p:cNvCxnSpPr>
          <p:nvPr/>
        </p:nvCxnSpPr>
        <p:spPr bwMode="auto">
          <a:xfrm>
            <a:off x="1866900" y="3622675"/>
            <a:ext cx="19050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AutoShape 10"/>
          <p:cNvCxnSpPr>
            <a:cxnSpLocks noChangeShapeType="1"/>
            <a:stCxn id="66567" idx="2"/>
            <a:endCxn id="66568" idx="0"/>
          </p:cNvCxnSpPr>
          <p:nvPr/>
        </p:nvCxnSpPr>
        <p:spPr bwMode="auto">
          <a:xfrm flipH="1">
            <a:off x="3771900" y="3622675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24"/>
          <p:cNvCxnSpPr>
            <a:cxnSpLocks noChangeShapeType="1"/>
            <a:stCxn id="66568" idx="2"/>
            <a:endCxn id="66567" idx="3"/>
          </p:cNvCxnSpPr>
          <p:nvPr/>
        </p:nvCxnSpPr>
        <p:spPr bwMode="auto">
          <a:xfrm rot="5400000" flipH="1" flipV="1">
            <a:off x="3795712" y="3395663"/>
            <a:ext cx="2200275" cy="2247900"/>
          </a:xfrm>
          <a:prstGeom prst="curvedConnector4">
            <a:avLst>
              <a:gd name="adj1" fmla="val -20134"/>
              <a:gd name="adj2" fmla="val 141241"/>
            </a:avLst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7D891-D5C0-4454-9B6A-8545537F540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9C340-1211-4910-8444-97F1DF92F63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3200400" y="193675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990600" y="321627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4800600" y="321627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71800" y="4298950"/>
            <a:ext cx="1600200" cy="132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:= 2 *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A &lt; B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7593" name="AutoShape 7"/>
          <p:cNvCxnSpPr>
            <a:cxnSpLocks noChangeShapeType="1"/>
            <a:stCxn id="67589" idx="2"/>
            <a:endCxn id="67590" idx="0"/>
          </p:cNvCxnSpPr>
          <p:nvPr/>
        </p:nvCxnSpPr>
        <p:spPr bwMode="auto">
          <a:xfrm flipH="1">
            <a:off x="1866900" y="280035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4" name="AutoShape 8"/>
          <p:cNvCxnSpPr>
            <a:cxnSpLocks noChangeShapeType="1"/>
            <a:stCxn id="67589" idx="2"/>
            <a:endCxn id="67591" idx="0"/>
          </p:cNvCxnSpPr>
          <p:nvPr/>
        </p:nvCxnSpPr>
        <p:spPr bwMode="auto">
          <a:xfrm>
            <a:off x="3733800" y="280035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AutoShape 9"/>
          <p:cNvCxnSpPr>
            <a:cxnSpLocks noChangeShapeType="1"/>
            <a:stCxn id="67590" idx="2"/>
            <a:endCxn id="67592" idx="0"/>
          </p:cNvCxnSpPr>
          <p:nvPr/>
        </p:nvCxnSpPr>
        <p:spPr bwMode="auto">
          <a:xfrm>
            <a:off x="1866900" y="3622675"/>
            <a:ext cx="19050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0"/>
          <p:cNvCxnSpPr>
            <a:cxnSpLocks noChangeShapeType="1"/>
            <a:stCxn id="67591" idx="2"/>
            <a:endCxn id="67592" idx="0"/>
          </p:cNvCxnSpPr>
          <p:nvPr/>
        </p:nvCxnSpPr>
        <p:spPr bwMode="auto">
          <a:xfrm flipH="1">
            <a:off x="3771900" y="3622675"/>
            <a:ext cx="1638300" cy="6762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597" name="Group 11"/>
          <p:cNvGrpSpPr/>
          <p:nvPr/>
        </p:nvGrpSpPr>
        <p:grpSpPr bwMode="auto">
          <a:xfrm>
            <a:off x="4267200" y="1676400"/>
            <a:ext cx="1295400" cy="396875"/>
            <a:chOff x="3120" y="1200"/>
            <a:chExt cx="816" cy="250"/>
          </a:xfrm>
        </p:grpSpPr>
        <p:sp>
          <p:nvSpPr>
            <p:cNvPr id="67662" name="Text Box 12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*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63" name="Line 13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343400" y="2057400"/>
            <a:ext cx="1447800" cy="396875"/>
            <a:chOff x="3120" y="1200"/>
            <a:chExt cx="816" cy="250"/>
          </a:xfrm>
        </p:grpSpPr>
        <p:sp>
          <p:nvSpPr>
            <p:cNvPr id="67660" name="Text Box 15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61" name="Line 16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7599" name="Group 17"/>
          <p:cNvGrpSpPr/>
          <p:nvPr/>
        </p:nvGrpSpPr>
        <p:grpSpPr bwMode="auto">
          <a:xfrm>
            <a:off x="4800600" y="2743200"/>
            <a:ext cx="1524000" cy="396875"/>
            <a:chOff x="3120" y="1200"/>
            <a:chExt cx="816" cy="250"/>
          </a:xfrm>
        </p:grpSpPr>
        <p:sp>
          <p:nvSpPr>
            <p:cNvPr id="67658" name="Text Box 18"/>
            <p:cNvSpPr txBox="1">
              <a:spLocks noChangeArrowheads="1"/>
            </p:cNvSpPr>
            <p:nvPr/>
          </p:nvSpPr>
          <p:spPr bwMode="auto">
            <a:xfrm>
              <a:off x="3408" y="12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59" name="Line 19"/>
            <p:cNvSpPr>
              <a:spLocks noChangeShapeType="1"/>
            </p:cNvSpPr>
            <p:nvPr/>
          </p:nvSpPr>
          <p:spPr bwMode="auto">
            <a:xfrm flipH="1">
              <a:off x="3120" y="1344"/>
              <a:ext cx="217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7600" name="Text Box 21"/>
          <p:cNvSpPr txBox="1">
            <a:spLocks noChangeArrowheads="1"/>
          </p:cNvSpPr>
          <p:nvPr/>
        </p:nvSpPr>
        <p:spPr bwMode="auto">
          <a:xfrm>
            <a:off x="609600" y="3810000"/>
            <a:ext cx="89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7601" name="Line 22"/>
          <p:cNvSpPr>
            <a:spLocks noChangeShapeType="1"/>
          </p:cNvSpPr>
          <p:nvPr/>
        </p:nvSpPr>
        <p:spPr bwMode="auto">
          <a:xfrm>
            <a:off x="2147888" y="4038600"/>
            <a:ext cx="366712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7602" name="Text Box 24"/>
          <p:cNvSpPr txBox="1">
            <a:spLocks noChangeArrowheads="1"/>
          </p:cNvSpPr>
          <p:nvPr/>
        </p:nvSpPr>
        <p:spPr bwMode="auto">
          <a:xfrm>
            <a:off x="609600" y="26670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7603" name="Line 25"/>
          <p:cNvSpPr>
            <a:spLocks noChangeShapeType="1"/>
          </p:cNvSpPr>
          <p:nvPr/>
        </p:nvSpPr>
        <p:spPr bwMode="auto">
          <a:xfrm>
            <a:off x="2254250" y="2895600"/>
            <a:ext cx="412750" cy="15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7604" name="AutoShape 26"/>
          <p:cNvCxnSpPr>
            <a:cxnSpLocks noChangeShapeType="1"/>
            <a:stCxn id="67592" idx="2"/>
            <a:endCxn id="67591" idx="3"/>
          </p:cNvCxnSpPr>
          <p:nvPr/>
        </p:nvCxnSpPr>
        <p:spPr bwMode="auto">
          <a:xfrm rot="5400000" flipH="1" flipV="1">
            <a:off x="3795712" y="3395663"/>
            <a:ext cx="2200275" cy="2247900"/>
          </a:xfrm>
          <a:prstGeom prst="curvedConnector4">
            <a:avLst>
              <a:gd name="adj1" fmla="val -20134"/>
              <a:gd name="adj2" fmla="val 141241"/>
            </a:avLst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5" name="Text Box 28"/>
          <p:cNvSpPr txBox="1">
            <a:spLocks noChangeArrowheads="1"/>
          </p:cNvSpPr>
          <p:nvPr/>
        </p:nvSpPr>
        <p:spPr bwMode="auto">
          <a:xfrm>
            <a:off x="6908800" y="3454400"/>
            <a:ext cx="93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CC"/>
                </a:solidFill>
                <a:ea typeface="宋体" panose="02010600030101010101" pitchFamily="2" charset="-122"/>
              </a:rPr>
              <a:t>X = #</a:t>
            </a:r>
            <a:endParaRPr lang="en-US" altLang="zh-CN" sz="20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sp>
        <p:nvSpPr>
          <p:cNvPr id="67606" name="Line 29"/>
          <p:cNvSpPr>
            <a:spLocks noChangeShapeType="1"/>
          </p:cNvSpPr>
          <p:nvPr/>
        </p:nvSpPr>
        <p:spPr bwMode="auto">
          <a:xfrm flipH="1">
            <a:off x="6629400" y="3657600"/>
            <a:ext cx="366713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7607" name="Group 30"/>
          <p:cNvGrpSpPr/>
          <p:nvPr/>
        </p:nvGrpSpPr>
        <p:grpSpPr bwMode="auto">
          <a:xfrm>
            <a:off x="4267200" y="4495800"/>
            <a:ext cx="1905000" cy="396875"/>
            <a:chOff x="4560" y="2448"/>
            <a:chExt cx="1200" cy="250"/>
          </a:xfrm>
        </p:grpSpPr>
        <p:sp>
          <p:nvSpPr>
            <p:cNvPr id="67656" name="Text Box 31"/>
            <p:cNvSpPr txBox="1">
              <a:spLocks noChangeArrowheads="1"/>
            </p:cNvSpPr>
            <p:nvPr/>
          </p:nvSpPr>
          <p:spPr bwMode="auto">
            <a:xfrm>
              <a:off x="4848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57" name="Line 32"/>
            <p:cNvSpPr>
              <a:spLocks noChangeShapeType="1"/>
            </p:cNvSpPr>
            <p:nvPr/>
          </p:nvSpPr>
          <p:spPr bwMode="auto">
            <a:xfrm flipH="1">
              <a:off x="4560" y="2592"/>
              <a:ext cx="375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7608" name="Group 33"/>
          <p:cNvGrpSpPr/>
          <p:nvPr/>
        </p:nvGrpSpPr>
        <p:grpSpPr bwMode="auto">
          <a:xfrm>
            <a:off x="4419600" y="3962400"/>
            <a:ext cx="1905000" cy="396875"/>
            <a:chOff x="4560" y="2448"/>
            <a:chExt cx="1200" cy="250"/>
          </a:xfrm>
        </p:grpSpPr>
        <p:sp>
          <p:nvSpPr>
            <p:cNvPr id="67654" name="Text Box 34"/>
            <p:cNvSpPr txBox="1">
              <a:spLocks noChangeArrowheads="1"/>
            </p:cNvSpPr>
            <p:nvPr/>
          </p:nvSpPr>
          <p:spPr bwMode="auto">
            <a:xfrm>
              <a:off x="4848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55" name="Line 35"/>
            <p:cNvSpPr>
              <a:spLocks noChangeShapeType="1"/>
            </p:cNvSpPr>
            <p:nvPr/>
          </p:nvSpPr>
          <p:spPr bwMode="auto">
            <a:xfrm flipH="1">
              <a:off x="4560" y="2592"/>
              <a:ext cx="375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7609" name="Group 36"/>
          <p:cNvGrpSpPr/>
          <p:nvPr/>
        </p:nvGrpSpPr>
        <p:grpSpPr bwMode="auto">
          <a:xfrm>
            <a:off x="4267200" y="5013325"/>
            <a:ext cx="1905000" cy="396875"/>
            <a:chOff x="4560" y="2448"/>
            <a:chExt cx="1200" cy="250"/>
          </a:xfrm>
        </p:grpSpPr>
        <p:sp>
          <p:nvSpPr>
            <p:cNvPr id="67652" name="Text Box 37"/>
            <p:cNvSpPr txBox="1">
              <a:spLocks noChangeArrowheads="1"/>
            </p:cNvSpPr>
            <p:nvPr/>
          </p:nvSpPr>
          <p:spPr bwMode="auto">
            <a:xfrm>
              <a:off x="4848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9900CC"/>
                  </a:solidFill>
                  <a:ea typeface="宋体" panose="02010600030101010101" pitchFamily="2" charset="-122"/>
                </a:rPr>
                <a:t>X = #</a:t>
              </a:r>
              <a:endParaRPr lang="en-US" altLang="zh-CN" sz="200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653" name="Line 38"/>
            <p:cNvSpPr>
              <a:spLocks noChangeShapeType="1"/>
            </p:cNvSpPr>
            <p:nvPr/>
          </p:nvSpPr>
          <p:spPr bwMode="auto">
            <a:xfrm flipH="1">
              <a:off x="4560" y="2592"/>
              <a:ext cx="375" cy="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5410200" y="2019300"/>
            <a:ext cx="609600" cy="457200"/>
            <a:chOff x="3408" y="1272"/>
            <a:chExt cx="384" cy="288"/>
          </a:xfrm>
        </p:grpSpPr>
        <p:sp>
          <p:nvSpPr>
            <p:cNvPr id="67649" name="Line 41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50" name="Line 42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51" name="Text Box 43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71"/>
          <p:cNvGrpSpPr/>
          <p:nvPr/>
        </p:nvGrpSpPr>
        <p:grpSpPr bwMode="auto">
          <a:xfrm>
            <a:off x="1155700" y="2654300"/>
            <a:ext cx="609600" cy="457200"/>
            <a:chOff x="3408" y="1272"/>
            <a:chExt cx="384" cy="288"/>
          </a:xfrm>
        </p:grpSpPr>
        <p:sp>
          <p:nvSpPr>
            <p:cNvPr id="67646" name="Line 72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7" name="Line 73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8" name="Text Box 74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75"/>
          <p:cNvGrpSpPr/>
          <p:nvPr/>
        </p:nvGrpSpPr>
        <p:grpSpPr bwMode="auto">
          <a:xfrm>
            <a:off x="1181100" y="3797300"/>
            <a:ext cx="609600" cy="457200"/>
            <a:chOff x="3408" y="1272"/>
            <a:chExt cx="384" cy="288"/>
          </a:xfrm>
        </p:grpSpPr>
        <p:sp>
          <p:nvSpPr>
            <p:cNvPr id="67643" name="Line 76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4" name="Line 77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5" name="Text Box 78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79"/>
          <p:cNvGrpSpPr/>
          <p:nvPr/>
        </p:nvGrpSpPr>
        <p:grpSpPr bwMode="auto">
          <a:xfrm>
            <a:off x="5905500" y="2743200"/>
            <a:ext cx="609600" cy="457200"/>
            <a:chOff x="3408" y="1272"/>
            <a:chExt cx="384" cy="288"/>
          </a:xfrm>
        </p:grpSpPr>
        <p:sp>
          <p:nvSpPr>
            <p:cNvPr id="67640" name="Line 8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1" name="Line 81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42" name="Text Box 82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83"/>
          <p:cNvGrpSpPr/>
          <p:nvPr/>
        </p:nvGrpSpPr>
        <p:grpSpPr bwMode="auto">
          <a:xfrm>
            <a:off x="5448300" y="3924300"/>
            <a:ext cx="609600" cy="457200"/>
            <a:chOff x="3408" y="1272"/>
            <a:chExt cx="384" cy="288"/>
          </a:xfrm>
        </p:grpSpPr>
        <p:sp>
          <p:nvSpPr>
            <p:cNvPr id="67637" name="Line 84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8" name="Line 85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9" name="Text Box 86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87"/>
          <p:cNvGrpSpPr/>
          <p:nvPr/>
        </p:nvGrpSpPr>
        <p:grpSpPr bwMode="auto">
          <a:xfrm>
            <a:off x="5308600" y="4457700"/>
            <a:ext cx="609600" cy="457200"/>
            <a:chOff x="3408" y="1272"/>
            <a:chExt cx="384" cy="288"/>
          </a:xfrm>
        </p:grpSpPr>
        <p:sp>
          <p:nvSpPr>
            <p:cNvPr id="67634" name="Line 88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5" name="Line 89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6" name="Text Box 90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91"/>
          <p:cNvGrpSpPr/>
          <p:nvPr/>
        </p:nvGrpSpPr>
        <p:grpSpPr bwMode="auto">
          <a:xfrm>
            <a:off x="5283200" y="4940300"/>
            <a:ext cx="423863" cy="457200"/>
            <a:chOff x="3408" y="1256"/>
            <a:chExt cx="267" cy="288"/>
          </a:xfrm>
        </p:grpSpPr>
        <p:sp>
          <p:nvSpPr>
            <p:cNvPr id="67631" name="Line 92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2" name="Line 93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3" name="Text Box 94"/>
            <p:cNvSpPr txBox="1">
              <a:spLocks noChangeArrowheads="1"/>
            </p:cNvSpPr>
            <p:nvPr/>
          </p:nvSpPr>
          <p:spPr bwMode="auto">
            <a:xfrm>
              <a:off x="3559" y="12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95"/>
          <p:cNvGrpSpPr/>
          <p:nvPr/>
        </p:nvGrpSpPr>
        <p:grpSpPr bwMode="auto">
          <a:xfrm>
            <a:off x="7467600" y="3441700"/>
            <a:ext cx="609600" cy="457200"/>
            <a:chOff x="3408" y="1272"/>
            <a:chExt cx="384" cy="288"/>
          </a:xfrm>
        </p:grpSpPr>
        <p:sp>
          <p:nvSpPr>
            <p:cNvPr id="67628" name="Line 96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29" name="Line 97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30" name="Text Box 98"/>
            <p:cNvSpPr txBox="1">
              <a:spLocks noChangeArrowheads="1"/>
            </p:cNvSpPr>
            <p:nvPr/>
          </p:nvSpPr>
          <p:spPr bwMode="auto">
            <a:xfrm>
              <a:off x="3559" y="127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CC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99"/>
          <p:cNvGrpSpPr/>
          <p:nvPr/>
        </p:nvGrpSpPr>
        <p:grpSpPr bwMode="auto">
          <a:xfrm>
            <a:off x="5791200" y="3949700"/>
            <a:ext cx="585788" cy="457200"/>
            <a:chOff x="3408" y="1272"/>
            <a:chExt cx="369" cy="288"/>
          </a:xfrm>
        </p:grpSpPr>
        <p:sp>
          <p:nvSpPr>
            <p:cNvPr id="67625" name="Line 10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26" name="Line 101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27" name="Text Box 102"/>
            <p:cNvSpPr txBox="1">
              <a:spLocks noChangeArrowheads="1"/>
            </p:cNvSpPr>
            <p:nvPr/>
          </p:nvSpPr>
          <p:spPr bwMode="auto">
            <a:xfrm>
              <a:off x="3559" y="1272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9900CC"/>
                  </a:solidFill>
                  <a:ea typeface="宋体" panose="02010600030101010101" pitchFamily="2" charset="-122"/>
                </a:rPr>
                <a:t>*</a:t>
              </a:r>
              <a:endParaRPr lang="zh-CN" altLang="en-US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5651500" y="4445000"/>
            <a:ext cx="585788" cy="457200"/>
            <a:chOff x="3408" y="1272"/>
            <a:chExt cx="369" cy="288"/>
          </a:xfrm>
        </p:grpSpPr>
        <p:sp>
          <p:nvSpPr>
            <p:cNvPr id="67622" name="Line 104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23" name="Line 105"/>
            <p:cNvSpPr>
              <a:spLocks noChangeShapeType="1"/>
            </p:cNvSpPr>
            <p:nvPr/>
          </p:nvSpPr>
          <p:spPr bwMode="auto">
            <a:xfrm flipH="1" flipV="1">
              <a:off x="3446" y="1296"/>
              <a:ext cx="10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624" name="Text Box 106"/>
            <p:cNvSpPr txBox="1">
              <a:spLocks noChangeArrowheads="1"/>
            </p:cNvSpPr>
            <p:nvPr/>
          </p:nvSpPr>
          <p:spPr bwMode="auto">
            <a:xfrm>
              <a:off x="3559" y="1272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9900CC"/>
                  </a:solidFill>
                  <a:ea typeface="宋体" panose="02010600030101010101" pitchFamily="2" charset="-122"/>
                </a:rPr>
                <a:t>*</a:t>
              </a:r>
              <a:endParaRPr lang="zh-CN" altLang="en-US" sz="2400" i="0">
                <a:solidFill>
                  <a:srgbClr val="9900CC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50003" name="Text Box 115"/>
          <p:cNvSpPr txBox="1">
            <a:spLocks noChangeArrowheads="1"/>
          </p:cNvSpPr>
          <p:nvPr/>
        </p:nvSpPr>
        <p:spPr bwMode="auto">
          <a:xfrm>
            <a:off x="6867525" y="5029200"/>
            <a:ext cx="227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Must continue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until all rules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are satisfied !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672138" y="4995863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CC"/>
                </a:solidFill>
                <a:ea typeface="宋体" panose="02010600030101010101" pitchFamily="2" charset="-122"/>
              </a:rPr>
              <a:t>4</a:t>
            </a:r>
            <a:endParaRPr lang="zh-CN" altLang="en-US" sz="24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00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B3678-7B3A-4D2B-A4A5-7A86271656C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A3FD2-36DA-4856-A0AF-CDEB1455459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Optimization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These optimizations can be extended to an entire control-flow graph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505200" y="2743200"/>
            <a:ext cx="10668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i="0" strike="sngStrike" dirty="0">
                <a:solidFill>
                  <a:srgbClr val="FF0000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 strike="sngStrik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000" i="0" dirty="0">
                <a:solidFill>
                  <a:schemeClr val="accent2"/>
                </a:solidFill>
                <a:ea typeface="宋体" panose="02010600030101010101" pitchFamily="2" charset="-122"/>
              </a:rPr>
              <a:t>B &gt; 0</a:t>
            </a:r>
            <a:endParaRPr lang="en-US" altLang="zh-CN" sz="2000" i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295400" y="4022725"/>
            <a:ext cx="17526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Z + W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5105400" y="4022725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0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3276600" y="4953000"/>
            <a:ext cx="1600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0250" name="AutoShape 8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 flipH="1">
            <a:off x="2171700" y="3606800"/>
            <a:ext cx="18669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9"/>
          <p:cNvCxnSpPr>
            <a:cxnSpLocks noChangeShapeType="1"/>
            <a:stCxn id="10246" idx="2"/>
            <a:endCxn id="10248" idx="0"/>
          </p:cNvCxnSpPr>
          <p:nvPr/>
        </p:nvCxnSpPr>
        <p:spPr bwMode="auto">
          <a:xfrm>
            <a:off x="4038600" y="3606800"/>
            <a:ext cx="1676400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7" idx="2"/>
            <a:endCxn id="10249" idx="0"/>
          </p:cNvCxnSpPr>
          <p:nvPr/>
        </p:nvCxnSpPr>
        <p:spPr bwMode="auto">
          <a:xfrm>
            <a:off x="2171700" y="4429125"/>
            <a:ext cx="19050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8" idx="2"/>
            <a:endCxn id="10249" idx="0"/>
          </p:cNvCxnSpPr>
          <p:nvPr/>
        </p:nvCxnSpPr>
        <p:spPr bwMode="auto">
          <a:xfrm flipH="1">
            <a:off x="4076700" y="4429125"/>
            <a:ext cx="1638300" cy="523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4648200" y="2590800"/>
            <a:ext cx="4039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x:=3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在这里被称作死码，因为对最终结果不会起任何作用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7B6BA-F0C1-4749-8C38-72E434E8C62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ED2C5-D13F-4B35-A744-31013ECF29C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Orderings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2971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simplify the presentation of the analysis by ordering the values</a:t>
            </a: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#   &lt;   c   &lt;   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Drawing a picture with “lower” values drawn lower, we get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4495800" y="579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#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4572000" y="4114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zh-CN" altLang="en-US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38862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-1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8617" name="Text Box 7"/>
          <p:cNvSpPr txBox="1">
            <a:spLocks noChangeArrowheads="1"/>
          </p:cNvSpPr>
          <p:nvPr/>
        </p:nvSpPr>
        <p:spPr bwMode="auto">
          <a:xfrm>
            <a:off x="45720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51816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68619" name="AutoShape 9"/>
          <p:cNvCxnSpPr>
            <a:cxnSpLocks noChangeShapeType="1"/>
            <a:stCxn id="68615" idx="2"/>
            <a:endCxn id="68616" idx="0"/>
          </p:cNvCxnSpPr>
          <p:nvPr/>
        </p:nvCxnSpPr>
        <p:spPr bwMode="auto">
          <a:xfrm flipH="1">
            <a:off x="4191000" y="4572000"/>
            <a:ext cx="6858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AutoShape 10"/>
          <p:cNvCxnSpPr>
            <a:cxnSpLocks noChangeShapeType="1"/>
            <a:stCxn id="68615" idx="2"/>
            <a:endCxn id="68617" idx="0"/>
          </p:cNvCxnSpPr>
          <p:nvPr/>
        </p:nvCxnSpPr>
        <p:spPr bwMode="auto">
          <a:xfrm>
            <a:off x="4876800" y="4572000"/>
            <a:ext cx="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AutoShape 11"/>
          <p:cNvCxnSpPr>
            <a:cxnSpLocks noChangeShapeType="1"/>
            <a:stCxn id="68615" idx="2"/>
            <a:endCxn id="68618" idx="0"/>
          </p:cNvCxnSpPr>
          <p:nvPr/>
        </p:nvCxnSpPr>
        <p:spPr bwMode="auto">
          <a:xfrm>
            <a:off x="4876800" y="4572000"/>
            <a:ext cx="6096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AutoShape 12"/>
          <p:cNvCxnSpPr>
            <a:cxnSpLocks noChangeShapeType="1"/>
            <a:stCxn id="68616" idx="2"/>
            <a:endCxn id="68614" idx="0"/>
          </p:cNvCxnSpPr>
          <p:nvPr/>
        </p:nvCxnSpPr>
        <p:spPr bwMode="auto">
          <a:xfrm>
            <a:off x="4191000" y="5410200"/>
            <a:ext cx="6096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AutoShape 13"/>
          <p:cNvCxnSpPr>
            <a:cxnSpLocks noChangeShapeType="1"/>
            <a:stCxn id="68617" idx="2"/>
            <a:endCxn id="68614" idx="0"/>
          </p:cNvCxnSpPr>
          <p:nvPr/>
        </p:nvCxnSpPr>
        <p:spPr bwMode="auto">
          <a:xfrm flipH="1">
            <a:off x="4800600" y="5410200"/>
            <a:ext cx="762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AutoShape 14"/>
          <p:cNvCxnSpPr>
            <a:cxnSpLocks noChangeShapeType="1"/>
            <a:stCxn id="68618" idx="2"/>
            <a:endCxn id="68614" idx="0"/>
          </p:cNvCxnSpPr>
          <p:nvPr/>
        </p:nvCxnSpPr>
        <p:spPr bwMode="auto">
          <a:xfrm flipH="1">
            <a:off x="4800600" y="5410200"/>
            <a:ext cx="6858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AutoShape 15"/>
          <p:cNvCxnSpPr>
            <a:cxnSpLocks noChangeShapeType="1"/>
            <a:endCxn id="68614" idx="0"/>
          </p:cNvCxnSpPr>
          <p:nvPr/>
        </p:nvCxnSpPr>
        <p:spPr bwMode="auto">
          <a:xfrm flipH="1">
            <a:off x="4800600" y="5410200"/>
            <a:ext cx="1371600" cy="3810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AutoShape 16"/>
          <p:cNvCxnSpPr>
            <a:cxnSpLocks noChangeShapeType="1"/>
            <a:endCxn id="68614" idx="0"/>
          </p:cNvCxnSpPr>
          <p:nvPr/>
        </p:nvCxnSpPr>
        <p:spPr bwMode="auto">
          <a:xfrm>
            <a:off x="3429000" y="5486400"/>
            <a:ext cx="1371600" cy="30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AutoShape 17"/>
          <p:cNvCxnSpPr>
            <a:cxnSpLocks noChangeShapeType="1"/>
            <a:endCxn id="68615" idx="2"/>
          </p:cNvCxnSpPr>
          <p:nvPr/>
        </p:nvCxnSpPr>
        <p:spPr bwMode="auto">
          <a:xfrm flipH="1" flipV="1">
            <a:off x="4876800" y="4572000"/>
            <a:ext cx="1295400" cy="4572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AutoShape 18"/>
          <p:cNvCxnSpPr>
            <a:cxnSpLocks noChangeShapeType="1"/>
            <a:endCxn id="68615" idx="2"/>
          </p:cNvCxnSpPr>
          <p:nvPr/>
        </p:nvCxnSpPr>
        <p:spPr bwMode="auto">
          <a:xfrm flipV="1">
            <a:off x="3429000" y="4572000"/>
            <a:ext cx="1447800" cy="5334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9" name="Text Box 19"/>
          <p:cNvSpPr txBox="1">
            <a:spLocks noChangeArrowheads="1"/>
          </p:cNvSpPr>
          <p:nvPr/>
        </p:nvSpPr>
        <p:spPr bwMode="auto">
          <a:xfrm>
            <a:off x="3124200" y="495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…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8630" name="Text Box 20"/>
          <p:cNvSpPr txBox="1">
            <a:spLocks noChangeArrowheads="1"/>
          </p:cNvSpPr>
          <p:nvPr/>
        </p:nvSpPr>
        <p:spPr bwMode="auto">
          <a:xfrm>
            <a:off x="5867400" y="4876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…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000" y="3098800"/>
            <a:ext cx="6104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latin typeface="+mn-lt"/>
                <a:cs typeface="+mn-lt"/>
              </a:rPr>
              <a:t>每个分析点的</a:t>
            </a:r>
            <a:r>
              <a:rPr lang="en-US" altLang="zh-CN" sz="1600" i="0">
                <a:latin typeface="+mn-lt"/>
                <a:cs typeface="+mn-lt"/>
              </a:rPr>
              <a:t>val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的变化是升序的并且是不可逆的，即只能有左向右转化，并且不可回溯，所以每个位置最多修改</a:t>
            </a:r>
            <a:r>
              <a:rPr lang="en-US" altLang="zh-CN" sz="1600" i="0">
                <a:latin typeface="+mn-lt"/>
                <a:ea typeface="宋体" panose="02010600030101010101" pitchFamily="2" charset="-122"/>
                <a:cs typeface="+mn-lt"/>
              </a:rPr>
              <a:t>2</a:t>
            </a:r>
            <a:r>
              <a:rPr lang="zh-CN" altLang="en-US" sz="1600" i="0">
                <a:latin typeface="+mn-lt"/>
                <a:ea typeface="宋体" panose="02010600030101010101" pitchFamily="2" charset="-122"/>
                <a:cs typeface="+mn-lt"/>
              </a:rPr>
              <a:t>次</a:t>
            </a:r>
            <a:endParaRPr lang="zh-CN" altLang="en-US" sz="1600" i="0">
              <a:latin typeface="+mn-lt"/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F86E15-19D8-488F-9F7E-DB22EE2694D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9C9313-E5AD-4E32-83E3-3DCF1E96308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Orderings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the greatest value,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is the least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constants are in between and incomparable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lub</a:t>
            </a:r>
            <a:r>
              <a:rPr lang="en-US" altLang="zh-CN">
                <a:ea typeface="宋体" panose="02010600030101010101" pitchFamily="2" charset="-122"/>
              </a:rPr>
              <a:t> be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least-upper bound in this ordering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Rules 1-4 can be written using lub:</a:t>
            </a:r>
            <a:endParaRPr lang="en-US" altLang="zh-CN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(x, s) = lub { C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out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(x, p) | p is a predecessor of s }</a:t>
            </a: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6059F-C6F4-4B1A-A80C-D3BBB7D050C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109C5-8A02-42D9-B6AC-3E9585BDD1C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Termination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Simply saying “repeat until nothing changes” doesn’t guarantee that eventually nothing changes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use of lub explains why the algorithm terminates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Values start as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and only </a:t>
            </a:r>
            <a:r>
              <a:rPr lang="en-US" altLang="zh-CN" i="1">
                <a:ea typeface="宋体" panose="02010600030101010101" pitchFamily="2" charset="-122"/>
              </a:rPr>
              <a:t>increase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can change to a constant, and a constant to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Thus,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C_(x, s)</a:t>
            </a:r>
            <a:r>
              <a:rPr lang="en-US" altLang="zh-CN">
                <a:ea typeface="宋体" panose="02010600030101010101" pitchFamily="2" charset="-122"/>
              </a:rPr>
              <a:t> can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change at most twice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71DDE8-CABB-40AD-9B45-CEB2622065A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49B84-A9AB-448F-B543-F02F3390028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Termination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Thus the algorithm is linear in program size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Number of steps =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Number of C_(….) values computed * 2 =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Number of program statements * 4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DF204-2F71-4972-B575-687808E6ABD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A32FA-4384-47BC-97E5-7E212E93656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many other global flow analyses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Most can be classified as either forward or backward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Most also follow the methodology of local rules relating information between adjacent program points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29D06-5306-4902-9B15-3BE92E0C696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EBB03-76B7-4FB9-B04D-D8CE086FCEE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do we know it is OK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globally dead code elimination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There are situations where it is incorrect: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133600" y="3200400"/>
            <a:ext cx="5029200" cy="2768600"/>
            <a:chOff x="1152" y="2096"/>
            <a:chExt cx="3168" cy="1744"/>
          </a:xfrm>
        </p:grpSpPr>
        <p:sp>
          <p:nvSpPr>
            <p:cNvPr id="11275" name="Text Box 4"/>
            <p:cNvSpPr txBox="1">
              <a:spLocks noChangeArrowheads="1"/>
            </p:cNvSpPr>
            <p:nvPr/>
          </p:nvSpPr>
          <p:spPr bwMode="auto">
            <a:xfrm>
              <a:off x="2544" y="2096"/>
              <a:ext cx="672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3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B &gt;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6" name="Text Box 5"/>
            <p:cNvSpPr txBox="1">
              <a:spLocks noChangeArrowheads="1"/>
            </p:cNvSpPr>
            <p:nvPr/>
          </p:nvSpPr>
          <p:spPr bwMode="auto">
            <a:xfrm>
              <a:off x="1152" y="2902"/>
              <a:ext cx="1104" cy="5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Z + W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A := X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7" name="Text Box 6"/>
            <p:cNvSpPr txBox="1">
              <a:spLocks noChangeArrowheads="1"/>
            </p:cNvSpPr>
            <p:nvPr/>
          </p:nvSpPr>
          <p:spPr bwMode="auto">
            <a:xfrm>
              <a:off x="3552" y="2902"/>
              <a:ext cx="76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Y := 0</a:t>
              </a:r>
              <a:endParaRPr lang="en-US" altLang="zh-CN" sz="2000" i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8" name="Text Box 7"/>
            <p:cNvSpPr txBox="1">
              <a:spLocks noChangeArrowheads="1"/>
            </p:cNvSpPr>
            <p:nvPr/>
          </p:nvSpPr>
          <p:spPr bwMode="auto">
            <a:xfrm>
              <a:off x="2400" y="3584"/>
              <a:ext cx="1008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i="0">
                  <a:solidFill>
                    <a:schemeClr val="accent2"/>
                  </a:solidFill>
                  <a:ea typeface="宋体" panose="02010600030101010101" pitchFamily="2" charset="-122"/>
                </a:rPr>
                <a:t>X := 4</a:t>
              </a:r>
              <a:endParaRPr lang="en-US" altLang="zh-CN" sz="2000" i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1279" name="AutoShape 8"/>
            <p:cNvCxnSpPr>
              <a:cxnSpLocks noChangeShapeType="1"/>
              <a:stCxn id="11275" idx="2"/>
              <a:endCxn id="11276" idx="0"/>
            </p:cNvCxnSpPr>
            <p:nvPr/>
          </p:nvCxnSpPr>
          <p:spPr bwMode="auto">
            <a:xfrm flipH="1">
              <a:off x="1704" y="2640"/>
              <a:ext cx="117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AutoShape 9"/>
            <p:cNvCxnSpPr>
              <a:cxnSpLocks noChangeShapeType="1"/>
              <a:stCxn id="11275" idx="2"/>
              <a:endCxn id="11277" idx="0"/>
            </p:cNvCxnSpPr>
            <p:nvPr/>
          </p:nvCxnSpPr>
          <p:spPr bwMode="auto">
            <a:xfrm>
              <a:off x="2880" y="2640"/>
              <a:ext cx="1056" cy="26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0"/>
            <p:cNvCxnSpPr>
              <a:cxnSpLocks noChangeShapeType="1"/>
              <a:stCxn id="11276" idx="2"/>
              <a:endCxn id="11278" idx="0"/>
            </p:cNvCxnSpPr>
            <p:nvPr/>
          </p:nvCxnSpPr>
          <p:spPr bwMode="auto">
            <a:xfrm>
              <a:off x="1704" y="3446"/>
              <a:ext cx="1200" cy="13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11"/>
            <p:cNvCxnSpPr>
              <a:cxnSpLocks noChangeShapeType="1"/>
              <a:stCxn id="11277" idx="2"/>
              <a:endCxn id="11278" idx="0"/>
            </p:cNvCxnSpPr>
            <p:nvPr/>
          </p:nvCxnSpPr>
          <p:spPr bwMode="auto">
            <a:xfrm flipH="1">
              <a:off x="2904" y="3158"/>
              <a:ext cx="1032" cy="42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1" name="Oval 13"/>
          <p:cNvSpPr>
            <a:spLocks noChangeArrowheads="1"/>
          </p:cNvSpPr>
          <p:nvPr/>
        </p:nvSpPr>
        <p:spPr bwMode="auto">
          <a:xfrm>
            <a:off x="1905000" y="4876800"/>
            <a:ext cx="1524000" cy="533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CC"/>
              </a:solidFill>
              <a:latin typeface="Math A" pitchFamily="18" charset="2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2057400" y="3124200"/>
            <a:ext cx="3276600" cy="2286000"/>
            <a:chOff x="1296" y="1968"/>
            <a:chExt cx="2064" cy="1440"/>
          </a:xfrm>
        </p:grpSpPr>
        <p:sp>
          <p:nvSpPr>
            <p:cNvPr id="11273" name="Oval 14"/>
            <p:cNvSpPr>
              <a:spLocks noChangeArrowheads="1"/>
            </p:cNvSpPr>
            <p:nvPr/>
          </p:nvSpPr>
          <p:spPr bwMode="auto">
            <a:xfrm>
              <a:off x="1296" y="3072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4" name="Oval 15"/>
            <p:cNvSpPr>
              <a:spLocks noChangeArrowheads="1"/>
            </p:cNvSpPr>
            <p:nvPr/>
          </p:nvSpPr>
          <p:spPr bwMode="auto">
            <a:xfrm>
              <a:off x="2688" y="1968"/>
              <a:ext cx="672" cy="336"/>
            </a:xfrm>
            <a:prstGeom prst="ellipse">
              <a:avLst/>
            </a:prstGeom>
            <a:noFill/>
            <a:ln w="38100">
              <a:solidFill>
                <a:srgbClr val="99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69984B-CF22-420D-9B79-13B0E08410E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01E89-772E-49DD-936D-B61082A87BC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 and Dead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first value of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is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dead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(never used)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second value of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400">
                <a:ea typeface="宋体" panose="02010600030101010101" pitchFamily="2" charset="-122"/>
              </a:rPr>
              <a:t>is </a:t>
            </a:r>
            <a:r>
              <a:rPr lang="en-US" altLang="zh-CN" sz="2400" i="1">
                <a:ea typeface="宋体" panose="02010600030101010101" pitchFamily="2" charset="-122"/>
              </a:rPr>
              <a:t>live</a:t>
            </a:r>
            <a:r>
              <a:rPr lang="en-US" altLang="zh-CN" sz="2400">
                <a:ea typeface="宋体" panose="02010600030101010101" pitchFamily="2" charset="-122"/>
              </a:rPr>
              <a:t> (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may be</a:t>
            </a:r>
            <a:r>
              <a:rPr lang="en-US" altLang="zh-CN" sz="2400">
                <a:ea typeface="宋体" panose="02010600030101010101" pitchFamily="2" charset="-122"/>
              </a:rPr>
              <a:t> used)(</a:t>
            </a:r>
            <a:r>
              <a:rPr lang="zh-CN" altLang="en-US" sz="2400">
                <a:ea typeface="宋体" panose="02010600030101010101" pitchFamily="2" charset="-122"/>
              </a:rPr>
              <a:t>保守方式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Liveness is an important concept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791200" y="1752600"/>
            <a:ext cx="10668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3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715000" y="3251200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X := 4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715000" y="4699000"/>
            <a:ext cx="121920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i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i="0">
                <a:solidFill>
                  <a:schemeClr val="accent2"/>
                </a:solidFill>
                <a:ea typeface="宋体" panose="02010600030101010101" pitchFamily="2" charset="-122"/>
              </a:rPr>
              <a:t>Y := X</a:t>
            </a:r>
            <a:endParaRPr lang="en-US" altLang="zh-CN" sz="2000" i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2297" name="AutoShape 10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6324600" y="2159000"/>
            <a:ext cx="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12"/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6324600" y="3657600"/>
            <a:ext cx="0" cy="1041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1EA71-AD43-46CD-BC7F-F9F53F4FDF6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0BC06-1CF7-4871-BF04-FB22547BE1A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Liveness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 variable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x</a:t>
            </a:r>
            <a:r>
              <a:rPr lang="en-US" altLang="zh-CN">
                <a:ea typeface="宋体" panose="02010600030101010101" pitchFamily="2" charset="-122"/>
              </a:rPr>
              <a:t> is live at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if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 exists a statement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s’</a:t>
            </a:r>
            <a:r>
              <a:rPr lang="en-US" altLang="zh-CN">
                <a:ea typeface="宋体" panose="02010600030101010101" pitchFamily="2" charset="-122"/>
              </a:rPr>
              <a:t> that uses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 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path from s to s’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That path has no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intervening assignment to x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3e8ed28-117d-4353-9ba0-0e8568dec70c}"/>
</p:tagLst>
</file>

<file path=ppt/tags/tag2.xml><?xml version="1.0" encoding="utf-8"?>
<p:tagLst xmlns:p="http://schemas.openxmlformats.org/presentationml/2006/main">
  <p:tag name="KSO_WPP_MARK_KEY" val="73df9adc-7a65-43a1-9d8e-a9eb03db569c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11132</Words>
  <Application>WPS 演示</Application>
  <PresentationFormat>全屏显示(4:3)</PresentationFormat>
  <Paragraphs>1166</Paragraphs>
  <Slides>64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微软雅黑</vt:lpstr>
      <vt:lpstr>Arial Unicode MS</vt:lpstr>
      <vt:lpstr>Symbol</vt:lpstr>
      <vt:lpstr>Euclid Symbol</vt:lpstr>
      <vt:lpstr>Symbol</vt:lpstr>
      <vt:lpstr>Calibri</vt:lpstr>
      <vt:lpstr>icfp99</vt:lpstr>
      <vt:lpstr>Global Optimization</vt:lpstr>
      <vt:lpstr>Lecture Outline</vt:lpstr>
      <vt:lpstr>Local Optimization</vt:lpstr>
      <vt:lpstr>Global Optimization</vt:lpstr>
      <vt:lpstr>Global Optimization</vt:lpstr>
      <vt:lpstr>Global Optimization</vt:lpstr>
      <vt:lpstr>Correctness</vt:lpstr>
      <vt:lpstr>Live and Dead</vt:lpstr>
      <vt:lpstr>Liveness</vt:lpstr>
      <vt:lpstr>Global Dead Code Elimination</vt:lpstr>
      <vt:lpstr>Example 1 Revisited</vt:lpstr>
      <vt:lpstr>Example 2 Revisited</vt:lpstr>
      <vt:lpstr>Discussion</vt:lpstr>
      <vt:lpstr>Global Analysis</vt:lpstr>
      <vt:lpstr>Global Analysis (Cont.)</vt:lpstr>
      <vt:lpstr>Liveness Analysis</vt:lpstr>
      <vt:lpstr>Using the Information</vt:lpstr>
      <vt:lpstr>The Idea</vt:lpstr>
      <vt:lpstr>Explanation</vt:lpstr>
      <vt:lpstr>Transfer Functions</vt:lpstr>
      <vt:lpstr>Liveness Rule 1</vt:lpstr>
      <vt:lpstr>Liveness Rule 2</vt:lpstr>
      <vt:lpstr>Liveness Rule 3</vt:lpstr>
      <vt:lpstr>Liveness Rule 4</vt:lpstr>
      <vt:lpstr>Algorithm</vt:lpstr>
      <vt:lpstr>Another Example</vt:lpstr>
      <vt:lpstr>Termination</vt:lpstr>
      <vt:lpstr>Computing Liveness Set</vt:lpstr>
      <vt:lpstr>Computing Liveness Set</vt:lpstr>
      <vt:lpstr>Example</vt:lpstr>
      <vt:lpstr>Forward vs. Backward Analysis</vt:lpstr>
      <vt:lpstr>Constant Propagation</vt:lpstr>
      <vt:lpstr>Constant Propagation</vt:lpstr>
      <vt:lpstr>Constant Propagation</vt:lpstr>
      <vt:lpstr>Correctness</vt:lpstr>
      <vt:lpstr>Correctness (Cont.)</vt:lpstr>
      <vt:lpstr>Example 1 Revisited</vt:lpstr>
      <vt:lpstr>Example 2 Revisited</vt:lpstr>
      <vt:lpstr>Global Constant Propagation</vt:lpstr>
      <vt:lpstr>Global Constant Propagation (Cont.)</vt:lpstr>
      <vt:lpstr>Example</vt:lpstr>
      <vt:lpstr>Global Constant Propagation</vt:lpstr>
      <vt:lpstr>Transfer Functions</vt:lpstr>
      <vt:lpstr>Rule 1</vt:lpstr>
      <vt:lpstr>Rule 2</vt:lpstr>
      <vt:lpstr>Rule 3</vt:lpstr>
      <vt:lpstr>Rule 4</vt:lpstr>
      <vt:lpstr>The Other Half</vt:lpstr>
      <vt:lpstr>Rule 5</vt:lpstr>
      <vt:lpstr>Rule 6</vt:lpstr>
      <vt:lpstr>Rule 7</vt:lpstr>
      <vt:lpstr>Rule 8</vt:lpstr>
      <vt:lpstr>An Algorithm</vt:lpstr>
      <vt:lpstr>The Value #</vt:lpstr>
      <vt:lpstr>Discussion</vt:lpstr>
      <vt:lpstr>The Value # (Cont.)</vt:lpstr>
      <vt:lpstr>Example</vt:lpstr>
      <vt:lpstr>Another Example</vt:lpstr>
      <vt:lpstr>Another Example</vt:lpstr>
      <vt:lpstr>Orderings</vt:lpstr>
      <vt:lpstr>Orderings (Cont.)</vt:lpstr>
      <vt:lpstr>Termination</vt:lpstr>
      <vt:lpstr>Termination (Cont.)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263</cp:revision>
  <dcterms:created xsi:type="dcterms:W3CDTF">2000-01-15T07:54:00Z</dcterms:created>
  <dcterms:modified xsi:type="dcterms:W3CDTF">2022-11-22T04:15:32Z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445B999967774B64BD398D4488485B1F</vt:lpwstr>
  </property>
  <property fmtid="{D5CDD505-2E9C-101B-9397-08002B2CF9AE}" pid="3" name="KSOProductBuildVer">
    <vt:lpwstr>2052-11.1.0.12763</vt:lpwstr>
  </property>
</Properties>
</file>