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7"/>
  </p:handoutMasterIdLst>
  <p:sldIdLst>
    <p:sldId id="362" r:id="rId3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452" r:id="rId29"/>
    <p:sldId id="453" r:id="rId30"/>
    <p:sldId id="516" r:id="rId31"/>
    <p:sldId id="454" r:id="rId32"/>
    <p:sldId id="439" r:id="rId33"/>
    <p:sldId id="445" r:id="rId34"/>
    <p:sldId id="455" r:id="rId35"/>
    <p:sldId id="441" r:id="rId36"/>
    <p:sldId id="442" r:id="rId37"/>
    <p:sldId id="450" r:id="rId38"/>
    <p:sldId id="443" r:id="rId39"/>
    <p:sldId id="444" r:id="rId40"/>
    <p:sldId id="451" r:id="rId41"/>
    <p:sldId id="446" r:id="rId42"/>
    <p:sldId id="418" r:id="rId43"/>
    <p:sldId id="421" r:id="rId44"/>
    <p:sldId id="520" r:id="rId45"/>
    <p:sldId id="458" r:id="rId46"/>
    <p:sldId id="459" r:id="rId47"/>
    <p:sldId id="460" r:id="rId48"/>
    <p:sldId id="461" r:id="rId49"/>
    <p:sldId id="462" r:id="rId50"/>
    <p:sldId id="463" r:id="rId51"/>
    <p:sldId id="464" r:id="rId52"/>
    <p:sldId id="465" r:id="rId53"/>
    <p:sldId id="466" r:id="rId54"/>
    <p:sldId id="467" r:id="rId55"/>
    <p:sldId id="468" r:id="rId56"/>
    <p:sldId id="469" r:id="rId57"/>
    <p:sldId id="470" r:id="rId58"/>
    <p:sldId id="471" r:id="rId59"/>
    <p:sldId id="472" r:id="rId60"/>
    <p:sldId id="473" r:id="rId61"/>
    <p:sldId id="474" r:id="rId62"/>
    <p:sldId id="475" r:id="rId63"/>
    <p:sldId id="476" r:id="rId64"/>
    <p:sldId id="477" r:id="rId65"/>
    <p:sldId id="478" r:id="rId66"/>
    <p:sldId id="517" r:id="rId67"/>
    <p:sldId id="479" r:id="rId68"/>
    <p:sldId id="480" r:id="rId69"/>
    <p:sldId id="481" r:id="rId70"/>
    <p:sldId id="482" r:id="rId71"/>
    <p:sldId id="483" r:id="rId72"/>
    <p:sldId id="484" r:id="rId73"/>
    <p:sldId id="521" r:id="rId74"/>
    <p:sldId id="485" r:id="rId75"/>
    <p:sldId id="486" r:id="rId76"/>
    <p:sldId id="487" r:id="rId77"/>
    <p:sldId id="488" r:id="rId78"/>
    <p:sldId id="489" r:id="rId79"/>
    <p:sldId id="490" r:id="rId80"/>
    <p:sldId id="491" r:id="rId81"/>
    <p:sldId id="493" r:id="rId82"/>
    <p:sldId id="492" r:id="rId83"/>
    <p:sldId id="494" r:id="rId84"/>
    <p:sldId id="495" r:id="rId85"/>
    <p:sldId id="496" r:id="rId86"/>
    <p:sldId id="497" r:id="rId87"/>
    <p:sldId id="498" r:id="rId88"/>
    <p:sldId id="499" r:id="rId89"/>
    <p:sldId id="500" r:id="rId90"/>
    <p:sldId id="522" r:id="rId91"/>
    <p:sldId id="501" r:id="rId92"/>
    <p:sldId id="502" r:id="rId93"/>
    <p:sldId id="503" r:id="rId94"/>
    <p:sldId id="504" r:id="rId95"/>
    <p:sldId id="505" r:id="rId96"/>
    <p:sldId id="506" r:id="rId97"/>
    <p:sldId id="507" r:id="rId98"/>
    <p:sldId id="508" r:id="rId99"/>
    <p:sldId id="509" r:id="rId100"/>
    <p:sldId id="510" r:id="rId101"/>
    <p:sldId id="511" r:id="rId102"/>
    <p:sldId id="512" r:id="rId103"/>
    <p:sldId id="513" r:id="rId104"/>
    <p:sldId id="514" r:id="rId105"/>
    <p:sldId id="515" r:id="rId106"/>
  </p:sldIdLst>
  <p:sldSz cx="9144000" cy="6858000" type="screen4x3"/>
  <p:notesSz cx="6858000" cy="9144000"/>
  <p:custDataLst>
    <p:tags r:id="rId1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52" autoAdjust="0"/>
  </p:normalViewPr>
  <p:slideViewPr>
    <p:cSldViewPr>
      <p:cViewPr varScale="1">
        <p:scale>
          <a:sx n="63" d="100"/>
          <a:sy n="63" d="100"/>
        </p:scale>
        <p:origin x="1380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1" Type="http://schemas.openxmlformats.org/officeDocument/2006/relationships/tags" Target="tags/tag2.xml"/><Relationship Id="rId110" Type="http://schemas.openxmlformats.org/officeDocument/2006/relationships/tableStyles" Target="tableStyles.xml"/><Relationship Id="rId11" Type="http://schemas.openxmlformats.org/officeDocument/2006/relationships/slide" Target="slides/slide8.xml"/><Relationship Id="rId109" Type="http://schemas.openxmlformats.org/officeDocument/2006/relationships/viewProps" Target="viewProps.xml"/><Relationship Id="rId108" Type="http://schemas.openxmlformats.org/officeDocument/2006/relationships/presProps" Target="presProps.xml"/><Relationship Id="rId107" Type="http://schemas.openxmlformats.org/officeDocument/2006/relationships/handoutMaster" Target="handoutMasters/handoutMaster1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8.xml"/><Relationship Id="rId1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Math A" pitchFamily="18" charset="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Math A" pitchFamily="18" charset="2"/>
              </a:defRPr>
            </a:lvl1pPr>
          </a:lstStyle>
          <a:p>
            <a:fld id="{4F980C1A-56E9-414F-8788-29935DAD754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0">
                <a:latin typeface="Times New Roman" panose="02020603050405020304" pitchFamily="18" charset="0"/>
              </a:defRPr>
            </a:lvl1pPr>
          </a:lstStyle>
          <a:p>
            <a:fld id="{3D0DA17C-258B-49E9-B87B-9FB7BCF997C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F8CA275-A6D5-4CBC-9930-567E1BC50651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E97E212-76EB-4B4C-B722-B58738D84B4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9A09E42-C503-4633-9C82-C5043686B878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49F80D9-3C91-4949-A647-DCB0DD69111E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243BC58-7A4D-4EE8-AE63-5F888B4B2CCA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892FB12-195B-43A6-8459-9F05781EEBE8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262C216-7796-40D7-9667-7C3075B140E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CC7B102-5750-40BF-BFD5-228DD1DA5FF1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6FE9ED2-CAB2-49E3-BFB4-B6DB6E620E9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E5933B1-FE9E-465F-817F-FAC469FB2F88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538A381-4CDC-4892-8F36-29BCDD18888A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22BCC20-C778-4D7F-9A0B-655D2A6780E1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33683EF-ABBD-4689-86AC-8D14B1F346B1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44A1A66-09E1-44DA-A0B9-111B9AB535D1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006736D-F9CA-48E3-B7F7-42A426BC8C96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149170F-CF04-4B75-BEDA-E180F6231CA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AD1FAF3-B607-4C43-9D81-EC3D15B2608F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0076EDE-F55A-4F93-BF03-3C3602063448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392D58D-39C5-42C5-B621-833D24AC57B9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FCCF48B-F9B2-4D90-829A-3B34A1F60818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607E9C4-3B05-43DC-9FD0-D320D4CBF02C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8DAEAB3-FFA1-40AA-B7FE-5032095DFD3D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849E065-0357-4006-BB8F-3480D6138CD6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9D338AA-BAF5-4726-8F11-6FCC5EB6D9BC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A2B0B22-3723-4340-B01C-8458B7562367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6E3CEAB-DAA0-4063-8871-BFC8690DFF41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3691B57-38C2-4C0C-BEB8-5E11D5BB64E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12CFF6D-028C-4EE1-A9CD-A12BB6F2D304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B270732-A9A7-47B8-8A7D-9DA0C5D29171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3F5B8CF-071A-4335-82FA-B075F613AEC2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E1141FA-5352-448C-844E-2FF1CEFF0236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744C0FD-B0C8-4BB5-B887-650E9792C19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E479015-C3D2-4233-9A2C-FC939D53DB38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6877143-8738-4B50-BCC0-4E4471C9D5CF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935E9A7-8173-4093-BBF8-CDE3964DFDFF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0AE03B1-8D50-4C07-81D4-855FD6290362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0B82685-E751-46F4-9224-A6059D26147B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EFF78FD-79AE-464E-B91B-5090C53916B7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7A74FD1-4264-4AC9-BA2E-F3D7C673D35C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1027228-551C-4F45-A516-C89F4CC7391B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D28CD22-9C1B-4CD5-BFBE-11F3BF74FEA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5FBCF37-CB83-414D-85AB-A27BE136775A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D962722-3C10-4AC7-B3EA-10C536AE7691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39C895B-CC61-41B3-9E62-15F6C3BC7497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14C2F3B-64AD-4F45-9252-CB320E75BBE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809C14B-033F-40D3-B61B-00FD10E390E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66345F37-9345-4EFD-838C-267460F282F7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8235082-C7C9-4A71-8E4F-F8A18D2A679F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435B01B-33CA-4444-AAD6-D60E241549D8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540C48C-AF88-4A8B-982E-58AF9AF32CE7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F051299-EEED-4674-B8C6-AAF79D1C3E2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B8B57E6-6158-4500-B6BB-6DC6749397F6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9023A5C-0BAC-453E-BD66-7C851F35ECC7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4D38171-5A02-4ADD-A002-EB6209EBE358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BB62726-138B-420C-B527-E998F424D1BE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5DF8102-7B89-4E50-A775-AA92457E3FFA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6467025-8FD2-4A49-9834-724D410AC00A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64F7862-1EB1-4C9B-AD17-EC6A692FB776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CC08EFE-2465-42C2-B25E-859ECC72D63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E804622-EE33-4EDC-9C82-8F71470CC608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DAA39E6-B6D1-470C-BD7F-FCF170C4034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A19CF0A-3711-4C86-BCE4-7C88F9F6931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492429F-B8B3-4097-BC81-6E576B1BB047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7F9B58F-0C05-4390-A728-DD13AEA7113B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8850BCA-5F13-4CE1-979E-399D4FE8B6EE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78C138A-6FDD-42AA-9E1D-1294A1586C34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FC5F182-D4B0-4D99-94E8-D2D4F9AD65C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4A74572-6162-416B-82F3-0D99DC38E5DE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A186C42-A496-4EF4-AAFD-9AE8A306E31B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EB9F170-11F7-4539-B4E1-595F5C7AD6CD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18AC7BF-9C99-4C81-9870-D86003C03ADC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506C3DF3-5D20-453D-B160-115D41FCA196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CBB8A3E-10D2-48C0-AC14-01D0E661906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D43BEB1-F305-4EC9-A768-BD50BF3F3E8E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A32AE92-24FE-4666-9AE3-5C4238A5B54B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2F55413-32A6-480F-BDBF-9DFB29C259B6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2FE1046A-6547-4AD6-8EDD-9C0129357CBB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8D27AC3A-FAD8-46AB-9D4E-7BB9C74EB60C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6A36CDF-3C43-4BC8-978D-1206CEE56C34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01C0906-B954-4599-9431-9F12EF7955A6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0B3C59B-00D0-425B-9EEF-47AEBAFC330E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261E8B6-B9EB-4AE7-A3A1-FA4416011299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618D9ED-F260-4F73-9FEA-EA8EA6EBDC68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DB21382-EDDC-4DEC-8F8C-5AAF62DA86FD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14039D5-1F15-4066-9D61-27B985C10DA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4E8D055F-E2D9-4CDD-A6AD-C2D673EC570F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405FB75-DBE4-4E23-A209-1B1983E6AF7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DFF2F63-9A3B-480E-B5A6-B50134FEE02C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2968F52-9434-47F1-B6BA-B412829D3DC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44DAB9A-8BDF-4E78-9AE5-44D50154AC5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B0CFF492-6750-4A4E-A4E6-91B59ED0F1A1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49E0FEC-CCF1-4138-94FC-B842D8F83048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6A97D65-00C1-4AC9-800B-0038190B2BF8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A224486-49FC-4DE0-AA87-C2CC51B35363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4704AFB-92FE-4BF0-AA96-319C2A63BEFE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53AE05E-34CD-4428-A40E-F277FFA3F3D5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D907C9CA-98E9-4F46-AB22-0C854A145CF2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E3A567A-828E-4700-A72D-0C1338652E5B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EBCD2AA-0E35-4890-B52D-0B71E8C6481B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148A221F-646B-41AE-8935-CB68462395CD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035440A0-E105-46E5-9DA3-4AE056EF012C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F20B9A9-118C-45D2-8766-2884C0522F60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C3205CE8-1C3B-42D1-BE3F-3004F3E3C81B}" type="slidenum">
              <a:rPr lang="zh-CN" altLang="en-US" sz="1200" i="0">
                <a:latin typeface="Times New Roman" panose="02020603050405020304" pitchFamily="18" charset="0"/>
              </a:rPr>
            </a:fld>
            <a:endParaRPr lang="en-US" altLang="zh-CN" sz="1200" i="0">
              <a:latin typeface="Times New Roman" panose="02020603050405020304" pitchFamily="18" charset="0"/>
            </a:endParaRPr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879D8-6065-41BA-A8F1-F6572ED5072E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BF2E35C-5118-4B88-A366-96FF8AB2046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A99BF-CD87-42F8-A525-1FD1E9AB7EEB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67288-45A8-4724-B0CA-40E46DA7874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21DB7-1FE0-469F-AC12-A083C92DFC73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EDA27-68E1-4FEB-914D-A6CD434DD36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433EB-5CF8-4884-985F-ECD70AEC4B22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E54E6-E8F0-44E3-B324-AFFABEB9303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82F27-39C4-4C0B-8438-20B3956637B5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72E2C-BFC9-4CDC-A7EB-302A7EAADD3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4BC43-602A-4DF6-B1F8-75C2E155B3F5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A07BE-2A24-41A2-B603-C92B9881248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585FA-67B7-4F63-B456-216705C13B7C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0FBC2-7010-49E8-B5D9-B9B99196013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E3B39-B143-41D0-9DEB-07728EEEE145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28B96-F371-4A5C-A5A8-BA89208F317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2ABE9-D106-442F-BF18-D6DFA049CA3B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FD2FC7-3815-49F3-9427-8DD8286AA87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D511B-693E-470E-AE06-9336AD2EB60B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66561-CDC7-4C5E-ACAD-94434D8FC6F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90A8F-0272-4348-90F9-2CE25225B385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3E9E7-561E-4E10-8A9D-1EA1AF44154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56D5E5-75CA-4B0A-9DDD-05DE8FC049FB}" type="datetime1">
              <a:rPr lang="zh-CN" altLang="en-US"/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Prof. Necula  CS 164  Lecture 19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C507CAA1-0164-4855-890A-30F1E46319FF}" type="slidenum">
              <a:rPr lang="zh-CN" altLang="en-US"/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65611C-5CFB-4647-B5D4-DE23A4DA1807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258BB2-4AB5-42B1-BF47-4ADEE6230AE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Register Allocation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9CCD88-C5DD-4A5C-BBB9-063F1FA9677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AFE88E-1132-4C8B-A309-92275F107AA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Instructions	Live vars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a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b = a + 2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a,b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c = b * b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a,c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b = c + 1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a,b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return b * a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5943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70866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4724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 flipH="1">
            <a:off x="5257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64770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Text Box 10"/>
          <p:cNvSpPr txBox="1">
            <a:spLocks noChangeArrowheads="1"/>
          </p:cNvSpPr>
          <p:nvPr/>
        </p:nvSpPr>
        <p:spPr bwMode="auto">
          <a:xfrm>
            <a:off x="6324600" y="2641600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eax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5467350" y="2706688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5467350" y="3240088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3567" name="Text Box 13"/>
          <p:cNvSpPr txBox="1">
            <a:spLocks noChangeArrowheads="1"/>
          </p:cNvSpPr>
          <p:nvPr/>
        </p:nvSpPr>
        <p:spPr bwMode="auto">
          <a:xfrm>
            <a:off x="6340475" y="3228975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ebx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8" name="Text Box 14"/>
          <p:cNvSpPr txBox="1">
            <a:spLocks noChangeArrowheads="1"/>
          </p:cNvSpPr>
          <p:nvPr/>
        </p:nvSpPr>
        <p:spPr bwMode="auto">
          <a:xfrm>
            <a:off x="5394325" y="2108200"/>
            <a:ext cx="193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color     register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5334000" y="2173288"/>
            <a:ext cx="1981200" cy="1524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    	r3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	r1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	r1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	r2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	r3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enter: 	M[c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r3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← 0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loop:	r3 ← r3+r2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← r1-1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r1&gt;0 goto loop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← r3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← M[c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923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8B83CE-0422-44E7-A498-30ABC69A5B47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99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4BAC0E-A036-4CEB-ADC9-A9F629D7C75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9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209926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209927" name="组合 37"/>
          <p:cNvGrpSpPr/>
          <p:nvPr/>
        </p:nvGrpSpPr>
        <p:grpSpPr bwMode="auto">
          <a:xfrm>
            <a:off x="4467225" y="1704975"/>
            <a:ext cx="3136900" cy="2243138"/>
            <a:chOff x="330781" y="2378377"/>
            <a:chExt cx="3391063" cy="2243795"/>
          </a:xfrm>
        </p:grpSpPr>
        <p:grpSp>
          <p:nvGrpSpPr>
            <p:cNvPr id="209928" name="组合 2"/>
            <p:cNvGrpSpPr/>
            <p:nvPr/>
          </p:nvGrpSpPr>
          <p:grpSpPr bwMode="auto">
            <a:xfrm>
              <a:off x="330781" y="3188096"/>
              <a:ext cx="937750" cy="479426"/>
              <a:chOff x="4331228" y="3646575"/>
              <a:chExt cx="937911" cy="479338"/>
            </a:xfrm>
          </p:grpSpPr>
          <p:sp>
            <p:nvSpPr>
              <p:cNvPr id="209939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9940" name="文本框 1"/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3791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9929" name="组合 25"/>
            <p:cNvGrpSpPr/>
            <p:nvPr/>
          </p:nvGrpSpPr>
          <p:grpSpPr bwMode="auto">
            <a:xfrm>
              <a:off x="2446997" y="4104814"/>
              <a:ext cx="715961" cy="517358"/>
              <a:chOff x="4479965" y="3608650"/>
              <a:chExt cx="716083" cy="517263"/>
            </a:xfrm>
          </p:grpSpPr>
          <p:sp>
            <p:nvSpPr>
              <p:cNvPr id="209937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9938" name="文本框 27"/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16083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9930" name="组合 45"/>
            <p:cNvGrpSpPr/>
            <p:nvPr/>
          </p:nvGrpSpPr>
          <p:grpSpPr bwMode="auto">
            <a:xfrm>
              <a:off x="2476872" y="2805953"/>
              <a:ext cx="587740" cy="461665"/>
              <a:chOff x="4022965" y="2990441"/>
              <a:chExt cx="587740" cy="461665"/>
            </a:xfrm>
          </p:grpSpPr>
          <p:sp>
            <p:nvSpPr>
              <p:cNvPr id="209935" name="椭圆 11"/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9936" name="文本框 45"/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5877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9931" name="直接连接符 47"/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932" name="直接连接符 48"/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933" name="直接连接符 50"/>
            <p:cNvCxnSpPr>
              <a:cxnSpLocks noChangeShapeType="1"/>
              <a:stCxn id="209936" idx="2"/>
            </p:cNvCxnSpPr>
            <p:nvPr/>
          </p:nvCxnSpPr>
          <p:spPr bwMode="auto">
            <a:xfrm flipH="1">
              <a:off x="2751126" y="3267618"/>
              <a:ext cx="19617" cy="9512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934" name="任意多边形 56"/>
            <p:cNvSpPr/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F156F8-AFFB-48EA-B514-D33964C73EC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19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504B3F-2ECF-41DC-96FE-4ED9C1EAAD4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1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Saving Spilling Spaces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1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There may be many temporaries to be spilled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number of hard registers are small such as IA32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Advanced analysis techniques introduce more temporaries such as SSA 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Moves between spilled temporaries are expensive, and waste registers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We can coalesced move related temporaries without restriction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Because there unlimited number of colors in memory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1974" name="椭圆 4"/>
          <p:cNvSpPr>
            <a:spLocks noChangeArrowheads="1"/>
          </p:cNvSpPr>
          <p:nvPr/>
        </p:nvSpPr>
        <p:spPr bwMode="auto">
          <a:xfrm>
            <a:off x="4114800" y="3119438"/>
            <a:ext cx="94615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E9181F-979A-4A7D-8133-2CD7042CE33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40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D8471B-150C-43DA-A964-FB71E1B77C7B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4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Saving Spilling Spaces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4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Build interference graph for spilled nodes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While there is any pair of non-interfering spilled nods connected by a move instruction, coalesce them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Use simplify and select to color the graph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Simplify picks the lowest-degree node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Select picks the first available color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No limit on the number of colors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4022" name="椭圆 4"/>
          <p:cNvSpPr>
            <a:spLocks noChangeArrowheads="1"/>
          </p:cNvSpPr>
          <p:nvPr/>
        </p:nvSpPr>
        <p:spPr bwMode="auto">
          <a:xfrm>
            <a:off x="4114800" y="3119438"/>
            <a:ext cx="94615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8C0A71-752A-44FD-B2CE-E67B7081B3D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60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0369A8-C6A2-401D-A663-DFF4E6D9D01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6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Saving Spilling Spaces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6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41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When to do it?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Before generating the spill instructions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What to do after it?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Regenerating the RIG  and do coloring again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Why?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Avoid creating fetch-store sequences for coalesced moves of spilled nodes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>
                <a:ea typeface="宋体" panose="02010600030101010101" pitchFamily="2" charset="-122"/>
              </a:rPr>
              <a:t>Less interference after coalescing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6070" name="椭圆 4"/>
          <p:cNvSpPr>
            <a:spLocks noChangeArrowheads="1"/>
          </p:cNvSpPr>
          <p:nvPr/>
        </p:nvSpPr>
        <p:spPr bwMode="auto">
          <a:xfrm>
            <a:off x="4114800" y="3119438"/>
            <a:ext cx="94615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C46309-8572-4F1D-84F2-3966DC55053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901375-E725-4F27-8E65-0B3F90D1FAF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Instructions	Live vars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a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b = a + 2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a,b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c = b * b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a,c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b = c + 1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a,b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return b * a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5943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70866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4724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 flipH="1">
            <a:off x="5257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64770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Text Box 10"/>
          <p:cNvSpPr txBox="1">
            <a:spLocks noChangeArrowheads="1"/>
          </p:cNvSpPr>
          <p:nvPr/>
        </p:nvSpPr>
        <p:spPr bwMode="auto">
          <a:xfrm>
            <a:off x="6324600" y="2641600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eax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3" name="Rectangle 11"/>
          <p:cNvSpPr>
            <a:spLocks noChangeArrowheads="1"/>
          </p:cNvSpPr>
          <p:nvPr/>
        </p:nvSpPr>
        <p:spPr bwMode="auto">
          <a:xfrm>
            <a:off x="5467350" y="2706688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5614" name="Rectangle 12"/>
          <p:cNvSpPr>
            <a:spLocks noChangeArrowheads="1"/>
          </p:cNvSpPr>
          <p:nvPr/>
        </p:nvSpPr>
        <p:spPr bwMode="auto">
          <a:xfrm>
            <a:off x="5467350" y="3240088"/>
            <a:ext cx="533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5615" name="Text Box 13"/>
          <p:cNvSpPr txBox="1">
            <a:spLocks noChangeArrowheads="1"/>
          </p:cNvSpPr>
          <p:nvPr/>
        </p:nvSpPr>
        <p:spPr bwMode="auto">
          <a:xfrm>
            <a:off x="6340475" y="3228975"/>
            <a:ext cx="59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ebx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6" name="Text Box 14"/>
          <p:cNvSpPr txBox="1">
            <a:spLocks noChangeArrowheads="1"/>
          </p:cNvSpPr>
          <p:nvPr/>
        </p:nvSpPr>
        <p:spPr bwMode="auto">
          <a:xfrm>
            <a:off x="5394325" y="2108200"/>
            <a:ext cx="193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color     register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7" name="Rectangle 15"/>
          <p:cNvSpPr>
            <a:spLocks noChangeArrowheads="1"/>
          </p:cNvSpPr>
          <p:nvPr/>
        </p:nvSpPr>
        <p:spPr bwMode="auto">
          <a:xfrm>
            <a:off x="5334000" y="2173288"/>
            <a:ext cx="1981200" cy="1524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10F951-1057-40FB-88A9-817E04ED642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01B693-CC6E-4EEA-9AB4-E1BBDB41AB4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Graph coloring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Questions: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 we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efficiently find</a:t>
            </a:r>
            <a:r>
              <a:rPr lang="en-US" altLang="zh-CN">
                <a:ea typeface="宋体" panose="02010600030101010101" pitchFamily="2" charset="-122"/>
              </a:rPr>
              <a:t> a K-coloring of the graph whenever possible where K is the number of registers?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do we choose registers to avoid move instructions?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What do we do when there aren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>
                <a:ea typeface="宋体" panose="02010600030101010101" pitchFamily="2" charset="-122"/>
              </a:rPr>
              <a:t>t enough colors (registers) to color the graph?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FD9077-3D91-4504-A05F-2BDFFAD3701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6BB5E3-E32C-45EF-8F77-DF5D7E83B75B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a graph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Finding a K-coloring in all situations is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NP-complete</a:t>
            </a:r>
            <a:r>
              <a:rPr lang="en-US" altLang="zh-CN">
                <a:ea typeface="宋体" panose="02010600030101010101" pitchFamily="2" charset="-122"/>
              </a:rPr>
              <a:t> problem(NPC)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 will have to approximate to make register allocators fast enough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Kempe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>
                <a:ea typeface="宋体" panose="02010600030101010101" pitchFamily="2" charset="-122"/>
              </a:rPr>
              <a:t>s algorithm [1879] for finding a K-coloring of a graph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Step 2 (simplify)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:</a:t>
            </a:r>
            <a:r>
              <a:rPr lang="en-US" altLang="zh-CN">
                <a:ea typeface="宋体" panose="02010600030101010101" pitchFamily="2" charset="-122"/>
              </a:rPr>
              <a:t>  find a node with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at most K-1 edges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cut it out of</a:t>
            </a:r>
            <a:r>
              <a:rPr lang="en-US" altLang="zh-CN">
                <a:ea typeface="宋体" panose="02010600030101010101" pitchFamily="2" charset="-122"/>
              </a:rPr>
              <a:t> the graph.  Remember this node on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 stack for later stages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7FAC69-F8ED-4E6F-A8C4-B2062CC2EBE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A9313F-B613-4252-B098-316463B19894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a graph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Once a coloring is found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simpler graph</a:t>
            </a:r>
            <a:r>
              <a:rPr lang="en-US" altLang="zh-CN">
                <a:ea typeface="宋体" panose="02010600030101010101" pitchFamily="2" charset="-122"/>
              </a:rPr>
              <a:t>, we can always color the node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we saved on the stack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When  the simplified subgraph has been colored, add back the node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 the top of the stack</a:t>
            </a:r>
            <a:r>
              <a:rPr lang="en-US" altLang="zh-CN">
                <a:ea typeface="宋体" panose="02010600030101010101" pitchFamily="2" charset="-122"/>
              </a:rPr>
              <a:t> and assign it a color not taken by one of the adjacent nodes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4155" y="4841240"/>
            <a:ext cx="8468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对于一个冲突图，在这种着色算法下，如果子图可以被染色，那么添加一个栈顶节点的新的图也能够被染色，因为新添加的节点至多有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K-1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个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neighbor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，而一共有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K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个寄存器，所以至少还剩下一个寄存器可以用于给这个新添加的节点染色。</a:t>
            </a:r>
            <a:endParaRPr lang="zh-CN" altLang="en-US" sz="1600" i="0"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28851B-FD5C-4D15-B3B8-CB805C7D096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0B0135-3B4E-4135-9AD3-EFAE19B5944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3797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8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9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802" name="Group 19"/>
          <p:cNvGrpSpPr/>
          <p:nvPr/>
        </p:nvGrpSpPr>
        <p:grpSpPr bwMode="auto">
          <a:xfrm>
            <a:off x="609600" y="1524000"/>
            <a:ext cx="1990725" cy="1611313"/>
            <a:chOff x="384" y="768"/>
            <a:chExt cx="1254" cy="1015"/>
          </a:xfrm>
        </p:grpSpPr>
        <p:sp>
          <p:nvSpPr>
            <p:cNvPr id="33808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9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33810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33811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2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3" name="Rectangle 13"/>
            <p:cNvSpPr>
              <a:spLocks noChangeArrowheads="1"/>
            </p:cNvSpPr>
            <p:nvPr/>
          </p:nvSpPr>
          <p:spPr bwMode="auto">
            <a:xfrm>
              <a:off x="384" y="768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33803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4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7" name="Text Box 18"/>
          <p:cNvSpPr txBox="1">
            <a:spLocks noChangeArrowheads="1"/>
          </p:cNvSpPr>
          <p:nvPr/>
        </p:nvSpPr>
        <p:spPr bwMode="auto">
          <a:xfrm>
            <a:off x="7461250" y="3886200"/>
            <a:ext cx="78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75942F-3340-423D-93B4-24582E04833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D012D8-327F-4C6F-A8F9-5AE7E59EC91A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5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6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7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850" name="Group 19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35856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57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35858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35859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60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61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35851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2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3" name="Text Box 16"/>
          <p:cNvSpPr txBox="1">
            <a:spLocks noChangeArrowheads="1"/>
          </p:cNvSpPr>
          <p:nvPr/>
        </p:nvSpPr>
        <p:spPr bwMode="auto">
          <a:xfrm>
            <a:off x="7461250" y="3886200"/>
            <a:ext cx="7810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4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5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3FBEDC-2746-4B94-A2A3-E41A6375772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6AFC9-E681-458D-B3CC-2B61A32279D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893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4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5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6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7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8" name="Group 19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37904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37906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37907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8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909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37899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0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1" name="Text Box 16"/>
          <p:cNvSpPr txBox="1">
            <a:spLocks noChangeArrowheads="1"/>
          </p:cNvSpPr>
          <p:nvPr/>
        </p:nvSpPr>
        <p:spPr bwMode="auto">
          <a:xfrm>
            <a:off x="7461250" y="3886200"/>
            <a:ext cx="7810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2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3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ECA102-C5F4-43FB-BE6A-2685B653869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FE9B6C-7ACC-45AA-8C93-64515A4956C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9941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4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946" name="Group 19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39952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3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39954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39955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6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957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39947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8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7461250" y="3886200"/>
            <a:ext cx="7810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50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2F16CD-5E87-4100-AB4D-339EABAB3FF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5D6B5-2360-419C-856E-D150E95A9BC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0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1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2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994" name="Group 19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42000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1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02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2003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4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005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41995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6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7" name="Text Box 16"/>
          <p:cNvSpPr txBox="1">
            <a:spLocks noChangeArrowheads="1"/>
          </p:cNvSpPr>
          <p:nvPr/>
        </p:nvSpPr>
        <p:spPr bwMode="auto">
          <a:xfrm>
            <a:off x="7461250" y="3886200"/>
            <a:ext cx="7810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8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9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E9D6B7-A3BD-4F6C-AF9E-D5BA1F56C1F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9E6E07-5D4C-42E0-88F6-DC1106E044F8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Main idea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Want to replace temporary variables with some fixed set of registers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First</a:t>
            </a:r>
            <a:r>
              <a:rPr lang="en-US" altLang="zh-CN">
                <a:ea typeface="宋体" panose="02010600030101010101" pitchFamily="2" charset="-122"/>
              </a:rPr>
              <a:t>: need to know which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variables are live after</a:t>
            </a:r>
            <a:r>
              <a:rPr lang="en-US" altLang="zh-CN">
                <a:ea typeface="宋体" panose="02010600030101010101" pitchFamily="2" charset="-122"/>
              </a:rPr>
              <a:t> each instruction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Two simultaneously live variables cannot be allocated to the same register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7B4901-2CD6-49AD-A5B5-42BEB19F990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6D349B-463A-47F8-856F-4AC56DE49137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0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42" name="Group 19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44048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49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4050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4051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52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053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44043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4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Text Box 16"/>
          <p:cNvSpPr txBox="1">
            <a:spLocks noChangeArrowheads="1"/>
          </p:cNvSpPr>
          <p:nvPr/>
        </p:nvSpPr>
        <p:spPr bwMode="auto">
          <a:xfrm>
            <a:off x="7461250" y="3886200"/>
            <a:ext cx="7810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6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61ADEF-D6DF-42CE-8741-87A74B0672E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FEEAEC-BCA0-4E8C-8CE5-FA26CDE2A927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8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9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090" name="Group 19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6098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00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01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46091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2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Text Box 16"/>
          <p:cNvSpPr txBox="1">
            <a:spLocks noChangeArrowheads="1"/>
          </p:cNvSpPr>
          <p:nvPr/>
        </p:nvSpPr>
        <p:spPr bwMode="auto">
          <a:xfrm>
            <a:off x="7461250" y="3886200"/>
            <a:ext cx="7810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4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5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1D669-9C5E-4BC4-A0E4-47F4A68D4E1E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C38DCA-6636-4B92-AC5B-16B78A36F84A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3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4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5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6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138" name="Group 19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48144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45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8146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48147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48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49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48139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0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Text Box 16"/>
          <p:cNvSpPr txBox="1">
            <a:spLocks noChangeArrowheads="1"/>
          </p:cNvSpPr>
          <p:nvPr/>
        </p:nvSpPr>
        <p:spPr bwMode="auto">
          <a:xfrm>
            <a:off x="7461250" y="3886200"/>
            <a:ext cx="7810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42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3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D8BCC3-BE34-4434-89C2-18F99DFB07C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2F1C03-622C-47A6-8AD4-3EBDA89F499A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0181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2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3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4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5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0186" name="Group 19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50192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3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50194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50195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6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7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50187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8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9" name="Text Box 16"/>
          <p:cNvSpPr txBox="1">
            <a:spLocks noChangeArrowheads="1"/>
          </p:cNvSpPr>
          <p:nvPr/>
        </p:nvSpPr>
        <p:spPr bwMode="auto">
          <a:xfrm>
            <a:off x="7461250" y="3886200"/>
            <a:ext cx="7810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90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1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2B0D43-1DC6-434A-96C3-0CA2B6B9A41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C34A14-1819-4E43-AE08-DC0227C0D313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29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0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1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2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3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234" name="Group 19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52240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41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52242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52243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44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45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52235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6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7" name="Text Box 16"/>
          <p:cNvSpPr txBox="1">
            <a:spLocks noChangeArrowheads="1"/>
          </p:cNvSpPr>
          <p:nvPr/>
        </p:nvSpPr>
        <p:spPr bwMode="auto">
          <a:xfrm>
            <a:off x="7461250" y="3886200"/>
            <a:ext cx="7810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8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9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 cap="rnd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E635AE-5935-46E8-9C76-E92CBD0381BE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3C5B31-EF15-43B5-82BB-63310B452D76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 (Assume 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7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8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9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0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1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4282" name="Group 19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54288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89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54290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54291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2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3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4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5" name="Text Box 16"/>
          <p:cNvSpPr txBox="1">
            <a:spLocks noChangeArrowheads="1"/>
          </p:cNvSpPr>
          <p:nvPr/>
        </p:nvSpPr>
        <p:spPr bwMode="auto">
          <a:xfrm>
            <a:off x="7461250" y="3886200"/>
            <a:ext cx="7810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6" name="Line 17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7" name="Oval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226F6C-317A-4FE0-A419-CD214A9A64F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656991-0765-4C2A-96A8-DE72659C61F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6325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6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7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8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9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330" name="Group 20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56337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8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56339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56340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1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2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56331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32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3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4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35" name="Text Box 18"/>
          <p:cNvSpPr txBox="1">
            <a:spLocks noChangeArrowheads="1"/>
          </p:cNvSpPr>
          <p:nvPr/>
        </p:nvSpPr>
        <p:spPr bwMode="auto">
          <a:xfrm>
            <a:off x="7461250" y="3886200"/>
            <a:ext cx="78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36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23A492-4790-4F1F-81D4-FA0E6F5578D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8AF084-0F37-4DC2-986B-E75044950F91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8373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4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5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6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378" name="Group 21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58387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88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58389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58390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1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2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58379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80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1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2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83" name="Text Box 18"/>
          <p:cNvSpPr txBox="1">
            <a:spLocks noChangeArrowheads="1"/>
          </p:cNvSpPr>
          <p:nvPr/>
        </p:nvSpPr>
        <p:spPr bwMode="auto">
          <a:xfrm>
            <a:off x="7461250" y="3886200"/>
            <a:ext cx="7810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84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5" name="Text Box 20"/>
          <p:cNvSpPr txBox="1">
            <a:spLocks noChangeArrowheads="1"/>
          </p:cNvSpPr>
          <p:nvPr/>
        </p:nvSpPr>
        <p:spPr bwMode="auto">
          <a:xfrm>
            <a:off x="5141913" y="5715000"/>
            <a:ext cx="2257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all nodes have </a:t>
            </a:r>
            <a:endParaRPr lang="en-US" altLang="zh-CN" sz="2400" i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 neighbours!</a:t>
            </a:r>
            <a:endParaRPr lang="en-US" altLang="zh-CN" sz="2400" i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914650" y="1600200"/>
            <a:ext cx="6000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zh-CN" i="0" kern="0">
                <a:ea typeface="宋体" panose="02010600030101010101" pitchFamily="2" charset="-122"/>
              </a:rPr>
              <a:t>What if during simplification we get to a state where </a:t>
            </a:r>
            <a:r>
              <a:rPr lang="en-US" altLang="zh-CN" i="0" kern="0">
                <a:solidFill>
                  <a:srgbClr val="FF0000"/>
                </a:solidFill>
                <a:ea typeface="宋体" panose="02010600030101010101" pitchFamily="2" charset="-122"/>
              </a:rPr>
              <a:t>all nodes have k or more neighbors </a:t>
            </a:r>
            <a:r>
              <a:rPr lang="en-US" altLang="zh-CN" i="0" kern="0">
                <a:ea typeface="宋体" panose="02010600030101010101" pitchFamily="2" charset="-122"/>
              </a:rPr>
              <a:t>?</a:t>
            </a:r>
            <a:endParaRPr lang="en-US" altLang="zh-CN" i="0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BAA558-2811-452A-9852-73B65527EEF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561A0F-1898-47C2-84BF-A75D1D06936C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0421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2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3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4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5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426" name="Group 20"/>
          <p:cNvGrpSpPr/>
          <p:nvPr/>
        </p:nvGrpSpPr>
        <p:grpSpPr bwMode="auto">
          <a:xfrm>
            <a:off x="233363" y="3162300"/>
            <a:ext cx="1990725" cy="1676400"/>
            <a:chOff x="384" y="768"/>
            <a:chExt cx="1254" cy="1056"/>
          </a:xfrm>
        </p:grpSpPr>
        <p:sp>
          <p:nvSpPr>
            <p:cNvPr id="60434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5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0436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0437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8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9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60427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8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9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0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31" name="Text Box 18"/>
          <p:cNvSpPr txBox="1">
            <a:spLocks noChangeArrowheads="1"/>
          </p:cNvSpPr>
          <p:nvPr/>
        </p:nvSpPr>
        <p:spPr bwMode="auto">
          <a:xfrm>
            <a:off x="7461250" y="3886200"/>
            <a:ext cx="7810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32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457200" y="1447800"/>
            <a:ext cx="83058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Step 3 (spilling):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0" dirty="0">
                <a:ea typeface="宋体" panose="02010600030101010101" pitchFamily="2" charset="-122"/>
              </a:rPr>
              <a:t>Pick a node as a </a:t>
            </a:r>
            <a:r>
              <a:rPr lang="en-US" altLang="zh-CN" i="0" dirty="0">
                <a:solidFill>
                  <a:srgbClr val="FF0000"/>
                </a:solidFill>
                <a:ea typeface="宋体" panose="02010600030101010101" pitchFamily="2" charset="-122"/>
              </a:rPr>
              <a:t>candidate for </a:t>
            </a:r>
            <a:r>
              <a:rPr lang="en-US" altLang="zh-CN" i="0" u="sng" dirty="0">
                <a:solidFill>
                  <a:srgbClr val="FF0000"/>
                </a:solidFill>
                <a:ea typeface="宋体" panose="02010600030101010101" pitchFamily="2" charset="-122"/>
              </a:rPr>
              <a:t>spilling</a:t>
            </a:r>
            <a:endParaRPr lang="en-US" altLang="zh-CN" i="0" u="sng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i="0" dirty="0">
                <a:ea typeface="宋体" panose="02010600030101010101" pitchFamily="2" charset="-122"/>
              </a:rPr>
              <a:t>Remove it from the RIG and put it into the stack</a:t>
            </a:r>
            <a:endParaRPr lang="en-US" altLang="zh-CN" i="0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i="0" dirty="0">
                <a:ea typeface="宋体" panose="02010600030101010101" pitchFamily="2" charset="-122"/>
              </a:rPr>
              <a:t>For example, we choose b</a:t>
            </a:r>
            <a:endParaRPr lang="en-US" altLang="zh-CN" i="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endParaRPr lang="en-US" altLang="zh-CN" sz="2400" i="0" dirty="0">
              <a:ea typeface="宋体" panose="02010600030101010101" pitchFamily="2" charset="-122"/>
            </a:endParaRPr>
          </a:p>
          <a:p>
            <a:pPr lvl="1">
              <a:defRPr/>
            </a:pPr>
            <a:endParaRPr lang="zh-CN" altLang="en-US" i="0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79980" y="1974215"/>
            <a:ext cx="5414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i="0"/>
              <a:t>spilling</a:t>
            </a:r>
            <a:r>
              <a:rPr lang="zh-CN" altLang="en-US" sz="1800" i="0">
                <a:ea typeface="宋体" panose="02010600030101010101" pitchFamily="2" charset="-122"/>
              </a:rPr>
              <a:t>：指的是可能会被存储到</a:t>
            </a:r>
            <a:r>
              <a:rPr lang="en-US" altLang="zh-CN" sz="1800" i="0">
                <a:ea typeface="宋体" panose="02010600030101010101" pitchFamily="2" charset="-122"/>
              </a:rPr>
              <a:t>stack</a:t>
            </a:r>
            <a:r>
              <a:rPr lang="zh-CN" altLang="en-US" sz="1800" i="0">
                <a:ea typeface="宋体" panose="02010600030101010101" pitchFamily="2" charset="-122"/>
              </a:rPr>
              <a:t>中的变量</a:t>
            </a:r>
            <a:endParaRPr lang="zh-CN" altLang="en-US" sz="1800" i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20F492-7311-4367-9FFD-25ABAED2E05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2776D7-9A86-489E-AAF4-8B9285C56367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469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0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1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2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474" name="Group 20"/>
          <p:cNvGrpSpPr/>
          <p:nvPr/>
        </p:nvGrpSpPr>
        <p:grpSpPr bwMode="auto">
          <a:xfrm>
            <a:off x="233363" y="3162300"/>
            <a:ext cx="1990725" cy="1676400"/>
            <a:chOff x="384" y="768"/>
            <a:chExt cx="1254" cy="1056"/>
          </a:xfrm>
        </p:grpSpPr>
        <p:sp>
          <p:nvSpPr>
            <p:cNvPr id="62482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83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2484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2485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86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87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62475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6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7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8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9" name="Text Box 18"/>
          <p:cNvSpPr txBox="1">
            <a:spLocks noChangeArrowheads="1"/>
          </p:cNvSpPr>
          <p:nvPr/>
        </p:nvSpPr>
        <p:spPr bwMode="auto">
          <a:xfrm>
            <a:off x="7461250" y="3886200"/>
            <a:ext cx="7810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80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457200" y="1447800"/>
            <a:ext cx="83058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Step 3 (spilling):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0" dirty="0">
                <a:ea typeface="宋体" panose="02010600030101010101" pitchFamily="2" charset="-122"/>
              </a:rPr>
              <a:t>Pick a node as a candidate for </a:t>
            </a:r>
            <a:r>
              <a:rPr lang="en-US" altLang="zh-CN" i="0" u="sng" dirty="0">
                <a:ea typeface="宋体" panose="02010600030101010101" pitchFamily="2" charset="-122"/>
              </a:rPr>
              <a:t>spilling</a:t>
            </a:r>
            <a:endParaRPr lang="en-US" altLang="zh-CN" i="0" u="sng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i="0" dirty="0">
                <a:ea typeface="宋体" panose="02010600030101010101" pitchFamily="2" charset="-122"/>
              </a:rPr>
              <a:t>A spilled temporary may “live” in memory</a:t>
            </a:r>
            <a:endParaRPr lang="en-US" altLang="zh-CN" i="0" dirty="0">
              <a:ea typeface="宋体" panose="02010600030101010101" pitchFamily="2" charset="-122"/>
            </a:endParaRPr>
          </a:p>
          <a:p>
            <a:pPr marL="0" indent="0">
              <a:buFontTx/>
              <a:buNone/>
              <a:defRPr/>
            </a:pPr>
            <a:endParaRPr lang="en-US" altLang="zh-CN" sz="2400" i="0" dirty="0">
              <a:ea typeface="宋体" panose="02010600030101010101" pitchFamily="2" charset="-122"/>
            </a:endParaRPr>
          </a:p>
          <a:p>
            <a:pPr lvl="1">
              <a:defRPr/>
            </a:pPr>
            <a:endParaRPr lang="zh-CN" altLang="en-US" i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97F3DD-BFB0-413F-9134-DC3C3A90746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8FFEBE-9FE4-437F-9888-4172212ACD47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Register allocation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every node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in CFG, we have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out[n]</a:t>
            </a:r>
            <a:endParaRPr lang="en-US" altLang="zh-CN">
              <a:solidFill>
                <a:srgbClr val="CC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Set of temporaries live out of n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Two variables </a:t>
            </a:r>
            <a:r>
              <a:rPr lang="en-US" altLang="zh-CN" i="1">
                <a:solidFill>
                  <a:srgbClr val="CC0000"/>
                </a:solidFill>
                <a:ea typeface="宋体" panose="02010600030101010101" pitchFamily="2" charset="-122"/>
              </a:rPr>
              <a:t>interfere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they are initially live (ie: function return value, callee saved registers), or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appear in out[n] for any n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How to assign registers to variables?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1F8F3F-F079-4BBC-B94D-CEBCB727F19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6FB3A2-3771-4754-8A66-5B583226911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4517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8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9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0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1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4522" name="Group 20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64530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31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4532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4533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34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535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64523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4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5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6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7" name="Text Box 18"/>
          <p:cNvSpPr txBox="1">
            <a:spLocks noChangeArrowheads="1"/>
          </p:cNvSpPr>
          <p:nvPr/>
        </p:nvSpPr>
        <p:spPr bwMode="auto">
          <a:xfrm>
            <a:off x="7461250" y="3886200"/>
            <a:ext cx="7810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8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651125" y="1600200"/>
            <a:ext cx="6111875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i="0" kern="0" dirty="0">
                <a:ea typeface="宋体" panose="02010600030101010101" pitchFamily="2" charset="-122"/>
              </a:rPr>
              <a:t>Continue the simplification</a:t>
            </a:r>
            <a:endParaRPr lang="en-US" altLang="zh-CN" i="0" kern="0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i="0" kern="0" dirty="0">
                <a:ea typeface="宋体" panose="02010600030101010101" pitchFamily="2" charset="-122"/>
              </a:rPr>
              <a:t>Simplification now succeeds: </a:t>
            </a:r>
            <a:r>
              <a:rPr lang="en-US" altLang="zh-CN" i="0" kern="0" dirty="0">
                <a:solidFill>
                  <a:schemeClr val="accent2"/>
                </a:solidFill>
                <a:ea typeface="宋体" panose="02010600030101010101" pitchFamily="2" charset="-122"/>
              </a:rPr>
              <a:t>a, e, c</a:t>
            </a:r>
            <a:endParaRPr lang="en-US" altLang="zh-CN" i="0" kern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zh-CN" altLang="en-US" i="0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B64489-F083-46AD-A887-D0EA5D49B6B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7E8A99-A53D-4044-A3D8-F3CE0E6A92F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Step 4 (select):</a:t>
            </a:r>
            <a:r>
              <a:rPr lang="en-US" altLang="zh-CN">
                <a:ea typeface="宋体" panose="02010600030101010101" pitchFamily="2" charset="-122"/>
              </a:rPr>
              <a:t>  starting with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empty graph</a:t>
            </a:r>
            <a:r>
              <a:rPr lang="en-US" altLang="zh-CN">
                <a:ea typeface="宋体" panose="02010600030101010101" pitchFamily="2" charset="-122"/>
              </a:rPr>
              <a:t>, we rebuild the original graph by adding back the node on the top of the stack and assign it a color not taken by one of the adjacent nodes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......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3C5EE7-7DDF-4B4C-BF1E-B4B6A53A1B1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7EF79B-2680-41EF-AF05-F0526CE5CD1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613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4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5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6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7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618" name="Group 20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68625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6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8627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8628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9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30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68619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20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1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2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23" name="Text Box 18"/>
          <p:cNvSpPr txBox="1">
            <a:spLocks noChangeArrowheads="1"/>
          </p:cNvSpPr>
          <p:nvPr/>
        </p:nvSpPr>
        <p:spPr bwMode="auto">
          <a:xfrm>
            <a:off x="7461250" y="3886200"/>
            <a:ext cx="7810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24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29D2E9-867C-45CB-9BCE-70F173CD065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A665D9-B596-4CDC-BFF0-90380226815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0661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2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3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4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5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0666" name="Group 20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70673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74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0675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0676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77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78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70667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8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9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0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71" name="Text Box 18"/>
          <p:cNvSpPr txBox="1">
            <a:spLocks noChangeArrowheads="1"/>
          </p:cNvSpPr>
          <p:nvPr/>
        </p:nvSpPr>
        <p:spPr bwMode="auto">
          <a:xfrm>
            <a:off x="7461250" y="3886200"/>
            <a:ext cx="7810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72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885AE6-7E32-4B7D-A057-A27D0F074D3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44B6BB-6E81-41A7-88D5-32C613B9A264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2709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10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11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12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3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2714" name="Group 20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72721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2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2723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2724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5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26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72715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16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7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8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19" name="Text Box 18"/>
          <p:cNvSpPr txBox="1">
            <a:spLocks noChangeArrowheads="1"/>
          </p:cNvSpPr>
          <p:nvPr/>
        </p:nvSpPr>
        <p:spPr bwMode="auto">
          <a:xfrm>
            <a:off x="7461250" y="3886200"/>
            <a:ext cx="7810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20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5E67C7-E3E3-41F2-B0C7-136B28C92467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7DF4AE-23BB-4378-8491-3DF1629C87F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Select: What if the Heuristic Fails?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362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 the assignment phase we get to the point when we have to assign a color to b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We hope that among the 2 neighbors of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we use less than 2 colors </a:t>
            </a:r>
            <a:endParaRPr lang="en-US" altLang="zh-CN">
              <a:latin typeface="Symbol" panose="05050102010706020507" pitchFamily="18" charset="2"/>
              <a:ea typeface="宋体" panose="02010600030101010101" pitchFamily="2" charset="-122"/>
            </a:endParaRPr>
          </a:p>
          <a:p>
            <a:pPr lvl="1"/>
            <a:r>
              <a:rPr lang="en-US" altLang="zh-CN" u="sng">
                <a:solidFill>
                  <a:srgbClr val="FF0000"/>
                </a:solidFill>
                <a:ea typeface="宋体" panose="02010600030101010101" pitchFamily="2" charset="-122"/>
              </a:rPr>
              <a:t>optimistic coloring</a:t>
            </a:r>
            <a:endParaRPr lang="en-US" altLang="zh-CN" u="sng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graph is still K-colorable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DA1E98-9C17-4DA5-A53F-FC225D98221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57EAF1-FA9D-41F2-96E2-0A4EA58D02E6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Coloring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6805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6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7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8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9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6810" name="Group 20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76818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19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6820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6821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22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23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76811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12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3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4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15" name="Text Box 18"/>
          <p:cNvSpPr txBox="1">
            <a:spLocks noChangeArrowheads="1"/>
          </p:cNvSpPr>
          <p:nvPr/>
        </p:nvSpPr>
        <p:spPr bwMode="auto">
          <a:xfrm>
            <a:off x="7461250" y="3886200"/>
            <a:ext cx="7810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16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7" name="Text Box 20"/>
          <p:cNvSpPr txBox="1">
            <a:spLocks noChangeArrowheads="1"/>
          </p:cNvSpPr>
          <p:nvPr/>
        </p:nvSpPr>
        <p:spPr bwMode="auto">
          <a:xfrm>
            <a:off x="5318125" y="582771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We got lucky!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F368E3-2355-4C19-ABE3-8E2228174EC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185BCA-F3EA-4DD9-B60E-2FF0BB98562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Optimistic Coloring (K=2)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8853" name="Oval 3"/>
          <p:cNvSpPr>
            <a:spLocks noChangeArrowheads="1"/>
          </p:cNvSpPr>
          <p:nvPr/>
        </p:nvSpPr>
        <p:spPr bwMode="auto">
          <a:xfrm>
            <a:off x="2895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4" name="Oval 4"/>
          <p:cNvSpPr>
            <a:spLocks noChangeArrowheads="1"/>
          </p:cNvSpPr>
          <p:nvPr/>
        </p:nvSpPr>
        <p:spPr bwMode="auto">
          <a:xfrm>
            <a:off x="3962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5" name="Oval 5"/>
          <p:cNvSpPr>
            <a:spLocks noChangeArrowheads="1"/>
          </p:cNvSpPr>
          <p:nvPr/>
        </p:nvSpPr>
        <p:spPr bwMode="auto">
          <a:xfrm>
            <a:off x="16764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6" name="Line 6"/>
          <p:cNvSpPr>
            <a:spLocks noChangeShapeType="1"/>
          </p:cNvSpPr>
          <p:nvPr/>
        </p:nvSpPr>
        <p:spPr bwMode="auto">
          <a:xfrm flipH="1">
            <a:off x="22098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7" name="Line 7"/>
          <p:cNvSpPr>
            <a:spLocks noChangeShapeType="1"/>
          </p:cNvSpPr>
          <p:nvPr/>
        </p:nvSpPr>
        <p:spPr bwMode="auto">
          <a:xfrm>
            <a:off x="33528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8858" name="Group 21"/>
          <p:cNvGrpSpPr/>
          <p:nvPr/>
        </p:nvGrpSpPr>
        <p:grpSpPr bwMode="auto">
          <a:xfrm>
            <a:off x="609600" y="1524000"/>
            <a:ext cx="1990725" cy="1676400"/>
            <a:chOff x="384" y="768"/>
            <a:chExt cx="1254" cy="1056"/>
          </a:xfrm>
        </p:grpSpPr>
        <p:sp>
          <p:nvSpPr>
            <p:cNvPr id="78865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6" name="Rectangle 9"/>
            <p:cNvSpPr>
              <a:spLocks noChangeArrowheads="1"/>
            </p:cNvSpPr>
            <p:nvPr/>
          </p:nvSpPr>
          <p:spPr bwMode="auto">
            <a:xfrm>
              <a:off x="468" y="1145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8867" name="Rectangle 10"/>
            <p:cNvSpPr>
              <a:spLocks noChangeArrowheads="1"/>
            </p:cNvSpPr>
            <p:nvPr/>
          </p:nvSpPr>
          <p:spPr bwMode="auto">
            <a:xfrm>
              <a:off x="468" y="1481"/>
              <a:ext cx="336" cy="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8868" name="Text Box 11"/>
            <p:cNvSpPr txBox="1">
              <a:spLocks noChangeArrowheads="1"/>
            </p:cNvSpPr>
            <p:nvPr/>
          </p:nvSpPr>
          <p:spPr bwMode="auto">
            <a:xfrm>
              <a:off x="1018" y="1474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ebx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9" name="Text Box 12"/>
            <p:cNvSpPr txBox="1">
              <a:spLocks noChangeArrowheads="1"/>
            </p:cNvSpPr>
            <p:nvPr/>
          </p:nvSpPr>
          <p:spPr bwMode="auto">
            <a:xfrm>
              <a:off x="422" y="768"/>
              <a:ext cx="1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Arial" panose="020B0604020202020204" pitchFamily="34" charset="0"/>
                  <a:ea typeface="宋体" panose="02010600030101010101" pitchFamily="2" charset="-122"/>
                </a:rPr>
                <a:t>color     register</a:t>
              </a:r>
              <a:endParaRPr lang="en-US" altLang="zh-CN" sz="20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70" name="Rectangle 13"/>
            <p:cNvSpPr>
              <a:spLocks noChangeArrowheads="1"/>
            </p:cNvSpPr>
            <p:nvPr/>
          </p:nvSpPr>
          <p:spPr bwMode="auto">
            <a:xfrm>
              <a:off x="384" y="809"/>
              <a:ext cx="1248" cy="10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78859" name="Oval 14"/>
          <p:cNvSpPr>
            <a:spLocks noChangeArrowheads="1"/>
          </p:cNvSpPr>
          <p:nvPr/>
        </p:nvSpPr>
        <p:spPr bwMode="auto">
          <a:xfrm>
            <a:off x="39624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60" name="Line 15"/>
          <p:cNvSpPr>
            <a:spLocks noChangeShapeType="1"/>
          </p:cNvSpPr>
          <p:nvPr/>
        </p:nvSpPr>
        <p:spPr bwMode="auto">
          <a:xfrm flipH="1">
            <a:off x="32766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1" name="Line 16"/>
          <p:cNvSpPr>
            <a:spLocks noChangeShapeType="1"/>
          </p:cNvSpPr>
          <p:nvPr/>
        </p:nvSpPr>
        <p:spPr bwMode="auto">
          <a:xfrm>
            <a:off x="44958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2" name="Oval 17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63" name="Text Box 18"/>
          <p:cNvSpPr txBox="1">
            <a:spLocks noChangeArrowheads="1"/>
          </p:cNvSpPr>
          <p:nvPr/>
        </p:nvSpPr>
        <p:spPr bwMode="auto">
          <a:xfrm>
            <a:off x="7461250" y="3886200"/>
            <a:ext cx="7810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64" name="Line 19"/>
          <p:cNvSpPr>
            <a:spLocks noChangeShapeType="1"/>
          </p:cNvSpPr>
          <p:nvPr/>
        </p:nvSpPr>
        <p:spPr bwMode="auto">
          <a:xfrm flipV="1">
            <a:off x="44196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6C1D91-314A-47AD-B3A9-547468FB30B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61618D-9F17-4439-BEC8-AB98E001CCB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Select: What if the Heuristic Fails?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315200" cy="9906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What happens if no color can be assigned to a spilled node ?</a:t>
            </a:r>
            <a:endParaRPr lang="en-US" altLang="zh-CN" sz="2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0902" name="Oval 3"/>
          <p:cNvSpPr>
            <a:spLocks noChangeArrowheads="1"/>
          </p:cNvSpPr>
          <p:nvPr/>
        </p:nvSpPr>
        <p:spPr bwMode="auto">
          <a:xfrm>
            <a:off x="5334000" y="41910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3" name="Oval 4"/>
          <p:cNvSpPr>
            <a:spLocks noChangeArrowheads="1"/>
          </p:cNvSpPr>
          <p:nvPr/>
        </p:nvSpPr>
        <p:spPr bwMode="auto">
          <a:xfrm>
            <a:off x="6400800" y="5257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4" name="Oval 5"/>
          <p:cNvSpPr>
            <a:spLocks noChangeArrowheads="1"/>
          </p:cNvSpPr>
          <p:nvPr/>
        </p:nvSpPr>
        <p:spPr bwMode="auto">
          <a:xfrm>
            <a:off x="4114800" y="5257800"/>
            <a:ext cx="609600" cy="609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5" name="Line 6"/>
          <p:cNvSpPr>
            <a:spLocks noChangeShapeType="1"/>
          </p:cNvSpPr>
          <p:nvPr/>
        </p:nvSpPr>
        <p:spPr bwMode="auto">
          <a:xfrm flipH="1">
            <a:off x="4648200" y="4724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6" name="Line 7"/>
          <p:cNvSpPr>
            <a:spLocks noChangeShapeType="1"/>
          </p:cNvSpPr>
          <p:nvPr/>
        </p:nvSpPr>
        <p:spPr bwMode="auto">
          <a:xfrm>
            <a:off x="5791200" y="4724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7" name="Oval 14"/>
          <p:cNvSpPr>
            <a:spLocks noChangeArrowheads="1"/>
          </p:cNvSpPr>
          <p:nvPr/>
        </p:nvSpPr>
        <p:spPr bwMode="auto">
          <a:xfrm>
            <a:off x="64008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8" name="Line 15"/>
          <p:cNvSpPr>
            <a:spLocks noChangeShapeType="1"/>
          </p:cNvSpPr>
          <p:nvPr/>
        </p:nvSpPr>
        <p:spPr bwMode="auto">
          <a:xfrm flipH="1">
            <a:off x="5715000" y="3581400"/>
            <a:ext cx="7620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9" name="Line 16"/>
          <p:cNvSpPr>
            <a:spLocks noChangeShapeType="1"/>
          </p:cNvSpPr>
          <p:nvPr/>
        </p:nvSpPr>
        <p:spPr bwMode="auto">
          <a:xfrm>
            <a:off x="6934200" y="3581400"/>
            <a:ext cx="6858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0" name="Oval 17"/>
          <p:cNvSpPr>
            <a:spLocks noChangeArrowheads="1"/>
          </p:cNvSpPr>
          <p:nvPr/>
        </p:nvSpPr>
        <p:spPr bwMode="auto">
          <a:xfrm>
            <a:off x="7467600" y="4191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11" name="Line 19"/>
          <p:cNvSpPr>
            <a:spLocks noChangeShapeType="1"/>
          </p:cNvSpPr>
          <p:nvPr/>
        </p:nvSpPr>
        <p:spPr bwMode="auto">
          <a:xfrm flipV="1">
            <a:off x="6858000" y="4724400"/>
            <a:ext cx="762000" cy="6096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12" name="Text Box 18"/>
          <p:cNvSpPr txBox="1">
            <a:spLocks noChangeArrowheads="1"/>
          </p:cNvSpPr>
          <p:nvPr/>
        </p:nvSpPr>
        <p:spPr bwMode="auto">
          <a:xfrm>
            <a:off x="7829550" y="1524000"/>
            <a:ext cx="7810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stack: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13" name="矩形 1"/>
          <p:cNvSpPr>
            <a:spLocks noChangeArrowheads="1"/>
          </p:cNvSpPr>
          <p:nvPr/>
        </p:nvSpPr>
        <p:spPr bwMode="auto">
          <a:xfrm>
            <a:off x="304800" y="2568575"/>
            <a:ext cx="457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vl="1">
              <a:spcBef>
                <a:spcPct val="0"/>
              </a:spcBef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when we have to assign a color to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b </a:t>
            </a:r>
            <a:r>
              <a:rPr lang="en-US" altLang="zh-CN">
                <a:ea typeface="宋体" panose="02010600030101010101" pitchFamily="2" charset="-122"/>
              </a:rPr>
              <a:t>whose neighbors have 2 different colors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already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80914" name="直接连接符 3"/>
          <p:cNvCxnSpPr>
            <a:cxnSpLocks noChangeShapeType="1"/>
            <a:stCxn id="80902" idx="6"/>
            <a:endCxn id="80910" idx="2"/>
          </p:cNvCxnSpPr>
          <p:nvPr/>
        </p:nvCxnSpPr>
        <p:spPr bwMode="auto">
          <a:xfrm>
            <a:off x="5943600" y="4495800"/>
            <a:ext cx="152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6A1FF4-D386-4E06-AB90-ECCB9EDCD66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32ED55-C4E5-44EB-96EE-83FA5F02613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Actual Spill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Step 5 (actual spill):</a:t>
            </a:r>
            <a:r>
              <a:rPr lang="en-US" altLang="zh-CN">
                <a:ea typeface="宋体" panose="02010600030101010101" pitchFamily="2" charset="-122"/>
              </a:rPr>
              <a:t>  If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 color can be assigned to a spilled node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Select step stops assigning color and chooses an actual spilled node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There are many heuristics(</a:t>
            </a:r>
            <a:r>
              <a:rPr lang="zh-CN" altLang="en-US">
                <a:ea typeface="宋体" panose="02010600030101010101" pitchFamily="2" charset="-122"/>
              </a:rPr>
              <a:t>启发式算法</a:t>
            </a:r>
            <a:r>
              <a:rPr lang="en-US" altLang="zh-CN">
                <a:ea typeface="宋体" panose="02010600030101010101" pitchFamily="2" charset="-122"/>
              </a:rPr>
              <a:t>) that can be used to pick a node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not in an inner loop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577238-EF3A-4657-9E80-49F44D673396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E28A5E-7BFB-43DC-8808-0740218CDDB8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Instructions	Live vars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b = a + 2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c = b * b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b = c + 1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return b * a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2391E-B16E-4B8F-B910-10B812DB351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6C2C9-4C69-461A-BB23-19A79A84EEB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Spilling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Since optimistic coloring failed we must spill temporary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We must allocate a memory location as the home of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Typically this is in the current stack frame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Call this address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baseline="-2500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Before each operation that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uses b</a:t>
            </a:r>
            <a:r>
              <a:rPr lang="en-US" altLang="zh-CN">
                <a:ea typeface="宋体" panose="02010600030101010101" pitchFamily="2" charset="-122"/>
              </a:rPr>
              <a:t>, insert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                     b := load b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baseline="-2500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After each operation that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defines b</a:t>
            </a:r>
            <a:r>
              <a:rPr lang="en-US" altLang="zh-CN">
                <a:ea typeface="宋体" panose="02010600030101010101" pitchFamily="2" charset="-122"/>
              </a:rPr>
              <a:t>, insert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                      store b, b</a:t>
            </a:r>
            <a:r>
              <a:rPr lang="en-US" altLang="zh-CN" baseline="-2500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baseline="-250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2510" y="5782310"/>
            <a:ext cx="3919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0">
                <a:cs typeface="Comic Sans MS" panose="030F0702030302020204" pitchFamily="66" charset="0"/>
              </a:rPr>
              <a:t>真正</a:t>
            </a:r>
            <a:r>
              <a:rPr lang="en-US" altLang="zh-CN" sz="1600" i="0">
                <a:cs typeface="Comic Sans MS" panose="030F0702030302020204" pitchFamily="66" charset="0"/>
              </a:rPr>
              <a:t>spilling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之后需要重写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assem code</a:t>
            </a:r>
            <a:endParaRPr lang="en-US" altLang="zh-CN" sz="1600" i="0"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1F1E19-87D4-46B0-BFA0-341C8C15934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C9B733-7402-4AF8-9C83-621627099D52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Recomputing</a:t>
            </a:r>
            <a:r>
              <a:rPr lang="en-US" altLang="zh-CN">
                <a:ea typeface="宋体" panose="02010600030101010101" pitchFamily="2" charset="-122"/>
              </a:rPr>
              <a:t> Liveness Information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new liveness information is almost as before, however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Spilling reduces the live range of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 thus reduces its interferences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Which result in fewer neighbors in RIG for </a:t>
            </a: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g := mem[j+12]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h := k-1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 := g*h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:= mem[j+8]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 := mem[j+16]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 := mem[f]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 := e+8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 := c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k := m+4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 := 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09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5311F6-39BA-4C7E-BCAB-7D58265983DB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8D8040-62F4-496F-94B5-498B44BDCE6A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5720" name="椭圆 5"/>
          <p:cNvSpPr>
            <a:spLocks noChangeArrowheads="1"/>
          </p:cNvSpPr>
          <p:nvPr/>
        </p:nvSpPr>
        <p:spPr bwMode="auto">
          <a:xfrm>
            <a:off x="5602288" y="47863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cxnSp>
        <p:nvCxnSpPr>
          <p:cNvPr id="89095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89096" name="组合 115788"/>
          <p:cNvGrpSpPr/>
          <p:nvPr/>
        </p:nvGrpSpPr>
        <p:grpSpPr bwMode="auto">
          <a:xfrm>
            <a:off x="4114800" y="1828800"/>
            <a:ext cx="4146550" cy="3359150"/>
            <a:chOff x="4038600" y="1681784"/>
            <a:chExt cx="4147266" cy="3358529"/>
          </a:xfrm>
        </p:grpSpPr>
        <p:sp>
          <p:nvSpPr>
            <p:cNvPr id="89097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89098" name="组合 2"/>
            <p:cNvGrpSpPr/>
            <p:nvPr/>
          </p:nvGrpSpPr>
          <p:grpSpPr bwMode="auto">
            <a:xfrm>
              <a:off x="5881656" y="1681784"/>
              <a:ext cx="381000" cy="461665"/>
              <a:chOff x="4610100" y="3692543"/>
              <a:chExt cx="381000" cy="461665"/>
            </a:xfrm>
          </p:grpSpPr>
          <p:sp>
            <p:nvSpPr>
              <p:cNvPr id="89140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89141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872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99" name="组合 22"/>
            <p:cNvGrpSpPr/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89138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89139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100" name="组合 25"/>
            <p:cNvGrpSpPr/>
            <p:nvPr/>
          </p:nvGrpSpPr>
          <p:grpSpPr bwMode="auto">
            <a:xfrm>
              <a:off x="6781800" y="2874802"/>
              <a:ext cx="381000" cy="461665"/>
              <a:chOff x="4610100" y="3692543"/>
              <a:chExt cx="381000" cy="461665"/>
            </a:xfrm>
          </p:grpSpPr>
          <p:sp>
            <p:nvSpPr>
              <p:cNvPr id="89136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89137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01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9102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9103" name="组合 31"/>
            <p:cNvGrpSpPr/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89134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89135" name="文本框 33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104" name="椭圆 11"/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9105" name="文本框 39"/>
            <p:cNvSpPr txBox="1">
              <a:spLocks noChangeArrowheads="1"/>
            </p:cNvSpPr>
            <p:nvPr/>
          </p:nvSpPr>
          <p:spPr bwMode="auto">
            <a:xfrm>
              <a:off x="5542504" y="4537391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06" name="椭圆 11"/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9107" name="文本框 42"/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08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9109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10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9111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112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89113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9114" name="直接连接符 4"/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115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9116" name="曲线连接符 9"/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17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18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19" name="直接连接符 115711"/>
            <p:cNvCxnSpPr>
              <a:cxnSpLocks noChangeShapeType="1"/>
              <a:stCxn id="89137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0" name="曲线连接符 115722"/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1" name="曲线连接符 115724"/>
            <p:cNvCxnSpPr>
              <a:cxnSpLocks noChangeShapeType="1"/>
              <a:endCxn id="8910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2" name="直接连接符 115733"/>
            <p:cNvCxnSpPr>
              <a:cxnSpLocks noChangeShapeType="1"/>
              <a:endCxn id="89134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3" name="直接连接符 115735"/>
            <p:cNvCxnSpPr>
              <a:cxnSpLocks noChangeShapeType="1"/>
              <a:stCxn id="89134" idx="6"/>
              <a:endCxn id="89136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4" name="直接连接符 115739"/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5" name="直接连接符 115741"/>
            <p:cNvCxnSpPr>
              <a:cxnSpLocks noChangeShapeType="1"/>
              <a:stCxn id="89135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6" name="直接连接符 115743"/>
            <p:cNvCxnSpPr>
              <a:cxnSpLocks noChangeShapeType="1"/>
              <a:stCxn id="89108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7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8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29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0" name="直接连接符 115756"/>
            <p:cNvCxnSpPr>
              <a:cxnSpLocks noChangeShapeType="1"/>
              <a:stCxn id="89108" idx="5"/>
              <a:endCxn id="8911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1" name="曲线连接符 115758"/>
            <p:cNvCxnSpPr>
              <a:cxnSpLocks noChangeShapeType="1"/>
              <a:stCxn id="89108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2" name="直接连接符 115761"/>
            <p:cNvCxnSpPr>
              <a:cxnSpLocks noChangeShapeType="1"/>
              <a:stCxn id="89106" idx="6"/>
              <a:endCxn id="89104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133" name="曲线连接符 115765"/>
            <p:cNvCxnSpPr>
              <a:cxnSpLocks noChangeShapeType="1"/>
              <a:stCxn id="89101" idx="4"/>
              <a:endCxn id="89113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139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1F745B-8FBA-44A4-B3B5-31029E7FE67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5135FD-EC78-4A94-9858-A34A7F25CD9C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91142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91143" name="组合 115788"/>
          <p:cNvGrpSpPr/>
          <p:nvPr/>
        </p:nvGrpSpPr>
        <p:grpSpPr bwMode="auto">
          <a:xfrm>
            <a:off x="4114800" y="1828800"/>
            <a:ext cx="4146550" cy="3160713"/>
            <a:chOff x="4038600" y="1681784"/>
            <a:chExt cx="4147266" cy="3160390"/>
          </a:xfrm>
        </p:grpSpPr>
        <p:sp>
          <p:nvSpPr>
            <p:cNvPr id="91145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91146" name="组合 2"/>
            <p:cNvGrpSpPr/>
            <p:nvPr/>
          </p:nvGrpSpPr>
          <p:grpSpPr bwMode="auto">
            <a:xfrm>
              <a:off x="5881656" y="1681784"/>
              <a:ext cx="381000" cy="461665"/>
              <a:chOff x="4610100" y="3692543"/>
              <a:chExt cx="381000" cy="461665"/>
            </a:xfrm>
          </p:grpSpPr>
          <p:sp>
            <p:nvSpPr>
              <p:cNvPr id="91183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1184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872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47" name="组合 22"/>
            <p:cNvGrpSpPr/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1181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1182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148" name="组合 25"/>
            <p:cNvGrpSpPr/>
            <p:nvPr/>
          </p:nvGrpSpPr>
          <p:grpSpPr bwMode="auto">
            <a:xfrm>
              <a:off x="6781800" y="2874802"/>
              <a:ext cx="381000" cy="461665"/>
              <a:chOff x="4610100" y="3692543"/>
              <a:chExt cx="381000" cy="461665"/>
            </a:xfrm>
          </p:grpSpPr>
          <p:sp>
            <p:nvSpPr>
              <p:cNvPr id="91179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1180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149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1150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1151" name="组合 31"/>
            <p:cNvGrpSpPr/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91177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1178" name="文本框 33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152" name="椭圆 11"/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1153" name="文本框 42"/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154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1155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156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1157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158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1159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1160" name="直接连接符 4"/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161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91162" name="曲线连接符 9"/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3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4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5" name="直接连接符 115711"/>
            <p:cNvCxnSpPr>
              <a:cxnSpLocks noChangeShapeType="1"/>
              <a:stCxn id="91180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6" name="曲线连接符 115722"/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7" name="曲线连接符 115724"/>
            <p:cNvCxnSpPr>
              <a:cxnSpLocks noChangeShapeType="1"/>
              <a:endCxn id="91154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8" name="直接连接符 115733"/>
            <p:cNvCxnSpPr>
              <a:cxnSpLocks noChangeShapeType="1"/>
              <a:endCxn id="91177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69" name="直接连接符 115735"/>
            <p:cNvCxnSpPr>
              <a:cxnSpLocks noChangeShapeType="1"/>
              <a:stCxn id="91177" idx="6"/>
              <a:endCxn id="91179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0" name="直接连接符 115739"/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1" name="直接连接符 115743"/>
            <p:cNvCxnSpPr>
              <a:cxnSpLocks noChangeShapeType="1"/>
              <a:stCxn id="91154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2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3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4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5" name="直接连接符 115756"/>
            <p:cNvCxnSpPr>
              <a:cxnSpLocks noChangeShapeType="1"/>
              <a:stCxn id="91154" idx="5"/>
              <a:endCxn id="91158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176" name="曲线连接符 115765"/>
            <p:cNvCxnSpPr>
              <a:cxnSpLocks noChangeShapeType="1"/>
              <a:stCxn id="91149" idx="4"/>
              <a:endCxn id="91159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4660900" y="45577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187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34964B-9F4B-404E-9189-0AFBD949A01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0E2FA-EB73-4F9A-B098-2DF22098B5D6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31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93190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93191" name="组合 115788"/>
          <p:cNvGrpSpPr/>
          <p:nvPr/>
        </p:nvGrpSpPr>
        <p:grpSpPr bwMode="auto">
          <a:xfrm>
            <a:off x="4114800" y="1828800"/>
            <a:ext cx="4146550" cy="3111500"/>
            <a:chOff x="4038600" y="1681784"/>
            <a:chExt cx="4147266" cy="3111182"/>
          </a:xfrm>
        </p:grpSpPr>
        <p:sp>
          <p:nvSpPr>
            <p:cNvPr id="93193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93194" name="组合 2"/>
            <p:cNvGrpSpPr/>
            <p:nvPr/>
          </p:nvGrpSpPr>
          <p:grpSpPr bwMode="auto">
            <a:xfrm>
              <a:off x="5881656" y="1681784"/>
              <a:ext cx="381000" cy="461665"/>
              <a:chOff x="4610100" y="3692543"/>
              <a:chExt cx="381000" cy="461665"/>
            </a:xfrm>
          </p:grpSpPr>
          <p:sp>
            <p:nvSpPr>
              <p:cNvPr id="93228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3229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872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195" name="组合 22"/>
            <p:cNvGrpSpPr/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3226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3227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196" name="组合 25"/>
            <p:cNvGrpSpPr/>
            <p:nvPr/>
          </p:nvGrpSpPr>
          <p:grpSpPr bwMode="auto">
            <a:xfrm>
              <a:off x="6781800" y="2874802"/>
              <a:ext cx="381000" cy="461665"/>
              <a:chOff x="4610100" y="3692543"/>
              <a:chExt cx="381000" cy="461665"/>
            </a:xfrm>
          </p:grpSpPr>
          <p:sp>
            <p:nvSpPr>
              <p:cNvPr id="93224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3225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197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3198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3199" name="组合 31"/>
            <p:cNvGrpSpPr/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93222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3223" name="文本框 33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200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3201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2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3203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204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3205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3206" name="直接连接符 4"/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07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93208" name="曲线连接符 9"/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09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0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1" name="直接连接符 115711"/>
            <p:cNvCxnSpPr>
              <a:cxnSpLocks noChangeShapeType="1"/>
              <a:stCxn id="93225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2" name="曲线连接符 115722"/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3" name="曲线连接符 115724"/>
            <p:cNvCxnSpPr>
              <a:cxnSpLocks noChangeShapeType="1"/>
              <a:endCxn id="93200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4" name="直接连接符 115733"/>
            <p:cNvCxnSpPr>
              <a:cxnSpLocks noChangeShapeType="1"/>
              <a:endCxn id="93222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5" name="直接连接符 115735"/>
            <p:cNvCxnSpPr>
              <a:cxnSpLocks noChangeShapeType="1"/>
              <a:stCxn id="93222" idx="6"/>
              <a:endCxn id="93224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6" name="直接连接符 115739"/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7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8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19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20" name="直接连接符 115756"/>
            <p:cNvCxnSpPr>
              <a:cxnSpLocks noChangeShapeType="1"/>
              <a:stCxn id="93200" idx="5"/>
              <a:endCxn id="93204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221" name="曲线连接符 115765"/>
            <p:cNvCxnSpPr>
              <a:cxnSpLocks noChangeShapeType="1"/>
              <a:stCxn id="93197" idx="4"/>
              <a:endCxn id="93205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5232400" y="30622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235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488C1F-5BDA-4162-8C21-E796AEAD5BA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947EA6-172A-4584-B4BA-FB239C3CA4B1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52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95238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95239" name="组合 115788"/>
          <p:cNvGrpSpPr/>
          <p:nvPr/>
        </p:nvGrpSpPr>
        <p:grpSpPr bwMode="auto">
          <a:xfrm>
            <a:off x="4114800" y="1828800"/>
            <a:ext cx="4146550" cy="3111500"/>
            <a:chOff x="4038600" y="1681784"/>
            <a:chExt cx="4147266" cy="3111182"/>
          </a:xfrm>
        </p:grpSpPr>
        <p:sp>
          <p:nvSpPr>
            <p:cNvPr id="95241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95242" name="组合 2"/>
            <p:cNvGrpSpPr/>
            <p:nvPr/>
          </p:nvGrpSpPr>
          <p:grpSpPr bwMode="auto">
            <a:xfrm>
              <a:off x="5881656" y="1681784"/>
              <a:ext cx="381000" cy="461665"/>
              <a:chOff x="4610100" y="3692543"/>
              <a:chExt cx="381000" cy="461665"/>
            </a:xfrm>
          </p:grpSpPr>
          <p:sp>
            <p:nvSpPr>
              <p:cNvPr id="95270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5271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872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243" name="组合 22"/>
            <p:cNvGrpSpPr/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5268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5269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244" name="组合 25"/>
            <p:cNvGrpSpPr/>
            <p:nvPr/>
          </p:nvGrpSpPr>
          <p:grpSpPr bwMode="auto">
            <a:xfrm>
              <a:off x="6781800" y="2874802"/>
              <a:ext cx="381000" cy="461665"/>
              <a:chOff x="4610100" y="3692543"/>
              <a:chExt cx="381000" cy="461665"/>
            </a:xfrm>
          </p:grpSpPr>
          <p:sp>
            <p:nvSpPr>
              <p:cNvPr id="95266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5267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5245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5246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247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5248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249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5250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251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5252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95253" name="直接连接符 4"/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254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95255" name="曲线连接符 9"/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6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7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8" name="直接连接符 115711"/>
            <p:cNvCxnSpPr>
              <a:cxnSpLocks noChangeShapeType="1"/>
              <a:stCxn id="95267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59" name="曲线连接符 115722"/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0" name="曲线连接符 115724"/>
            <p:cNvCxnSpPr>
              <a:cxnSpLocks noChangeShapeType="1"/>
              <a:endCxn id="95247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1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2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3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4" name="直接连接符 115756"/>
            <p:cNvCxnSpPr>
              <a:cxnSpLocks noChangeShapeType="1"/>
              <a:stCxn id="95247" idx="5"/>
              <a:endCxn id="95251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65" name="曲线连接符 115765"/>
            <p:cNvCxnSpPr>
              <a:cxnSpLocks noChangeShapeType="1"/>
              <a:stCxn id="95245" idx="4"/>
              <a:endCxn id="95252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5953125" y="1854200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283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8748B-9BF9-4153-B9A8-C75E4F3022B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B8C14B-57F9-4250-8653-3B789B475B67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72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97286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97287" name="组合 115788"/>
          <p:cNvGrpSpPr/>
          <p:nvPr/>
        </p:nvGrpSpPr>
        <p:grpSpPr bwMode="auto">
          <a:xfrm>
            <a:off x="4114800" y="1828800"/>
            <a:ext cx="4146550" cy="3111500"/>
            <a:chOff x="4038600" y="1681784"/>
            <a:chExt cx="4147266" cy="3111182"/>
          </a:xfrm>
        </p:grpSpPr>
        <p:sp>
          <p:nvSpPr>
            <p:cNvPr id="97289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7290" name="文本框 1"/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7291" name="组合 22"/>
            <p:cNvGrpSpPr/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7313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7314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292" name="组合 25"/>
            <p:cNvGrpSpPr/>
            <p:nvPr/>
          </p:nvGrpSpPr>
          <p:grpSpPr bwMode="auto">
            <a:xfrm>
              <a:off x="6781800" y="2874802"/>
              <a:ext cx="381000" cy="461665"/>
              <a:chOff x="4610100" y="3692543"/>
              <a:chExt cx="381000" cy="461665"/>
            </a:xfrm>
          </p:grpSpPr>
          <p:sp>
            <p:nvSpPr>
              <p:cNvPr id="97311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7312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7293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7294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295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7296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297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7298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299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7300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301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97302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3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4" name="直接连接符 115711"/>
            <p:cNvCxnSpPr>
              <a:cxnSpLocks noChangeShapeType="1"/>
              <a:stCxn id="97312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5" name="曲线连接符 115724"/>
            <p:cNvCxnSpPr>
              <a:cxnSpLocks noChangeShapeType="1"/>
              <a:endCxn id="97295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6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7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8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09" name="直接连接符 115756"/>
            <p:cNvCxnSpPr>
              <a:cxnSpLocks noChangeShapeType="1"/>
              <a:stCxn id="97295" idx="5"/>
              <a:endCxn id="97299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310" name="曲线连接符 115765"/>
            <p:cNvCxnSpPr>
              <a:cxnSpLocks noChangeShapeType="1"/>
              <a:stCxn id="97293" idx="4"/>
              <a:endCxn id="97300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4114800" y="304323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33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78F0E9-267D-4C3A-B76F-36F4D009385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76428-8D7B-446F-927C-D479AC6452F8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93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99334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99335" name="组合 115788"/>
          <p:cNvGrpSpPr/>
          <p:nvPr/>
        </p:nvGrpSpPr>
        <p:grpSpPr bwMode="auto">
          <a:xfrm>
            <a:off x="4114800" y="1828800"/>
            <a:ext cx="4146550" cy="3111500"/>
            <a:chOff x="4038600" y="1681784"/>
            <a:chExt cx="4147266" cy="3111182"/>
          </a:xfrm>
        </p:grpSpPr>
        <p:sp>
          <p:nvSpPr>
            <p:cNvPr id="99337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38" name="文本框 1"/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9339" name="组合 22"/>
            <p:cNvGrpSpPr/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99357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9358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340" name="组合 25"/>
            <p:cNvGrpSpPr/>
            <p:nvPr/>
          </p:nvGrpSpPr>
          <p:grpSpPr bwMode="auto">
            <a:xfrm>
              <a:off x="6781800" y="2874802"/>
              <a:ext cx="381000" cy="461665"/>
              <a:chOff x="4610100" y="3692543"/>
              <a:chExt cx="381000" cy="461665"/>
            </a:xfrm>
          </p:grpSpPr>
          <p:sp>
            <p:nvSpPr>
              <p:cNvPr id="99355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99356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341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9342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43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9344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45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9346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347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99348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9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0" name="直接连接符 115711"/>
            <p:cNvCxnSpPr>
              <a:cxnSpLocks noChangeShapeType="1"/>
              <a:stCxn id="99356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1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2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3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54" name="曲线连接符 115765"/>
            <p:cNvCxnSpPr>
              <a:cxnSpLocks noChangeShapeType="1"/>
              <a:stCxn id="99341" idx="4"/>
              <a:endCxn id="99346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5888038" y="37861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379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ABE7BC-43E6-474B-A238-D8123BC864A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795762-1081-4893-AA1F-4FC65AEA2CE5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01382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01383" name="组合 115788"/>
          <p:cNvGrpSpPr/>
          <p:nvPr/>
        </p:nvGrpSpPr>
        <p:grpSpPr bwMode="auto">
          <a:xfrm>
            <a:off x="4114800" y="1828800"/>
            <a:ext cx="4146550" cy="3111500"/>
            <a:chOff x="4038600" y="1681784"/>
            <a:chExt cx="4147266" cy="3111182"/>
          </a:xfrm>
        </p:grpSpPr>
        <p:sp>
          <p:nvSpPr>
            <p:cNvPr id="101385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386" name="文本框 1"/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387" name="组合 22"/>
            <p:cNvGrpSpPr/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101401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1402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388" name="组合 25"/>
            <p:cNvGrpSpPr/>
            <p:nvPr/>
          </p:nvGrpSpPr>
          <p:grpSpPr bwMode="auto">
            <a:xfrm>
              <a:off x="6781800" y="2874802"/>
              <a:ext cx="381000" cy="461665"/>
              <a:chOff x="4610100" y="3692543"/>
              <a:chExt cx="381000" cy="461665"/>
            </a:xfrm>
          </p:grpSpPr>
          <p:sp>
            <p:nvSpPr>
              <p:cNvPr id="101399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1400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389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01390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391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01392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393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01394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5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6" name="直接连接符 115711"/>
            <p:cNvCxnSpPr>
              <a:cxnSpLocks noChangeShapeType="1"/>
              <a:stCxn id="101400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7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8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6402388" y="23764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427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AF9997-7A27-47CB-8B5D-D6398BD5950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4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D4F967-BECB-454A-9866-0EFA042B637C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03430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03431" name="组合 115788"/>
          <p:cNvGrpSpPr/>
          <p:nvPr/>
        </p:nvGrpSpPr>
        <p:grpSpPr bwMode="auto">
          <a:xfrm>
            <a:off x="4114800" y="1828800"/>
            <a:ext cx="4146550" cy="3111500"/>
            <a:chOff x="4038600" y="1681784"/>
            <a:chExt cx="4147266" cy="3111182"/>
          </a:xfrm>
        </p:grpSpPr>
        <p:sp>
          <p:nvSpPr>
            <p:cNvPr id="103433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34" name="文本框 1"/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3435" name="组合 25"/>
            <p:cNvGrpSpPr/>
            <p:nvPr/>
          </p:nvGrpSpPr>
          <p:grpSpPr bwMode="auto">
            <a:xfrm>
              <a:off x="6781800" y="2874802"/>
              <a:ext cx="381000" cy="461665"/>
              <a:chOff x="4610100" y="3692543"/>
              <a:chExt cx="381000" cy="461665"/>
            </a:xfrm>
          </p:grpSpPr>
          <p:sp>
            <p:nvSpPr>
              <p:cNvPr id="103444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3445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436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03437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438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03439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440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03441" name="直接连接符 115711"/>
            <p:cNvCxnSpPr>
              <a:cxnSpLocks noChangeShapeType="1"/>
              <a:stCxn id="103445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2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6861175" y="305276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486C4C-DE13-4FD2-8EE9-9ED1565E371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D6E308-A32E-43EA-A072-236496BF6722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Instructions	Live vars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b = a + 2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c = b * b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b = c + 1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b,a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return b * a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475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6418EF-17B2-4A46-BF9B-91CEF095A916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4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46CECC-211A-418D-B541-209B803442E1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05478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05479" name="组合 115788"/>
          <p:cNvGrpSpPr/>
          <p:nvPr/>
        </p:nvGrpSpPr>
        <p:grpSpPr bwMode="auto">
          <a:xfrm>
            <a:off x="4114800" y="1828800"/>
            <a:ext cx="4146550" cy="3111500"/>
            <a:chOff x="4038600" y="1681784"/>
            <a:chExt cx="4147266" cy="3111182"/>
          </a:xfrm>
        </p:grpSpPr>
        <p:sp>
          <p:nvSpPr>
            <p:cNvPr id="105481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482" name="文本框 1"/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483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05484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485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05486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487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05488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6484938" y="45370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523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CC7072-C5F7-40F1-BC67-702906AA60C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5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461F27-A0F2-47ED-8B65-D83F729A7783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07526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07527" name="组合 115788"/>
          <p:cNvGrpSpPr/>
          <p:nvPr/>
        </p:nvGrpSpPr>
        <p:grpSpPr bwMode="auto">
          <a:xfrm>
            <a:off x="4114800" y="1828800"/>
            <a:ext cx="4146550" cy="1643063"/>
            <a:chOff x="4038600" y="1681784"/>
            <a:chExt cx="4147266" cy="1643725"/>
          </a:xfrm>
        </p:grpSpPr>
        <p:sp>
          <p:nvSpPr>
            <p:cNvPr id="107529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7530" name="文本框 1"/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1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07532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3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7848600" y="306863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57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632D09-BCE7-4988-821F-4ED21E7FF18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95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194CBF-9621-4FB3-A6BC-7C3F799603A8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09574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7848600" y="306863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m=1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62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7AE052-72BC-43F9-9CD0-EC6CFC7C0F4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16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3148D3-18D8-4196-BF59-7F9A75F9A29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16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11623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11624" name="组合 115788"/>
          <p:cNvGrpSpPr/>
          <p:nvPr/>
        </p:nvGrpSpPr>
        <p:grpSpPr bwMode="auto">
          <a:xfrm>
            <a:off x="4114800" y="1828800"/>
            <a:ext cx="4249738" cy="1643063"/>
            <a:chOff x="4038600" y="1681784"/>
            <a:chExt cx="4249858" cy="1643725"/>
          </a:xfrm>
        </p:grpSpPr>
        <p:sp>
          <p:nvSpPr>
            <p:cNvPr id="111625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26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1627" name="文本框 1"/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628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1629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6484938" y="45370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66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5A8BFC-50B1-493A-84E6-C348AE0CC2C4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36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649523-EB05-441F-8713-007294838021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36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13671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13672" name="组合 115788"/>
          <p:cNvGrpSpPr/>
          <p:nvPr/>
        </p:nvGrpSpPr>
        <p:grpSpPr bwMode="auto">
          <a:xfrm>
            <a:off x="4114800" y="1828800"/>
            <a:ext cx="4249738" cy="3111500"/>
            <a:chOff x="4038600" y="1681784"/>
            <a:chExt cx="4249858" cy="3111182"/>
          </a:xfrm>
        </p:grpSpPr>
        <p:sp>
          <p:nvSpPr>
            <p:cNvPr id="113673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674" name="文本框 1"/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75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3676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77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3678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679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13680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6861175" y="305276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   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71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679524-085F-4314-A64B-71D984269E3B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57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0B5AF-135F-4224-912D-762930C234C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57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15719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15720" name="组合 115788"/>
          <p:cNvGrpSpPr/>
          <p:nvPr/>
        </p:nvGrpSpPr>
        <p:grpSpPr bwMode="auto">
          <a:xfrm>
            <a:off x="4114800" y="1828800"/>
            <a:ext cx="4249738" cy="3111500"/>
            <a:chOff x="4038600" y="1681784"/>
            <a:chExt cx="4249858" cy="3111182"/>
          </a:xfrm>
        </p:grpSpPr>
        <p:sp>
          <p:nvSpPr>
            <p:cNvPr id="115721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5722" name="文本框 1"/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5723" name="组合 25"/>
            <p:cNvGrpSpPr/>
            <p:nvPr/>
          </p:nvGrpSpPr>
          <p:grpSpPr bwMode="auto">
            <a:xfrm>
              <a:off x="6781800" y="2874802"/>
              <a:ext cx="479246" cy="461665"/>
              <a:chOff x="4610100" y="3692543"/>
              <a:chExt cx="479246" cy="461665"/>
            </a:xfrm>
          </p:grpSpPr>
          <p:sp>
            <p:nvSpPr>
              <p:cNvPr id="115732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15733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724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5725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726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5727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728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15729" name="直接连接符 115711"/>
            <p:cNvCxnSpPr>
              <a:cxnSpLocks noChangeShapeType="1"/>
              <a:stCxn id="115733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30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31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6402388" y="23764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  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76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DD9738-E6A7-4A73-8E54-A7CF0E30D8B7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77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46EBC7-75C1-4E1F-BDAA-13B22C9FF006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77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17767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17768" name="组合 115788"/>
          <p:cNvGrpSpPr/>
          <p:nvPr/>
        </p:nvGrpSpPr>
        <p:grpSpPr bwMode="auto">
          <a:xfrm>
            <a:off x="4114800" y="1828800"/>
            <a:ext cx="4249738" cy="3111500"/>
            <a:chOff x="4038600" y="1681784"/>
            <a:chExt cx="4249858" cy="3111182"/>
          </a:xfrm>
        </p:grpSpPr>
        <p:sp>
          <p:nvSpPr>
            <p:cNvPr id="117769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7770" name="文本框 1"/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7771" name="组合 22"/>
            <p:cNvGrpSpPr/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17785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17786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7772" name="组合 25"/>
            <p:cNvGrpSpPr/>
            <p:nvPr/>
          </p:nvGrpSpPr>
          <p:grpSpPr bwMode="auto">
            <a:xfrm>
              <a:off x="6781800" y="2874802"/>
              <a:ext cx="479246" cy="461665"/>
              <a:chOff x="4610100" y="3692543"/>
              <a:chExt cx="479246" cy="461665"/>
            </a:xfrm>
          </p:grpSpPr>
          <p:sp>
            <p:nvSpPr>
              <p:cNvPr id="117783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17784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7773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7774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775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7776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777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17778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79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80" name="直接连接符 115711"/>
            <p:cNvCxnSpPr>
              <a:cxnSpLocks noChangeShapeType="1"/>
              <a:stCxn id="117784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81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782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5888038" y="37861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600200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  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81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163A6A-1635-40F3-A773-C419884FA42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98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84EB1-ACA1-42BD-A8A6-01B75379386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98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19815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19816" name="组合 115788"/>
          <p:cNvGrpSpPr/>
          <p:nvPr/>
        </p:nvGrpSpPr>
        <p:grpSpPr bwMode="auto">
          <a:xfrm>
            <a:off x="4114800" y="1828800"/>
            <a:ext cx="4249738" cy="3111500"/>
            <a:chOff x="4038600" y="1681784"/>
            <a:chExt cx="4249858" cy="3111182"/>
          </a:xfrm>
        </p:grpSpPr>
        <p:sp>
          <p:nvSpPr>
            <p:cNvPr id="119817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9818" name="文本框 1"/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9819" name="组合 22"/>
            <p:cNvGrpSpPr/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19837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19838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820" name="组合 25"/>
            <p:cNvGrpSpPr/>
            <p:nvPr/>
          </p:nvGrpSpPr>
          <p:grpSpPr bwMode="auto">
            <a:xfrm>
              <a:off x="6781800" y="2874802"/>
              <a:ext cx="479246" cy="461665"/>
              <a:chOff x="4610100" y="3692543"/>
              <a:chExt cx="479246" cy="461665"/>
            </a:xfrm>
          </p:grpSpPr>
          <p:sp>
            <p:nvSpPr>
              <p:cNvPr id="119835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19836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9821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9822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823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9824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825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19826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827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19828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29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0" name="直接连接符 115711"/>
            <p:cNvCxnSpPr>
              <a:cxnSpLocks noChangeShapeType="1"/>
              <a:stCxn id="119836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1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2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3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834" name="曲线连接符 115765"/>
            <p:cNvCxnSpPr>
              <a:cxnSpLocks noChangeShapeType="1"/>
              <a:stCxn id="119821" idx="4"/>
              <a:endCxn id="119826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4114800" y="304323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525588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86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AF3525-393E-4643-BD79-CC16DFB050CB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18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05709A-652E-4B4F-8020-3B3D9EFFE23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18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21863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21864" name="组合 115788"/>
          <p:cNvGrpSpPr/>
          <p:nvPr/>
        </p:nvGrpSpPr>
        <p:grpSpPr bwMode="auto">
          <a:xfrm>
            <a:off x="4114800" y="1828800"/>
            <a:ext cx="4249738" cy="3111500"/>
            <a:chOff x="4038600" y="1681784"/>
            <a:chExt cx="4249858" cy="3111182"/>
          </a:xfrm>
        </p:grpSpPr>
        <p:sp>
          <p:nvSpPr>
            <p:cNvPr id="121865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866" name="文本框 1"/>
            <p:cNvSpPr txBox="1">
              <a:spLocks noChangeArrowheads="1"/>
            </p:cNvSpPr>
            <p:nvPr/>
          </p:nvSpPr>
          <p:spPr bwMode="auto">
            <a:xfrm>
              <a:off x="5919756" y="1681784"/>
              <a:ext cx="18473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1867" name="组合 22"/>
            <p:cNvGrpSpPr/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21890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1891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868" name="组合 25"/>
            <p:cNvGrpSpPr/>
            <p:nvPr/>
          </p:nvGrpSpPr>
          <p:grpSpPr bwMode="auto">
            <a:xfrm>
              <a:off x="6781800" y="2874802"/>
              <a:ext cx="479246" cy="461665"/>
              <a:chOff x="4610100" y="3692543"/>
              <a:chExt cx="479246" cy="461665"/>
            </a:xfrm>
          </p:grpSpPr>
          <p:sp>
            <p:nvSpPr>
              <p:cNvPr id="121888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1889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1869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1870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71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1872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73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1874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75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1876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877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21878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79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0" name="直接连接符 115711"/>
            <p:cNvCxnSpPr>
              <a:cxnSpLocks noChangeShapeType="1"/>
              <a:stCxn id="121889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1" name="曲线连接符 115724"/>
            <p:cNvCxnSpPr>
              <a:cxnSpLocks noChangeShapeType="1"/>
              <a:endCxn id="121871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2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3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4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5" name="直接连接符 115756"/>
            <p:cNvCxnSpPr>
              <a:cxnSpLocks noChangeShapeType="1"/>
              <a:stCxn id="121871" idx="5"/>
              <a:endCxn id="121875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6" name="曲线连接符 115765"/>
            <p:cNvCxnSpPr>
              <a:cxnSpLocks noChangeShapeType="1"/>
              <a:stCxn id="121869" idx="4"/>
              <a:endCxn id="121876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87" name="直接连接符 115768"/>
            <p:cNvCxnSpPr>
              <a:cxnSpLocks noChangeShapeType="1"/>
            </p:cNvCxnSpPr>
            <p:nvPr/>
          </p:nvCxnSpPr>
          <p:spPr bwMode="auto">
            <a:xfrm>
              <a:off x="6119421" y="3991146"/>
              <a:ext cx="353648" cy="4284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6375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5953125" y="1854200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123908" name="组合 115788"/>
          <p:cNvGrpSpPr/>
          <p:nvPr/>
        </p:nvGrpSpPr>
        <p:grpSpPr bwMode="auto">
          <a:xfrm>
            <a:off x="4114800" y="1828800"/>
            <a:ext cx="4249738" cy="3111500"/>
            <a:chOff x="4038600" y="1681784"/>
            <a:chExt cx="4249858" cy="3111182"/>
          </a:xfrm>
        </p:grpSpPr>
        <p:sp>
          <p:nvSpPr>
            <p:cNvPr id="123913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23914" name="组合 2"/>
            <p:cNvGrpSpPr/>
            <p:nvPr/>
          </p:nvGrpSpPr>
          <p:grpSpPr bwMode="auto">
            <a:xfrm>
              <a:off x="5881656" y="1681784"/>
              <a:ext cx="427950" cy="461665"/>
              <a:chOff x="4610100" y="3692543"/>
              <a:chExt cx="427950" cy="461665"/>
            </a:xfrm>
          </p:grpSpPr>
          <p:sp>
            <p:nvSpPr>
              <p:cNvPr id="123942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3943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915" name="组合 22"/>
            <p:cNvGrpSpPr/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23940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3941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916" name="组合 25"/>
            <p:cNvGrpSpPr/>
            <p:nvPr/>
          </p:nvGrpSpPr>
          <p:grpSpPr bwMode="auto">
            <a:xfrm>
              <a:off x="6781800" y="2874802"/>
              <a:ext cx="479246" cy="461665"/>
              <a:chOff x="4610100" y="3692543"/>
              <a:chExt cx="479246" cy="461665"/>
            </a:xfrm>
          </p:grpSpPr>
          <p:sp>
            <p:nvSpPr>
              <p:cNvPr id="123938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3939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917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3918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19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3920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21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3922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923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3924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3925" name="直接连接符 4"/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926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23927" name="曲线连接符 9"/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8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29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0" name="直接连接符 115711"/>
            <p:cNvCxnSpPr>
              <a:cxnSpLocks noChangeShapeType="1"/>
              <a:stCxn id="123939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1" name="曲线连接符 115722"/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2" name="曲线连接符 115724"/>
            <p:cNvCxnSpPr>
              <a:cxnSpLocks noChangeShapeType="1"/>
              <a:endCxn id="123919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3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4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5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6" name="直接连接符 115756"/>
            <p:cNvCxnSpPr>
              <a:cxnSpLocks noChangeShapeType="1"/>
              <a:stCxn id="123919" idx="5"/>
              <a:endCxn id="123923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937" name="曲线连接符 115765"/>
            <p:cNvCxnSpPr>
              <a:cxnSpLocks noChangeShapeType="1"/>
              <a:stCxn id="123917" idx="4"/>
              <a:endCxn id="123924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3909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950126-4E94-4BCB-89F3-41175115CEF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39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2CEA4A-3024-4B9A-A12E-AE2B254F5C44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39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23912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052B9C-9A47-4C30-9546-001D8E077C2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E4CDD4-1C69-490D-B0D5-B247F6D0D428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Instructions	Live vars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b = a + 2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c = b * b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a,c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b = c + 1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b,a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return b * a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5232400" y="3062288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  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95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2C293E-DB7E-4736-92B3-4CE07BFAD2A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59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C86EC0-2991-4829-9169-067354138063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59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25959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25960" name="组合 115788"/>
          <p:cNvGrpSpPr/>
          <p:nvPr/>
        </p:nvGrpSpPr>
        <p:grpSpPr bwMode="auto">
          <a:xfrm>
            <a:off x="4114800" y="1828800"/>
            <a:ext cx="4249738" cy="3111500"/>
            <a:chOff x="4038600" y="1681784"/>
            <a:chExt cx="4249858" cy="3111182"/>
          </a:xfrm>
        </p:grpSpPr>
        <p:sp>
          <p:nvSpPr>
            <p:cNvPr id="125961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25962" name="组合 2"/>
            <p:cNvGrpSpPr/>
            <p:nvPr/>
          </p:nvGrpSpPr>
          <p:grpSpPr bwMode="auto">
            <a:xfrm>
              <a:off x="5881656" y="1681784"/>
              <a:ext cx="427950" cy="461665"/>
              <a:chOff x="4610100" y="3692543"/>
              <a:chExt cx="427950" cy="461665"/>
            </a:xfrm>
          </p:grpSpPr>
          <p:sp>
            <p:nvSpPr>
              <p:cNvPr id="125996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5997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963" name="组合 22"/>
            <p:cNvGrpSpPr/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25994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5995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964" name="组合 25"/>
            <p:cNvGrpSpPr/>
            <p:nvPr/>
          </p:nvGrpSpPr>
          <p:grpSpPr bwMode="auto">
            <a:xfrm>
              <a:off x="6781800" y="2874802"/>
              <a:ext cx="479246" cy="461665"/>
              <a:chOff x="4610100" y="3692543"/>
              <a:chExt cx="479246" cy="461665"/>
            </a:xfrm>
          </p:grpSpPr>
          <p:sp>
            <p:nvSpPr>
              <p:cNvPr id="125992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5993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965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5966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5967" name="组合 31"/>
            <p:cNvGrpSpPr/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25990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5991" name="文本框 33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968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5969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70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5971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972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5973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5974" name="直接连接符 4"/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975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25976" name="曲线连接符 9"/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77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78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79" name="直接连接符 115711"/>
            <p:cNvCxnSpPr>
              <a:cxnSpLocks noChangeShapeType="1"/>
              <a:stCxn id="125993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0" name="曲线连接符 115722"/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1" name="曲线连接符 115724"/>
            <p:cNvCxnSpPr>
              <a:cxnSpLocks noChangeShapeType="1"/>
              <a:endCxn id="12596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2" name="直接连接符 115733"/>
            <p:cNvCxnSpPr>
              <a:cxnSpLocks noChangeShapeType="1"/>
              <a:endCxn id="125990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3" name="直接连接符 115735"/>
            <p:cNvCxnSpPr>
              <a:cxnSpLocks noChangeShapeType="1"/>
              <a:stCxn id="125990" idx="6"/>
              <a:endCxn id="125992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4" name="直接连接符 115739"/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5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6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7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8" name="直接连接符 115756"/>
            <p:cNvCxnSpPr>
              <a:cxnSpLocks noChangeShapeType="1"/>
              <a:stCxn id="125968" idx="5"/>
              <a:endCxn id="12597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989" name="曲线连接符 115765"/>
            <p:cNvCxnSpPr>
              <a:cxnSpLocks noChangeShapeType="1"/>
              <a:stCxn id="125965" idx="4"/>
              <a:endCxn id="125973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4660900" y="45577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  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   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00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D91DE9-13DB-412D-B098-FF18336E419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80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09E006-8970-40E7-AF5E-D21A616CA001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80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28007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28008" name="组合 115788"/>
          <p:cNvGrpSpPr/>
          <p:nvPr/>
        </p:nvGrpSpPr>
        <p:grpSpPr bwMode="auto">
          <a:xfrm>
            <a:off x="4114800" y="1828800"/>
            <a:ext cx="4249738" cy="3160713"/>
            <a:chOff x="4038600" y="1681784"/>
            <a:chExt cx="4249858" cy="3160390"/>
          </a:xfrm>
        </p:grpSpPr>
        <p:sp>
          <p:nvSpPr>
            <p:cNvPr id="128009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28010" name="组合 2"/>
            <p:cNvGrpSpPr/>
            <p:nvPr/>
          </p:nvGrpSpPr>
          <p:grpSpPr bwMode="auto">
            <a:xfrm>
              <a:off x="5881656" y="1681784"/>
              <a:ext cx="427950" cy="461665"/>
              <a:chOff x="4610100" y="3692543"/>
              <a:chExt cx="427950" cy="461665"/>
            </a:xfrm>
          </p:grpSpPr>
          <p:sp>
            <p:nvSpPr>
              <p:cNvPr id="128047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8048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011" name="组合 22"/>
            <p:cNvGrpSpPr/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28045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8046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012" name="组合 25"/>
            <p:cNvGrpSpPr/>
            <p:nvPr/>
          </p:nvGrpSpPr>
          <p:grpSpPr bwMode="auto">
            <a:xfrm>
              <a:off x="6781800" y="2874802"/>
              <a:ext cx="479246" cy="461665"/>
              <a:chOff x="4610100" y="3692543"/>
              <a:chExt cx="479246" cy="461665"/>
            </a:xfrm>
          </p:grpSpPr>
          <p:sp>
            <p:nvSpPr>
              <p:cNvPr id="128043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8044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8013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8014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8015" name="组合 31"/>
            <p:cNvGrpSpPr/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28041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8042" name="文本框 33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8016" name="椭圆 11"/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8017" name="文本框 42"/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18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8019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20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8021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22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28023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8024" name="直接连接符 4"/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025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28026" name="曲线连接符 9"/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27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28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29" name="直接连接符 115711"/>
            <p:cNvCxnSpPr>
              <a:cxnSpLocks noChangeShapeType="1"/>
              <a:stCxn id="128044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0" name="曲线连接符 115722"/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1" name="曲线连接符 115724"/>
            <p:cNvCxnSpPr>
              <a:cxnSpLocks noChangeShapeType="1"/>
              <a:endCxn id="12801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2" name="直接连接符 115733"/>
            <p:cNvCxnSpPr>
              <a:cxnSpLocks noChangeShapeType="1"/>
              <a:endCxn id="128041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3" name="直接连接符 115735"/>
            <p:cNvCxnSpPr>
              <a:cxnSpLocks noChangeShapeType="1"/>
              <a:stCxn id="128041" idx="6"/>
              <a:endCxn id="128043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4" name="直接连接符 115739"/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5" name="直接连接符 115743"/>
            <p:cNvCxnSpPr>
              <a:cxnSpLocks noChangeShapeType="1"/>
              <a:stCxn id="128018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6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7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8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39" name="直接连接符 115756"/>
            <p:cNvCxnSpPr>
              <a:cxnSpLocks noChangeShapeType="1"/>
              <a:stCxn id="128018" idx="5"/>
              <a:endCxn id="12802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040" name="曲线连接符 115765"/>
            <p:cNvCxnSpPr>
              <a:cxnSpLocks noChangeShapeType="1"/>
              <a:stCxn id="128013" idx="4"/>
              <a:endCxn id="128023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 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  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  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   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   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  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   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   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05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753AA9-0813-4CCB-92E4-BD3871D6F887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0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D4DF7D-9778-4FDF-9257-87E8E3C58FB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0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5720" name="椭圆 5"/>
          <p:cNvSpPr>
            <a:spLocks noChangeArrowheads="1"/>
          </p:cNvSpPr>
          <p:nvPr/>
        </p:nvSpPr>
        <p:spPr bwMode="auto">
          <a:xfrm>
            <a:off x="5602288" y="47863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cxnSp>
        <p:nvCxnSpPr>
          <p:cNvPr id="130055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30056" name="组合 115788"/>
          <p:cNvGrpSpPr/>
          <p:nvPr/>
        </p:nvGrpSpPr>
        <p:grpSpPr bwMode="auto">
          <a:xfrm>
            <a:off x="4114800" y="1828800"/>
            <a:ext cx="4249738" cy="3359150"/>
            <a:chOff x="4038600" y="1681784"/>
            <a:chExt cx="4249858" cy="3358529"/>
          </a:xfrm>
        </p:grpSpPr>
        <p:sp>
          <p:nvSpPr>
            <p:cNvPr id="130057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30058" name="组合 2"/>
            <p:cNvGrpSpPr/>
            <p:nvPr/>
          </p:nvGrpSpPr>
          <p:grpSpPr bwMode="auto">
            <a:xfrm>
              <a:off x="5881656" y="1681784"/>
              <a:ext cx="427950" cy="461665"/>
              <a:chOff x="4610100" y="3692543"/>
              <a:chExt cx="427950" cy="461665"/>
            </a:xfrm>
          </p:grpSpPr>
          <p:sp>
            <p:nvSpPr>
              <p:cNvPr id="130100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30101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9" name="组合 22"/>
            <p:cNvGrpSpPr/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30098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30099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0" name="组合 25"/>
            <p:cNvGrpSpPr/>
            <p:nvPr/>
          </p:nvGrpSpPr>
          <p:grpSpPr bwMode="auto">
            <a:xfrm>
              <a:off x="6781800" y="2874802"/>
              <a:ext cx="479246" cy="461665"/>
              <a:chOff x="4610100" y="3692543"/>
              <a:chExt cx="479246" cy="461665"/>
            </a:xfrm>
          </p:grpSpPr>
          <p:sp>
            <p:nvSpPr>
              <p:cNvPr id="130096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30097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0061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0062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0063" name="组合 31"/>
            <p:cNvGrpSpPr/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30094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30095" name="文本框 33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0064" name="椭圆 11"/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0065" name="文本框 39"/>
            <p:cNvSpPr txBox="1">
              <a:spLocks noChangeArrowheads="1"/>
            </p:cNvSpPr>
            <p:nvPr/>
          </p:nvSpPr>
          <p:spPr bwMode="auto">
            <a:xfrm>
              <a:off x="5542504" y="453739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66" name="椭圆 11"/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0067" name="文本框 42"/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68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0069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0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0071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072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0073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0074" name="直接连接符 4"/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075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30076" name="曲线连接符 9"/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77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78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79" name="直接连接符 115711"/>
            <p:cNvCxnSpPr>
              <a:cxnSpLocks noChangeShapeType="1"/>
              <a:stCxn id="130097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0" name="曲线连接符 115722"/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1" name="曲线连接符 115724"/>
            <p:cNvCxnSpPr>
              <a:cxnSpLocks noChangeShapeType="1"/>
              <a:endCxn id="130068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2" name="直接连接符 115733"/>
            <p:cNvCxnSpPr>
              <a:cxnSpLocks noChangeShapeType="1"/>
              <a:endCxn id="130094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3" name="直接连接符 115735"/>
            <p:cNvCxnSpPr>
              <a:cxnSpLocks noChangeShapeType="1"/>
              <a:stCxn id="130094" idx="6"/>
              <a:endCxn id="130096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4" name="直接连接符 115739"/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5" name="直接连接符 115741"/>
            <p:cNvCxnSpPr>
              <a:cxnSpLocks noChangeShapeType="1"/>
              <a:stCxn id="130095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6" name="直接连接符 115743"/>
            <p:cNvCxnSpPr>
              <a:cxnSpLocks noChangeShapeType="1"/>
              <a:stCxn id="130068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7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8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89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0" name="直接连接符 115756"/>
            <p:cNvCxnSpPr>
              <a:cxnSpLocks noChangeShapeType="1"/>
              <a:stCxn id="130068" idx="5"/>
              <a:endCxn id="130072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1" name="曲线连接符 115758"/>
            <p:cNvCxnSpPr>
              <a:cxnSpLocks noChangeShapeType="1"/>
              <a:stCxn id="130068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2" name="直接连接符 115761"/>
            <p:cNvCxnSpPr>
              <a:cxnSpLocks noChangeShapeType="1"/>
              <a:stCxn id="130066" idx="6"/>
              <a:endCxn id="130064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093" name="曲线连接符 115765"/>
            <p:cNvCxnSpPr>
              <a:cxnSpLocks noChangeShapeType="1"/>
              <a:stCxn id="130061" idx="4"/>
              <a:endCxn id="130073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文本框 1"/>
          <p:cNvSpPr txBox="1"/>
          <p:nvPr/>
        </p:nvSpPr>
        <p:spPr>
          <a:xfrm>
            <a:off x="1174115" y="1905000"/>
            <a:ext cx="30600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0">
                <a:cs typeface="Comic Sans MS" panose="030F0702030302020204" pitchFamily="66" charset="0"/>
              </a:rPr>
              <a:t>这里的颜色分配是随机的，</a:t>
            </a:r>
            <a:endParaRPr lang="zh-CN" altLang="en-US" sz="1600" i="0">
              <a:cs typeface="Comic Sans MS" panose="030F0702030302020204" pitchFamily="66" charset="0"/>
            </a:endParaRPr>
          </a:p>
          <a:p>
            <a:r>
              <a:rPr lang="zh-CN" altLang="en-US" sz="1600" i="0">
                <a:cs typeface="Comic Sans MS" panose="030F0702030302020204" pitchFamily="66" charset="0"/>
              </a:rPr>
              <a:t>只需要保证每个节点与其</a:t>
            </a:r>
            <a:r>
              <a:rPr lang="en-US" altLang="zh-CN" sz="1600" i="0">
                <a:cs typeface="Comic Sans MS" panose="030F0702030302020204" pitchFamily="66" charset="0"/>
              </a:rPr>
              <a:t>neighbor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使用的颜色不相同</a:t>
            </a:r>
            <a:endParaRPr lang="zh-CN" altLang="en-US" sz="1600" i="0"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就可以</a:t>
            </a:r>
            <a:endParaRPr lang="zh-CN" altLang="en-US" sz="1600" i="0"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r4 := mem[r3+12]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r2 := r1-1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r2 := r4*r2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r4 := mem[r3+8]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:= mem[r3+16]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r2 := mem[r2]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:= r4+8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r4 := r3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:= r1+4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:= r2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099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3CE7DF-6D97-48C0-BE95-C394F120CCE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21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4F480F-DAFE-49BF-93A9-91E704173CA3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2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32102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32103" name="组合 115788"/>
          <p:cNvGrpSpPr/>
          <p:nvPr/>
        </p:nvGrpSpPr>
        <p:grpSpPr bwMode="auto">
          <a:xfrm>
            <a:off x="4114800" y="1828800"/>
            <a:ext cx="4249738" cy="3359150"/>
            <a:chOff x="4038600" y="1681784"/>
            <a:chExt cx="4249858" cy="3358529"/>
          </a:xfrm>
        </p:grpSpPr>
        <p:sp>
          <p:nvSpPr>
            <p:cNvPr id="132105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32106" name="组合 2"/>
            <p:cNvGrpSpPr/>
            <p:nvPr/>
          </p:nvGrpSpPr>
          <p:grpSpPr bwMode="auto">
            <a:xfrm>
              <a:off x="5881656" y="1681784"/>
              <a:ext cx="427950" cy="461665"/>
              <a:chOff x="4610100" y="3692543"/>
              <a:chExt cx="427950" cy="461665"/>
            </a:xfrm>
          </p:grpSpPr>
          <p:sp>
            <p:nvSpPr>
              <p:cNvPr id="132147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32148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07" name="组合 22"/>
            <p:cNvGrpSpPr/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32145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32146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08" name="组合 25"/>
            <p:cNvGrpSpPr/>
            <p:nvPr/>
          </p:nvGrpSpPr>
          <p:grpSpPr bwMode="auto">
            <a:xfrm>
              <a:off x="6781800" y="2874802"/>
              <a:ext cx="479246" cy="461665"/>
              <a:chOff x="4610100" y="3692543"/>
              <a:chExt cx="479246" cy="461665"/>
            </a:xfrm>
          </p:grpSpPr>
          <p:sp>
            <p:nvSpPr>
              <p:cNvPr id="132143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32144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109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2110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2111" name="组合 31"/>
            <p:cNvGrpSpPr/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32141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32142" name="文本框 33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112" name="椭圆 11"/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2113" name="椭圆 11"/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2114" name="文本框 42"/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115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2116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117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2118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119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2120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2121" name="直接连接符 4"/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2122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32123" name="曲线连接符 9"/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4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5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6" name="直接连接符 115711"/>
            <p:cNvCxnSpPr>
              <a:cxnSpLocks noChangeShapeType="1"/>
              <a:stCxn id="132144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7" name="曲线连接符 115722"/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8" name="曲线连接符 115724"/>
            <p:cNvCxnSpPr>
              <a:cxnSpLocks noChangeShapeType="1"/>
              <a:endCxn id="132115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9" name="直接连接符 115733"/>
            <p:cNvCxnSpPr>
              <a:cxnSpLocks noChangeShapeType="1"/>
              <a:endCxn id="132141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0" name="直接连接符 115735"/>
            <p:cNvCxnSpPr>
              <a:cxnSpLocks noChangeShapeType="1"/>
              <a:stCxn id="132141" idx="6"/>
              <a:endCxn id="132143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1" name="直接连接符 115739"/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2" name="直接连接符 115741"/>
            <p:cNvCxnSpPr>
              <a:cxnSpLocks noChangeShapeType="1"/>
              <a:stCxn id="132142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3" name="直接连接符 115743"/>
            <p:cNvCxnSpPr>
              <a:cxnSpLocks noChangeShapeType="1"/>
              <a:stCxn id="132115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4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5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6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7" name="直接连接符 115756"/>
            <p:cNvCxnSpPr>
              <a:cxnSpLocks noChangeShapeType="1"/>
              <a:stCxn id="132115" idx="5"/>
              <a:endCxn id="132119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8" name="曲线连接符 115758"/>
            <p:cNvCxnSpPr>
              <a:cxnSpLocks noChangeShapeType="1"/>
              <a:stCxn id="132115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9" name="直接连接符 115761"/>
            <p:cNvCxnSpPr>
              <a:cxnSpLocks noChangeShapeType="1"/>
              <a:stCxn id="132113" idx="6"/>
              <a:endCxn id="132112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40" name="曲线连接符 115765"/>
            <p:cNvCxnSpPr>
              <a:cxnSpLocks noChangeShapeType="1"/>
              <a:stCxn id="132109" idx="4"/>
              <a:endCxn id="132120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104" name="文本框 39"/>
          <p:cNvSpPr txBox="1">
            <a:spLocks noChangeArrowheads="1"/>
          </p:cNvSpPr>
          <p:nvPr/>
        </p:nvSpPr>
        <p:spPr bwMode="auto">
          <a:xfrm>
            <a:off x="5586413" y="4708525"/>
            <a:ext cx="441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i="0" baseline="30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r4 := mem[r3+12]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r2 := r1-1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r2 := r4*r2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r4 := mem[r3+8]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:= mem[r3+16]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r2 := mem[r2]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:= r4+8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r4 := r3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:= r1+4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r3 := r2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147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6F6E60-4B7D-4366-B00C-C1B8A0583C6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4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C94DE6-D8CE-4EBE-8E68-A0A6F948206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34150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34151" name="组合 115788"/>
          <p:cNvGrpSpPr/>
          <p:nvPr/>
        </p:nvGrpSpPr>
        <p:grpSpPr bwMode="auto">
          <a:xfrm>
            <a:off x="4114800" y="1828800"/>
            <a:ext cx="4249738" cy="3359150"/>
            <a:chOff x="4038600" y="1681784"/>
            <a:chExt cx="4249858" cy="3358529"/>
          </a:xfrm>
        </p:grpSpPr>
        <p:sp>
          <p:nvSpPr>
            <p:cNvPr id="134153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34154" name="组合 2"/>
            <p:cNvGrpSpPr/>
            <p:nvPr/>
          </p:nvGrpSpPr>
          <p:grpSpPr bwMode="auto">
            <a:xfrm>
              <a:off x="5881656" y="1681784"/>
              <a:ext cx="427950" cy="461665"/>
              <a:chOff x="4610100" y="3692543"/>
              <a:chExt cx="427950" cy="461665"/>
            </a:xfrm>
          </p:grpSpPr>
          <p:sp>
            <p:nvSpPr>
              <p:cNvPr id="134195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34196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155" name="组合 22"/>
            <p:cNvGrpSpPr/>
            <p:nvPr/>
          </p:nvGrpSpPr>
          <p:grpSpPr bwMode="auto">
            <a:xfrm>
              <a:off x="6325437" y="2200637"/>
              <a:ext cx="461614" cy="461665"/>
              <a:chOff x="4610100" y="3692543"/>
              <a:chExt cx="461614" cy="461665"/>
            </a:xfrm>
          </p:grpSpPr>
          <p:sp>
            <p:nvSpPr>
              <p:cNvPr id="134193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34194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156" name="组合 25"/>
            <p:cNvGrpSpPr/>
            <p:nvPr/>
          </p:nvGrpSpPr>
          <p:grpSpPr bwMode="auto">
            <a:xfrm>
              <a:off x="6781800" y="2874802"/>
              <a:ext cx="479246" cy="461665"/>
              <a:chOff x="4610100" y="3692543"/>
              <a:chExt cx="479246" cy="461665"/>
            </a:xfrm>
          </p:grpSpPr>
          <p:sp>
            <p:nvSpPr>
              <p:cNvPr id="134191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34192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4157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4158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4159" name="组合 31"/>
            <p:cNvGrpSpPr/>
            <p:nvPr/>
          </p:nvGrpSpPr>
          <p:grpSpPr bwMode="auto">
            <a:xfrm>
              <a:off x="5159829" y="2883539"/>
              <a:ext cx="479246" cy="461665"/>
              <a:chOff x="4610100" y="3692543"/>
              <a:chExt cx="479246" cy="461665"/>
            </a:xfrm>
          </p:grpSpPr>
          <p:sp>
            <p:nvSpPr>
              <p:cNvPr id="134189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34190" name="文本框 33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4160" name="椭圆 11"/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4161" name="椭圆 11"/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4162" name="文本框 42"/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63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4164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65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4166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167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34168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4169" name="直接连接符 4"/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0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34171" name="曲线连接符 9"/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2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3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4" name="直接连接符 115711"/>
            <p:cNvCxnSpPr>
              <a:cxnSpLocks noChangeShapeType="1"/>
              <a:stCxn id="134192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5" name="曲线连接符 115722"/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6" name="曲线连接符 115724"/>
            <p:cNvCxnSpPr>
              <a:cxnSpLocks noChangeShapeType="1"/>
              <a:endCxn id="134163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7" name="直接连接符 115733"/>
            <p:cNvCxnSpPr>
              <a:cxnSpLocks noChangeShapeType="1"/>
              <a:endCxn id="134189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8" name="直接连接符 115735"/>
            <p:cNvCxnSpPr>
              <a:cxnSpLocks noChangeShapeType="1"/>
              <a:stCxn id="134189" idx="6"/>
              <a:endCxn id="134191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79" name="直接连接符 115739"/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0" name="直接连接符 115741"/>
            <p:cNvCxnSpPr>
              <a:cxnSpLocks noChangeShapeType="1"/>
              <a:stCxn id="134190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1" name="直接连接符 115743"/>
            <p:cNvCxnSpPr>
              <a:cxnSpLocks noChangeShapeType="1"/>
              <a:stCxn id="134163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2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3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4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5" name="直接连接符 115756"/>
            <p:cNvCxnSpPr>
              <a:cxnSpLocks noChangeShapeType="1"/>
              <a:stCxn id="134163" idx="5"/>
              <a:endCxn id="134167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6" name="曲线连接符 115758"/>
            <p:cNvCxnSpPr>
              <a:cxnSpLocks noChangeShapeType="1"/>
              <a:stCxn id="134163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7" name="直接连接符 115761"/>
            <p:cNvCxnSpPr>
              <a:cxnSpLocks noChangeShapeType="1"/>
              <a:stCxn id="134161" idx="6"/>
              <a:endCxn id="134160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188" name="曲线连接符 115765"/>
            <p:cNvCxnSpPr>
              <a:cxnSpLocks noChangeShapeType="1"/>
              <a:stCxn id="134157" idx="4"/>
              <a:endCxn id="134168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4152" name="文本框 39"/>
          <p:cNvSpPr txBox="1">
            <a:spLocks noChangeArrowheads="1"/>
          </p:cNvSpPr>
          <p:nvPr/>
        </p:nvSpPr>
        <p:spPr bwMode="auto">
          <a:xfrm>
            <a:off x="5586413" y="4708525"/>
            <a:ext cx="441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i="0" baseline="30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B98537-6FEF-478C-9098-598BCF87161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6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A54C61-C678-484E-9464-F99E4F26ADD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</a:t>
            </a:r>
            <a:r>
              <a:rPr lang="zh-CN" altLang="en-US">
                <a:ea typeface="宋体" panose="02010600030101010101" pitchFamily="2" charset="-122"/>
              </a:rPr>
              <a:t>合并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6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an instruction that defines a variable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, where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live-out variables</a:t>
            </a:r>
            <a:r>
              <a:rPr lang="en-US" altLang="zh-CN">
                <a:ea typeface="宋体" panose="02010600030101010101" pitchFamily="2" charset="-122"/>
              </a:rPr>
              <a:t> are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 …, b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, the way to add interference edges for it is 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it is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nonmove instruction</a:t>
            </a:r>
            <a:r>
              <a:rPr lang="en-US" altLang="zh-CN">
                <a:ea typeface="宋体" panose="02010600030101010101" pitchFamily="2" charset="-122"/>
              </a:rPr>
              <a:t>, add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(a, b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), …, (a, b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)(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正常处理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it is a move instruction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 ← c</a:t>
            </a:r>
            <a:r>
              <a:rPr lang="en-US" altLang="zh-CN">
                <a:ea typeface="宋体" panose="02010600030101010101" pitchFamily="2" charset="-122"/>
              </a:rPr>
              <a:t>, add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(a, b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), …, (a, b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,  for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any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that is not the same as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A149B5-DDF5-4235-84FD-940916BBA76B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8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D9EC8E-F16F-4EC4-82E6-F69C4E36702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 edge</a:t>
            </a:r>
            <a:r>
              <a:rPr lang="en-US" altLang="zh-CN">
                <a:ea typeface="宋体" panose="02010600030101010101" pitchFamily="2" charset="-122"/>
              </a:rPr>
              <a:t> in a RIG between the src and dest of a move instruction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但是再画冲突图的时候需要加一条虚线边来表示一个</a:t>
            </a:r>
            <a:r>
              <a:rPr lang="en-US" altLang="zh-CN" sz="2000">
                <a:ea typeface="宋体" panose="02010600030101010101" pitchFamily="2" charset="-122"/>
              </a:rPr>
              <a:t>move,</a:t>
            </a:r>
            <a:r>
              <a:rPr lang="zh-CN" altLang="en-US" sz="2000">
                <a:ea typeface="宋体" panose="02010600030101010101" pitchFamily="2" charset="-122"/>
              </a:rPr>
              <a:t>实现的时候不需要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move instruction can be eliminated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src and dest are coalesced into a new node whose edges are the union of those of the nodes being replaced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Problem: coalescing can increase the number of interference edges and make a graph uncolorable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zh-CN" altLang="en-US" sz="2000">
                <a:ea typeface="宋体" panose="02010600030101010101" pitchFamily="2" charset="-122"/>
              </a:rPr>
              <a:t>既要保证合并之后的图的可染色性不变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725414-6D85-47C2-8E1F-E98F39F76B2E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0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402AFB-CFDB-491E-B1E3-6682631FEAD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Heuristic Coalescing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Briggs</a:t>
            </a:r>
            <a:r>
              <a:rPr lang="en-US" altLang="zh-CN">
                <a:ea typeface="宋体" panose="02010600030101010101" pitchFamily="2" charset="-122"/>
              </a:rPr>
              <a:t>: the coalesced node will have fewer than K neighbors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significant degree(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即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K)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Correctness: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After the simplify phase has removed all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low-degree nodes of the graph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coalesced node has neighbors less than K,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so it can be removed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8970" y="4771390"/>
            <a:ext cx="64706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i="0">
                <a:cs typeface="Comic Sans MS" panose="030F0702030302020204" pitchFamily="66" charset="0"/>
              </a:rPr>
              <a:t>simplify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只会移除不是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move-related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的节点</a:t>
            </a:r>
            <a:endParaRPr lang="zh-CN" altLang="en-US" sz="1600" i="0"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E88BA9-24BD-46EA-B838-879017DC0F6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2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BF5A4A-BDF4-4683-9E74-EAB932B4863A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2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Heuristic Coalescing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2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George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can be coalesced with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if every neighbor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of 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already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interferes with b, or has low-degree (&lt; K)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Correctness: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Suppose S is the set of all low-degree nodes of a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Simplifying 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original graph</a:t>
            </a:r>
            <a:r>
              <a:rPr lang="en-US" altLang="zh-CN">
                <a:ea typeface="宋体" panose="02010600030101010101" pitchFamily="2" charset="-122"/>
              </a:rPr>
              <a:t> will remove all nodes in S and the result graph is G1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Simplifying the coalesced graph will remove all nodes in S and the result graph is G2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G2 is a subgraph of G1 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node ab in G2 corresponds to b in G1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7760F2-CC3F-4E6B-B551-8C8DD0D4BE73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4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0C71D-B64D-44E7-A855-482394A0106B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4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freeze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4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Build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Simplify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Remove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non-move-related nodes of low-degree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Coalesce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If resulting node may become non-move-related node, back to simplify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freeze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Look for a move-related node of low-degree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Freeze the moves</a:t>
            </a:r>
            <a:r>
              <a:rPr lang="en-US" altLang="zh-CN">
                <a:ea typeface="宋体" panose="02010600030101010101" pitchFamily="2" charset="-122"/>
              </a:rPr>
              <a:t> (give up coalesce any more)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frozen node can be simplified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9E1973-AE5E-4199-860D-23E9D2C2E33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9E52-5F2B-4CF7-B5BE-6C933A4F977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Instructions	Live vars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b = a + 2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b,a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c = b * b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a,c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b = c + 1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b,a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return b * a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434" name="AutoShape 9"/>
          <p:cNvCxnSpPr>
            <a:cxnSpLocks noChangeShapeType="1"/>
            <a:endCxn id="146441" idx="3"/>
          </p:cNvCxnSpPr>
          <p:nvPr/>
        </p:nvCxnSpPr>
        <p:spPr bwMode="auto">
          <a:xfrm flipH="1">
            <a:off x="1600200" y="5732463"/>
            <a:ext cx="533400" cy="0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35" name="AutoShape 11"/>
          <p:cNvCxnSpPr>
            <a:cxnSpLocks noChangeShapeType="1"/>
          </p:cNvCxnSpPr>
          <p:nvPr/>
        </p:nvCxnSpPr>
        <p:spPr bwMode="auto">
          <a:xfrm>
            <a:off x="2878138" y="5105400"/>
            <a:ext cx="11112" cy="428625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6436" name="AutoShape 11"/>
          <p:cNvCxnSpPr>
            <a:cxnSpLocks noChangeShapeType="1"/>
          </p:cNvCxnSpPr>
          <p:nvPr/>
        </p:nvCxnSpPr>
        <p:spPr bwMode="auto">
          <a:xfrm>
            <a:off x="2884488" y="4295775"/>
            <a:ext cx="11112" cy="428625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4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95044C-C93A-4000-A7C8-1FB76D978611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6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Overall Algorithm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6439" name="Rectangle 4"/>
          <p:cNvSpPr>
            <a:spLocks noChangeArrowheads="1"/>
          </p:cNvSpPr>
          <p:nvPr/>
        </p:nvSpPr>
        <p:spPr bwMode="auto">
          <a:xfrm>
            <a:off x="1919288" y="4724400"/>
            <a:ext cx="1905000" cy="511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Potential spill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440" name="Rectangle 5"/>
          <p:cNvSpPr>
            <a:spLocks noChangeArrowheads="1"/>
          </p:cNvSpPr>
          <p:nvPr/>
        </p:nvSpPr>
        <p:spPr bwMode="auto">
          <a:xfrm>
            <a:off x="1917700" y="5492750"/>
            <a:ext cx="1905000" cy="479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441" name="Rectangle 6"/>
          <p:cNvSpPr>
            <a:spLocks noChangeArrowheads="1"/>
          </p:cNvSpPr>
          <p:nvPr/>
        </p:nvSpPr>
        <p:spPr bwMode="auto">
          <a:xfrm>
            <a:off x="76200" y="5237163"/>
            <a:ext cx="1524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Rewrite code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to implement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actual spills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6442" name="AutoShape 10"/>
          <p:cNvCxnSpPr>
            <a:cxnSpLocks noChangeShapeType="1"/>
            <a:stCxn id="146441" idx="0"/>
            <a:endCxn id="146443" idx="2"/>
          </p:cNvCxnSpPr>
          <p:nvPr/>
        </p:nvCxnSpPr>
        <p:spPr bwMode="auto">
          <a:xfrm flipH="1" flipV="1">
            <a:off x="838200" y="2212975"/>
            <a:ext cx="0" cy="3024188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6443" name="Rectangle 12"/>
          <p:cNvSpPr>
            <a:spLocks noChangeArrowheads="1"/>
          </p:cNvSpPr>
          <p:nvPr/>
        </p:nvSpPr>
        <p:spPr bwMode="auto">
          <a:xfrm>
            <a:off x="304800" y="1717675"/>
            <a:ext cx="1066800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i="0">
                <a:latin typeface="Arial" panose="020B0604020202020204" pitchFamily="34" charset="0"/>
                <a:ea typeface="宋体" panose="02010600030101010101" pitchFamily="2" charset="-122"/>
              </a:rPr>
              <a:t>Build</a:t>
            </a:r>
            <a:endParaRPr lang="en-US" altLang="zh-CN" sz="18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6444" name="AutoShape 13"/>
          <p:cNvCxnSpPr>
            <a:cxnSpLocks noChangeShapeType="1"/>
          </p:cNvCxnSpPr>
          <p:nvPr/>
        </p:nvCxnSpPr>
        <p:spPr bwMode="auto">
          <a:xfrm flipH="1">
            <a:off x="1371600" y="1463675"/>
            <a:ext cx="609600" cy="323850"/>
          </a:xfrm>
          <a:prstGeom prst="straightConnector1">
            <a:avLst/>
          </a:prstGeom>
          <a:noFill/>
          <a:ln w="63500">
            <a:solidFill>
              <a:schemeClr val="fol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箭头连接符 5"/>
          <p:cNvCxnSpPr>
            <a:stCxn id="146443" idx="3"/>
            <a:endCxn id="146455" idx="0"/>
          </p:cNvCxnSpPr>
          <p:nvPr/>
        </p:nvCxnSpPr>
        <p:spPr bwMode="auto">
          <a:xfrm>
            <a:off x="1371600" y="1965325"/>
            <a:ext cx="1492250" cy="733425"/>
          </a:xfrm>
          <a:prstGeom prst="straightConnector1">
            <a:avLst/>
          </a:prstGeom>
          <a:noFill/>
          <a:ln w="635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46446" name="组合 69"/>
          <p:cNvGrpSpPr/>
          <p:nvPr/>
        </p:nvGrpSpPr>
        <p:grpSpPr bwMode="auto">
          <a:xfrm>
            <a:off x="1909763" y="2698750"/>
            <a:ext cx="2363787" cy="1755775"/>
            <a:chOff x="1903210" y="2286000"/>
            <a:chExt cx="2363990" cy="1754954"/>
          </a:xfrm>
        </p:grpSpPr>
        <p:cxnSp>
          <p:nvCxnSpPr>
            <p:cNvPr id="146449" name="AutoShape 8"/>
            <p:cNvCxnSpPr>
              <a:cxnSpLocks noChangeShapeType="1"/>
            </p:cNvCxnSpPr>
            <p:nvPr/>
          </p:nvCxnSpPr>
          <p:spPr bwMode="auto">
            <a:xfrm rot="10800000">
              <a:off x="1903210" y="2443319"/>
              <a:ext cx="18000" cy="1512000"/>
            </a:xfrm>
            <a:prstGeom prst="bentConnector3">
              <a:avLst>
                <a:gd name="adj1" fmla="val 2433801"/>
              </a:avLst>
            </a:prstGeom>
            <a:noFill/>
            <a:ln w="63500">
              <a:solidFill>
                <a:schemeClr val="folHlink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6450" name="AutoShape 11"/>
            <p:cNvCxnSpPr>
              <a:cxnSpLocks noChangeShapeType="1"/>
            </p:cNvCxnSpPr>
            <p:nvPr/>
          </p:nvCxnSpPr>
          <p:spPr bwMode="auto">
            <a:xfrm>
              <a:off x="2846195" y="3196554"/>
              <a:ext cx="11305" cy="428625"/>
            </a:xfrm>
            <a:prstGeom prst="straightConnector1">
              <a:avLst/>
            </a:prstGeom>
            <a:noFill/>
            <a:ln w="635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451" name="Rectangle 3"/>
            <p:cNvSpPr>
              <a:spLocks noChangeArrowheads="1"/>
            </p:cNvSpPr>
            <p:nvPr/>
          </p:nvSpPr>
          <p:spPr bwMode="auto">
            <a:xfrm>
              <a:off x="1905000" y="2952750"/>
              <a:ext cx="1905000" cy="361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0">
                  <a:latin typeface="Arial" panose="020B0604020202020204" pitchFamily="34" charset="0"/>
                  <a:ea typeface="宋体" panose="02010600030101010101" pitchFamily="2" charset="-122"/>
                </a:rPr>
                <a:t>coalesce</a:t>
              </a:r>
              <a:endParaRPr lang="en-US" altLang="zh-CN" sz="18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6452" name="Rectangle 3"/>
            <p:cNvSpPr>
              <a:spLocks noChangeArrowheads="1"/>
            </p:cNvSpPr>
            <p:nvPr/>
          </p:nvSpPr>
          <p:spPr bwMode="auto">
            <a:xfrm>
              <a:off x="1918948" y="3626616"/>
              <a:ext cx="1905000" cy="414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0">
                  <a:latin typeface="Arial" panose="020B0604020202020204" pitchFamily="34" charset="0"/>
                  <a:ea typeface="宋体" panose="02010600030101010101" pitchFamily="2" charset="-122"/>
                </a:rPr>
                <a:t>freeze</a:t>
              </a:r>
              <a:endParaRPr lang="en-US" altLang="zh-CN" sz="18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6453" name="AutoShape 11"/>
            <p:cNvCxnSpPr>
              <a:cxnSpLocks noChangeShapeType="1"/>
              <a:endCxn id="146451" idx="0"/>
            </p:cNvCxnSpPr>
            <p:nvPr/>
          </p:nvCxnSpPr>
          <p:spPr bwMode="auto">
            <a:xfrm>
              <a:off x="2840542" y="2633662"/>
              <a:ext cx="16958" cy="319088"/>
            </a:xfrm>
            <a:prstGeom prst="straightConnector1">
              <a:avLst/>
            </a:prstGeom>
            <a:noFill/>
            <a:ln w="635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任意多边形 55"/>
            <p:cNvSpPr/>
            <p:nvPr/>
          </p:nvSpPr>
          <p:spPr bwMode="auto">
            <a:xfrm>
              <a:off x="3778208" y="2328843"/>
              <a:ext cx="488992" cy="304657"/>
            </a:xfrm>
            <a:custGeom>
              <a:avLst/>
              <a:gdLst>
                <a:gd name="connsiteX0" fmla="*/ 5751 w 276050"/>
                <a:gd name="connsiteY0" fmla="*/ 0 h 230038"/>
                <a:gd name="connsiteX1" fmla="*/ 276045 w 276050"/>
                <a:gd name="connsiteY1" fmla="*/ 155275 h 230038"/>
                <a:gd name="connsiteX2" fmla="*/ 0 w 276050"/>
                <a:gd name="connsiteY2" fmla="*/ 230038 h 230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050" h="230038">
                  <a:moveTo>
                    <a:pt x="5751" y="0"/>
                  </a:moveTo>
                  <a:cubicBezTo>
                    <a:pt x="141377" y="58467"/>
                    <a:pt x="277004" y="116935"/>
                    <a:pt x="276045" y="155275"/>
                  </a:cubicBezTo>
                  <a:cubicBezTo>
                    <a:pt x="275086" y="193615"/>
                    <a:pt x="137543" y="211826"/>
                    <a:pt x="0" y="230038"/>
                  </a:cubicBezTo>
                </a:path>
              </a:pathLst>
            </a:custGeom>
            <a:noFill/>
            <a:ln w="63500" cap="flat" cmpd="sng" algn="ctr">
              <a:solidFill>
                <a:schemeClr val="accent3">
                  <a:lumMod val="65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55" name="Rectangle 3"/>
            <p:cNvSpPr>
              <a:spLocks noChangeArrowheads="1"/>
            </p:cNvSpPr>
            <p:nvPr/>
          </p:nvSpPr>
          <p:spPr bwMode="auto">
            <a:xfrm>
              <a:off x="1905000" y="2286000"/>
              <a:ext cx="1905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0">
                  <a:latin typeface="Arial" panose="020B0604020202020204" pitchFamily="34" charset="0"/>
                  <a:ea typeface="宋体" panose="02010600030101010101" pitchFamily="2" charset="-122"/>
                </a:rPr>
                <a:t>Simplify,</a:t>
              </a:r>
              <a:endParaRPr lang="en-US" altLang="zh-CN" sz="1800" i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6456" name="AutoShape 8"/>
            <p:cNvCxnSpPr>
              <a:cxnSpLocks noChangeShapeType="1"/>
            </p:cNvCxnSpPr>
            <p:nvPr/>
          </p:nvCxnSpPr>
          <p:spPr bwMode="auto">
            <a:xfrm rot="10800000" flipH="1">
              <a:off x="1905000" y="2571750"/>
              <a:ext cx="7584" cy="704849"/>
            </a:xfrm>
            <a:prstGeom prst="bentConnector4">
              <a:avLst>
                <a:gd name="adj1" fmla="val -3014241"/>
                <a:gd name="adj2" fmla="val 97921"/>
              </a:avLst>
            </a:prstGeom>
            <a:noFill/>
            <a:ln w="63500">
              <a:solidFill>
                <a:schemeClr val="folHlink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46447" name="AutoShape 8"/>
          <p:cNvCxnSpPr>
            <a:cxnSpLocks noChangeShapeType="1"/>
          </p:cNvCxnSpPr>
          <p:nvPr/>
        </p:nvCxnSpPr>
        <p:spPr bwMode="auto">
          <a:xfrm rot="10800000">
            <a:off x="1901825" y="2732088"/>
            <a:ext cx="25400" cy="2305050"/>
          </a:xfrm>
          <a:prstGeom prst="bentConnector3">
            <a:avLst>
              <a:gd name="adj1" fmla="val 2433801"/>
            </a:avLst>
          </a:prstGeom>
          <a:noFill/>
          <a:ln w="63500">
            <a:solidFill>
              <a:schemeClr val="folHlink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Rectangle 3"/>
          <p:cNvSpPr txBox="1">
            <a:spLocks noChangeArrowheads="1"/>
          </p:cNvSpPr>
          <p:nvPr/>
        </p:nvSpPr>
        <p:spPr bwMode="auto">
          <a:xfrm>
            <a:off x="3962400" y="1371600"/>
            <a:ext cx="4978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Build</a:t>
            </a:r>
            <a:endParaRPr lang="en-US" altLang="zh-CN" sz="2400" i="0" kern="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Simplify</a:t>
            </a:r>
            <a:endParaRPr lang="en-US" altLang="zh-CN" sz="2400" i="0" kern="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en-US" altLang="zh-CN" sz="2000" i="0" kern="0" dirty="0">
                <a:ea typeface="宋体" panose="02010600030101010101" pitchFamily="2" charset="-122"/>
              </a:rPr>
              <a:t>Remove non-move-related nodes of low-degree</a:t>
            </a:r>
            <a:endParaRPr lang="en-US" altLang="zh-CN" sz="2000" i="0" kern="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Coalesce </a:t>
            </a:r>
            <a:endParaRPr lang="en-US" altLang="zh-CN" sz="2400" i="0" kern="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en-US" altLang="zh-CN" sz="2000" i="0" kern="0" dirty="0">
                <a:ea typeface="宋体" panose="02010600030101010101" pitchFamily="2" charset="-122"/>
              </a:rPr>
              <a:t>Resulting node may become non-move-related node</a:t>
            </a:r>
            <a:endParaRPr lang="en-US" altLang="zh-CN" sz="2000" i="0" kern="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Freeze</a:t>
            </a:r>
            <a:endParaRPr lang="en-US" altLang="zh-CN" sz="2400" i="0" kern="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en-US" altLang="zh-CN" sz="2000" i="0" kern="0" dirty="0">
                <a:ea typeface="宋体" panose="02010600030101010101" pitchFamily="2" charset="-122"/>
              </a:rPr>
              <a:t>Freeze the moves node of low-degree</a:t>
            </a:r>
            <a:endParaRPr lang="en-US" altLang="zh-CN" sz="2000" i="0" kern="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solidFill>
                  <a:srgbClr val="FF0000"/>
                </a:solidFill>
                <a:ea typeface="宋体" panose="02010600030101010101" pitchFamily="2" charset="-122"/>
              </a:rPr>
              <a:t>Potential</a:t>
            </a:r>
            <a:r>
              <a:rPr lang="en-US" altLang="zh-CN" sz="2400" i="0" kern="0" dirty="0">
                <a:ea typeface="宋体" panose="02010600030101010101" pitchFamily="2" charset="-122"/>
              </a:rPr>
              <a:t> Spill</a:t>
            </a:r>
            <a:endParaRPr lang="en-US" altLang="zh-CN" sz="2400" i="0" kern="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Select </a:t>
            </a:r>
            <a:endParaRPr lang="en-US" altLang="zh-CN" sz="2400" i="0" kern="0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2400" i="0" kern="0" dirty="0">
                <a:ea typeface="宋体" panose="02010600030101010101" pitchFamily="2" charset="-122"/>
              </a:rPr>
              <a:t>If failed, rewrite code to implement actual spill and rebuild the RIG</a:t>
            </a:r>
            <a:endParaRPr lang="en-US" altLang="zh-CN" sz="2400" i="0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779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g := mem[j+12]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h := k-1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 := g*h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:= mem[j+8]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 := mem[j+16]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 := mem[f]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 := e+8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:= c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k := m+4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:= b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483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EAF3E9-DD4D-4BA2-993C-F961CEF5DA5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8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C9A077-6DB1-49F4-9ABD-6568D970C956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8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8486" name="椭圆 5"/>
          <p:cNvSpPr>
            <a:spLocks noChangeArrowheads="1"/>
          </p:cNvSpPr>
          <p:nvPr/>
        </p:nvSpPr>
        <p:spPr bwMode="auto">
          <a:xfrm>
            <a:off x="5602288" y="4786313"/>
            <a:ext cx="381000" cy="4016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cxnSp>
        <p:nvCxnSpPr>
          <p:cNvPr id="148487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48488" name="组合 115788"/>
          <p:cNvGrpSpPr/>
          <p:nvPr/>
        </p:nvGrpSpPr>
        <p:grpSpPr bwMode="auto">
          <a:xfrm>
            <a:off x="4114800" y="1828800"/>
            <a:ext cx="4146550" cy="3359150"/>
            <a:chOff x="4038600" y="1681784"/>
            <a:chExt cx="4147266" cy="3358529"/>
          </a:xfrm>
        </p:grpSpPr>
        <p:sp>
          <p:nvSpPr>
            <p:cNvPr id="148491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48492" name="组合 2"/>
            <p:cNvGrpSpPr/>
            <p:nvPr/>
          </p:nvGrpSpPr>
          <p:grpSpPr bwMode="auto">
            <a:xfrm>
              <a:off x="5881656" y="1681784"/>
              <a:ext cx="381000" cy="461665"/>
              <a:chOff x="4610100" y="3692543"/>
              <a:chExt cx="381000" cy="461665"/>
            </a:xfrm>
          </p:grpSpPr>
          <p:sp>
            <p:nvSpPr>
              <p:cNvPr id="148534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48535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2872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8493" name="组合 22"/>
            <p:cNvGrpSpPr/>
            <p:nvPr/>
          </p:nvGrpSpPr>
          <p:grpSpPr bwMode="auto">
            <a:xfrm>
              <a:off x="6325437" y="2200637"/>
              <a:ext cx="381000" cy="461665"/>
              <a:chOff x="4610100" y="3692543"/>
              <a:chExt cx="381000" cy="461665"/>
            </a:xfrm>
          </p:grpSpPr>
          <p:sp>
            <p:nvSpPr>
              <p:cNvPr id="148532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48533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8494" name="组合 25"/>
            <p:cNvGrpSpPr/>
            <p:nvPr/>
          </p:nvGrpSpPr>
          <p:grpSpPr bwMode="auto">
            <a:xfrm>
              <a:off x="6781800" y="2874802"/>
              <a:ext cx="381000" cy="461665"/>
              <a:chOff x="4610100" y="3692543"/>
              <a:chExt cx="381000" cy="461665"/>
            </a:xfrm>
          </p:grpSpPr>
          <p:sp>
            <p:nvSpPr>
              <p:cNvPr id="148530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48531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8495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8496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8497" name="组合 31"/>
            <p:cNvGrpSpPr/>
            <p:nvPr/>
          </p:nvGrpSpPr>
          <p:grpSpPr bwMode="auto">
            <a:xfrm>
              <a:off x="5159829" y="2883539"/>
              <a:ext cx="381000" cy="461665"/>
              <a:chOff x="4610100" y="3692543"/>
              <a:chExt cx="381000" cy="461665"/>
            </a:xfrm>
          </p:grpSpPr>
          <p:sp>
            <p:nvSpPr>
              <p:cNvPr id="148528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48529" name="文本框 33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8498" name="椭圆 11"/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8499" name="文本框 39"/>
            <p:cNvSpPr txBox="1">
              <a:spLocks noChangeArrowheads="1"/>
            </p:cNvSpPr>
            <p:nvPr/>
          </p:nvSpPr>
          <p:spPr bwMode="auto">
            <a:xfrm>
              <a:off x="5551997" y="4547099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00" name="椭圆 11"/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8501" name="文本框 42"/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02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8503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04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8505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506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48507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8508" name="直接连接符 4"/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8509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48510" name="曲线连接符 9"/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1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2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3" name="直接连接符 115711"/>
            <p:cNvCxnSpPr>
              <a:cxnSpLocks noChangeShapeType="1"/>
              <a:stCxn id="148531" idx="3"/>
            </p:cNvCxnSpPr>
            <p:nvPr/>
          </p:nvCxnSpPr>
          <p:spPr bwMode="auto">
            <a:xfrm>
              <a:off x="7158454" y="3105635"/>
              <a:ext cx="613946" cy="1733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4" name="曲线连接符 115722"/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5" name="曲线连接符 115724"/>
            <p:cNvCxnSpPr>
              <a:cxnSpLocks noChangeShapeType="1"/>
              <a:endCxn id="148502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6" name="直接连接符 115733"/>
            <p:cNvCxnSpPr>
              <a:cxnSpLocks noChangeShapeType="1"/>
              <a:endCxn id="148528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7" name="直接连接符 115735"/>
            <p:cNvCxnSpPr>
              <a:cxnSpLocks noChangeShapeType="1"/>
              <a:stCxn id="148528" idx="6"/>
              <a:endCxn id="148530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8" name="直接连接符 115739"/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19" name="直接连接符 115741"/>
            <p:cNvCxnSpPr>
              <a:cxnSpLocks noChangeShapeType="1"/>
              <a:stCxn id="148529" idx="2"/>
            </p:cNvCxnSpPr>
            <p:nvPr/>
          </p:nvCxnSpPr>
          <p:spPr bwMode="auto">
            <a:xfrm>
              <a:off x="5367206" y="3345204"/>
              <a:ext cx="318681" cy="1291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0" name="直接连接符 115743"/>
            <p:cNvCxnSpPr>
              <a:cxnSpLocks noChangeShapeType="1"/>
              <a:stCxn id="148502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1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2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3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4" name="直接连接符 115756"/>
            <p:cNvCxnSpPr>
              <a:cxnSpLocks noChangeShapeType="1"/>
              <a:stCxn id="148502" idx="5"/>
              <a:endCxn id="148506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5" name="曲线连接符 115758"/>
            <p:cNvCxnSpPr>
              <a:cxnSpLocks noChangeShapeType="1"/>
              <a:stCxn id="148502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6" name="直接连接符 115761"/>
            <p:cNvCxnSpPr>
              <a:cxnSpLocks noChangeShapeType="1"/>
              <a:stCxn id="148500" idx="6"/>
              <a:endCxn id="148498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527" name="曲线连接符 115765"/>
            <p:cNvCxnSpPr>
              <a:cxnSpLocks noChangeShapeType="1"/>
              <a:stCxn id="148495" idx="4"/>
              <a:endCxn id="148507" idx="2"/>
            </p:cNvCxnSpPr>
            <p:nvPr/>
          </p:nvCxnSpPr>
          <p:spPr bwMode="auto">
            <a:xfrm rot="5400000">
              <a:off x="6616478" y="2703047"/>
              <a:ext cx="723960" cy="1968885"/>
            </a:xfrm>
            <a:prstGeom prst="curvedConnector3">
              <a:avLst>
                <a:gd name="adj1" fmla="val 262741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48489" name="直接连接符 2"/>
          <p:cNvCxnSpPr>
            <a:cxnSpLocks noChangeShapeType="1"/>
          </p:cNvCxnSpPr>
          <p:nvPr/>
        </p:nvCxnSpPr>
        <p:spPr bwMode="auto">
          <a:xfrm>
            <a:off x="6199188" y="4138613"/>
            <a:ext cx="361950" cy="428625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490" name="任意多边形 6"/>
          <p:cNvSpPr/>
          <p:nvPr/>
        </p:nvSpPr>
        <p:spPr bwMode="auto">
          <a:xfrm>
            <a:off x="4471988" y="2919413"/>
            <a:ext cx="2441575" cy="225425"/>
          </a:xfrm>
          <a:custGeom>
            <a:avLst/>
            <a:gdLst>
              <a:gd name="T0" fmla="*/ 0 w 2441750"/>
              <a:gd name="T1" fmla="*/ 224067 h 226107"/>
              <a:gd name="T2" fmla="*/ 984526 w 2441750"/>
              <a:gd name="T3" fmla="*/ 19 h 226107"/>
              <a:gd name="T4" fmla="*/ 2441225 w 2441750"/>
              <a:gd name="T5" fmla="*/ 214109 h 2261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41750" h="226107">
                <a:moveTo>
                  <a:pt x="0" y="226107"/>
                </a:moveTo>
                <a:cubicBezTo>
                  <a:pt x="288890" y="113900"/>
                  <a:pt x="577781" y="1694"/>
                  <a:pt x="984739" y="19"/>
                </a:cubicBezTo>
                <a:cubicBezTo>
                  <a:pt x="1391697" y="-1656"/>
                  <a:pt x="1916723" y="107201"/>
                  <a:pt x="2441750" y="216059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53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6E36B3-1F7F-4656-B095-CA318417860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0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AB23BE-56C2-4F85-9A45-151D8A7DCAA5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0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50534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50535" name="组合 115788"/>
          <p:cNvGrpSpPr/>
          <p:nvPr/>
        </p:nvGrpSpPr>
        <p:grpSpPr bwMode="auto">
          <a:xfrm>
            <a:off x="4114800" y="1946275"/>
            <a:ext cx="3954463" cy="2994025"/>
            <a:chOff x="4038600" y="1798655"/>
            <a:chExt cx="3954630" cy="2994311"/>
          </a:xfrm>
        </p:grpSpPr>
        <p:sp>
          <p:nvSpPr>
            <p:cNvPr id="150538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50539" name="组合 25"/>
            <p:cNvGrpSpPr/>
            <p:nvPr/>
          </p:nvGrpSpPr>
          <p:grpSpPr bwMode="auto">
            <a:xfrm>
              <a:off x="6781800" y="2874802"/>
              <a:ext cx="381000" cy="461665"/>
              <a:chOff x="4610100" y="3692543"/>
              <a:chExt cx="381000" cy="461665"/>
            </a:xfrm>
          </p:grpSpPr>
          <p:sp>
            <p:nvSpPr>
              <p:cNvPr id="150552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50553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0540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50541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42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50543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44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50545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546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50547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8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49" name="直接连接符 115756"/>
            <p:cNvCxnSpPr>
              <a:cxnSpLocks noChangeShapeType="1"/>
              <a:stCxn id="150540" idx="5"/>
              <a:endCxn id="150544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550" name="直接连接符 115768"/>
            <p:cNvCxnSpPr>
              <a:cxnSpLocks noChangeShapeType="1"/>
            </p:cNvCxnSpPr>
            <p:nvPr/>
          </p:nvCxnSpPr>
          <p:spPr bwMode="auto">
            <a:xfrm>
              <a:off x="6119421" y="3991146"/>
              <a:ext cx="353648" cy="4284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551" name="任意多边形 115787"/>
            <p:cNvSpPr/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5889625" y="37877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42" name="椭圆 5"/>
          <p:cNvSpPr>
            <a:spLocks noChangeArrowheads="1"/>
          </p:cNvSpPr>
          <p:nvPr/>
        </p:nvSpPr>
        <p:spPr bwMode="auto">
          <a:xfrm>
            <a:off x="6486525" y="45370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42795" y="1725930"/>
            <a:ext cx="59797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i="0">
                <a:cs typeface="Comic Sans MS" panose="030F0702030302020204" pitchFamily="66" charset="0"/>
              </a:rPr>
              <a:t>如果要合并的节点中不存在</a:t>
            </a:r>
            <a:r>
              <a:rPr lang="en-US" altLang="zh-CN" sz="2000" i="0">
                <a:cs typeface="Comic Sans MS" panose="030F0702030302020204" pitchFamily="66" charset="0"/>
              </a:rPr>
              <a:t>pre-colored</a:t>
            </a:r>
            <a:r>
              <a:rPr lang="zh-CN" altLang="en-US" sz="2000" i="0">
                <a:ea typeface="宋体" panose="02010600030101010101" pitchFamily="2" charset="-122"/>
                <a:cs typeface="Comic Sans MS" panose="030F0702030302020204" pitchFamily="66" charset="0"/>
              </a:rPr>
              <a:t>节点，</a:t>
            </a:r>
            <a:endParaRPr lang="zh-CN" altLang="en-US" sz="2000" i="0">
              <a:ea typeface="宋体" panose="02010600030101010101" pitchFamily="2" charset="-122"/>
              <a:cs typeface="Comic Sans MS" panose="030F0702030302020204" pitchFamily="66" charset="0"/>
            </a:endParaRPr>
          </a:p>
          <a:p>
            <a:r>
              <a:rPr lang="zh-CN" altLang="en-US" sz="2000" i="0">
                <a:ea typeface="宋体" panose="02010600030101010101" pitchFamily="2" charset="-122"/>
                <a:cs typeface="Comic Sans MS" panose="030F0702030302020204" pitchFamily="66" charset="0"/>
              </a:rPr>
              <a:t>则直接使用</a:t>
            </a:r>
            <a:r>
              <a:rPr lang="en-US" altLang="zh-CN" sz="2000" i="0">
                <a:ea typeface="宋体" panose="02010600030101010101" pitchFamily="2" charset="-122"/>
                <a:cs typeface="Comic Sans MS" panose="030F0702030302020204" pitchFamily="66" charset="0"/>
              </a:rPr>
              <a:t>Briggs</a:t>
            </a:r>
            <a:r>
              <a:rPr lang="zh-CN" altLang="en-US" sz="2000" i="0">
                <a:ea typeface="宋体" panose="02010600030101010101" pitchFamily="2" charset="-122"/>
                <a:cs typeface="Comic Sans MS" panose="030F0702030302020204" pitchFamily="66" charset="0"/>
              </a:rPr>
              <a:t>进行检查合并的合法性</a:t>
            </a:r>
            <a:endParaRPr lang="zh-CN" altLang="en-US" sz="2000" i="0"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4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579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4158F7-53FF-4129-BB20-D9B3AF96ED6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2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84DD17-3660-4B41-8A36-4AC4FBE00EBA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2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52582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52583" name="组合 115788"/>
          <p:cNvGrpSpPr/>
          <p:nvPr/>
        </p:nvGrpSpPr>
        <p:grpSpPr bwMode="auto">
          <a:xfrm>
            <a:off x="4114800" y="1946275"/>
            <a:ext cx="3954463" cy="2251075"/>
            <a:chOff x="4038600" y="1798655"/>
            <a:chExt cx="3954630" cy="2250767"/>
          </a:xfrm>
        </p:grpSpPr>
        <p:sp>
          <p:nvSpPr>
            <p:cNvPr id="152585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52586" name="组合 25"/>
            <p:cNvGrpSpPr/>
            <p:nvPr/>
          </p:nvGrpSpPr>
          <p:grpSpPr bwMode="auto">
            <a:xfrm>
              <a:off x="6781800" y="2874802"/>
              <a:ext cx="381000" cy="461665"/>
              <a:chOff x="4610100" y="3692543"/>
              <a:chExt cx="381000" cy="461665"/>
            </a:xfrm>
          </p:grpSpPr>
          <p:sp>
            <p:nvSpPr>
              <p:cNvPr id="152595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52596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2587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52588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589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52590" name="文本框 51"/>
            <p:cNvSpPr txBox="1">
              <a:spLocks noChangeArrowheads="1"/>
            </p:cNvSpPr>
            <p:nvPr/>
          </p:nvSpPr>
          <p:spPr bwMode="auto">
            <a:xfrm>
              <a:off x="5745439" y="3587804"/>
              <a:ext cx="474892" cy="46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cd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591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52592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593" name="直接连接符 115756"/>
            <p:cNvCxnSpPr>
              <a:cxnSpLocks noChangeShapeType="1"/>
              <a:stCxn id="152587" idx="5"/>
              <a:endCxn id="152589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594" name="任意多边形 115787"/>
            <p:cNvSpPr/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5888038" y="378777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627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5AB870-0305-4FDD-BC27-C8211CAD97A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46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F7B335-D046-4CD5-9501-2DDC25BFAD0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4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54630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54631" name="组合 115788"/>
          <p:cNvGrpSpPr/>
          <p:nvPr/>
        </p:nvGrpSpPr>
        <p:grpSpPr bwMode="auto">
          <a:xfrm>
            <a:off x="4114800" y="1946275"/>
            <a:ext cx="3954463" cy="1536700"/>
            <a:chOff x="4038600" y="1798655"/>
            <a:chExt cx="3954630" cy="1537812"/>
          </a:xfrm>
        </p:grpSpPr>
        <p:sp>
          <p:nvSpPr>
            <p:cNvPr id="154634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54635" name="组合 25"/>
            <p:cNvGrpSpPr/>
            <p:nvPr/>
          </p:nvGrpSpPr>
          <p:grpSpPr bwMode="auto">
            <a:xfrm>
              <a:off x="6781800" y="2874802"/>
              <a:ext cx="381000" cy="461665"/>
              <a:chOff x="4610100" y="3692543"/>
              <a:chExt cx="381000" cy="461665"/>
            </a:xfrm>
          </p:grpSpPr>
          <p:sp>
            <p:nvSpPr>
              <p:cNvPr id="154640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54641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636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54637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638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4639" name="任意多边形 115787"/>
            <p:cNvSpPr/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8" name="椭圆 5"/>
          <p:cNvSpPr>
            <a:spLocks noChangeArrowheads="1"/>
          </p:cNvSpPr>
          <p:nvPr/>
        </p:nvSpPr>
        <p:spPr bwMode="auto">
          <a:xfrm>
            <a:off x="6861175" y="3059113"/>
            <a:ext cx="381000" cy="40163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0" name="椭圆 5"/>
          <p:cNvSpPr>
            <a:spLocks noChangeArrowheads="1"/>
          </p:cNvSpPr>
          <p:nvPr/>
        </p:nvSpPr>
        <p:spPr bwMode="auto">
          <a:xfrm>
            <a:off x="4111625" y="3044825"/>
            <a:ext cx="381000" cy="40163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jb 	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       	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	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	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	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	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	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	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675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F24486-1D95-49F4-81C9-A72E2943AB7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66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8DCD56-3B7B-4329-8112-7BD1769FC2F0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6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Coalescing(K=4)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56678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56679" name="组合 115788"/>
          <p:cNvGrpSpPr/>
          <p:nvPr/>
        </p:nvGrpSpPr>
        <p:grpSpPr bwMode="auto">
          <a:xfrm>
            <a:off x="4114800" y="1828800"/>
            <a:ext cx="4249738" cy="3359150"/>
            <a:chOff x="4038600" y="1681784"/>
            <a:chExt cx="4249873" cy="3358529"/>
          </a:xfrm>
        </p:grpSpPr>
        <p:sp>
          <p:nvSpPr>
            <p:cNvPr id="156680" name="椭圆 4"/>
            <p:cNvSpPr>
              <a:spLocks noChangeArrowheads="1"/>
            </p:cNvSpPr>
            <p:nvPr/>
          </p:nvSpPr>
          <p:spPr bwMode="auto">
            <a:xfrm>
              <a:off x="4038600" y="1828800"/>
              <a:ext cx="914400" cy="914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56681" name="组合 2"/>
            <p:cNvGrpSpPr/>
            <p:nvPr/>
          </p:nvGrpSpPr>
          <p:grpSpPr bwMode="auto">
            <a:xfrm>
              <a:off x="5881656" y="1681784"/>
              <a:ext cx="427961" cy="461580"/>
              <a:chOff x="4610100" y="3692543"/>
              <a:chExt cx="427961" cy="461580"/>
            </a:xfrm>
          </p:grpSpPr>
          <p:sp>
            <p:nvSpPr>
              <p:cNvPr id="156725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56726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86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6682" name="组合 22"/>
            <p:cNvGrpSpPr/>
            <p:nvPr/>
          </p:nvGrpSpPr>
          <p:grpSpPr bwMode="auto">
            <a:xfrm>
              <a:off x="6325437" y="2200637"/>
              <a:ext cx="461626" cy="461580"/>
              <a:chOff x="4610100" y="3692543"/>
              <a:chExt cx="461626" cy="461580"/>
            </a:xfrm>
          </p:grpSpPr>
          <p:sp>
            <p:nvSpPr>
              <p:cNvPr id="156723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56724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23526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6683" name="组合 25"/>
            <p:cNvGrpSpPr/>
            <p:nvPr/>
          </p:nvGrpSpPr>
          <p:grpSpPr bwMode="auto">
            <a:xfrm>
              <a:off x="6768598" y="2869319"/>
              <a:ext cx="441159" cy="461580"/>
              <a:chOff x="4596898" y="3687060"/>
              <a:chExt cx="441159" cy="461580"/>
            </a:xfrm>
          </p:grpSpPr>
          <p:sp>
            <p:nvSpPr>
              <p:cNvPr id="156721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56722" name="文本框 27"/>
              <p:cNvSpPr txBox="1">
                <a:spLocks noChangeArrowheads="1"/>
              </p:cNvSpPr>
              <p:nvPr/>
            </p:nvSpPr>
            <p:spPr bwMode="auto">
              <a:xfrm>
                <a:off x="4596898" y="3687060"/>
                <a:ext cx="441159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684" name="椭圆 11"/>
            <p:cNvSpPr>
              <a:spLocks noChangeArrowheads="1"/>
            </p:cNvSpPr>
            <p:nvPr/>
          </p:nvSpPr>
          <p:spPr bwMode="auto">
            <a:xfrm>
              <a:off x="7772400" y="2922284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56685" name="文本框 30"/>
            <p:cNvSpPr txBox="1">
              <a:spLocks noChangeArrowheads="1"/>
            </p:cNvSpPr>
            <p:nvPr/>
          </p:nvSpPr>
          <p:spPr bwMode="auto">
            <a:xfrm>
              <a:off x="7762352" y="2855967"/>
              <a:ext cx="526121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6686" name="组合 31"/>
            <p:cNvGrpSpPr/>
            <p:nvPr/>
          </p:nvGrpSpPr>
          <p:grpSpPr bwMode="auto">
            <a:xfrm>
              <a:off x="5159829" y="2883539"/>
              <a:ext cx="479259" cy="461580"/>
              <a:chOff x="4610100" y="3692543"/>
              <a:chExt cx="479259" cy="461580"/>
            </a:xfrm>
          </p:grpSpPr>
          <p:sp>
            <p:nvSpPr>
              <p:cNvPr id="156719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56720" name="文本框 33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441159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i="0" baseline="30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6687" name="椭圆 11"/>
            <p:cNvSpPr>
              <a:spLocks noChangeArrowheads="1"/>
            </p:cNvSpPr>
            <p:nvPr/>
          </p:nvSpPr>
          <p:spPr bwMode="auto">
            <a:xfrm>
              <a:off x="5524500" y="46370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56688" name="文本框 39"/>
            <p:cNvSpPr txBox="1">
              <a:spLocks noChangeArrowheads="1"/>
            </p:cNvSpPr>
            <p:nvPr/>
          </p:nvSpPr>
          <p:spPr bwMode="auto">
            <a:xfrm>
              <a:off x="5542504" y="4537391"/>
              <a:ext cx="441158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689" name="椭圆 11"/>
            <p:cNvSpPr>
              <a:spLocks noChangeArrowheads="1"/>
            </p:cNvSpPr>
            <p:nvPr/>
          </p:nvSpPr>
          <p:spPr bwMode="auto">
            <a:xfrm>
              <a:off x="4583943" y="441077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56690" name="文本框 42"/>
            <p:cNvSpPr txBox="1">
              <a:spLocks noChangeArrowheads="1"/>
            </p:cNvSpPr>
            <p:nvPr/>
          </p:nvSpPr>
          <p:spPr bwMode="auto">
            <a:xfrm>
              <a:off x="4612401" y="4380509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691" name="椭圆 11"/>
            <p:cNvSpPr>
              <a:spLocks noChangeArrowheads="1"/>
            </p:cNvSpPr>
            <p:nvPr/>
          </p:nvSpPr>
          <p:spPr bwMode="auto">
            <a:xfrm>
              <a:off x="4039460" y="2895600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56692" name="文本框 45"/>
            <p:cNvSpPr txBox="1">
              <a:spLocks noChangeArrowheads="1"/>
            </p:cNvSpPr>
            <p:nvPr/>
          </p:nvSpPr>
          <p:spPr bwMode="auto">
            <a:xfrm>
              <a:off x="4102680" y="2819400"/>
              <a:ext cx="372229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693" name="椭圆 11"/>
            <p:cNvSpPr>
              <a:spLocks noChangeArrowheads="1"/>
            </p:cNvSpPr>
            <p:nvPr/>
          </p:nvSpPr>
          <p:spPr bwMode="auto">
            <a:xfrm>
              <a:off x="6409415" y="4389741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56694" name="文本框 48"/>
            <p:cNvSpPr txBox="1">
              <a:spLocks noChangeArrowheads="1"/>
            </p:cNvSpPr>
            <p:nvPr/>
          </p:nvSpPr>
          <p:spPr bwMode="auto">
            <a:xfrm>
              <a:off x="6447515" y="4329452"/>
              <a:ext cx="423526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695" name="椭圆 11"/>
            <p:cNvSpPr>
              <a:spLocks noChangeArrowheads="1"/>
            </p:cNvSpPr>
            <p:nvPr/>
          </p:nvSpPr>
          <p:spPr bwMode="auto">
            <a:xfrm>
              <a:off x="5811758" y="3638045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56696" name="文本框 51"/>
            <p:cNvSpPr txBox="1">
              <a:spLocks noChangeArrowheads="1"/>
            </p:cNvSpPr>
            <p:nvPr/>
          </p:nvSpPr>
          <p:spPr bwMode="auto">
            <a:xfrm>
              <a:off x="5824738" y="3587804"/>
              <a:ext cx="441158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r>
                <a:rPr lang="en-US" altLang="zh-CN" sz="2400" i="0" baseline="30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i="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6697" name="直接连接符 4"/>
            <p:cNvCxnSpPr>
              <a:cxnSpLocks noChangeShapeType="1"/>
            </p:cNvCxnSpPr>
            <p:nvPr/>
          </p:nvCxnSpPr>
          <p:spPr bwMode="auto">
            <a:xfrm>
              <a:off x="6207014" y="2069316"/>
              <a:ext cx="193786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698" name="任意多边形 7"/>
            <p:cNvSpPr/>
            <p:nvPr/>
          </p:nvSpPr>
          <p:spPr bwMode="auto">
            <a:xfrm>
              <a:off x="6390752" y="1798655"/>
              <a:ext cx="1602478" cy="1176396"/>
            </a:xfrm>
            <a:custGeom>
              <a:avLst/>
              <a:gdLst>
                <a:gd name="T0" fmla="*/ 0 w 1602478"/>
                <a:gd name="T1" fmla="*/ 0 h 1176396"/>
                <a:gd name="T2" fmla="*/ 1487156 w 1602478"/>
                <a:gd name="T3" fmla="*/ 1105319 h 1176396"/>
                <a:gd name="T4" fmla="*/ 1502228 w 1602478"/>
                <a:gd name="T5" fmla="*/ 1070149 h 1176396"/>
                <a:gd name="T6" fmla="*/ 1502228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56699" name="曲线连接符 9"/>
            <p:cNvCxnSpPr>
              <a:cxnSpLocks noChangeShapeType="1"/>
            </p:cNvCxnSpPr>
            <p:nvPr/>
          </p:nvCxnSpPr>
          <p:spPr bwMode="auto">
            <a:xfrm>
              <a:off x="6262656" y="1967826"/>
              <a:ext cx="1759601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0" name="直接连接符 56"/>
            <p:cNvCxnSpPr>
              <a:cxnSpLocks noChangeShapeType="1"/>
            </p:cNvCxnSpPr>
            <p:nvPr/>
          </p:nvCxnSpPr>
          <p:spPr bwMode="auto">
            <a:xfrm>
              <a:off x="6595749" y="2593542"/>
              <a:ext cx="262251" cy="3614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1" name="直接连接符 59"/>
            <p:cNvCxnSpPr>
              <a:cxnSpLocks noChangeShapeType="1"/>
            </p:cNvCxnSpPr>
            <p:nvPr/>
          </p:nvCxnSpPr>
          <p:spPr bwMode="auto">
            <a:xfrm>
              <a:off x="6707487" y="2457352"/>
              <a:ext cx="1128889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2" name="直接连接符 115711"/>
            <p:cNvCxnSpPr>
              <a:cxnSpLocks noChangeShapeType="1"/>
            </p:cNvCxnSpPr>
            <p:nvPr/>
          </p:nvCxnSpPr>
          <p:spPr bwMode="auto">
            <a:xfrm flipV="1">
              <a:off x="7136038" y="3086799"/>
              <a:ext cx="636362" cy="9846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3" name="曲线连接符 115722"/>
            <p:cNvCxnSpPr>
              <a:cxnSpLocks noChangeShapeType="1"/>
            </p:cNvCxnSpPr>
            <p:nvPr/>
          </p:nvCxnSpPr>
          <p:spPr bwMode="auto">
            <a:xfrm rot="10800000" flipV="1">
              <a:off x="4131440" y="1868394"/>
              <a:ext cx="1750226" cy="1072096"/>
            </a:xfrm>
            <a:prstGeom prst="curvedConnector3">
              <a:avLst>
                <a:gd name="adj1" fmla="val 100523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4" name="曲线连接符 115724"/>
            <p:cNvCxnSpPr>
              <a:cxnSpLocks noChangeShapeType="1"/>
              <a:endCxn id="156691" idx="7"/>
            </p:cNvCxnSpPr>
            <p:nvPr/>
          </p:nvCxnSpPr>
          <p:spPr bwMode="auto">
            <a:xfrm rot="10800000" flipV="1">
              <a:off x="4364665" y="2405025"/>
              <a:ext cx="1928137" cy="549626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5" name="直接连接符 115733"/>
            <p:cNvCxnSpPr>
              <a:cxnSpLocks noChangeShapeType="1"/>
              <a:endCxn id="156719" idx="2"/>
            </p:cNvCxnSpPr>
            <p:nvPr/>
          </p:nvCxnSpPr>
          <p:spPr bwMode="auto">
            <a:xfrm>
              <a:off x="4420460" y="3097212"/>
              <a:ext cx="739369" cy="180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6" name="直接连接符 115735"/>
            <p:cNvCxnSpPr>
              <a:cxnSpLocks noChangeShapeType="1"/>
              <a:stCxn id="156719" idx="6"/>
              <a:endCxn id="156721" idx="2"/>
            </p:cNvCxnSpPr>
            <p:nvPr/>
          </p:nvCxnSpPr>
          <p:spPr bwMode="auto">
            <a:xfrm flipV="1">
              <a:off x="5540829" y="3106560"/>
              <a:ext cx="1240971" cy="87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7" name="直接连接符 115739"/>
            <p:cNvCxnSpPr>
              <a:cxnSpLocks noChangeShapeType="1"/>
            </p:cNvCxnSpPr>
            <p:nvPr/>
          </p:nvCxnSpPr>
          <p:spPr bwMode="auto">
            <a:xfrm>
              <a:off x="5498383" y="3266370"/>
              <a:ext cx="375009" cy="4341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8" name="直接连接符 115741"/>
            <p:cNvCxnSpPr>
              <a:cxnSpLocks noChangeShapeType="1"/>
              <a:stCxn id="156720" idx="2"/>
            </p:cNvCxnSpPr>
            <p:nvPr/>
          </p:nvCxnSpPr>
          <p:spPr bwMode="auto">
            <a:xfrm>
              <a:off x="5418508" y="3345118"/>
              <a:ext cx="267379" cy="129197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09" name="直接连接符 115743"/>
            <p:cNvCxnSpPr>
              <a:cxnSpLocks noChangeShapeType="1"/>
              <a:stCxn id="156691" idx="4"/>
            </p:cNvCxnSpPr>
            <p:nvPr/>
          </p:nvCxnSpPr>
          <p:spPr bwMode="auto">
            <a:xfrm>
              <a:off x="4229960" y="3298825"/>
              <a:ext cx="471061" cy="11207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0" name="直接连接符 115745"/>
            <p:cNvCxnSpPr>
              <a:cxnSpLocks noChangeShapeType="1"/>
            </p:cNvCxnSpPr>
            <p:nvPr/>
          </p:nvCxnSpPr>
          <p:spPr bwMode="auto">
            <a:xfrm flipV="1">
              <a:off x="6119421" y="3244523"/>
              <a:ext cx="707297" cy="4559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1" name="直接连接符 115747"/>
            <p:cNvCxnSpPr>
              <a:cxnSpLocks noChangeShapeType="1"/>
            </p:cNvCxnSpPr>
            <p:nvPr/>
          </p:nvCxnSpPr>
          <p:spPr bwMode="auto">
            <a:xfrm flipH="1">
              <a:off x="6595749" y="3296696"/>
              <a:ext cx="393428" cy="10949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2" name="直接连接符 115752"/>
            <p:cNvCxnSpPr>
              <a:cxnSpLocks noChangeShapeType="1"/>
            </p:cNvCxnSpPr>
            <p:nvPr/>
          </p:nvCxnSpPr>
          <p:spPr bwMode="auto">
            <a:xfrm flipV="1">
              <a:off x="6772214" y="3305296"/>
              <a:ext cx="1080766" cy="11874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3" name="直接连接符 115756"/>
            <p:cNvCxnSpPr>
              <a:cxnSpLocks noChangeShapeType="1"/>
              <a:stCxn id="156691" idx="5"/>
              <a:endCxn id="156695" idx="2"/>
            </p:cNvCxnSpPr>
            <p:nvPr/>
          </p:nvCxnSpPr>
          <p:spPr bwMode="auto">
            <a:xfrm>
              <a:off x="4364664" y="3239774"/>
              <a:ext cx="1447094" cy="599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4" name="曲线连接符 115758"/>
            <p:cNvCxnSpPr>
              <a:cxnSpLocks noChangeShapeType="1"/>
              <a:stCxn id="156691" idx="3"/>
            </p:cNvCxnSpPr>
            <p:nvPr/>
          </p:nvCxnSpPr>
          <p:spPr bwMode="auto">
            <a:xfrm rot="16200000" flipH="1">
              <a:off x="4003249" y="3331780"/>
              <a:ext cx="1800539" cy="1616525"/>
            </a:xfrm>
            <a:prstGeom prst="curvedConnector3">
              <a:avLst>
                <a:gd name="adj1" fmla="val 104134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5" name="直接连接符 115761"/>
            <p:cNvCxnSpPr>
              <a:cxnSpLocks noChangeShapeType="1"/>
              <a:stCxn id="156689" idx="6"/>
              <a:endCxn id="156687" idx="2"/>
            </p:cNvCxnSpPr>
            <p:nvPr/>
          </p:nvCxnSpPr>
          <p:spPr bwMode="auto">
            <a:xfrm>
              <a:off x="4964943" y="4612388"/>
              <a:ext cx="559557" cy="22631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6" name="曲线连接符 115765"/>
            <p:cNvCxnSpPr>
              <a:cxnSpLocks noChangeShapeType="1"/>
              <a:stCxn id="156684" idx="4"/>
              <a:endCxn id="156696" idx="2"/>
            </p:cNvCxnSpPr>
            <p:nvPr/>
          </p:nvCxnSpPr>
          <p:spPr bwMode="auto">
            <a:xfrm rot="5400000">
              <a:off x="6642173" y="2728655"/>
              <a:ext cx="723874" cy="1917583"/>
            </a:xfrm>
            <a:prstGeom prst="curvedConnector3">
              <a:avLst>
                <a:gd name="adj1" fmla="val 131574"/>
              </a:avLst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717" name="直接连接符 115768"/>
            <p:cNvCxnSpPr>
              <a:cxnSpLocks noChangeShapeType="1"/>
            </p:cNvCxnSpPr>
            <p:nvPr/>
          </p:nvCxnSpPr>
          <p:spPr bwMode="auto">
            <a:xfrm>
              <a:off x="6119421" y="3991146"/>
              <a:ext cx="353648" cy="4284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718" name="任意多边形 115787"/>
            <p:cNvSpPr/>
            <p:nvPr/>
          </p:nvSpPr>
          <p:spPr bwMode="auto">
            <a:xfrm>
              <a:off x="4456444" y="2773160"/>
              <a:ext cx="2371411" cy="221249"/>
            </a:xfrm>
            <a:custGeom>
              <a:avLst/>
              <a:gdLst>
                <a:gd name="T0" fmla="*/ 0 w 2371411"/>
                <a:gd name="T1" fmla="*/ 221249 h 221249"/>
                <a:gd name="T2" fmla="*/ 834013 w 2371411"/>
                <a:gd name="T3" fmla="*/ 185 h 221249"/>
                <a:gd name="T4" fmla="*/ 2371411 w 2371411"/>
                <a:gd name="T5" fmla="*/ 191104 h 221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71411" h="221249">
                  <a:moveTo>
                    <a:pt x="0" y="221249"/>
                  </a:moveTo>
                  <a:cubicBezTo>
                    <a:pt x="219389" y="113229"/>
                    <a:pt x="438778" y="5209"/>
                    <a:pt x="834013" y="185"/>
                  </a:cubicBezTo>
                  <a:cubicBezTo>
                    <a:pt x="1229248" y="-4839"/>
                    <a:pt x="1800329" y="93132"/>
                    <a:pt x="2371411" y="19110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516063"/>
            <a:ext cx="3987800" cy="4524375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in: r3,r1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r4 := mem[r1+12]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r2 := r3-1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r4 := r4*r2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r2 := mem[r1+8]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:= mem[r1+16]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:= mem[r4]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r2 := r2+8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:= r2+4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out r2 r3 r1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723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5359C-CA6B-4BB3-9B5D-0AA321341481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87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9B0325-1B9A-4E9F-B0E4-9A5457F21C13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8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Example(K=4)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58726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sp>
        <p:nvSpPr>
          <p:cNvPr id="158727" name="矩形 2"/>
          <p:cNvSpPr>
            <a:spLocks noChangeArrowheads="1"/>
          </p:cNvSpPr>
          <p:nvPr/>
        </p:nvSpPr>
        <p:spPr bwMode="auto">
          <a:xfrm>
            <a:off x="609600" y="1516063"/>
            <a:ext cx="4114800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in: k  j</a:t>
            </a:r>
            <a:endParaRPr lang="en-US" altLang="zh-CN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g := mem[j+12]</a:t>
            </a:r>
            <a:endParaRPr lang="en-US" altLang="zh-CN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h := k-1</a:t>
            </a:r>
            <a:endParaRPr lang="en-US" altLang="zh-CN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 := g*h</a:t>
            </a:r>
            <a:endParaRPr lang="en-US" altLang="zh-CN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:= mem[j+8]</a:t>
            </a:r>
            <a:endParaRPr lang="en-US" altLang="zh-CN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 := mem[j+16]</a:t>
            </a:r>
            <a:endParaRPr lang="en-US" altLang="zh-CN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 := mem[f]</a:t>
            </a:r>
            <a:endParaRPr lang="en-US" altLang="zh-CN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 := e+8</a:t>
            </a:r>
            <a:endParaRPr lang="en-US" altLang="zh-CN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 := c</a:t>
            </a:r>
            <a:endParaRPr lang="en-US" altLang="zh-CN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k := m+4</a:t>
            </a:r>
            <a:endParaRPr lang="en-US" altLang="zh-CN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 := b</a:t>
            </a:r>
            <a:endParaRPr lang="en-US" altLang="zh-CN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out d k j</a:t>
            </a:r>
            <a:endParaRPr lang="en-US" altLang="zh-CN" sz="2400" i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C9CEFC-2A3B-450D-8070-1E569A42A4B6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0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23508E-E212-461D-B779-895F0D07437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0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Constrained Moves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60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3058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Some moves are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constrained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Example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After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>
                <a:ea typeface="宋体" panose="02010600030101010101" pitchFamily="2" charset="-122"/>
              </a:rPr>
              <a:t> are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coalesced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xy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← z </a:t>
            </a:r>
            <a:r>
              <a:rPr lang="en-US" altLang="zh-CN">
                <a:ea typeface="宋体" panose="02010600030101010101" pitchFamily="2" charset="-122"/>
              </a:rPr>
              <a:t>cannot be coalesced further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Because of (x, z) are interfered,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freeze it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60774" name="椭圆 4"/>
          <p:cNvSpPr>
            <a:spLocks noChangeArrowheads="1"/>
          </p:cNvSpPr>
          <p:nvPr/>
        </p:nvSpPr>
        <p:spPr bwMode="auto">
          <a:xfrm>
            <a:off x="4114800" y="3119438"/>
            <a:ext cx="94615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60775" name="组合 1"/>
          <p:cNvGrpSpPr/>
          <p:nvPr/>
        </p:nvGrpSpPr>
        <p:grpSpPr bwMode="auto">
          <a:xfrm>
            <a:off x="990600" y="4038600"/>
            <a:ext cx="2351088" cy="1643063"/>
            <a:chOff x="6022827" y="2971800"/>
            <a:chExt cx="2351828" cy="1643725"/>
          </a:xfrm>
        </p:grpSpPr>
        <p:grpSp>
          <p:nvGrpSpPr>
            <p:cNvPr id="160793" name="组合 7"/>
            <p:cNvGrpSpPr/>
            <p:nvPr/>
          </p:nvGrpSpPr>
          <p:grpSpPr bwMode="auto">
            <a:xfrm>
              <a:off x="6022827" y="2971800"/>
              <a:ext cx="394431" cy="461665"/>
              <a:chOff x="4610100" y="3692543"/>
              <a:chExt cx="381000" cy="461665"/>
            </a:xfrm>
          </p:grpSpPr>
          <p:sp>
            <p:nvSpPr>
              <p:cNvPr id="160803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60804" name="文本框 27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0794" name="组合 8"/>
            <p:cNvGrpSpPr/>
            <p:nvPr/>
          </p:nvGrpSpPr>
          <p:grpSpPr bwMode="auto">
            <a:xfrm>
              <a:off x="6482253" y="3490653"/>
              <a:ext cx="394431" cy="461665"/>
              <a:chOff x="4610100" y="3692543"/>
              <a:chExt cx="381000" cy="461665"/>
            </a:xfrm>
          </p:grpSpPr>
          <p:sp>
            <p:nvSpPr>
              <p:cNvPr id="160801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60802" name="文本框 25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0795" name="椭圆 11"/>
            <p:cNvSpPr>
              <a:spLocks noChangeArrowheads="1"/>
            </p:cNvSpPr>
            <p:nvPr/>
          </p:nvSpPr>
          <p:spPr bwMode="auto">
            <a:xfrm>
              <a:off x="7980224" y="4212300"/>
              <a:ext cx="394431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60796" name="文本框 10"/>
            <p:cNvSpPr txBox="1">
              <a:spLocks noChangeArrowheads="1"/>
            </p:cNvSpPr>
            <p:nvPr/>
          </p:nvSpPr>
          <p:spPr bwMode="auto">
            <a:xfrm>
              <a:off x="7969822" y="4145983"/>
              <a:ext cx="3322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0797" name="直接连接符 15"/>
            <p:cNvCxnSpPr>
              <a:cxnSpLocks noChangeShapeType="1"/>
            </p:cNvCxnSpPr>
            <p:nvPr/>
          </p:nvCxnSpPr>
          <p:spPr bwMode="auto">
            <a:xfrm>
              <a:off x="6359655" y="3359332"/>
              <a:ext cx="200617" cy="22653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798" name="任意多边形 16"/>
            <p:cNvSpPr/>
            <p:nvPr/>
          </p:nvSpPr>
          <p:spPr bwMode="auto">
            <a:xfrm>
              <a:off x="6549870" y="3088671"/>
              <a:ext cx="1658969" cy="1176396"/>
            </a:xfrm>
            <a:custGeom>
              <a:avLst/>
              <a:gdLst>
                <a:gd name="T0" fmla="*/ 0 w 1602478"/>
                <a:gd name="T1" fmla="*/ 0 h 1176396"/>
                <a:gd name="T2" fmla="*/ 2177032 w 1602478"/>
                <a:gd name="T3" fmla="*/ 1105319 h 1176396"/>
                <a:gd name="T4" fmla="*/ 2199094 w 1602478"/>
                <a:gd name="T5" fmla="*/ 1070149 h 1176396"/>
                <a:gd name="T6" fmla="*/ 2199094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60799" name="曲线连接符 17"/>
            <p:cNvCxnSpPr>
              <a:cxnSpLocks noChangeShapeType="1"/>
            </p:cNvCxnSpPr>
            <p:nvPr/>
          </p:nvCxnSpPr>
          <p:spPr bwMode="auto">
            <a:xfrm>
              <a:off x="6417258" y="3257842"/>
              <a:ext cx="1821630" cy="98713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800" name="直接连接符 18"/>
            <p:cNvCxnSpPr>
              <a:cxnSpLocks noChangeShapeType="1"/>
            </p:cNvCxnSpPr>
            <p:nvPr/>
          </p:nvCxnSpPr>
          <p:spPr bwMode="auto">
            <a:xfrm>
              <a:off x="6877771" y="3747368"/>
              <a:ext cx="1168685" cy="5277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0776" name="组合 30"/>
          <p:cNvGrpSpPr/>
          <p:nvPr/>
        </p:nvGrpSpPr>
        <p:grpSpPr bwMode="auto">
          <a:xfrm>
            <a:off x="3657600" y="3935413"/>
            <a:ext cx="2397125" cy="1703387"/>
            <a:chOff x="5977288" y="2911511"/>
            <a:chExt cx="2397367" cy="1704014"/>
          </a:xfrm>
        </p:grpSpPr>
        <p:grpSp>
          <p:nvGrpSpPr>
            <p:cNvPr id="160785" name="组合 31"/>
            <p:cNvGrpSpPr/>
            <p:nvPr/>
          </p:nvGrpSpPr>
          <p:grpSpPr bwMode="auto">
            <a:xfrm>
              <a:off x="5977288" y="2911511"/>
              <a:ext cx="492444" cy="493659"/>
              <a:chOff x="4566106" y="3632254"/>
              <a:chExt cx="475675" cy="493659"/>
            </a:xfrm>
          </p:grpSpPr>
          <p:sp>
            <p:nvSpPr>
              <p:cNvPr id="160791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60792" name="文本框 42"/>
              <p:cNvSpPr txBox="1">
                <a:spLocks noChangeArrowheads="1"/>
              </p:cNvSpPr>
              <p:nvPr/>
            </p:nvSpPr>
            <p:spPr bwMode="auto">
              <a:xfrm>
                <a:off x="4566106" y="3632254"/>
                <a:ext cx="47567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xy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0786" name="椭圆 11"/>
            <p:cNvSpPr>
              <a:spLocks noChangeArrowheads="1"/>
            </p:cNvSpPr>
            <p:nvPr/>
          </p:nvSpPr>
          <p:spPr bwMode="auto">
            <a:xfrm>
              <a:off x="7980224" y="4212300"/>
              <a:ext cx="394431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60787" name="文本框 34"/>
            <p:cNvSpPr txBox="1">
              <a:spLocks noChangeArrowheads="1"/>
            </p:cNvSpPr>
            <p:nvPr/>
          </p:nvSpPr>
          <p:spPr bwMode="auto">
            <a:xfrm>
              <a:off x="7969822" y="4145983"/>
              <a:ext cx="3322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788" name="任意多边形 36"/>
            <p:cNvSpPr/>
            <p:nvPr/>
          </p:nvSpPr>
          <p:spPr bwMode="auto">
            <a:xfrm>
              <a:off x="6549870" y="3088671"/>
              <a:ext cx="1658969" cy="1176396"/>
            </a:xfrm>
            <a:custGeom>
              <a:avLst/>
              <a:gdLst>
                <a:gd name="T0" fmla="*/ 0 w 1602478"/>
                <a:gd name="T1" fmla="*/ 0 h 1176396"/>
                <a:gd name="T2" fmla="*/ 2177032 w 1602478"/>
                <a:gd name="T3" fmla="*/ 1105319 h 1176396"/>
                <a:gd name="T4" fmla="*/ 2199094 w 1602478"/>
                <a:gd name="T5" fmla="*/ 1070149 h 1176396"/>
                <a:gd name="T6" fmla="*/ 2199094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60789" name="曲线连接符 37"/>
            <p:cNvCxnSpPr>
              <a:cxnSpLocks noChangeShapeType="1"/>
            </p:cNvCxnSpPr>
            <p:nvPr/>
          </p:nvCxnSpPr>
          <p:spPr bwMode="auto">
            <a:xfrm>
              <a:off x="6417258" y="3257842"/>
              <a:ext cx="1821630" cy="987139"/>
            </a:xfrm>
            <a:prstGeom prst="curvedConnector2">
              <a:avLst/>
            </a:prstGeom>
            <a:noFill/>
            <a:ln w="4762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790" name="直接连接符 38"/>
            <p:cNvCxnSpPr>
              <a:cxnSpLocks noChangeShapeType="1"/>
              <a:stCxn id="160791" idx="5"/>
            </p:cNvCxnSpPr>
            <p:nvPr/>
          </p:nvCxnSpPr>
          <p:spPr bwMode="auto">
            <a:xfrm>
              <a:off x="6359501" y="3346119"/>
              <a:ext cx="1686955" cy="92900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0777" name="组合 30"/>
          <p:cNvGrpSpPr/>
          <p:nvPr/>
        </p:nvGrpSpPr>
        <p:grpSpPr bwMode="auto">
          <a:xfrm>
            <a:off x="6289675" y="3935413"/>
            <a:ext cx="2397125" cy="1703387"/>
            <a:chOff x="5977288" y="2911511"/>
            <a:chExt cx="2397367" cy="1704014"/>
          </a:xfrm>
        </p:grpSpPr>
        <p:grpSp>
          <p:nvGrpSpPr>
            <p:cNvPr id="160778" name="组合 31"/>
            <p:cNvGrpSpPr/>
            <p:nvPr/>
          </p:nvGrpSpPr>
          <p:grpSpPr bwMode="auto">
            <a:xfrm>
              <a:off x="5977288" y="2911511"/>
              <a:ext cx="492444" cy="493659"/>
              <a:chOff x="4566106" y="3632254"/>
              <a:chExt cx="475675" cy="493659"/>
            </a:xfrm>
          </p:grpSpPr>
          <p:sp>
            <p:nvSpPr>
              <p:cNvPr id="160783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60784" name="文本框 42"/>
              <p:cNvSpPr txBox="1">
                <a:spLocks noChangeArrowheads="1"/>
              </p:cNvSpPr>
              <p:nvPr/>
            </p:nvSpPr>
            <p:spPr bwMode="auto">
              <a:xfrm>
                <a:off x="4566106" y="3632254"/>
                <a:ext cx="47567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xy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0779" name="椭圆 11"/>
            <p:cNvSpPr>
              <a:spLocks noChangeArrowheads="1"/>
            </p:cNvSpPr>
            <p:nvPr/>
          </p:nvSpPr>
          <p:spPr bwMode="auto">
            <a:xfrm>
              <a:off x="7980224" y="4212300"/>
              <a:ext cx="394431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60780" name="文本框 34"/>
            <p:cNvSpPr txBox="1">
              <a:spLocks noChangeArrowheads="1"/>
            </p:cNvSpPr>
            <p:nvPr/>
          </p:nvSpPr>
          <p:spPr bwMode="auto">
            <a:xfrm>
              <a:off x="7969822" y="4145983"/>
              <a:ext cx="3322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781" name="任意多边形 36"/>
            <p:cNvSpPr/>
            <p:nvPr/>
          </p:nvSpPr>
          <p:spPr bwMode="auto">
            <a:xfrm>
              <a:off x="6549870" y="3088671"/>
              <a:ext cx="1658969" cy="1176396"/>
            </a:xfrm>
            <a:custGeom>
              <a:avLst/>
              <a:gdLst>
                <a:gd name="T0" fmla="*/ 0 w 1602478"/>
                <a:gd name="T1" fmla="*/ 0 h 1176396"/>
                <a:gd name="T2" fmla="*/ 2177032 w 1602478"/>
                <a:gd name="T3" fmla="*/ 1105319 h 1176396"/>
                <a:gd name="T4" fmla="*/ 2199094 w 1602478"/>
                <a:gd name="T5" fmla="*/ 1070149 h 1176396"/>
                <a:gd name="T6" fmla="*/ 2199094 w 1602478"/>
                <a:gd name="T7" fmla="*/ 1070149 h 11763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2478" h="1176396">
                  <a:moveTo>
                    <a:pt x="0" y="0"/>
                  </a:moveTo>
                  <a:lnTo>
                    <a:pt x="1487156" y="1105319"/>
                  </a:lnTo>
                  <a:cubicBezTo>
                    <a:pt x="1737527" y="1283677"/>
                    <a:pt x="1502228" y="1070149"/>
                    <a:pt x="1502228" y="1070149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60782" name="曲线连接符 37"/>
            <p:cNvCxnSpPr>
              <a:cxnSpLocks noChangeShapeType="1"/>
            </p:cNvCxnSpPr>
            <p:nvPr/>
          </p:nvCxnSpPr>
          <p:spPr bwMode="auto">
            <a:xfrm>
              <a:off x="6417258" y="3257842"/>
              <a:ext cx="1821630" cy="987139"/>
            </a:xfrm>
            <a:prstGeom prst="curvedConnector2">
              <a:avLst/>
            </a:prstGeom>
            <a:noFill/>
            <a:ln w="4762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FDA761-0A7C-47D8-AED9-2D3023AA201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2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04EEF3-87DB-4B54-BDF1-EE351A3B9706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2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Precolored Nodes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Some temporaries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pre-assigned to machine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div</a:t>
            </a:r>
            <a:r>
              <a:rPr lang="en-US" altLang="zh-CN" dirty="0">
                <a:ea typeface="宋体" panose="02010600030101010101" pitchFamily="2" charset="-122"/>
              </a:rPr>
              <a:t> instruction on x86-64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dirty="0">
                <a:ea typeface="宋体" panose="02010600030101010101" pitchFamily="2" charset="-122"/>
              </a:rPr>
              <a:t>uses 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r>
              <a:rPr lang="en-US" altLang="zh-CN" dirty="0">
                <a:ea typeface="宋体" panose="02010600030101010101" pitchFamily="2" charset="-122"/>
              </a:rPr>
              <a:t>; defines %</a:t>
            </a:r>
            <a:r>
              <a:rPr lang="en-US" altLang="zh-CN" dirty="0" err="1">
                <a:ea typeface="宋体" panose="02010600030101010101" pitchFamily="2" charset="-122"/>
              </a:rPr>
              <a:t>rax</a:t>
            </a:r>
            <a:r>
              <a:rPr lang="en-US" altLang="zh-CN" dirty="0"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ea typeface="宋体" panose="02010600030101010101" pitchFamily="2" charset="-122"/>
              </a:rPr>
              <a:t>rdx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Registers passing parameters such as %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rdx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, %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rsi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These temporaries are called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precolored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For any given color, there should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only one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precolored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node of that color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FontTx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1000" y="5181600"/>
            <a:ext cx="76447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i="0">
                <a:cs typeface="Comic Sans MS" panose="030F0702030302020204" pitchFamily="66" charset="0"/>
              </a:rPr>
              <a:t>precolored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节点不会被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simplified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。也不会被选为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potential-spilled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节点</a:t>
            </a:r>
            <a:endParaRPr lang="zh-CN" altLang="en-US" sz="1600" i="0"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7755A9-E9CC-4611-912B-3FB7DEEC882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4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FB40B0-F548-4488-BCFF-D6A42B6C412C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4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Precolored Nodes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4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K-register machine</a:t>
            </a:r>
            <a:r>
              <a:rPr lang="en-US" altLang="zh-CN">
                <a:ea typeface="宋体" panose="02010600030101010101" pitchFamily="2" charset="-122"/>
              </a:rPr>
              <a:t>, there will be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K precolored nodes</a:t>
            </a:r>
            <a:r>
              <a:rPr lang="en-US" altLang="zh-CN">
                <a:ea typeface="宋体" panose="02010600030101010101" pitchFamily="2" charset="-122"/>
              </a:rPr>
              <a:t> that all interfere with each other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machine register used explicitly will have a live range that interferes with any other variables that happened to be live at the same time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We can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neither simplify a graph by removing a precolored node nor spill a precolored node to memory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0C4E87-5DFE-474A-B9D1-0F7E02A4470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48A474-9A5F-4FB4-B67B-7DD5F45BA8BA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685800" y="2590800"/>
            <a:ext cx="34448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Instructions	Live vars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a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b = a + 2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b,a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c = b * b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a,c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b = c + 1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		b,a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0">
                <a:latin typeface="Arial" panose="020B0604020202020204" pitchFamily="34" charset="0"/>
                <a:ea typeface="宋体" panose="02010600030101010101" pitchFamily="2" charset="-122"/>
              </a:rPr>
              <a:t>return b * a</a:t>
            </a:r>
            <a:endParaRPr lang="en-US" altLang="zh-CN" sz="2000" i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F36FEC-A201-4F47-B589-D08678DCC5A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6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4446B8-52E8-4767-A178-6CC8B628896B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Precolored Nodes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6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 and coalesce operations can give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ordinary temporary the same color as a precolored register</a:t>
            </a:r>
            <a:r>
              <a:rPr lang="en-US" altLang="zh-CN">
                <a:ea typeface="宋体" panose="02010600030101010101" pitchFamily="2" charset="-122"/>
              </a:rPr>
              <a:t>, as long as they don’t interfere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calling convention register can be reused inside a procedure as a temporary variable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Precolored node may be coalesced with other non-precolored nodes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using conservative coalescing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A3409B-1AEA-440B-81A7-84E936F7A3FE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8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1450B-A303-4224-8BD9-8700D1275B1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8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Make Precolored Nodes Live Short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8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coloring algorithm works by calling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simplify, coalesce and spill </a:t>
            </a:r>
            <a:r>
              <a:rPr lang="en-US" altLang="zh-CN">
                <a:ea typeface="宋体" panose="02010600030101010101" pitchFamily="2" charset="-122"/>
              </a:rPr>
              <a:t>until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only the precolored nodes remains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to color nodes or generate spilling codes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Precolored nodes do not spill, the front end must keep their live ranges short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Generate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MOVE</a:t>
            </a:r>
            <a:r>
              <a:rPr lang="en-US" altLang="zh-CN">
                <a:ea typeface="宋体" panose="02010600030101010101" pitchFamily="2" charset="-122"/>
              </a:rPr>
              <a:t> instructions to move values to and from precolored nodes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callee-save register can be considered as “defined” at procedure entry and “use” at procedure exit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E6F5BA-59B7-4091-B5A1-21C4BD3287F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1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021A41-1322-4271-9EDF-EBBD86E50615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1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Callee-Save register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Introduce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instructions and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231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which can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either be coalesced with r7 if no register pressure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or be spilled to memory if register pressure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  <a:defRPr/>
            </a:pPr>
            <a:endParaRPr lang="en-US" altLang="zh-CN" sz="105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enter:	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	enter: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			t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231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← r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…				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…				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…				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r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← t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231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exit:	use(r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		exit:	use(r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F617D6-72A4-4A4C-ABAC-B9D5954BCB0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3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D64BA2-D2F8-4775-815D-9B8CCB4D1D88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3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Caller-Save Registers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3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</a:t>
            </a:r>
            <a:r>
              <a:rPr lang="en-US" altLang="zh-CN">
                <a:ea typeface="宋体" panose="02010600030101010101" pitchFamily="2" charset="-122"/>
              </a:rPr>
              <a:t> instructions in the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Assem</a:t>
            </a:r>
            <a:r>
              <a:rPr lang="en-US" altLang="zh-CN">
                <a:ea typeface="宋体" panose="02010600030101010101" pitchFamily="2" charset="-122"/>
              </a:rPr>
              <a:t> language have been annotated to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define</a:t>
            </a:r>
            <a:r>
              <a:rPr lang="en-US" altLang="zh-CN">
                <a:ea typeface="宋体" panose="02010600030101010101" pitchFamily="2" charset="-122"/>
              </a:rPr>
              <a:t> (interfere with)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all the caller-save registers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variable will tend to be allocated to a caller-save register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if it is not live across a procedure call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 variable interferes with all the caller-save register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If it is live across a procedure call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Most variables interfere with new temporaries created for callee-save registers such as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231</a:t>
            </a:r>
            <a:endParaRPr lang="en-US" altLang="zh-CN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62600" y="2438400"/>
            <a:ext cx="3515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i="0">
                <a:cs typeface="Comic Sans MS" panose="030F0702030302020204" pitchFamily="66" charset="0"/>
              </a:rPr>
              <a:t>recall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：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calldefs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列表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,</a:t>
            </a:r>
            <a:r>
              <a:rPr lang="zh-CN" altLang="en-US" sz="1600" i="0">
                <a:ea typeface="宋体" panose="02010600030101010101" pitchFamily="2" charset="-122"/>
                <a:cs typeface="Comic Sans MS" panose="030F0702030302020204" pitchFamily="66" charset="0"/>
              </a:rPr>
              <a:t>即函数调用默认会修改所有的</a:t>
            </a:r>
            <a:r>
              <a:rPr lang="en-US" altLang="zh-CN" sz="1600" i="0">
                <a:ea typeface="宋体" panose="02010600030101010101" pitchFamily="2" charset="-122"/>
                <a:cs typeface="Comic Sans MS" panose="030F0702030302020204" pitchFamily="66" charset="0"/>
              </a:rPr>
              <a:t>caller-saved regs</a:t>
            </a:r>
            <a:endParaRPr lang="en-US" altLang="zh-CN" sz="1600" i="0">
              <a:ea typeface="宋体" panose="02010600030101010101" pitchFamily="2" charset="-122"/>
              <a:cs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 f(int a, int b)		enter: 	c ← r3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					a ← r1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int d=0;				b ← r2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int e=a;				d ← 0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do {				e ← a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d=d+b;			loop:	d ← d+b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e=e-1;				e ← e-1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} while (e&gt;0) ;			if e&gt;0 goto loop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return d;				r1 ← 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					r3 ← c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return	(r1, r3 live out)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5107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452C4E-E529-4A0F-8FE8-71515136E2F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51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E1D42B-95D8-4023-A4B5-F885C23513F6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5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75110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317C01-7A3D-4501-9B0B-0D3BC4E1742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71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8161EA-E16E-4BE5-9DB2-8DDBACD6FAA8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7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7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 way to simplify or freeze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All non-precolored nodes have degree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 K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 way to coalesce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 less than K significant-degree nodes for coalesced nodes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only way is spilling 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77158" name="组合 5"/>
          <p:cNvGrpSpPr/>
          <p:nvPr/>
        </p:nvGrpSpPr>
        <p:grpSpPr bwMode="auto">
          <a:xfrm>
            <a:off x="4953000" y="2057400"/>
            <a:ext cx="3886200" cy="3011488"/>
            <a:chOff x="609601" y="2202296"/>
            <a:chExt cx="4200682" cy="3011555"/>
          </a:xfrm>
        </p:grpSpPr>
        <p:grpSp>
          <p:nvGrpSpPr>
            <p:cNvPr id="177160" name="组合 2"/>
            <p:cNvGrpSpPr/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177202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77203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1" name="组合 22"/>
            <p:cNvGrpSpPr/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77200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77201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2" name="组合 25"/>
            <p:cNvGrpSpPr/>
            <p:nvPr/>
          </p:nvGrpSpPr>
          <p:grpSpPr bwMode="auto">
            <a:xfrm>
              <a:off x="2577098" y="4104813"/>
              <a:ext cx="380934" cy="523220"/>
              <a:chOff x="4610100" y="3608650"/>
              <a:chExt cx="381000" cy="523124"/>
            </a:xfrm>
          </p:grpSpPr>
          <p:sp>
            <p:nvSpPr>
              <p:cNvPr id="177198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77199" name="文本框 27"/>
              <p:cNvSpPr txBox="1">
                <a:spLocks noChangeArrowheads="1"/>
              </p:cNvSpPr>
              <p:nvPr/>
            </p:nvSpPr>
            <p:spPr bwMode="auto">
              <a:xfrm>
                <a:off x="4639824" y="3608650"/>
                <a:ext cx="343423" cy="52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3" name="组合 9"/>
            <p:cNvGrpSpPr/>
            <p:nvPr/>
          </p:nvGrpSpPr>
          <p:grpSpPr bwMode="auto">
            <a:xfrm>
              <a:off x="1600200" y="3581400"/>
              <a:ext cx="390980" cy="469629"/>
              <a:chOff x="7837909" y="3003200"/>
              <a:chExt cx="390980" cy="469629"/>
            </a:xfrm>
          </p:grpSpPr>
          <p:sp>
            <p:nvSpPr>
              <p:cNvPr id="177196" name="椭圆 11"/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77197" name="文本框 30"/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4" name="组合 31"/>
            <p:cNvGrpSpPr/>
            <p:nvPr/>
          </p:nvGrpSpPr>
          <p:grpSpPr bwMode="auto">
            <a:xfrm>
              <a:off x="3581400" y="2202296"/>
              <a:ext cx="380934" cy="476781"/>
              <a:chOff x="4610100" y="3649220"/>
              <a:chExt cx="381000" cy="476693"/>
            </a:xfrm>
          </p:grpSpPr>
          <p:sp>
            <p:nvSpPr>
              <p:cNvPr id="177194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77195" name="文本框 33"/>
              <p:cNvSpPr txBox="1">
                <a:spLocks noChangeArrowheads="1"/>
              </p:cNvSpPr>
              <p:nvPr/>
            </p:nvSpPr>
            <p:spPr bwMode="auto">
              <a:xfrm>
                <a:off x="4642297" y="3649220"/>
                <a:ext cx="32097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5" name="组合 11"/>
            <p:cNvGrpSpPr/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77192" name="椭圆 11"/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77193" name="文本框 42"/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6" name="组合 12"/>
            <p:cNvGrpSpPr/>
            <p:nvPr/>
          </p:nvGrpSpPr>
          <p:grpSpPr bwMode="auto">
            <a:xfrm>
              <a:off x="2569567" y="2816001"/>
              <a:ext cx="380934" cy="461665"/>
              <a:chOff x="4115660" y="3000489"/>
              <a:chExt cx="380934" cy="461665"/>
            </a:xfrm>
          </p:grpSpPr>
          <p:sp>
            <p:nvSpPr>
              <p:cNvPr id="177190" name="椭圆 11"/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77191" name="文本框 45"/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167" name="组合 13"/>
            <p:cNvGrpSpPr/>
            <p:nvPr/>
          </p:nvGrpSpPr>
          <p:grpSpPr bwMode="auto">
            <a:xfrm>
              <a:off x="4429349" y="3183334"/>
              <a:ext cx="380934" cy="461665"/>
              <a:chOff x="5887652" y="3727058"/>
              <a:chExt cx="380934" cy="461665"/>
            </a:xfrm>
          </p:grpSpPr>
          <p:sp>
            <p:nvSpPr>
              <p:cNvPr id="177188" name="椭圆 11"/>
              <p:cNvSpPr>
                <a:spLocks noChangeArrowheads="1"/>
              </p:cNvSpPr>
              <p:nvPr/>
            </p:nvSpPr>
            <p:spPr bwMode="auto">
              <a:xfrm>
                <a:off x="5887652" y="3785423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77189" name="文本框 51"/>
              <p:cNvSpPr txBox="1">
                <a:spLocks noChangeArrowheads="1"/>
              </p:cNvSpPr>
              <p:nvPr/>
            </p:nvSpPr>
            <p:spPr bwMode="auto">
              <a:xfrm>
                <a:off x="5916527" y="3727058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7168" name="直接连接符 14"/>
            <p:cNvCxnSpPr>
              <a:cxnSpLocks noChangeShapeType="1"/>
              <a:endCxn id="177197" idx="1"/>
            </p:cNvCxnSpPr>
            <p:nvPr/>
          </p:nvCxnSpPr>
          <p:spPr bwMode="auto">
            <a:xfrm>
              <a:off x="974587" y="3526060"/>
              <a:ext cx="625613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69" name="直接连接符 15"/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0" name="直接连接符 16"/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1" name="直接连接符 17"/>
            <p:cNvCxnSpPr>
              <a:cxnSpLocks noChangeShapeType="1"/>
              <a:stCxn id="177191" idx="2"/>
            </p:cNvCxnSpPr>
            <p:nvPr/>
          </p:nvCxnSpPr>
          <p:spPr bwMode="auto">
            <a:xfrm>
              <a:off x="2755193" y="3277666"/>
              <a:ext cx="0" cy="9412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2" name="直接连接符 18"/>
            <p:cNvCxnSpPr>
              <a:cxnSpLocks noChangeShapeType="1"/>
              <a:stCxn id="177198" idx="6"/>
              <a:endCxn id="177193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3" name="直接连接符 19"/>
            <p:cNvCxnSpPr>
              <a:cxnSpLocks noChangeShapeType="1"/>
              <a:endCxn id="177189" idx="2"/>
            </p:cNvCxnSpPr>
            <p:nvPr/>
          </p:nvCxnSpPr>
          <p:spPr bwMode="auto">
            <a:xfrm flipH="1" flipV="1">
              <a:off x="4618685" y="3644999"/>
              <a:ext cx="96487" cy="92000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4" name="直接连接符 20"/>
            <p:cNvCxnSpPr>
              <a:cxnSpLocks noChangeShapeType="1"/>
              <a:stCxn id="177190" idx="6"/>
              <a:endCxn id="177188" idx="2"/>
            </p:cNvCxnSpPr>
            <p:nvPr/>
          </p:nvCxnSpPr>
          <p:spPr bwMode="auto">
            <a:xfrm>
              <a:off x="2950501" y="3060002"/>
              <a:ext cx="1478848" cy="3833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5" name="直接连接符 21"/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6" name="直接连接符 22"/>
            <p:cNvCxnSpPr>
              <a:cxnSpLocks noChangeShapeType="1"/>
            </p:cNvCxnSpPr>
            <p:nvPr/>
          </p:nvCxnSpPr>
          <p:spPr bwMode="auto">
            <a:xfrm flipV="1">
              <a:off x="2870561" y="2663963"/>
              <a:ext cx="827291" cy="16175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7" name="直接连接符 23"/>
            <p:cNvCxnSpPr>
              <a:cxnSpLocks noChangeShapeType="1"/>
              <a:endCxn id="177194" idx="3"/>
            </p:cNvCxnSpPr>
            <p:nvPr/>
          </p:nvCxnSpPr>
          <p:spPr bwMode="auto">
            <a:xfrm flipV="1">
              <a:off x="2870561" y="2620015"/>
              <a:ext cx="766625" cy="27039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8" name="直接连接符 24"/>
            <p:cNvCxnSpPr>
              <a:cxnSpLocks noChangeShapeType="1"/>
            </p:cNvCxnSpPr>
            <p:nvPr/>
          </p:nvCxnSpPr>
          <p:spPr bwMode="auto">
            <a:xfrm>
              <a:off x="3934513" y="2620015"/>
              <a:ext cx="561287" cy="6576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79" name="直接连接符 25"/>
            <p:cNvCxnSpPr>
              <a:cxnSpLocks noChangeShapeType="1"/>
              <a:stCxn id="177194" idx="4"/>
              <a:endCxn id="177193" idx="0"/>
            </p:cNvCxnSpPr>
            <p:nvPr/>
          </p:nvCxnSpPr>
          <p:spPr bwMode="auto">
            <a:xfrm>
              <a:off x="3771867" y="2679077"/>
              <a:ext cx="786981" cy="17886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80" name="直接连接符 26"/>
            <p:cNvCxnSpPr>
              <a:cxnSpLocks noChangeShapeType="1"/>
              <a:endCxn id="177199" idx="1"/>
            </p:cNvCxnSpPr>
            <p:nvPr/>
          </p:nvCxnSpPr>
          <p:spPr bwMode="auto">
            <a:xfrm>
              <a:off x="1981200" y="3962400"/>
              <a:ext cx="625617" cy="404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181" name="任意多边形 27"/>
            <p:cNvSpPr/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7182" name="任意多边形 28"/>
            <p:cNvSpPr/>
            <p:nvPr/>
          </p:nvSpPr>
          <p:spPr bwMode="auto">
            <a:xfrm>
              <a:off x="1748413" y="2401556"/>
              <a:ext cx="1853921" cy="1251020"/>
            </a:xfrm>
            <a:custGeom>
              <a:avLst/>
              <a:gdLst>
                <a:gd name="T0" fmla="*/ 0 w 1853921"/>
                <a:gd name="T1" fmla="*/ 1251020 h 1251020"/>
                <a:gd name="T2" fmla="*/ 356717 w 1853921"/>
                <a:gd name="T3" fmla="*/ 391886 h 1251020"/>
                <a:gd name="T4" fmla="*/ 1853921 w 1853921"/>
                <a:gd name="T5" fmla="*/ 0 h 1251020"/>
                <a:gd name="T6" fmla="*/ 1853921 w 1853921"/>
                <a:gd name="T7" fmla="*/ 0 h 1251020"/>
                <a:gd name="T8" fmla="*/ 1853921 w 1853921"/>
                <a:gd name="T9" fmla="*/ 0 h 125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3921" h="1251020">
                  <a:moveTo>
                    <a:pt x="0" y="1251020"/>
                  </a:moveTo>
                  <a:cubicBezTo>
                    <a:pt x="23865" y="925704"/>
                    <a:pt x="47730" y="600389"/>
                    <a:pt x="356717" y="391886"/>
                  </a:cubicBezTo>
                  <a:cubicBezTo>
                    <a:pt x="665704" y="183383"/>
                    <a:pt x="1853921" y="0"/>
                    <a:pt x="1853921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7183" name="任意多边形 29"/>
            <p:cNvSpPr/>
            <p:nvPr/>
          </p:nvSpPr>
          <p:spPr bwMode="auto">
            <a:xfrm>
              <a:off x="793820" y="2371411"/>
              <a:ext cx="2803490" cy="899327"/>
            </a:xfrm>
            <a:custGeom>
              <a:avLst/>
              <a:gdLst>
                <a:gd name="T0" fmla="*/ 0 w 2803490"/>
                <a:gd name="T1" fmla="*/ 899327 h 899327"/>
                <a:gd name="T2" fmla="*/ 718457 w 2803490"/>
                <a:gd name="T3" fmla="*/ 180870 h 899327"/>
                <a:gd name="T4" fmla="*/ 2803490 w 2803490"/>
                <a:gd name="T5" fmla="*/ 0 h 899327"/>
                <a:gd name="T6" fmla="*/ 2803490 w 2803490"/>
                <a:gd name="T7" fmla="*/ 0 h 899327"/>
                <a:gd name="T8" fmla="*/ 2803490 w 2803490"/>
                <a:gd name="T9" fmla="*/ 0 h 899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3490" h="899327">
                  <a:moveTo>
                    <a:pt x="0" y="899327"/>
                  </a:moveTo>
                  <a:cubicBezTo>
                    <a:pt x="125604" y="615042"/>
                    <a:pt x="251209" y="330758"/>
                    <a:pt x="718457" y="180870"/>
                  </a:cubicBezTo>
                  <a:cubicBezTo>
                    <a:pt x="1185705" y="30982"/>
                    <a:pt x="2803490" y="0"/>
                    <a:pt x="280349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77184" name="直接连接符 30"/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85" name="直接连接符 31"/>
            <p:cNvCxnSpPr>
              <a:cxnSpLocks noChangeShapeType="1"/>
              <a:stCxn id="177201" idx="3"/>
              <a:endCxn id="177198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186" name="直接连接符 32"/>
            <p:cNvCxnSpPr>
              <a:cxnSpLocks noChangeShapeType="1"/>
              <a:stCxn id="177199" idx="3"/>
            </p:cNvCxnSpPr>
            <p:nvPr/>
          </p:nvCxnSpPr>
          <p:spPr bwMode="auto">
            <a:xfrm flipV="1">
              <a:off x="2950181" y="3581400"/>
              <a:ext cx="1545619" cy="785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187" name="任意多边形 33"/>
            <p:cNvSpPr/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77159" name="任意多边形 3"/>
          <p:cNvSpPr/>
          <p:nvPr/>
        </p:nvSpPr>
        <p:spPr bwMode="auto">
          <a:xfrm>
            <a:off x="4432300" y="1895475"/>
            <a:ext cx="3446463" cy="2206625"/>
          </a:xfrm>
          <a:custGeom>
            <a:avLst/>
            <a:gdLst>
              <a:gd name="T0" fmla="*/ 3882100 w 3365369"/>
              <a:gd name="T1" fmla="*/ 128219 h 2458477"/>
              <a:gd name="T2" fmla="*/ 143933 w 3365369"/>
              <a:gd name="T3" fmla="*/ 94074 h 2458477"/>
              <a:gd name="T4" fmla="*/ 711904 w 3365369"/>
              <a:gd name="T5" fmla="*/ 1181431 h 2458477"/>
              <a:gd name="T6" fmla="*/ 717699 w 3365369"/>
              <a:gd name="T7" fmla="*/ 1178805 h 24584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5369" h="2458477">
                <a:moveTo>
                  <a:pt x="3365369" y="245268"/>
                </a:moveTo>
                <a:cubicBezTo>
                  <a:pt x="1974090" y="44720"/>
                  <a:pt x="582812" y="-155828"/>
                  <a:pt x="124775" y="179954"/>
                </a:cubicBezTo>
                <a:cubicBezTo>
                  <a:pt x="-333262" y="515736"/>
                  <a:pt x="617145" y="2259962"/>
                  <a:pt x="617145" y="2259962"/>
                </a:cubicBezTo>
                <a:cubicBezTo>
                  <a:pt x="700044" y="2605793"/>
                  <a:pt x="661106" y="2430365"/>
                  <a:pt x="622169" y="225493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D7A9D4-ADDC-45D8-9FE3-505C6CA87AB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92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F68BE3-0271-4AA5-B00E-C83A59EB357E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9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Spilling Criteria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79205" name="组合 5"/>
          <p:cNvGrpSpPr/>
          <p:nvPr/>
        </p:nvGrpSpPr>
        <p:grpSpPr bwMode="auto">
          <a:xfrm>
            <a:off x="4724400" y="3694113"/>
            <a:ext cx="3886200" cy="3011487"/>
            <a:chOff x="609601" y="2202296"/>
            <a:chExt cx="4200682" cy="3011555"/>
          </a:xfrm>
        </p:grpSpPr>
        <p:grpSp>
          <p:nvGrpSpPr>
            <p:cNvPr id="179252" name="组合 2"/>
            <p:cNvGrpSpPr/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179294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79295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3" name="组合 22"/>
            <p:cNvGrpSpPr/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79292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79293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4" name="组合 25"/>
            <p:cNvGrpSpPr/>
            <p:nvPr/>
          </p:nvGrpSpPr>
          <p:grpSpPr bwMode="auto">
            <a:xfrm>
              <a:off x="2577098" y="4104813"/>
              <a:ext cx="380934" cy="523220"/>
              <a:chOff x="4610100" y="3608650"/>
              <a:chExt cx="381000" cy="523124"/>
            </a:xfrm>
          </p:grpSpPr>
          <p:sp>
            <p:nvSpPr>
              <p:cNvPr id="179290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79291" name="文本框 27"/>
              <p:cNvSpPr txBox="1">
                <a:spLocks noChangeArrowheads="1"/>
              </p:cNvSpPr>
              <p:nvPr/>
            </p:nvSpPr>
            <p:spPr bwMode="auto">
              <a:xfrm>
                <a:off x="4639824" y="3608650"/>
                <a:ext cx="343423" cy="52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5" name="组合 9"/>
            <p:cNvGrpSpPr/>
            <p:nvPr/>
          </p:nvGrpSpPr>
          <p:grpSpPr bwMode="auto">
            <a:xfrm>
              <a:off x="1600200" y="3581400"/>
              <a:ext cx="390980" cy="469629"/>
              <a:chOff x="7837909" y="3003200"/>
              <a:chExt cx="390980" cy="469629"/>
            </a:xfrm>
          </p:grpSpPr>
          <p:sp>
            <p:nvSpPr>
              <p:cNvPr id="179288" name="椭圆 11"/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79289" name="文本框 30"/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6" name="组合 31"/>
            <p:cNvGrpSpPr/>
            <p:nvPr/>
          </p:nvGrpSpPr>
          <p:grpSpPr bwMode="auto">
            <a:xfrm>
              <a:off x="3581400" y="2202296"/>
              <a:ext cx="380934" cy="476781"/>
              <a:chOff x="4610100" y="3649220"/>
              <a:chExt cx="381000" cy="476693"/>
            </a:xfrm>
          </p:grpSpPr>
          <p:sp>
            <p:nvSpPr>
              <p:cNvPr id="179286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79287" name="文本框 33"/>
              <p:cNvSpPr txBox="1">
                <a:spLocks noChangeArrowheads="1"/>
              </p:cNvSpPr>
              <p:nvPr/>
            </p:nvSpPr>
            <p:spPr bwMode="auto">
              <a:xfrm>
                <a:off x="4642297" y="3649220"/>
                <a:ext cx="32097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7" name="组合 11"/>
            <p:cNvGrpSpPr/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79284" name="椭圆 11"/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79285" name="文本框 42"/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8" name="组合 12"/>
            <p:cNvGrpSpPr/>
            <p:nvPr/>
          </p:nvGrpSpPr>
          <p:grpSpPr bwMode="auto">
            <a:xfrm>
              <a:off x="2569567" y="2816001"/>
              <a:ext cx="380934" cy="461665"/>
              <a:chOff x="4115660" y="3000489"/>
              <a:chExt cx="380934" cy="461665"/>
            </a:xfrm>
          </p:grpSpPr>
          <p:sp>
            <p:nvSpPr>
              <p:cNvPr id="179282" name="椭圆 11"/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79283" name="文本框 45"/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259" name="组合 13"/>
            <p:cNvGrpSpPr/>
            <p:nvPr/>
          </p:nvGrpSpPr>
          <p:grpSpPr bwMode="auto">
            <a:xfrm>
              <a:off x="4429349" y="3183334"/>
              <a:ext cx="380934" cy="461665"/>
              <a:chOff x="5887652" y="3727058"/>
              <a:chExt cx="380934" cy="461665"/>
            </a:xfrm>
          </p:grpSpPr>
          <p:sp>
            <p:nvSpPr>
              <p:cNvPr id="179280" name="椭圆 11"/>
              <p:cNvSpPr>
                <a:spLocks noChangeArrowheads="1"/>
              </p:cNvSpPr>
              <p:nvPr/>
            </p:nvSpPr>
            <p:spPr bwMode="auto">
              <a:xfrm>
                <a:off x="5887652" y="3785423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79281" name="文本框 51"/>
              <p:cNvSpPr txBox="1">
                <a:spLocks noChangeArrowheads="1"/>
              </p:cNvSpPr>
              <p:nvPr/>
            </p:nvSpPr>
            <p:spPr bwMode="auto">
              <a:xfrm>
                <a:off x="5916527" y="3727058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9260" name="直接连接符 14"/>
            <p:cNvCxnSpPr>
              <a:cxnSpLocks noChangeShapeType="1"/>
              <a:endCxn id="179289" idx="1"/>
            </p:cNvCxnSpPr>
            <p:nvPr/>
          </p:nvCxnSpPr>
          <p:spPr bwMode="auto">
            <a:xfrm>
              <a:off x="974587" y="3526060"/>
              <a:ext cx="625613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1" name="直接连接符 15"/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2" name="直接连接符 16"/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3" name="直接连接符 17"/>
            <p:cNvCxnSpPr>
              <a:cxnSpLocks noChangeShapeType="1"/>
              <a:stCxn id="179283" idx="2"/>
            </p:cNvCxnSpPr>
            <p:nvPr/>
          </p:nvCxnSpPr>
          <p:spPr bwMode="auto">
            <a:xfrm>
              <a:off x="2755193" y="3277666"/>
              <a:ext cx="0" cy="9412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4" name="直接连接符 18"/>
            <p:cNvCxnSpPr>
              <a:cxnSpLocks noChangeShapeType="1"/>
              <a:stCxn id="179290" idx="6"/>
              <a:endCxn id="179285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5" name="直接连接符 19"/>
            <p:cNvCxnSpPr>
              <a:cxnSpLocks noChangeShapeType="1"/>
              <a:endCxn id="179281" idx="2"/>
            </p:cNvCxnSpPr>
            <p:nvPr/>
          </p:nvCxnSpPr>
          <p:spPr bwMode="auto">
            <a:xfrm flipH="1" flipV="1">
              <a:off x="4618685" y="3644999"/>
              <a:ext cx="96487" cy="92000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6" name="直接连接符 20"/>
            <p:cNvCxnSpPr>
              <a:cxnSpLocks noChangeShapeType="1"/>
              <a:stCxn id="179282" idx="6"/>
              <a:endCxn id="179280" idx="2"/>
            </p:cNvCxnSpPr>
            <p:nvPr/>
          </p:nvCxnSpPr>
          <p:spPr bwMode="auto">
            <a:xfrm>
              <a:off x="2950501" y="3060002"/>
              <a:ext cx="1478848" cy="3833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7" name="直接连接符 21"/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8" name="直接连接符 22"/>
            <p:cNvCxnSpPr>
              <a:cxnSpLocks noChangeShapeType="1"/>
            </p:cNvCxnSpPr>
            <p:nvPr/>
          </p:nvCxnSpPr>
          <p:spPr bwMode="auto">
            <a:xfrm flipV="1">
              <a:off x="2870561" y="2663963"/>
              <a:ext cx="827291" cy="16175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69" name="直接连接符 23"/>
            <p:cNvCxnSpPr>
              <a:cxnSpLocks noChangeShapeType="1"/>
              <a:endCxn id="179286" idx="3"/>
            </p:cNvCxnSpPr>
            <p:nvPr/>
          </p:nvCxnSpPr>
          <p:spPr bwMode="auto">
            <a:xfrm flipV="1">
              <a:off x="2870561" y="2620015"/>
              <a:ext cx="766625" cy="27039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0" name="直接连接符 24"/>
            <p:cNvCxnSpPr>
              <a:cxnSpLocks noChangeShapeType="1"/>
            </p:cNvCxnSpPr>
            <p:nvPr/>
          </p:nvCxnSpPr>
          <p:spPr bwMode="auto">
            <a:xfrm>
              <a:off x="3934513" y="2620015"/>
              <a:ext cx="561287" cy="6576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1" name="直接连接符 25"/>
            <p:cNvCxnSpPr>
              <a:cxnSpLocks noChangeShapeType="1"/>
              <a:stCxn id="179286" idx="4"/>
              <a:endCxn id="179285" idx="0"/>
            </p:cNvCxnSpPr>
            <p:nvPr/>
          </p:nvCxnSpPr>
          <p:spPr bwMode="auto">
            <a:xfrm>
              <a:off x="3771867" y="2679077"/>
              <a:ext cx="786981" cy="178863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2" name="直接连接符 26"/>
            <p:cNvCxnSpPr>
              <a:cxnSpLocks noChangeShapeType="1"/>
              <a:endCxn id="179291" idx="1"/>
            </p:cNvCxnSpPr>
            <p:nvPr/>
          </p:nvCxnSpPr>
          <p:spPr bwMode="auto">
            <a:xfrm>
              <a:off x="1981200" y="3962400"/>
              <a:ext cx="625617" cy="404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273" name="任意多边形 27"/>
            <p:cNvSpPr/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9274" name="任意多边形 28"/>
            <p:cNvSpPr/>
            <p:nvPr/>
          </p:nvSpPr>
          <p:spPr bwMode="auto">
            <a:xfrm>
              <a:off x="1748413" y="2401556"/>
              <a:ext cx="1853921" cy="1251020"/>
            </a:xfrm>
            <a:custGeom>
              <a:avLst/>
              <a:gdLst>
                <a:gd name="T0" fmla="*/ 0 w 1853921"/>
                <a:gd name="T1" fmla="*/ 1251020 h 1251020"/>
                <a:gd name="T2" fmla="*/ 356717 w 1853921"/>
                <a:gd name="T3" fmla="*/ 391886 h 1251020"/>
                <a:gd name="T4" fmla="*/ 1853921 w 1853921"/>
                <a:gd name="T5" fmla="*/ 0 h 1251020"/>
                <a:gd name="T6" fmla="*/ 1853921 w 1853921"/>
                <a:gd name="T7" fmla="*/ 0 h 1251020"/>
                <a:gd name="T8" fmla="*/ 1853921 w 1853921"/>
                <a:gd name="T9" fmla="*/ 0 h 12510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3921" h="1251020">
                  <a:moveTo>
                    <a:pt x="0" y="1251020"/>
                  </a:moveTo>
                  <a:cubicBezTo>
                    <a:pt x="23865" y="925704"/>
                    <a:pt x="47730" y="600389"/>
                    <a:pt x="356717" y="391886"/>
                  </a:cubicBezTo>
                  <a:cubicBezTo>
                    <a:pt x="665704" y="183383"/>
                    <a:pt x="1853921" y="0"/>
                    <a:pt x="1853921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9275" name="任意多边形 29"/>
            <p:cNvSpPr/>
            <p:nvPr/>
          </p:nvSpPr>
          <p:spPr bwMode="auto">
            <a:xfrm>
              <a:off x="793820" y="2371411"/>
              <a:ext cx="2803490" cy="899327"/>
            </a:xfrm>
            <a:custGeom>
              <a:avLst/>
              <a:gdLst>
                <a:gd name="T0" fmla="*/ 0 w 2803490"/>
                <a:gd name="T1" fmla="*/ 899327 h 899327"/>
                <a:gd name="T2" fmla="*/ 718457 w 2803490"/>
                <a:gd name="T3" fmla="*/ 180870 h 899327"/>
                <a:gd name="T4" fmla="*/ 2803490 w 2803490"/>
                <a:gd name="T5" fmla="*/ 0 h 899327"/>
                <a:gd name="T6" fmla="*/ 2803490 w 2803490"/>
                <a:gd name="T7" fmla="*/ 0 h 899327"/>
                <a:gd name="T8" fmla="*/ 2803490 w 2803490"/>
                <a:gd name="T9" fmla="*/ 0 h 899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03490" h="899327">
                  <a:moveTo>
                    <a:pt x="0" y="899327"/>
                  </a:moveTo>
                  <a:cubicBezTo>
                    <a:pt x="125604" y="615042"/>
                    <a:pt x="251209" y="330758"/>
                    <a:pt x="718457" y="180870"/>
                  </a:cubicBezTo>
                  <a:cubicBezTo>
                    <a:pt x="1185705" y="30982"/>
                    <a:pt x="2803490" y="0"/>
                    <a:pt x="280349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79276" name="直接连接符 30"/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7" name="直接连接符 31"/>
            <p:cNvCxnSpPr>
              <a:cxnSpLocks noChangeShapeType="1"/>
              <a:stCxn id="179293" idx="3"/>
              <a:endCxn id="179290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278" name="直接连接符 32"/>
            <p:cNvCxnSpPr>
              <a:cxnSpLocks noChangeShapeType="1"/>
              <a:stCxn id="179291" idx="3"/>
            </p:cNvCxnSpPr>
            <p:nvPr/>
          </p:nvCxnSpPr>
          <p:spPr bwMode="auto">
            <a:xfrm flipV="1">
              <a:off x="2950181" y="3581400"/>
              <a:ext cx="1545619" cy="785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9279" name="任意多边形 33"/>
            <p:cNvSpPr/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57200" y="1417638"/>
          <a:ext cx="6213475" cy="2468592"/>
        </p:xfrm>
        <a:graphic>
          <a:graphicData uri="http://schemas.openxmlformats.org/drawingml/2006/table">
            <a:tbl>
              <a:tblPr/>
              <a:tblGrid>
                <a:gridCol w="735013"/>
                <a:gridCol w="1414462"/>
                <a:gridCol w="1250950"/>
                <a:gridCol w="900113"/>
                <a:gridCol w="1912937"/>
              </a:tblGrid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Node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Use+Def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Outside loop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Use+Def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inside loop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Degree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Spill priority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(2+10*0)/4=0.5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(1+10*1)/4=2.75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(2+10*0)/6=0.33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(2+10*2)/4=5.5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(1+10*3)/3=10.33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椭圆 5"/>
          <p:cNvSpPr>
            <a:spLocks noChangeArrowheads="1"/>
          </p:cNvSpPr>
          <p:nvPr/>
        </p:nvSpPr>
        <p:spPr bwMode="auto">
          <a:xfrm>
            <a:off x="7478713" y="3779838"/>
            <a:ext cx="352425" cy="38258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79251" name="任意多边形 51"/>
          <p:cNvSpPr/>
          <p:nvPr/>
        </p:nvSpPr>
        <p:spPr bwMode="auto">
          <a:xfrm>
            <a:off x="4114800" y="3657600"/>
            <a:ext cx="3367088" cy="2132013"/>
          </a:xfrm>
          <a:custGeom>
            <a:avLst/>
            <a:gdLst>
              <a:gd name="T0" fmla="*/ 3375108 w 3365369"/>
              <a:gd name="T1" fmla="*/ 104343 h 2458477"/>
              <a:gd name="T2" fmla="*/ 125137 w 3365369"/>
              <a:gd name="T3" fmla="*/ 76556 h 2458477"/>
              <a:gd name="T4" fmla="*/ 618931 w 3365369"/>
              <a:gd name="T5" fmla="*/ 961446 h 2458477"/>
              <a:gd name="T6" fmla="*/ 623969 w 3365369"/>
              <a:gd name="T7" fmla="*/ 959309 h 24584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5369" h="2458477">
                <a:moveTo>
                  <a:pt x="3365369" y="245268"/>
                </a:moveTo>
                <a:cubicBezTo>
                  <a:pt x="1974090" y="44720"/>
                  <a:pt x="582812" y="-155828"/>
                  <a:pt x="124775" y="179954"/>
                </a:cubicBezTo>
                <a:cubicBezTo>
                  <a:pt x="-333262" y="515736"/>
                  <a:pt x="617145" y="2259962"/>
                  <a:pt x="617145" y="2259962"/>
                </a:cubicBezTo>
                <a:cubicBezTo>
                  <a:pt x="700044" y="2605793"/>
                  <a:pt x="661106" y="2430365"/>
                  <a:pt x="622169" y="225493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859B98-FDFF-478D-9B66-F7E511F60F4F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12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411353-D1DB-48DD-90D1-D9273CC7209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1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1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Coalesce a and 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Only use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briggs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1254" name="组合 1"/>
          <p:cNvGrpSpPr/>
          <p:nvPr/>
        </p:nvGrpSpPr>
        <p:grpSpPr bwMode="auto">
          <a:xfrm>
            <a:off x="4038600" y="2209800"/>
            <a:ext cx="3890963" cy="2835275"/>
            <a:chOff x="4953000" y="2236203"/>
            <a:chExt cx="3891479" cy="2835474"/>
          </a:xfrm>
        </p:grpSpPr>
        <p:grpSp>
          <p:nvGrpSpPr>
            <p:cNvPr id="181255" name="组合 5"/>
            <p:cNvGrpSpPr/>
            <p:nvPr/>
          </p:nvGrpSpPr>
          <p:grpSpPr bwMode="auto">
            <a:xfrm>
              <a:off x="4953000" y="2236203"/>
              <a:ext cx="3886199" cy="2835474"/>
              <a:chOff x="609601" y="2378377"/>
              <a:chExt cx="4200682" cy="2835474"/>
            </a:xfrm>
          </p:grpSpPr>
          <p:grpSp>
            <p:nvGrpSpPr>
              <p:cNvPr id="181258" name="组合 2"/>
              <p:cNvGrpSpPr/>
              <p:nvPr/>
            </p:nvGrpSpPr>
            <p:grpSpPr bwMode="auto">
              <a:xfrm>
                <a:off x="609601" y="3234075"/>
                <a:ext cx="427944" cy="461665"/>
                <a:chOff x="4610100" y="3692543"/>
                <a:chExt cx="428018" cy="461580"/>
              </a:xfrm>
            </p:grpSpPr>
            <p:sp>
              <p:nvSpPr>
                <p:cNvPr id="181291" name="椭圆 11"/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92" name="文本框 1"/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389918" cy="4615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59" name="组合 22"/>
              <p:cNvGrpSpPr/>
              <p:nvPr/>
            </p:nvGrpSpPr>
            <p:grpSpPr bwMode="auto">
              <a:xfrm>
                <a:off x="647694" y="4191000"/>
                <a:ext cx="427944" cy="461665"/>
                <a:chOff x="4610100" y="3692543"/>
                <a:chExt cx="428018" cy="461580"/>
              </a:xfrm>
            </p:grpSpPr>
            <p:sp>
              <p:nvSpPr>
                <p:cNvPr id="181289" name="椭圆 11"/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90" name="文本框 24"/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389918" cy="4615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0" name="组合 25"/>
              <p:cNvGrpSpPr/>
              <p:nvPr/>
            </p:nvGrpSpPr>
            <p:grpSpPr bwMode="auto">
              <a:xfrm>
                <a:off x="2577098" y="4104813"/>
                <a:ext cx="380934" cy="523220"/>
                <a:chOff x="4610100" y="3608650"/>
                <a:chExt cx="381000" cy="523124"/>
              </a:xfrm>
            </p:grpSpPr>
            <p:sp>
              <p:nvSpPr>
                <p:cNvPr id="181287" name="椭圆 11"/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8" name="文本框 27"/>
                <p:cNvSpPr txBox="1">
                  <a:spLocks noChangeArrowheads="1"/>
                </p:cNvSpPr>
                <p:nvPr/>
              </p:nvSpPr>
              <p:spPr bwMode="auto">
                <a:xfrm>
                  <a:off x="4639824" y="3608650"/>
                  <a:ext cx="343423" cy="523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zh-CN" altLang="en-US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1" name="组合 9"/>
              <p:cNvGrpSpPr/>
              <p:nvPr/>
            </p:nvGrpSpPr>
            <p:grpSpPr bwMode="auto">
              <a:xfrm>
                <a:off x="1600200" y="3581400"/>
                <a:ext cx="390980" cy="469629"/>
                <a:chOff x="7837909" y="3003200"/>
                <a:chExt cx="390980" cy="469629"/>
              </a:xfrm>
            </p:grpSpPr>
            <p:sp>
              <p:nvSpPr>
                <p:cNvPr id="181285" name="椭圆 11"/>
                <p:cNvSpPr>
                  <a:spLocks noChangeArrowheads="1"/>
                </p:cNvSpPr>
                <p:nvPr/>
              </p:nvSpPr>
              <p:spPr bwMode="auto">
                <a:xfrm>
                  <a:off x="7847955" y="3069529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6" name="文本框 30"/>
                <p:cNvSpPr txBox="1">
                  <a:spLocks noChangeArrowheads="1"/>
                </p:cNvSpPr>
                <p:nvPr/>
              </p:nvSpPr>
              <p:spPr bwMode="auto">
                <a:xfrm>
                  <a:off x="7837909" y="3003200"/>
                  <a:ext cx="38985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2" name="组合 11"/>
              <p:cNvGrpSpPr/>
              <p:nvPr/>
            </p:nvGrpSpPr>
            <p:grpSpPr bwMode="auto">
              <a:xfrm>
                <a:off x="4381720" y="4467707"/>
                <a:ext cx="380934" cy="461665"/>
                <a:chOff x="4660049" y="4499931"/>
                <a:chExt cx="380934" cy="461665"/>
              </a:xfrm>
            </p:grpSpPr>
            <p:sp>
              <p:nvSpPr>
                <p:cNvPr id="181283" name="椭圆 11"/>
                <p:cNvSpPr>
                  <a:spLocks noChangeArrowheads="1"/>
                </p:cNvSpPr>
                <p:nvPr/>
              </p:nvSpPr>
              <p:spPr bwMode="auto">
                <a:xfrm>
                  <a:off x="4660049" y="4558296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4" name="文本框 42"/>
                <p:cNvSpPr txBox="1">
                  <a:spLocks noChangeArrowheads="1"/>
                </p:cNvSpPr>
                <p:nvPr/>
              </p:nvSpPr>
              <p:spPr bwMode="auto">
                <a:xfrm>
                  <a:off x="4667900" y="4499931"/>
                  <a:ext cx="33855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</a:t>
                  </a:r>
                  <a:endParaRPr lang="zh-CN" altLang="en-US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3" name="组合 12"/>
              <p:cNvGrpSpPr/>
              <p:nvPr/>
            </p:nvGrpSpPr>
            <p:grpSpPr bwMode="auto">
              <a:xfrm>
                <a:off x="2569567" y="2816001"/>
                <a:ext cx="380934" cy="461665"/>
                <a:chOff x="4115660" y="3000489"/>
                <a:chExt cx="380934" cy="461665"/>
              </a:xfrm>
            </p:grpSpPr>
            <p:sp>
              <p:nvSpPr>
                <p:cNvPr id="181281" name="椭圆 11"/>
                <p:cNvSpPr>
                  <a:spLocks noChangeArrowheads="1"/>
                </p:cNvSpPr>
                <p:nvPr/>
              </p:nvSpPr>
              <p:spPr bwMode="auto">
                <a:xfrm>
                  <a:off x="4115660" y="3042840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2" name="文本框 45"/>
                <p:cNvSpPr txBox="1">
                  <a:spLocks noChangeArrowheads="1"/>
                </p:cNvSpPr>
                <p:nvPr/>
              </p:nvSpPr>
              <p:spPr bwMode="auto">
                <a:xfrm>
                  <a:off x="4132009" y="3000489"/>
                  <a:ext cx="33855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endParaRPr lang="zh-CN" altLang="en-US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264" name="组合 13"/>
              <p:cNvGrpSpPr/>
              <p:nvPr/>
            </p:nvGrpSpPr>
            <p:grpSpPr bwMode="auto">
              <a:xfrm>
                <a:off x="4429349" y="3183334"/>
                <a:ext cx="380934" cy="461665"/>
                <a:chOff x="5887652" y="3727058"/>
                <a:chExt cx="380934" cy="461665"/>
              </a:xfrm>
            </p:grpSpPr>
            <p:sp>
              <p:nvSpPr>
                <p:cNvPr id="181279" name="椭圆 11"/>
                <p:cNvSpPr>
                  <a:spLocks noChangeArrowheads="1"/>
                </p:cNvSpPr>
                <p:nvPr/>
              </p:nvSpPr>
              <p:spPr bwMode="auto">
                <a:xfrm>
                  <a:off x="5887652" y="3785423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1280" name="文本框 51"/>
                <p:cNvSpPr txBox="1">
                  <a:spLocks noChangeArrowheads="1"/>
                </p:cNvSpPr>
                <p:nvPr/>
              </p:nvSpPr>
              <p:spPr bwMode="auto">
                <a:xfrm>
                  <a:off x="5916527" y="3727058"/>
                  <a:ext cx="320922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</a:t>
                  </a:r>
                  <a:endParaRPr lang="zh-CN" altLang="en-US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81265" name="直接连接符 14"/>
              <p:cNvCxnSpPr>
                <a:cxnSpLocks noChangeShapeType="1"/>
                <a:endCxn id="181286" idx="1"/>
              </p:cNvCxnSpPr>
              <p:nvPr/>
            </p:nvCxnSpPr>
            <p:spPr bwMode="auto">
              <a:xfrm>
                <a:off x="974587" y="3526060"/>
                <a:ext cx="625613" cy="2861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66" name="直接连接符 15"/>
              <p:cNvCxnSpPr>
                <a:cxnSpLocks noChangeShapeType="1"/>
              </p:cNvCxnSpPr>
              <p:nvPr/>
            </p:nvCxnSpPr>
            <p:spPr bwMode="auto">
              <a:xfrm>
                <a:off x="762000" y="3666727"/>
                <a:ext cx="38068" cy="552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67" name="直接连接符 16"/>
              <p:cNvCxnSpPr>
                <a:cxnSpLocks noChangeShapeType="1"/>
              </p:cNvCxnSpPr>
              <p:nvPr/>
            </p:nvCxnSpPr>
            <p:spPr bwMode="auto">
              <a:xfrm flipV="1">
                <a:off x="1035446" y="3942799"/>
                <a:ext cx="600762" cy="47903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68" name="直接连接符 17"/>
              <p:cNvCxnSpPr>
                <a:cxnSpLocks noChangeShapeType="1"/>
                <a:stCxn id="181282" idx="2"/>
              </p:cNvCxnSpPr>
              <p:nvPr/>
            </p:nvCxnSpPr>
            <p:spPr bwMode="auto">
              <a:xfrm>
                <a:off x="2755193" y="3277666"/>
                <a:ext cx="0" cy="94120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69" name="直接连接符 18"/>
              <p:cNvCxnSpPr>
                <a:cxnSpLocks noChangeShapeType="1"/>
                <a:stCxn id="181287" idx="6"/>
                <a:endCxn id="181284" idx="1"/>
              </p:cNvCxnSpPr>
              <p:nvPr/>
            </p:nvCxnSpPr>
            <p:spPr bwMode="auto">
              <a:xfrm>
                <a:off x="2958032" y="4420522"/>
                <a:ext cx="1431539" cy="27801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0" name="直接连接符 19"/>
              <p:cNvCxnSpPr>
                <a:cxnSpLocks noChangeShapeType="1"/>
                <a:endCxn id="181280" idx="2"/>
              </p:cNvCxnSpPr>
              <p:nvPr/>
            </p:nvCxnSpPr>
            <p:spPr bwMode="auto">
              <a:xfrm flipH="1" flipV="1">
                <a:off x="4618685" y="3644999"/>
                <a:ext cx="96487" cy="92000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1" name="直接连接符 20"/>
              <p:cNvCxnSpPr>
                <a:cxnSpLocks noChangeShapeType="1"/>
                <a:stCxn id="181281" idx="6"/>
                <a:endCxn id="181279" idx="2"/>
              </p:cNvCxnSpPr>
              <p:nvPr/>
            </p:nvCxnSpPr>
            <p:spPr bwMode="auto">
              <a:xfrm>
                <a:off x="2950501" y="3060002"/>
                <a:ext cx="1478848" cy="38334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2" name="直接连接符 21"/>
              <p:cNvCxnSpPr>
                <a:cxnSpLocks noChangeShapeType="1"/>
              </p:cNvCxnSpPr>
              <p:nvPr/>
            </p:nvCxnSpPr>
            <p:spPr bwMode="auto">
              <a:xfrm>
                <a:off x="2895600" y="3202985"/>
                <a:ext cx="1547111" cy="135654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3" name="直接连接符 26"/>
              <p:cNvCxnSpPr>
                <a:cxnSpLocks noChangeShapeType="1"/>
                <a:endCxn id="181288" idx="1"/>
              </p:cNvCxnSpPr>
              <p:nvPr/>
            </p:nvCxnSpPr>
            <p:spPr bwMode="auto">
              <a:xfrm>
                <a:off x="1981200" y="3962400"/>
                <a:ext cx="625617" cy="40402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1274" name="任意多边形 27"/>
              <p:cNvSpPr/>
              <p:nvPr/>
            </p:nvSpPr>
            <p:spPr bwMode="auto">
              <a:xfrm>
                <a:off x="1763486" y="2378377"/>
                <a:ext cx="1958358" cy="1264150"/>
              </a:xfrm>
              <a:custGeom>
                <a:avLst/>
                <a:gdLst>
                  <a:gd name="T0" fmla="*/ 0 w 1958358"/>
                  <a:gd name="T1" fmla="*/ 1264150 h 1264150"/>
                  <a:gd name="T2" fmla="*/ 356716 w 1958358"/>
                  <a:gd name="T3" fmla="*/ 359799 h 1264150"/>
                  <a:gd name="T4" fmla="*/ 1853921 w 1958358"/>
                  <a:gd name="T5" fmla="*/ 28203 h 1264150"/>
                  <a:gd name="T6" fmla="*/ 1833824 w 1958358"/>
                  <a:gd name="T7" fmla="*/ 18155 h 1264150"/>
                  <a:gd name="T8" fmla="*/ 1833824 w 1958358"/>
                  <a:gd name="T9" fmla="*/ 18155 h 1264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58358" h="1264150">
                    <a:moveTo>
                      <a:pt x="0" y="1264150"/>
                    </a:moveTo>
                    <a:cubicBezTo>
                      <a:pt x="23864" y="914970"/>
                      <a:pt x="47729" y="565790"/>
                      <a:pt x="356716" y="359799"/>
                    </a:cubicBezTo>
                    <a:cubicBezTo>
                      <a:pt x="665703" y="153808"/>
                      <a:pt x="1853921" y="28203"/>
                      <a:pt x="1853921" y="28203"/>
                    </a:cubicBezTo>
                    <a:cubicBezTo>
                      <a:pt x="2100106" y="-28738"/>
                      <a:pt x="1833824" y="18155"/>
                      <a:pt x="1833824" y="18155"/>
                    </a:cubicBez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cxnSp>
            <p:nvCxnSpPr>
              <p:cNvPr id="181275" name="直接连接符 30"/>
              <p:cNvCxnSpPr>
                <a:cxnSpLocks noChangeShapeType="1"/>
              </p:cNvCxnSpPr>
              <p:nvPr/>
            </p:nvCxnSpPr>
            <p:spPr bwMode="auto">
              <a:xfrm flipV="1">
                <a:off x="1905000" y="3183334"/>
                <a:ext cx="701817" cy="51240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6" name="直接连接符 31"/>
              <p:cNvCxnSpPr>
                <a:cxnSpLocks noChangeShapeType="1"/>
                <a:stCxn id="181290" idx="3"/>
                <a:endCxn id="181287" idx="2"/>
              </p:cNvCxnSpPr>
              <p:nvPr/>
            </p:nvCxnSpPr>
            <p:spPr bwMode="auto">
              <a:xfrm flipV="1">
                <a:off x="1075638" y="4420522"/>
                <a:ext cx="1501460" cy="13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277" name="直接连接符 32"/>
              <p:cNvCxnSpPr>
                <a:cxnSpLocks noChangeShapeType="1"/>
                <a:stCxn id="181288" idx="3"/>
              </p:cNvCxnSpPr>
              <p:nvPr/>
            </p:nvCxnSpPr>
            <p:spPr bwMode="auto">
              <a:xfrm flipV="1">
                <a:off x="2950181" y="3581400"/>
                <a:ext cx="1545619" cy="78502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1278" name="任意多边形 33"/>
              <p:cNvSpPr/>
              <p:nvPr/>
            </p:nvSpPr>
            <p:spPr bwMode="auto">
              <a:xfrm>
                <a:off x="869182" y="4627266"/>
                <a:ext cx="3592286" cy="586585"/>
              </a:xfrm>
              <a:custGeom>
                <a:avLst/>
                <a:gdLst>
                  <a:gd name="T0" fmla="*/ 0 w 3592286"/>
                  <a:gd name="T1" fmla="*/ 0 h 586585"/>
                  <a:gd name="T2" fmla="*/ 1949381 w 3592286"/>
                  <a:gd name="T3" fmla="*/ 582804 h 586585"/>
                  <a:gd name="T4" fmla="*/ 3592286 w 3592286"/>
                  <a:gd name="T5" fmla="*/ 266281 h 586585"/>
                  <a:gd name="T6" fmla="*/ 3592286 w 3592286"/>
                  <a:gd name="T7" fmla="*/ 266281 h 5865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92286" h="586585">
                    <a:moveTo>
                      <a:pt x="0" y="0"/>
                    </a:moveTo>
                    <a:cubicBezTo>
                      <a:pt x="675333" y="269212"/>
                      <a:pt x="1350667" y="538424"/>
                      <a:pt x="1949381" y="582804"/>
                    </a:cubicBezTo>
                    <a:cubicBezTo>
                      <a:pt x="2548095" y="627184"/>
                      <a:pt x="3592286" y="266281"/>
                      <a:pt x="3592286" y="26628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81256" name="椭圆 5"/>
            <p:cNvSpPr>
              <a:spLocks noChangeArrowheads="1"/>
            </p:cNvSpPr>
            <p:nvPr/>
          </p:nvSpPr>
          <p:spPr bwMode="auto">
            <a:xfrm>
              <a:off x="8492746" y="3106969"/>
              <a:ext cx="351733" cy="383159"/>
            </a:xfrm>
            <a:prstGeom prst="ellipse">
              <a:avLst/>
            </a:prstGeom>
            <a:solidFill>
              <a:srgbClr val="FF0000">
                <a:alpha val="16862"/>
              </a:srgbClr>
            </a:solidFill>
            <a:ln w="9525" algn="ctr">
              <a:solidFill>
                <a:srgbClr val="FF0000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81257" name="椭圆 5"/>
            <p:cNvSpPr>
              <a:spLocks noChangeArrowheads="1"/>
            </p:cNvSpPr>
            <p:nvPr/>
          </p:nvSpPr>
          <p:spPr bwMode="auto">
            <a:xfrm>
              <a:off x="6773882" y="4086768"/>
              <a:ext cx="351733" cy="383159"/>
            </a:xfrm>
            <a:prstGeom prst="ellipse">
              <a:avLst/>
            </a:prstGeom>
            <a:solidFill>
              <a:srgbClr val="FF0000">
                <a:alpha val="16862"/>
              </a:srgbClr>
            </a:solidFill>
            <a:ln w="9525" algn="ctr">
              <a:solidFill>
                <a:srgbClr val="FF0000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608655-6C54-46B6-94CE-0D594A892209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32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8B7A32-BC86-4AB7-B4BA-05C0D6FE0969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3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3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 can only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coalesce with pre-colored nodes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Only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use George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Merge normal node to pre-colored node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 &amp; r2 and ae &amp; r1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r1 and d cannot be coalesced because it will introduce a significant-degree node ae to r1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3302" name="组合 5"/>
          <p:cNvGrpSpPr/>
          <p:nvPr/>
        </p:nvGrpSpPr>
        <p:grpSpPr bwMode="auto">
          <a:xfrm>
            <a:off x="4495800" y="2236788"/>
            <a:ext cx="4294188" cy="2835275"/>
            <a:chOff x="609601" y="2378377"/>
            <a:chExt cx="4153053" cy="2835474"/>
          </a:xfrm>
        </p:grpSpPr>
        <p:grpSp>
          <p:nvGrpSpPr>
            <p:cNvPr id="183303" name="组合 2"/>
            <p:cNvGrpSpPr/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183330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3331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4" name="组合 22"/>
            <p:cNvGrpSpPr/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83328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3329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5" name="组合 25"/>
            <p:cNvGrpSpPr/>
            <p:nvPr/>
          </p:nvGrpSpPr>
          <p:grpSpPr bwMode="auto">
            <a:xfrm>
              <a:off x="2549998" y="4160067"/>
              <a:ext cx="442153" cy="462094"/>
              <a:chOff x="4583001" y="3663903"/>
              <a:chExt cx="442230" cy="462010"/>
            </a:xfrm>
          </p:grpSpPr>
          <p:sp>
            <p:nvSpPr>
              <p:cNvPr id="183326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3327" name="文本框 27"/>
              <p:cNvSpPr txBox="1">
                <a:spLocks noChangeArrowheads="1"/>
              </p:cNvSpPr>
              <p:nvPr/>
            </p:nvSpPr>
            <p:spPr bwMode="auto">
              <a:xfrm>
                <a:off x="4583001" y="3663903"/>
                <a:ext cx="442230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6" name="组合 9"/>
            <p:cNvGrpSpPr/>
            <p:nvPr/>
          </p:nvGrpSpPr>
          <p:grpSpPr bwMode="auto">
            <a:xfrm>
              <a:off x="1600200" y="3581400"/>
              <a:ext cx="390980" cy="469629"/>
              <a:chOff x="7837909" y="3003200"/>
              <a:chExt cx="390980" cy="469629"/>
            </a:xfrm>
          </p:grpSpPr>
          <p:sp>
            <p:nvSpPr>
              <p:cNvPr id="183324" name="椭圆 11"/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3325" name="文本框 30"/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7" name="组合 11"/>
            <p:cNvGrpSpPr/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83322" name="椭圆 11"/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3323" name="文本框 42"/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308" name="组合 12"/>
            <p:cNvGrpSpPr/>
            <p:nvPr/>
          </p:nvGrpSpPr>
          <p:grpSpPr bwMode="auto">
            <a:xfrm>
              <a:off x="2569567" y="2816001"/>
              <a:ext cx="380934" cy="461665"/>
              <a:chOff x="4115660" y="3000489"/>
              <a:chExt cx="380934" cy="461665"/>
            </a:xfrm>
          </p:grpSpPr>
          <p:sp>
            <p:nvSpPr>
              <p:cNvPr id="183320" name="椭圆 11"/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3321" name="文本框 45"/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3309" name="直接连接符 14"/>
            <p:cNvCxnSpPr>
              <a:cxnSpLocks noChangeShapeType="1"/>
              <a:endCxn id="183325" idx="1"/>
            </p:cNvCxnSpPr>
            <p:nvPr/>
          </p:nvCxnSpPr>
          <p:spPr bwMode="auto">
            <a:xfrm>
              <a:off x="974587" y="3526060"/>
              <a:ext cx="625613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0" name="直接连接符 15"/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1" name="直接连接符 16"/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2" name="直接连接符 17"/>
            <p:cNvCxnSpPr>
              <a:cxnSpLocks noChangeShapeType="1"/>
              <a:stCxn id="183321" idx="2"/>
            </p:cNvCxnSpPr>
            <p:nvPr/>
          </p:nvCxnSpPr>
          <p:spPr bwMode="auto">
            <a:xfrm>
              <a:off x="2755193" y="3277666"/>
              <a:ext cx="0" cy="9412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3" name="直接连接符 18"/>
            <p:cNvCxnSpPr>
              <a:cxnSpLocks noChangeShapeType="1"/>
              <a:stCxn id="183326" idx="6"/>
              <a:endCxn id="183323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4" name="直接连接符 21"/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5" name="直接连接符 26"/>
            <p:cNvCxnSpPr>
              <a:cxnSpLocks noChangeShapeType="1"/>
              <a:endCxn id="183327" idx="1"/>
            </p:cNvCxnSpPr>
            <p:nvPr/>
          </p:nvCxnSpPr>
          <p:spPr bwMode="auto">
            <a:xfrm>
              <a:off x="1981200" y="3962400"/>
              <a:ext cx="625617" cy="404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316" name="任意多边形 27"/>
            <p:cNvSpPr/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83317" name="直接连接符 30"/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318" name="直接连接符 31"/>
            <p:cNvCxnSpPr>
              <a:cxnSpLocks noChangeShapeType="1"/>
              <a:stCxn id="183329" idx="3"/>
              <a:endCxn id="183326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3319" name="任意多边形 33"/>
            <p:cNvSpPr/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9FA9F-1156-4FD5-B876-C1A0D77E62D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53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4AE6E8-A1A3-4234-9C47-FF5F4F8C310C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5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5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 can only coalesce with pre-colored nodes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Only use George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Merge normal node to pre-colored node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 &amp; r2 and ae &amp; r1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r1 and d cannot be coalesced because it will introduce a significant-degree node ae to r1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85350" name="组合 5"/>
          <p:cNvGrpSpPr/>
          <p:nvPr/>
        </p:nvGrpSpPr>
        <p:grpSpPr bwMode="auto">
          <a:xfrm>
            <a:off x="4495800" y="2236788"/>
            <a:ext cx="4294188" cy="2835275"/>
            <a:chOff x="609601" y="2378377"/>
            <a:chExt cx="4153053" cy="2835474"/>
          </a:xfrm>
        </p:grpSpPr>
        <p:grpSp>
          <p:nvGrpSpPr>
            <p:cNvPr id="185353" name="组合 2"/>
            <p:cNvGrpSpPr/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185380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5381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4" name="组合 22"/>
            <p:cNvGrpSpPr/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85378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5379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5" name="组合 25"/>
            <p:cNvGrpSpPr/>
            <p:nvPr/>
          </p:nvGrpSpPr>
          <p:grpSpPr bwMode="auto">
            <a:xfrm>
              <a:off x="2549998" y="4160067"/>
              <a:ext cx="442153" cy="462094"/>
              <a:chOff x="4583001" y="3663903"/>
              <a:chExt cx="442230" cy="462010"/>
            </a:xfrm>
          </p:grpSpPr>
          <p:sp>
            <p:nvSpPr>
              <p:cNvPr id="185376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5377" name="文本框 27"/>
              <p:cNvSpPr txBox="1">
                <a:spLocks noChangeArrowheads="1"/>
              </p:cNvSpPr>
              <p:nvPr/>
            </p:nvSpPr>
            <p:spPr bwMode="auto">
              <a:xfrm>
                <a:off x="4583001" y="3663903"/>
                <a:ext cx="442230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6" name="组合 9"/>
            <p:cNvGrpSpPr/>
            <p:nvPr/>
          </p:nvGrpSpPr>
          <p:grpSpPr bwMode="auto">
            <a:xfrm>
              <a:off x="1600200" y="3581400"/>
              <a:ext cx="390980" cy="469629"/>
              <a:chOff x="7837909" y="3003200"/>
              <a:chExt cx="390980" cy="469629"/>
            </a:xfrm>
          </p:grpSpPr>
          <p:sp>
            <p:nvSpPr>
              <p:cNvPr id="185374" name="椭圆 11"/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5375" name="文本框 30"/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7" name="组合 11"/>
            <p:cNvGrpSpPr/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85372" name="椭圆 11"/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5373" name="文本框 42"/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358" name="组合 12"/>
            <p:cNvGrpSpPr/>
            <p:nvPr/>
          </p:nvGrpSpPr>
          <p:grpSpPr bwMode="auto">
            <a:xfrm>
              <a:off x="2569567" y="2816001"/>
              <a:ext cx="380934" cy="461665"/>
              <a:chOff x="4115660" y="3000489"/>
              <a:chExt cx="380934" cy="461665"/>
            </a:xfrm>
          </p:grpSpPr>
          <p:sp>
            <p:nvSpPr>
              <p:cNvPr id="185370" name="椭圆 11"/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5371" name="文本框 45"/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5359" name="直接连接符 14"/>
            <p:cNvCxnSpPr>
              <a:cxnSpLocks noChangeShapeType="1"/>
              <a:endCxn id="185375" idx="1"/>
            </p:cNvCxnSpPr>
            <p:nvPr/>
          </p:nvCxnSpPr>
          <p:spPr bwMode="auto">
            <a:xfrm>
              <a:off x="974587" y="3526060"/>
              <a:ext cx="625613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0" name="直接连接符 15"/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1" name="直接连接符 16"/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2" name="直接连接符 17"/>
            <p:cNvCxnSpPr>
              <a:cxnSpLocks noChangeShapeType="1"/>
              <a:stCxn id="185371" idx="2"/>
            </p:cNvCxnSpPr>
            <p:nvPr/>
          </p:nvCxnSpPr>
          <p:spPr bwMode="auto">
            <a:xfrm>
              <a:off x="2755193" y="3277666"/>
              <a:ext cx="0" cy="9412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3" name="直接连接符 18"/>
            <p:cNvCxnSpPr>
              <a:cxnSpLocks noChangeShapeType="1"/>
              <a:stCxn id="185376" idx="6"/>
              <a:endCxn id="185373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4" name="直接连接符 21"/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5" name="直接连接符 26"/>
            <p:cNvCxnSpPr>
              <a:cxnSpLocks noChangeShapeType="1"/>
              <a:endCxn id="185377" idx="1"/>
            </p:cNvCxnSpPr>
            <p:nvPr/>
          </p:nvCxnSpPr>
          <p:spPr bwMode="auto">
            <a:xfrm>
              <a:off x="1981200" y="3962400"/>
              <a:ext cx="625617" cy="404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366" name="任意多边形 27"/>
            <p:cNvSpPr/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85367" name="直接连接符 30"/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368" name="直接连接符 31"/>
            <p:cNvCxnSpPr>
              <a:cxnSpLocks noChangeShapeType="1"/>
              <a:stCxn id="185379" idx="3"/>
              <a:endCxn id="185376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369" name="任意多边形 33"/>
            <p:cNvSpPr/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" name="椭圆 5"/>
          <p:cNvSpPr>
            <a:spLocks noChangeArrowheads="1"/>
          </p:cNvSpPr>
          <p:nvPr/>
        </p:nvSpPr>
        <p:spPr bwMode="auto">
          <a:xfrm>
            <a:off x="6521450" y="2713038"/>
            <a:ext cx="393700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52" name="椭圆 5"/>
          <p:cNvSpPr>
            <a:spLocks noChangeArrowheads="1"/>
          </p:cNvSpPr>
          <p:nvPr/>
        </p:nvSpPr>
        <p:spPr bwMode="auto">
          <a:xfrm>
            <a:off x="5534025" y="3503613"/>
            <a:ext cx="392113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0A18B-3006-4421-9665-DB91F43DAC1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F1EB0E-32AC-405E-8E66-A8DC57087B8C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Interference graph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Step 1 (build):</a:t>
            </a:r>
            <a:r>
              <a:rPr lang="en-US" altLang="zh-CN">
                <a:ea typeface="宋体" panose="02010600030101010101" pitchFamily="2" charset="-122"/>
              </a:rPr>
              <a:t>  build an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Interference graph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冲突图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相干图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Nodes</a:t>
            </a:r>
            <a:r>
              <a:rPr lang="en-US" altLang="zh-CN">
                <a:ea typeface="宋体" panose="02010600030101010101" pitchFamily="2" charset="-122"/>
              </a:rPr>
              <a:t> of the graph = variables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Edges</a:t>
            </a:r>
            <a:r>
              <a:rPr lang="en-US" altLang="zh-CN">
                <a:ea typeface="宋体" panose="02010600030101010101" pitchFamily="2" charset="-122"/>
              </a:rPr>
              <a:t> connect variables that interfere with one another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Nodes will be assigned a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color</a:t>
            </a:r>
            <a:r>
              <a:rPr lang="en-US" altLang="zh-CN">
                <a:ea typeface="宋体" panose="02010600030101010101" pitchFamily="2" charset="-122"/>
              </a:rPr>
              <a:t> corresponding to the register assigned to the variable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Two nodes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with the same color can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 be next to one another in the graph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即在冲突图中有边直接相连的两个变量不能使用相同的寄存器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192F3C-443F-4E2C-A64F-075A3E2A3002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73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A36662-D7D9-4A1F-88F7-7449678C6891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7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7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Coalesce r2 and b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Further coalesce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r1 and ae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87398" name="组合 5"/>
          <p:cNvGrpSpPr/>
          <p:nvPr/>
        </p:nvGrpSpPr>
        <p:grpSpPr bwMode="auto">
          <a:xfrm>
            <a:off x="4495800" y="2236788"/>
            <a:ext cx="4294188" cy="2835275"/>
            <a:chOff x="609601" y="2378377"/>
            <a:chExt cx="4153053" cy="2835474"/>
          </a:xfrm>
        </p:grpSpPr>
        <p:grpSp>
          <p:nvGrpSpPr>
            <p:cNvPr id="187402" name="组合 2"/>
            <p:cNvGrpSpPr/>
            <p:nvPr/>
          </p:nvGrpSpPr>
          <p:grpSpPr bwMode="auto">
            <a:xfrm>
              <a:off x="609601" y="3234075"/>
              <a:ext cx="427944" cy="461665"/>
              <a:chOff x="4610100" y="3692543"/>
              <a:chExt cx="428018" cy="461580"/>
            </a:xfrm>
          </p:grpSpPr>
          <p:sp>
            <p:nvSpPr>
              <p:cNvPr id="187423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7424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403" name="组合 22"/>
            <p:cNvGrpSpPr/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87421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7422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404" name="组合 25"/>
            <p:cNvGrpSpPr/>
            <p:nvPr/>
          </p:nvGrpSpPr>
          <p:grpSpPr bwMode="auto">
            <a:xfrm>
              <a:off x="2549998" y="4160067"/>
              <a:ext cx="442153" cy="462094"/>
              <a:chOff x="4583001" y="3663903"/>
              <a:chExt cx="442230" cy="462010"/>
            </a:xfrm>
          </p:grpSpPr>
          <p:sp>
            <p:nvSpPr>
              <p:cNvPr id="187419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7420" name="文本框 27"/>
              <p:cNvSpPr txBox="1">
                <a:spLocks noChangeArrowheads="1"/>
              </p:cNvSpPr>
              <p:nvPr/>
            </p:nvSpPr>
            <p:spPr bwMode="auto">
              <a:xfrm>
                <a:off x="4583001" y="3663903"/>
                <a:ext cx="442230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405" name="组合 9"/>
            <p:cNvGrpSpPr/>
            <p:nvPr/>
          </p:nvGrpSpPr>
          <p:grpSpPr bwMode="auto">
            <a:xfrm>
              <a:off x="1543357" y="3586424"/>
              <a:ext cx="525873" cy="464605"/>
              <a:chOff x="7781066" y="3008224"/>
              <a:chExt cx="525873" cy="464605"/>
            </a:xfrm>
          </p:grpSpPr>
          <p:sp>
            <p:nvSpPr>
              <p:cNvPr id="187417" name="椭圆 11"/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7418" name="文本框 30"/>
              <p:cNvSpPr txBox="1">
                <a:spLocks noChangeArrowheads="1"/>
              </p:cNvSpPr>
              <p:nvPr/>
            </p:nvSpPr>
            <p:spPr bwMode="auto">
              <a:xfrm>
                <a:off x="7781066" y="3008224"/>
                <a:ext cx="5258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406" name="组合 11"/>
            <p:cNvGrpSpPr/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87415" name="椭圆 11"/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87416" name="文本框 42"/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7407" name="直接连接符 14"/>
            <p:cNvCxnSpPr>
              <a:cxnSpLocks noChangeShapeType="1"/>
              <a:endCxn id="187418" idx="1"/>
            </p:cNvCxnSpPr>
            <p:nvPr/>
          </p:nvCxnSpPr>
          <p:spPr bwMode="auto">
            <a:xfrm>
              <a:off x="974587" y="3526060"/>
              <a:ext cx="625613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08" name="直接连接符 15"/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09" name="直接连接符 16"/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10" name="直接连接符 18"/>
            <p:cNvCxnSpPr>
              <a:cxnSpLocks noChangeShapeType="1"/>
              <a:stCxn id="187419" idx="6"/>
              <a:endCxn id="187416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411" name="直接连接符 26"/>
            <p:cNvCxnSpPr>
              <a:cxnSpLocks noChangeShapeType="1"/>
              <a:endCxn id="187420" idx="1"/>
            </p:cNvCxnSpPr>
            <p:nvPr/>
          </p:nvCxnSpPr>
          <p:spPr bwMode="auto">
            <a:xfrm>
              <a:off x="1981200" y="3962400"/>
              <a:ext cx="625617" cy="404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412" name="任意多边形 27"/>
            <p:cNvSpPr/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87413" name="直接连接符 31"/>
            <p:cNvCxnSpPr>
              <a:cxnSpLocks noChangeShapeType="1"/>
              <a:stCxn id="187422" idx="3"/>
              <a:endCxn id="187419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7414" name="任意多边形 33"/>
            <p:cNvSpPr/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1" name="椭圆 5"/>
          <p:cNvSpPr>
            <a:spLocks noChangeArrowheads="1"/>
          </p:cNvSpPr>
          <p:nvPr/>
        </p:nvSpPr>
        <p:spPr bwMode="auto">
          <a:xfrm>
            <a:off x="4533900" y="4076700"/>
            <a:ext cx="392113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87400" name="任意多边形 2"/>
          <p:cNvSpPr/>
          <p:nvPr/>
        </p:nvSpPr>
        <p:spPr bwMode="auto">
          <a:xfrm>
            <a:off x="5883275" y="3424238"/>
            <a:ext cx="2608263" cy="971550"/>
          </a:xfrm>
          <a:custGeom>
            <a:avLst/>
            <a:gdLst>
              <a:gd name="T0" fmla="*/ 0 w 2607547"/>
              <a:gd name="T1" fmla="*/ 172637 h 971670"/>
              <a:gd name="T2" fmla="*/ 951918 w 2607547"/>
              <a:gd name="T3" fmla="*/ 57207 h 971670"/>
              <a:gd name="T4" fmla="*/ 2613998 w 2607547"/>
              <a:gd name="T5" fmla="*/ 970590 h 9716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07547" h="971670">
                <a:moveTo>
                  <a:pt x="0" y="172826"/>
                </a:moveTo>
                <a:cubicBezTo>
                  <a:pt x="257489" y="48477"/>
                  <a:pt x="514978" y="-75871"/>
                  <a:pt x="949569" y="57270"/>
                </a:cubicBezTo>
                <a:cubicBezTo>
                  <a:pt x="1384160" y="190411"/>
                  <a:pt x="1995853" y="581040"/>
                  <a:pt x="2607547" y="97167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" name="椭圆 5"/>
          <p:cNvSpPr>
            <a:spLocks noChangeArrowheads="1"/>
          </p:cNvSpPr>
          <p:nvPr/>
        </p:nvSpPr>
        <p:spPr bwMode="auto">
          <a:xfrm>
            <a:off x="6529388" y="4067175"/>
            <a:ext cx="393700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DC9FBD-97AB-4607-B3CE-4487C9DE3436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94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9D75BD-779D-41D0-83D8-5E26C913B525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9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6245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Now d becomes constrained node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 can simplify d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89446" name="组合 2"/>
          <p:cNvGrpSpPr/>
          <p:nvPr/>
        </p:nvGrpSpPr>
        <p:grpSpPr bwMode="auto">
          <a:xfrm>
            <a:off x="4495800" y="3092450"/>
            <a:ext cx="442913" cy="460375"/>
            <a:chOff x="4610100" y="3692543"/>
            <a:chExt cx="428018" cy="461580"/>
          </a:xfrm>
        </p:grpSpPr>
        <p:sp>
          <p:nvSpPr>
            <p:cNvPr id="189464" name="椭圆 11"/>
            <p:cNvSpPr>
              <a:spLocks noChangeArrowheads="1"/>
            </p:cNvSpPr>
            <p:nvPr/>
          </p:nvSpPr>
          <p:spPr bwMode="auto">
            <a:xfrm>
              <a:off x="4610100" y="37226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89465" name="文本框 1"/>
            <p:cNvSpPr txBox="1">
              <a:spLocks noChangeArrowheads="1"/>
            </p:cNvSpPr>
            <p:nvPr/>
          </p:nvSpPr>
          <p:spPr bwMode="auto">
            <a:xfrm>
              <a:off x="4648200" y="3692543"/>
              <a:ext cx="389918" cy="46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i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447" name="组合 22"/>
          <p:cNvGrpSpPr/>
          <p:nvPr/>
        </p:nvGrpSpPr>
        <p:grpSpPr bwMode="auto">
          <a:xfrm>
            <a:off x="4446588" y="4054475"/>
            <a:ext cx="582612" cy="427038"/>
            <a:chOff x="4524781" y="3697945"/>
            <a:chExt cx="563177" cy="427968"/>
          </a:xfrm>
        </p:grpSpPr>
        <p:sp>
          <p:nvSpPr>
            <p:cNvPr id="189462" name="椭圆 11"/>
            <p:cNvSpPr>
              <a:spLocks noChangeArrowheads="1"/>
            </p:cNvSpPr>
            <p:nvPr/>
          </p:nvSpPr>
          <p:spPr bwMode="auto">
            <a:xfrm>
              <a:off x="4610100" y="3722688"/>
              <a:ext cx="381000" cy="40322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89463" name="文本框 24"/>
            <p:cNvSpPr txBox="1">
              <a:spLocks noChangeArrowheads="1"/>
            </p:cNvSpPr>
            <p:nvPr/>
          </p:nvSpPr>
          <p:spPr bwMode="auto">
            <a:xfrm>
              <a:off x="4524781" y="3697945"/>
              <a:ext cx="563177" cy="400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000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0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ae</a:t>
              </a:r>
              <a:endParaRPr lang="zh-CN" altLang="en-US" sz="2400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448" name="组合 9"/>
          <p:cNvGrpSpPr/>
          <p:nvPr/>
        </p:nvGrpSpPr>
        <p:grpSpPr bwMode="auto">
          <a:xfrm>
            <a:off x="5461000" y="3444875"/>
            <a:ext cx="544513" cy="463550"/>
            <a:chOff x="7781066" y="3008224"/>
            <a:chExt cx="525873" cy="464605"/>
          </a:xfrm>
        </p:grpSpPr>
        <p:sp>
          <p:nvSpPr>
            <p:cNvPr id="189460" name="椭圆 11"/>
            <p:cNvSpPr>
              <a:spLocks noChangeArrowheads="1"/>
            </p:cNvSpPr>
            <p:nvPr/>
          </p:nvSpPr>
          <p:spPr bwMode="auto">
            <a:xfrm>
              <a:off x="7847955" y="3069529"/>
              <a:ext cx="380934" cy="4033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89461" name="文本框 30"/>
            <p:cNvSpPr txBox="1">
              <a:spLocks noChangeArrowheads="1"/>
            </p:cNvSpPr>
            <p:nvPr/>
          </p:nvSpPr>
          <p:spPr bwMode="auto">
            <a:xfrm>
              <a:off x="7781066" y="3008224"/>
              <a:ext cx="5258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449" name="组合 11"/>
          <p:cNvGrpSpPr/>
          <p:nvPr/>
        </p:nvGrpSpPr>
        <p:grpSpPr bwMode="auto">
          <a:xfrm>
            <a:off x="8396288" y="4325938"/>
            <a:ext cx="393700" cy="461962"/>
            <a:chOff x="4660049" y="4499931"/>
            <a:chExt cx="380934" cy="461665"/>
          </a:xfrm>
        </p:grpSpPr>
        <p:sp>
          <p:nvSpPr>
            <p:cNvPr id="189458" name="椭圆 11"/>
            <p:cNvSpPr>
              <a:spLocks noChangeArrowheads="1"/>
            </p:cNvSpPr>
            <p:nvPr/>
          </p:nvSpPr>
          <p:spPr bwMode="auto">
            <a:xfrm>
              <a:off x="4660049" y="4558296"/>
              <a:ext cx="380934" cy="4033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89459" name="文本框 42"/>
            <p:cNvSpPr txBox="1">
              <a:spLocks noChangeArrowheads="1"/>
            </p:cNvSpPr>
            <p:nvPr/>
          </p:nvSpPr>
          <p:spPr bwMode="auto">
            <a:xfrm>
              <a:off x="4667900" y="4499931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i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9450" name="直接连接符 14"/>
          <p:cNvCxnSpPr>
            <a:cxnSpLocks noChangeShapeType="1"/>
            <a:endCxn id="189461" idx="1"/>
          </p:cNvCxnSpPr>
          <p:nvPr/>
        </p:nvCxnSpPr>
        <p:spPr bwMode="auto">
          <a:xfrm>
            <a:off x="4873625" y="3384550"/>
            <a:ext cx="646113" cy="285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451" name="直接连接符 15"/>
          <p:cNvCxnSpPr>
            <a:cxnSpLocks noChangeShapeType="1"/>
          </p:cNvCxnSpPr>
          <p:nvPr/>
        </p:nvCxnSpPr>
        <p:spPr bwMode="auto">
          <a:xfrm>
            <a:off x="4652963" y="3524250"/>
            <a:ext cx="39687" cy="552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452" name="直接连接符 16"/>
          <p:cNvCxnSpPr>
            <a:cxnSpLocks noChangeShapeType="1"/>
          </p:cNvCxnSpPr>
          <p:nvPr/>
        </p:nvCxnSpPr>
        <p:spPr bwMode="auto">
          <a:xfrm flipV="1">
            <a:off x="4935538" y="3800475"/>
            <a:ext cx="622300" cy="479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9453" name="直接连接符 18"/>
          <p:cNvCxnSpPr>
            <a:cxnSpLocks noChangeShapeType="1"/>
            <a:endCxn id="189459" idx="1"/>
          </p:cNvCxnSpPr>
          <p:nvPr/>
        </p:nvCxnSpPr>
        <p:spPr bwMode="auto">
          <a:xfrm>
            <a:off x="4929188" y="4325938"/>
            <a:ext cx="3475037" cy="2301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9454" name="任意多边形 27"/>
          <p:cNvSpPr/>
          <p:nvPr/>
        </p:nvSpPr>
        <p:spPr bwMode="auto">
          <a:xfrm>
            <a:off x="5689600" y="2236788"/>
            <a:ext cx="2024063" cy="1263650"/>
          </a:xfrm>
          <a:custGeom>
            <a:avLst/>
            <a:gdLst>
              <a:gd name="T0" fmla="*/ 0 w 1958358"/>
              <a:gd name="T1" fmla="*/ 1259657 h 1264150"/>
              <a:gd name="T2" fmla="*/ 496387 w 1958358"/>
              <a:gd name="T3" fmla="*/ 358521 h 1264150"/>
              <a:gd name="T4" fmla="*/ 2579815 w 1958358"/>
              <a:gd name="T5" fmla="*/ 28104 h 1264150"/>
              <a:gd name="T6" fmla="*/ 2551851 w 1958358"/>
              <a:gd name="T7" fmla="*/ 18092 h 1264150"/>
              <a:gd name="T8" fmla="*/ 2551851 w 1958358"/>
              <a:gd name="T9" fmla="*/ 18092 h 126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8358" h="1264150">
                <a:moveTo>
                  <a:pt x="0" y="1264150"/>
                </a:moveTo>
                <a:cubicBezTo>
                  <a:pt x="23864" y="914970"/>
                  <a:pt x="47729" y="565790"/>
                  <a:pt x="356716" y="359799"/>
                </a:cubicBezTo>
                <a:cubicBezTo>
                  <a:pt x="665703" y="153808"/>
                  <a:pt x="1853921" y="28203"/>
                  <a:pt x="1853921" y="28203"/>
                </a:cubicBezTo>
                <a:cubicBezTo>
                  <a:pt x="2100106" y="-28738"/>
                  <a:pt x="1833824" y="18155"/>
                  <a:pt x="1833824" y="1815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" name="任意多边形 33"/>
          <p:cNvSpPr/>
          <p:nvPr/>
        </p:nvSpPr>
        <p:spPr bwMode="auto">
          <a:xfrm>
            <a:off x="4764088" y="4484688"/>
            <a:ext cx="3714750" cy="587375"/>
          </a:xfrm>
          <a:custGeom>
            <a:avLst/>
            <a:gdLst>
              <a:gd name="T0" fmla="*/ 0 w 3592286"/>
              <a:gd name="T1" fmla="*/ 0 h 586585"/>
              <a:gd name="T2" fmla="*/ 2725430 w 3592286"/>
              <a:gd name="T3" fmla="*/ 589905 h 586585"/>
              <a:gd name="T4" fmla="*/ 5022372 w 3592286"/>
              <a:gd name="T5" fmla="*/ 269528 h 586585"/>
              <a:gd name="T6" fmla="*/ 5022372 w 3592286"/>
              <a:gd name="T7" fmla="*/ 269528 h 58658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92286" h="586585">
                <a:moveTo>
                  <a:pt x="0" y="0"/>
                </a:moveTo>
                <a:cubicBezTo>
                  <a:pt x="675333" y="269212"/>
                  <a:pt x="1350667" y="538424"/>
                  <a:pt x="1949381" y="582804"/>
                </a:cubicBezTo>
                <a:cubicBezTo>
                  <a:pt x="2548095" y="627184"/>
                  <a:pt x="3592286" y="266281"/>
                  <a:pt x="3592286" y="26628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9456" name="任意多边形 2"/>
          <p:cNvSpPr/>
          <p:nvPr/>
        </p:nvSpPr>
        <p:spPr bwMode="auto">
          <a:xfrm>
            <a:off x="5883275" y="3424238"/>
            <a:ext cx="2608263" cy="971550"/>
          </a:xfrm>
          <a:custGeom>
            <a:avLst/>
            <a:gdLst>
              <a:gd name="T0" fmla="*/ 0 w 2607547"/>
              <a:gd name="T1" fmla="*/ 172637 h 971670"/>
              <a:gd name="T2" fmla="*/ 951918 w 2607547"/>
              <a:gd name="T3" fmla="*/ 57207 h 971670"/>
              <a:gd name="T4" fmla="*/ 2613998 w 2607547"/>
              <a:gd name="T5" fmla="*/ 970590 h 9716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07547" h="971670">
                <a:moveTo>
                  <a:pt x="0" y="172826"/>
                </a:moveTo>
                <a:cubicBezTo>
                  <a:pt x="257489" y="48477"/>
                  <a:pt x="514978" y="-75871"/>
                  <a:pt x="949569" y="57270"/>
                </a:cubicBezTo>
                <a:cubicBezTo>
                  <a:pt x="1384160" y="190411"/>
                  <a:pt x="1995853" y="581040"/>
                  <a:pt x="2607547" y="97167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5" name="椭圆 5"/>
          <p:cNvSpPr>
            <a:spLocks noChangeArrowheads="1"/>
          </p:cNvSpPr>
          <p:nvPr/>
        </p:nvSpPr>
        <p:spPr bwMode="auto">
          <a:xfrm>
            <a:off x="8405813" y="4383088"/>
            <a:ext cx="392112" cy="41592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1482725"/>
            <a:ext cx="6545262" cy="15732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We pick d and give it only color r3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Now a&amp;e are r1, b is r2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 must be spilled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9149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59EE16-B749-4CD2-B920-2C06BFD4515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14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D8903C-077C-4C7B-9111-3A4A8E39FA7B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1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91494" name="组合 1"/>
          <p:cNvGrpSpPr/>
          <p:nvPr/>
        </p:nvGrpSpPr>
        <p:grpSpPr bwMode="auto">
          <a:xfrm>
            <a:off x="6884988" y="1708150"/>
            <a:ext cx="1557337" cy="1389063"/>
            <a:chOff x="4446989" y="3091901"/>
            <a:chExt cx="1558030" cy="1390365"/>
          </a:xfrm>
        </p:grpSpPr>
        <p:grpSp>
          <p:nvGrpSpPr>
            <p:cNvPr id="191561" name="组合 2"/>
            <p:cNvGrpSpPr/>
            <p:nvPr/>
          </p:nvGrpSpPr>
          <p:grpSpPr bwMode="auto">
            <a:xfrm>
              <a:off x="4495800" y="3091901"/>
              <a:ext cx="442483" cy="461665"/>
              <a:chOff x="4610100" y="3692543"/>
              <a:chExt cx="428018" cy="461580"/>
            </a:xfrm>
          </p:grpSpPr>
          <p:sp>
            <p:nvSpPr>
              <p:cNvPr id="191571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1572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62" name="组合 22"/>
            <p:cNvGrpSpPr/>
            <p:nvPr/>
          </p:nvGrpSpPr>
          <p:grpSpPr bwMode="auto">
            <a:xfrm>
              <a:off x="4446989" y="4054220"/>
              <a:ext cx="582211" cy="428046"/>
              <a:chOff x="4524781" y="3697945"/>
              <a:chExt cx="563177" cy="427968"/>
            </a:xfrm>
          </p:grpSpPr>
          <p:sp>
            <p:nvSpPr>
              <p:cNvPr id="191569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1570" name="文本框 24"/>
              <p:cNvSpPr txBox="1">
                <a:spLocks noChangeArrowheads="1"/>
              </p:cNvSpPr>
              <p:nvPr/>
            </p:nvSpPr>
            <p:spPr bwMode="auto">
              <a:xfrm>
                <a:off x="4524781" y="3697945"/>
                <a:ext cx="563177" cy="400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63" name="组合 9"/>
            <p:cNvGrpSpPr/>
            <p:nvPr/>
          </p:nvGrpSpPr>
          <p:grpSpPr bwMode="auto">
            <a:xfrm>
              <a:off x="5461280" y="3444250"/>
              <a:ext cx="543739" cy="464605"/>
              <a:chOff x="7781066" y="3008224"/>
              <a:chExt cx="525873" cy="464605"/>
            </a:xfrm>
          </p:grpSpPr>
          <p:sp>
            <p:nvSpPr>
              <p:cNvPr id="191567" name="椭圆 11"/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1568" name="文本框 30"/>
              <p:cNvSpPr txBox="1">
                <a:spLocks noChangeArrowheads="1"/>
              </p:cNvSpPr>
              <p:nvPr/>
            </p:nvSpPr>
            <p:spPr bwMode="auto">
              <a:xfrm>
                <a:off x="7781066" y="3008224"/>
                <a:ext cx="5258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1564" name="直接连接符 14"/>
            <p:cNvCxnSpPr>
              <a:cxnSpLocks noChangeShapeType="1"/>
              <a:endCxn id="191568" idx="1"/>
            </p:cNvCxnSpPr>
            <p:nvPr/>
          </p:nvCxnSpPr>
          <p:spPr bwMode="auto">
            <a:xfrm>
              <a:off x="4873186" y="3383886"/>
              <a:ext cx="646868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65" name="直接连接符 15"/>
            <p:cNvCxnSpPr>
              <a:cxnSpLocks noChangeShapeType="1"/>
            </p:cNvCxnSpPr>
            <p:nvPr/>
          </p:nvCxnSpPr>
          <p:spPr bwMode="auto">
            <a:xfrm>
              <a:off x="4653377" y="3524553"/>
              <a:ext cx="39361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66" name="直接连接符 16"/>
            <p:cNvCxnSpPr>
              <a:cxnSpLocks noChangeShapeType="1"/>
            </p:cNvCxnSpPr>
            <p:nvPr/>
          </p:nvCxnSpPr>
          <p:spPr bwMode="auto">
            <a:xfrm flipV="1">
              <a:off x="4936113" y="3800625"/>
              <a:ext cx="621173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1495" name="任意多边形 27"/>
          <p:cNvSpPr/>
          <p:nvPr/>
        </p:nvSpPr>
        <p:spPr bwMode="auto">
          <a:xfrm>
            <a:off x="5689600" y="2236788"/>
            <a:ext cx="2024063" cy="1263650"/>
          </a:xfrm>
          <a:custGeom>
            <a:avLst/>
            <a:gdLst>
              <a:gd name="T0" fmla="*/ 0 w 1958358"/>
              <a:gd name="T1" fmla="*/ 1259657 h 1264150"/>
              <a:gd name="T2" fmla="*/ 496387 w 1958358"/>
              <a:gd name="T3" fmla="*/ 358521 h 1264150"/>
              <a:gd name="T4" fmla="*/ 2579815 w 1958358"/>
              <a:gd name="T5" fmla="*/ 28104 h 1264150"/>
              <a:gd name="T6" fmla="*/ 2551851 w 1958358"/>
              <a:gd name="T7" fmla="*/ 18092 h 1264150"/>
              <a:gd name="T8" fmla="*/ 2551851 w 1958358"/>
              <a:gd name="T9" fmla="*/ 18092 h 1264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8358" h="1264150">
                <a:moveTo>
                  <a:pt x="0" y="1264150"/>
                </a:moveTo>
                <a:cubicBezTo>
                  <a:pt x="23864" y="914970"/>
                  <a:pt x="47729" y="565790"/>
                  <a:pt x="356716" y="359799"/>
                </a:cubicBezTo>
                <a:cubicBezTo>
                  <a:pt x="665703" y="153808"/>
                  <a:pt x="1853921" y="28203"/>
                  <a:pt x="1853921" y="28203"/>
                </a:cubicBezTo>
                <a:cubicBezTo>
                  <a:pt x="2100106" y="-28738"/>
                  <a:pt x="1833824" y="18155"/>
                  <a:pt x="1833824" y="1815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6237288" y="3348038"/>
            <a:ext cx="2459037" cy="1389062"/>
            <a:chOff x="2620534" y="3397560"/>
            <a:chExt cx="2459466" cy="1389063"/>
          </a:xfrm>
        </p:grpSpPr>
        <p:grpSp>
          <p:nvGrpSpPr>
            <p:cNvPr id="191544" name="组合 2"/>
            <p:cNvGrpSpPr/>
            <p:nvPr/>
          </p:nvGrpSpPr>
          <p:grpSpPr bwMode="auto">
            <a:xfrm>
              <a:off x="2669746" y="3397560"/>
              <a:ext cx="442913" cy="460375"/>
              <a:chOff x="4610100" y="3692543"/>
              <a:chExt cx="428018" cy="461580"/>
            </a:xfrm>
          </p:grpSpPr>
          <p:sp>
            <p:nvSpPr>
              <p:cNvPr id="191559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1560" name="文本框 1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45" name="组合 22"/>
            <p:cNvGrpSpPr/>
            <p:nvPr/>
          </p:nvGrpSpPr>
          <p:grpSpPr bwMode="auto">
            <a:xfrm>
              <a:off x="2620534" y="4359585"/>
              <a:ext cx="582612" cy="427038"/>
              <a:chOff x="4524781" y="3697945"/>
              <a:chExt cx="563177" cy="427968"/>
            </a:xfrm>
          </p:grpSpPr>
          <p:sp>
            <p:nvSpPr>
              <p:cNvPr id="191557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1558" name="文本框 24"/>
              <p:cNvSpPr txBox="1">
                <a:spLocks noChangeArrowheads="1"/>
              </p:cNvSpPr>
              <p:nvPr/>
            </p:nvSpPr>
            <p:spPr bwMode="auto">
              <a:xfrm>
                <a:off x="4524781" y="3697945"/>
                <a:ext cx="563177" cy="4000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0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46" name="组合 9"/>
            <p:cNvGrpSpPr/>
            <p:nvPr/>
          </p:nvGrpSpPr>
          <p:grpSpPr bwMode="auto">
            <a:xfrm>
              <a:off x="3634946" y="3749985"/>
              <a:ext cx="544513" cy="463550"/>
              <a:chOff x="7781066" y="3008224"/>
              <a:chExt cx="525873" cy="464605"/>
            </a:xfrm>
          </p:grpSpPr>
          <p:sp>
            <p:nvSpPr>
              <p:cNvPr id="191555" name="椭圆 11"/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1556" name="文本框 30"/>
              <p:cNvSpPr txBox="1">
                <a:spLocks noChangeArrowheads="1"/>
              </p:cNvSpPr>
              <p:nvPr/>
            </p:nvSpPr>
            <p:spPr bwMode="auto">
              <a:xfrm>
                <a:off x="7781066" y="3008224"/>
                <a:ext cx="5258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1547" name="组合 11"/>
            <p:cNvGrpSpPr/>
            <p:nvPr/>
          </p:nvGrpSpPr>
          <p:grpSpPr bwMode="auto">
            <a:xfrm>
              <a:off x="4686300" y="4222621"/>
              <a:ext cx="393700" cy="461962"/>
              <a:chOff x="4660049" y="4499931"/>
              <a:chExt cx="380934" cy="461665"/>
            </a:xfrm>
          </p:grpSpPr>
          <p:sp>
            <p:nvSpPr>
              <p:cNvPr id="191553" name="椭圆 11"/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1554" name="文本框 42"/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1548" name="直接连接符 14"/>
            <p:cNvCxnSpPr>
              <a:cxnSpLocks noChangeShapeType="1"/>
              <a:endCxn id="191556" idx="1"/>
            </p:cNvCxnSpPr>
            <p:nvPr/>
          </p:nvCxnSpPr>
          <p:spPr bwMode="auto">
            <a:xfrm>
              <a:off x="3047571" y="3689660"/>
              <a:ext cx="646113" cy="2857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49" name="直接连接符 15"/>
            <p:cNvCxnSpPr>
              <a:cxnSpLocks noChangeShapeType="1"/>
            </p:cNvCxnSpPr>
            <p:nvPr/>
          </p:nvCxnSpPr>
          <p:spPr bwMode="auto">
            <a:xfrm>
              <a:off x="2826909" y="3829360"/>
              <a:ext cx="39687" cy="552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50" name="直接连接符 16"/>
            <p:cNvCxnSpPr>
              <a:cxnSpLocks noChangeShapeType="1"/>
            </p:cNvCxnSpPr>
            <p:nvPr/>
          </p:nvCxnSpPr>
          <p:spPr bwMode="auto">
            <a:xfrm flipV="1">
              <a:off x="3109484" y="4105585"/>
              <a:ext cx="622300" cy="4794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551" name="直接连接符 18"/>
            <p:cNvCxnSpPr>
              <a:cxnSpLocks noChangeShapeType="1"/>
            </p:cNvCxnSpPr>
            <p:nvPr/>
          </p:nvCxnSpPr>
          <p:spPr bwMode="auto">
            <a:xfrm flipV="1">
              <a:off x="3103134" y="4533095"/>
              <a:ext cx="1567891" cy="9795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1552" name="任意多边形 2"/>
            <p:cNvSpPr/>
            <p:nvPr/>
          </p:nvSpPr>
          <p:spPr bwMode="auto">
            <a:xfrm>
              <a:off x="4057221" y="3729347"/>
              <a:ext cx="809623" cy="549748"/>
            </a:xfrm>
            <a:custGeom>
              <a:avLst/>
              <a:gdLst>
                <a:gd name="T0" fmla="*/ 0 w 2607547"/>
                <a:gd name="T1" fmla="*/ 17698 h 971670"/>
                <a:gd name="T2" fmla="*/ 8838 w 2607547"/>
                <a:gd name="T3" fmla="*/ 5865 h 971670"/>
                <a:gd name="T4" fmla="*/ 24268 w 2607547"/>
                <a:gd name="T5" fmla="*/ 99502 h 9716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7547" h="971670">
                  <a:moveTo>
                    <a:pt x="0" y="172826"/>
                  </a:moveTo>
                  <a:cubicBezTo>
                    <a:pt x="257489" y="48477"/>
                    <a:pt x="514978" y="-75871"/>
                    <a:pt x="949569" y="57270"/>
                  </a:cubicBezTo>
                  <a:cubicBezTo>
                    <a:pt x="1384160" y="190411"/>
                    <a:pt x="1995853" y="581040"/>
                    <a:pt x="2607547" y="97167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804863" y="3213100"/>
            <a:ext cx="4538662" cy="3048000"/>
            <a:chOff x="4114800" y="3657600"/>
            <a:chExt cx="4539640" cy="3047999"/>
          </a:xfrm>
        </p:grpSpPr>
        <p:grpSp>
          <p:nvGrpSpPr>
            <p:cNvPr id="191498" name="组合 5"/>
            <p:cNvGrpSpPr/>
            <p:nvPr/>
          </p:nvGrpSpPr>
          <p:grpSpPr bwMode="auto">
            <a:xfrm>
              <a:off x="4724400" y="3698366"/>
              <a:ext cx="3930040" cy="3007233"/>
              <a:chOff x="609601" y="2206550"/>
              <a:chExt cx="4248070" cy="3007301"/>
            </a:xfrm>
          </p:grpSpPr>
          <p:grpSp>
            <p:nvGrpSpPr>
              <p:cNvPr id="191500" name="组合 2"/>
              <p:cNvGrpSpPr/>
              <p:nvPr/>
            </p:nvGrpSpPr>
            <p:grpSpPr bwMode="auto">
              <a:xfrm>
                <a:off x="609601" y="3234075"/>
                <a:ext cx="427944" cy="461665"/>
                <a:chOff x="4610100" y="3692543"/>
                <a:chExt cx="428018" cy="461580"/>
              </a:xfrm>
            </p:grpSpPr>
            <p:sp>
              <p:nvSpPr>
                <p:cNvPr id="191542" name="椭圆 11"/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43" name="文本框 1"/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389918" cy="4615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1" name="组合 22"/>
              <p:cNvGrpSpPr/>
              <p:nvPr/>
            </p:nvGrpSpPr>
            <p:grpSpPr bwMode="auto">
              <a:xfrm>
                <a:off x="647694" y="4191000"/>
                <a:ext cx="427944" cy="461665"/>
                <a:chOff x="4610100" y="3692543"/>
                <a:chExt cx="428018" cy="461580"/>
              </a:xfrm>
            </p:grpSpPr>
            <p:sp>
              <p:nvSpPr>
                <p:cNvPr id="191540" name="椭圆 11"/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41" name="文本框 24"/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389918" cy="4615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2" name="组合 25"/>
              <p:cNvGrpSpPr/>
              <p:nvPr/>
            </p:nvGrpSpPr>
            <p:grpSpPr bwMode="auto">
              <a:xfrm>
                <a:off x="2577096" y="4104813"/>
                <a:ext cx="489236" cy="523232"/>
                <a:chOff x="4610100" y="3608650"/>
                <a:chExt cx="489321" cy="523136"/>
              </a:xfrm>
            </p:grpSpPr>
            <p:sp>
              <p:nvSpPr>
                <p:cNvPr id="191538" name="椭圆 11"/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9" name="文本框 27"/>
                <p:cNvSpPr txBox="1">
                  <a:spLocks noChangeArrowheads="1"/>
                </p:cNvSpPr>
                <p:nvPr/>
              </p:nvSpPr>
              <p:spPr bwMode="auto">
                <a:xfrm>
                  <a:off x="4639824" y="3608650"/>
                  <a:ext cx="459597" cy="523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i="0" baseline="-25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3" name="组合 9"/>
              <p:cNvGrpSpPr/>
              <p:nvPr/>
            </p:nvGrpSpPr>
            <p:grpSpPr bwMode="auto">
              <a:xfrm>
                <a:off x="1600200" y="3581400"/>
                <a:ext cx="390980" cy="469629"/>
                <a:chOff x="7837909" y="3003200"/>
                <a:chExt cx="390980" cy="469629"/>
              </a:xfrm>
            </p:grpSpPr>
            <p:sp>
              <p:nvSpPr>
                <p:cNvPr id="191536" name="椭圆 11"/>
                <p:cNvSpPr>
                  <a:spLocks noChangeArrowheads="1"/>
                </p:cNvSpPr>
                <p:nvPr/>
              </p:nvSpPr>
              <p:spPr bwMode="auto">
                <a:xfrm>
                  <a:off x="7847955" y="3069529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7" name="文本框 30"/>
                <p:cNvSpPr txBox="1">
                  <a:spLocks noChangeArrowheads="1"/>
                </p:cNvSpPr>
                <p:nvPr/>
              </p:nvSpPr>
              <p:spPr bwMode="auto">
                <a:xfrm>
                  <a:off x="7837909" y="3003200"/>
                  <a:ext cx="38985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4" name="组合 31"/>
              <p:cNvGrpSpPr/>
              <p:nvPr/>
            </p:nvGrpSpPr>
            <p:grpSpPr bwMode="auto">
              <a:xfrm>
                <a:off x="3581399" y="2206550"/>
                <a:ext cx="380934" cy="472525"/>
                <a:chOff x="4610100" y="3653475"/>
                <a:chExt cx="381000" cy="472438"/>
              </a:xfrm>
            </p:grpSpPr>
            <p:sp>
              <p:nvSpPr>
                <p:cNvPr id="191534" name="椭圆 11"/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5" name="文本框 33"/>
                <p:cNvSpPr txBox="1">
                  <a:spLocks noChangeArrowheads="1"/>
                </p:cNvSpPr>
                <p:nvPr/>
              </p:nvSpPr>
              <p:spPr bwMode="auto">
                <a:xfrm>
                  <a:off x="4626015" y="3653475"/>
                  <a:ext cx="346952" cy="4615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c</a:t>
                  </a:r>
                  <a:endParaRPr lang="zh-CN" altLang="en-US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5" name="组合 11"/>
              <p:cNvGrpSpPr/>
              <p:nvPr/>
            </p:nvGrpSpPr>
            <p:grpSpPr bwMode="auto">
              <a:xfrm>
                <a:off x="4363876" y="4452885"/>
                <a:ext cx="421397" cy="476487"/>
                <a:chOff x="4642205" y="4485109"/>
                <a:chExt cx="421397" cy="476487"/>
              </a:xfrm>
            </p:grpSpPr>
            <p:sp>
              <p:nvSpPr>
                <p:cNvPr id="191532" name="椭圆 11"/>
                <p:cNvSpPr>
                  <a:spLocks noChangeArrowheads="1"/>
                </p:cNvSpPr>
                <p:nvPr/>
              </p:nvSpPr>
              <p:spPr bwMode="auto">
                <a:xfrm>
                  <a:off x="4660049" y="4558296"/>
                  <a:ext cx="380934" cy="403300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3" name="文本框 42"/>
                <p:cNvSpPr txBox="1">
                  <a:spLocks noChangeArrowheads="1"/>
                </p:cNvSpPr>
                <p:nvPr/>
              </p:nvSpPr>
              <p:spPr bwMode="auto">
                <a:xfrm>
                  <a:off x="4642205" y="4485109"/>
                  <a:ext cx="421397" cy="461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6" name="组合 12"/>
              <p:cNvGrpSpPr/>
              <p:nvPr/>
            </p:nvGrpSpPr>
            <p:grpSpPr bwMode="auto">
              <a:xfrm>
                <a:off x="2552885" y="2801095"/>
                <a:ext cx="421398" cy="461675"/>
                <a:chOff x="4098978" y="2985583"/>
                <a:chExt cx="421398" cy="461675"/>
              </a:xfrm>
            </p:grpSpPr>
            <p:sp>
              <p:nvSpPr>
                <p:cNvPr id="191530" name="椭圆 11"/>
                <p:cNvSpPr>
                  <a:spLocks noChangeArrowheads="1"/>
                </p:cNvSpPr>
                <p:nvPr/>
              </p:nvSpPr>
              <p:spPr bwMode="auto">
                <a:xfrm>
                  <a:off x="4115660" y="3042840"/>
                  <a:ext cx="380934" cy="403300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31" name="文本框 45"/>
                <p:cNvSpPr txBox="1">
                  <a:spLocks noChangeArrowheads="1"/>
                </p:cNvSpPr>
                <p:nvPr/>
              </p:nvSpPr>
              <p:spPr bwMode="auto">
                <a:xfrm>
                  <a:off x="4098978" y="2985583"/>
                  <a:ext cx="421398" cy="461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507" name="组合 13"/>
              <p:cNvGrpSpPr/>
              <p:nvPr/>
            </p:nvGrpSpPr>
            <p:grpSpPr bwMode="auto">
              <a:xfrm>
                <a:off x="4429349" y="3160228"/>
                <a:ext cx="428322" cy="484771"/>
                <a:chOff x="5887652" y="3703952"/>
                <a:chExt cx="428322" cy="484771"/>
              </a:xfrm>
            </p:grpSpPr>
            <p:sp>
              <p:nvSpPr>
                <p:cNvPr id="191528" name="椭圆 11"/>
                <p:cNvSpPr>
                  <a:spLocks noChangeArrowheads="1"/>
                </p:cNvSpPr>
                <p:nvPr/>
              </p:nvSpPr>
              <p:spPr bwMode="auto">
                <a:xfrm>
                  <a:off x="5887652" y="3785423"/>
                  <a:ext cx="380934" cy="403300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1529" name="文本框 51"/>
                <p:cNvSpPr txBox="1">
                  <a:spLocks noChangeArrowheads="1"/>
                </p:cNvSpPr>
                <p:nvPr/>
              </p:nvSpPr>
              <p:spPr bwMode="auto">
                <a:xfrm>
                  <a:off x="5894577" y="3703952"/>
                  <a:ext cx="421397" cy="4616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1508" name="直接连接符 14"/>
              <p:cNvCxnSpPr>
                <a:cxnSpLocks noChangeShapeType="1"/>
                <a:endCxn id="191537" idx="1"/>
              </p:cNvCxnSpPr>
              <p:nvPr/>
            </p:nvCxnSpPr>
            <p:spPr bwMode="auto">
              <a:xfrm>
                <a:off x="974587" y="3526060"/>
                <a:ext cx="625613" cy="2861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09" name="直接连接符 15"/>
              <p:cNvCxnSpPr>
                <a:cxnSpLocks noChangeShapeType="1"/>
              </p:cNvCxnSpPr>
              <p:nvPr/>
            </p:nvCxnSpPr>
            <p:spPr bwMode="auto">
              <a:xfrm>
                <a:off x="762000" y="3666727"/>
                <a:ext cx="38068" cy="552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0" name="直接连接符 16"/>
              <p:cNvCxnSpPr>
                <a:cxnSpLocks noChangeShapeType="1"/>
              </p:cNvCxnSpPr>
              <p:nvPr/>
            </p:nvCxnSpPr>
            <p:spPr bwMode="auto">
              <a:xfrm flipV="1">
                <a:off x="1035446" y="3942799"/>
                <a:ext cx="600762" cy="47903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1" name="直接连接符 17"/>
              <p:cNvCxnSpPr>
                <a:cxnSpLocks noChangeShapeType="1"/>
                <a:stCxn id="191531" idx="2"/>
              </p:cNvCxnSpPr>
              <p:nvPr/>
            </p:nvCxnSpPr>
            <p:spPr bwMode="auto">
              <a:xfrm flipH="1">
                <a:off x="2763532" y="3262770"/>
                <a:ext cx="52" cy="95100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2" name="直接连接符 18"/>
              <p:cNvCxnSpPr>
                <a:cxnSpLocks noChangeShapeType="1"/>
                <a:stCxn id="191538" idx="6"/>
                <a:endCxn id="191533" idx="1"/>
              </p:cNvCxnSpPr>
              <p:nvPr/>
            </p:nvCxnSpPr>
            <p:spPr bwMode="auto">
              <a:xfrm>
                <a:off x="2958031" y="4420521"/>
                <a:ext cx="1405845" cy="26320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3" name="直接连接符 19"/>
              <p:cNvCxnSpPr>
                <a:cxnSpLocks noChangeShapeType="1"/>
                <a:endCxn id="191529" idx="2"/>
              </p:cNvCxnSpPr>
              <p:nvPr/>
            </p:nvCxnSpPr>
            <p:spPr bwMode="auto">
              <a:xfrm flipH="1" flipV="1">
                <a:off x="4646973" y="3621904"/>
                <a:ext cx="46251" cy="91999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4" name="直接连接符 20"/>
              <p:cNvCxnSpPr>
                <a:cxnSpLocks noChangeShapeType="1"/>
                <a:stCxn id="191530" idx="6"/>
                <a:endCxn id="191528" idx="2"/>
              </p:cNvCxnSpPr>
              <p:nvPr/>
            </p:nvCxnSpPr>
            <p:spPr bwMode="auto">
              <a:xfrm>
                <a:off x="2950501" y="3060002"/>
                <a:ext cx="1478848" cy="38334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5" name="直接连接符 21"/>
              <p:cNvCxnSpPr>
                <a:cxnSpLocks noChangeShapeType="1"/>
              </p:cNvCxnSpPr>
              <p:nvPr/>
            </p:nvCxnSpPr>
            <p:spPr bwMode="auto">
              <a:xfrm>
                <a:off x="2895600" y="3202985"/>
                <a:ext cx="1547111" cy="135654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6" name="直接连接符 22"/>
              <p:cNvCxnSpPr>
                <a:cxnSpLocks noChangeShapeType="1"/>
              </p:cNvCxnSpPr>
              <p:nvPr/>
            </p:nvCxnSpPr>
            <p:spPr bwMode="auto">
              <a:xfrm flipV="1">
                <a:off x="2870561" y="2663963"/>
                <a:ext cx="827291" cy="161755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7" name="直接连接符 23"/>
              <p:cNvCxnSpPr>
                <a:cxnSpLocks noChangeShapeType="1"/>
                <a:endCxn id="191534" idx="3"/>
              </p:cNvCxnSpPr>
              <p:nvPr/>
            </p:nvCxnSpPr>
            <p:spPr bwMode="auto">
              <a:xfrm flipV="1">
                <a:off x="2870561" y="2620015"/>
                <a:ext cx="766625" cy="27039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8" name="直接连接符 24"/>
              <p:cNvCxnSpPr>
                <a:cxnSpLocks noChangeShapeType="1"/>
              </p:cNvCxnSpPr>
              <p:nvPr/>
            </p:nvCxnSpPr>
            <p:spPr bwMode="auto">
              <a:xfrm>
                <a:off x="3934513" y="2620015"/>
                <a:ext cx="561287" cy="65765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19" name="直接连接符 25"/>
              <p:cNvCxnSpPr>
                <a:cxnSpLocks noChangeShapeType="1"/>
                <a:stCxn id="191534" idx="4"/>
                <a:endCxn id="191532" idx="0"/>
              </p:cNvCxnSpPr>
              <p:nvPr/>
            </p:nvCxnSpPr>
            <p:spPr bwMode="auto">
              <a:xfrm>
                <a:off x="3771868" y="2679077"/>
                <a:ext cx="800320" cy="184699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20" name="直接连接符 26"/>
              <p:cNvCxnSpPr>
                <a:cxnSpLocks noChangeShapeType="1"/>
                <a:endCxn id="191539" idx="1"/>
              </p:cNvCxnSpPr>
              <p:nvPr/>
            </p:nvCxnSpPr>
            <p:spPr bwMode="auto">
              <a:xfrm>
                <a:off x="1981200" y="3962400"/>
                <a:ext cx="625614" cy="40402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1521" name="任意多边形 27"/>
              <p:cNvSpPr/>
              <p:nvPr/>
            </p:nvSpPr>
            <p:spPr bwMode="auto">
              <a:xfrm>
                <a:off x="1763486" y="2378377"/>
                <a:ext cx="1958358" cy="1264150"/>
              </a:xfrm>
              <a:custGeom>
                <a:avLst/>
                <a:gdLst>
                  <a:gd name="T0" fmla="*/ 0 w 1958358"/>
                  <a:gd name="T1" fmla="*/ 1264150 h 1264150"/>
                  <a:gd name="T2" fmla="*/ 356716 w 1958358"/>
                  <a:gd name="T3" fmla="*/ 359799 h 1264150"/>
                  <a:gd name="T4" fmla="*/ 1853921 w 1958358"/>
                  <a:gd name="T5" fmla="*/ 28203 h 1264150"/>
                  <a:gd name="T6" fmla="*/ 1833824 w 1958358"/>
                  <a:gd name="T7" fmla="*/ 18155 h 1264150"/>
                  <a:gd name="T8" fmla="*/ 1833824 w 1958358"/>
                  <a:gd name="T9" fmla="*/ 18155 h 1264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58358" h="1264150">
                    <a:moveTo>
                      <a:pt x="0" y="1264150"/>
                    </a:moveTo>
                    <a:cubicBezTo>
                      <a:pt x="23864" y="914970"/>
                      <a:pt x="47729" y="565790"/>
                      <a:pt x="356716" y="359799"/>
                    </a:cubicBezTo>
                    <a:cubicBezTo>
                      <a:pt x="665703" y="153808"/>
                      <a:pt x="1853921" y="28203"/>
                      <a:pt x="1853921" y="28203"/>
                    </a:cubicBezTo>
                    <a:cubicBezTo>
                      <a:pt x="2100106" y="-28738"/>
                      <a:pt x="1833824" y="18155"/>
                      <a:pt x="1833824" y="18155"/>
                    </a:cubicBez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1522" name="任意多边形 28"/>
              <p:cNvSpPr/>
              <p:nvPr/>
            </p:nvSpPr>
            <p:spPr bwMode="auto">
              <a:xfrm>
                <a:off x="1748413" y="2401556"/>
                <a:ext cx="1853921" cy="1251020"/>
              </a:xfrm>
              <a:custGeom>
                <a:avLst/>
                <a:gdLst>
                  <a:gd name="T0" fmla="*/ 0 w 1853921"/>
                  <a:gd name="T1" fmla="*/ 1251020 h 1251020"/>
                  <a:gd name="T2" fmla="*/ 356717 w 1853921"/>
                  <a:gd name="T3" fmla="*/ 391886 h 1251020"/>
                  <a:gd name="T4" fmla="*/ 1853921 w 1853921"/>
                  <a:gd name="T5" fmla="*/ 0 h 1251020"/>
                  <a:gd name="T6" fmla="*/ 1853921 w 1853921"/>
                  <a:gd name="T7" fmla="*/ 0 h 1251020"/>
                  <a:gd name="T8" fmla="*/ 1853921 w 1853921"/>
                  <a:gd name="T9" fmla="*/ 0 h 12510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53921" h="1251020">
                    <a:moveTo>
                      <a:pt x="0" y="1251020"/>
                    </a:moveTo>
                    <a:cubicBezTo>
                      <a:pt x="23865" y="925704"/>
                      <a:pt x="47730" y="600389"/>
                      <a:pt x="356717" y="391886"/>
                    </a:cubicBezTo>
                    <a:cubicBezTo>
                      <a:pt x="665704" y="183383"/>
                      <a:pt x="1853921" y="0"/>
                      <a:pt x="1853921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1523" name="任意多边形 29"/>
              <p:cNvSpPr/>
              <p:nvPr/>
            </p:nvSpPr>
            <p:spPr bwMode="auto">
              <a:xfrm>
                <a:off x="793820" y="2371411"/>
                <a:ext cx="2803490" cy="899327"/>
              </a:xfrm>
              <a:custGeom>
                <a:avLst/>
                <a:gdLst>
                  <a:gd name="T0" fmla="*/ 0 w 2803490"/>
                  <a:gd name="T1" fmla="*/ 899327 h 899327"/>
                  <a:gd name="T2" fmla="*/ 718457 w 2803490"/>
                  <a:gd name="T3" fmla="*/ 180870 h 899327"/>
                  <a:gd name="T4" fmla="*/ 2803490 w 2803490"/>
                  <a:gd name="T5" fmla="*/ 0 h 899327"/>
                  <a:gd name="T6" fmla="*/ 2803490 w 2803490"/>
                  <a:gd name="T7" fmla="*/ 0 h 899327"/>
                  <a:gd name="T8" fmla="*/ 2803490 w 2803490"/>
                  <a:gd name="T9" fmla="*/ 0 h 899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03490" h="899327">
                    <a:moveTo>
                      <a:pt x="0" y="899327"/>
                    </a:moveTo>
                    <a:cubicBezTo>
                      <a:pt x="125604" y="615042"/>
                      <a:pt x="251209" y="330758"/>
                      <a:pt x="718457" y="180870"/>
                    </a:cubicBezTo>
                    <a:cubicBezTo>
                      <a:pt x="1185705" y="30982"/>
                      <a:pt x="2803490" y="0"/>
                      <a:pt x="2803490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cxnSp>
            <p:nvCxnSpPr>
              <p:cNvPr id="191524" name="直接连接符 30"/>
              <p:cNvCxnSpPr>
                <a:cxnSpLocks noChangeShapeType="1"/>
              </p:cNvCxnSpPr>
              <p:nvPr/>
            </p:nvCxnSpPr>
            <p:spPr bwMode="auto">
              <a:xfrm flipV="1">
                <a:off x="1905000" y="3183334"/>
                <a:ext cx="701817" cy="51240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25" name="直接连接符 31"/>
              <p:cNvCxnSpPr>
                <a:cxnSpLocks noChangeShapeType="1"/>
                <a:stCxn id="191541" idx="3"/>
                <a:endCxn id="191538" idx="2"/>
              </p:cNvCxnSpPr>
              <p:nvPr/>
            </p:nvCxnSpPr>
            <p:spPr bwMode="auto">
              <a:xfrm flipV="1">
                <a:off x="1075638" y="4420522"/>
                <a:ext cx="1501460" cy="13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526" name="直接连接符 32"/>
              <p:cNvCxnSpPr>
                <a:cxnSpLocks noChangeShapeType="1"/>
                <a:stCxn id="191539" idx="3"/>
              </p:cNvCxnSpPr>
              <p:nvPr/>
            </p:nvCxnSpPr>
            <p:spPr bwMode="auto">
              <a:xfrm flipV="1">
                <a:off x="3066332" y="3581401"/>
                <a:ext cx="1429468" cy="78502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1527" name="任意多边形 33"/>
              <p:cNvSpPr/>
              <p:nvPr/>
            </p:nvSpPr>
            <p:spPr bwMode="auto">
              <a:xfrm>
                <a:off x="869182" y="4627266"/>
                <a:ext cx="3592286" cy="586585"/>
              </a:xfrm>
              <a:custGeom>
                <a:avLst/>
                <a:gdLst>
                  <a:gd name="T0" fmla="*/ 0 w 3592286"/>
                  <a:gd name="T1" fmla="*/ 0 h 586585"/>
                  <a:gd name="T2" fmla="*/ 1949381 w 3592286"/>
                  <a:gd name="T3" fmla="*/ 582804 h 586585"/>
                  <a:gd name="T4" fmla="*/ 3592286 w 3592286"/>
                  <a:gd name="T5" fmla="*/ 266281 h 586585"/>
                  <a:gd name="T6" fmla="*/ 3592286 w 3592286"/>
                  <a:gd name="T7" fmla="*/ 266281 h 5865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92286" h="586585">
                    <a:moveTo>
                      <a:pt x="0" y="0"/>
                    </a:moveTo>
                    <a:cubicBezTo>
                      <a:pt x="675333" y="269212"/>
                      <a:pt x="1350667" y="538424"/>
                      <a:pt x="1949381" y="582804"/>
                    </a:cubicBezTo>
                    <a:cubicBezTo>
                      <a:pt x="2548095" y="627184"/>
                      <a:pt x="3592286" y="266281"/>
                      <a:pt x="3592286" y="26628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191499" name="任意多边形 51"/>
            <p:cNvSpPr/>
            <p:nvPr/>
          </p:nvSpPr>
          <p:spPr bwMode="auto">
            <a:xfrm>
              <a:off x="4114800" y="3657600"/>
              <a:ext cx="3367088" cy="2132013"/>
            </a:xfrm>
            <a:custGeom>
              <a:avLst/>
              <a:gdLst>
                <a:gd name="T0" fmla="*/ 3375108 w 3365369"/>
                <a:gd name="T1" fmla="*/ 104343 h 2458477"/>
                <a:gd name="T2" fmla="*/ 125137 w 3365369"/>
                <a:gd name="T3" fmla="*/ 76556 h 2458477"/>
                <a:gd name="T4" fmla="*/ 618931 w 3365369"/>
                <a:gd name="T5" fmla="*/ 961446 h 2458477"/>
                <a:gd name="T6" fmla="*/ 623969 w 3365369"/>
                <a:gd name="T7" fmla="*/ 959309 h 24584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5369" h="2458477">
                  <a:moveTo>
                    <a:pt x="3365369" y="245268"/>
                  </a:moveTo>
                  <a:cubicBezTo>
                    <a:pt x="1974090" y="44720"/>
                    <a:pt x="582812" y="-155828"/>
                    <a:pt x="124775" y="179954"/>
                  </a:cubicBezTo>
                  <a:cubicBezTo>
                    <a:pt x="-333262" y="515736"/>
                    <a:pt x="617145" y="2259962"/>
                    <a:pt x="617145" y="2259962"/>
                  </a:cubicBezTo>
                  <a:cubicBezTo>
                    <a:pt x="700044" y="2605793"/>
                    <a:pt x="661106" y="2430365"/>
                    <a:pt x="622169" y="2254938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9530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M[c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loop:	d ← d+b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e&gt;0 goto loop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c2 ← M[c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587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52E397-BBF1-4361-A755-B389E48A7180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55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CF1D4B-7F6F-49FB-BA5B-BC51A78B1577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5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95590" name="组合 2"/>
          <p:cNvGrpSpPr/>
          <p:nvPr/>
        </p:nvGrpSpPr>
        <p:grpSpPr bwMode="auto">
          <a:xfrm>
            <a:off x="3810000" y="1093788"/>
            <a:ext cx="5094288" cy="2835275"/>
            <a:chOff x="3841750" y="1704975"/>
            <a:chExt cx="5094288" cy="2835275"/>
          </a:xfrm>
        </p:grpSpPr>
        <p:cxnSp>
          <p:nvCxnSpPr>
            <p:cNvPr id="195592" name="直接连接符 115750"/>
            <p:cNvCxnSpPr>
              <a:cxnSpLocks noChangeShapeType="1"/>
            </p:cNvCxnSpPr>
            <p:nvPr/>
          </p:nvCxnSpPr>
          <p:spPr bwMode="auto">
            <a:xfrm>
              <a:off x="8021638" y="3122613"/>
              <a:ext cx="914400" cy="914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</p:cxnSp>
        <p:grpSp>
          <p:nvGrpSpPr>
            <p:cNvPr id="195593" name="组合 37"/>
            <p:cNvGrpSpPr/>
            <p:nvPr/>
          </p:nvGrpSpPr>
          <p:grpSpPr bwMode="auto">
            <a:xfrm>
              <a:off x="4724400" y="1704975"/>
              <a:ext cx="3886200" cy="2835275"/>
              <a:chOff x="609601" y="2378377"/>
              <a:chExt cx="4200682" cy="2835474"/>
            </a:xfrm>
          </p:grpSpPr>
          <p:grpSp>
            <p:nvGrpSpPr>
              <p:cNvPr id="195607" name="组合 2"/>
              <p:cNvGrpSpPr/>
              <p:nvPr/>
            </p:nvGrpSpPr>
            <p:grpSpPr bwMode="auto">
              <a:xfrm>
                <a:off x="609601" y="3234075"/>
                <a:ext cx="427944" cy="461665"/>
                <a:chOff x="4610100" y="3692543"/>
                <a:chExt cx="428018" cy="461580"/>
              </a:xfrm>
            </p:grpSpPr>
            <p:sp>
              <p:nvSpPr>
                <p:cNvPr id="195640" name="椭圆 11"/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41" name="文本框 1"/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389918" cy="4615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08" name="组合 22"/>
              <p:cNvGrpSpPr/>
              <p:nvPr/>
            </p:nvGrpSpPr>
            <p:grpSpPr bwMode="auto">
              <a:xfrm>
                <a:off x="647694" y="4191000"/>
                <a:ext cx="427944" cy="461665"/>
                <a:chOff x="4610100" y="3692543"/>
                <a:chExt cx="428018" cy="461580"/>
              </a:xfrm>
            </p:grpSpPr>
            <p:sp>
              <p:nvSpPr>
                <p:cNvPr id="195638" name="椭圆 11"/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9" name="文本框 24"/>
                <p:cNvSpPr txBox="1">
                  <a:spLocks noChangeArrowheads="1"/>
                </p:cNvSpPr>
                <p:nvPr/>
              </p:nvSpPr>
              <p:spPr bwMode="auto">
                <a:xfrm>
                  <a:off x="4648200" y="3692543"/>
                  <a:ext cx="389918" cy="4615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altLang="en-US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09" name="组合 25"/>
              <p:cNvGrpSpPr/>
              <p:nvPr/>
            </p:nvGrpSpPr>
            <p:grpSpPr bwMode="auto">
              <a:xfrm>
                <a:off x="2577098" y="4159164"/>
                <a:ext cx="380934" cy="463008"/>
                <a:chOff x="4610100" y="3662990"/>
                <a:chExt cx="381000" cy="462923"/>
              </a:xfrm>
            </p:grpSpPr>
            <p:sp>
              <p:nvSpPr>
                <p:cNvPr id="195636" name="椭圆 11"/>
                <p:cNvSpPr>
                  <a:spLocks noChangeArrowheads="1"/>
                </p:cNvSpPr>
                <p:nvPr/>
              </p:nvSpPr>
              <p:spPr bwMode="auto">
                <a:xfrm>
                  <a:off x="4610100" y="3722688"/>
                  <a:ext cx="381000" cy="403225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7" name="文本框 27"/>
                <p:cNvSpPr txBox="1">
                  <a:spLocks noChangeArrowheads="1"/>
                </p:cNvSpPr>
                <p:nvPr/>
              </p:nvSpPr>
              <p:spPr bwMode="auto">
                <a:xfrm>
                  <a:off x="4634393" y="3662990"/>
                  <a:ext cx="346953" cy="4615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zh-CN" altLang="en-US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10" name="组合 43"/>
              <p:cNvGrpSpPr/>
              <p:nvPr/>
            </p:nvGrpSpPr>
            <p:grpSpPr bwMode="auto">
              <a:xfrm>
                <a:off x="1600200" y="3581400"/>
                <a:ext cx="390980" cy="469629"/>
                <a:chOff x="7837909" y="3003200"/>
                <a:chExt cx="390980" cy="469629"/>
              </a:xfrm>
            </p:grpSpPr>
            <p:sp>
              <p:nvSpPr>
                <p:cNvPr id="195634" name="椭圆 11"/>
                <p:cNvSpPr>
                  <a:spLocks noChangeArrowheads="1"/>
                </p:cNvSpPr>
                <p:nvPr/>
              </p:nvSpPr>
              <p:spPr bwMode="auto">
                <a:xfrm>
                  <a:off x="7847955" y="3069529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5" name="文本框 30"/>
                <p:cNvSpPr txBox="1">
                  <a:spLocks noChangeArrowheads="1"/>
                </p:cNvSpPr>
                <p:nvPr/>
              </p:nvSpPr>
              <p:spPr bwMode="auto">
                <a:xfrm>
                  <a:off x="7837909" y="3003200"/>
                  <a:ext cx="38985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sz="2400" i="0" baseline="-2500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altLang="en-US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11" name="组合 44"/>
              <p:cNvGrpSpPr/>
              <p:nvPr/>
            </p:nvGrpSpPr>
            <p:grpSpPr bwMode="auto">
              <a:xfrm>
                <a:off x="4381720" y="4467707"/>
                <a:ext cx="380934" cy="461665"/>
                <a:chOff x="4660049" y="4499931"/>
                <a:chExt cx="380934" cy="461665"/>
              </a:xfrm>
            </p:grpSpPr>
            <p:sp>
              <p:nvSpPr>
                <p:cNvPr id="195632" name="椭圆 11"/>
                <p:cNvSpPr>
                  <a:spLocks noChangeArrowheads="1"/>
                </p:cNvSpPr>
                <p:nvPr/>
              </p:nvSpPr>
              <p:spPr bwMode="auto">
                <a:xfrm>
                  <a:off x="4660049" y="4558296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3" name="文本框 42"/>
                <p:cNvSpPr txBox="1">
                  <a:spLocks noChangeArrowheads="1"/>
                </p:cNvSpPr>
                <p:nvPr/>
              </p:nvSpPr>
              <p:spPr bwMode="auto">
                <a:xfrm>
                  <a:off x="4667900" y="4499931"/>
                  <a:ext cx="33855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d</a:t>
                  </a:r>
                  <a:endParaRPr lang="zh-CN" altLang="en-US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12" name="组合 45"/>
              <p:cNvGrpSpPr/>
              <p:nvPr/>
            </p:nvGrpSpPr>
            <p:grpSpPr bwMode="auto">
              <a:xfrm>
                <a:off x="2569567" y="2816001"/>
                <a:ext cx="380934" cy="461665"/>
                <a:chOff x="4115660" y="3000489"/>
                <a:chExt cx="380934" cy="461665"/>
              </a:xfrm>
            </p:grpSpPr>
            <p:sp>
              <p:nvSpPr>
                <p:cNvPr id="195630" name="椭圆 11"/>
                <p:cNvSpPr>
                  <a:spLocks noChangeArrowheads="1"/>
                </p:cNvSpPr>
                <p:nvPr/>
              </p:nvSpPr>
              <p:spPr bwMode="auto">
                <a:xfrm>
                  <a:off x="4115660" y="3042840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31" name="文本框 45"/>
                <p:cNvSpPr txBox="1">
                  <a:spLocks noChangeArrowheads="1"/>
                </p:cNvSpPr>
                <p:nvPr/>
              </p:nvSpPr>
              <p:spPr bwMode="auto">
                <a:xfrm>
                  <a:off x="4132009" y="3000489"/>
                  <a:ext cx="33855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endParaRPr lang="zh-CN" altLang="en-US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613" name="组合 46"/>
              <p:cNvGrpSpPr/>
              <p:nvPr/>
            </p:nvGrpSpPr>
            <p:grpSpPr bwMode="auto">
              <a:xfrm>
                <a:off x="4429349" y="3183334"/>
                <a:ext cx="380934" cy="461665"/>
                <a:chOff x="5887652" y="3727058"/>
                <a:chExt cx="380934" cy="461665"/>
              </a:xfrm>
            </p:grpSpPr>
            <p:sp>
              <p:nvSpPr>
                <p:cNvPr id="195628" name="椭圆 11"/>
                <p:cNvSpPr>
                  <a:spLocks noChangeArrowheads="1"/>
                </p:cNvSpPr>
                <p:nvPr/>
              </p:nvSpPr>
              <p:spPr bwMode="auto">
                <a:xfrm>
                  <a:off x="5887652" y="3785423"/>
                  <a:ext cx="380934" cy="4033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629" name="文本框 51"/>
                <p:cNvSpPr txBox="1">
                  <a:spLocks noChangeArrowheads="1"/>
                </p:cNvSpPr>
                <p:nvPr/>
              </p:nvSpPr>
              <p:spPr bwMode="auto">
                <a:xfrm>
                  <a:off x="5916527" y="3727058"/>
                  <a:ext cx="320922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e</a:t>
                  </a:r>
                  <a:endParaRPr lang="zh-CN" altLang="en-US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5614" name="直接连接符 47"/>
              <p:cNvCxnSpPr>
                <a:cxnSpLocks noChangeShapeType="1"/>
                <a:endCxn id="195635" idx="1"/>
              </p:cNvCxnSpPr>
              <p:nvPr/>
            </p:nvCxnSpPr>
            <p:spPr bwMode="auto">
              <a:xfrm>
                <a:off x="974587" y="3526060"/>
                <a:ext cx="625613" cy="2861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5" name="直接连接符 48"/>
              <p:cNvCxnSpPr>
                <a:cxnSpLocks noChangeShapeType="1"/>
              </p:cNvCxnSpPr>
              <p:nvPr/>
            </p:nvCxnSpPr>
            <p:spPr bwMode="auto">
              <a:xfrm>
                <a:off x="762000" y="3666727"/>
                <a:ext cx="38068" cy="55214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6" name="直接连接符 49"/>
              <p:cNvCxnSpPr>
                <a:cxnSpLocks noChangeShapeType="1"/>
              </p:cNvCxnSpPr>
              <p:nvPr/>
            </p:nvCxnSpPr>
            <p:spPr bwMode="auto">
              <a:xfrm flipV="1">
                <a:off x="1035446" y="3942799"/>
                <a:ext cx="600762" cy="47903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7" name="直接连接符 50"/>
              <p:cNvCxnSpPr>
                <a:cxnSpLocks noChangeShapeType="1"/>
                <a:stCxn id="195631" idx="2"/>
              </p:cNvCxnSpPr>
              <p:nvPr/>
            </p:nvCxnSpPr>
            <p:spPr bwMode="auto">
              <a:xfrm>
                <a:off x="2755193" y="3277666"/>
                <a:ext cx="0" cy="94120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8" name="直接连接符 51"/>
              <p:cNvCxnSpPr>
                <a:cxnSpLocks noChangeShapeType="1"/>
                <a:stCxn id="195636" idx="6"/>
                <a:endCxn id="195633" idx="1"/>
              </p:cNvCxnSpPr>
              <p:nvPr/>
            </p:nvCxnSpPr>
            <p:spPr bwMode="auto">
              <a:xfrm>
                <a:off x="2958032" y="4420522"/>
                <a:ext cx="1431539" cy="27801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19" name="直接连接符 52"/>
              <p:cNvCxnSpPr>
                <a:cxnSpLocks noChangeShapeType="1"/>
                <a:endCxn id="195629" idx="2"/>
              </p:cNvCxnSpPr>
              <p:nvPr/>
            </p:nvCxnSpPr>
            <p:spPr bwMode="auto">
              <a:xfrm flipH="1" flipV="1">
                <a:off x="4618685" y="3644999"/>
                <a:ext cx="96487" cy="92000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0" name="直接连接符 53"/>
              <p:cNvCxnSpPr>
                <a:cxnSpLocks noChangeShapeType="1"/>
                <a:stCxn id="195630" idx="6"/>
                <a:endCxn id="195628" idx="2"/>
              </p:cNvCxnSpPr>
              <p:nvPr/>
            </p:nvCxnSpPr>
            <p:spPr bwMode="auto">
              <a:xfrm>
                <a:off x="2950501" y="3060002"/>
                <a:ext cx="1478848" cy="383347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1" name="直接连接符 54"/>
              <p:cNvCxnSpPr>
                <a:cxnSpLocks noChangeShapeType="1"/>
              </p:cNvCxnSpPr>
              <p:nvPr/>
            </p:nvCxnSpPr>
            <p:spPr bwMode="auto">
              <a:xfrm>
                <a:off x="2895600" y="3202985"/>
                <a:ext cx="1547111" cy="135654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2" name="直接连接符 55"/>
              <p:cNvCxnSpPr>
                <a:cxnSpLocks noChangeShapeType="1"/>
                <a:endCxn id="195637" idx="1"/>
              </p:cNvCxnSpPr>
              <p:nvPr/>
            </p:nvCxnSpPr>
            <p:spPr bwMode="auto">
              <a:xfrm>
                <a:off x="1981200" y="3962400"/>
                <a:ext cx="625617" cy="40402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623" name="任意多边形 56"/>
              <p:cNvSpPr/>
              <p:nvPr/>
            </p:nvSpPr>
            <p:spPr bwMode="auto">
              <a:xfrm>
                <a:off x="1763486" y="2378377"/>
                <a:ext cx="1958358" cy="1264150"/>
              </a:xfrm>
              <a:custGeom>
                <a:avLst/>
                <a:gdLst>
                  <a:gd name="T0" fmla="*/ 0 w 1958358"/>
                  <a:gd name="T1" fmla="*/ 1264150 h 1264150"/>
                  <a:gd name="T2" fmla="*/ 356716 w 1958358"/>
                  <a:gd name="T3" fmla="*/ 359799 h 1264150"/>
                  <a:gd name="T4" fmla="*/ 1853921 w 1958358"/>
                  <a:gd name="T5" fmla="*/ 28203 h 1264150"/>
                  <a:gd name="T6" fmla="*/ 1833824 w 1958358"/>
                  <a:gd name="T7" fmla="*/ 18155 h 1264150"/>
                  <a:gd name="T8" fmla="*/ 1833824 w 1958358"/>
                  <a:gd name="T9" fmla="*/ 18155 h 1264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58358" h="1264150">
                    <a:moveTo>
                      <a:pt x="0" y="1264150"/>
                    </a:moveTo>
                    <a:cubicBezTo>
                      <a:pt x="23864" y="914970"/>
                      <a:pt x="47729" y="565790"/>
                      <a:pt x="356716" y="359799"/>
                    </a:cubicBezTo>
                    <a:cubicBezTo>
                      <a:pt x="665703" y="153808"/>
                      <a:pt x="1853921" y="28203"/>
                      <a:pt x="1853921" y="28203"/>
                    </a:cubicBezTo>
                    <a:cubicBezTo>
                      <a:pt x="2100106" y="-28738"/>
                      <a:pt x="1833824" y="18155"/>
                      <a:pt x="1833824" y="18155"/>
                    </a:cubicBez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cxnSp>
            <p:nvCxnSpPr>
              <p:cNvPr id="195624" name="直接连接符 57"/>
              <p:cNvCxnSpPr>
                <a:cxnSpLocks noChangeShapeType="1"/>
              </p:cNvCxnSpPr>
              <p:nvPr/>
            </p:nvCxnSpPr>
            <p:spPr bwMode="auto">
              <a:xfrm flipV="1">
                <a:off x="1905000" y="3183334"/>
                <a:ext cx="701817" cy="51240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5" name="直接连接符 58"/>
              <p:cNvCxnSpPr>
                <a:cxnSpLocks noChangeShapeType="1"/>
                <a:stCxn id="195639" idx="3"/>
                <a:endCxn id="195636" idx="2"/>
              </p:cNvCxnSpPr>
              <p:nvPr/>
            </p:nvCxnSpPr>
            <p:spPr bwMode="auto">
              <a:xfrm flipV="1">
                <a:off x="1075638" y="4420522"/>
                <a:ext cx="1501460" cy="13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6" name="直接连接符 59"/>
              <p:cNvCxnSpPr>
                <a:cxnSpLocks noChangeShapeType="1"/>
                <a:stCxn id="195637" idx="3"/>
              </p:cNvCxnSpPr>
              <p:nvPr/>
            </p:nvCxnSpPr>
            <p:spPr bwMode="auto">
              <a:xfrm flipV="1">
                <a:off x="2950181" y="3581400"/>
                <a:ext cx="1545619" cy="78502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5627" name="任意多边形 60"/>
              <p:cNvSpPr/>
              <p:nvPr/>
            </p:nvSpPr>
            <p:spPr bwMode="auto">
              <a:xfrm>
                <a:off x="869182" y="4627266"/>
                <a:ext cx="3592286" cy="586585"/>
              </a:xfrm>
              <a:custGeom>
                <a:avLst/>
                <a:gdLst>
                  <a:gd name="T0" fmla="*/ 0 w 3592286"/>
                  <a:gd name="T1" fmla="*/ 0 h 586585"/>
                  <a:gd name="T2" fmla="*/ 1949381 w 3592286"/>
                  <a:gd name="T3" fmla="*/ 582804 h 586585"/>
                  <a:gd name="T4" fmla="*/ 3592286 w 3592286"/>
                  <a:gd name="T5" fmla="*/ 266281 h 586585"/>
                  <a:gd name="T6" fmla="*/ 3592286 w 3592286"/>
                  <a:gd name="T7" fmla="*/ 266281 h 58658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92286" h="586585">
                    <a:moveTo>
                      <a:pt x="0" y="0"/>
                    </a:moveTo>
                    <a:cubicBezTo>
                      <a:pt x="675333" y="269212"/>
                      <a:pt x="1350667" y="538424"/>
                      <a:pt x="1949381" y="582804"/>
                    </a:cubicBezTo>
                    <a:cubicBezTo>
                      <a:pt x="2548095" y="627184"/>
                      <a:pt x="3592286" y="266281"/>
                      <a:pt x="3592286" y="266281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5594" name="组合 2"/>
            <p:cNvGrpSpPr/>
            <p:nvPr/>
          </p:nvGrpSpPr>
          <p:grpSpPr bwMode="auto">
            <a:xfrm>
              <a:off x="4232275" y="4054475"/>
              <a:ext cx="423863" cy="485775"/>
              <a:chOff x="4232032" y="4054221"/>
              <a:chExt cx="423514" cy="486129"/>
            </a:xfrm>
          </p:grpSpPr>
          <p:sp>
            <p:nvSpPr>
              <p:cNvPr id="195605" name="椭圆 5"/>
              <p:cNvSpPr>
                <a:spLocks noChangeArrowheads="1"/>
              </p:cNvSpPr>
              <p:nvPr/>
            </p:nvSpPr>
            <p:spPr bwMode="auto">
              <a:xfrm>
                <a:off x="4232967" y="4157191"/>
                <a:ext cx="351733" cy="383159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606" name="文本框 1"/>
              <p:cNvSpPr txBox="1">
                <a:spLocks noChangeArrowheads="1"/>
              </p:cNvSpPr>
              <p:nvPr/>
            </p:nvSpPr>
            <p:spPr bwMode="auto">
              <a:xfrm>
                <a:off x="4232032" y="4054221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5595" name="组合 119"/>
            <p:cNvGrpSpPr/>
            <p:nvPr/>
          </p:nvGrpSpPr>
          <p:grpSpPr bwMode="auto">
            <a:xfrm>
              <a:off x="3841750" y="3086100"/>
              <a:ext cx="422275" cy="485775"/>
              <a:chOff x="4232032" y="4054221"/>
              <a:chExt cx="423514" cy="486129"/>
            </a:xfrm>
          </p:grpSpPr>
          <p:sp>
            <p:nvSpPr>
              <p:cNvPr id="195603" name="椭圆 5"/>
              <p:cNvSpPr>
                <a:spLocks noChangeArrowheads="1"/>
              </p:cNvSpPr>
              <p:nvPr/>
            </p:nvSpPr>
            <p:spPr bwMode="auto">
              <a:xfrm>
                <a:off x="4232967" y="4157191"/>
                <a:ext cx="351733" cy="383159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604" name="文本框 121"/>
              <p:cNvSpPr txBox="1">
                <a:spLocks noChangeArrowheads="1"/>
              </p:cNvSpPr>
              <p:nvPr/>
            </p:nvSpPr>
            <p:spPr bwMode="auto">
              <a:xfrm>
                <a:off x="4232032" y="4054221"/>
                <a:ext cx="4235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5596" name="直接连接符 4"/>
            <p:cNvCxnSpPr>
              <a:cxnSpLocks noChangeShapeType="1"/>
            </p:cNvCxnSpPr>
            <p:nvPr/>
          </p:nvCxnSpPr>
          <p:spPr bwMode="auto">
            <a:xfrm flipV="1">
              <a:off x="4500563" y="3884613"/>
              <a:ext cx="293687" cy="27146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97" name="直接连接符 7167"/>
            <p:cNvCxnSpPr>
              <a:cxnSpLocks noChangeShapeType="1"/>
            </p:cNvCxnSpPr>
            <p:nvPr/>
          </p:nvCxnSpPr>
          <p:spPr bwMode="auto">
            <a:xfrm flipV="1">
              <a:off x="4419600" y="2924175"/>
              <a:ext cx="338138" cy="124142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98" name="直接连接符 7173"/>
            <p:cNvCxnSpPr>
              <a:cxnSpLocks noChangeShapeType="1"/>
              <a:endCxn id="195635" idx="1"/>
            </p:cNvCxnSpPr>
            <p:nvPr/>
          </p:nvCxnSpPr>
          <p:spPr bwMode="auto">
            <a:xfrm flipV="1">
              <a:off x="4194175" y="3138488"/>
              <a:ext cx="1446213" cy="2921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99" name="直接连接符 7179"/>
            <p:cNvCxnSpPr>
              <a:cxnSpLocks noChangeShapeType="1"/>
            </p:cNvCxnSpPr>
            <p:nvPr/>
          </p:nvCxnSpPr>
          <p:spPr bwMode="auto">
            <a:xfrm>
              <a:off x="4194175" y="3430588"/>
              <a:ext cx="565150" cy="2619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600" name="直接连接符 7181"/>
            <p:cNvCxnSpPr>
              <a:cxnSpLocks noChangeShapeType="1"/>
            </p:cNvCxnSpPr>
            <p:nvPr/>
          </p:nvCxnSpPr>
          <p:spPr bwMode="auto">
            <a:xfrm flipV="1">
              <a:off x="4194175" y="2903538"/>
              <a:ext cx="565150" cy="5270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601" name="椭圆 5"/>
            <p:cNvSpPr>
              <a:spLocks noChangeArrowheads="1"/>
            </p:cNvSpPr>
            <p:nvPr/>
          </p:nvSpPr>
          <p:spPr bwMode="auto">
            <a:xfrm>
              <a:off x="4237038" y="4157663"/>
              <a:ext cx="350837" cy="382587"/>
            </a:xfrm>
            <a:prstGeom prst="ellipse">
              <a:avLst/>
            </a:prstGeom>
            <a:solidFill>
              <a:srgbClr val="FF0000">
                <a:alpha val="16862"/>
              </a:srgbClr>
            </a:solidFill>
            <a:ln w="9525" algn="ctr">
              <a:solidFill>
                <a:srgbClr val="FF0000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195602" name="椭圆 5"/>
            <p:cNvSpPr>
              <a:spLocks noChangeArrowheads="1"/>
            </p:cNvSpPr>
            <p:nvPr/>
          </p:nvSpPr>
          <p:spPr bwMode="auto">
            <a:xfrm>
              <a:off x="3844925" y="3189288"/>
              <a:ext cx="352425" cy="382587"/>
            </a:xfrm>
            <a:prstGeom prst="ellipse">
              <a:avLst/>
            </a:prstGeom>
            <a:solidFill>
              <a:srgbClr val="FF0000">
                <a:alpha val="16862"/>
              </a:srgbClr>
            </a:solidFill>
            <a:ln w="9525" algn="ctr">
              <a:solidFill>
                <a:srgbClr val="FF0000"/>
              </a:solidFill>
              <a:rou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sp>
        <p:nvSpPr>
          <p:cNvPr id="195591" name="矩形 1"/>
          <p:cNvSpPr>
            <a:spLocks noChangeArrowheads="1"/>
          </p:cNvSpPr>
          <p:nvPr/>
        </p:nvSpPr>
        <p:spPr bwMode="auto">
          <a:xfrm>
            <a:off x="4065127" y="4047082"/>
            <a:ext cx="4640263" cy="200054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 is live only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Between a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store c, c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and the preceding instruction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Between a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c := load c</a:t>
            </a:r>
            <a:r>
              <a:rPr lang="en-US" altLang="zh-CN" baseline="-25000" dirty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and the next instruction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63570" y="1524000"/>
            <a:ext cx="3444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一个</a:t>
            </a:r>
            <a:r>
              <a:rPr lang="en-US" altLang="zh-CN" sz="1600"/>
              <a:t>var</a:t>
            </a:r>
            <a:r>
              <a:rPr lang="zh-CN" altLang="en-US" sz="1600">
                <a:ea typeface="宋体" panose="02010600030101010101" pitchFamily="2" charset="-122"/>
              </a:rPr>
              <a:t>确定被</a:t>
            </a:r>
            <a:r>
              <a:rPr lang="en-US" altLang="zh-CN" sz="1600">
                <a:ea typeface="宋体" panose="02010600030101010101" pitchFamily="2" charset="-122"/>
              </a:rPr>
              <a:t>spill</a:t>
            </a:r>
            <a:r>
              <a:rPr lang="zh-CN" altLang="en-US" sz="1600">
                <a:ea typeface="宋体" panose="02010600030101010101" pitchFamily="2" charset="-122"/>
              </a:rPr>
              <a:t>之后需要重写</a:t>
            </a:r>
            <a:endParaRPr lang="zh-CN" altLang="en-US" sz="1600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assem code</a:t>
            </a:r>
            <a:r>
              <a:rPr lang="zh-CN" altLang="en-US" sz="1600">
                <a:ea typeface="宋体" panose="02010600030101010101" pitchFamily="2" charset="-122"/>
              </a:rPr>
              <a:t>，重写之后重新分配</a:t>
            </a:r>
            <a:endParaRPr lang="zh-CN" altLang="en-US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M[c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loop:	d ← d+b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e&gt;0 goto loop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c2 ← M[c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635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16E203-8F60-4AD1-847C-A96273F51BCA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76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246FC3-1D45-462B-A7CA-F7CB5B8DCD48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7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97638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97639" name="组合 37"/>
          <p:cNvGrpSpPr/>
          <p:nvPr/>
        </p:nvGrpSpPr>
        <p:grpSpPr bwMode="auto">
          <a:xfrm>
            <a:off x="4467225" y="1704975"/>
            <a:ext cx="4143375" cy="2835275"/>
            <a:chOff x="330781" y="2378377"/>
            <a:chExt cx="4479502" cy="2835474"/>
          </a:xfrm>
        </p:grpSpPr>
        <p:grpSp>
          <p:nvGrpSpPr>
            <p:cNvPr id="197642" name="组合 2"/>
            <p:cNvGrpSpPr/>
            <p:nvPr/>
          </p:nvGrpSpPr>
          <p:grpSpPr bwMode="auto">
            <a:xfrm>
              <a:off x="330781" y="3188096"/>
              <a:ext cx="937750" cy="479426"/>
              <a:chOff x="4331228" y="3646575"/>
              <a:chExt cx="937911" cy="479338"/>
            </a:xfrm>
          </p:grpSpPr>
          <p:sp>
            <p:nvSpPr>
              <p:cNvPr id="197675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7676" name="文本框 1"/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3791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3" name="组合 22"/>
            <p:cNvGrpSpPr/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97673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7674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4" name="组合 25"/>
            <p:cNvGrpSpPr/>
            <p:nvPr/>
          </p:nvGrpSpPr>
          <p:grpSpPr bwMode="auto">
            <a:xfrm>
              <a:off x="2577098" y="4104813"/>
              <a:ext cx="380934" cy="523220"/>
              <a:chOff x="4610100" y="3608650"/>
              <a:chExt cx="381000" cy="523124"/>
            </a:xfrm>
          </p:grpSpPr>
          <p:sp>
            <p:nvSpPr>
              <p:cNvPr id="197671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7672" name="文本框 27"/>
              <p:cNvSpPr txBox="1">
                <a:spLocks noChangeArrowheads="1"/>
              </p:cNvSpPr>
              <p:nvPr/>
            </p:nvSpPr>
            <p:spPr bwMode="auto">
              <a:xfrm>
                <a:off x="4639824" y="3608650"/>
                <a:ext cx="343423" cy="523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5" name="组合 43"/>
            <p:cNvGrpSpPr/>
            <p:nvPr/>
          </p:nvGrpSpPr>
          <p:grpSpPr bwMode="auto">
            <a:xfrm>
              <a:off x="1600200" y="3581400"/>
              <a:ext cx="390980" cy="469629"/>
              <a:chOff x="7837909" y="3003200"/>
              <a:chExt cx="390980" cy="469629"/>
            </a:xfrm>
          </p:grpSpPr>
          <p:sp>
            <p:nvSpPr>
              <p:cNvPr id="197669" name="椭圆 11"/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7670" name="文本框 30"/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6" name="组合 44"/>
            <p:cNvGrpSpPr/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97667" name="椭圆 11"/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7668" name="文本框 42"/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7" name="组合 45"/>
            <p:cNvGrpSpPr/>
            <p:nvPr/>
          </p:nvGrpSpPr>
          <p:grpSpPr bwMode="auto">
            <a:xfrm>
              <a:off x="2569567" y="2816001"/>
              <a:ext cx="380934" cy="461665"/>
              <a:chOff x="4115660" y="3000489"/>
              <a:chExt cx="380934" cy="461665"/>
            </a:xfrm>
          </p:grpSpPr>
          <p:sp>
            <p:nvSpPr>
              <p:cNvPr id="197665" name="椭圆 11"/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7666" name="文本框 45"/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648" name="组合 46"/>
            <p:cNvGrpSpPr/>
            <p:nvPr/>
          </p:nvGrpSpPr>
          <p:grpSpPr bwMode="auto">
            <a:xfrm>
              <a:off x="4429349" y="3183334"/>
              <a:ext cx="380934" cy="461665"/>
              <a:chOff x="5887652" y="3727058"/>
              <a:chExt cx="380934" cy="461665"/>
            </a:xfrm>
          </p:grpSpPr>
          <p:sp>
            <p:nvSpPr>
              <p:cNvPr id="197663" name="椭圆 11"/>
              <p:cNvSpPr>
                <a:spLocks noChangeArrowheads="1"/>
              </p:cNvSpPr>
              <p:nvPr/>
            </p:nvSpPr>
            <p:spPr bwMode="auto">
              <a:xfrm>
                <a:off x="5887652" y="3785423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7664" name="文本框 51"/>
              <p:cNvSpPr txBox="1">
                <a:spLocks noChangeArrowheads="1"/>
              </p:cNvSpPr>
              <p:nvPr/>
            </p:nvSpPr>
            <p:spPr bwMode="auto">
              <a:xfrm>
                <a:off x="5916527" y="3727058"/>
                <a:ext cx="32092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7649" name="直接连接符 47"/>
            <p:cNvCxnSpPr>
              <a:cxnSpLocks noChangeShapeType="1"/>
              <a:endCxn id="197670" idx="1"/>
            </p:cNvCxnSpPr>
            <p:nvPr/>
          </p:nvCxnSpPr>
          <p:spPr bwMode="auto">
            <a:xfrm>
              <a:off x="974587" y="3526060"/>
              <a:ext cx="625613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0" name="直接连接符 48"/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1" name="直接连接符 49"/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2" name="直接连接符 50"/>
            <p:cNvCxnSpPr>
              <a:cxnSpLocks noChangeShapeType="1"/>
              <a:stCxn id="197666" idx="2"/>
            </p:cNvCxnSpPr>
            <p:nvPr/>
          </p:nvCxnSpPr>
          <p:spPr bwMode="auto">
            <a:xfrm>
              <a:off x="2755193" y="3277666"/>
              <a:ext cx="0" cy="9412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3" name="直接连接符 51"/>
            <p:cNvCxnSpPr>
              <a:cxnSpLocks noChangeShapeType="1"/>
              <a:stCxn id="197671" idx="6"/>
              <a:endCxn id="197668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4" name="直接连接符 52"/>
            <p:cNvCxnSpPr>
              <a:cxnSpLocks noChangeShapeType="1"/>
              <a:endCxn id="197664" idx="2"/>
            </p:cNvCxnSpPr>
            <p:nvPr/>
          </p:nvCxnSpPr>
          <p:spPr bwMode="auto">
            <a:xfrm flipH="1" flipV="1">
              <a:off x="4618685" y="3644999"/>
              <a:ext cx="96487" cy="92000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5" name="直接连接符 53"/>
            <p:cNvCxnSpPr>
              <a:cxnSpLocks noChangeShapeType="1"/>
              <a:stCxn id="197665" idx="6"/>
              <a:endCxn id="197663" idx="2"/>
            </p:cNvCxnSpPr>
            <p:nvPr/>
          </p:nvCxnSpPr>
          <p:spPr bwMode="auto">
            <a:xfrm>
              <a:off x="2950501" y="3060002"/>
              <a:ext cx="1478848" cy="38334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6" name="直接连接符 54"/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57" name="直接连接符 55"/>
            <p:cNvCxnSpPr>
              <a:cxnSpLocks noChangeShapeType="1"/>
              <a:endCxn id="197672" idx="1"/>
            </p:cNvCxnSpPr>
            <p:nvPr/>
          </p:nvCxnSpPr>
          <p:spPr bwMode="auto">
            <a:xfrm>
              <a:off x="1981200" y="3962400"/>
              <a:ext cx="625617" cy="404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7658" name="任意多边形 56"/>
            <p:cNvSpPr/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97659" name="直接连接符 57"/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60" name="直接连接符 58"/>
            <p:cNvCxnSpPr>
              <a:cxnSpLocks noChangeShapeType="1"/>
              <a:stCxn id="197674" idx="3"/>
              <a:endCxn id="197671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661" name="直接连接符 59"/>
            <p:cNvCxnSpPr>
              <a:cxnSpLocks noChangeShapeType="1"/>
              <a:stCxn id="197672" idx="3"/>
            </p:cNvCxnSpPr>
            <p:nvPr/>
          </p:nvCxnSpPr>
          <p:spPr bwMode="auto">
            <a:xfrm flipV="1">
              <a:off x="2950181" y="3581400"/>
              <a:ext cx="1545619" cy="785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7662" name="任意多边形 60"/>
            <p:cNvSpPr/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97640" name="椭圆 5"/>
          <p:cNvSpPr>
            <a:spLocks noChangeArrowheads="1"/>
          </p:cNvSpPr>
          <p:nvPr/>
        </p:nvSpPr>
        <p:spPr bwMode="auto">
          <a:xfrm>
            <a:off x="8258175" y="2589213"/>
            <a:ext cx="352425" cy="382587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97641" name="椭圆 5"/>
          <p:cNvSpPr>
            <a:spLocks noChangeArrowheads="1"/>
          </p:cNvSpPr>
          <p:nvPr/>
        </p:nvSpPr>
        <p:spPr bwMode="auto">
          <a:xfrm>
            <a:off x="6546850" y="3552825"/>
            <a:ext cx="350838" cy="38258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M[c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loop:	d ← d+b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e&gt;0 goto loop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c2 ← M[c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683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EB8A8C-BD31-44D8-9B59-859D88645168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96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0543F7-C63A-485B-956B-04DF767EAB7D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9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99686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199687" name="组合 37"/>
          <p:cNvGrpSpPr/>
          <p:nvPr/>
        </p:nvGrpSpPr>
        <p:grpSpPr bwMode="auto">
          <a:xfrm>
            <a:off x="4467225" y="1704975"/>
            <a:ext cx="4098925" cy="2835275"/>
            <a:chOff x="330781" y="2378377"/>
            <a:chExt cx="4431873" cy="2835474"/>
          </a:xfrm>
        </p:grpSpPr>
        <p:grpSp>
          <p:nvGrpSpPr>
            <p:cNvPr id="199690" name="组合 2"/>
            <p:cNvGrpSpPr/>
            <p:nvPr/>
          </p:nvGrpSpPr>
          <p:grpSpPr bwMode="auto">
            <a:xfrm>
              <a:off x="330781" y="3188096"/>
              <a:ext cx="937750" cy="479426"/>
              <a:chOff x="4331228" y="3646575"/>
              <a:chExt cx="937911" cy="479338"/>
            </a:xfrm>
          </p:grpSpPr>
          <p:sp>
            <p:nvSpPr>
              <p:cNvPr id="199717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9718" name="文本框 1"/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3791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1" name="组合 22"/>
            <p:cNvGrpSpPr/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199715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9716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2" name="组合 25"/>
            <p:cNvGrpSpPr/>
            <p:nvPr/>
          </p:nvGrpSpPr>
          <p:grpSpPr bwMode="auto">
            <a:xfrm>
              <a:off x="2520683" y="4139072"/>
              <a:ext cx="494171" cy="483104"/>
              <a:chOff x="4553670" y="3642898"/>
              <a:chExt cx="494256" cy="483015"/>
            </a:xfrm>
          </p:grpSpPr>
          <p:sp>
            <p:nvSpPr>
              <p:cNvPr id="199713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9714" name="文本框 27"/>
              <p:cNvSpPr txBox="1">
                <a:spLocks noChangeArrowheads="1"/>
              </p:cNvSpPr>
              <p:nvPr/>
            </p:nvSpPr>
            <p:spPr bwMode="auto">
              <a:xfrm>
                <a:off x="4553670" y="3642898"/>
                <a:ext cx="494256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3" name="组合 43"/>
            <p:cNvGrpSpPr/>
            <p:nvPr/>
          </p:nvGrpSpPr>
          <p:grpSpPr bwMode="auto">
            <a:xfrm>
              <a:off x="1600200" y="3581400"/>
              <a:ext cx="390980" cy="469629"/>
              <a:chOff x="7837909" y="3003200"/>
              <a:chExt cx="390980" cy="469629"/>
            </a:xfrm>
          </p:grpSpPr>
          <p:sp>
            <p:nvSpPr>
              <p:cNvPr id="199711" name="椭圆 11"/>
              <p:cNvSpPr>
                <a:spLocks noChangeArrowheads="1"/>
              </p:cNvSpPr>
              <p:nvPr/>
            </p:nvSpPr>
            <p:spPr bwMode="auto">
              <a:xfrm>
                <a:off x="7847955" y="3069529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9712" name="文本框 30"/>
              <p:cNvSpPr txBox="1">
                <a:spLocks noChangeArrowheads="1"/>
              </p:cNvSpPr>
              <p:nvPr/>
            </p:nvSpPr>
            <p:spPr bwMode="auto">
              <a:xfrm>
                <a:off x="7837909" y="3003200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4" name="组合 44"/>
            <p:cNvGrpSpPr/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199709" name="椭圆 11"/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9710" name="文本框 42"/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695" name="组合 45"/>
            <p:cNvGrpSpPr/>
            <p:nvPr/>
          </p:nvGrpSpPr>
          <p:grpSpPr bwMode="auto">
            <a:xfrm>
              <a:off x="2569567" y="2816001"/>
              <a:ext cx="380934" cy="461665"/>
              <a:chOff x="4115660" y="3000489"/>
              <a:chExt cx="380934" cy="461665"/>
            </a:xfrm>
          </p:grpSpPr>
          <p:sp>
            <p:nvSpPr>
              <p:cNvPr id="199707" name="椭圆 11"/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99708" name="文本框 45"/>
              <p:cNvSpPr txBox="1">
                <a:spLocks noChangeArrowheads="1"/>
              </p:cNvSpPr>
              <p:nvPr/>
            </p:nvSpPr>
            <p:spPr bwMode="auto">
              <a:xfrm>
                <a:off x="4132009" y="3000489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9696" name="直接连接符 47"/>
            <p:cNvCxnSpPr>
              <a:cxnSpLocks noChangeShapeType="1"/>
              <a:endCxn id="199712" idx="1"/>
            </p:cNvCxnSpPr>
            <p:nvPr/>
          </p:nvCxnSpPr>
          <p:spPr bwMode="auto">
            <a:xfrm>
              <a:off x="974587" y="3526060"/>
              <a:ext cx="625613" cy="2861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697" name="直接连接符 48"/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698" name="直接连接符 49"/>
            <p:cNvCxnSpPr>
              <a:cxnSpLocks noChangeShapeType="1"/>
            </p:cNvCxnSpPr>
            <p:nvPr/>
          </p:nvCxnSpPr>
          <p:spPr bwMode="auto">
            <a:xfrm flipV="1">
              <a:off x="1035446" y="3942799"/>
              <a:ext cx="600762" cy="4790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699" name="直接连接符 50"/>
            <p:cNvCxnSpPr>
              <a:cxnSpLocks noChangeShapeType="1"/>
              <a:stCxn id="199708" idx="2"/>
            </p:cNvCxnSpPr>
            <p:nvPr/>
          </p:nvCxnSpPr>
          <p:spPr bwMode="auto">
            <a:xfrm>
              <a:off x="2755193" y="3277666"/>
              <a:ext cx="0" cy="9412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0" name="直接连接符 51"/>
            <p:cNvCxnSpPr>
              <a:cxnSpLocks noChangeShapeType="1"/>
              <a:stCxn id="199713" idx="6"/>
              <a:endCxn id="199710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1" name="直接连接符 54"/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2" name="直接连接符 55"/>
            <p:cNvCxnSpPr>
              <a:cxnSpLocks noChangeShapeType="1"/>
              <a:endCxn id="199714" idx="1"/>
            </p:cNvCxnSpPr>
            <p:nvPr/>
          </p:nvCxnSpPr>
          <p:spPr bwMode="auto">
            <a:xfrm>
              <a:off x="1981200" y="3962400"/>
              <a:ext cx="625617" cy="40402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703" name="任意多边形 56"/>
            <p:cNvSpPr/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199704" name="直接连接符 57"/>
            <p:cNvCxnSpPr>
              <a:cxnSpLocks noChangeShapeType="1"/>
            </p:cNvCxnSpPr>
            <p:nvPr/>
          </p:nvCxnSpPr>
          <p:spPr bwMode="auto">
            <a:xfrm flipV="1">
              <a:off x="1905000" y="3183334"/>
              <a:ext cx="701817" cy="51240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705" name="直接连接符 58"/>
            <p:cNvCxnSpPr>
              <a:cxnSpLocks noChangeShapeType="1"/>
              <a:stCxn id="199716" idx="3"/>
              <a:endCxn id="199713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706" name="任意多边形 60"/>
            <p:cNvSpPr/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99688" name="椭圆 5"/>
          <p:cNvSpPr>
            <a:spLocks noChangeArrowheads="1"/>
          </p:cNvSpPr>
          <p:nvPr/>
        </p:nvSpPr>
        <p:spPr bwMode="auto">
          <a:xfrm>
            <a:off x="5651500" y="2984500"/>
            <a:ext cx="350838" cy="38258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99689" name="椭圆 5"/>
          <p:cNvSpPr>
            <a:spLocks noChangeArrowheads="1"/>
          </p:cNvSpPr>
          <p:nvPr/>
        </p:nvSpPr>
        <p:spPr bwMode="auto">
          <a:xfrm>
            <a:off x="6538913" y="2192338"/>
            <a:ext cx="350837" cy="38417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M[c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loop:	d ← d+b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e&gt;0 goto loop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c2 ← M[c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73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CE5622-97F3-4EED-BBE0-FDC471CC846E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17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124671-E8FE-48FF-812B-2B466E6712DF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1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201734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201735" name="组合 37"/>
          <p:cNvGrpSpPr/>
          <p:nvPr/>
        </p:nvGrpSpPr>
        <p:grpSpPr bwMode="auto">
          <a:xfrm>
            <a:off x="4467225" y="1704975"/>
            <a:ext cx="4098925" cy="2835275"/>
            <a:chOff x="330781" y="2378377"/>
            <a:chExt cx="4431873" cy="2835474"/>
          </a:xfrm>
        </p:grpSpPr>
        <p:grpSp>
          <p:nvGrpSpPr>
            <p:cNvPr id="201738" name="组合 2"/>
            <p:cNvGrpSpPr/>
            <p:nvPr/>
          </p:nvGrpSpPr>
          <p:grpSpPr bwMode="auto">
            <a:xfrm>
              <a:off x="330781" y="3188096"/>
              <a:ext cx="937750" cy="479426"/>
              <a:chOff x="4331228" y="3646575"/>
              <a:chExt cx="937911" cy="479338"/>
            </a:xfrm>
          </p:grpSpPr>
          <p:sp>
            <p:nvSpPr>
              <p:cNvPr id="201760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1761" name="文本框 1"/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3791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739" name="组合 22"/>
            <p:cNvGrpSpPr/>
            <p:nvPr/>
          </p:nvGrpSpPr>
          <p:grpSpPr bwMode="auto">
            <a:xfrm>
              <a:off x="647694" y="4191000"/>
              <a:ext cx="427944" cy="461665"/>
              <a:chOff x="4610100" y="3692543"/>
              <a:chExt cx="428018" cy="461580"/>
            </a:xfrm>
          </p:grpSpPr>
          <p:sp>
            <p:nvSpPr>
              <p:cNvPr id="201758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1759" name="文本框 24"/>
              <p:cNvSpPr txBox="1">
                <a:spLocks noChangeArrowheads="1"/>
              </p:cNvSpPr>
              <p:nvPr/>
            </p:nvSpPr>
            <p:spPr bwMode="auto">
              <a:xfrm>
                <a:off x="4648200" y="3692543"/>
                <a:ext cx="389918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740" name="组合 25"/>
            <p:cNvGrpSpPr/>
            <p:nvPr/>
          </p:nvGrpSpPr>
          <p:grpSpPr bwMode="auto">
            <a:xfrm>
              <a:off x="2536973" y="4150921"/>
              <a:ext cx="494171" cy="471253"/>
              <a:chOff x="4569963" y="3654747"/>
              <a:chExt cx="494256" cy="471166"/>
            </a:xfrm>
          </p:grpSpPr>
          <p:sp>
            <p:nvSpPr>
              <p:cNvPr id="201756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1757" name="文本框 27"/>
              <p:cNvSpPr txBox="1">
                <a:spLocks noChangeArrowheads="1"/>
              </p:cNvSpPr>
              <p:nvPr/>
            </p:nvSpPr>
            <p:spPr bwMode="auto">
              <a:xfrm>
                <a:off x="4569963" y="3654747"/>
                <a:ext cx="494256" cy="4196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741" name="组合 44"/>
            <p:cNvGrpSpPr/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201754" name="椭圆 11"/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1755" name="文本框 42"/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742" name="组合 45"/>
            <p:cNvGrpSpPr/>
            <p:nvPr/>
          </p:nvGrpSpPr>
          <p:grpSpPr bwMode="auto">
            <a:xfrm>
              <a:off x="2476872" y="2805953"/>
              <a:ext cx="587740" cy="461665"/>
              <a:chOff x="4022965" y="2990441"/>
              <a:chExt cx="587740" cy="461665"/>
            </a:xfrm>
          </p:grpSpPr>
          <p:sp>
            <p:nvSpPr>
              <p:cNvPr id="201752" name="椭圆 11"/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1753" name="文本框 45"/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5877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1743" name="直接连接符 47"/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4" name="直接连接符 48"/>
            <p:cNvCxnSpPr>
              <a:cxnSpLocks noChangeShapeType="1"/>
            </p:cNvCxnSpPr>
            <p:nvPr/>
          </p:nvCxnSpPr>
          <p:spPr bwMode="auto">
            <a:xfrm>
              <a:off x="762000" y="3666727"/>
              <a:ext cx="38068" cy="5521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5" name="直接连接符 49"/>
            <p:cNvCxnSpPr>
              <a:cxnSpLocks noChangeShapeType="1"/>
            </p:cNvCxnSpPr>
            <p:nvPr/>
          </p:nvCxnSpPr>
          <p:spPr bwMode="auto">
            <a:xfrm flipV="1">
              <a:off x="1035446" y="3111896"/>
              <a:ext cx="1541652" cy="13099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6" name="直接连接符 50"/>
            <p:cNvCxnSpPr>
              <a:cxnSpLocks noChangeShapeType="1"/>
              <a:stCxn id="201753" idx="2"/>
            </p:cNvCxnSpPr>
            <p:nvPr/>
          </p:nvCxnSpPr>
          <p:spPr bwMode="auto">
            <a:xfrm flipH="1">
              <a:off x="2751126" y="3267618"/>
              <a:ext cx="19617" cy="9512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7" name="直接连接符 51"/>
            <p:cNvCxnSpPr>
              <a:cxnSpLocks noChangeShapeType="1"/>
              <a:stCxn id="201756" idx="6"/>
              <a:endCxn id="201755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1748" name="直接连接符 54"/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1749" name="任意多边形 56"/>
            <p:cNvSpPr/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01750" name="直接连接符 58"/>
            <p:cNvCxnSpPr>
              <a:cxnSpLocks noChangeShapeType="1"/>
              <a:stCxn id="201759" idx="3"/>
              <a:endCxn id="201756" idx="2"/>
            </p:cNvCxnSpPr>
            <p:nvPr/>
          </p:nvCxnSpPr>
          <p:spPr bwMode="auto">
            <a:xfrm flipV="1">
              <a:off x="1075638" y="4420522"/>
              <a:ext cx="1501460" cy="131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1751" name="任意多边形 60"/>
            <p:cNvSpPr/>
            <p:nvPr/>
          </p:nvSpPr>
          <p:spPr bwMode="auto">
            <a:xfrm>
              <a:off x="869182" y="4627266"/>
              <a:ext cx="3592286" cy="586585"/>
            </a:xfrm>
            <a:custGeom>
              <a:avLst/>
              <a:gdLst>
                <a:gd name="T0" fmla="*/ 0 w 3592286"/>
                <a:gd name="T1" fmla="*/ 0 h 586585"/>
                <a:gd name="T2" fmla="*/ 1949381 w 3592286"/>
                <a:gd name="T3" fmla="*/ 582804 h 586585"/>
                <a:gd name="T4" fmla="*/ 3592286 w 3592286"/>
                <a:gd name="T5" fmla="*/ 266281 h 586585"/>
                <a:gd name="T6" fmla="*/ 3592286 w 3592286"/>
                <a:gd name="T7" fmla="*/ 266281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01736" name="椭圆 5"/>
          <p:cNvSpPr>
            <a:spLocks noChangeArrowheads="1"/>
          </p:cNvSpPr>
          <p:nvPr/>
        </p:nvSpPr>
        <p:spPr bwMode="auto">
          <a:xfrm>
            <a:off x="6545263" y="3556000"/>
            <a:ext cx="350837" cy="38417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01737" name="椭圆 5"/>
          <p:cNvSpPr>
            <a:spLocks noChangeArrowheads="1"/>
          </p:cNvSpPr>
          <p:nvPr/>
        </p:nvSpPr>
        <p:spPr bwMode="auto">
          <a:xfrm>
            <a:off x="4757738" y="3557588"/>
            <a:ext cx="352425" cy="384175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M[c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loop:	d ← d+b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e&gt;0 goto loop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c2 ← M[c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779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5A3D32-1427-4AFE-9B77-34122FCFB92D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37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4C8C41-8382-4E2F-ADE0-F95618461D98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3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203782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203783" name="组合 37"/>
          <p:cNvGrpSpPr/>
          <p:nvPr/>
        </p:nvGrpSpPr>
        <p:grpSpPr bwMode="auto">
          <a:xfrm>
            <a:off x="4467225" y="1704975"/>
            <a:ext cx="4098925" cy="2835275"/>
            <a:chOff x="330781" y="2378377"/>
            <a:chExt cx="4431873" cy="2835475"/>
          </a:xfrm>
        </p:grpSpPr>
        <p:grpSp>
          <p:nvGrpSpPr>
            <p:cNvPr id="203784" name="组合 2"/>
            <p:cNvGrpSpPr/>
            <p:nvPr/>
          </p:nvGrpSpPr>
          <p:grpSpPr bwMode="auto">
            <a:xfrm>
              <a:off x="330781" y="3188096"/>
              <a:ext cx="937750" cy="479426"/>
              <a:chOff x="4331228" y="3646575"/>
              <a:chExt cx="937911" cy="479338"/>
            </a:xfrm>
          </p:grpSpPr>
          <p:sp>
            <p:nvSpPr>
              <p:cNvPr id="203801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3802" name="文本框 1"/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3791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785" name="组合 25"/>
            <p:cNvGrpSpPr/>
            <p:nvPr/>
          </p:nvGrpSpPr>
          <p:grpSpPr bwMode="auto">
            <a:xfrm>
              <a:off x="2446997" y="4104814"/>
              <a:ext cx="715961" cy="517358"/>
              <a:chOff x="4479965" y="3608650"/>
              <a:chExt cx="716083" cy="517263"/>
            </a:xfrm>
          </p:grpSpPr>
          <p:sp>
            <p:nvSpPr>
              <p:cNvPr id="203799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3800" name="文本框 27"/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16083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786" name="组合 44"/>
            <p:cNvGrpSpPr/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203797" name="椭圆 11"/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3798" name="文本框 42"/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787" name="组合 45"/>
            <p:cNvGrpSpPr/>
            <p:nvPr/>
          </p:nvGrpSpPr>
          <p:grpSpPr bwMode="auto">
            <a:xfrm>
              <a:off x="2476872" y="2805953"/>
              <a:ext cx="587740" cy="461665"/>
              <a:chOff x="4022965" y="2990441"/>
              <a:chExt cx="587740" cy="461665"/>
            </a:xfrm>
          </p:grpSpPr>
          <p:sp>
            <p:nvSpPr>
              <p:cNvPr id="203795" name="椭圆 11"/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3796" name="文本框 45"/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5877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3788" name="直接连接符 47"/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89" name="直接连接符 48"/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90" name="直接连接符 50"/>
            <p:cNvCxnSpPr>
              <a:cxnSpLocks noChangeShapeType="1"/>
              <a:stCxn id="203796" idx="2"/>
            </p:cNvCxnSpPr>
            <p:nvPr/>
          </p:nvCxnSpPr>
          <p:spPr bwMode="auto">
            <a:xfrm flipH="1">
              <a:off x="2751126" y="3267618"/>
              <a:ext cx="19617" cy="9512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91" name="直接连接符 51"/>
            <p:cNvCxnSpPr>
              <a:cxnSpLocks noChangeShapeType="1"/>
              <a:stCxn id="203799" idx="6"/>
              <a:endCxn id="203798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3792" name="直接连接符 54"/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3793" name="任意多边形 56"/>
            <p:cNvSpPr/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3794" name="任意多边形 60"/>
            <p:cNvSpPr/>
            <p:nvPr/>
          </p:nvSpPr>
          <p:spPr bwMode="auto">
            <a:xfrm>
              <a:off x="2965897" y="4467136"/>
              <a:ext cx="1495571" cy="746716"/>
            </a:xfrm>
            <a:custGeom>
              <a:avLst/>
              <a:gdLst>
                <a:gd name="T0" fmla="*/ 0 w 3592286"/>
                <a:gd name="T1" fmla="*/ 0 h 586585"/>
                <a:gd name="T2" fmla="*/ 305 w 3592286"/>
                <a:gd name="T3" fmla="*/ 6512802 h 586585"/>
                <a:gd name="T4" fmla="*/ 562 w 3592286"/>
                <a:gd name="T5" fmla="*/ 2975677 h 586585"/>
                <a:gd name="T6" fmla="*/ 562 w 3592286"/>
                <a:gd name="T7" fmla="*/ 2975677 h 5865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92286" h="586585">
                  <a:moveTo>
                    <a:pt x="0" y="0"/>
                  </a:moveTo>
                  <a:cubicBezTo>
                    <a:pt x="675333" y="269212"/>
                    <a:pt x="1350667" y="538424"/>
                    <a:pt x="1949381" y="582804"/>
                  </a:cubicBezTo>
                  <a:cubicBezTo>
                    <a:pt x="2548095" y="627184"/>
                    <a:pt x="3592286" y="266281"/>
                    <a:pt x="3592286" y="266281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M[c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loop:	d ← d+b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e&gt;0 goto loop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c2 ← M[c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827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47369B-8643-41F5-A6D2-C9CA48A67155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58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0CCF8-D84D-4C6D-B1DC-C92036691823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58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205830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205831" name="组合 37"/>
          <p:cNvGrpSpPr/>
          <p:nvPr/>
        </p:nvGrpSpPr>
        <p:grpSpPr bwMode="auto">
          <a:xfrm>
            <a:off x="4467225" y="1704975"/>
            <a:ext cx="4098925" cy="2551113"/>
            <a:chOff x="330781" y="2378377"/>
            <a:chExt cx="4431873" cy="2550995"/>
          </a:xfrm>
        </p:grpSpPr>
        <p:grpSp>
          <p:nvGrpSpPr>
            <p:cNvPr id="205833" name="组合 2"/>
            <p:cNvGrpSpPr/>
            <p:nvPr/>
          </p:nvGrpSpPr>
          <p:grpSpPr bwMode="auto">
            <a:xfrm>
              <a:off x="330781" y="3188096"/>
              <a:ext cx="937750" cy="479426"/>
              <a:chOff x="4331228" y="3646575"/>
              <a:chExt cx="937911" cy="479338"/>
            </a:xfrm>
          </p:grpSpPr>
          <p:sp>
            <p:nvSpPr>
              <p:cNvPr id="205849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5850" name="文本框 1"/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3791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834" name="组合 25"/>
            <p:cNvGrpSpPr/>
            <p:nvPr/>
          </p:nvGrpSpPr>
          <p:grpSpPr bwMode="auto">
            <a:xfrm>
              <a:off x="2446997" y="4104814"/>
              <a:ext cx="715961" cy="517358"/>
              <a:chOff x="4479965" y="3608650"/>
              <a:chExt cx="716083" cy="517263"/>
            </a:xfrm>
          </p:grpSpPr>
          <p:sp>
            <p:nvSpPr>
              <p:cNvPr id="205847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5848" name="文本框 27"/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16083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835" name="组合 44"/>
            <p:cNvGrpSpPr/>
            <p:nvPr/>
          </p:nvGrpSpPr>
          <p:grpSpPr bwMode="auto">
            <a:xfrm>
              <a:off x="4381720" y="4467707"/>
              <a:ext cx="380934" cy="461665"/>
              <a:chOff x="4660049" y="4499931"/>
              <a:chExt cx="380934" cy="461665"/>
            </a:xfrm>
          </p:grpSpPr>
          <p:sp>
            <p:nvSpPr>
              <p:cNvPr id="205845" name="椭圆 11"/>
              <p:cNvSpPr>
                <a:spLocks noChangeArrowheads="1"/>
              </p:cNvSpPr>
              <p:nvPr/>
            </p:nvSpPr>
            <p:spPr bwMode="auto">
              <a:xfrm>
                <a:off x="4660049" y="4558296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5846" name="文本框 42"/>
              <p:cNvSpPr txBox="1">
                <a:spLocks noChangeArrowheads="1"/>
              </p:cNvSpPr>
              <p:nvPr/>
            </p:nvSpPr>
            <p:spPr bwMode="auto">
              <a:xfrm>
                <a:off x="4667900" y="4499931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836" name="组合 45"/>
            <p:cNvGrpSpPr/>
            <p:nvPr/>
          </p:nvGrpSpPr>
          <p:grpSpPr bwMode="auto">
            <a:xfrm>
              <a:off x="2476872" y="2805953"/>
              <a:ext cx="587740" cy="461665"/>
              <a:chOff x="4022965" y="2990441"/>
              <a:chExt cx="587740" cy="461665"/>
            </a:xfrm>
          </p:grpSpPr>
          <p:sp>
            <p:nvSpPr>
              <p:cNvPr id="205843" name="椭圆 11"/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5844" name="文本框 45"/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5877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5837" name="直接连接符 47"/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38" name="直接连接符 48"/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39" name="直接连接符 50"/>
            <p:cNvCxnSpPr>
              <a:cxnSpLocks noChangeShapeType="1"/>
              <a:stCxn id="205844" idx="2"/>
            </p:cNvCxnSpPr>
            <p:nvPr/>
          </p:nvCxnSpPr>
          <p:spPr bwMode="auto">
            <a:xfrm flipH="1">
              <a:off x="2751126" y="3267618"/>
              <a:ext cx="19617" cy="9512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40" name="直接连接符 51"/>
            <p:cNvCxnSpPr>
              <a:cxnSpLocks noChangeShapeType="1"/>
              <a:stCxn id="205847" idx="6"/>
              <a:endCxn id="205846" idx="1"/>
            </p:cNvCxnSpPr>
            <p:nvPr/>
          </p:nvCxnSpPr>
          <p:spPr bwMode="auto">
            <a:xfrm>
              <a:off x="2958032" y="4420522"/>
              <a:ext cx="1431539" cy="2780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841" name="直接连接符 54"/>
            <p:cNvCxnSpPr>
              <a:cxnSpLocks noChangeShapeType="1"/>
            </p:cNvCxnSpPr>
            <p:nvPr/>
          </p:nvCxnSpPr>
          <p:spPr bwMode="auto">
            <a:xfrm>
              <a:off x="2895600" y="3202985"/>
              <a:ext cx="1547111" cy="13565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842" name="任意多边形 56"/>
            <p:cNvSpPr/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05832" name="椭圆 5"/>
          <p:cNvSpPr>
            <a:spLocks noChangeArrowheads="1"/>
          </p:cNvSpPr>
          <p:nvPr/>
        </p:nvSpPr>
        <p:spPr bwMode="auto">
          <a:xfrm>
            <a:off x="8215313" y="3863975"/>
            <a:ext cx="350837" cy="382588"/>
          </a:xfrm>
          <a:prstGeom prst="ellipse">
            <a:avLst/>
          </a:prstGeom>
          <a:solidFill>
            <a:srgbClr val="FF0000">
              <a:alpha val="16862"/>
            </a:srgbClr>
          </a:solidFill>
          <a:ln w="9525" algn="ctr">
            <a:solidFill>
              <a:srgbClr val="FF0000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05800" cy="44196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enter: 	c1 ← r3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M[c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← c1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a ← r1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b ← r2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 ← 0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← a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loop:	d ← d+b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 ← e-1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if e&gt;0 goto loop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r1 ← 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c2 ← M[c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r3 ← c2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(r1, r3 live out)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7875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1588E5-1A0D-413D-9B6F-8325E6FE808C}" type="datetime1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78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D27D3A-95E9-4E8E-A4B8-38152AED14D5}" type="slidenum">
              <a:rPr lang="zh-CN" altLang="en-US" sz="140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7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Put it all Together Example(K=3)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207878" name="直接连接符 115750"/>
          <p:cNvCxnSpPr>
            <a:cxnSpLocks noChangeShapeType="1"/>
          </p:cNvCxnSpPr>
          <p:nvPr/>
        </p:nvCxnSpPr>
        <p:spPr bwMode="auto">
          <a:xfrm>
            <a:off x="8021638" y="312261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cxnSp>
      <p:grpSp>
        <p:nvGrpSpPr>
          <p:cNvPr id="207879" name="组合 37"/>
          <p:cNvGrpSpPr/>
          <p:nvPr/>
        </p:nvGrpSpPr>
        <p:grpSpPr bwMode="auto">
          <a:xfrm>
            <a:off x="4467225" y="1704975"/>
            <a:ext cx="3136900" cy="2243138"/>
            <a:chOff x="330781" y="2378377"/>
            <a:chExt cx="3391063" cy="2243795"/>
          </a:xfrm>
        </p:grpSpPr>
        <p:grpSp>
          <p:nvGrpSpPr>
            <p:cNvPr id="207880" name="组合 2"/>
            <p:cNvGrpSpPr/>
            <p:nvPr/>
          </p:nvGrpSpPr>
          <p:grpSpPr bwMode="auto">
            <a:xfrm>
              <a:off x="330781" y="3188096"/>
              <a:ext cx="937750" cy="479426"/>
              <a:chOff x="4331228" y="3646575"/>
              <a:chExt cx="937911" cy="479338"/>
            </a:xfrm>
          </p:grpSpPr>
          <p:sp>
            <p:nvSpPr>
              <p:cNvPr id="207891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7892" name="文本框 1"/>
              <p:cNvSpPr txBox="1">
                <a:spLocks noChangeArrowheads="1"/>
              </p:cNvSpPr>
              <p:nvPr/>
            </p:nvSpPr>
            <p:spPr bwMode="auto">
              <a:xfrm>
                <a:off x="4331228" y="3646575"/>
                <a:ext cx="937911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i="0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7881" name="组合 25"/>
            <p:cNvGrpSpPr/>
            <p:nvPr/>
          </p:nvGrpSpPr>
          <p:grpSpPr bwMode="auto">
            <a:xfrm>
              <a:off x="2446997" y="4104814"/>
              <a:ext cx="715961" cy="517358"/>
              <a:chOff x="4479965" y="3608650"/>
              <a:chExt cx="716083" cy="517263"/>
            </a:xfrm>
          </p:grpSpPr>
          <p:sp>
            <p:nvSpPr>
              <p:cNvPr id="207889" name="椭圆 11"/>
              <p:cNvSpPr>
                <a:spLocks noChangeArrowheads="1"/>
              </p:cNvSpPr>
              <p:nvPr/>
            </p:nvSpPr>
            <p:spPr bwMode="auto">
              <a:xfrm>
                <a:off x="4610100" y="3722688"/>
                <a:ext cx="381000" cy="403225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7890" name="文本框 27"/>
              <p:cNvSpPr txBox="1">
                <a:spLocks noChangeArrowheads="1"/>
              </p:cNvSpPr>
              <p:nvPr/>
            </p:nvSpPr>
            <p:spPr bwMode="auto">
              <a:xfrm>
                <a:off x="4479965" y="3608650"/>
                <a:ext cx="716083" cy="461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ae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7882" name="组合 45"/>
            <p:cNvGrpSpPr/>
            <p:nvPr/>
          </p:nvGrpSpPr>
          <p:grpSpPr bwMode="auto">
            <a:xfrm>
              <a:off x="2476872" y="2805953"/>
              <a:ext cx="587740" cy="461665"/>
              <a:chOff x="4022965" y="2990441"/>
              <a:chExt cx="587740" cy="461665"/>
            </a:xfrm>
          </p:grpSpPr>
          <p:sp>
            <p:nvSpPr>
              <p:cNvPr id="207887" name="椭圆 11"/>
              <p:cNvSpPr>
                <a:spLocks noChangeArrowheads="1"/>
              </p:cNvSpPr>
              <p:nvPr/>
            </p:nvSpPr>
            <p:spPr bwMode="auto">
              <a:xfrm>
                <a:off x="4115660" y="3042840"/>
                <a:ext cx="380934" cy="4033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207888" name="文本框 45"/>
              <p:cNvSpPr txBox="1">
                <a:spLocks noChangeArrowheads="1"/>
              </p:cNvSpPr>
              <p:nvPr/>
            </p:nvSpPr>
            <p:spPr bwMode="auto">
              <a:xfrm>
                <a:off x="4022965" y="2990441"/>
                <a:ext cx="5877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0" baseline="-25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zh-CN" altLang="en-US" i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7883" name="直接连接符 47"/>
            <p:cNvCxnSpPr>
              <a:cxnSpLocks noChangeShapeType="1"/>
            </p:cNvCxnSpPr>
            <p:nvPr/>
          </p:nvCxnSpPr>
          <p:spPr bwMode="auto">
            <a:xfrm flipV="1">
              <a:off x="974587" y="3106061"/>
              <a:ext cx="1602511" cy="41999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884" name="直接连接符 48"/>
            <p:cNvCxnSpPr>
              <a:cxnSpLocks noChangeShapeType="1"/>
            </p:cNvCxnSpPr>
            <p:nvPr/>
          </p:nvCxnSpPr>
          <p:spPr bwMode="auto">
            <a:xfrm>
              <a:off x="1028628" y="3526060"/>
              <a:ext cx="1640132" cy="80504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885" name="直接连接符 50"/>
            <p:cNvCxnSpPr>
              <a:cxnSpLocks noChangeShapeType="1"/>
              <a:stCxn id="207888" idx="2"/>
            </p:cNvCxnSpPr>
            <p:nvPr/>
          </p:nvCxnSpPr>
          <p:spPr bwMode="auto">
            <a:xfrm flipH="1">
              <a:off x="2751126" y="3267618"/>
              <a:ext cx="19617" cy="95125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7886" name="任意多边形 56"/>
            <p:cNvSpPr/>
            <p:nvPr/>
          </p:nvSpPr>
          <p:spPr bwMode="auto">
            <a:xfrm>
              <a:off x="1763486" y="2378377"/>
              <a:ext cx="1958358" cy="1264150"/>
            </a:xfrm>
            <a:custGeom>
              <a:avLst/>
              <a:gdLst>
                <a:gd name="T0" fmla="*/ 0 w 1958358"/>
                <a:gd name="T1" fmla="*/ 1264150 h 1264150"/>
                <a:gd name="T2" fmla="*/ 356716 w 1958358"/>
                <a:gd name="T3" fmla="*/ 359799 h 1264150"/>
                <a:gd name="T4" fmla="*/ 1853921 w 1958358"/>
                <a:gd name="T5" fmla="*/ 28203 h 1264150"/>
                <a:gd name="T6" fmla="*/ 1833824 w 1958358"/>
                <a:gd name="T7" fmla="*/ 18155 h 1264150"/>
                <a:gd name="T8" fmla="*/ 1833824 w 1958358"/>
                <a:gd name="T9" fmla="*/ 18155 h 1264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58358" h="1264150">
                  <a:moveTo>
                    <a:pt x="0" y="1264150"/>
                  </a:moveTo>
                  <a:cubicBezTo>
                    <a:pt x="23864" y="914970"/>
                    <a:pt x="47729" y="565790"/>
                    <a:pt x="356716" y="359799"/>
                  </a:cubicBezTo>
                  <a:cubicBezTo>
                    <a:pt x="665703" y="153808"/>
                    <a:pt x="1853921" y="28203"/>
                    <a:pt x="1853921" y="28203"/>
                  </a:cubicBezTo>
                  <a:cubicBezTo>
                    <a:pt x="2100106" y="-28738"/>
                    <a:pt x="1833824" y="18155"/>
                    <a:pt x="1833824" y="18155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bf6f7df-ddb9-49e3-bcb1-0a88b62d5bd5}"/>
</p:tagLst>
</file>

<file path=ppt/tags/tag2.xml><?xml version="1.0" encoding="utf-8"?>
<p:tagLst xmlns:p="http://schemas.openxmlformats.org/presentationml/2006/main">
  <p:tag name="KSO_WPP_MARK_KEY" val="023effc4-d7f5-41a7-a697-25664e30b634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16470</Words>
  <Application>WPS 演示</Application>
  <PresentationFormat>全屏显示(4:3)</PresentationFormat>
  <Paragraphs>2581</Paragraphs>
  <Slides>103</Slides>
  <Notes>103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4" baseType="lpstr">
      <vt:lpstr>Arial</vt:lpstr>
      <vt:lpstr>宋体</vt:lpstr>
      <vt:lpstr>Wingdings</vt:lpstr>
      <vt:lpstr>Comic Sans MS</vt:lpstr>
      <vt:lpstr>Times New Roman</vt:lpstr>
      <vt:lpstr>Math A</vt:lpstr>
      <vt:lpstr>ksdb</vt:lpstr>
      <vt:lpstr>微软雅黑</vt:lpstr>
      <vt:lpstr>Arial Unicode MS</vt:lpstr>
      <vt:lpstr>Symbol</vt:lpstr>
      <vt:lpstr>icfp99</vt:lpstr>
      <vt:lpstr>Register Allocation</vt:lpstr>
      <vt:lpstr>Main idea</vt:lpstr>
      <vt:lpstr>Register allocation</vt:lpstr>
      <vt:lpstr>Interference graph</vt:lpstr>
      <vt:lpstr>Interference graph</vt:lpstr>
      <vt:lpstr>Interference graph</vt:lpstr>
      <vt:lpstr>Interference graph</vt:lpstr>
      <vt:lpstr>Interference graph</vt:lpstr>
      <vt:lpstr>Interference graph</vt:lpstr>
      <vt:lpstr>Interference graph</vt:lpstr>
      <vt:lpstr>Interference graph</vt:lpstr>
      <vt:lpstr>Graph coloring</vt:lpstr>
      <vt:lpstr>Coloring a graph</vt:lpstr>
      <vt:lpstr>Coloring a graph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Coloring (Assume K=2)</vt:lpstr>
      <vt:lpstr>Optimistic Coloring (K=2)</vt:lpstr>
      <vt:lpstr>Optimistic Coloring (K=2)</vt:lpstr>
      <vt:lpstr>Optimistic Coloring (K=2)</vt:lpstr>
      <vt:lpstr>Optimistic Coloring (K=2)</vt:lpstr>
      <vt:lpstr>Optimistic Coloring (K=2)</vt:lpstr>
      <vt:lpstr>Select</vt:lpstr>
      <vt:lpstr>Optimistic Coloring (K=2)</vt:lpstr>
      <vt:lpstr>Optimistic Coloring (K=2)</vt:lpstr>
      <vt:lpstr>Optimistic Coloring (K=2)</vt:lpstr>
      <vt:lpstr>Select: What if the Heuristic Fails?</vt:lpstr>
      <vt:lpstr>Coloring</vt:lpstr>
      <vt:lpstr>Optimistic Coloring (K=2)</vt:lpstr>
      <vt:lpstr>Select: What if the Heuristic Fails?</vt:lpstr>
      <vt:lpstr>Actual Spill</vt:lpstr>
      <vt:lpstr>Spilling</vt:lpstr>
      <vt:lpstr>Recomputing Liveness Information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Example(K=4)</vt:lpstr>
      <vt:lpstr>Coalescing(合并)</vt:lpstr>
      <vt:lpstr>Coalescing</vt:lpstr>
      <vt:lpstr>Heuristic Coalescing</vt:lpstr>
      <vt:lpstr>Heuristic Coalescing</vt:lpstr>
      <vt:lpstr>freeze</vt:lpstr>
      <vt:lpstr>Overall Algorithm</vt:lpstr>
      <vt:lpstr>Example(K=4)</vt:lpstr>
      <vt:lpstr>Coalescing(K=4)</vt:lpstr>
      <vt:lpstr>Coalescing(K=4)</vt:lpstr>
      <vt:lpstr>Coalescing(K=4)</vt:lpstr>
      <vt:lpstr>Coalescing(K=4)</vt:lpstr>
      <vt:lpstr>Example(K=4)</vt:lpstr>
      <vt:lpstr>Constrained Moves</vt:lpstr>
      <vt:lpstr>Precolored Nodes</vt:lpstr>
      <vt:lpstr>Precolored Nodes</vt:lpstr>
      <vt:lpstr>Precolored Nodes</vt:lpstr>
      <vt:lpstr>Make Precolored Nodes Live Short</vt:lpstr>
      <vt:lpstr>Callee-Save register</vt:lpstr>
      <vt:lpstr>Caller-Save Registers</vt:lpstr>
      <vt:lpstr>Put it all Together Example(K=3)</vt:lpstr>
      <vt:lpstr>Put it all Together Example(K=3)</vt:lpstr>
      <vt:lpstr>Spilling Criteria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Put it all Together Example(K=3)</vt:lpstr>
      <vt:lpstr>Saving Spilling Spaces</vt:lpstr>
      <vt:lpstr>Saving Spilling Spaces</vt:lpstr>
      <vt:lpstr>Saving Spilling Spaces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 &amp; George Necula</dc:creator>
  <cp:lastModifiedBy>李昱翰</cp:lastModifiedBy>
  <cp:revision>317</cp:revision>
  <dcterms:created xsi:type="dcterms:W3CDTF">2000-01-15T07:54:00Z</dcterms:created>
  <dcterms:modified xsi:type="dcterms:W3CDTF">2022-12-23T03:48:55Z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633B6555107A4CAAB0BBE7D93091A16F</vt:lpwstr>
  </property>
  <property fmtid="{D5CDD505-2E9C-101B-9397-08002B2CF9AE}" pid="3" name="KSOProductBuildVer">
    <vt:lpwstr>2052-11.1.0.12980</vt:lpwstr>
  </property>
</Properties>
</file>