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9"/>
  </p:handoutMasterIdLst>
  <p:sldIdLst>
    <p:sldId id="521" r:id="rId3"/>
    <p:sldId id="573" r:id="rId5"/>
    <p:sldId id="523" r:id="rId6"/>
    <p:sldId id="583" r:id="rId7"/>
    <p:sldId id="524" r:id="rId8"/>
    <p:sldId id="525" r:id="rId9"/>
    <p:sldId id="526" r:id="rId10"/>
    <p:sldId id="527" r:id="rId11"/>
    <p:sldId id="528" r:id="rId12"/>
    <p:sldId id="529" r:id="rId13"/>
    <p:sldId id="557" r:id="rId14"/>
    <p:sldId id="575" r:id="rId15"/>
    <p:sldId id="559" r:id="rId16"/>
    <p:sldId id="560" r:id="rId17"/>
    <p:sldId id="561" r:id="rId18"/>
    <p:sldId id="562" r:id="rId19"/>
    <p:sldId id="576" r:id="rId20"/>
    <p:sldId id="577" r:id="rId21"/>
    <p:sldId id="566" r:id="rId22"/>
    <p:sldId id="567" r:id="rId23"/>
    <p:sldId id="568" r:id="rId24"/>
    <p:sldId id="569" r:id="rId25"/>
    <p:sldId id="570" r:id="rId26"/>
    <p:sldId id="578" r:id="rId27"/>
    <p:sldId id="579" r:id="rId28"/>
    <p:sldId id="580" r:id="rId29"/>
    <p:sldId id="581" r:id="rId30"/>
    <p:sldId id="582" r:id="rId31"/>
    <p:sldId id="536" r:id="rId32"/>
    <p:sldId id="537" r:id="rId33"/>
    <p:sldId id="539" r:id="rId34"/>
    <p:sldId id="538" r:id="rId35"/>
    <p:sldId id="540" r:id="rId36"/>
    <p:sldId id="541" r:id="rId37"/>
    <p:sldId id="542" r:id="rId38"/>
  </p:sldIdLst>
  <p:sldSz cx="9144000" cy="6858000" type="screen4x3"/>
  <p:notesSz cx="6858000" cy="9144000"/>
  <p:custDataLst>
    <p:tags r:id="rId4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FF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90" autoAdjust="0"/>
    <p:restoredTop sz="94652" autoAdjust="0"/>
  </p:normalViewPr>
  <p:slideViewPr>
    <p:cSldViewPr>
      <p:cViewPr varScale="1">
        <p:scale>
          <a:sx n="108" d="100"/>
          <a:sy n="108" d="100"/>
        </p:scale>
        <p:origin x="12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2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gs" Target="tags/tag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Math A" pitchFamily="18" charset="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Math A" pitchFamily="18" charset="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Math A" pitchFamily="18" charset="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Math A" pitchFamily="18" charset="2"/>
              </a:defRPr>
            </a:lvl1pPr>
          </a:lstStyle>
          <a:p>
            <a:pPr>
              <a:defRPr/>
            </a:pPr>
            <a:fld id="{5D11EB3E-E41F-4734-8AC6-D7C88DE6D5C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i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D792FD7-7513-433D-99C2-69E6B642B03F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94348D37-80C1-469F-BE56-2DFD26EF8CF6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D1C8F93-AB1D-46FE-B489-90FA185A86B0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CEE2D5A3-1A6C-4179-B93F-F54D3D93CAA4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59EECDDA-296C-4B4B-9C15-35D30B651B5A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CBC2E6DE-6E19-4DC8-BA44-2A7078B5A4EE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67FF1C2F-835A-4A43-8C95-742128D76494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6B5EB42D-2844-4EF9-A266-E1A3AF5DDFD6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D5E6E8D3-CC97-46A4-95B3-977C9D58E2EB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2EF25568-CF96-45BB-9952-4664D6BD0147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69E3C27-7DD5-41CF-B3BF-DBDB2AB1DF33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3881E009-4205-4674-ABCF-21A122BC8DA3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0EEC61F-1573-4BAC-93DC-9F1EE7AD16D2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删除了图里删除边的函数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C77D6DB1-C064-4AA5-9981-45E85BC1A4A6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3F8955D0-2CF2-4FD9-9E3B-E54999371D3C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CEF01F9B-6160-4A47-BC3B-F4468DE92428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3DF9A9AD-7CBC-4D02-BE98-B15C6D9B0839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8A27EB2E-286F-4F80-B6A7-9AF8DE5049E2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1BF3C7C1-0006-43A5-ACEA-FE9A192C45AE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86F620B0-A3D4-42E7-ABEF-FD4402B44330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64B3718F-1B7A-487C-A6AB-27CAB55B92CD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5421BB2-7149-4A81-9CDE-D0B86FC55B7A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2D8B9DCE-691F-4166-B0E9-DD07830DBDB3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DF3B5698-5CC6-495F-81D2-E1358BE9699B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D796DEFA-AF8A-4FCB-BBFA-2212757FE6CB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1883AC33-2F0C-45EB-A81A-4F3C4A176777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1B420EC-01F6-4BE8-8E37-055C319F23CD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057FBA40-E01B-4DAD-993C-83F62E29EC21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6A50525B-14B0-4AD5-BBEF-16823FC043CA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9C1C9D94-0921-412B-A911-F86B6BC902D7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B1D6284B-5232-4AA2-A542-6682A0DC1942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err="1"/>
              <a:t>nodiscard</a:t>
            </a:r>
            <a:r>
              <a:rPr lang="zh-CN" altLang="en-US" dirty="0"/>
              <a:t>是一个</a:t>
            </a:r>
            <a:r>
              <a:rPr lang="en-US" altLang="zh-CN" dirty="0" err="1"/>
              <a:t>c++</a:t>
            </a:r>
            <a:r>
              <a:rPr lang="zh-CN" altLang="en-US" dirty="0"/>
              <a:t>语言特性，代表该值不允许忽略，即不能出现</a:t>
            </a:r>
            <a:r>
              <a:rPr lang="en-US" altLang="zh-CN" dirty="0"/>
              <a:t>Def()</a:t>
            </a:r>
            <a:r>
              <a:rPr lang="zh-CN" altLang="en-US" dirty="0"/>
              <a:t>； 这种只调用不处理结果的语句（在编译时提示）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B1D6284B-5232-4AA2-A542-6682A0DC1942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541A887-E246-4B99-A499-7C7507F04AEC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88641533-95F0-4760-B94E-9F4D395DF9C0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Live_gtemp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(n)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 Tells what temporary variable is represented by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Implemented by making info field point to a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Temp_temp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这个删了，因为我感觉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n-&gt;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NodeInfo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就可以了？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D60366B-33C8-4C32-AF32-3621A084367C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0203F369-2DB3-4C33-B90A-0DBA5346A38E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8BC40-F0A6-47C1-B453-0C7B00FE67E1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889C25A-286A-4DA6-98F8-C80FFE93C6D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0247-DB90-4447-A59E-D33710BAB0DC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9E949-CA3F-4059-954D-40E4E23D249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116FA-9ABF-4214-832C-21431520B390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135CB-C0A1-470A-BAA1-63103504466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379B6-6355-4A1B-BD89-6F425C5D8F47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F53DD-06C0-4847-B99B-F9D077B6CE4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BAC1F-B4C2-44C3-989F-2530CFDACC2B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7E9A5-32C1-46E6-AC1A-F16809B31FF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C0037-0B60-4905-899D-8C30FB3168A8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99320-1A44-4C6E-BE69-00DF39C9B8D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9E50B-3ED7-4FB3-B13F-F133BCAD5846}" type="datetime1">
              <a:rPr lang="zh-CN" altLang="en-US"/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87A77-89BA-4077-8BA1-A81C65E2359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B141F-C5ED-4C04-AFB2-3E925FD40BDD}" type="datetime1">
              <a:rPr lang="zh-CN" altLang="en-US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43B7A-B429-4AC3-B815-6F675B35B23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820E3-C720-4FB7-813A-75026626C848}" type="datetime1">
              <a:rPr lang="zh-CN" altLang="en-US"/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D4CDA-9D47-4282-97B3-83A5EE9F215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2D4A1-0A14-4B2D-854F-641AA5D3ED2E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F5222-4836-4098-BCA8-7AC9A6059C6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80512-6316-4895-B909-8484E7993154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BDBC2-EBEF-497F-9A8F-6497E4868AA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i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D818B58-C48F-4CFE-91B6-B2CF609E052A}" type="datetime1">
              <a:rPr lang="zh-CN" altLang="en-US"/>
            </a:fld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172200"/>
            <a:ext cx="3429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i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i="0" smtClean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2DAD360-468E-44A2-843C-61BC687C000E}" type="slidenum">
              <a:rPr lang="zh-CN" altLang="en-US"/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CA646D-619F-40B5-BA71-19B580EBE693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2064A7-E9CD-4499-B313-9F0BF74D8382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286000"/>
            <a:ext cx="7772400" cy="11430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Register Allocation Implementation</a:t>
            </a:r>
            <a:br>
              <a:rPr lang="en-US" altLang="zh-CN" sz="3600">
                <a:ea typeface="宋体" panose="02010600030101010101" pitchFamily="2" charset="-122"/>
              </a:rPr>
            </a:br>
            <a:r>
              <a:rPr lang="en-US" altLang="zh-CN" sz="3600">
                <a:ea typeface="宋体" panose="02010600030101010101" pitchFamily="2" charset="-122"/>
              </a:rPr>
              <a:t>in the Tiger Compiler</a:t>
            </a:r>
            <a:endParaRPr lang="en-US" altLang="zh-CN" sz="36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30750" y="4929188"/>
            <a:ext cx="4489450" cy="938212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lnSpc>
                <a:spcPts val="2200"/>
              </a:lnSpc>
              <a:defRPr/>
            </a:pPr>
            <a:r>
              <a:rPr lang="en-US" altLang="zh-CN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sets</a:t>
            </a:r>
            <a:endParaRPr lang="en-US" altLang="zh-CN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2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i="0" dirty="0" err="1"/>
              <a:t>worklistMoves</a:t>
            </a:r>
            <a:endParaRPr lang="en-US" altLang="zh-CN" i="0" dirty="0"/>
          </a:p>
          <a:p>
            <a:pPr marL="800100" lvl="1" indent="-342900">
              <a:lnSpc>
                <a:spcPts val="2200"/>
              </a:lnSpc>
              <a:buFont typeface="Comic Sans MS" panose="030F0702030302020204" pitchFamily="66" charset="0"/>
              <a:buChar char="–"/>
              <a:defRPr/>
            </a:pPr>
            <a:r>
              <a:rPr lang="en-US" altLang="zh-CN" sz="2000" i="0" dirty="0"/>
              <a:t>Moves </a:t>
            </a:r>
            <a:r>
              <a:rPr lang="en-US" altLang="zh-CN" sz="2000" i="0" dirty="0">
                <a:solidFill>
                  <a:srgbClr val="FF0000"/>
                </a:solidFill>
              </a:rPr>
              <a:t>enabled for coalescing</a:t>
            </a:r>
            <a:endParaRPr lang="en-US" altLang="zh-CN" sz="2000" i="0" dirty="0">
              <a:solidFill>
                <a:srgbClr val="FF0000"/>
              </a:solidFill>
            </a:endParaRPr>
          </a:p>
        </p:txBody>
      </p:sp>
      <p:sp>
        <p:nvSpPr>
          <p:cNvPr id="21507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F839DC-B0A6-4CDA-8155-0A8FF6449369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150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B7D4FB-B256-449D-8451-3F826FE0C683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 Code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procedure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Main()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LivenessAnalysis()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Build()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MakeWorklist()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repeat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simplifyWorklist != {}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Simplify()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worklistMoves != {}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Coalesce()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freezeWorklist != {}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Freeze()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spillWorklist != {}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SelectSpill()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until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simplifyWorklist = {} &amp;&amp; worklistMove={} &amp;&amp;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 freezeWorklis={} &amp;&amp; spillWorklist={}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AssignColor()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spilledNodes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!= {}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RewriteProgram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(spilledNodes)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Main() 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3581400" y="152400"/>
            <a:ext cx="5334000" cy="26320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800100" indent="-3429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ts val="2200"/>
              </a:lnSpc>
              <a:spcBef>
                <a:spcPct val="0"/>
              </a:spcBef>
              <a:buFontTx/>
              <a:buNone/>
            </a:pPr>
            <a:r>
              <a:rPr lang="en-US" altLang="zh-CN" sz="24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Node work-list, sets, stacks</a:t>
            </a:r>
            <a:endParaRPr lang="en-US" altLang="zh-CN" sz="2400" i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  <a:spcBef>
                <a:spcPct val="0"/>
              </a:spcBef>
            </a:pPr>
            <a:r>
              <a:rPr lang="en-US" altLang="zh-CN" sz="2400" i="0">
                <a:ea typeface="宋体" panose="02010600030101010101" pitchFamily="2" charset="-122"/>
                <a:cs typeface="Times New Roman" panose="02020603050405020304" pitchFamily="18" charset="0"/>
              </a:rPr>
              <a:t>simplifyWorklist</a:t>
            </a:r>
            <a:endParaRPr lang="en-US" altLang="zh-CN" sz="2400" i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ts val="2200"/>
              </a:lnSpc>
              <a:spcBef>
                <a:spcPct val="0"/>
              </a:spcBef>
              <a:buFont typeface="Comic Sans MS" panose="030F0702030302020204" pitchFamily="66" charset="0"/>
              <a:buChar char="–"/>
            </a:pPr>
            <a:r>
              <a:rPr lang="en-US" altLang="zh-CN" sz="2000" i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low-degree non-move-related</a:t>
            </a:r>
            <a:r>
              <a:rPr lang="en-US" altLang="zh-CN" sz="2000" i="0">
                <a:ea typeface="宋体" panose="02010600030101010101" pitchFamily="2" charset="-122"/>
                <a:cs typeface="Times New Roman" panose="02020603050405020304" pitchFamily="18" charset="0"/>
              </a:rPr>
              <a:t> nodes</a:t>
            </a:r>
            <a:endParaRPr lang="en-US" altLang="zh-CN" sz="2000" i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  <a:spcBef>
                <a:spcPct val="0"/>
              </a:spcBef>
            </a:pPr>
            <a:r>
              <a:rPr lang="en-US" altLang="zh-CN" sz="2400" i="0">
                <a:ea typeface="宋体" panose="02010600030101010101" pitchFamily="2" charset="-122"/>
                <a:cs typeface="Times New Roman" panose="02020603050405020304" pitchFamily="18" charset="0"/>
              </a:rPr>
              <a:t>freezeWorklist</a:t>
            </a:r>
            <a:endParaRPr lang="en-US" altLang="zh-CN" sz="2400" i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ts val="2200"/>
              </a:lnSpc>
              <a:spcBef>
                <a:spcPct val="0"/>
              </a:spcBef>
              <a:buFont typeface="Comic Sans MS" panose="030F0702030302020204" pitchFamily="66" charset="0"/>
              <a:buChar char="–"/>
            </a:pPr>
            <a:r>
              <a:rPr lang="en-US" altLang="zh-CN" sz="2000" i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low-degree move-related nodes</a:t>
            </a:r>
            <a:endParaRPr lang="en-US" altLang="zh-CN" i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  <a:spcBef>
                <a:spcPct val="0"/>
              </a:spcBef>
            </a:pPr>
            <a:r>
              <a:rPr lang="en-US" altLang="zh-CN" sz="2400" i="0">
                <a:ea typeface="宋体" panose="02010600030101010101" pitchFamily="2" charset="-122"/>
                <a:cs typeface="Times New Roman" panose="02020603050405020304" pitchFamily="18" charset="0"/>
              </a:rPr>
              <a:t>spillWorklist</a:t>
            </a:r>
            <a:endParaRPr lang="en-US" altLang="zh-CN" sz="2400" i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ts val="2200"/>
              </a:lnSpc>
              <a:spcBef>
                <a:spcPct val="0"/>
              </a:spcBef>
              <a:buFont typeface="Comic Sans MS" panose="030F0702030302020204" pitchFamily="66" charset="0"/>
              <a:buChar char="–"/>
            </a:pPr>
            <a:r>
              <a:rPr lang="en-US" altLang="zh-CN" sz="2000" i="0">
                <a:ea typeface="宋体" panose="02010600030101010101" pitchFamily="2" charset="-122"/>
                <a:cs typeface="Times New Roman" panose="02020603050405020304" pitchFamily="18" charset="0"/>
              </a:rPr>
              <a:t>high-degree nodes</a:t>
            </a:r>
            <a:endParaRPr lang="en-US" altLang="zh-CN" i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  <a:spcBef>
                <a:spcPct val="0"/>
              </a:spcBef>
            </a:pPr>
            <a:r>
              <a:rPr lang="en-US" altLang="zh-CN" sz="2400" i="0">
                <a:ea typeface="宋体" panose="02010600030101010101" pitchFamily="2" charset="-122"/>
                <a:cs typeface="Times New Roman" panose="02020603050405020304" pitchFamily="18" charset="0"/>
              </a:rPr>
              <a:t>spillNodes</a:t>
            </a:r>
            <a:endParaRPr lang="en-US" altLang="zh-CN" sz="2400" i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ts val="2200"/>
              </a:lnSpc>
              <a:spcBef>
                <a:spcPct val="0"/>
              </a:spcBef>
              <a:buFont typeface="Comic Sans MS" panose="030F0702030302020204" pitchFamily="66" charset="0"/>
              <a:buChar char="–"/>
            </a:pPr>
            <a:r>
              <a:rPr lang="en-US" altLang="zh-CN" sz="2000" i="0">
                <a:ea typeface="宋体" panose="02010600030101010101" pitchFamily="2" charset="-122"/>
                <a:cs typeface="Times New Roman" panose="02020603050405020304" pitchFamily="18" charset="0"/>
              </a:rPr>
              <a:t>Nodes marked for spilling</a:t>
            </a:r>
            <a:endParaRPr lang="en-US" altLang="zh-CN" i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B9A2C8-5941-424C-B25E-7F725A7874BC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355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7D427A-7614-4378-9966-06530EE20253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 Code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procedure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Build()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forall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b∈blocks in program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live = liveOut(b)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forall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instruction(b) in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reverse order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isMoveInstruction(I)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live ← live\use(I)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	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forall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n∈def(I)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use(I)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   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moveList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[n] ← moveList[n]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{I}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workListMoves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workListMoves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{I}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live ← live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def(I)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forall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d∈def(I)//def(I)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中不一定只包含一个指令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forall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l∈live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AddEdge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(l, d)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        live ← use(I)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(live\def(I))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71800" y="303213"/>
            <a:ext cx="6096000" cy="1222375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lnSpc>
                <a:spcPts val="2200"/>
              </a:lnSpc>
              <a:defRPr/>
            </a:pPr>
            <a:r>
              <a:rPr lang="en-US" altLang="zh-CN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data structures</a:t>
            </a:r>
            <a:endParaRPr lang="en-US" altLang="zh-CN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2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i="0" dirty="0" err="1"/>
              <a:t>moveList</a:t>
            </a:r>
            <a:endParaRPr lang="en-US" altLang="zh-CN" i="0" dirty="0"/>
          </a:p>
          <a:p>
            <a:pPr marL="800100" lvl="1" indent="-342900">
              <a:lnSpc>
                <a:spcPts val="2200"/>
              </a:lnSpc>
              <a:buFont typeface="Comic Sans MS" panose="030F0702030302020204" pitchFamily="66" charset="0"/>
              <a:buChar char="–"/>
              <a:defRPr/>
            </a:pPr>
            <a:r>
              <a:rPr lang="en-US" altLang="zh-CN" sz="2000" i="0" dirty="0">
                <a:solidFill>
                  <a:srgbClr val="FF0000"/>
                </a:solidFill>
              </a:rPr>
              <a:t>A mapping from a node to the list of moves it is associated with</a:t>
            </a:r>
            <a:endParaRPr lang="en-US" altLang="zh-CN" sz="2000" i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82F377-03C8-4F17-AFD0-865F7EA7357D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E9751D-5700-4DD3-9953-9353C30B7397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 Code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1509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  <a:blipFill>
            <a:blip r:embed="rId1"/>
            <a:stretch>
              <a:fillRect l="-1018" t="-762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1000" y="4419600"/>
            <a:ext cx="7391400" cy="2066925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lnSpc>
                <a:spcPts val="2200"/>
              </a:lnSpc>
              <a:defRPr/>
            </a:pPr>
            <a:r>
              <a:rPr lang="en-US" altLang="zh-CN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data structures</a:t>
            </a:r>
            <a:endParaRPr lang="en-US" altLang="zh-CN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2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i="0" dirty="0" err="1"/>
              <a:t>adjSet</a:t>
            </a:r>
            <a:endParaRPr lang="en-US" altLang="zh-CN" i="0" dirty="0"/>
          </a:p>
          <a:p>
            <a:pPr marL="800100" lvl="1" indent="-342900">
              <a:lnSpc>
                <a:spcPts val="2200"/>
              </a:lnSpc>
              <a:buFont typeface="Comic Sans MS" panose="030F0702030302020204" pitchFamily="66" charset="0"/>
              <a:buChar char="–"/>
              <a:defRPr/>
            </a:pPr>
            <a:r>
              <a:rPr lang="en-US" altLang="zh-CN" sz="2000" i="0" dirty="0"/>
              <a:t>The bit-matrix of edges </a:t>
            </a:r>
            <a:endParaRPr lang="en-US" altLang="zh-CN" sz="2000" i="0" dirty="0"/>
          </a:p>
          <a:p>
            <a:pPr marL="342900" indent="-342900">
              <a:lnSpc>
                <a:spcPts val="22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i="0" dirty="0" err="1"/>
              <a:t>adjList</a:t>
            </a:r>
            <a:endParaRPr lang="en-US" altLang="zh-CN" i="0" dirty="0"/>
          </a:p>
          <a:p>
            <a:pPr marL="800100" lvl="1" indent="-342900">
              <a:lnSpc>
                <a:spcPts val="2200"/>
              </a:lnSpc>
              <a:buFont typeface="Comic Sans MS" panose="030F0702030302020204" pitchFamily="66" charset="0"/>
              <a:buChar char="–"/>
              <a:defRPr/>
            </a:pPr>
            <a:r>
              <a:rPr lang="en-US" altLang="zh-CN" sz="2000" i="0" dirty="0"/>
              <a:t>Adjacent nodes list of a non-</a:t>
            </a:r>
            <a:r>
              <a:rPr lang="en-US" altLang="zh-CN" sz="2000" i="0" dirty="0" err="1"/>
              <a:t>precolored</a:t>
            </a:r>
            <a:r>
              <a:rPr lang="en-US" altLang="zh-CN" sz="2000" i="0" dirty="0"/>
              <a:t> node</a:t>
            </a:r>
            <a:endParaRPr lang="en-US" altLang="zh-CN" sz="2000" i="0" dirty="0"/>
          </a:p>
          <a:p>
            <a:pPr marL="342900" indent="-342900">
              <a:lnSpc>
                <a:spcPts val="22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i="0" dirty="0"/>
              <a:t>degree</a:t>
            </a:r>
            <a:endParaRPr lang="en-US" altLang="zh-CN" i="0" dirty="0"/>
          </a:p>
          <a:p>
            <a:pPr marL="800100" lvl="1" indent="-342900">
              <a:lnSpc>
                <a:spcPts val="2200"/>
              </a:lnSpc>
              <a:buFont typeface="Comic Sans MS" panose="030F0702030302020204" pitchFamily="66" charset="0"/>
              <a:buChar char="–"/>
              <a:defRPr/>
            </a:pPr>
            <a:r>
              <a:rPr lang="en-US" altLang="zh-CN" sz="2000" i="0" dirty="0"/>
              <a:t>An array containing the current degree of each node  </a:t>
            </a:r>
            <a:endParaRPr lang="en-US" altLang="zh-CN" sz="2000" i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E4A6B4-B6C5-43E6-ABFE-DC6918A6A074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D5D7F6-12E9-48C4-A288-407FCA97874A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 Code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procedure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MakeWorkList()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forall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n∈intial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initial ← initial\{n}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degree[n]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≥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spillWorkList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spillWorkList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{n}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 if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MoveRelated(n)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freezeWorkList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freezeWorkList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{n}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simplifyWorkList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simplifyWorkList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{n}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4800" y="4572000"/>
            <a:ext cx="8305800" cy="9382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lnSpc>
                <a:spcPts val="2200"/>
              </a:lnSpc>
              <a:defRPr/>
            </a:pPr>
            <a:r>
              <a:rPr lang="en-US" altLang="zh-CN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work-list, sets, stacks</a:t>
            </a:r>
            <a:endParaRPr lang="en-US" altLang="zh-CN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2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i="0" dirty="0"/>
              <a:t>initial </a:t>
            </a:r>
            <a:endParaRPr lang="en-US" altLang="zh-CN" i="0" dirty="0"/>
          </a:p>
          <a:p>
            <a:pPr marL="800100" lvl="1" indent="-342900">
              <a:lnSpc>
                <a:spcPts val="2200"/>
              </a:lnSpc>
              <a:buFont typeface="Comic Sans MS" panose="030F0702030302020204" pitchFamily="66" charset="0"/>
              <a:buChar char="–"/>
              <a:defRPr/>
            </a:pPr>
            <a:r>
              <a:rPr lang="en-US" altLang="zh-CN" sz="2000" i="0" dirty="0"/>
              <a:t>Temporary registers, not </a:t>
            </a:r>
            <a:r>
              <a:rPr lang="en-US" altLang="zh-CN" sz="2000" i="0" dirty="0" err="1"/>
              <a:t>precolored</a:t>
            </a:r>
            <a:r>
              <a:rPr lang="en-US" altLang="zh-CN" sz="2000" i="0" dirty="0"/>
              <a:t> and not yet processed</a:t>
            </a:r>
            <a:endParaRPr lang="en-US" altLang="zh-CN" sz="2000" i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5C57E6-2DAF-4101-962D-CA30AEEB3D9E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96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F17930-688D-4345-A214-88C3B44DE4FD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 Code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Adjacent(n)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adjList[n] \ (</a:t>
            </a:r>
            <a:r>
              <a:rPr lang="en-US" altLang="zh-CN" sz="2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selectStack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coalescedNodes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NodeMoves(n)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moveList[n]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∩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activeMoves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worklistMoves)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MoveRelated(n)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NodeMoves(n)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≠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procedure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Simplify()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let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n∈simplifyWorkList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simplifyWorkList ← simplifyWorkList\{n}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push(n,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selectStack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forall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m∈Adjacent(n)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DecrementDegree(m)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400" y="5446713"/>
            <a:ext cx="7086600" cy="137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en-US" altLang="zh-CN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work-list, sets, stacks</a:t>
            </a:r>
            <a:endParaRPr lang="en-US" altLang="zh-CN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i="0" dirty="0" err="1"/>
              <a:t>selectstack</a:t>
            </a:r>
            <a:r>
              <a:rPr lang="en-US" altLang="zh-CN" i="0" dirty="0"/>
              <a:t> </a:t>
            </a:r>
            <a:endParaRPr lang="en-US" altLang="zh-CN" i="0" dirty="0"/>
          </a:p>
          <a:p>
            <a:pPr marL="800100" lvl="1" indent="-342900">
              <a:lnSpc>
                <a:spcPts val="2000"/>
              </a:lnSpc>
              <a:buFont typeface="Comic Sans MS" panose="030F0702030302020204" pitchFamily="66" charset="0"/>
              <a:buChar char="–"/>
              <a:defRPr/>
            </a:pPr>
            <a:r>
              <a:rPr lang="en-US" altLang="zh-CN" sz="2000" i="0" dirty="0">
                <a:solidFill>
                  <a:srgbClr val="FF0000"/>
                </a:solidFill>
              </a:rPr>
              <a:t>Containing temporaries removed from the graph</a:t>
            </a:r>
            <a:endParaRPr lang="en-US" altLang="zh-CN" sz="2000" i="0" dirty="0"/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i="0" dirty="0" err="1"/>
              <a:t>coalescedNodes</a:t>
            </a:r>
            <a:r>
              <a:rPr lang="en-US" altLang="zh-CN" i="0" dirty="0"/>
              <a:t> </a:t>
            </a:r>
            <a:endParaRPr lang="en-US" altLang="zh-CN" i="0" dirty="0"/>
          </a:p>
          <a:p>
            <a:pPr marL="800100" lvl="1" indent="-342900">
              <a:lnSpc>
                <a:spcPts val="2000"/>
              </a:lnSpc>
              <a:buFont typeface="Comic Sans MS" panose="030F0702030302020204" pitchFamily="66" charset="0"/>
              <a:buChar char="–"/>
              <a:defRPr/>
            </a:pPr>
            <a:r>
              <a:rPr lang="en-US" altLang="zh-CN" sz="2000" i="0" dirty="0">
                <a:solidFill>
                  <a:srgbClr val="FF0000"/>
                </a:solidFill>
              </a:rPr>
              <a:t>Registers been coalesced</a:t>
            </a:r>
            <a:endParaRPr lang="en-US" altLang="zh-CN" sz="2000" i="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52800" y="303213"/>
            <a:ext cx="5410200" cy="939800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lnSpc>
                <a:spcPts val="2200"/>
              </a:lnSpc>
              <a:defRPr/>
            </a:pPr>
            <a:r>
              <a:rPr lang="en-US" altLang="zh-CN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sets</a:t>
            </a:r>
            <a:endParaRPr lang="en-US" altLang="zh-CN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2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i="0" dirty="0" err="1"/>
              <a:t>activeMoves</a:t>
            </a:r>
            <a:endParaRPr lang="en-US" altLang="zh-CN" i="0" dirty="0"/>
          </a:p>
          <a:p>
            <a:pPr marL="800100" lvl="1" indent="-342900">
              <a:lnSpc>
                <a:spcPts val="2200"/>
              </a:lnSpc>
              <a:buFont typeface="Comic Sans MS" panose="030F0702030302020204" pitchFamily="66" charset="0"/>
              <a:buChar char="–"/>
              <a:defRPr/>
            </a:pPr>
            <a:r>
              <a:rPr lang="en-US" altLang="zh-CN" sz="2000" i="0" dirty="0">
                <a:solidFill>
                  <a:srgbClr val="FF0000"/>
                </a:solidFill>
              </a:rPr>
              <a:t>Moves not yet ready for coalescing</a:t>
            </a:r>
            <a:endParaRPr lang="en-US" altLang="zh-CN" sz="2000" i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1C606A-95B1-4243-A503-941606798A79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454208-2D62-4168-AC4E-AAB484476500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 Code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procedure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Decrement(m)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let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 = degree[m]//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由于是无向图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直接将对应节点的度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即可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degree[m] ← d - 1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 =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EnableMoves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(m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Adjcent(m))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spillWorkList ← spillWorkList \ {m}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MoveRelated(m)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	freezeWorkList ← freezeWorkList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{n}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	simplifyWorkList ← simplifyWorkList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{n}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procedure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EnableMoves(nodes)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forall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nodes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forall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NodeMoves(n)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if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activeMoves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then//</a:t>
            </a: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之后可能进行合并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	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activeMoves ← activeMoves \ {m}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workListMoves ← workListMoves∪{m}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78F263-5034-4E64-8EB8-2BA9A7D199A8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339881-E308-4608-99D8-8F69989B6C93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 Code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procedure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Coalesce()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let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m(</a:t>
            </a:r>
            <a:r>
              <a:rPr lang="en-US" altLang="zh-CN" sz="20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=copy(x,y)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workListMoves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← </a:t>
            </a:r>
            <a:r>
              <a:rPr lang="en-US" altLang="zh-CN" sz="20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GetAlias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y ← </a:t>
            </a:r>
            <a:r>
              <a:rPr lang="en-US" altLang="zh-CN" sz="20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GetAlias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(y)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precolored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let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(u,v) = (y, x)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let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(u,v) = (x, y)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workListMoves ← workListMoves\{m}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if 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u = v )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coalescedMoves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coalescedMoves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{m}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AddWorkList(u)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precolored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∨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(u,v)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adjSet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constrainedMoves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contrainedMoves∪{m}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AddWorkList(u)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AddWorkList(v)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00400" y="152400"/>
            <a:ext cx="5638800" cy="1503363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lnSpc>
                <a:spcPts val="2200"/>
              </a:lnSpc>
              <a:defRPr/>
            </a:pPr>
            <a:r>
              <a:rPr lang="en-US" altLang="zh-CN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data structures</a:t>
            </a:r>
            <a:endParaRPr lang="en-US" altLang="zh-CN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2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i="0" dirty="0"/>
              <a:t>alias</a:t>
            </a:r>
            <a:endParaRPr lang="en-US" altLang="zh-CN" i="0" dirty="0"/>
          </a:p>
          <a:p>
            <a:pPr marL="800100" lvl="1" indent="-342900">
              <a:lnSpc>
                <a:spcPts val="2200"/>
              </a:lnSpc>
              <a:buFont typeface="Comic Sans MS" panose="030F0702030302020204" pitchFamily="66" charset="0"/>
              <a:buChar char="–"/>
              <a:defRPr/>
            </a:pPr>
            <a:r>
              <a:rPr lang="en-US" altLang="zh-CN" sz="2000" i="0" dirty="0"/>
              <a:t>When a move (u, v) has been coalesced, v put in </a:t>
            </a:r>
            <a:r>
              <a:rPr lang="en-US" altLang="zh-CN" sz="2000" i="0" dirty="0" err="1"/>
              <a:t>coalescedNodes</a:t>
            </a:r>
            <a:r>
              <a:rPr lang="en-US" altLang="zh-CN" sz="2000" i="0" dirty="0"/>
              <a:t> and u put back on some work-list, then alias[v]=u </a:t>
            </a:r>
            <a:endParaRPr lang="en-US" altLang="zh-CN" sz="2000" i="0" dirty="0"/>
          </a:p>
        </p:txBody>
      </p:sp>
      <p:sp>
        <p:nvSpPr>
          <p:cNvPr id="7" name="文本框 6"/>
          <p:cNvSpPr txBox="1"/>
          <p:nvPr/>
        </p:nvSpPr>
        <p:spPr>
          <a:xfrm>
            <a:off x="4267200" y="2085975"/>
            <a:ext cx="4724400" cy="1784350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lnSpc>
                <a:spcPts val="2200"/>
              </a:lnSpc>
              <a:defRPr/>
            </a:pPr>
            <a:r>
              <a:rPr lang="en-US" altLang="zh-CN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sets</a:t>
            </a:r>
            <a:endParaRPr lang="en-US" altLang="zh-CN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2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i="0" dirty="0" err="1"/>
              <a:t>coalescedMoves</a:t>
            </a:r>
            <a:endParaRPr lang="en-US" altLang="zh-CN" i="0" dirty="0"/>
          </a:p>
          <a:p>
            <a:pPr marL="800100" lvl="1" indent="-342900">
              <a:lnSpc>
                <a:spcPts val="2200"/>
              </a:lnSpc>
              <a:buFont typeface="Comic Sans MS" panose="030F0702030302020204" pitchFamily="66" charset="0"/>
              <a:buChar char="–"/>
              <a:defRPr/>
            </a:pPr>
            <a:r>
              <a:rPr lang="en-US" altLang="zh-CN" sz="2000" i="0" dirty="0"/>
              <a:t>Moves has been coalesced</a:t>
            </a:r>
            <a:endParaRPr lang="en-US" altLang="zh-CN" sz="2000" i="0" dirty="0"/>
          </a:p>
          <a:p>
            <a:pPr marL="342900" indent="-342900">
              <a:lnSpc>
                <a:spcPts val="22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i="0" dirty="0" err="1">
                <a:solidFill>
                  <a:srgbClr val="FF0000"/>
                </a:solidFill>
              </a:rPr>
              <a:t>constrainedMoves</a:t>
            </a:r>
            <a:endParaRPr lang="en-US" altLang="zh-CN" i="0" dirty="0"/>
          </a:p>
          <a:p>
            <a:pPr marL="800100" lvl="1" indent="-342900">
              <a:lnSpc>
                <a:spcPts val="2200"/>
              </a:lnSpc>
              <a:buFont typeface="Comic Sans MS" panose="030F0702030302020204" pitchFamily="66" charset="0"/>
              <a:buChar char="–"/>
              <a:defRPr/>
            </a:pPr>
            <a:r>
              <a:rPr lang="en-US" altLang="zh-CN" sz="2000" i="0" dirty="0"/>
              <a:t>Moves whose source and target </a:t>
            </a:r>
            <a:r>
              <a:rPr lang="en-US" altLang="zh-CN" sz="2000" i="0" dirty="0" err="1"/>
              <a:t>intefere</a:t>
            </a:r>
            <a:endParaRPr lang="en-US" altLang="zh-CN" sz="2000" i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CEE199-D956-47D5-B505-95CABE416532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584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68A3AB-531E-41F4-B5C1-A5117B5DF94F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 Code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1509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381000" y="1447800"/>
            <a:ext cx="8610600" cy="5029200"/>
          </a:xfrm>
          <a:blipFill>
            <a:blip r:embed="rId1"/>
            <a:stretch>
              <a:fillRect l="-71" t="-727" r="-142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36390" y="4632325"/>
            <a:ext cx="46475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i="0">
                <a:cs typeface="Comic Sans MS" panose="030F0702030302020204" pitchFamily="66" charset="0"/>
              </a:rPr>
              <a:t>Conservative:Briggs</a:t>
            </a:r>
            <a:endParaRPr lang="en-US" altLang="zh-CN" sz="1600" i="0">
              <a:cs typeface="Comic Sans MS" panose="030F0702030302020204" pitchFamily="66" charset="0"/>
            </a:endParaRPr>
          </a:p>
          <a:p>
            <a:r>
              <a:rPr lang="en-US" altLang="zh-CN" sz="1600" i="0">
                <a:ea typeface="宋体" panose="02010600030101010101" pitchFamily="2" charset="-122"/>
                <a:cs typeface="Comic Sans MS" panose="030F0702030302020204" pitchFamily="66" charset="0"/>
              </a:rPr>
              <a:t>OK</a:t>
            </a:r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：</a:t>
            </a:r>
            <a:r>
              <a:rPr lang="en-US" altLang="zh-CN" sz="1600" i="0">
                <a:ea typeface="宋体" panose="02010600030101010101" pitchFamily="2" charset="-122"/>
                <a:cs typeface="Comic Sans MS" panose="030F0702030302020204" pitchFamily="66" charset="0"/>
              </a:rPr>
              <a:t>George</a:t>
            </a:r>
            <a:endParaRPr lang="en-US" altLang="zh-CN" sz="1600" i="0">
              <a:ea typeface="宋体" panose="02010600030101010101" pitchFamily="2" charset="-122"/>
              <a:cs typeface="Comic Sans MS" panose="030F0702030302020204" pitchFamily="66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10630" y="4860925"/>
            <a:ext cx="2680970" cy="881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 i="0"/>
              <a:t>//</a:t>
            </a:r>
            <a:r>
              <a:rPr lang="zh-CN" altLang="en-US" sz="1600" i="0">
                <a:ea typeface="宋体" panose="02010600030101010101" pitchFamily="2" charset="-122"/>
              </a:rPr>
              <a:t>可以合并的情况</a:t>
            </a:r>
            <a:endParaRPr lang="zh-CN" altLang="en-US" sz="1600" i="0">
              <a:ea typeface="宋体" panose="02010600030101010101" pitchFamily="2" charset="-122"/>
            </a:endParaRPr>
          </a:p>
          <a:p>
            <a:endParaRPr lang="zh-CN" altLang="en-US" sz="1600" i="0">
              <a:ea typeface="宋体" panose="02010600030101010101" pitchFamily="2" charset="-122"/>
            </a:endParaRPr>
          </a:p>
          <a:p>
            <a:r>
              <a:rPr lang="en-US" altLang="zh-CN" sz="1600" i="0">
                <a:ea typeface="宋体" panose="02010600030101010101" pitchFamily="2" charset="-122"/>
              </a:rPr>
              <a:t>//</a:t>
            </a:r>
            <a:r>
              <a:rPr lang="zh-CN" altLang="en-US" sz="1600" i="0">
                <a:ea typeface="宋体" panose="02010600030101010101" pitchFamily="2" charset="-122"/>
              </a:rPr>
              <a:t>不可以合并的情况</a:t>
            </a:r>
            <a:endParaRPr lang="zh-CN" altLang="en-US" sz="1600" i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E300DE-7B6D-4285-821C-B3FF0031409F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789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370583-997F-49FE-8E1B-50441B48C96C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 Code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1509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381000" y="1447800"/>
            <a:ext cx="8610600" cy="5029200"/>
          </a:xfrm>
          <a:blipFill>
            <a:blip r:embed="rId1"/>
            <a:stretch>
              <a:fillRect l="-71" t="-72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7194A2-935B-4460-830C-D89ADD283293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993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272404-09B6-49C1-9991-A46B2BA4F7C4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 Code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procedure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Combine(u,v)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freezeWorkList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freezeWorkList ← freezeWorkList \ {v}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spillWorkList ← spillWorkList \ {v}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coalescedNodes ← coalescedNodes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{v}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alias[v] ← u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moveList[u] ← moveList[u]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moveList[v]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EnableMoves(v)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forall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Adjacent(v)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addEdge(t, u)//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这里需要额外的判断边是否已经存在了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DecrementDegree(t)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degree[u]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≥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∧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u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freezeWorkList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freezeWorkList ← freezeWorkList \ {u}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spillWorkList ← spillWorkList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{u} 		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F9888D-6D0B-496F-9C40-9BCF06140ED5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66BD70-A049-4F8A-9E48-C3280A9D128E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Graph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10600" cy="4419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abstract data type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graph::Graph()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Create an empty directed graph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g-&gt;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NewNode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(x)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Make a new node within graph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is any extra information “attached” to the new node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g-&gt;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AddEdge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n,m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Create a direct edge from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to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n-&gt;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Succ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()-&gt;Append(m), m-&gt;Pred()-&gt;Append(n)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m-&gt;Adj()=m-&gt;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Succ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m-&gt;Pred(m)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2D9E7A-7F23-46C0-A063-BFC5149072CD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198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5FC42D-2893-4BAD-B984-CE116BB19C07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 Code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procedure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Freeze()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let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freezeWorkList 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freezeWorkList ← freezeWorkList \ {u}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simplifyWorkList ← simplifyWorkList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{u}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FreezeMoves(u)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procedure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FreezeMoves(u)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forall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m(</a:t>
            </a:r>
            <a:r>
              <a:rPr lang="en-US" altLang="zh-CN" sz="20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=copy(x,y)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NodeMoves(u)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GetAlias(y)=GetAlias(u)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v ← GetAlias(x)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v ← GetAlias(y)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activeMoves ← activeMoves \ {m} 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frozenMoves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frozenMoves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{m}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NodeMoves(v) = {}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∧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degree[v] &lt; K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freezeWorkList ← freezeWorkList \ {v}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simplifyWorkList ← simplifyWorkList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{v} 		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48000" y="76200"/>
            <a:ext cx="5943600" cy="1220788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lnSpc>
                <a:spcPts val="2200"/>
              </a:lnSpc>
              <a:defRPr/>
            </a:pPr>
            <a:r>
              <a:rPr lang="en-US" altLang="zh-CN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sets</a:t>
            </a:r>
            <a:endParaRPr lang="en-US" altLang="zh-CN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2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i="0" dirty="0" err="1"/>
              <a:t>frozenMoves</a:t>
            </a:r>
            <a:endParaRPr lang="en-US" altLang="zh-CN" i="0" dirty="0"/>
          </a:p>
          <a:p>
            <a:pPr marL="800100" lvl="1" indent="-342900">
              <a:lnSpc>
                <a:spcPts val="2200"/>
              </a:lnSpc>
              <a:buFont typeface="Comic Sans MS" panose="030F0702030302020204" pitchFamily="66" charset="0"/>
              <a:buChar char="–"/>
              <a:defRPr/>
            </a:pPr>
            <a:r>
              <a:rPr lang="en-US" altLang="zh-CN" sz="2000" i="0" dirty="0">
                <a:solidFill>
                  <a:srgbClr val="FF0000"/>
                </a:solidFill>
              </a:rPr>
              <a:t>Moves that will no longer been considered for coalescing</a:t>
            </a:r>
            <a:endParaRPr lang="en-US" altLang="zh-CN" sz="2000" i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E00991-ACBD-42E5-9BAF-7E1C89D018EB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403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7DBDAD-E59E-4A7F-8CF6-2ABD419FC596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 Code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procedure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SelectSpill()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let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spillWorkList  /* Should use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heuristic algoriths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*/ 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spillWorkList ← spillWorkList \ {m}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simplifyWorkList ← simplifyWorkList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{m}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FreezeMoves(m) 		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132485-6A1B-4696-8598-E9F95F845DB9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608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FF1A44-37AB-4568-A005-F610175B7CD9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 Code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procedure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AssignColor()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SelectStack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 empty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let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= pop(SelectStack)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okColors ← [0, … , K-1]</a:t>
            </a:r>
            <a:endParaRPr lang="en-US" altLang="zh-CN" sz="20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forall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adjList[n]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GetAlias[w]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(ColoreNodes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precolored)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okColors ← okColors \ {color[GetAlias(w)]}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if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okColor = {} then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spillWorkList ← spillWorkList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{n}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else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coloredNodes ← coloredNodes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{n}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let c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∈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okColor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color[n] ← c	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3447CE-A11B-4BE2-B5A5-C9452E0D43BF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813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B881A9-D84A-47F0-A4B1-F2FF5DD0BF10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 Code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procedure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RewriteProgram()//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重写的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assem code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Allocate memory locations for each v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spilledNodes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Create a new temporary v</a:t>
            </a:r>
            <a:r>
              <a:rPr lang="en-US" altLang="zh-CN" sz="2000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for each definition and each use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In the program (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instructions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 insert a store after each 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definition of a v</a:t>
            </a:r>
            <a:r>
              <a:rPr lang="en-US" altLang="zh-CN" sz="20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 fetch before each use of a v</a:t>
            </a:r>
            <a:r>
              <a:rPr lang="en-US" altLang="zh-CN" sz="20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baseline="-25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Put All the v</a:t>
            </a:r>
            <a:r>
              <a:rPr lang="en-US" altLang="zh-CN" sz="20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into a set newTemps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spilledNode ← {}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initial ← coloredNodes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coalescedNodes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newTemp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coloredNodes ← {}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coalescedNodes ←{}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45720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定义的指令重写成一个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store,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获取的指令重写成一个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3C6463-4EAD-4F68-827A-34E9382AFE92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017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A235C3-55C8-40B8-9C54-6A3B3D88DF5B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Register Allocation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for Trees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procedure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SimpleAlloc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each nontrivial tile u that is a child of t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SimpleAlloc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(u)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each nontrivial tile u that is a child of t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← n – 1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n + 1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assign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to hold the value at the root of t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Assume we have enough number of registers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Still we want to minimize the number of registers to be used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The above code is only sub-optimal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defRPr/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n is a global initialize as 0 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61483B-0DDA-483E-94D8-5EF7AC235FAC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22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97C099-F1F4-4DEA-85F0-7E1907841D94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2229" name="文本框 2"/>
          <p:cNvSpPr txBox="1">
            <a:spLocks noChangeArrowheads="1"/>
          </p:cNvSpPr>
          <p:nvPr/>
        </p:nvSpPr>
        <p:spPr bwMode="auto">
          <a:xfrm>
            <a:off x="4114800" y="1905000"/>
            <a:ext cx="357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endParaRPr lang="zh-CN" altLang="en-US" sz="2400" i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230" name="直接连接符 9"/>
          <p:cNvCxnSpPr>
            <a:cxnSpLocks noChangeShapeType="1"/>
            <a:stCxn id="52229" idx="2"/>
          </p:cNvCxnSpPr>
          <p:nvPr/>
        </p:nvCxnSpPr>
        <p:spPr bwMode="auto">
          <a:xfrm flipH="1">
            <a:off x="3124200" y="2366963"/>
            <a:ext cx="1169988" cy="528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1" name="直接连接符 12"/>
          <p:cNvCxnSpPr>
            <a:cxnSpLocks noChangeShapeType="1"/>
            <a:stCxn id="52229" idx="2"/>
          </p:cNvCxnSpPr>
          <p:nvPr/>
        </p:nvCxnSpPr>
        <p:spPr bwMode="auto">
          <a:xfrm>
            <a:off x="4294188" y="2366963"/>
            <a:ext cx="1344612" cy="4524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32" name="文本框 24"/>
          <p:cNvSpPr txBox="1">
            <a:spLocks noChangeArrowheads="1"/>
          </p:cNvSpPr>
          <p:nvPr/>
        </p:nvSpPr>
        <p:spPr bwMode="auto">
          <a:xfrm>
            <a:off x="2047875" y="2895600"/>
            <a:ext cx="2246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MEM(NAME a)</a:t>
            </a:r>
            <a:endParaRPr lang="zh-CN" altLang="en-US" sz="2400" i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33" name="文本框 25"/>
          <p:cNvSpPr txBox="1">
            <a:spLocks noChangeArrowheads="1"/>
          </p:cNvSpPr>
          <p:nvPr/>
        </p:nvSpPr>
        <p:spPr bwMode="auto">
          <a:xfrm>
            <a:off x="3225800" y="3903663"/>
            <a:ext cx="2263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MEM(NAME b)</a:t>
            </a:r>
            <a:endParaRPr lang="zh-CN" altLang="en-US" sz="2400" i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34" name="文本框 26"/>
          <p:cNvSpPr txBox="1">
            <a:spLocks noChangeArrowheads="1"/>
          </p:cNvSpPr>
          <p:nvPr/>
        </p:nvSpPr>
        <p:spPr bwMode="auto">
          <a:xfrm>
            <a:off x="5486400" y="28956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endParaRPr lang="zh-CN" altLang="en-US" sz="2400" i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235" name="直接连接符 14"/>
          <p:cNvCxnSpPr>
            <a:cxnSpLocks noChangeShapeType="1"/>
            <a:stCxn id="52234" idx="2"/>
            <a:endCxn id="52233" idx="0"/>
          </p:cNvCxnSpPr>
          <p:nvPr/>
        </p:nvCxnSpPr>
        <p:spPr bwMode="auto">
          <a:xfrm flipH="1">
            <a:off x="4357688" y="3357563"/>
            <a:ext cx="1298575" cy="546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36" name="文本框 29"/>
          <p:cNvSpPr txBox="1">
            <a:spLocks noChangeArrowheads="1"/>
          </p:cNvSpPr>
          <p:nvPr/>
        </p:nvSpPr>
        <p:spPr bwMode="auto">
          <a:xfrm>
            <a:off x="5830888" y="3906838"/>
            <a:ext cx="22463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MEM(NAME c)</a:t>
            </a:r>
            <a:endParaRPr lang="zh-CN" altLang="en-US" sz="2400" i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237" name="直接连接符 16"/>
          <p:cNvCxnSpPr>
            <a:cxnSpLocks noChangeShapeType="1"/>
            <a:stCxn id="52234" idx="2"/>
            <a:endCxn id="52236" idx="0"/>
          </p:cNvCxnSpPr>
          <p:nvPr/>
        </p:nvCxnSpPr>
        <p:spPr bwMode="auto">
          <a:xfrm>
            <a:off x="5656263" y="3357563"/>
            <a:ext cx="1298575" cy="5492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38" name="文本框 32"/>
          <p:cNvSpPr txBox="1">
            <a:spLocks noChangeArrowheads="1"/>
          </p:cNvSpPr>
          <p:nvPr/>
        </p:nvSpPr>
        <p:spPr bwMode="auto">
          <a:xfrm>
            <a:off x="2547938" y="3276600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i="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400" i="0" baseline="-25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39" name="文本框 33"/>
          <p:cNvSpPr txBox="1">
            <a:spLocks noChangeArrowheads="1"/>
          </p:cNvSpPr>
          <p:nvPr/>
        </p:nvSpPr>
        <p:spPr bwMode="auto">
          <a:xfrm>
            <a:off x="4162425" y="4449763"/>
            <a:ext cx="390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i="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i="0" baseline="-25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40" name="文本框 34"/>
          <p:cNvSpPr txBox="1">
            <a:spLocks noChangeArrowheads="1"/>
          </p:cNvSpPr>
          <p:nvPr/>
        </p:nvSpPr>
        <p:spPr bwMode="auto">
          <a:xfrm>
            <a:off x="6696075" y="4449763"/>
            <a:ext cx="390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i="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400" i="0" baseline="-25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41" name="文本框 35"/>
          <p:cNvSpPr txBox="1">
            <a:spLocks noChangeArrowheads="1"/>
          </p:cNvSpPr>
          <p:nvPr/>
        </p:nvSpPr>
        <p:spPr bwMode="auto">
          <a:xfrm>
            <a:off x="5886450" y="2819400"/>
            <a:ext cx="388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i="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i="0" baseline="-25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42" name="文本框 36"/>
          <p:cNvSpPr txBox="1">
            <a:spLocks noChangeArrowheads="1"/>
          </p:cNvSpPr>
          <p:nvPr/>
        </p:nvSpPr>
        <p:spPr bwMode="auto">
          <a:xfrm>
            <a:off x="4576763" y="1862138"/>
            <a:ext cx="388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i="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400" i="0" baseline="-25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788688-A2E9-4DFF-AA94-7BA1B96C9FB0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427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1261C9-9DAB-486A-82A8-2103F7E8F9E0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Sethi-Ullman Labeling Algorithm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procedure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Label(t)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each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tile u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that is a child of t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Label(u)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is trivial(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为空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need[t] ←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 if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has two children, u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left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u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right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if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need[u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left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 need[u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right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need[t] ← 1+ need[u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left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need[t] ← max(1, need[u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left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], need[u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right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])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if t has one child, u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need[t] ← max(1, need[u])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 has no children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need[t] ← 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95613E-76F6-419D-9092-064721BDCBD1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632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49489B-7AD6-4203-8102-566D61D49A0D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Sethi-Ullman Labeling Algorithm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6325" name="文本框 2"/>
          <p:cNvSpPr txBox="1">
            <a:spLocks noChangeArrowheads="1"/>
          </p:cNvSpPr>
          <p:nvPr/>
        </p:nvSpPr>
        <p:spPr bwMode="auto">
          <a:xfrm>
            <a:off x="4114800" y="1905000"/>
            <a:ext cx="357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endParaRPr lang="zh-CN" altLang="en-US" sz="2400" i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6326" name="直接连接符 9"/>
          <p:cNvCxnSpPr>
            <a:cxnSpLocks noChangeShapeType="1"/>
            <a:stCxn id="56325" idx="2"/>
          </p:cNvCxnSpPr>
          <p:nvPr/>
        </p:nvCxnSpPr>
        <p:spPr bwMode="auto">
          <a:xfrm flipH="1">
            <a:off x="3124200" y="2366963"/>
            <a:ext cx="1169988" cy="528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27" name="直接连接符 12"/>
          <p:cNvCxnSpPr>
            <a:cxnSpLocks noChangeShapeType="1"/>
            <a:stCxn id="56325" idx="2"/>
          </p:cNvCxnSpPr>
          <p:nvPr/>
        </p:nvCxnSpPr>
        <p:spPr bwMode="auto">
          <a:xfrm>
            <a:off x="4294188" y="2366963"/>
            <a:ext cx="1344612" cy="4524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28" name="文本框 24"/>
          <p:cNvSpPr txBox="1">
            <a:spLocks noChangeArrowheads="1"/>
          </p:cNvSpPr>
          <p:nvPr/>
        </p:nvSpPr>
        <p:spPr bwMode="auto">
          <a:xfrm>
            <a:off x="2047875" y="2895600"/>
            <a:ext cx="2246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MEM(NAME a)</a:t>
            </a:r>
            <a:endParaRPr lang="zh-CN" altLang="en-US" sz="2400" i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29" name="文本框 25"/>
          <p:cNvSpPr txBox="1">
            <a:spLocks noChangeArrowheads="1"/>
          </p:cNvSpPr>
          <p:nvPr/>
        </p:nvSpPr>
        <p:spPr bwMode="auto">
          <a:xfrm>
            <a:off x="3225800" y="3903663"/>
            <a:ext cx="2263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MEM(NAME b)</a:t>
            </a:r>
            <a:endParaRPr lang="zh-CN" altLang="en-US" sz="2400" i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30" name="文本框 26"/>
          <p:cNvSpPr txBox="1">
            <a:spLocks noChangeArrowheads="1"/>
          </p:cNvSpPr>
          <p:nvPr/>
        </p:nvSpPr>
        <p:spPr bwMode="auto">
          <a:xfrm>
            <a:off x="5486400" y="28956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endParaRPr lang="zh-CN" altLang="en-US" sz="2400" i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6331" name="直接连接符 14"/>
          <p:cNvCxnSpPr>
            <a:cxnSpLocks noChangeShapeType="1"/>
            <a:stCxn id="56330" idx="2"/>
            <a:endCxn id="56329" idx="0"/>
          </p:cNvCxnSpPr>
          <p:nvPr/>
        </p:nvCxnSpPr>
        <p:spPr bwMode="auto">
          <a:xfrm flipH="1">
            <a:off x="4357688" y="3357563"/>
            <a:ext cx="1298575" cy="546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32" name="文本框 29"/>
          <p:cNvSpPr txBox="1">
            <a:spLocks noChangeArrowheads="1"/>
          </p:cNvSpPr>
          <p:nvPr/>
        </p:nvSpPr>
        <p:spPr bwMode="auto">
          <a:xfrm>
            <a:off x="5830888" y="3906838"/>
            <a:ext cx="22463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MEM(NAME c)</a:t>
            </a:r>
            <a:endParaRPr lang="zh-CN" altLang="en-US" sz="2400" i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6333" name="直接连接符 16"/>
          <p:cNvCxnSpPr>
            <a:cxnSpLocks noChangeShapeType="1"/>
            <a:stCxn id="56330" idx="2"/>
            <a:endCxn id="56332" idx="0"/>
          </p:cNvCxnSpPr>
          <p:nvPr/>
        </p:nvCxnSpPr>
        <p:spPr bwMode="auto">
          <a:xfrm>
            <a:off x="5656263" y="3357563"/>
            <a:ext cx="1298575" cy="5492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34" name="文本框 32"/>
          <p:cNvSpPr txBox="1">
            <a:spLocks noChangeArrowheads="1"/>
          </p:cNvSpPr>
          <p:nvPr/>
        </p:nvSpPr>
        <p:spPr bwMode="auto">
          <a:xfrm>
            <a:off x="2644775" y="25146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400" i="0" baseline="-25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35" name="文本框 33"/>
          <p:cNvSpPr txBox="1">
            <a:spLocks noChangeArrowheads="1"/>
          </p:cNvSpPr>
          <p:nvPr/>
        </p:nvSpPr>
        <p:spPr bwMode="auto">
          <a:xfrm>
            <a:off x="3879850" y="3541713"/>
            <a:ext cx="339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400" i="0" baseline="-25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36" name="文本框 34"/>
          <p:cNvSpPr txBox="1">
            <a:spLocks noChangeArrowheads="1"/>
          </p:cNvSpPr>
          <p:nvPr/>
        </p:nvSpPr>
        <p:spPr bwMode="auto">
          <a:xfrm>
            <a:off x="7010400" y="3541713"/>
            <a:ext cx="3381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400" i="0" baseline="-25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37" name="文本框 35"/>
          <p:cNvSpPr txBox="1">
            <a:spLocks noChangeArrowheads="1"/>
          </p:cNvSpPr>
          <p:nvPr/>
        </p:nvSpPr>
        <p:spPr bwMode="auto">
          <a:xfrm>
            <a:off x="5886450" y="28194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i="0" baseline="-25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38" name="文本框 36"/>
          <p:cNvSpPr txBox="1">
            <a:spLocks noChangeArrowheads="1"/>
          </p:cNvSpPr>
          <p:nvPr/>
        </p:nvSpPr>
        <p:spPr bwMode="auto">
          <a:xfrm>
            <a:off x="4576763" y="186213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i="0" baseline="-25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7B64FB-BABE-4431-8B5F-85FE8125505A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83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26229D-A292-4B48-AF10-7A50E7DA7A48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Sethi-Ullman Labeling Algorithm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Maximal Munch should identify the tiles simultaneously with the labeling algorithm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Next pass emits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Assem</a:t>
            </a:r>
            <a:r>
              <a:rPr lang="en-US" altLang="zh-CN">
                <a:ea typeface="宋体" panose="02010600030101010101" pitchFamily="2" charset="-122"/>
              </a:rPr>
              <a:t> instruction for the tiles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In descendent order of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need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Will minimize the number of simultaneously live temporaries and reduce the number of spills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951A8C-DD75-4F86-A2F9-592FCDCBF4C7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8809BE-F90B-4354-BD1A-D0AA322C90B7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286000"/>
            <a:ext cx="8534400" cy="11430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Putting It All Together</a:t>
            </a:r>
            <a:endParaRPr lang="en-US" altLang="zh-CN" sz="3600">
              <a:ea typeface="宋体" panose="02010600030101010101" pitchFamily="2" charset="-122"/>
            </a:endParaRP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7D84BF-4BA6-4C5C-B229-570C093119D0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83A153-CDE6-4316-B807-DBC33842C1F3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Attach additional information to nodes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Each node represents some thing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An instruction in a program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Dataflow information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 variable in a program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Two ways to map from node to things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Put things in node directly 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via a pointer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n=g-&gt;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NewNode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(x)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n-&gt;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Nodeinfo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dirty="0">
                <a:ea typeface="宋体" panose="02010600030101010101" pitchFamily="2" charset="-122"/>
              </a:rPr>
              <a:t> retrieves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Using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graph::Table = 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tab::Table&lt;Node&lt;T&gt;, ValueType&gt;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mytable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-&gt;Enter(n, y)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Associates information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 to node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in a mapping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mytable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19E2DC-B4AF-444A-83D9-CC35189AF27C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246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56C22A-C41A-4B4A-98D5-68874A0BD7BF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 simple as possible, but not simpler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Nested functions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Escape analysis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Structured l-value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No record or array variables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Only pointers to heap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Register allocation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Back end much bigger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We can put all the temporaries to the stack without register allocation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Need load and store instruction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Optimized in basic block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Using labeling algorithm to assign registers for trees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BD83CE-AAA3-47EF-BE81-A29E808130A1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451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8C20AA-87DB-44C6-8A70-580A899F95C3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 simple as possible, but not simpler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Tree intermediate representation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Cannot describe procedure entry and exit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Not completely machine independent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No enough information to simulate the execution of an entire program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View shift is partly done implicitly by procedure prologues and epilogues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Useful as a low-level IR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Useful for instruction selection and intraprocedural optimization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High-level IR would be more tied to a particular family of source languages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Preserve more of the source program semantics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AFE482-8207-4838-8BDD-881B21F4E233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656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68F2B9-689B-4212-9569-183DB1D3EC19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structures for frame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registers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 list of all the register names on the machine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Can be used as “color” for register allocation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temp::Map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For each machine register, a </a:t>
            </a:r>
            <a:r>
              <a:rPr lang="en-US" altLang="zh-CN" dirty="0" err="1">
                <a:ea typeface="宋体" panose="02010600030101010101" pitchFamily="2" charset="-122"/>
              </a:rPr>
              <a:t>particulare</a:t>
            </a:r>
            <a:r>
              <a:rPr lang="en-US" altLang="zh-CN" dirty="0">
                <a:ea typeface="宋体" panose="02010600030101010101" pitchFamily="2" charset="-122"/>
              </a:rPr>
              <a:t> temp::Temp is maintained by the Frame module to serve as the “</a:t>
            </a:r>
            <a:r>
              <a:rPr lang="en-US" altLang="zh-CN" dirty="0" err="1">
                <a:ea typeface="宋体" panose="02010600030101010101" pitchFamily="2" charset="-122"/>
              </a:rPr>
              <a:t>precolored</a:t>
            </a:r>
            <a:r>
              <a:rPr lang="en-US" altLang="zh-CN" dirty="0">
                <a:ea typeface="宋体" panose="02010600030101010101" pitchFamily="2" charset="-122"/>
              </a:rPr>
              <a:t> temporary” that stands for the register, appears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in the </a:t>
            </a:r>
            <a:r>
              <a:rPr lang="en-US" altLang="zh-CN" dirty="0" err="1">
                <a:ea typeface="宋体" panose="02010600030101010101" pitchFamily="2" charset="-122"/>
              </a:rPr>
              <a:t>Assem</a:t>
            </a:r>
            <a:r>
              <a:rPr lang="en-US" altLang="zh-CN" dirty="0">
                <a:ea typeface="宋体" panose="02010600030101010101" pitchFamily="2" charset="-122"/>
              </a:rPr>
              <a:t> CALL instructions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Procedure entry/exit sequences generated by ProcEntryExit1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temp::Map tells the “color” of each these </a:t>
            </a:r>
            <a:r>
              <a:rPr lang="en-US" altLang="zh-CN" dirty="0" err="1">
                <a:ea typeface="宋体" panose="02010600030101010101" pitchFamily="2" charset="-122"/>
              </a:rPr>
              <a:t>precolored</a:t>
            </a:r>
            <a:r>
              <a:rPr lang="en-US" altLang="zh-CN" dirty="0">
                <a:ea typeface="宋体" panose="02010600030101010101" pitchFamily="2" charset="-122"/>
              </a:rPr>
              <a:t> temps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FE7164-2FD7-4EE3-8055-7551BC4B656C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861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CE426C-494F-4C23-A9ED-4573AF2880AA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Prolog and Epilog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400" dirty="0" err="1">
                <a:ea typeface="宋体" panose="02010600030101010101" pitchFamily="2" charset="-122"/>
              </a:rPr>
              <a:t>NewFrame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creates a sequence of Tree::</a:t>
            </a:r>
            <a:r>
              <a:rPr lang="en-US" altLang="zh-CN" sz="2000" dirty="0" err="1">
                <a:ea typeface="宋体" panose="02010600030101010101" pitchFamily="2" charset="-122"/>
              </a:rPr>
              <a:t>MoveStm</a:t>
            </a:r>
            <a:r>
              <a:rPr lang="en-US" altLang="zh-CN" sz="2000" dirty="0">
                <a:ea typeface="宋体" panose="02010600030101010101" pitchFamily="2" charset="-122"/>
              </a:rPr>
              <a:t> as it creates all the formal parameter “accesses”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puts this into the frame data structure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ProcEntryExit1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Concatenates the sequence in the frame data structure onto the procedure body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On entry move all the callee-save registers to their new temporary locations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On exit move back the called save register from their new temporary locations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These moves will be eliminated by register coalescing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3BE9B2-E0ED-479C-8956-7F342CFFF5B2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065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9CB98B-17BF-484D-B61A-B51211A5C069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Prolog and Epilog (ProcEntryExit3)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Creates the procedure prologue and epilogue assembly language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Calculates the size of the outgoing parameter space in the frame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Maximum number of outgoing parameters of any CALL instructions in the procedure body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In </a:t>
            </a:r>
            <a:r>
              <a:rPr lang="en-US" altLang="zh-CN" dirty="0" err="1">
                <a:ea typeface="宋体" panose="02010600030101010101" pitchFamily="2" charset="-122"/>
              </a:rPr>
              <a:t>Assem</a:t>
            </a:r>
            <a:r>
              <a:rPr lang="en-US" altLang="zh-CN" dirty="0">
                <a:ea typeface="宋体" panose="02010600030101010101" pitchFamily="2" charset="-122"/>
              </a:rPr>
              <a:t> trees  it is not obvious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ProcEntryExit2 should scan the body and record this information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Or the maximum legal value is used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Generates the assembly language for procedure entry, stack-pointer adjustment, and procedure exit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8D44B9-919A-447A-94C2-FC75FE314A05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270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C7B361-E75A-46F2-B1F7-94C3001AC8E0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string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 string literal in Tiger is translated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into a frame::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StringFrag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fragment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It will be translated into machine-dependent assembly language that reserves and initializes a block of memory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frame::</a:t>
            </a:r>
            <a:r>
              <a:rPr lang="en-US" altLang="zh-CN" dirty="0" err="1">
                <a:ea typeface="宋体" panose="02010600030101010101" pitchFamily="2" charset="-122"/>
              </a:rPr>
              <a:t>StringFrag</a:t>
            </a:r>
            <a:r>
              <a:rPr lang="en-US" altLang="zh-CN" dirty="0">
                <a:ea typeface="宋体" panose="02010600030101010101" pitchFamily="2" charset="-122"/>
              </a:rPr>
              <a:t>::</a:t>
            </a:r>
            <a:r>
              <a:rPr lang="en-US" altLang="zh-CN" dirty="0" err="1">
                <a:ea typeface="宋体" panose="02010600030101010101" pitchFamily="2" charset="-122"/>
              </a:rPr>
              <a:t>OutputAssem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function returns a string containing the assembly-language instructions required to define and initialize a string literal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Be careful \0 in tiger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2A3F20-B6E4-4CEC-8E0A-7CF58DBFFA7C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26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E94B9E-94EF-4DD8-A9C2-2DA6A273C1B2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Control Flow Graph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153400" cy="4800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Instr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public: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[[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nodiscard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]] virtual temp::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TempList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*Def() const = 0;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[[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nodiscard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]] virtual temp::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TempList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*Use() const = 0;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information is obtained from the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fields of the instruction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information is obtained from the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fields of the instruction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typeid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(*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instr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==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typeid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MoveInstr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check if the instruction is a move instruction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2A3F20-B6E4-4CEC-8E0A-7CF58DBFFA7C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26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E94B9E-94EF-4DD8-A9C2-2DA6A273C1B2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Control Flow Graph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153400" cy="48006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FlowGraphFactory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void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AssemFlowGraph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graph::Graph&lt;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assem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Instr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*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GetFlowGraph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{ return flowgraph_;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private: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assem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InstrList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instr_list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graph::Graph&lt;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assem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Instr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*flowgraph_;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tab::Table&lt;temp::Label, graph::Node&lt;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assem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Instr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label_map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AssemFlowGraph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will construct the flow graph and store into flowgraph_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Info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of each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graph::Node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is actually a pointer to an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assem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Instr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jump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fields of the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instrs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are used to in creating control flow edges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D27496-2BC1-4D77-8495-933BAF9511F4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31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5FF644-5ADF-473B-BCC8-96BC01F11EDC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Liveness Analysis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Takes a flow graph produce liveness information at the exit of each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flownode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tab::Table&lt;temp::Label, graph::Node&lt;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assem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Instr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Remember what is live at the exit of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flownode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Using a table to attach information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Using Enter to remember, Lookup to get info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C89C5E-13BA-46B0-BBC2-98C7ED7978CA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36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F9F625-5836-4AF4-8925-B02FC1D6FDE3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Register Allocation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Takes a flow graph produce a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live::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LiveGraph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An interference graph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Using liveness information at the exit of each node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 list of node-pairs representing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MOVE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instructions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a variable is defined but never used, we still need to generate interference edge from this variable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because this instruction needs to be executed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此时没有进行死码的移除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026252-6447-4D02-AD3D-E4C067B1D8D4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41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37C7CA-6EE2-4B84-87E2-B71943D96962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Register Allocation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Two ways to represent edges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Adjacent list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Only for normal temporaries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Because the adjacent list for machine registers may be too large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Machine registers cannot be selected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We only coalesce temporary node to machine registers using George method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Bitmap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Both for temporaries and machine registers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Move-related node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associated with a count number of moves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easy to maintain and test if it is no longer move-related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EEEE25-6718-43AD-A47D-B1AC3AB627E7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21C762-CD2E-47B9-B149-11DB424E7E14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Register Allocation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All nodes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associated with a count of 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number of neighbors currently in the graph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This number is used to determine whether 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a node is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of significant degree(&gt;=K)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 during coalescing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a node can be removed from the graph during simplification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c5cac5fa-144b-4923-9572-dcc1162000c8"/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12397</Words>
  <Application>WPS 演示</Application>
  <PresentationFormat>全屏显示(4:3)</PresentationFormat>
  <Paragraphs>644</Paragraphs>
  <Slides>35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Arial</vt:lpstr>
      <vt:lpstr>宋体</vt:lpstr>
      <vt:lpstr>Wingdings</vt:lpstr>
      <vt:lpstr>Comic Sans MS</vt:lpstr>
      <vt:lpstr>Times New Roman</vt:lpstr>
      <vt:lpstr>Math A</vt:lpstr>
      <vt:lpstr>ksdb</vt:lpstr>
      <vt:lpstr>微软雅黑</vt:lpstr>
      <vt:lpstr>Arial Unicode MS</vt:lpstr>
      <vt:lpstr>icfp99</vt:lpstr>
      <vt:lpstr>Register Allocation Implementation in the Tiger Compiler</vt:lpstr>
      <vt:lpstr>Graph</vt:lpstr>
      <vt:lpstr>Attach additional information to nodes</vt:lpstr>
      <vt:lpstr>Control Flow Graph</vt:lpstr>
      <vt:lpstr>Control Flow Graph</vt:lpstr>
      <vt:lpstr>Liveness Analysis </vt:lpstr>
      <vt:lpstr>Register Allocation</vt:lpstr>
      <vt:lpstr>Register Allocation</vt:lpstr>
      <vt:lpstr>Register Allocation</vt:lpstr>
      <vt:lpstr>Program Code</vt:lpstr>
      <vt:lpstr>Program Code</vt:lpstr>
      <vt:lpstr>Program Code</vt:lpstr>
      <vt:lpstr>Program Code</vt:lpstr>
      <vt:lpstr>Program Code</vt:lpstr>
      <vt:lpstr>Program Code</vt:lpstr>
      <vt:lpstr>Program Code</vt:lpstr>
      <vt:lpstr>Program Code</vt:lpstr>
      <vt:lpstr>Program Code</vt:lpstr>
      <vt:lpstr>Program Code</vt:lpstr>
      <vt:lpstr>Program Code</vt:lpstr>
      <vt:lpstr>Program Code</vt:lpstr>
      <vt:lpstr>Program Code</vt:lpstr>
      <vt:lpstr>Program Code</vt:lpstr>
      <vt:lpstr>Register Allocation for Trees</vt:lpstr>
      <vt:lpstr>Example</vt:lpstr>
      <vt:lpstr>Sethi-Ullman Labeling Algorithm</vt:lpstr>
      <vt:lpstr>Sethi-Ullman Labeling Algorithm</vt:lpstr>
      <vt:lpstr>Sethi-Ullman Labeling Algorithm</vt:lpstr>
      <vt:lpstr>Putting It All Together</vt:lpstr>
      <vt:lpstr>As simple as possible, but not simpler</vt:lpstr>
      <vt:lpstr>As simple as possible, but not simpler</vt:lpstr>
      <vt:lpstr>Data structures for frame</vt:lpstr>
      <vt:lpstr>Prolog and Epilog</vt:lpstr>
      <vt:lpstr>Prolog and Epilog (ProcEntryExit3)</vt:lpstr>
      <vt:lpstr>string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Languages and Compilers</dc:title>
  <dc:creator>Alex Aiken &amp; George Necula</dc:creator>
  <cp:lastModifiedBy>李昱翰</cp:lastModifiedBy>
  <cp:revision>410</cp:revision>
  <dcterms:created xsi:type="dcterms:W3CDTF">2000-01-15T07:54:00Z</dcterms:created>
  <dcterms:modified xsi:type="dcterms:W3CDTF">2022-11-29T11:25:21Z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7CA95E4C44F446EC8C07C24516F27EC0</vt:lpwstr>
  </property>
  <property fmtid="{D5CDD505-2E9C-101B-9397-08002B2CF9AE}" pid="3" name="KSOProductBuildVer">
    <vt:lpwstr>2052-11.1.0.12763</vt:lpwstr>
  </property>
</Properties>
</file>