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2"/>
  </p:handoutMasterIdLst>
  <p:sldIdLst>
    <p:sldId id="557" r:id="rId3"/>
    <p:sldId id="559" r:id="rId5"/>
    <p:sldId id="561" r:id="rId6"/>
    <p:sldId id="560" r:id="rId7"/>
    <p:sldId id="562" r:id="rId8"/>
    <p:sldId id="564" r:id="rId9"/>
    <p:sldId id="587" r:id="rId10"/>
    <p:sldId id="563" r:id="rId11"/>
    <p:sldId id="565" r:id="rId12"/>
    <p:sldId id="588" r:id="rId13"/>
    <p:sldId id="613" r:id="rId14"/>
    <p:sldId id="589" r:id="rId15"/>
    <p:sldId id="590" r:id="rId16"/>
    <p:sldId id="614" r:id="rId17"/>
    <p:sldId id="591" r:id="rId18"/>
    <p:sldId id="615" r:id="rId19"/>
    <p:sldId id="616" r:id="rId20"/>
    <p:sldId id="592" r:id="rId21"/>
    <p:sldId id="593" r:id="rId22"/>
    <p:sldId id="617" r:id="rId23"/>
    <p:sldId id="570" r:id="rId24"/>
    <p:sldId id="566" r:id="rId25"/>
    <p:sldId id="567" r:id="rId26"/>
    <p:sldId id="568" r:id="rId27"/>
    <p:sldId id="572" r:id="rId28"/>
    <p:sldId id="569" r:id="rId29"/>
    <p:sldId id="571" r:id="rId30"/>
    <p:sldId id="595" r:id="rId31"/>
    <p:sldId id="596" r:id="rId32"/>
    <p:sldId id="597" r:id="rId33"/>
    <p:sldId id="577" r:id="rId34"/>
    <p:sldId id="573" r:id="rId35"/>
    <p:sldId id="574" r:id="rId36"/>
    <p:sldId id="598" r:id="rId37"/>
    <p:sldId id="599" r:id="rId38"/>
    <p:sldId id="600" r:id="rId39"/>
    <p:sldId id="601" r:id="rId40"/>
    <p:sldId id="602" r:id="rId41"/>
    <p:sldId id="603" r:id="rId42"/>
    <p:sldId id="604" r:id="rId43"/>
    <p:sldId id="575" r:id="rId44"/>
    <p:sldId id="576" r:id="rId45"/>
    <p:sldId id="578" r:id="rId46"/>
    <p:sldId id="582" r:id="rId47"/>
    <p:sldId id="579" r:id="rId48"/>
    <p:sldId id="580" r:id="rId49"/>
    <p:sldId id="581" r:id="rId50"/>
    <p:sldId id="606" r:id="rId51"/>
    <p:sldId id="583" r:id="rId52"/>
    <p:sldId id="584" r:id="rId53"/>
    <p:sldId id="585" r:id="rId54"/>
    <p:sldId id="586" r:id="rId55"/>
    <p:sldId id="607" r:id="rId56"/>
    <p:sldId id="608" r:id="rId57"/>
    <p:sldId id="609" r:id="rId58"/>
    <p:sldId id="610" r:id="rId59"/>
    <p:sldId id="611" r:id="rId60"/>
    <p:sldId id="612" r:id="rId61"/>
  </p:sldIdLst>
  <p:sldSz cx="9144000" cy="6858000" type="screen4x3"/>
  <p:notesSz cx="6858000" cy="9144000"/>
  <p:custDataLst>
    <p:tags r:id="rId6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5852" autoAdjust="0"/>
  </p:normalViewPr>
  <p:slideViewPr>
    <p:cSldViewPr>
      <p:cViewPr varScale="1">
        <p:scale>
          <a:sx n="110" d="100"/>
          <a:sy n="110" d="100"/>
        </p:scale>
        <p:origin x="168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72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6" Type="http://schemas.openxmlformats.org/officeDocument/2006/relationships/tags" Target="tags/tag1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handoutMaster" Target="handoutMasters/handoutMaster1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Math A" pitchFamily="18" charset="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Math A" pitchFamily="18" charset="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Math A" pitchFamily="18" charset="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Math A" pitchFamily="18" charset="2"/>
              </a:defRPr>
            </a:lvl1pPr>
          </a:lstStyle>
          <a:p>
            <a:fld id="{E722E133-5EA2-5844-9B01-FB683F72209D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i="0">
                <a:latin typeface="Times New Roman" panose="02020603050405020304" pitchFamily="18" charset="0"/>
              </a:defRPr>
            </a:lvl1pPr>
          </a:lstStyle>
          <a:p>
            <a:fld id="{8E98D7BC-73B7-4447-9494-C7193DD5BDF5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B1BA8599-F718-0042-A72C-9DB5CDAE6EA0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49702E30-5B1E-954C-AE3B-DBCBA8B92D10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49702E30-5B1E-954C-AE3B-DBCBA8B92D10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49702E30-5B1E-954C-AE3B-DBCBA8B92D10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49702E30-5B1E-954C-AE3B-DBCBA8B92D10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49702E30-5B1E-954C-AE3B-DBCBA8B92D10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49702E30-5B1E-954C-AE3B-DBCBA8B92D10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49702E30-5B1E-954C-AE3B-DBCBA8B92D10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49702E30-5B1E-954C-AE3B-DBCBA8B92D10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49702E30-5B1E-954C-AE3B-DBCBA8B92D10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49702E30-5B1E-954C-AE3B-DBCBA8B92D10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6663EA6C-70F4-1B4A-8E7C-0ED32B206ECF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2ECD0BD7-6BBC-4F4A-BD6B-3BE7F2E50ECC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C6FE3A5C-F8AA-2A47-9432-F5A22637B20C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E16875DD-C732-AE4F-851F-28AED24E60C9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19C3F328-C784-1145-B32D-F6CE7F260696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80663417-83A3-0243-BB72-BEA8BD9CDAED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D4C7FDF9-B2C8-D243-B021-3AC2E7E707B9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CEFA8E61-EAFA-D248-9E42-178E5A7DAD92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CEFA8E61-EAFA-D248-9E42-178E5A7DAD92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CEFA8E61-EAFA-D248-9E42-178E5A7DAD92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CEFA8E61-EAFA-D248-9E42-178E5A7DAD92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607107C8-033A-9D48-B817-60E451D4832E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D7370E3B-609D-B142-BB6B-9791656F51D3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72186B3C-A9A6-9F48-988C-8B517AAE4603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A315A8E6-DDCF-F141-96FF-002622DE3115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A315A8E6-DDCF-F141-96FF-002622DE3115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A315A8E6-DDCF-F141-96FF-002622DE3115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A315A8E6-DDCF-F141-96FF-002622DE3115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A315A8E6-DDCF-F141-96FF-002622DE3115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A315A8E6-DDCF-F141-96FF-002622DE3115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A315A8E6-DDCF-F141-96FF-002622DE3115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A315A8E6-DDCF-F141-96FF-002622DE3115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A8579839-30B0-2C4C-9E30-78A13CCD94CF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E04BDFF1-FAFE-944D-951F-7A9A6B1A32BC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A16D875A-9622-DA4D-AC2D-14EDB6DA0333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0021806D-08C5-944D-BEEF-20B1CE20295B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D7BC-73B7-4447-9494-C7193DD5BDF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1D741EAC-9255-1E45-AD18-F9CB9CC410FA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A7548B6D-1A81-8F47-B241-16CC9F828156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2FC881E0-9C33-094D-BD23-366DD3510963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D06C6A8E-7E21-E642-B694-7EF8C6A9361F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9D2A2BF3-C1A5-2649-9632-ED3C177CF782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9932BC66-FEC4-D24C-B3CA-DAAF89E6FA90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49702E30-5B1E-954C-AE3B-DBCBA8B92D10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49702E30-5B1E-954C-AE3B-DBCBA8B92D10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C3E21-06D4-184A-8784-AA7B1E465E92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3245085-04DF-9743-B613-95E5A3B51E4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C5296-FD34-F94B-A9FE-9B3A7FF9FA54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B5C40-689D-454E-BB45-860E723F904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B57C8-9F35-C247-AF78-51E85B01F4DF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DF4375-EC16-C545-AA2F-7D812322AA3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9B7E1-CD02-D740-99E3-E138BBB60016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36A53C-B3CB-0C46-BBCE-33315389BF2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BC6C4-8222-004F-95E0-09A38486D94F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B8BB72-9BA1-7A45-817D-3B3E288C3ED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1C4E9-11F0-FC4E-9F09-1CDE3E14518E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FAD414-D530-CE4B-BDA8-515CC9A2041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1D164-52A0-BD42-BB18-57F673307693}" type="datetime1">
              <a:rPr lang="zh-CN" altLang="en-US"/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D3AF5-D42F-2C4C-8631-9A167381C60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9E970-AFC8-D04F-A275-1316DBDBD9AC}" type="datetime1">
              <a:rPr lang="zh-CN" altLang="en-US"/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E1291C-572A-6543-B8D3-293C8842D4B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3C24D-9F91-8949-9181-C9F9DB2CE603}" type="datetime1">
              <a:rPr lang="zh-CN" altLang="en-US"/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91FBE-872C-7448-8A91-19849090F30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CC309-515E-5848-AEB2-13419A39E42D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28122-98D1-E74F-9BAF-67220944724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F45DF-0AB0-AD45-8D10-FDA85048EC48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0127C9-070B-4A4D-8829-2671581EA2D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i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B290EC-9F54-E041-94A5-3D890DDBEBA0}" type="datetime1">
              <a:rPr lang="zh-CN" altLang="en-US"/>
            </a:fld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172200"/>
            <a:ext cx="3429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i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i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1ADF0065-DACD-CD41-83F5-E26D60801764}" type="slidenum">
              <a:rPr lang="zh-CN" altLang="en-US"/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5A87B2-411A-F949-A601-6A95292AA6F4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563A64-4167-2D47-95E8-4089D55A00AF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286000"/>
            <a:ext cx="7772400" cy="11430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Garbage Collection</a:t>
            </a:r>
            <a:endParaRPr lang="en-US" altLang="zh-CN" sz="36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4B2968-12D0-144D-9A06-04CAF781F030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Pointer reversal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DFS(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a pointer to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which is not marked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t ← nil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mark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done[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← 0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true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done[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# of fields in record y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←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y.f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000" i="1" baseline="-25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 a pointer to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which is not marked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       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← 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← z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mark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done[y] ← 0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done[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+ 1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 ← 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← t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nil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done[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];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z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done[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←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867400" y="23622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172200" y="23622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477000" y="23622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781800" y="23622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85270" y="2323980"/>
            <a:ext cx="63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a(y)</a:t>
            </a:r>
            <a:endParaRPr kumimoji="1" lang="zh-CN" altLang="en-US" sz="2000" i="0" dirty="0"/>
          </a:p>
        </p:txBody>
      </p:sp>
      <p:sp>
        <p:nvSpPr>
          <p:cNvPr id="10" name="矩形 9"/>
          <p:cNvSpPr/>
          <p:nvPr/>
        </p:nvSpPr>
        <p:spPr bwMode="auto">
          <a:xfrm>
            <a:off x="7696200" y="18288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001000" y="18288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696200" y="26670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001000" y="26670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7696200" y="33528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001000" y="33528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5" name="直线箭头连接符 4"/>
          <p:cNvCxnSpPr>
            <a:stCxn id="6" idx="0"/>
            <a:endCxn id="10" idx="1"/>
          </p:cNvCxnSpPr>
          <p:nvPr/>
        </p:nvCxnSpPr>
        <p:spPr bwMode="auto">
          <a:xfrm flipV="1">
            <a:off x="6324600" y="2019300"/>
            <a:ext cx="1371600" cy="3429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线箭头连接符 19"/>
          <p:cNvCxnSpPr>
            <a:stCxn id="7" idx="2"/>
            <a:endCxn id="14" idx="1"/>
          </p:cNvCxnSpPr>
          <p:nvPr/>
        </p:nvCxnSpPr>
        <p:spPr bwMode="auto">
          <a:xfrm>
            <a:off x="6629400" y="2743200"/>
            <a:ext cx="1066800" cy="1143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直线箭头连接符 22"/>
          <p:cNvCxnSpPr>
            <a:stCxn id="8" idx="2"/>
            <a:endCxn id="16" idx="1"/>
          </p:cNvCxnSpPr>
          <p:nvPr/>
        </p:nvCxnSpPr>
        <p:spPr bwMode="auto">
          <a:xfrm>
            <a:off x="6934200" y="2743200"/>
            <a:ext cx="762000" cy="8001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文本框 25"/>
          <p:cNvSpPr txBox="1"/>
          <p:nvPr/>
        </p:nvSpPr>
        <p:spPr>
          <a:xfrm>
            <a:off x="8305800" y="1829450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b</a:t>
            </a:r>
            <a:endParaRPr kumimoji="1" lang="zh-CN" altLang="en-US" sz="2000" i="0" dirty="0"/>
          </a:p>
        </p:txBody>
      </p:sp>
      <p:sp>
        <p:nvSpPr>
          <p:cNvPr id="27" name="文本框 26"/>
          <p:cNvSpPr txBox="1"/>
          <p:nvPr/>
        </p:nvSpPr>
        <p:spPr>
          <a:xfrm>
            <a:off x="8305800" y="2667000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c</a:t>
            </a:r>
            <a:endParaRPr kumimoji="1" lang="zh-CN" altLang="en-US" sz="2000" i="0" dirty="0"/>
          </a:p>
        </p:txBody>
      </p:sp>
      <p:sp>
        <p:nvSpPr>
          <p:cNvPr id="28" name="文本框 27"/>
          <p:cNvSpPr txBox="1"/>
          <p:nvPr/>
        </p:nvSpPr>
        <p:spPr>
          <a:xfrm>
            <a:off x="8305800" y="333369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d</a:t>
            </a:r>
            <a:endParaRPr kumimoji="1" lang="zh-CN" altLang="en-US" sz="2000" i="0" dirty="0"/>
          </a:p>
        </p:txBody>
      </p:sp>
      <p:sp>
        <p:nvSpPr>
          <p:cNvPr id="29" name="文本框 28"/>
          <p:cNvSpPr txBox="1"/>
          <p:nvPr/>
        </p:nvSpPr>
        <p:spPr>
          <a:xfrm>
            <a:off x="5867400" y="1540813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t</a:t>
            </a:r>
            <a:endParaRPr kumimoji="1" lang="zh-CN" altLang="en-US" sz="2000" i="0" dirty="0"/>
          </a:p>
        </p:txBody>
      </p:sp>
      <p:sp>
        <p:nvSpPr>
          <p:cNvPr id="22" name="文本框 21"/>
          <p:cNvSpPr txBox="1"/>
          <p:nvPr/>
        </p:nvSpPr>
        <p:spPr>
          <a:xfrm>
            <a:off x="6472214" y="1524000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nil</a:t>
            </a:r>
            <a:endParaRPr kumimoji="1" lang="zh-CN" altLang="en-US" sz="2000" i="0" dirty="0"/>
          </a:p>
        </p:txBody>
      </p:sp>
      <p:cxnSp>
        <p:nvCxnSpPr>
          <p:cNvPr id="25" name="直线箭头连接符 24"/>
          <p:cNvCxnSpPr>
            <a:stCxn id="29" idx="3"/>
            <a:endCxn id="22" idx="1"/>
          </p:cNvCxnSpPr>
          <p:nvPr/>
        </p:nvCxnSpPr>
        <p:spPr bwMode="auto">
          <a:xfrm flipV="1">
            <a:off x="6172292" y="1724055"/>
            <a:ext cx="299922" cy="1681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文本框 36"/>
          <p:cNvSpPr txBox="1"/>
          <p:nvPr/>
        </p:nvSpPr>
        <p:spPr>
          <a:xfrm>
            <a:off x="5848920" y="2352645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i="0" dirty="0"/>
              <a:t>0</a:t>
            </a:r>
            <a:endParaRPr kumimoji="1" lang="zh-CN" altLang="en-US" sz="2000" b="1" i="0" dirty="0"/>
          </a:p>
        </p:txBody>
      </p:sp>
      <p:sp>
        <p:nvSpPr>
          <p:cNvPr id="30" name="文本框 29"/>
          <p:cNvSpPr txBox="1"/>
          <p:nvPr/>
        </p:nvSpPr>
        <p:spPr>
          <a:xfrm>
            <a:off x="5885788" y="2991938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i</a:t>
            </a:r>
            <a:endParaRPr kumimoji="1" lang="zh-CN" altLang="en-US" sz="2000" i="0" dirty="0"/>
          </a:p>
        </p:txBody>
      </p:sp>
      <p:sp>
        <p:nvSpPr>
          <p:cNvPr id="31" name="文本框 30"/>
          <p:cNvSpPr txBox="1"/>
          <p:nvPr/>
        </p:nvSpPr>
        <p:spPr>
          <a:xfrm>
            <a:off x="6345909" y="2983532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0</a:t>
            </a:r>
            <a:endParaRPr kumimoji="1" lang="zh-CN" altLang="en-US" sz="2000" i="0" dirty="0"/>
          </a:p>
        </p:txBody>
      </p:sp>
      <p:cxnSp>
        <p:nvCxnSpPr>
          <p:cNvPr id="32" name="直线箭头连接符 31"/>
          <p:cNvCxnSpPr>
            <a:stCxn id="30" idx="3"/>
          </p:cNvCxnSpPr>
          <p:nvPr/>
        </p:nvCxnSpPr>
        <p:spPr bwMode="auto">
          <a:xfrm flipV="1">
            <a:off x="6142590" y="3169044"/>
            <a:ext cx="221799" cy="2294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线箭头连接符 32"/>
          <p:cNvCxnSpPr/>
          <p:nvPr/>
        </p:nvCxnSpPr>
        <p:spPr bwMode="auto">
          <a:xfrm>
            <a:off x="7315200" y="1791350"/>
            <a:ext cx="381000" cy="22795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文本框 34"/>
          <p:cNvSpPr txBox="1"/>
          <p:nvPr/>
        </p:nvSpPr>
        <p:spPr>
          <a:xfrm>
            <a:off x="7054337" y="153023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x</a:t>
            </a:r>
            <a:endParaRPr kumimoji="1" lang="zh-CN" altLang="en-US" sz="2000" i="0" dirty="0"/>
          </a:p>
        </p:txBody>
      </p:sp>
      <p:cxnSp>
        <p:nvCxnSpPr>
          <p:cNvPr id="38" name="直线箭头连接符 37"/>
          <p:cNvCxnSpPr/>
          <p:nvPr/>
        </p:nvCxnSpPr>
        <p:spPr bwMode="auto">
          <a:xfrm flipH="1">
            <a:off x="7848600" y="2209800"/>
            <a:ext cx="304800" cy="4515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文本框 38"/>
          <p:cNvSpPr txBox="1"/>
          <p:nvPr/>
        </p:nvSpPr>
        <p:spPr>
          <a:xfrm>
            <a:off x="6158528" y="235264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b</a:t>
            </a:r>
            <a:endParaRPr kumimoji="1" lang="zh-CN" altLang="en-US" sz="2000" i="0" dirty="0"/>
          </a:p>
        </p:txBody>
      </p:sp>
      <p:sp>
        <p:nvSpPr>
          <p:cNvPr id="40" name="文本框 39"/>
          <p:cNvSpPr txBox="1"/>
          <p:nvPr/>
        </p:nvSpPr>
        <p:spPr>
          <a:xfrm>
            <a:off x="7995344" y="1820333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c</a:t>
            </a:r>
            <a:endParaRPr kumimoji="1" lang="zh-CN" altLang="en-US" sz="2000" i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4B2968-12D0-144D-9A06-04CAF781F030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Pointer reversal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DFS(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a pointer to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which is not marked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t ← nil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mark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done[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← 0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true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done[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# of fields in record y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 a pointer to record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which is not marked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       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← 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← z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mark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done[y] ← 0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done[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+ 1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 ← 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← t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nil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done[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];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z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done[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←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867400" y="23622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172200" y="23622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477000" y="23622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781800" y="23622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85270" y="2323980"/>
            <a:ext cx="63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a(y)</a:t>
            </a:r>
            <a:endParaRPr kumimoji="1" lang="zh-CN" altLang="en-US" sz="2000" i="0" dirty="0"/>
          </a:p>
        </p:txBody>
      </p:sp>
      <p:sp>
        <p:nvSpPr>
          <p:cNvPr id="10" name="矩形 9"/>
          <p:cNvSpPr/>
          <p:nvPr/>
        </p:nvSpPr>
        <p:spPr bwMode="auto">
          <a:xfrm>
            <a:off x="7696200" y="18288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001000" y="18288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696200" y="26670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001000" y="26670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7696200" y="33528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001000" y="33528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5" name="直线箭头连接符 4"/>
          <p:cNvCxnSpPr>
            <a:stCxn id="6" idx="0"/>
            <a:endCxn id="10" idx="1"/>
          </p:cNvCxnSpPr>
          <p:nvPr/>
        </p:nvCxnSpPr>
        <p:spPr bwMode="auto">
          <a:xfrm flipV="1">
            <a:off x="6324600" y="2019300"/>
            <a:ext cx="1371600" cy="3429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线箭头连接符 19"/>
          <p:cNvCxnSpPr>
            <a:stCxn id="7" idx="2"/>
            <a:endCxn id="14" idx="1"/>
          </p:cNvCxnSpPr>
          <p:nvPr/>
        </p:nvCxnSpPr>
        <p:spPr bwMode="auto">
          <a:xfrm>
            <a:off x="6629400" y="2743200"/>
            <a:ext cx="1066800" cy="1143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直线箭头连接符 22"/>
          <p:cNvCxnSpPr>
            <a:stCxn id="8" idx="2"/>
            <a:endCxn id="16" idx="1"/>
          </p:cNvCxnSpPr>
          <p:nvPr/>
        </p:nvCxnSpPr>
        <p:spPr bwMode="auto">
          <a:xfrm>
            <a:off x="6934200" y="2743200"/>
            <a:ext cx="762000" cy="8001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文本框 25"/>
          <p:cNvSpPr txBox="1"/>
          <p:nvPr/>
        </p:nvSpPr>
        <p:spPr>
          <a:xfrm>
            <a:off x="8305800" y="1829450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b(z)</a:t>
            </a:r>
            <a:endParaRPr kumimoji="1" lang="zh-CN" altLang="en-US" sz="2000" i="0" dirty="0"/>
          </a:p>
        </p:txBody>
      </p:sp>
      <p:sp>
        <p:nvSpPr>
          <p:cNvPr id="27" name="文本框 26"/>
          <p:cNvSpPr txBox="1"/>
          <p:nvPr/>
        </p:nvSpPr>
        <p:spPr>
          <a:xfrm>
            <a:off x="8305800" y="2667000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c</a:t>
            </a:r>
            <a:endParaRPr kumimoji="1" lang="zh-CN" altLang="en-US" sz="2000" i="0" dirty="0"/>
          </a:p>
        </p:txBody>
      </p:sp>
      <p:sp>
        <p:nvSpPr>
          <p:cNvPr id="28" name="文本框 27"/>
          <p:cNvSpPr txBox="1"/>
          <p:nvPr/>
        </p:nvSpPr>
        <p:spPr>
          <a:xfrm>
            <a:off x="8305800" y="333369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d</a:t>
            </a:r>
            <a:endParaRPr kumimoji="1" lang="zh-CN" altLang="en-US" sz="2000" i="0" dirty="0"/>
          </a:p>
        </p:txBody>
      </p:sp>
      <p:sp>
        <p:nvSpPr>
          <p:cNvPr id="29" name="文本框 28"/>
          <p:cNvSpPr txBox="1"/>
          <p:nvPr/>
        </p:nvSpPr>
        <p:spPr>
          <a:xfrm>
            <a:off x="5867400" y="1540813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t</a:t>
            </a:r>
            <a:endParaRPr kumimoji="1" lang="zh-CN" altLang="en-US" sz="2000" i="0" dirty="0"/>
          </a:p>
        </p:txBody>
      </p:sp>
      <p:sp>
        <p:nvSpPr>
          <p:cNvPr id="22" name="文本框 21"/>
          <p:cNvSpPr txBox="1"/>
          <p:nvPr/>
        </p:nvSpPr>
        <p:spPr>
          <a:xfrm>
            <a:off x="6472214" y="1524000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nil</a:t>
            </a:r>
            <a:endParaRPr kumimoji="1" lang="zh-CN" altLang="en-US" sz="2000" i="0" dirty="0"/>
          </a:p>
        </p:txBody>
      </p:sp>
      <p:cxnSp>
        <p:nvCxnSpPr>
          <p:cNvPr id="25" name="直线箭头连接符 24"/>
          <p:cNvCxnSpPr>
            <a:stCxn id="29" idx="3"/>
            <a:endCxn id="22" idx="1"/>
          </p:cNvCxnSpPr>
          <p:nvPr/>
        </p:nvCxnSpPr>
        <p:spPr bwMode="auto">
          <a:xfrm flipV="1">
            <a:off x="6172292" y="1724055"/>
            <a:ext cx="299922" cy="1681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文本框 36"/>
          <p:cNvSpPr txBox="1"/>
          <p:nvPr/>
        </p:nvSpPr>
        <p:spPr>
          <a:xfrm>
            <a:off x="5848920" y="2352645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i="0" dirty="0"/>
              <a:t>0</a:t>
            </a:r>
            <a:endParaRPr kumimoji="1" lang="zh-CN" altLang="en-US" sz="2000" b="1" i="0" dirty="0"/>
          </a:p>
        </p:txBody>
      </p:sp>
      <p:sp>
        <p:nvSpPr>
          <p:cNvPr id="30" name="文本框 29"/>
          <p:cNvSpPr txBox="1"/>
          <p:nvPr/>
        </p:nvSpPr>
        <p:spPr>
          <a:xfrm>
            <a:off x="5885788" y="2991938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i</a:t>
            </a:r>
            <a:endParaRPr kumimoji="1" lang="zh-CN" altLang="en-US" sz="2000" i="0" dirty="0"/>
          </a:p>
        </p:txBody>
      </p:sp>
      <p:sp>
        <p:nvSpPr>
          <p:cNvPr id="31" name="文本框 30"/>
          <p:cNvSpPr txBox="1"/>
          <p:nvPr/>
        </p:nvSpPr>
        <p:spPr>
          <a:xfrm>
            <a:off x="6345909" y="2983532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0</a:t>
            </a:r>
            <a:endParaRPr kumimoji="1" lang="zh-CN" altLang="en-US" sz="2000" i="0" dirty="0"/>
          </a:p>
        </p:txBody>
      </p:sp>
      <p:cxnSp>
        <p:nvCxnSpPr>
          <p:cNvPr id="32" name="直线箭头连接符 31"/>
          <p:cNvCxnSpPr>
            <a:stCxn id="30" idx="3"/>
          </p:cNvCxnSpPr>
          <p:nvPr/>
        </p:nvCxnSpPr>
        <p:spPr bwMode="auto">
          <a:xfrm flipV="1">
            <a:off x="6142590" y="3169044"/>
            <a:ext cx="221799" cy="2294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线箭头连接符 32"/>
          <p:cNvCxnSpPr/>
          <p:nvPr/>
        </p:nvCxnSpPr>
        <p:spPr bwMode="auto">
          <a:xfrm>
            <a:off x="7315200" y="1791350"/>
            <a:ext cx="381000" cy="22795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文本框 34"/>
          <p:cNvSpPr txBox="1"/>
          <p:nvPr/>
        </p:nvSpPr>
        <p:spPr>
          <a:xfrm>
            <a:off x="7054337" y="153023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x</a:t>
            </a:r>
            <a:endParaRPr kumimoji="1" lang="zh-CN" altLang="en-US" sz="2000" i="0" dirty="0"/>
          </a:p>
        </p:txBody>
      </p:sp>
      <p:cxnSp>
        <p:nvCxnSpPr>
          <p:cNvPr id="38" name="直线箭头连接符 37"/>
          <p:cNvCxnSpPr/>
          <p:nvPr/>
        </p:nvCxnSpPr>
        <p:spPr bwMode="auto">
          <a:xfrm flipH="1">
            <a:off x="7848600" y="2209800"/>
            <a:ext cx="304800" cy="4515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文本框 38"/>
          <p:cNvSpPr txBox="1"/>
          <p:nvPr/>
        </p:nvSpPr>
        <p:spPr>
          <a:xfrm>
            <a:off x="6158528" y="235264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b</a:t>
            </a:r>
            <a:endParaRPr kumimoji="1" lang="zh-CN" altLang="en-US" sz="2000" i="0" dirty="0"/>
          </a:p>
        </p:txBody>
      </p:sp>
      <p:sp>
        <p:nvSpPr>
          <p:cNvPr id="40" name="文本框 39"/>
          <p:cNvSpPr txBox="1"/>
          <p:nvPr/>
        </p:nvSpPr>
        <p:spPr>
          <a:xfrm>
            <a:off x="7995344" y="1820333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c</a:t>
            </a:r>
            <a:endParaRPr kumimoji="1" lang="zh-CN" altLang="en-US" sz="2000" i="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4B2968-12D0-144D-9A06-04CAF781F030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Pointer reversal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DFS(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a pointer to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which is not marked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t ← nil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mark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done[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← 0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true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done[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# of fields in record y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 a pointer to record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which is not marked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       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y.f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← y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← z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mark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done[y] ← 0</a:t>
            </a:r>
            <a:endParaRPr lang="en-US" altLang="zh-CN" sz="2000" i="1" baseline="-25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done[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+ 1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 ← 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← t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nil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done[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];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z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done[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←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867400" y="23622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172200" y="23622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477000" y="23622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781800" y="23622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29209" y="2331125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a</a:t>
            </a:r>
            <a:endParaRPr kumimoji="1" lang="zh-CN" altLang="en-US" sz="2000" i="0" dirty="0"/>
          </a:p>
        </p:txBody>
      </p:sp>
      <p:sp>
        <p:nvSpPr>
          <p:cNvPr id="10" name="矩形 9"/>
          <p:cNvSpPr/>
          <p:nvPr/>
        </p:nvSpPr>
        <p:spPr bwMode="auto">
          <a:xfrm>
            <a:off x="7696200" y="18288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001000" y="18288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696200" y="26670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001000" y="26670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7696200" y="33528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001000" y="33528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20" name="直线箭头连接符 19"/>
          <p:cNvCxnSpPr>
            <a:stCxn id="7" idx="2"/>
            <a:endCxn id="14" idx="1"/>
          </p:cNvCxnSpPr>
          <p:nvPr/>
        </p:nvCxnSpPr>
        <p:spPr bwMode="auto">
          <a:xfrm>
            <a:off x="6629400" y="2743200"/>
            <a:ext cx="1066800" cy="1143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直线箭头连接符 22"/>
          <p:cNvCxnSpPr>
            <a:stCxn id="8" idx="2"/>
            <a:endCxn id="16" idx="1"/>
          </p:cNvCxnSpPr>
          <p:nvPr/>
        </p:nvCxnSpPr>
        <p:spPr bwMode="auto">
          <a:xfrm>
            <a:off x="6934200" y="2743200"/>
            <a:ext cx="762000" cy="8001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文本框 25"/>
          <p:cNvSpPr txBox="1"/>
          <p:nvPr/>
        </p:nvSpPr>
        <p:spPr>
          <a:xfrm>
            <a:off x="8305800" y="1829450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b(y)</a:t>
            </a:r>
            <a:endParaRPr kumimoji="1" lang="zh-CN" altLang="en-US" sz="2000" i="0" dirty="0"/>
          </a:p>
        </p:txBody>
      </p:sp>
      <p:sp>
        <p:nvSpPr>
          <p:cNvPr id="27" name="文本框 26"/>
          <p:cNvSpPr txBox="1"/>
          <p:nvPr/>
        </p:nvSpPr>
        <p:spPr>
          <a:xfrm>
            <a:off x="8305800" y="2667000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c</a:t>
            </a:r>
            <a:endParaRPr kumimoji="1" lang="zh-CN" altLang="en-US" sz="2000" i="0" dirty="0"/>
          </a:p>
        </p:txBody>
      </p:sp>
      <p:sp>
        <p:nvSpPr>
          <p:cNvPr id="28" name="文本框 27"/>
          <p:cNvSpPr txBox="1"/>
          <p:nvPr/>
        </p:nvSpPr>
        <p:spPr>
          <a:xfrm>
            <a:off x="8305800" y="333369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d</a:t>
            </a:r>
            <a:endParaRPr kumimoji="1" lang="zh-CN" altLang="en-US" sz="2000" i="0" dirty="0"/>
          </a:p>
        </p:txBody>
      </p:sp>
      <p:sp>
        <p:nvSpPr>
          <p:cNvPr id="29" name="文本框 28"/>
          <p:cNvSpPr txBox="1"/>
          <p:nvPr/>
        </p:nvSpPr>
        <p:spPr>
          <a:xfrm>
            <a:off x="5867400" y="1676400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t</a:t>
            </a:r>
            <a:endParaRPr kumimoji="1" lang="zh-CN" altLang="en-US" sz="2000" i="0" dirty="0"/>
          </a:p>
        </p:txBody>
      </p:sp>
      <p:sp>
        <p:nvSpPr>
          <p:cNvPr id="37" name="文本框 36"/>
          <p:cNvSpPr txBox="1"/>
          <p:nvPr/>
        </p:nvSpPr>
        <p:spPr>
          <a:xfrm>
            <a:off x="5848920" y="2352645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i="0" dirty="0"/>
              <a:t>0</a:t>
            </a:r>
            <a:endParaRPr kumimoji="1" lang="zh-CN" altLang="en-US" sz="2000" b="1" i="0" dirty="0"/>
          </a:p>
        </p:txBody>
      </p:sp>
      <p:sp>
        <p:nvSpPr>
          <p:cNvPr id="30" name="文本框 29"/>
          <p:cNvSpPr txBox="1"/>
          <p:nvPr/>
        </p:nvSpPr>
        <p:spPr>
          <a:xfrm>
            <a:off x="5885788" y="2991938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i</a:t>
            </a:r>
            <a:endParaRPr kumimoji="1" lang="zh-CN" altLang="en-US" sz="2000" i="0" dirty="0"/>
          </a:p>
        </p:txBody>
      </p:sp>
      <p:sp>
        <p:nvSpPr>
          <p:cNvPr id="31" name="文本框 30"/>
          <p:cNvSpPr txBox="1"/>
          <p:nvPr/>
        </p:nvSpPr>
        <p:spPr>
          <a:xfrm>
            <a:off x="6345909" y="2983532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0</a:t>
            </a:r>
            <a:endParaRPr kumimoji="1" lang="zh-CN" altLang="en-US" sz="2000" i="0" dirty="0"/>
          </a:p>
        </p:txBody>
      </p:sp>
      <p:cxnSp>
        <p:nvCxnSpPr>
          <p:cNvPr id="32" name="直线箭头连接符 31"/>
          <p:cNvCxnSpPr>
            <a:stCxn id="30" idx="3"/>
          </p:cNvCxnSpPr>
          <p:nvPr/>
        </p:nvCxnSpPr>
        <p:spPr bwMode="auto">
          <a:xfrm flipV="1">
            <a:off x="6142590" y="3169044"/>
            <a:ext cx="221799" cy="2294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文本框 8"/>
          <p:cNvSpPr txBox="1"/>
          <p:nvPr/>
        </p:nvSpPr>
        <p:spPr>
          <a:xfrm>
            <a:off x="6110633" y="237574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nil</a:t>
            </a:r>
            <a:endParaRPr kumimoji="1" lang="zh-CN" altLang="en-US" sz="1600" i="0" dirty="0"/>
          </a:p>
        </p:txBody>
      </p:sp>
      <p:cxnSp>
        <p:nvCxnSpPr>
          <p:cNvPr id="33" name="直线箭头连接符 32"/>
          <p:cNvCxnSpPr>
            <a:endCxn id="10" idx="1"/>
          </p:cNvCxnSpPr>
          <p:nvPr/>
        </p:nvCxnSpPr>
        <p:spPr bwMode="auto">
          <a:xfrm>
            <a:off x="7315200" y="1791350"/>
            <a:ext cx="381000" cy="22795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文本框 34"/>
          <p:cNvSpPr txBox="1"/>
          <p:nvPr/>
        </p:nvSpPr>
        <p:spPr>
          <a:xfrm>
            <a:off x="7054337" y="153023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x</a:t>
            </a:r>
            <a:endParaRPr kumimoji="1" lang="zh-CN" altLang="en-US" sz="2000" i="0" dirty="0"/>
          </a:p>
        </p:txBody>
      </p:sp>
      <p:cxnSp>
        <p:nvCxnSpPr>
          <p:cNvPr id="38" name="直线箭头连接符 37"/>
          <p:cNvCxnSpPr>
            <a:endCxn id="37" idx="0"/>
          </p:cNvCxnSpPr>
          <p:nvPr/>
        </p:nvCxnSpPr>
        <p:spPr bwMode="auto">
          <a:xfrm>
            <a:off x="6014189" y="2019300"/>
            <a:ext cx="5611" cy="33334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文本框 42"/>
          <p:cNvSpPr txBox="1"/>
          <p:nvPr/>
        </p:nvSpPr>
        <p:spPr>
          <a:xfrm>
            <a:off x="7677720" y="1835150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i="0" dirty="0">
                <a:solidFill>
                  <a:srgbClr val="FF0000"/>
                </a:solidFill>
              </a:rPr>
              <a:t>0</a:t>
            </a:r>
            <a:endParaRPr kumimoji="1" lang="zh-CN" altLang="en-US" sz="2000" b="1" i="0" dirty="0">
              <a:solidFill>
                <a:srgbClr val="FF0000"/>
              </a:solidFill>
            </a:endParaRPr>
          </a:p>
        </p:txBody>
      </p:sp>
      <p:cxnSp>
        <p:nvCxnSpPr>
          <p:cNvPr id="44" name="直线箭头连接符 43"/>
          <p:cNvCxnSpPr/>
          <p:nvPr/>
        </p:nvCxnSpPr>
        <p:spPr bwMode="auto">
          <a:xfrm flipH="1">
            <a:off x="7848600" y="2209800"/>
            <a:ext cx="304800" cy="4515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文本框 44"/>
          <p:cNvSpPr txBox="1"/>
          <p:nvPr/>
        </p:nvSpPr>
        <p:spPr>
          <a:xfrm>
            <a:off x="7995344" y="1820333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c</a:t>
            </a:r>
            <a:endParaRPr kumimoji="1" lang="zh-CN" altLang="en-US" sz="2000" i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4B2968-12D0-144D-9A06-04CAF781F030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Pointer reversal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DFS(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a pointer to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which is not marked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t ← nil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mark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done[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← 0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true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done[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# of fields in record y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←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y.f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000" i="1" baseline="-25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 a pointer to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which is not marked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       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← 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← z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mark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done[y] ← 0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done[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+ 1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 ← 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← t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nil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done[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];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z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done[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←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867400" y="23622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172200" y="23622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477000" y="23622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781800" y="23622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29209" y="2331125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a</a:t>
            </a:r>
            <a:endParaRPr kumimoji="1" lang="zh-CN" altLang="en-US" sz="2000" i="0" dirty="0"/>
          </a:p>
        </p:txBody>
      </p:sp>
      <p:sp>
        <p:nvSpPr>
          <p:cNvPr id="10" name="矩形 9"/>
          <p:cNvSpPr/>
          <p:nvPr/>
        </p:nvSpPr>
        <p:spPr bwMode="auto">
          <a:xfrm>
            <a:off x="7696200" y="18288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001000" y="18288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696200" y="26670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001000" y="26670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7696200" y="33528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001000" y="33528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20" name="直线箭头连接符 19"/>
          <p:cNvCxnSpPr>
            <a:stCxn id="7" idx="2"/>
            <a:endCxn id="14" idx="1"/>
          </p:cNvCxnSpPr>
          <p:nvPr/>
        </p:nvCxnSpPr>
        <p:spPr bwMode="auto">
          <a:xfrm>
            <a:off x="6629400" y="2743200"/>
            <a:ext cx="1066800" cy="1143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直线箭头连接符 22"/>
          <p:cNvCxnSpPr>
            <a:stCxn id="8" idx="2"/>
            <a:endCxn id="16" idx="1"/>
          </p:cNvCxnSpPr>
          <p:nvPr/>
        </p:nvCxnSpPr>
        <p:spPr bwMode="auto">
          <a:xfrm>
            <a:off x="6934200" y="2743200"/>
            <a:ext cx="762000" cy="8001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文本框 25"/>
          <p:cNvSpPr txBox="1"/>
          <p:nvPr/>
        </p:nvSpPr>
        <p:spPr>
          <a:xfrm>
            <a:off x="8305800" y="1829450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>
                <a:solidFill>
                  <a:srgbClr val="FF0000"/>
                </a:solidFill>
              </a:rPr>
              <a:t>b(y)</a:t>
            </a:r>
            <a:endParaRPr kumimoji="1" lang="zh-CN" altLang="en-US" sz="2000" i="0" dirty="0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305800" y="2667000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c</a:t>
            </a:r>
            <a:endParaRPr kumimoji="1" lang="zh-CN" altLang="en-US" sz="2000" i="0" dirty="0"/>
          </a:p>
        </p:txBody>
      </p:sp>
      <p:sp>
        <p:nvSpPr>
          <p:cNvPr id="28" name="文本框 27"/>
          <p:cNvSpPr txBox="1"/>
          <p:nvPr/>
        </p:nvSpPr>
        <p:spPr>
          <a:xfrm>
            <a:off x="8305800" y="333369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d</a:t>
            </a:r>
            <a:endParaRPr kumimoji="1" lang="zh-CN" altLang="en-US" sz="2000" i="0" dirty="0"/>
          </a:p>
        </p:txBody>
      </p:sp>
      <p:sp>
        <p:nvSpPr>
          <p:cNvPr id="29" name="文本框 28"/>
          <p:cNvSpPr txBox="1"/>
          <p:nvPr/>
        </p:nvSpPr>
        <p:spPr>
          <a:xfrm>
            <a:off x="5867400" y="1676400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t</a:t>
            </a:r>
            <a:endParaRPr kumimoji="1" lang="zh-CN" altLang="en-US" sz="2000" i="0" dirty="0"/>
          </a:p>
        </p:txBody>
      </p:sp>
      <p:sp>
        <p:nvSpPr>
          <p:cNvPr id="37" name="文本框 36"/>
          <p:cNvSpPr txBox="1"/>
          <p:nvPr/>
        </p:nvSpPr>
        <p:spPr>
          <a:xfrm>
            <a:off x="5848920" y="2352645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i="0" dirty="0"/>
              <a:t>0</a:t>
            </a:r>
            <a:endParaRPr kumimoji="1" lang="zh-CN" altLang="en-US" sz="2000" b="1" i="0" dirty="0"/>
          </a:p>
        </p:txBody>
      </p:sp>
      <p:sp>
        <p:nvSpPr>
          <p:cNvPr id="30" name="文本框 29"/>
          <p:cNvSpPr txBox="1"/>
          <p:nvPr/>
        </p:nvSpPr>
        <p:spPr>
          <a:xfrm>
            <a:off x="5885788" y="2991938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i</a:t>
            </a:r>
            <a:endParaRPr kumimoji="1" lang="zh-CN" altLang="en-US" sz="2000" i="0" dirty="0"/>
          </a:p>
        </p:txBody>
      </p:sp>
      <p:sp>
        <p:nvSpPr>
          <p:cNvPr id="31" name="文本框 30"/>
          <p:cNvSpPr txBox="1"/>
          <p:nvPr/>
        </p:nvSpPr>
        <p:spPr>
          <a:xfrm>
            <a:off x="6345909" y="2983532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0</a:t>
            </a:r>
            <a:endParaRPr kumimoji="1" lang="zh-CN" altLang="en-US" sz="2000" i="0" dirty="0"/>
          </a:p>
        </p:txBody>
      </p:sp>
      <p:cxnSp>
        <p:nvCxnSpPr>
          <p:cNvPr id="32" name="直线箭头连接符 31"/>
          <p:cNvCxnSpPr>
            <a:stCxn id="30" idx="3"/>
          </p:cNvCxnSpPr>
          <p:nvPr/>
        </p:nvCxnSpPr>
        <p:spPr bwMode="auto">
          <a:xfrm flipV="1">
            <a:off x="6142590" y="3169044"/>
            <a:ext cx="221799" cy="2294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文本框 8"/>
          <p:cNvSpPr txBox="1"/>
          <p:nvPr/>
        </p:nvSpPr>
        <p:spPr>
          <a:xfrm>
            <a:off x="6110633" y="237574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nil</a:t>
            </a:r>
            <a:endParaRPr kumimoji="1" lang="zh-CN" altLang="en-US" sz="1600" i="0" dirty="0"/>
          </a:p>
        </p:txBody>
      </p:sp>
      <p:cxnSp>
        <p:nvCxnSpPr>
          <p:cNvPr id="33" name="直线箭头连接符 32"/>
          <p:cNvCxnSpPr/>
          <p:nvPr/>
        </p:nvCxnSpPr>
        <p:spPr bwMode="auto">
          <a:xfrm>
            <a:off x="7353300" y="2412841"/>
            <a:ext cx="381000" cy="22795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文本框 34"/>
          <p:cNvSpPr txBox="1"/>
          <p:nvPr/>
        </p:nvSpPr>
        <p:spPr>
          <a:xfrm>
            <a:off x="7164505" y="207651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x</a:t>
            </a:r>
            <a:endParaRPr kumimoji="1" lang="zh-CN" altLang="en-US" sz="2000" i="0" dirty="0"/>
          </a:p>
        </p:txBody>
      </p:sp>
      <p:cxnSp>
        <p:nvCxnSpPr>
          <p:cNvPr id="38" name="直线箭头连接符 37"/>
          <p:cNvCxnSpPr>
            <a:endCxn id="37" idx="0"/>
          </p:cNvCxnSpPr>
          <p:nvPr/>
        </p:nvCxnSpPr>
        <p:spPr bwMode="auto">
          <a:xfrm>
            <a:off x="6014189" y="2019300"/>
            <a:ext cx="5611" cy="33334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文本框 42"/>
          <p:cNvSpPr txBox="1"/>
          <p:nvPr/>
        </p:nvSpPr>
        <p:spPr>
          <a:xfrm>
            <a:off x="7677720" y="1821906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i="0" dirty="0"/>
              <a:t>0</a:t>
            </a:r>
            <a:endParaRPr kumimoji="1" lang="zh-CN" altLang="en-US" sz="2000" b="1" i="0" dirty="0"/>
          </a:p>
        </p:txBody>
      </p:sp>
      <p:cxnSp>
        <p:nvCxnSpPr>
          <p:cNvPr id="5" name="直线箭头连接符 4"/>
          <p:cNvCxnSpPr>
            <a:stCxn id="11" idx="2"/>
          </p:cNvCxnSpPr>
          <p:nvPr/>
        </p:nvCxnSpPr>
        <p:spPr bwMode="auto">
          <a:xfrm flipH="1">
            <a:off x="7848600" y="2209800"/>
            <a:ext cx="304800" cy="4515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文本框 38"/>
          <p:cNvSpPr txBox="1"/>
          <p:nvPr/>
        </p:nvSpPr>
        <p:spPr>
          <a:xfrm>
            <a:off x="7995344" y="1820333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c</a:t>
            </a:r>
            <a:endParaRPr kumimoji="1" lang="zh-CN" altLang="en-US" sz="2000" i="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4B2968-12D0-144D-9A06-04CAF781F030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Pointer reversal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DFS(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a pointer to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which is not marked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t ← nil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mark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done[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← 0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true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done[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# of fields in record y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 a pointer to record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which is not marked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       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← 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← z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mark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done[y] ← 0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done[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+ 1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 ← 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← t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nil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done[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];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z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done[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←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867400" y="23622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172200" y="23622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477000" y="23622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781800" y="23622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29209" y="2331125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a</a:t>
            </a:r>
            <a:endParaRPr kumimoji="1" lang="zh-CN" altLang="en-US" sz="2000" i="0" dirty="0"/>
          </a:p>
        </p:txBody>
      </p:sp>
      <p:sp>
        <p:nvSpPr>
          <p:cNvPr id="10" name="矩形 9"/>
          <p:cNvSpPr/>
          <p:nvPr/>
        </p:nvSpPr>
        <p:spPr bwMode="auto">
          <a:xfrm>
            <a:off x="7696200" y="18288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001000" y="18288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696200" y="26670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001000" y="26670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7696200" y="33528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001000" y="33528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20" name="直线箭头连接符 19"/>
          <p:cNvCxnSpPr>
            <a:stCxn id="7" idx="2"/>
            <a:endCxn id="14" idx="1"/>
          </p:cNvCxnSpPr>
          <p:nvPr/>
        </p:nvCxnSpPr>
        <p:spPr bwMode="auto">
          <a:xfrm>
            <a:off x="6629400" y="2743200"/>
            <a:ext cx="1066800" cy="1143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直线箭头连接符 22"/>
          <p:cNvCxnSpPr>
            <a:stCxn id="8" idx="2"/>
            <a:endCxn id="16" idx="1"/>
          </p:cNvCxnSpPr>
          <p:nvPr/>
        </p:nvCxnSpPr>
        <p:spPr bwMode="auto">
          <a:xfrm>
            <a:off x="6934200" y="2743200"/>
            <a:ext cx="762000" cy="8001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文本框 25"/>
          <p:cNvSpPr txBox="1"/>
          <p:nvPr/>
        </p:nvSpPr>
        <p:spPr>
          <a:xfrm>
            <a:off x="8305800" y="1829450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b(y)</a:t>
            </a:r>
            <a:endParaRPr kumimoji="1" lang="zh-CN" altLang="en-US" sz="2000" i="0" dirty="0"/>
          </a:p>
        </p:txBody>
      </p:sp>
      <p:sp>
        <p:nvSpPr>
          <p:cNvPr id="27" name="文本框 26"/>
          <p:cNvSpPr txBox="1"/>
          <p:nvPr/>
        </p:nvSpPr>
        <p:spPr>
          <a:xfrm>
            <a:off x="8305800" y="2667000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c(z)</a:t>
            </a:r>
            <a:endParaRPr kumimoji="1" lang="zh-CN" altLang="en-US" sz="2000" i="0" dirty="0"/>
          </a:p>
        </p:txBody>
      </p:sp>
      <p:sp>
        <p:nvSpPr>
          <p:cNvPr id="28" name="文本框 27"/>
          <p:cNvSpPr txBox="1"/>
          <p:nvPr/>
        </p:nvSpPr>
        <p:spPr>
          <a:xfrm>
            <a:off x="8305800" y="333369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d</a:t>
            </a:r>
            <a:endParaRPr kumimoji="1" lang="zh-CN" altLang="en-US" sz="2000" i="0" dirty="0"/>
          </a:p>
        </p:txBody>
      </p:sp>
      <p:sp>
        <p:nvSpPr>
          <p:cNvPr id="29" name="文本框 28"/>
          <p:cNvSpPr txBox="1"/>
          <p:nvPr/>
        </p:nvSpPr>
        <p:spPr>
          <a:xfrm>
            <a:off x="5867400" y="1676400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t</a:t>
            </a:r>
            <a:endParaRPr kumimoji="1" lang="zh-CN" altLang="en-US" sz="2000" i="0" dirty="0"/>
          </a:p>
        </p:txBody>
      </p:sp>
      <p:sp>
        <p:nvSpPr>
          <p:cNvPr id="37" name="文本框 36"/>
          <p:cNvSpPr txBox="1"/>
          <p:nvPr/>
        </p:nvSpPr>
        <p:spPr>
          <a:xfrm>
            <a:off x="5848920" y="2352645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i="0" dirty="0"/>
              <a:t>0</a:t>
            </a:r>
            <a:endParaRPr kumimoji="1" lang="zh-CN" altLang="en-US" sz="2000" b="1" i="0" dirty="0"/>
          </a:p>
        </p:txBody>
      </p:sp>
      <p:sp>
        <p:nvSpPr>
          <p:cNvPr id="30" name="文本框 29"/>
          <p:cNvSpPr txBox="1"/>
          <p:nvPr/>
        </p:nvSpPr>
        <p:spPr>
          <a:xfrm>
            <a:off x="5885788" y="2991938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i</a:t>
            </a:r>
            <a:endParaRPr kumimoji="1" lang="zh-CN" altLang="en-US" sz="2000" i="0" dirty="0"/>
          </a:p>
        </p:txBody>
      </p:sp>
      <p:sp>
        <p:nvSpPr>
          <p:cNvPr id="31" name="文本框 30"/>
          <p:cNvSpPr txBox="1"/>
          <p:nvPr/>
        </p:nvSpPr>
        <p:spPr>
          <a:xfrm>
            <a:off x="6345909" y="2983532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0</a:t>
            </a:r>
            <a:endParaRPr kumimoji="1" lang="zh-CN" altLang="en-US" sz="2000" i="0" dirty="0"/>
          </a:p>
        </p:txBody>
      </p:sp>
      <p:cxnSp>
        <p:nvCxnSpPr>
          <p:cNvPr id="32" name="直线箭头连接符 31"/>
          <p:cNvCxnSpPr>
            <a:stCxn id="30" idx="3"/>
          </p:cNvCxnSpPr>
          <p:nvPr/>
        </p:nvCxnSpPr>
        <p:spPr bwMode="auto">
          <a:xfrm flipV="1">
            <a:off x="6142590" y="3169044"/>
            <a:ext cx="221799" cy="2294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文本框 8"/>
          <p:cNvSpPr txBox="1"/>
          <p:nvPr/>
        </p:nvSpPr>
        <p:spPr>
          <a:xfrm>
            <a:off x="6110633" y="237574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nil</a:t>
            </a:r>
            <a:endParaRPr kumimoji="1" lang="zh-CN" altLang="en-US" sz="1600" i="0" dirty="0"/>
          </a:p>
        </p:txBody>
      </p:sp>
      <p:cxnSp>
        <p:nvCxnSpPr>
          <p:cNvPr id="33" name="直线箭头连接符 32"/>
          <p:cNvCxnSpPr/>
          <p:nvPr/>
        </p:nvCxnSpPr>
        <p:spPr bwMode="auto">
          <a:xfrm>
            <a:off x="7353300" y="2412841"/>
            <a:ext cx="381000" cy="22795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文本框 34"/>
          <p:cNvSpPr txBox="1"/>
          <p:nvPr/>
        </p:nvSpPr>
        <p:spPr>
          <a:xfrm>
            <a:off x="7164505" y="207651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x</a:t>
            </a:r>
            <a:endParaRPr kumimoji="1" lang="zh-CN" altLang="en-US" sz="2000" i="0" dirty="0"/>
          </a:p>
        </p:txBody>
      </p:sp>
      <p:cxnSp>
        <p:nvCxnSpPr>
          <p:cNvPr id="38" name="直线箭头连接符 37"/>
          <p:cNvCxnSpPr>
            <a:endCxn id="37" idx="0"/>
          </p:cNvCxnSpPr>
          <p:nvPr/>
        </p:nvCxnSpPr>
        <p:spPr bwMode="auto">
          <a:xfrm>
            <a:off x="6014189" y="2019300"/>
            <a:ext cx="5611" cy="33334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文本框 42"/>
          <p:cNvSpPr txBox="1"/>
          <p:nvPr/>
        </p:nvSpPr>
        <p:spPr>
          <a:xfrm>
            <a:off x="7677720" y="1821906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i="0" dirty="0"/>
              <a:t>0</a:t>
            </a:r>
            <a:endParaRPr kumimoji="1" lang="zh-CN" altLang="en-US" sz="2000" b="1" i="0" dirty="0"/>
          </a:p>
        </p:txBody>
      </p:sp>
      <p:cxnSp>
        <p:nvCxnSpPr>
          <p:cNvPr id="5" name="直线箭头连接符 4"/>
          <p:cNvCxnSpPr>
            <a:stCxn id="11" idx="2"/>
          </p:cNvCxnSpPr>
          <p:nvPr/>
        </p:nvCxnSpPr>
        <p:spPr bwMode="auto">
          <a:xfrm flipH="1">
            <a:off x="7848600" y="2209800"/>
            <a:ext cx="304800" cy="4515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文本框 38"/>
          <p:cNvSpPr txBox="1"/>
          <p:nvPr/>
        </p:nvSpPr>
        <p:spPr>
          <a:xfrm>
            <a:off x="7995344" y="1820333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c</a:t>
            </a:r>
            <a:endParaRPr kumimoji="1" lang="zh-CN" altLang="en-US" sz="2000" i="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4B2968-12D0-144D-9A06-04CAF781F030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Pointer reversal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DFS(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a pointer to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which is not marked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t ← nil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mark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done[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← 0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true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done[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# of fields in record y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 a pointer to record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which is not marked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       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y.f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← y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← z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mark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done[y] ← 0</a:t>
            </a:r>
            <a:endParaRPr lang="en-US" altLang="zh-CN" sz="2000" i="1" baseline="-25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done[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+ 1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 ← 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← t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nil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done[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];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z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done[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←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867400" y="23622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172200" y="23622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477000" y="23622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781800" y="23622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29209" y="2331125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a</a:t>
            </a:r>
            <a:endParaRPr kumimoji="1" lang="zh-CN" altLang="en-US" sz="2000" i="0" dirty="0"/>
          </a:p>
        </p:txBody>
      </p:sp>
      <p:sp>
        <p:nvSpPr>
          <p:cNvPr id="10" name="矩形 9"/>
          <p:cNvSpPr/>
          <p:nvPr/>
        </p:nvSpPr>
        <p:spPr bwMode="auto">
          <a:xfrm>
            <a:off x="7696200" y="18288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001000" y="18288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696200" y="26670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001000" y="26670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7696200" y="33528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001000" y="33528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20" name="直线箭头连接符 19"/>
          <p:cNvCxnSpPr>
            <a:stCxn id="7" idx="2"/>
            <a:endCxn id="14" idx="1"/>
          </p:cNvCxnSpPr>
          <p:nvPr/>
        </p:nvCxnSpPr>
        <p:spPr bwMode="auto">
          <a:xfrm>
            <a:off x="6629400" y="2743200"/>
            <a:ext cx="1066800" cy="1143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直线箭头连接符 22"/>
          <p:cNvCxnSpPr>
            <a:stCxn id="8" idx="2"/>
            <a:endCxn id="16" idx="1"/>
          </p:cNvCxnSpPr>
          <p:nvPr/>
        </p:nvCxnSpPr>
        <p:spPr bwMode="auto">
          <a:xfrm>
            <a:off x="6934200" y="2743200"/>
            <a:ext cx="762000" cy="8001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文本框 25"/>
          <p:cNvSpPr txBox="1"/>
          <p:nvPr/>
        </p:nvSpPr>
        <p:spPr>
          <a:xfrm>
            <a:off x="8305800" y="1829450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b</a:t>
            </a:r>
            <a:endParaRPr kumimoji="1" lang="zh-CN" altLang="en-US" sz="2000" i="0" dirty="0"/>
          </a:p>
        </p:txBody>
      </p:sp>
      <p:sp>
        <p:nvSpPr>
          <p:cNvPr id="27" name="文本框 26"/>
          <p:cNvSpPr txBox="1"/>
          <p:nvPr/>
        </p:nvSpPr>
        <p:spPr>
          <a:xfrm>
            <a:off x="8305800" y="2667000"/>
            <a:ext cx="63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>
                <a:solidFill>
                  <a:srgbClr val="FF0000"/>
                </a:solidFill>
              </a:rPr>
              <a:t>c(y)</a:t>
            </a:r>
            <a:endParaRPr kumimoji="1" lang="zh-CN" altLang="en-US" sz="2000" i="0" dirty="0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305800" y="333369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d</a:t>
            </a:r>
            <a:endParaRPr kumimoji="1" lang="zh-CN" altLang="en-US" sz="2000" i="0" dirty="0"/>
          </a:p>
        </p:txBody>
      </p:sp>
      <p:sp>
        <p:nvSpPr>
          <p:cNvPr id="29" name="文本框 28"/>
          <p:cNvSpPr txBox="1"/>
          <p:nvPr/>
        </p:nvSpPr>
        <p:spPr>
          <a:xfrm>
            <a:off x="5867400" y="1676400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t</a:t>
            </a:r>
            <a:endParaRPr kumimoji="1" lang="zh-CN" altLang="en-US" sz="2000" i="0" dirty="0"/>
          </a:p>
        </p:txBody>
      </p:sp>
      <p:sp>
        <p:nvSpPr>
          <p:cNvPr id="37" name="文本框 36"/>
          <p:cNvSpPr txBox="1"/>
          <p:nvPr/>
        </p:nvSpPr>
        <p:spPr>
          <a:xfrm>
            <a:off x="5848920" y="2352645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i="0" dirty="0"/>
              <a:t>0</a:t>
            </a:r>
            <a:endParaRPr kumimoji="1" lang="zh-CN" altLang="en-US" sz="2000" b="1" i="0" dirty="0"/>
          </a:p>
        </p:txBody>
      </p:sp>
      <p:sp>
        <p:nvSpPr>
          <p:cNvPr id="30" name="文本框 29"/>
          <p:cNvSpPr txBox="1"/>
          <p:nvPr/>
        </p:nvSpPr>
        <p:spPr>
          <a:xfrm>
            <a:off x="5885788" y="2991938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i</a:t>
            </a:r>
            <a:endParaRPr kumimoji="1" lang="zh-CN" altLang="en-US" sz="2000" i="0" dirty="0"/>
          </a:p>
        </p:txBody>
      </p:sp>
      <p:sp>
        <p:nvSpPr>
          <p:cNvPr id="31" name="文本框 30"/>
          <p:cNvSpPr txBox="1"/>
          <p:nvPr/>
        </p:nvSpPr>
        <p:spPr>
          <a:xfrm>
            <a:off x="6345909" y="2983532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0</a:t>
            </a:r>
            <a:endParaRPr kumimoji="1" lang="zh-CN" altLang="en-US" sz="2000" i="0" dirty="0"/>
          </a:p>
        </p:txBody>
      </p:sp>
      <p:cxnSp>
        <p:nvCxnSpPr>
          <p:cNvPr id="32" name="直线箭头连接符 31"/>
          <p:cNvCxnSpPr>
            <a:stCxn id="30" idx="3"/>
          </p:cNvCxnSpPr>
          <p:nvPr/>
        </p:nvCxnSpPr>
        <p:spPr bwMode="auto">
          <a:xfrm flipV="1">
            <a:off x="6142590" y="3169044"/>
            <a:ext cx="221799" cy="2294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文本框 8"/>
          <p:cNvSpPr txBox="1"/>
          <p:nvPr/>
        </p:nvSpPr>
        <p:spPr>
          <a:xfrm>
            <a:off x="6110633" y="237574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nil</a:t>
            </a:r>
            <a:endParaRPr kumimoji="1" lang="zh-CN" altLang="en-US" sz="1600" i="0" dirty="0"/>
          </a:p>
        </p:txBody>
      </p:sp>
      <p:cxnSp>
        <p:nvCxnSpPr>
          <p:cNvPr id="33" name="直线箭头连接符 32"/>
          <p:cNvCxnSpPr/>
          <p:nvPr/>
        </p:nvCxnSpPr>
        <p:spPr bwMode="auto">
          <a:xfrm>
            <a:off x="7353300" y="2412841"/>
            <a:ext cx="381000" cy="22795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文本框 34"/>
          <p:cNvSpPr txBox="1"/>
          <p:nvPr/>
        </p:nvSpPr>
        <p:spPr>
          <a:xfrm>
            <a:off x="7164505" y="207651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x</a:t>
            </a:r>
            <a:endParaRPr kumimoji="1" lang="zh-CN" altLang="en-US" sz="2000" i="0" dirty="0"/>
          </a:p>
        </p:txBody>
      </p:sp>
      <p:cxnSp>
        <p:nvCxnSpPr>
          <p:cNvPr id="38" name="直线箭头连接符 37"/>
          <p:cNvCxnSpPr/>
          <p:nvPr/>
        </p:nvCxnSpPr>
        <p:spPr bwMode="auto">
          <a:xfrm>
            <a:off x="6014189" y="2019300"/>
            <a:ext cx="1657875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文本框 42"/>
          <p:cNvSpPr txBox="1"/>
          <p:nvPr/>
        </p:nvSpPr>
        <p:spPr>
          <a:xfrm>
            <a:off x="7677720" y="1821906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i="0" dirty="0"/>
              <a:t>0</a:t>
            </a:r>
            <a:endParaRPr kumimoji="1" lang="zh-CN" altLang="en-US" sz="2000" b="1" i="0" dirty="0"/>
          </a:p>
        </p:txBody>
      </p:sp>
      <p:cxnSp>
        <p:nvCxnSpPr>
          <p:cNvPr id="5" name="直线箭头连接符 4"/>
          <p:cNvCxnSpPr>
            <a:stCxn id="11" idx="2"/>
          </p:cNvCxnSpPr>
          <p:nvPr/>
        </p:nvCxnSpPr>
        <p:spPr bwMode="auto">
          <a:xfrm flipH="1">
            <a:off x="7848600" y="2209800"/>
            <a:ext cx="304800" cy="4515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文本框 33"/>
          <p:cNvSpPr txBox="1"/>
          <p:nvPr/>
        </p:nvSpPr>
        <p:spPr>
          <a:xfrm>
            <a:off x="7995344" y="1805562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>
                <a:solidFill>
                  <a:srgbClr val="FF0000"/>
                </a:solidFill>
              </a:rPr>
              <a:t>a</a:t>
            </a:r>
            <a:endParaRPr kumimoji="1" lang="zh-CN" altLang="en-US" sz="2000" i="0" dirty="0">
              <a:solidFill>
                <a:srgbClr val="FF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684571" y="2667000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i="0" dirty="0">
                <a:solidFill>
                  <a:srgbClr val="FF0000"/>
                </a:solidFill>
              </a:rPr>
              <a:t>0</a:t>
            </a:r>
            <a:endParaRPr kumimoji="1" lang="zh-CN" altLang="en-US" sz="2000" b="1" i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4B2968-12D0-144D-9A06-04CAF781F030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Pointer reversal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DFS(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a pointer to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which is not marked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t ← nil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mark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done[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← 0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true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done[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# of fields in record y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 a pointer to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which is not marked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       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← 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← z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mark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done[y] ← 0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done[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←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+ 1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 ← 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← t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nil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done[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];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z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done[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←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867400" y="23622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172200" y="23622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477000" y="23622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781800" y="23622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29209" y="2331125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a</a:t>
            </a:r>
            <a:endParaRPr kumimoji="1" lang="zh-CN" altLang="en-US" sz="2000" i="0" dirty="0"/>
          </a:p>
        </p:txBody>
      </p:sp>
      <p:sp>
        <p:nvSpPr>
          <p:cNvPr id="10" name="矩形 9"/>
          <p:cNvSpPr/>
          <p:nvPr/>
        </p:nvSpPr>
        <p:spPr bwMode="auto">
          <a:xfrm>
            <a:off x="7696200" y="18288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001000" y="18288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696200" y="26670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001000" y="26670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7696200" y="33528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001000" y="33528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20" name="直线箭头连接符 19"/>
          <p:cNvCxnSpPr>
            <a:stCxn id="7" idx="2"/>
            <a:endCxn id="14" idx="1"/>
          </p:cNvCxnSpPr>
          <p:nvPr/>
        </p:nvCxnSpPr>
        <p:spPr bwMode="auto">
          <a:xfrm>
            <a:off x="6629400" y="2743200"/>
            <a:ext cx="1066800" cy="1143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直线箭头连接符 22"/>
          <p:cNvCxnSpPr>
            <a:stCxn id="8" idx="2"/>
            <a:endCxn id="16" idx="1"/>
          </p:cNvCxnSpPr>
          <p:nvPr/>
        </p:nvCxnSpPr>
        <p:spPr bwMode="auto">
          <a:xfrm>
            <a:off x="6934200" y="2743200"/>
            <a:ext cx="762000" cy="8001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文本框 25"/>
          <p:cNvSpPr txBox="1"/>
          <p:nvPr/>
        </p:nvSpPr>
        <p:spPr>
          <a:xfrm>
            <a:off x="8305800" y="1829450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b</a:t>
            </a:r>
            <a:endParaRPr kumimoji="1" lang="zh-CN" altLang="en-US" sz="2000" i="0" dirty="0"/>
          </a:p>
        </p:txBody>
      </p:sp>
      <p:sp>
        <p:nvSpPr>
          <p:cNvPr id="27" name="文本框 26"/>
          <p:cNvSpPr txBox="1"/>
          <p:nvPr/>
        </p:nvSpPr>
        <p:spPr>
          <a:xfrm>
            <a:off x="8305800" y="2667000"/>
            <a:ext cx="63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c(y)</a:t>
            </a:r>
            <a:endParaRPr kumimoji="1" lang="zh-CN" altLang="en-US" sz="2000" i="0" dirty="0"/>
          </a:p>
        </p:txBody>
      </p:sp>
      <p:sp>
        <p:nvSpPr>
          <p:cNvPr id="28" name="文本框 27"/>
          <p:cNvSpPr txBox="1"/>
          <p:nvPr/>
        </p:nvSpPr>
        <p:spPr>
          <a:xfrm>
            <a:off x="8305800" y="333369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d</a:t>
            </a:r>
            <a:endParaRPr kumimoji="1" lang="zh-CN" altLang="en-US" sz="2000" i="0" dirty="0"/>
          </a:p>
        </p:txBody>
      </p:sp>
      <p:sp>
        <p:nvSpPr>
          <p:cNvPr id="29" name="文本框 28"/>
          <p:cNvSpPr txBox="1"/>
          <p:nvPr/>
        </p:nvSpPr>
        <p:spPr>
          <a:xfrm>
            <a:off x="5867400" y="1676400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t</a:t>
            </a:r>
            <a:endParaRPr kumimoji="1" lang="zh-CN" altLang="en-US" sz="2000" i="0" dirty="0"/>
          </a:p>
        </p:txBody>
      </p:sp>
      <p:sp>
        <p:nvSpPr>
          <p:cNvPr id="37" name="文本框 36"/>
          <p:cNvSpPr txBox="1"/>
          <p:nvPr/>
        </p:nvSpPr>
        <p:spPr>
          <a:xfrm>
            <a:off x="5848920" y="2352645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i="0" dirty="0"/>
              <a:t>0</a:t>
            </a:r>
            <a:endParaRPr kumimoji="1" lang="zh-CN" altLang="en-US" sz="2000" b="1" i="0" dirty="0"/>
          </a:p>
        </p:txBody>
      </p:sp>
      <p:sp>
        <p:nvSpPr>
          <p:cNvPr id="30" name="文本框 29"/>
          <p:cNvSpPr txBox="1"/>
          <p:nvPr/>
        </p:nvSpPr>
        <p:spPr>
          <a:xfrm>
            <a:off x="5885788" y="2991938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i</a:t>
            </a:r>
            <a:endParaRPr kumimoji="1" lang="zh-CN" altLang="en-US" sz="2000" i="0" dirty="0"/>
          </a:p>
        </p:txBody>
      </p:sp>
      <p:sp>
        <p:nvSpPr>
          <p:cNvPr id="31" name="文本框 30"/>
          <p:cNvSpPr txBox="1"/>
          <p:nvPr/>
        </p:nvSpPr>
        <p:spPr>
          <a:xfrm>
            <a:off x="6345909" y="2983532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0</a:t>
            </a:r>
            <a:endParaRPr kumimoji="1" lang="zh-CN" altLang="en-US" sz="2000" i="0" dirty="0"/>
          </a:p>
        </p:txBody>
      </p:sp>
      <p:cxnSp>
        <p:nvCxnSpPr>
          <p:cNvPr id="32" name="直线箭头连接符 31"/>
          <p:cNvCxnSpPr>
            <a:stCxn id="30" idx="3"/>
          </p:cNvCxnSpPr>
          <p:nvPr/>
        </p:nvCxnSpPr>
        <p:spPr bwMode="auto">
          <a:xfrm flipV="1">
            <a:off x="6142590" y="3169044"/>
            <a:ext cx="221799" cy="2294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文本框 8"/>
          <p:cNvSpPr txBox="1"/>
          <p:nvPr/>
        </p:nvSpPr>
        <p:spPr>
          <a:xfrm>
            <a:off x="6110633" y="237574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nil</a:t>
            </a:r>
            <a:endParaRPr kumimoji="1" lang="zh-CN" altLang="en-US" sz="1600" i="0" dirty="0"/>
          </a:p>
        </p:txBody>
      </p:sp>
      <p:cxnSp>
        <p:nvCxnSpPr>
          <p:cNvPr id="33" name="直线箭头连接符 32"/>
          <p:cNvCxnSpPr/>
          <p:nvPr/>
        </p:nvCxnSpPr>
        <p:spPr bwMode="auto">
          <a:xfrm>
            <a:off x="7353300" y="2412841"/>
            <a:ext cx="381000" cy="22795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文本框 34"/>
          <p:cNvSpPr txBox="1"/>
          <p:nvPr/>
        </p:nvSpPr>
        <p:spPr>
          <a:xfrm>
            <a:off x="7164505" y="207651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x</a:t>
            </a:r>
            <a:endParaRPr kumimoji="1" lang="zh-CN" altLang="en-US" sz="2000" i="0" dirty="0"/>
          </a:p>
        </p:txBody>
      </p:sp>
      <p:cxnSp>
        <p:nvCxnSpPr>
          <p:cNvPr id="38" name="直线箭头连接符 37"/>
          <p:cNvCxnSpPr/>
          <p:nvPr/>
        </p:nvCxnSpPr>
        <p:spPr bwMode="auto">
          <a:xfrm>
            <a:off x="6014189" y="2019300"/>
            <a:ext cx="1657875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文本框 42"/>
          <p:cNvSpPr txBox="1"/>
          <p:nvPr/>
        </p:nvSpPr>
        <p:spPr>
          <a:xfrm>
            <a:off x="7677720" y="1821906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i="0" dirty="0"/>
              <a:t>0</a:t>
            </a:r>
            <a:endParaRPr kumimoji="1" lang="zh-CN" altLang="en-US" sz="2000" b="1" i="0" dirty="0"/>
          </a:p>
        </p:txBody>
      </p:sp>
      <p:cxnSp>
        <p:nvCxnSpPr>
          <p:cNvPr id="5" name="直线箭头连接符 4"/>
          <p:cNvCxnSpPr>
            <a:stCxn id="11" idx="2"/>
          </p:cNvCxnSpPr>
          <p:nvPr/>
        </p:nvCxnSpPr>
        <p:spPr bwMode="auto">
          <a:xfrm flipH="1">
            <a:off x="7848600" y="2209800"/>
            <a:ext cx="304800" cy="4515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文本框 33"/>
          <p:cNvSpPr txBox="1"/>
          <p:nvPr/>
        </p:nvSpPr>
        <p:spPr>
          <a:xfrm>
            <a:off x="7995344" y="1805562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>
                <a:solidFill>
                  <a:srgbClr val="FF0000"/>
                </a:solidFill>
              </a:rPr>
              <a:t>a</a:t>
            </a:r>
            <a:endParaRPr kumimoji="1" lang="zh-CN" altLang="en-US" sz="2000" i="0" dirty="0">
              <a:solidFill>
                <a:srgbClr val="FF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684571" y="2667000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i="0" dirty="0">
                <a:solidFill>
                  <a:srgbClr val="FF0000"/>
                </a:solidFill>
              </a:rPr>
              <a:t>1</a:t>
            </a:r>
            <a:endParaRPr kumimoji="1" lang="zh-CN" altLang="en-US" sz="2000" b="1" i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4B2968-12D0-144D-9A06-04CAF781F030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Pointer reversal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DFS(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a pointer to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which is not marked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t ← nil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mark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done[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← 0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true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done[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# of fields in record y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 a pointer to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which is not marked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       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← 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← z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mark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done[y] ← 0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done[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+ 1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 ← 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← t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nil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done[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];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z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done[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←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867400" y="23622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172200" y="23622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477000" y="23622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781800" y="23622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29209" y="2331125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a</a:t>
            </a:r>
            <a:endParaRPr kumimoji="1" lang="zh-CN" altLang="en-US" sz="2000" i="0" dirty="0"/>
          </a:p>
        </p:txBody>
      </p:sp>
      <p:sp>
        <p:nvSpPr>
          <p:cNvPr id="10" name="矩形 9"/>
          <p:cNvSpPr/>
          <p:nvPr/>
        </p:nvSpPr>
        <p:spPr bwMode="auto">
          <a:xfrm>
            <a:off x="7696200" y="18288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001000" y="18288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696200" y="26670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001000" y="26670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7696200" y="33528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001000" y="33528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20" name="直线箭头连接符 19"/>
          <p:cNvCxnSpPr>
            <a:stCxn id="7" idx="2"/>
            <a:endCxn id="14" idx="1"/>
          </p:cNvCxnSpPr>
          <p:nvPr/>
        </p:nvCxnSpPr>
        <p:spPr bwMode="auto">
          <a:xfrm>
            <a:off x="6629400" y="2743200"/>
            <a:ext cx="1066800" cy="1143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直线箭头连接符 22"/>
          <p:cNvCxnSpPr>
            <a:stCxn id="8" idx="2"/>
            <a:endCxn id="16" idx="1"/>
          </p:cNvCxnSpPr>
          <p:nvPr/>
        </p:nvCxnSpPr>
        <p:spPr bwMode="auto">
          <a:xfrm>
            <a:off x="6934200" y="2743200"/>
            <a:ext cx="762000" cy="8001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文本框 25"/>
          <p:cNvSpPr txBox="1"/>
          <p:nvPr/>
        </p:nvSpPr>
        <p:spPr>
          <a:xfrm>
            <a:off x="8305800" y="1829450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b</a:t>
            </a:r>
            <a:endParaRPr kumimoji="1" lang="zh-CN" altLang="en-US" sz="2000" i="0" dirty="0"/>
          </a:p>
        </p:txBody>
      </p:sp>
      <p:sp>
        <p:nvSpPr>
          <p:cNvPr id="27" name="文本框 26"/>
          <p:cNvSpPr txBox="1"/>
          <p:nvPr/>
        </p:nvSpPr>
        <p:spPr>
          <a:xfrm>
            <a:off x="8305800" y="2667000"/>
            <a:ext cx="63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c(y)</a:t>
            </a:r>
            <a:endParaRPr kumimoji="1" lang="zh-CN" altLang="en-US" sz="2000" i="0" dirty="0"/>
          </a:p>
        </p:txBody>
      </p:sp>
      <p:sp>
        <p:nvSpPr>
          <p:cNvPr id="28" name="文本框 27"/>
          <p:cNvSpPr txBox="1"/>
          <p:nvPr/>
        </p:nvSpPr>
        <p:spPr>
          <a:xfrm>
            <a:off x="8305800" y="333369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d</a:t>
            </a:r>
            <a:endParaRPr kumimoji="1" lang="zh-CN" altLang="en-US" sz="2000" i="0" dirty="0"/>
          </a:p>
        </p:txBody>
      </p:sp>
      <p:sp>
        <p:nvSpPr>
          <p:cNvPr id="29" name="文本框 28"/>
          <p:cNvSpPr txBox="1"/>
          <p:nvPr/>
        </p:nvSpPr>
        <p:spPr>
          <a:xfrm>
            <a:off x="5867400" y="1676400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t</a:t>
            </a:r>
            <a:endParaRPr kumimoji="1" lang="zh-CN" altLang="en-US" sz="2000" i="0" dirty="0"/>
          </a:p>
        </p:txBody>
      </p:sp>
      <p:sp>
        <p:nvSpPr>
          <p:cNvPr id="37" name="文本框 36"/>
          <p:cNvSpPr txBox="1"/>
          <p:nvPr/>
        </p:nvSpPr>
        <p:spPr>
          <a:xfrm>
            <a:off x="5848920" y="2352645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i="0" dirty="0"/>
              <a:t>0</a:t>
            </a:r>
            <a:endParaRPr kumimoji="1" lang="zh-CN" altLang="en-US" sz="2000" b="1" i="0" dirty="0"/>
          </a:p>
        </p:txBody>
      </p:sp>
      <p:sp>
        <p:nvSpPr>
          <p:cNvPr id="30" name="文本框 29"/>
          <p:cNvSpPr txBox="1"/>
          <p:nvPr/>
        </p:nvSpPr>
        <p:spPr>
          <a:xfrm>
            <a:off x="5885788" y="2991938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i</a:t>
            </a:r>
            <a:endParaRPr kumimoji="1" lang="zh-CN" altLang="en-US" sz="2000" i="0" dirty="0"/>
          </a:p>
        </p:txBody>
      </p:sp>
      <p:sp>
        <p:nvSpPr>
          <p:cNvPr id="31" name="文本框 30"/>
          <p:cNvSpPr txBox="1"/>
          <p:nvPr/>
        </p:nvSpPr>
        <p:spPr>
          <a:xfrm>
            <a:off x="6345909" y="2983532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1</a:t>
            </a:r>
            <a:endParaRPr kumimoji="1" lang="zh-CN" altLang="en-US" sz="2000" i="0" dirty="0"/>
          </a:p>
        </p:txBody>
      </p:sp>
      <p:cxnSp>
        <p:nvCxnSpPr>
          <p:cNvPr id="32" name="直线箭头连接符 31"/>
          <p:cNvCxnSpPr>
            <a:stCxn id="30" idx="3"/>
          </p:cNvCxnSpPr>
          <p:nvPr/>
        </p:nvCxnSpPr>
        <p:spPr bwMode="auto">
          <a:xfrm flipV="1">
            <a:off x="6142590" y="3169044"/>
            <a:ext cx="221799" cy="2294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文本框 8"/>
          <p:cNvSpPr txBox="1"/>
          <p:nvPr/>
        </p:nvSpPr>
        <p:spPr>
          <a:xfrm>
            <a:off x="6110633" y="237574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nil</a:t>
            </a:r>
            <a:endParaRPr kumimoji="1" lang="zh-CN" altLang="en-US" sz="1600" i="0" dirty="0"/>
          </a:p>
        </p:txBody>
      </p:sp>
      <p:cxnSp>
        <p:nvCxnSpPr>
          <p:cNvPr id="33" name="直线箭头连接符 32"/>
          <p:cNvCxnSpPr/>
          <p:nvPr/>
        </p:nvCxnSpPr>
        <p:spPr bwMode="auto">
          <a:xfrm>
            <a:off x="7353300" y="2412841"/>
            <a:ext cx="381000" cy="22795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文本框 34"/>
          <p:cNvSpPr txBox="1"/>
          <p:nvPr/>
        </p:nvSpPr>
        <p:spPr>
          <a:xfrm>
            <a:off x="7164505" y="207651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x</a:t>
            </a:r>
            <a:endParaRPr kumimoji="1" lang="zh-CN" altLang="en-US" sz="2000" i="0" dirty="0"/>
          </a:p>
        </p:txBody>
      </p:sp>
      <p:cxnSp>
        <p:nvCxnSpPr>
          <p:cNvPr id="38" name="直线箭头连接符 37"/>
          <p:cNvCxnSpPr/>
          <p:nvPr/>
        </p:nvCxnSpPr>
        <p:spPr bwMode="auto">
          <a:xfrm>
            <a:off x="6014189" y="2019300"/>
            <a:ext cx="1657875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文本框 42"/>
          <p:cNvSpPr txBox="1"/>
          <p:nvPr/>
        </p:nvSpPr>
        <p:spPr>
          <a:xfrm>
            <a:off x="7677720" y="1821906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i="0" dirty="0"/>
              <a:t>0</a:t>
            </a:r>
            <a:endParaRPr kumimoji="1" lang="zh-CN" altLang="en-US" sz="2000" b="1" i="0" dirty="0"/>
          </a:p>
        </p:txBody>
      </p:sp>
      <p:cxnSp>
        <p:nvCxnSpPr>
          <p:cNvPr id="5" name="直线箭头连接符 4"/>
          <p:cNvCxnSpPr>
            <a:stCxn id="11" idx="2"/>
          </p:cNvCxnSpPr>
          <p:nvPr/>
        </p:nvCxnSpPr>
        <p:spPr bwMode="auto">
          <a:xfrm flipH="1">
            <a:off x="7848600" y="2209800"/>
            <a:ext cx="304800" cy="4515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文本框 33"/>
          <p:cNvSpPr txBox="1"/>
          <p:nvPr/>
        </p:nvSpPr>
        <p:spPr>
          <a:xfrm>
            <a:off x="7995344" y="1805562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>
                <a:solidFill>
                  <a:srgbClr val="FF0000"/>
                </a:solidFill>
              </a:rPr>
              <a:t>a</a:t>
            </a:r>
            <a:endParaRPr kumimoji="1" lang="zh-CN" altLang="en-US" sz="2000" i="0" dirty="0">
              <a:solidFill>
                <a:srgbClr val="FF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684571" y="2667000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i="0" dirty="0"/>
              <a:t>1</a:t>
            </a:r>
            <a:endParaRPr kumimoji="1" lang="zh-CN" altLang="en-US" sz="2000" b="1" i="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4B2968-12D0-144D-9A06-04CAF781F030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Pointer reversal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DFS(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a pointer to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which is not marked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t ← nil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mark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done[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← 0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true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done[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# of fields in record y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 a pointer to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which is not marked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       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← 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← z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mark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done[y] ← 0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done[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+ 1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 ← y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← t</a:t>
            </a:r>
            <a:endParaRPr lang="en-US" altLang="zh-CN" sz="2000" i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nil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done[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];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z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done[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←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867400" y="23622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172200" y="23622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477000" y="23622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781800" y="23622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29209" y="2331125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a</a:t>
            </a:r>
            <a:endParaRPr kumimoji="1" lang="zh-CN" altLang="en-US" sz="2000" i="0" dirty="0"/>
          </a:p>
        </p:txBody>
      </p:sp>
      <p:sp>
        <p:nvSpPr>
          <p:cNvPr id="10" name="矩形 9"/>
          <p:cNvSpPr/>
          <p:nvPr/>
        </p:nvSpPr>
        <p:spPr bwMode="auto">
          <a:xfrm>
            <a:off x="7696200" y="18288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001000" y="18288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696200" y="26670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001000" y="26670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7696200" y="33528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001000" y="33528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20" name="直线箭头连接符 19"/>
          <p:cNvCxnSpPr>
            <a:stCxn id="7" idx="2"/>
            <a:endCxn id="14" idx="1"/>
          </p:cNvCxnSpPr>
          <p:nvPr/>
        </p:nvCxnSpPr>
        <p:spPr bwMode="auto">
          <a:xfrm>
            <a:off x="6629400" y="2743200"/>
            <a:ext cx="1066800" cy="1143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直线箭头连接符 22"/>
          <p:cNvCxnSpPr>
            <a:stCxn id="8" idx="2"/>
            <a:endCxn id="16" idx="1"/>
          </p:cNvCxnSpPr>
          <p:nvPr/>
        </p:nvCxnSpPr>
        <p:spPr bwMode="auto">
          <a:xfrm>
            <a:off x="6934200" y="2743200"/>
            <a:ext cx="762000" cy="8001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文本框 25"/>
          <p:cNvSpPr txBox="1"/>
          <p:nvPr/>
        </p:nvSpPr>
        <p:spPr>
          <a:xfrm>
            <a:off x="8305800" y="1829450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>
                <a:solidFill>
                  <a:srgbClr val="FF0000"/>
                </a:solidFill>
              </a:rPr>
              <a:t>b(y)</a:t>
            </a:r>
            <a:endParaRPr kumimoji="1" lang="zh-CN" altLang="en-US" sz="2000" i="0" dirty="0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305800" y="2667000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>
                <a:solidFill>
                  <a:srgbClr val="FF0000"/>
                </a:solidFill>
              </a:rPr>
              <a:t>c(z)</a:t>
            </a:r>
            <a:endParaRPr kumimoji="1" lang="zh-CN" altLang="en-US" sz="2000" i="0" dirty="0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305800" y="333369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d</a:t>
            </a:r>
            <a:endParaRPr kumimoji="1" lang="zh-CN" altLang="en-US" sz="2000" i="0" dirty="0"/>
          </a:p>
        </p:txBody>
      </p:sp>
      <p:sp>
        <p:nvSpPr>
          <p:cNvPr id="29" name="文本框 28"/>
          <p:cNvSpPr txBox="1"/>
          <p:nvPr/>
        </p:nvSpPr>
        <p:spPr>
          <a:xfrm>
            <a:off x="5867400" y="1676400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t</a:t>
            </a:r>
            <a:endParaRPr kumimoji="1" lang="zh-CN" altLang="en-US" sz="2000" i="0" dirty="0"/>
          </a:p>
        </p:txBody>
      </p:sp>
      <p:sp>
        <p:nvSpPr>
          <p:cNvPr id="37" name="文本框 36"/>
          <p:cNvSpPr txBox="1"/>
          <p:nvPr/>
        </p:nvSpPr>
        <p:spPr>
          <a:xfrm>
            <a:off x="5848920" y="2352645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i="0" dirty="0"/>
              <a:t>0</a:t>
            </a:r>
            <a:endParaRPr kumimoji="1" lang="zh-CN" altLang="en-US" sz="2000" b="1" i="0" dirty="0"/>
          </a:p>
        </p:txBody>
      </p:sp>
      <p:sp>
        <p:nvSpPr>
          <p:cNvPr id="30" name="文本框 29"/>
          <p:cNvSpPr txBox="1"/>
          <p:nvPr/>
        </p:nvSpPr>
        <p:spPr>
          <a:xfrm>
            <a:off x="5885788" y="2991938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i</a:t>
            </a:r>
            <a:endParaRPr kumimoji="1" lang="zh-CN" altLang="en-US" sz="2000" i="0" dirty="0"/>
          </a:p>
        </p:txBody>
      </p:sp>
      <p:sp>
        <p:nvSpPr>
          <p:cNvPr id="31" name="文本框 30"/>
          <p:cNvSpPr txBox="1"/>
          <p:nvPr/>
        </p:nvSpPr>
        <p:spPr>
          <a:xfrm>
            <a:off x="6345909" y="2983532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1</a:t>
            </a:r>
            <a:endParaRPr kumimoji="1" lang="zh-CN" altLang="en-US" sz="2000" i="0" dirty="0"/>
          </a:p>
        </p:txBody>
      </p:sp>
      <p:cxnSp>
        <p:nvCxnSpPr>
          <p:cNvPr id="32" name="直线箭头连接符 31"/>
          <p:cNvCxnSpPr>
            <a:stCxn id="30" idx="3"/>
          </p:cNvCxnSpPr>
          <p:nvPr/>
        </p:nvCxnSpPr>
        <p:spPr bwMode="auto">
          <a:xfrm flipV="1">
            <a:off x="6142590" y="3169044"/>
            <a:ext cx="221799" cy="2294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文本框 8"/>
          <p:cNvSpPr txBox="1"/>
          <p:nvPr/>
        </p:nvSpPr>
        <p:spPr>
          <a:xfrm>
            <a:off x="6110633" y="237574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nil</a:t>
            </a:r>
            <a:endParaRPr kumimoji="1" lang="zh-CN" altLang="en-US" sz="1600" i="0" dirty="0"/>
          </a:p>
        </p:txBody>
      </p:sp>
      <p:cxnSp>
        <p:nvCxnSpPr>
          <p:cNvPr id="33" name="直线箭头连接符 32"/>
          <p:cNvCxnSpPr/>
          <p:nvPr/>
        </p:nvCxnSpPr>
        <p:spPr bwMode="auto">
          <a:xfrm>
            <a:off x="7353300" y="2412841"/>
            <a:ext cx="381000" cy="22795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文本框 34"/>
          <p:cNvSpPr txBox="1"/>
          <p:nvPr/>
        </p:nvSpPr>
        <p:spPr>
          <a:xfrm>
            <a:off x="7164505" y="207651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x</a:t>
            </a:r>
            <a:endParaRPr kumimoji="1" lang="zh-CN" altLang="en-US" sz="2000" i="0" dirty="0"/>
          </a:p>
        </p:txBody>
      </p:sp>
      <p:cxnSp>
        <p:nvCxnSpPr>
          <p:cNvPr id="38" name="直线箭头连接符 37"/>
          <p:cNvCxnSpPr/>
          <p:nvPr/>
        </p:nvCxnSpPr>
        <p:spPr bwMode="auto">
          <a:xfrm>
            <a:off x="6014189" y="2019300"/>
            <a:ext cx="1657875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文本框 42"/>
          <p:cNvSpPr txBox="1"/>
          <p:nvPr/>
        </p:nvSpPr>
        <p:spPr>
          <a:xfrm>
            <a:off x="7677720" y="1821906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i="0" dirty="0"/>
              <a:t>0</a:t>
            </a:r>
            <a:endParaRPr kumimoji="1" lang="zh-CN" altLang="en-US" sz="2000" b="1" i="0" dirty="0"/>
          </a:p>
        </p:txBody>
      </p:sp>
      <p:cxnSp>
        <p:nvCxnSpPr>
          <p:cNvPr id="5" name="直线箭头连接符 4"/>
          <p:cNvCxnSpPr>
            <a:stCxn id="11" idx="2"/>
          </p:cNvCxnSpPr>
          <p:nvPr/>
        </p:nvCxnSpPr>
        <p:spPr bwMode="auto">
          <a:xfrm flipH="1">
            <a:off x="7848600" y="2209800"/>
            <a:ext cx="304800" cy="4515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文本框 33"/>
          <p:cNvSpPr txBox="1"/>
          <p:nvPr/>
        </p:nvSpPr>
        <p:spPr>
          <a:xfrm>
            <a:off x="7995344" y="1805562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a</a:t>
            </a:r>
            <a:endParaRPr kumimoji="1" lang="zh-CN" altLang="en-US" sz="2000" i="0" dirty="0"/>
          </a:p>
        </p:txBody>
      </p:sp>
      <p:sp>
        <p:nvSpPr>
          <p:cNvPr id="36" name="文本框 35"/>
          <p:cNvSpPr txBox="1"/>
          <p:nvPr/>
        </p:nvSpPr>
        <p:spPr>
          <a:xfrm>
            <a:off x="7684571" y="2667000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i="0" dirty="0"/>
              <a:t>1</a:t>
            </a:r>
            <a:endParaRPr kumimoji="1" lang="zh-CN" altLang="en-US" sz="2000" b="1" i="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4B2968-12D0-144D-9A06-04CAF781F030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Pointer reversal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DFS(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a pointer to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which is not marked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t ← nil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mark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done[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← 0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true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done[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# of fields in record y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 a pointer to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which is not marked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       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← 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← z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mark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done[y] ← 0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done[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+ 1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 ← 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← t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nil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done[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]; 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←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y.f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y.f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z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done[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←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867400" y="23622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172200" y="23622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477000" y="23622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781800" y="23622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29209" y="2331125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a</a:t>
            </a:r>
            <a:endParaRPr kumimoji="1" lang="zh-CN" altLang="en-US" sz="2000" i="0" dirty="0"/>
          </a:p>
        </p:txBody>
      </p:sp>
      <p:sp>
        <p:nvSpPr>
          <p:cNvPr id="10" name="矩形 9"/>
          <p:cNvSpPr/>
          <p:nvPr/>
        </p:nvSpPr>
        <p:spPr bwMode="auto">
          <a:xfrm>
            <a:off x="7696200" y="18288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001000" y="18288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696200" y="26670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001000" y="26670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7696200" y="33528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001000" y="33528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20" name="直线箭头连接符 19"/>
          <p:cNvCxnSpPr>
            <a:stCxn id="7" idx="2"/>
            <a:endCxn id="14" idx="1"/>
          </p:cNvCxnSpPr>
          <p:nvPr/>
        </p:nvCxnSpPr>
        <p:spPr bwMode="auto">
          <a:xfrm>
            <a:off x="6629400" y="2743200"/>
            <a:ext cx="1066800" cy="1143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直线箭头连接符 22"/>
          <p:cNvCxnSpPr>
            <a:stCxn id="8" idx="2"/>
            <a:endCxn id="16" idx="1"/>
          </p:cNvCxnSpPr>
          <p:nvPr/>
        </p:nvCxnSpPr>
        <p:spPr bwMode="auto">
          <a:xfrm>
            <a:off x="6934200" y="2743200"/>
            <a:ext cx="762000" cy="8001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文本框 25"/>
          <p:cNvSpPr txBox="1"/>
          <p:nvPr/>
        </p:nvSpPr>
        <p:spPr>
          <a:xfrm>
            <a:off x="8305800" y="1829450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b(y)</a:t>
            </a:r>
            <a:endParaRPr kumimoji="1" lang="zh-CN" altLang="en-US" sz="2000" i="0" dirty="0"/>
          </a:p>
        </p:txBody>
      </p:sp>
      <p:sp>
        <p:nvSpPr>
          <p:cNvPr id="27" name="文本框 26"/>
          <p:cNvSpPr txBox="1"/>
          <p:nvPr/>
        </p:nvSpPr>
        <p:spPr>
          <a:xfrm>
            <a:off x="8305800" y="2667000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c(z)</a:t>
            </a:r>
            <a:endParaRPr kumimoji="1" lang="zh-CN" altLang="en-US" sz="2000" i="0" dirty="0"/>
          </a:p>
        </p:txBody>
      </p:sp>
      <p:sp>
        <p:nvSpPr>
          <p:cNvPr id="28" name="文本框 27"/>
          <p:cNvSpPr txBox="1"/>
          <p:nvPr/>
        </p:nvSpPr>
        <p:spPr>
          <a:xfrm>
            <a:off x="8305800" y="333369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d</a:t>
            </a:r>
            <a:endParaRPr kumimoji="1" lang="zh-CN" altLang="en-US" sz="2000" i="0" dirty="0"/>
          </a:p>
        </p:txBody>
      </p:sp>
      <p:sp>
        <p:nvSpPr>
          <p:cNvPr id="29" name="文本框 28"/>
          <p:cNvSpPr txBox="1"/>
          <p:nvPr/>
        </p:nvSpPr>
        <p:spPr>
          <a:xfrm>
            <a:off x="5867400" y="1676400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t</a:t>
            </a:r>
            <a:endParaRPr kumimoji="1" lang="zh-CN" altLang="en-US" sz="2000" i="0" dirty="0"/>
          </a:p>
        </p:txBody>
      </p:sp>
      <p:sp>
        <p:nvSpPr>
          <p:cNvPr id="37" name="文本框 36"/>
          <p:cNvSpPr txBox="1"/>
          <p:nvPr/>
        </p:nvSpPr>
        <p:spPr>
          <a:xfrm>
            <a:off x="5848920" y="2352645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i="0" dirty="0"/>
              <a:t>0</a:t>
            </a:r>
            <a:endParaRPr kumimoji="1" lang="zh-CN" altLang="en-US" sz="2000" b="1" i="0" dirty="0"/>
          </a:p>
        </p:txBody>
      </p:sp>
      <p:sp>
        <p:nvSpPr>
          <p:cNvPr id="30" name="文本框 29"/>
          <p:cNvSpPr txBox="1"/>
          <p:nvPr/>
        </p:nvSpPr>
        <p:spPr>
          <a:xfrm>
            <a:off x="5885788" y="2991938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i</a:t>
            </a:r>
            <a:endParaRPr kumimoji="1" lang="zh-CN" altLang="en-US" sz="2000" i="0" dirty="0"/>
          </a:p>
        </p:txBody>
      </p:sp>
      <p:sp>
        <p:nvSpPr>
          <p:cNvPr id="31" name="文本框 30"/>
          <p:cNvSpPr txBox="1"/>
          <p:nvPr/>
        </p:nvSpPr>
        <p:spPr>
          <a:xfrm>
            <a:off x="6345909" y="2983532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0</a:t>
            </a:r>
            <a:endParaRPr kumimoji="1" lang="zh-CN" altLang="en-US" sz="2000" i="0" dirty="0"/>
          </a:p>
        </p:txBody>
      </p:sp>
      <p:cxnSp>
        <p:nvCxnSpPr>
          <p:cNvPr id="32" name="直线箭头连接符 31"/>
          <p:cNvCxnSpPr>
            <a:stCxn id="30" idx="3"/>
          </p:cNvCxnSpPr>
          <p:nvPr/>
        </p:nvCxnSpPr>
        <p:spPr bwMode="auto">
          <a:xfrm flipV="1">
            <a:off x="6142590" y="3169044"/>
            <a:ext cx="221799" cy="2294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文本框 8"/>
          <p:cNvSpPr txBox="1"/>
          <p:nvPr/>
        </p:nvSpPr>
        <p:spPr>
          <a:xfrm>
            <a:off x="6110633" y="237574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nil</a:t>
            </a:r>
            <a:endParaRPr kumimoji="1" lang="zh-CN" altLang="en-US" sz="1600" i="0" dirty="0"/>
          </a:p>
        </p:txBody>
      </p:sp>
      <p:cxnSp>
        <p:nvCxnSpPr>
          <p:cNvPr id="33" name="直线箭头连接符 32"/>
          <p:cNvCxnSpPr/>
          <p:nvPr/>
        </p:nvCxnSpPr>
        <p:spPr bwMode="auto">
          <a:xfrm>
            <a:off x="7353300" y="2412841"/>
            <a:ext cx="381000" cy="22795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文本框 34"/>
          <p:cNvSpPr txBox="1"/>
          <p:nvPr/>
        </p:nvSpPr>
        <p:spPr>
          <a:xfrm>
            <a:off x="7164505" y="207651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x</a:t>
            </a:r>
            <a:endParaRPr kumimoji="1" lang="zh-CN" altLang="en-US" sz="2000" i="0" dirty="0"/>
          </a:p>
        </p:txBody>
      </p:sp>
      <p:cxnSp>
        <p:nvCxnSpPr>
          <p:cNvPr id="38" name="直线箭头连接符 37"/>
          <p:cNvCxnSpPr>
            <a:endCxn id="37" idx="0"/>
          </p:cNvCxnSpPr>
          <p:nvPr/>
        </p:nvCxnSpPr>
        <p:spPr bwMode="auto">
          <a:xfrm>
            <a:off x="6014189" y="2019300"/>
            <a:ext cx="5611" cy="33334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文本框 42"/>
          <p:cNvSpPr txBox="1"/>
          <p:nvPr/>
        </p:nvSpPr>
        <p:spPr>
          <a:xfrm>
            <a:off x="7677720" y="1821906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i="0" dirty="0">
                <a:solidFill>
                  <a:srgbClr val="FF0000"/>
                </a:solidFill>
              </a:rPr>
              <a:t>1</a:t>
            </a:r>
            <a:endParaRPr kumimoji="1" lang="zh-CN" altLang="en-US" sz="2000" b="1" i="0" dirty="0">
              <a:solidFill>
                <a:srgbClr val="FF0000"/>
              </a:solidFill>
            </a:endParaRPr>
          </a:p>
        </p:txBody>
      </p:sp>
      <p:cxnSp>
        <p:nvCxnSpPr>
          <p:cNvPr id="5" name="直线箭头连接符 4"/>
          <p:cNvCxnSpPr>
            <a:stCxn id="11" idx="2"/>
          </p:cNvCxnSpPr>
          <p:nvPr/>
        </p:nvCxnSpPr>
        <p:spPr bwMode="auto">
          <a:xfrm flipH="1">
            <a:off x="7848600" y="2209800"/>
            <a:ext cx="304800" cy="4515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文本框 33"/>
          <p:cNvSpPr txBox="1"/>
          <p:nvPr/>
        </p:nvSpPr>
        <p:spPr>
          <a:xfrm>
            <a:off x="7995344" y="1805562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>
                <a:solidFill>
                  <a:srgbClr val="FF0000"/>
                </a:solidFill>
              </a:rPr>
              <a:t>c</a:t>
            </a:r>
            <a:endParaRPr kumimoji="1" lang="zh-CN" altLang="en-US" sz="2000" i="0" dirty="0">
              <a:solidFill>
                <a:srgbClr val="FF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684571" y="2667000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i="0" dirty="0"/>
              <a:t>1</a:t>
            </a:r>
            <a:endParaRPr kumimoji="1" lang="zh-CN" altLang="en-US" sz="2000" b="1" i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70E303-E193-3C4A-A051-9ACD5A4D7923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A899C-F9FB-DB4D-A194-5C41020AD3CE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Garbage Collection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800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Heap allocated records that are not reachable by any chain of pointers from program variables are garbage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Garbage collection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a runtime system of reclaiming the garbage for reusing the space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conservative approximation that a dynamic live variable is always reachable guaranteed by compilers (such as the tiger compiler and the java compiler but not the C compiler)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4B2968-12D0-144D-9A06-04CAF781F030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Pointer reversal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DFS(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a pointer to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which is not marked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t ← nil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mark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done[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← 0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true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done[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# of fields in record y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 a pointer to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which is not marked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       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← 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← z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mark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done[y] ← 0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done[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+ 1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 ← 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← t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nil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done[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];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z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done[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←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867400" y="23622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172200" y="23622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477000" y="23622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781800" y="23622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29209" y="2331125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a</a:t>
            </a:r>
            <a:endParaRPr kumimoji="1" lang="zh-CN" altLang="en-US" sz="2000" i="0" dirty="0"/>
          </a:p>
        </p:txBody>
      </p:sp>
      <p:sp>
        <p:nvSpPr>
          <p:cNvPr id="10" name="矩形 9"/>
          <p:cNvSpPr/>
          <p:nvPr/>
        </p:nvSpPr>
        <p:spPr bwMode="auto">
          <a:xfrm>
            <a:off x="7696200" y="18288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001000" y="18288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696200" y="26670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001000" y="26670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7696200" y="33528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001000" y="33528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20" name="直线箭头连接符 19"/>
          <p:cNvCxnSpPr>
            <a:stCxn id="7" idx="2"/>
            <a:endCxn id="14" idx="1"/>
          </p:cNvCxnSpPr>
          <p:nvPr/>
        </p:nvCxnSpPr>
        <p:spPr bwMode="auto">
          <a:xfrm>
            <a:off x="6629400" y="2743200"/>
            <a:ext cx="1066800" cy="1143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直线箭头连接符 22"/>
          <p:cNvCxnSpPr>
            <a:stCxn id="8" idx="2"/>
            <a:endCxn id="16" idx="1"/>
          </p:cNvCxnSpPr>
          <p:nvPr/>
        </p:nvCxnSpPr>
        <p:spPr bwMode="auto">
          <a:xfrm>
            <a:off x="6934200" y="2743200"/>
            <a:ext cx="762000" cy="8001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文本框 25"/>
          <p:cNvSpPr txBox="1"/>
          <p:nvPr/>
        </p:nvSpPr>
        <p:spPr>
          <a:xfrm>
            <a:off x="8305800" y="1829450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b(y)</a:t>
            </a:r>
            <a:endParaRPr kumimoji="1" lang="zh-CN" altLang="en-US" sz="2000" i="0" dirty="0"/>
          </a:p>
        </p:txBody>
      </p:sp>
      <p:sp>
        <p:nvSpPr>
          <p:cNvPr id="27" name="文本框 26"/>
          <p:cNvSpPr txBox="1"/>
          <p:nvPr/>
        </p:nvSpPr>
        <p:spPr>
          <a:xfrm>
            <a:off x="8305800" y="2667000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c(z)</a:t>
            </a:r>
            <a:endParaRPr kumimoji="1" lang="zh-CN" altLang="en-US" sz="2000" i="0" dirty="0"/>
          </a:p>
        </p:txBody>
      </p:sp>
      <p:sp>
        <p:nvSpPr>
          <p:cNvPr id="28" name="文本框 27"/>
          <p:cNvSpPr txBox="1"/>
          <p:nvPr/>
        </p:nvSpPr>
        <p:spPr>
          <a:xfrm>
            <a:off x="8305800" y="333369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d</a:t>
            </a:r>
            <a:endParaRPr kumimoji="1" lang="zh-CN" altLang="en-US" sz="2000" i="0" dirty="0"/>
          </a:p>
        </p:txBody>
      </p:sp>
      <p:sp>
        <p:nvSpPr>
          <p:cNvPr id="29" name="文本框 28"/>
          <p:cNvSpPr txBox="1"/>
          <p:nvPr/>
        </p:nvSpPr>
        <p:spPr>
          <a:xfrm>
            <a:off x="5867400" y="1676400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t</a:t>
            </a:r>
            <a:endParaRPr kumimoji="1" lang="zh-CN" altLang="en-US" sz="2000" i="0" dirty="0"/>
          </a:p>
        </p:txBody>
      </p:sp>
      <p:sp>
        <p:nvSpPr>
          <p:cNvPr id="37" name="文本框 36"/>
          <p:cNvSpPr txBox="1"/>
          <p:nvPr/>
        </p:nvSpPr>
        <p:spPr>
          <a:xfrm>
            <a:off x="5848920" y="2352645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i="0" dirty="0"/>
              <a:t>0</a:t>
            </a:r>
            <a:endParaRPr kumimoji="1" lang="zh-CN" altLang="en-US" sz="2000" b="1" i="0" dirty="0"/>
          </a:p>
        </p:txBody>
      </p:sp>
      <p:sp>
        <p:nvSpPr>
          <p:cNvPr id="30" name="文本框 29"/>
          <p:cNvSpPr txBox="1"/>
          <p:nvPr/>
        </p:nvSpPr>
        <p:spPr>
          <a:xfrm>
            <a:off x="5885788" y="2991938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i</a:t>
            </a:r>
            <a:endParaRPr kumimoji="1" lang="zh-CN" altLang="en-US" sz="2000" i="0" dirty="0"/>
          </a:p>
        </p:txBody>
      </p:sp>
      <p:sp>
        <p:nvSpPr>
          <p:cNvPr id="31" name="文本框 30"/>
          <p:cNvSpPr txBox="1"/>
          <p:nvPr/>
        </p:nvSpPr>
        <p:spPr>
          <a:xfrm>
            <a:off x="6345909" y="2983532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0</a:t>
            </a:r>
            <a:endParaRPr kumimoji="1" lang="zh-CN" altLang="en-US" sz="2000" i="0" dirty="0"/>
          </a:p>
        </p:txBody>
      </p:sp>
      <p:cxnSp>
        <p:nvCxnSpPr>
          <p:cNvPr id="32" name="直线箭头连接符 31"/>
          <p:cNvCxnSpPr>
            <a:stCxn id="30" idx="3"/>
          </p:cNvCxnSpPr>
          <p:nvPr/>
        </p:nvCxnSpPr>
        <p:spPr bwMode="auto">
          <a:xfrm flipV="1">
            <a:off x="6142590" y="3169044"/>
            <a:ext cx="221799" cy="2294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文本框 8"/>
          <p:cNvSpPr txBox="1"/>
          <p:nvPr/>
        </p:nvSpPr>
        <p:spPr>
          <a:xfrm>
            <a:off x="6110633" y="237574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nil</a:t>
            </a:r>
            <a:endParaRPr kumimoji="1" lang="zh-CN" altLang="en-US" sz="1600" i="0" dirty="0"/>
          </a:p>
        </p:txBody>
      </p:sp>
      <p:cxnSp>
        <p:nvCxnSpPr>
          <p:cNvPr id="33" name="直线箭头连接符 32"/>
          <p:cNvCxnSpPr/>
          <p:nvPr/>
        </p:nvCxnSpPr>
        <p:spPr bwMode="auto">
          <a:xfrm>
            <a:off x="7353300" y="2412841"/>
            <a:ext cx="381000" cy="22795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文本框 34"/>
          <p:cNvSpPr txBox="1"/>
          <p:nvPr/>
        </p:nvSpPr>
        <p:spPr>
          <a:xfrm>
            <a:off x="7164505" y="207651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x</a:t>
            </a:r>
            <a:endParaRPr kumimoji="1" lang="zh-CN" altLang="en-US" sz="2000" i="0" dirty="0"/>
          </a:p>
        </p:txBody>
      </p:sp>
      <p:cxnSp>
        <p:nvCxnSpPr>
          <p:cNvPr id="38" name="直线箭头连接符 37"/>
          <p:cNvCxnSpPr>
            <a:endCxn id="37" idx="0"/>
          </p:cNvCxnSpPr>
          <p:nvPr/>
        </p:nvCxnSpPr>
        <p:spPr bwMode="auto">
          <a:xfrm>
            <a:off x="6014189" y="2019300"/>
            <a:ext cx="5611" cy="33334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文本框 42"/>
          <p:cNvSpPr txBox="1"/>
          <p:nvPr/>
        </p:nvSpPr>
        <p:spPr>
          <a:xfrm>
            <a:off x="7677720" y="1821906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i="0" dirty="0">
                <a:solidFill>
                  <a:srgbClr val="FF0000"/>
                </a:solidFill>
              </a:rPr>
              <a:t>1</a:t>
            </a:r>
            <a:endParaRPr kumimoji="1" lang="zh-CN" altLang="en-US" sz="2000" b="1" i="0" dirty="0">
              <a:solidFill>
                <a:srgbClr val="FF0000"/>
              </a:solidFill>
            </a:endParaRPr>
          </a:p>
        </p:txBody>
      </p:sp>
      <p:cxnSp>
        <p:nvCxnSpPr>
          <p:cNvPr id="5" name="直线箭头连接符 4"/>
          <p:cNvCxnSpPr>
            <a:stCxn id="11" idx="2"/>
          </p:cNvCxnSpPr>
          <p:nvPr/>
        </p:nvCxnSpPr>
        <p:spPr bwMode="auto">
          <a:xfrm flipH="1">
            <a:off x="7848600" y="2209800"/>
            <a:ext cx="304800" cy="4515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文本框 33"/>
          <p:cNvSpPr txBox="1"/>
          <p:nvPr/>
        </p:nvSpPr>
        <p:spPr>
          <a:xfrm>
            <a:off x="7995344" y="1805562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>
                <a:solidFill>
                  <a:srgbClr val="FF0000"/>
                </a:solidFill>
              </a:rPr>
              <a:t>c</a:t>
            </a:r>
            <a:endParaRPr kumimoji="1" lang="zh-CN" altLang="en-US" sz="2000" i="0" dirty="0">
              <a:solidFill>
                <a:srgbClr val="FF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684571" y="2667000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i="0" dirty="0"/>
              <a:t>1</a:t>
            </a:r>
            <a:endParaRPr kumimoji="1" lang="zh-CN" altLang="en-US" sz="2000" b="1" i="0" dirty="0"/>
          </a:p>
        </p:txBody>
      </p:sp>
      <p:sp>
        <p:nvSpPr>
          <p:cNvPr id="4" name="文本框 3"/>
          <p:cNvSpPr txBox="1"/>
          <p:nvPr/>
        </p:nvSpPr>
        <p:spPr>
          <a:xfrm>
            <a:off x="3484812" y="5029200"/>
            <a:ext cx="51764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>
                <a:solidFill>
                  <a:srgbClr val="FF0000"/>
                </a:solidFill>
              </a:rPr>
              <a:t>What if we have multiple GC threads?</a:t>
            </a:r>
            <a:endParaRPr kumimoji="1" lang="zh-CN" altLang="en-US" sz="2200" i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D9B2F0-9C3E-9646-BCD0-41FD4B6CFAC8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150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E4F644-2752-E74A-BC51-2B9D1999959D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Array of freelist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800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Just like aggregate lists in malloc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zh-CN" sz="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Classifying free blocks into lists to reduce the search overhead for allocation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B59305-4582-4C44-9D12-4373DEF07E1C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355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D342B5-C86A-D845-BBA3-8A9F4C50BE93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Reference Counts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8006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Reference count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An extra field in a record to keep how many pointers point to the record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y is a record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Y is stored into x.f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, reference count of y is increased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The record z originally stored in x.f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is decreased 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If the reference count of z is 0, z is put into the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freelist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Defer reducing the reference count of z.f</a:t>
            </a:r>
            <a:r>
              <a:rPr lang="en-US" altLang="zh-CN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when z is removed from the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freelist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(allocator)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Avoid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batched, recursive decrement operations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defRPr/>
            </a:pPr>
            <a:endParaRPr lang="en-US" altLang="zh-CN" sz="1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1D0957-52C2-3F48-9260-2C5673E1903B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560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FA9AE7-B9F8-0B4B-AF6C-D3E1EA926912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Two Problems in Reference Counts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8006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Cycles of garbage prevent the reference counts to be zero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Too many emitted codes (x.fi ← p)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z ← x.fi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c ←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z.count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c ← c – 1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z.count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c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if c = 0 call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putOnFreelist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x.fi ← p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c ←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p.count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c ← c + 1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p.count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c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defRPr/>
            </a:pPr>
            <a:endParaRPr lang="en-US" altLang="zh-CN" sz="1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6140A8-6ABB-5543-A2D1-071E1889DF31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765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62D1B6-D882-6842-A332-B9F40C4ABECF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Tackle Cycles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800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Programmer breaks all cycles explicitly when doing with a data structure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Better than calling free explicitly</a:t>
            </a:r>
            <a:endParaRPr lang="en-US" altLang="zh-CN" sz="1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Combine reference counting with an occasional mark-sweep collection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Less attractive in practice because of the two problems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42DC3E-7205-9A41-B57B-3747D4B24D7E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96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3F02C4-E4FB-2D4A-8C4F-CA5D97126762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Copying Collection</a:t>
            </a: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286000" y="2133600"/>
          <a:ext cx="381000" cy="381000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127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53" marB="457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53" marB="457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53" marB="457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125538" y="2163763"/>
          <a:ext cx="381000" cy="35083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116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120775" y="3716338"/>
          <a:ext cx="381000" cy="35083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116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128713" y="4679950"/>
          <a:ext cx="381000" cy="411162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1370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0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0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9741" name="曲线连接符 5"/>
          <p:cNvCxnSpPr>
            <a:cxnSpLocks noChangeShapeType="1"/>
          </p:cNvCxnSpPr>
          <p:nvPr/>
        </p:nvCxnSpPr>
        <p:spPr bwMode="auto">
          <a:xfrm rot="10800000">
            <a:off x="1501775" y="2209800"/>
            <a:ext cx="936625" cy="127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2" name="曲线连接符 16"/>
          <p:cNvCxnSpPr>
            <a:cxnSpLocks noChangeShapeType="1"/>
            <a:stCxn id="8" idx="1"/>
          </p:cNvCxnSpPr>
          <p:nvPr/>
        </p:nvCxnSpPr>
        <p:spPr bwMode="auto">
          <a:xfrm rot="10800000" flipV="1">
            <a:off x="1501776" y="2324100"/>
            <a:ext cx="784224" cy="1485900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43" name="任意多边形 2"/>
          <p:cNvSpPr/>
          <p:nvPr/>
        </p:nvSpPr>
        <p:spPr bwMode="auto">
          <a:xfrm rot="177656">
            <a:off x="914400" y="3843337"/>
            <a:ext cx="228600" cy="914401"/>
          </a:xfrm>
          <a:custGeom>
            <a:avLst/>
            <a:gdLst>
              <a:gd name="T0" fmla="*/ 3653 w 455495"/>
              <a:gd name="T1" fmla="*/ 1126572 h 1050948"/>
              <a:gd name="T2" fmla="*/ 186 w 455495"/>
              <a:gd name="T3" fmla="*/ 1043796 h 1050948"/>
              <a:gd name="T4" fmla="*/ 744 w 455495"/>
              <a:gd name="T5" fmla="*/ 94592 h 1050948"/>
              <a:gd name="T6" fmla="*/ 3055 w 455495"/>
              <a:gd name="T7" fmla="*/ 33885 h 1050948"/>
              <a:gd name="T8" fmla="*/ 3055 w 455495"/>
              <a:gd name="T9" fmla="*/ 33885 h 1050948"/>
              <a:gd name="T10" fmla="*/ 3055 w 455495"/>
              <a:gd name="T11" fmla="*/ 33885 h 10509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55495" h="1050948">
                <a:moveTo>
                  <a:pt x="455495" y="1014488"/>
                </a:moveTo>
                <a:cubicBezTo>
                  <a:pt x="269550" y="1054659"/>
                  <a:pt x="83605" y="1094830"/>
                  <a:pt x="23142" y="939945"/>
                </a:cubicBezTo>
                <a:cubicBezTo>
                  <a:pt x="-37321" y="785060"/>
                  <a:pt x="33081" y="236752"/>
                  <a:pt x="92716" y="85180"/>
                </a:cubicBezTo>
                <a:cubicBezTo>
                  <a:pt x="152351" y="-66392"/>
                  <a:pt x="380951" y="30514"/>
                  <a:pt x="380951" y="3051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9744" name="椭圆 25"/>
          <p:cNvSpPr>
            <a:spLocks noChangeArrowheads="1"/>
          </p:cNvSpPr>
          <p:nvPr/>
        </p:nvSpPr>
        <p:spPr bwMode="auto">
          <a:xfrm>
            <a:off x="990600" y="1600200"/>
            <a:ext cx="914400" cy="914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29745" name="圆角矩形 27"/>
          <p:cNvSpPr>
            <a:spLocks noChangeArrowheads="1"/>
          </p:cNvSpPr>
          <p:nvPr/>
        </p:nvSpPr>
        <p:spPr bwMode="auto">
          <a:xfrm>
            <a:off x="838200" y="1676400"/>
            <a:ext cx="914400" cy="4648200"/>
          </a:xfrm>
          <a:prstGeom prst="roundRect">
            <a:avLst>
              <a:gd name="adj" fmla="val 16667"/>
            </a:avLst>
          </a:prstGeom>
          <a:solidFill>
            <a:schemeClr val="tx1">
              <a:alpha val="20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29746" name="圆角矩形 41"/>
          <p:cNvSpPr>
            <a:spLocks noChangeArrowheads="1"/>
          </p:cNvSpPr>
          <p:nvPr/>
        </p:nvSpPr>
        <p:spPr bwMode="auto">
          <a:xfrm>
            <a:off x="2932113" y="1673225"/>
            <a:ext cx="914400" cy="46482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29748" name="圆角矩形 43"/>
          <p:cNvSpPr>
            <a:spLocks noChangeArrowheads="1"/>
          </p:cNvSpPr>
          <p:nvPr/>
        </p:nvSpPr>
        <p:spPr bwMode="auto">
          <a:xfrm>
            <a:off x="6996113" y="1666875"/>
            <a:ext cx="914400" cy="46482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6324600" y="1912938"/>
          <a:ext cx="381000" cy="379413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1264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4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4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7239000" y="1752600"/>
          <a:ext cx="381000" cy="35083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116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7239000" y="2133600"/>
          <a:ext cx="381000" cy="35083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116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7239000" y="2560638"/>
          <a:ext cx="381000" cy="411162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1370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0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0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89" name="任意多边形 40"/>
          <p:cNvSpPr/>
          <p:nvPr/>
        </p:nvSpPr>
        <p:spPr bwMode="auto">
          <a:xfrm>
            <a:off x="6540500" y="1808163"/>
            <a:ext cx="698500" cy="169862"/>
          </a:xfrm>
          <a:custGeom>
            <a:avLst/>
            <a:gdLst>
              <a:gd name="T0" fmla="*/ 0 w 685800"/>
              <a:gd name="T1" fmla="*/ 1303 h 382657"/>
              <a:gd name="T2" fmla="*/ 780409 w 685800"/>
              <a:gd name="T3" fmla="*/ 0 h 382657"/>
              <a:gd name="T4" fmla="*/ 780409 w 685800"/>
              <a:gd name="T5" fmla="*/ 0 h 38265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85800" h="382657">
                <a:moveTo>
                  <a:pt x="0" y="382657"/>
                </a:moveTo>
                <a:lnTo>
                  <a:pt x="685800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9790" name="任意多边形 52"/>
          <p:cNvSpPr/>
          <p:nvPr/>
        </p:nvSpPr>
        <p:spPr bwMode="auto">
          <a:xfrm flipV="1">
            <a:off x="6594475" y="2122488"/>
            <a:ext cx="644525" cy="63500"/>
          </a:xfrm>
          <a:custGeom>
            <a:avLst/>
            <a:gdLst>
              <a:gd name="T0" fmla="*/ 0 w 651013"/>
              <a:gd name="T1" fmla="*/ 473 h 144117"/>
              <a:gd name="T2" fmla="*/ 606802 w 651013"/>
              <a:gd name="T3" fmla="*/ 0 h 144117"/>
              <a:gd name="T4" fmla="*/ 606802 w 651013"/>
              <a:gd name="T5" fmla="*/ 0 h 1441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51013" h="144117">
                <a:moveTo>
                  <a:pt x="0" y="144117"/>
                </a:moveTo>
                <a:lnTo>
                  <a:pt x="651013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9791" name="任意多边形 54"/>
          <p:cNvSpPr/>
          <p:nvPr/>
        </p:nvSpPr>
        <p:spPr bwMode="auto">
          <a:xfrm>
            <a:off x="7489825" y="2263775"/>
            <a:ext cx="288925" cy="409575"/>
          </a:xfrm>
          <a:custGeom>
            <a:avLst/>
            <a:gdLst>
              <a:gd name="T0" fmla="*/ 0 w 290289"/>
              <a:gd name="T1" fmla="*/ 36707 h 408974"/>
              <a:gd name="T2" fmla="*/ 231892 w 290289"/>
              <a:gd name="T3" fmla="*/ 31691 h 408974"/>
              <a:gd name="T4" fmla="*/ 275372 w 290289"/>
              <a:gd name="T5" fmla="*/ 377626 h 408974"/>
              <a:gd name="T6" fmla="*/ 130438 w 290289"/>
              <a:gd name="T7" fmla="*/ 382640 h 40897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0289" h="408974">
                <a:moveTo>
                  <a:pt x="0" y="36384"/>
                </a:moveTo>
                <a:cubicBezTo>
                  <a:pt x="95664" y="5738"/>
                  <a:pt x="191328" y="-24908"/>
                  <a:pt x="238539" y="31414"/>
                </a:cubicBezTo>
                <a:cubicBezTo>
                  <a:pt x="285750" y="87736"/>
                  <a:pt x="300659" y="316336"/>
                  <a:pt x="283265" y="374314"/>
                </a:cubicBezTo>
                <a:cubicBezTo>
                  <a:pt x="265872" y="432292"/>
                  <a:pt x="200025" y="405788"/>
                  <a:pt x="134178" y="37928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9792" name="文本框 55"/>
          <p:cNvSpPr txBox="1">
            <a:spLocks noChangeArrowheads="1"/>
          </p:cNvSpPr>
          <p:nvPr/>
        </p:nvSpPr>
        <p:spPr bwMode="auto">
          <a:xfrm>
            <a:off x="2174875" y="1785938"/>
            <a:ext cx="596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root</a:t>
            </a:r>
            <a:endParaRPr lang="zh-CN" altLang="en-US" sz="2000" i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93" name="文本框 60"/>
          <p:cNvSpPr txBox="1">
            <a:spLocks noChangeArrowheads="1"/>
          </p:cNvSpPr>
          <p:nvPr/>
        </p:nvSpPr>
        <p:spPr bwMode="auto">
          <a:xfrm>
            <a:off x="6238875" y="1568450"/>
            <a:ext cx="595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root</a:t>
            </a:r>
            <a:endParaRPr lang="zh-CN" altLang="en-US" sz="2000" i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94" name="文本框 61"/>
          <p:cNvSpPr txBox="1">
            <a:spLocks noChangeArrowheads="1"/>
          </p:cNvSpPr>
          <p:nvPr/>
        </p:nvSpPr>
        <p:spPr bwMode="auto">
          <a:xfrm>
            <a:off x="685800" y="1338263"/>
            <a:ext cx="1335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from-space</a:t>
            </a:r>
            <a:endParaRPr lang="zh-CN" altLang="en-US" sz="2000" i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4124325" y="1355725"/>
            <a:ext cx="1335088" cy="4965700"/>
            <a:chOff x="4124325" y="1355725"/>
            <a:chExt cx="1335088" cy="4965700"/>
          </a:xfrm>
        </p:grpSpPr>
        <p:sp>
          <p:nvSpPr>
            <p:cNvPr id="3" name="圆角矩形 42"/>
            <p:cNvSpPr>
              <a:spLocks noChangeArrowheads="1"/>
            </p:cNvSpPr>
            <p:nvPr/>
          </p:nvSpPr>
          <p:spPr bwMode="auto">
            <a:xfrm>
              <a:off x="4287838" y="1673225"/>
              <a:ext cx="914400" cy="46482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29806" name="文本框 62"/>
            <p:cNvSpPr txBox="1">
              <a:spLocks noChangeArrowheads="1"/>
            </p:cNvSpPr>
            <p:nvPr/>
          </p:nvSpPr>
          <p:spPr bwMode="auto">
            <a:xfrm>
              <a:off x="4124325" y="1355725"/>
              <a:ext cx="13350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from-space</a:t>
              </a:r>
              <a:endParaRPr lang="zh-CN" altLang="en-US" sz="20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9796" name="文本框 63"/>
          <p:cNvSpPr txBox="1">
            <a:spLocks noChangeArrowheads="1"/>
          </p:cNvSpPr>
          <p:nvPr/>
        </p:nvSpPr>
        <p:spPr bwMode="auto">
          <a:xfrm>
            <a:off x="2847975" y="1355725"/>
            <a:ext cx="1038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to-space</a:t>
            </a:r>
            <a:endParaRPr lang="zh-CN" altLang="en-US" sz="2000" i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97" name="文本框 64"/>
          <p:cNvSpPr txBox="1">
            <a:spLocks noChangeArrowheads="1"/>
          </p:cNvSpPr>
          <p:nvPr/>
        </p:nvSpPr>
        <p:spPr bwMode="auto">
          <a:xfrm>
            <a:off x="6934200" y="1325563"/>
            <a:ext cx="1038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to-space</a:t>
            </a:r>
            <a:endParaRPr lang="zh-CN" altLang="en-US" sz="2000" i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98" name="文本框 65"/>
          <p:cNvSpPr txBox="1">
            <a:spLocks noChangeArrowheads="1"/>
          </p:cNvSpPr>
          <p:nvPr/>
        </p:nvSpPr>
        <p:spPr bwMode="auto">
          <a:xfrm>
            <a:off x="8015288" y="2771775"/>
            <a:ext cx="625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endParaRPr lang="zh-CN" altLang="en-US" sz="2000" i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99" name="文本框 66"/>
          <p:cNvSpPr txBox="1">
            <a:spLocks noChangeArrowheads="1"/>
          </p:cNvSpPr>
          <p:nvPr/>
        </p:nvSpPr>
        <p:spPr bwMode="auto">
          <a:xfrm>
            <a:off x="8015288" y="6000750"/>
            <a:ext cx="666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limit</a:t>
            </a:r>
            <a:endParaRPr lang="zh-CN" altLang="en-US" sz="2000" i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800" name="任意多边形 59"/>
          <p:cNvSpPr/>
          <p:nvPr/>
        </p:nvSpPr>
        <p:spPr bwMode="auto">
          <a:xfrm>
            <a:off x="7916863" y="3001963"/>
            <a:ext cx="184150" cy="4762"/>
          </a:xfrm>
          <a:custGeom>
            <a:avLst/>
            <a:gdLst>
              <a:gd name="T0" fmla="*/ 0 w 183874"/>
              <a:gd name="T1" fmla="*/ 0 h 4970"/>
              <a:gd name="T2" fmla="*/ 185536 w 183874"/>
              <a:gd name="T3" fmla="*/ 3846 h 49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83874" h="4970">
                <a:moveTo>
                  <a:pt x="0" y="0"/>
                </a:moveTo>
                <a:lnTo>
                  <a:pt x="183874" y="497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9801" name="任意多边形 7167"/>
          <p:cNvSpPr/>
          <p:nvPr/>
        </p:nvSpPr>
        <p:spPr bwMode="auto">
          <a:xfrm>
            <a:off x="7872413" y="6246813"/>
            <a:ext cx="242887" cy="4762"/>
          </a:xfrm>
          <a:custGeom>
            <a:avLst/>
            <a:gdLst>
              <a:gd name="T0" fmla="*/ 246647 w 242142"/>
              <a:gd name="T1" fmla="*/ 0 h 5448"/>
              <a:gd name="T2" fmla="*/ 18856 w 242142"/>
              <a:gd name="T3" fmla="*/ 2217 h 5448"/>
              <a:gd name="T4" fmla="*/ 28981 w 242142"/>
              <a:gd name="T5" fmla="*/ 2217 h 54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2142" h="5448">
                <a:moveTo>
                  <a:pt x="242142" y="0"/>
                </a:moveTo>
                <a:lnTo>
                  <a:pt x="18512" y="4970"/>
                </a:lnTo>
                <a:cubicBezTo>
                  <a:pt x="-17103" y="5798"/>
                  <a:pt x="5674" y="5384"/>
                  <a:pt x="28451" y="497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9802" name="文本框 72"/>
          <p:cNvSpPr txBox="1">
            <a:spLocks noChangeArrowheads="1"/>
          </p:cNvSpPr>
          <p:nvPr/>
        </p:nvSpPr>
        <p:spPr bwMode="auto">
          <a:xfrm>
            <a:off x="1882775" y="5715000"/>
            <a:ext cx="625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endParaRPr lang="zh-CN" altLang="en-US" sz="2000" i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803" name="文本框 73"/>
          <p:cNvSpPr txBox="1">
            <a:spLocks noChangeArrowheads="1"/>
          </p:cNvSpPr>
          <p:nvPr/>
        </p:nvSpPr>
        <p:spPr bwMode="auto">
          <a:xfrm>
            <a:off x="1882775" y="6029325"/>
            <a:ext cx="665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limit</a:t>
            </a:r>
            <a:endParaRPr lang="zh-CN" altLang="en-US" sz="2000" i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804" name="任意多边形 74"/>
          <p:cNvSpPr/>
          <p:nvPr/>
        </p:nvSpPr>
        <p:spPr bwMode="auto">
          <a:xfrm flipV="1">
            <a:off x="1752600" y="5949950"/>
            <a:ext cx="214313" cy="325438"/>
          </a:xfrm>
          <a:custGeom>
            <a:avLst/>
            <a:gdLst>
              <a:gd name="T0" fmla="*/ 0 w 183874"/>
              <a:gd name="T1" fmla="*/ 0 h 4970"/>
              <a:gd name="T2" fmla="*/ 537454 w 183874"/>
              <a:gd name="T3" fmla="*/ 2147483646 h 49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83874" h="4970">
                <a:moveTo>
                  <a:pt x="0" y="0"/>
                </a:moveTo>
                <a:lnTo>
                  <a:pt x="183874" y="497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9805" name="任意多边形 75"/>
          <p:cNvSpPr/>
          <p:nvPr/>
        </p:nvSpPr>
        <p:spPr bwMode="auto">
          <a:xfrm>
            <a:off x="1739900" y="6275388"/>
            <a:ext cx="241300" cy="4762"/>
          </a:xfrm>
          <a:custGeom>
            <a:avLst/>
            <a:gdLst>
              <a:gd name="T0" fmla="*/ 237135 w 242142"/>
              <a:gd name="T1" fmla="*/ 0 h 5448"/>
              <a:gd name="T2" fmla="*/ 18130 w 242142"/>
              <a:gd name="T3" fmla="*/ 2217 h 5448"/>
              <a:gd name="T4" fmla="*/ 27862 w 242142"/>
              <a:gd name="T5" fmla="*/ 2217 h 54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2142" h="5448">
                <a:moveTo>
                  <a:pt x="242142" y="0"/>
                </a:moveTo>
                <a:lnTo>
                  <a:pt x="18512" y="4970"/>
                </a:lnTo>
                <a:cubicBezTo>
                  <a:pt x="-17103" y="5798"/>
                  <a:pt x="5674" y="5384"/>
                  <a:pt x="28451" y="497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97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97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9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9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7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9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9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97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97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98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98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9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98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44" grpId="0"/>
      <p:bldP spid="29745" grpId="0" animBg="1"/>
      <p:bldP spid="29746" grpId="0" animBg="1"/>
      <p:bldP spid="29748" grpId="0" animBg="1"/>
      <p:bldP spid="29792" grpId="0"/>
      <p:bldP spid="29793" grpId="0"/>
      <p:bldP spid="29794" grpId="0"/>
      <p:bldP spid="29796" grpId="0"/>
      <p:bldP spid="29797" grpId="0"/>
      <p:bldP spid="29798" grpId="0"/>
      <p:bldP spid="29799" grpId="0"/>
      <p:bldP spid="29802" grpId="0"/>
      <p:bldP spid="2980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429226-377E-4244-9D8C-A32D5B6C691D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774E19-D74F-9740-AF11-8D030F31324F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Copying Collection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800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Split the heap into two parts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from-space, to-space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Without sweep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Copy the reachable nodes from from-space to to-space with a compact way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All the reachable nodes are around the beginning of to-space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The rest part of the to-space are freed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When next reaches the limit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Switch the roles of from-space and to-space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FEFC1D-C22A-0E4A-88A1-7069B3D564F5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Cheney’s algorithm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800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Forward(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		       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beginning of to-space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a pointer to from-space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for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each root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points to to-space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		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Forward(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		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endParaRPr lang="en-US" altLang="zh-CN" sz="2000" dirty="0">
              <a:latin typeface="Arial Narrow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				for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each field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at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each field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*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		    </a:t>
            </a:r>
            <a:r>
              <a:rPr lang="en-US" altLang="zh-CN" sz="2000" dirty="0" err="1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Forward(</a:t>
            </a:r>
            <a:r>
              <a:rPr lang="en-US" altLang="zh-CN" sz="2000" dirty="0" err="1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dirty="0" err="1">
                <a:latin typeface="Arial Narrow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next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size of record at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endParaRPr lang="en-US" altLang="zh-CN" sz="2000" dirty="0">
              <a:latin typeface="Arial Narrow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p.f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next</a:t>
            </a:r>
            <a:endParaRPr lang="en-US" altLang="zh-CN" sz="2000" dirty="0">
              <a:latin typeface="Arial Narrow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next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next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+size of record p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p-&gt;f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876800" y="4343400"/>
            <a:ext cx="33528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876800" y="5410200"/>
            <a:ext cx="33528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46416" y="4417367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From</a:t>
            </a:r>
            <a:endParaRPr kumimoji="1" lang="zh-CN" altLang="en-US" sz="2200" i="0" dirty="0"/>
          </a:p>
        </p:txBody>
      </p:sp>
      <p:sp>
        <p:nvSpPr>
          <p:cNvPr id="8" name="文本框 7"/>
          <p:cNvSpPr txBox="1"/>
          <p:nvPr/>
        </p:nvSpPr>
        <p:spPr>
          <a:xfrm>
            <a:off x="4114800" y="5499556"/>
            <a:ext cx="526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To</a:t>
            </a:r>
            <a:endParaRPr kumimoji="1" lang="zh-CN" altLang="en-US" sz="2200" i="0" dirty="0"/>
          </a:p>
        </p:txBody>
      </p:sp>
      <p:sp>
        <p:nvSpPr>
          <p:cNvPr id="4" name="矩形 3"/>
          <p:cNvSpPr/>
          <p:nvPr/>
        </p:nvSpPr>
        <p:spPr bwMode="auto">
          <a:xfrm>
            <a:off x="5029200" y="5499556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334000" y="5499556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0960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4008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7" name="直线箭头连接符 6"/>
          <p:cNvCxnSpPr>
            <a:stCxn id="10" idx="0"/>
            <a:endCxn id="11" idx="2"/>
          </p:cNvCxnSpPr>
          <p:nvPr/>
        </p:nvCxnSpPr>
        <p:spPr bwMode="auto">
          <a:xfrm flipV="1">
            <a:off x="5486400" y="4848254"/>
            <a:ext cx="762000" cy="65130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线箭头连接符 14"/>
          <p:cNvCxnSpPr/>
          <p:nvPr/>
        </p:nvCxnSpPr>
        <p:spPr bwMode="auto">
          <a:xfrm flipV="1">
            <a:off x="5029200" y="6057900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文本框 15"/>
          <p:cNvSpPr txBox="1"/>
          <p:nvPr/>
        </p:nvSpPr>
        <p:spPr>
          <a:xfrm>
            <a:off x="4730950" y="6261652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scan</a:t>
            </a:r>
            <a:endParaRPr kumimoji="1" lang="zh-CN" altLang="en-US" sz="1600" i="0" dirty="0"/>
          </a:p>
        </p:txBody>
      </p:sp>
      <p:sp>
        <p:nvSpPr>
          <p:cNvPr id="21" name="文本框 20"/>
          <p:cNvSpPr txBox="1"/>
          <p:nvPr/>
        </p:nvSpPr>
        <p:spPr>
          <a:xfrm>
            <a:off x="5492950" y="6256371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next</a:t>
            </a:r>
            <a:endParaRPr kumimoji="1" lang="zh-CN" altLang="en-US" sz="1600" i="0" dirty="0"/>
          </a:p>
        </p:txBody>
      </p:sp>
      <p:cxnSp>
        <p:nvCxnSpPr>
          <p:cNvPr id="22" name="直线箭头连接符 21"/>
          <p:cNvCxnSpPr/>
          <p:nvPr/>
        </p:nvCxnSpPr>
        <p:spPr bwMode="auto">
          <a:xfrm flipV="1">
            <a:off x="5794475" y="6057900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FEFC1D-C22A-0E4A-88A1-7069B3D564F5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Cheney’s algorithm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800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Forward(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		       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beginning of to-space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a pointer to from-space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     for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each root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points to to-space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		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Forward(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		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endParaRPr lang="en-US" altLang="zh-CN" sz="2000" dirty="0">
              <a:latin typeface="Arial Narrow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			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each field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at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each field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*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		    </a:t>
            </a:r>
            <a:r>
              <a:rPr lang="en-US" altLang="zh-CN" sz="2000" dirty="0" err="1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Forward(</a:t>
            </a:r>
            <a:r>
              <a:rPr lang="en-US" altLang="zh-CN" sz="2000" dirty="0" err="1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dirty="0" err="1">
                <a:solidFill>
                  <a:srgbClr val="FF0000"/>
                </a:solidFill>
                <a:latin typeface="Arial Narrow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next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size of record at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endParaRPr lang="en-US" altLang="zh-CN" sz="2000" dirty="0">
              <a:latin typeface="Arial Narrow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p.f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next</a:t>
            </a:r>
            <a:endParaRPr lang="en-US" altLang="zh-CN" sz="2000" dirty="0">
              <a:latin typeface="Arial Narrow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next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next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+size of record p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p-&gt;f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876800" y="4343400"/>
            <a:ext cx="33528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876800" y="5410200"/>
            <a:ext cx="33528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46416" y="4417367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From</a:t>
            </a:r>
            <a:endParaRPr kumimoji="1" lang="zh-CN" altLang="en-US" sz="2200" i="0" dirty="0"/>
          </a:p>
        </p:txBody>
      </p:sp>
      <p:sp>
        <p:nvSpPr>
          <p:cNvPr id="8" name="文本框 7"/>
          <p:cNvSpPr txBox="1"/>
          <p:nvPr/>
        </p:nvSpPr>
        <p:spPr>
          <a:xfrm>
            <a:off x="4114800" y="5499556"/>
            <a:ext cx="526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To</a:t>
            </a:r>
            <a:endParaRPr kumimoji="1" lang="zh-CN" altLang="en-US" sz="2200" i="0" dirty="0"/>
          </a:p>
        </p:txBody>
      </p:sp>
      <p:sp>
        <p:nvSpPr>
          <p:cNvPr id="4" name="矩形 3"/>
          <p:cNvSpPr/>
          <p:nvPr/>
        </p:nvSpPr>
        <p:spPr bwMode="auto">
          <a:xfrm>
            <a:off x="5029200" y="5499556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334000" y="5499556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0960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4008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5" name="直线箭头连接符 14"/>
          <p:cNvCxnSpPr/>
          <p:nvPr/>
        </p:nvCxnSpPr>
        <p:spPr bwMode="auto">
          <a:xfrm flipV="1">
            <a:off x="5029200" y="6057900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文本框 15"/>
          <p:cNvSpPr txBox="1"/>
          <p:nvPr/>
        </p:nvSpPr>
        <p:spPr>
          <a:xfrm>
            <a:off x="4730950" y="6261652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scan</a:t>
            </a:r>
            <a:endParaRPr kumimoji="1" lang="zh-CN" altLang="en-US" sz="1600" i="0" dirty="0"/>
          </a:p>
        </p:txBody>
      </p:sp>
      <p:sp>
        <p:nvSpPr>
          <p:cNvPr id="21" name="文本框 20"/>
          <p:cNvSpPr txBox="1"/>
          <p:nvPr/>
        </p:nvSpPr>
        <p:spPr>
          <a:xfrm>
            <a:off x="6096000" y="6248400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next</a:t>
            </a:r>
            <a:endParaRPr kumimoji="1" lang="zh-CN" altLang="en-US" sz="1600" i="0" dirty="0"/>
          </a:p>
        </p:txBody>
      </p:sp>
      <p:cxnSp>
        <p:nvCxnSpPr>
          <p:cNvPr id="22" name="直线箭头连接符 21"/>
          <p:cNvCxnSpPr/>
          <p:nvPr/>
        </p:nvCxnSpPr>
        <p:spPr bwMode="auto">
          <a:xfrm flipV="1">
            <a:off x="6397525" y="6049929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矩形 17"/>
          <p:cNvSpPr/>
          <p:nvPr/>
        </p:nvSpPr>
        <p:spPr bwMode="auto">
          <a:xfrm>
            <a:off x="5791200" y="5504935"/>
            <a:ext cx="304800" cy="43088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096000" y="5504935"/>
            <a:ext cx="304800" cy="43088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23" name="直线箭头连接符 22"/>
          <p:cNvCxnSpPr/>
          <p:nvPr/>
        </p:nvCxnSpPr>
        <p:spPr bwMode="auto">
          <a:xfrm flipV="1">
            <a:off x="5486400" y="4848254"/>
            <a:ext cx="762000" cy="65130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FEFC1D-C22A-0E4A-88A1-7069B3D564F5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Cheney’s algorithm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800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Forward(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		       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beginning of to-space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a pointer to from-space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     for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each root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points to to-space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		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Forward(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		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endParaRPr lang="en-US" altLang="zh-CN" sz="2000" dirty="0">
              <a:latin typeface="Arial Narrow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				for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each field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at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each field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*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		    </a:t>
            </a:r>
            <a:r>
              <a:rPr lang="en-US" altLang="zh-CN" sz="2000" dirty="0" err="1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Forward(</a:t>
            </a:r>
            <a:r>
              <a:rPr lang="en-US" altLang="zh-CN" sz="2000" dirty="0" err="1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dirty="0" err="1">
                <a:latin typeface="Arial Narrow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next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size of record at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endParaRPr lang="en-US" altLang="zh-CN" sz="2000" dirty="0">
              <a:latin typeface="Arial Narrow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p.f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solidFill>
                  <a:srgbClr val="FF0000"/>
                </a:solidFill>
                <a:latin typeface="Arial Narrow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next</a:t>
            </a:r>
            <a:endParaRPr lang="en-US" altLang="zh-CN" sz="2000" dirty="0">
              <a:solidFill>
                <a:srgbClr val="FF0000"/>
              </a:solidFill>
              <a:latin typeface="Arial Narrow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FF0000"/>
                </a:solidFill>
                <a:latin typeface="Arial Narrow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next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solidFill>
                  <a:srgbClr val="FF0000"/>
                </a:solidFill>
                <a:latin typeface="Arial Narrow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next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+size of record p</a:t>
            </a:r>
            <a:endParaRPr lang="en-US" altLang="zh-CN" sz="2000" i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p-&gt;f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000" i="1" baseline="-25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876800" y="4343400"/>
            <a:ext cx="33528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876800" y="5410200"/>
            <a:ext cx="33528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46416" y="4417367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From</a:t>
            </a:r>
            <a:endParaRPr kumimoji="1" lang="zh-CN" altLang="en-US" sz="2200" i="0" dirty="0"/>
          </a:p>
        </p:txBody>
      </p:sp>
      <p:sp>
        <p:nvSpPr>
          <p:cNvPr id="8" name="文本框 7"/>
          <p:cNvSpPr txBox="1"/>
          <p:nvPr/>
        </p:nvSpPr>
        <p:spPr>
          <a:xfrm>
            <a:off x="4114800" y="5499556"/>
            <a:ext cx="526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To</a:t>
            </a:r>
            <a:endParaRPr kumimoji="1" lang="zh-CN" altLang="en-US" sz="2200" i="0" dirty="0"/>
          </a:p>
        </p:txBody>
      </p:sp>
      <p:sp>
        <p:nvSpPr>
          <p:cNvPr id="4" name="矩形 3"/>
          <p:cNvSpPr/>
          <p:nvPr/>
        </p:nvSpPr>
        <p:spPr bwMode="auto">
          <a:xfrm>
            <a:off x="5029200" y="5499556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334000" y="5499556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0960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4008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5" name="直线箭头连接符 14"/>
          <p:cNvCxnSpPr/>
          <p:nvPr/>
        </p:nvCxnSpPr>
        <p:spPr bwMode="auto">
          <a:xfrm flipV="1">
            <a:off x="5029200" y="6057900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文本框 15"/>
          <p:cNvSpPr txBox="1"/>
          <p:nvPr/>
        </p:nvSpPr>
        <p:spPr>
          <a:xfrm>
            <a:off x="4730950" y="6261652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scan</a:t>
            </a:r>
            <a:endParaRPr kumimoji="1" lang="zh-CN" altLang="en-US" sz="1600" i="0" dirty="0"/>
          </a:p>
        </p:txBody>
      </p:sp>
      <p:sp>
        <p:nvSpPr>
          <p:cNvPr id="21" name="文本框 20"/>
          <p:cNvSpPr txBox="1"/>
          <p:nvPr/>
        </p:nvSpPr>
        <p:spPr>
          <a:xfrm>
            <a:off x="6096000" y="6248400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next</a:t>
            </a:r>
            <a:endParaRPr kumimoji="1" lang="zh-CN" altLang="en-US" sz="1600" i="0" dirty="0"/>
          </a:p>
        </p:txBody>
      </p:sp>
      <p:cxnSp>
        <p:nvCxnSpPr>
          <p:cNvPr id="22" name="直线箭头连接符 21"/>
          <p:cNvCxnSpPr/>
          <p:nvPr/>
        </p:nvCxnSpPr>
        <p:spPr bwMode="auto">
          <a:xfrm flipV="1">
            <a:off x="6397525" y="6049929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矩形 17"/>
          <p:cNvSpPr/>
          <p:nvPr/>
        </p:nvSpPr>
        <p:spPr bwMode="auto">
          <a:xfrm>
            <a:off x="5791200" y="5504935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096000" y="5504935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23" name="直线箭头连接符 22"/>
          <p:cNvCxnSpPr/>
          <p:nvPr/>
        </p:nvCxnSpPr>
        <p:spPr bwMode="auto">
          <a:xfrm>
            <a:off x="5486400" y="5499556"/>
            <a:ext cx="304800" cy="29164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线箭头连接符 23"/>
          <p:cNvCxnSpPr>
            <a:stCxn id="11" idx="2"/>
          </p:cNvCxnSpPr>
          <p:nvPr/>
        </p:nvCxnSpPr>
        <p:spPr bwMode="auto">
          <a:xfrm flipH="1">
            <a:off x="5943600" y="4848254"/>
            <a:ext cx="304800" cy="651302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BD92E2-5FE4-484C-8F25-04282285755C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21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836038-0556-0D47-8986-38E97E48626C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let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type list = {link: list, key: int}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type tree = {key: int, left: tree, right: tree}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function maketree() = ……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function showtree() = ……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let var x := list{link=nil, key=7}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var y := list{link=x, key=9}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in x.link := y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end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let var p := maketree()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var r  := p.right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var q := r.key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in </a:t>
            </a:r>
            <a:r>
              <a:rPr lang="en-US" altLang="zh-CN" sz="1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garbage collection here</a:t>
            </a:r>
            <a:endParaRPr lang="en-US" altLang="zh-CN" sz="1800" i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showtree(r)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end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end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867400" y="1676400"/>
          <a:ext cx="381000" cy="914400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37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561013" y="1676400"/>
          <a:ext cx="304800" cy="9144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281863" y="304800"/>
          <a:ext cx="381000" cy="914400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281863" y="1447800"/>
          <a:ext cx="381000" cy="914400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283450" y="2438400"/>
          <a:ext cx="381000" cy="609600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277100" y="3124200"/>
          <a:ext cx="381000" cy="914400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37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7277100" y="4152900"/>
          <a:ext cx="381000" cy="914400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238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59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7277100" y="5143500"/>
          <a:ext cx="381000" cy="609600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7277100" y="5816600"/>
          <a:ext cx="381000" cy="914400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9302" name="曲线连接符 5"/>
          <p:cNvCxnSpPr>
            <a:cxnSpLocks noChangeShapeType="1"/>
          </p:cNvCxnSpPr>
          <p:nvPr/>
        </p:nvCxnSpPr>
        <p:spPr bwMode="auto">
          <a:xfrm flipV="1">
            <a:off x="6248400" y="1574800"/>
            <a:ext cx="1028700" cy="254000"/>
          </a:xfrm>
          <a:prstGeom prst="curvedConnector3">
            <a:avLst>
              <a:gd name="adj1" fmla="val 35838"/>
            </a:avLst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03" name="曲线连接符 16"/>
          <p:cNvCxnSpPr>
            <a:cxnSpLocks noChangeShapeType="1"/>
          </p:cNvCxnSpPr>
          <p:nvPr/>
        </p:nvCxnSpPr>
        <p:spPr bwMode="auto">
          <a:xfrm>
            <a:off x="6248400" y="2438400"/>
            <a:ext cx="1028700" cy="828675"/>
          </a:xfrm>
          <a:prstGeom prst="curvedConnector3">
            <a:avLst>
              <a:gd name="adj1" fmla="val 23139"/>
            </a:avLst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04" name="任意多边形 53"/>
          <p:cNvSpPr/>
          <p:nvPr/>
        </p:nvSpPr>
        <p:spPr bwMode="auto">
          <a:xfrm>
            <a:off x="7461250" y="2220913"/>
            <a:ext cx="552450" cy="1019175"/>
          </a:xfrm>
          <a:custGeom>
            <a:avLst/>
            <a:gdLst>
              <a:gd name="T0" fmla="*/ 0 w 552065"/>
              <a:gd name="T1" fmla="*/ 0 h 1019907"/>
              <a:gd name="T2" fmla="*/ 510280 w 552065"/>
              <a:gd name="T3" fmla="*/ 204811 h 1019907"/>
              <a:gd name="T4" fmla="*/ 495123 w 552065"/>
              <a:gd name="T5" fmla="*/ 789272 h 1019907"/>
              <a:gd name="T6" fmla="*/ 207143 w 552065"/>
              <a:gd name="T7" fmla="*/ 1014067 h 10199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52065" h="1019907">
                <a:moveTo>
                  <a:pt x="0" y="0"/>
                </a:moveTo>
                <a:cubicBezTo>
                  <a:pt x="212690" y="36844"/>
                  <a:pt x="425381" y="73688"/>
                  <a:pt x="507442" y="205991"/>
                </a:cubicBezTo>
                <a:cubicBezTo>
                  <a:pt x="589503" y="338294"/>
                  <a:pt x="542611" y="658166"/>
                  <a:pt x="492369" y="793819"/>
                </a:cubicBezTo>
                <a:cubicBezTo>
                  <a:pt x="442127" y="929472"/>
                  <a:pt x="324059" y="974689"/>
                  <a:pt x="205991" y="101990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305" name="任意多边形 57"/>
          <p:cNvSpPr/>
          <p:nvPr/>
        </p:nvSpPr>
        <p:spPr bwMode="auto">
          <a:xfrm>
            <a:off x="7470775" y="447675"/>
            <a:ext cx="520700" cy="1485900"/>
          </a:xfrm>
          <a:custGeom>
            <a:avLst/>
            <a:gdLst>
              <a:gd name="T0" fmla="*/ 0 w 519790"/>
              <a:gd name="T1" fmla="*/ 1468633 h 1486969"/>
              <a:gd name="T2" fmla="*/ 463642 w 519790"/>
              <a:gd name="T3" fmla="*/ 1298792 h 1486969"/>
              <a:gd name="T4" fmla="*/ 494214 w 519790"/>
              <a:gd name="T5" fmla="*/ 239776 h 1486969"/>
              <a:gd name="T6" fmla="*/ 193609 w 519790"/>
              <a:gd name="T7" fmla="*/ 0 h 1486969"/>
              <a:gd name="T8" fmla="*/ 193609 w 519790"/>
              <a:gd name="T9" fmla="*/ 0 h 14869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9790" h="1486969">
                <a:moveTo>
                  <a:pt x="0" y="1477107"/>
                </a:moveTo>
                <a:cubicBezTo>
                  <a:pt x="187988" y="1494691"/>
                  <a:pt x="375976" y="1512276"/>
                  <a:pt x="457200" y="1306285"/>
                </a:cubicBezTo>
                <a:cubicBezTo>
                  <a:pt x="538424" y="1100294"/>
                  <a:pt x="531726" y="458874"/>
                  <a:pt x="487346" y="241160"/>
                </a:cubicBezTo>
                <a:cubicBezTo>
                  <a:pt x="442966" y="23446"/>
                  <a:pt x="190919" y="0"/>
                  <a:pt x="190919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306" name="任意多边形 62"/>
          <p:cNvSpPr/>
          <p:nvPr/>
        </p:nvSpPr>
        <p:spPr bwMode="auto">
          <a:xfrm>
            <a:off x="6908800" y="3549650"/>
            <a:ext cx="566738" cy="2811463"/>
          </a:xfrm>
          <a:custGeom>
            <a:avLst/>
            <a:gdLst>
              <a:gd name="T0" fmla="*/ 563334 w 567226"/>
              <a:gd name="T1" fmla="*/ 72918 h 2810971"/>
              <a:gd name="T2" fmla="*/ 64362 w 567226"/>
              <a:gd name="T3" fmla="*/ 304350 h 2810971"/>
              <a:gd name="T4" fmla="*/ 39415 w 567226"/>
              <a:gd name="T5" fmla="*/ 2502994 h 2810971"/>
              <a:gd name="T6" fmla="*/ 368735 w 567226"/>
              <a:gd name="T7" fmla="*/ 2749523 h 28109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7226" h="2810971">
                <a:moveTo>
                  <a:pt x="567226" y="72814"/>
                </a:moveTo>
                <a:cubicBezTo>
                  <a:pt x="359978" y="-13853"/>
                  <a:pt x="152731" y="-100520"/>
                  <a:pt x="64808" y="303926"/>
                </a:cubicBezTo>
                <a:cubicBezTo>
                  <a:pt x="-23115" y="708372"/>
                  <a:pt x="-11392" y="2092533"/>
                  <a:pt x="39687" y="2499491"/>
                </a:cubicBezTo>
                <a:cubicBezTo>
                  <a:pt x="90766" y="2906449"/>
                  <a:pt x="231024" y="2826062"/>
                  <a:pt x="371283" y="274567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307" name="任意多边形 7167"/>
          <p:cNvSpPr/>
          <p:nvPr/>
        </p:nvSpPr>
        <p:spPr bwMode="auto">
          <a:xfrm>
            <a:off x="7461250" y="3895725"/>
            <a:ext cx="374650" cy="454025"/>
          </a:xfrm>
          <a:custGeom>
            <a:avLst/>
            <a:gdLst>
              <a:gd name="T0" fmla="*/ 0 w 375527"/>
              <a:gd name="T1" fmla="*/ 2311 h 453580"/>
              <a:gd name="T2" fmla="*/ 335313 w 375527"/>
              <a:gd name="T3" fmla="*/ 63080 h 453580"/>
              <a:gd name="T4" fmla="*/ 340244 w 375527"/>
              <a:gd name="T5" fmla="*/ 422604 h 453580"/>
              <a:gd name="T6" fmla="*/ 192313 w 375527"/>
              <a:gd name="T7" fmla="*/ 442860 h 453580"/>
              <a:gd name="T8" fmla="*/ 187379 w 375527"/>
              <a:gd name="T9" fmla="*/ 432731 h 453580"/>
              <a:gd name="T10" fmla="*/ 202174 w 375527"/>
              <a:gd name="T11" fmla="*/ 432731 h 4535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5527" h="453580">
                <a:moveTo>
                  <a:pt x="0" y="2295"/>
                </a:moveTo>
                <a:cubicBezTo>
                  <a:pt x="141933" y="-2310"/>
                  <a:pt x="283866" y="-6915"/>
                  <a:pt x="341644" y="62586"/>
                </a:cubicBezTo>
                <a:cubicBezTo>
                  <a:pt x="399422" y="132087"/>
                  <a:pt x="370951" y="356500"/>
                  <a:pt x="346668" y="419302"/>
                </a:cubicBezTo>
                <a:cubicBezTo>
                  <a:pt x="322385" y="482104"/>
                  <a:pt x="195943" y="439399"/>
                  <a:pt x="195943" y="439399"/>
                </a:cubicBezTo>
                <a:cubicBezTo>
                  <a:pt x="169985" y="441074"/>
                  <a:pt x="190919" y="429350"/>
                  <a:pt x="190919" y="429350"/>
                </a:cubicBezTo>
                <a:cubicBezTo>
                  <a:pt x="192594" y="427675"/>
                  <a:pt x="199292" y="428512"/>
                  <a:pt x="205991" y="4293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308" name="任意多边形 7168"/>
          <p:cNvSpPr/>
          <p:nvPr/>
        </p:nvSpPr>
        <p:spPr bwMode="auto">
          <a:xfrm>
            <a:off x="7456488" y="2813050"/>
            <a:ext cx="512762" cy="2587625"/>
          </a:xfrm>
          <a:custGeom>
            <a:avLst/>
            <a:gdLst>
              <a:gd name="T0" fmla="*/ 0 w 513498"/>
              <a:gd name="T1" fmla="*/ 2492799 h 2588218"/>
              <a:gd name="T2" fmla="*/ 432115 w 513498"/>
              <a:gd name="T3" fmla="*/ 2317275 h 2588218"/>
              <a:gd name="T4" fmla="*/ 486749 w 513498"/>
              <a:gd name="T5" fmla="*/ 251102 h 2588218"/>
              <a:gd name="T6" fmla="*/ 203641 w 513498"/>
              <a:gd name="T7" fmla="*/ 35463 h 2588218"/>
              <a:gd name="T8" fmla="*/ 203641 w 513498"/>
              <a:gd name="T9" fmla="*/ 35463 h 2588218"/>
              <a:gd name="T10" fmla="*/ 203641 w 513498"/>
              <a:gd name="T11" fmla="*/ 35463 h 25882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3498" h="2588218">
                <a:moveTo>
                  <a:pt x="0" y="2497373"/>
                </a:moveTo>
                <a:cubicBezTo>
                  <a:pt x="177521" y="2596600"/>
                  <a:pt x="355042" y="2695828"/>
                  <a:pt x="437103" y="2321527"/>
                </a:cubicBezTo>
                <a:cubicBezTo>
                  <a:pt x="519164" y="1947226"/>
                  <a:pt x="530888" y="632566"/>
                  <a:pt x="492369" y="251566"/>
                </a:cubicBezTo>
                <a:cubicBezTo>
                  <a:pt x="453850" y="-129434"/>
                  <a:pt x="205991" y="35527"/>
                  <a:pt x="205991" y="35527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309" name="任意多边形 7173"/>
          <p:cNvSpPr/>
          <p:nvPr/>
        </p:nvSpPr>
        <p:spPr bwMode="auto">
          <a:xfrm>
            <a:off x="7067550" y="2441575"/>
            <a:ext cx="412750" cy="3211513"/>
          </a:xfrm>
          <a:custGeom>
            <a:avLst/>
            <a:gdLst>
              <a:gd name="T0" fmla="*/ 413177 w 412689"/>
              <a:gd name="T1" fmla="*/ 170864 h 3210368"/>
              <a:gd name="T2" fmla="*/ 56036 w 412689"/>
              <a:gd name="T3" fmla="*/ 301865 h 3210368"/>
              <a:gd name="T4" fmla="*/ 15795 w 412689"/>
              <a:gd name="T5" fmla="*/ 2952131 h 3210368"/>
              <a:gd name="T6" fmla="*/ 206946 w 412689"/>
              <a:gd name="T7" fmla="*/ 3128480 h 3210368"/>
              <a:gd name="T8" fmla="*/ 206946 w 412689"/>
              <a:gd name="T9" fmla="*/ 3128480 h 32103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689" h="3210368">
                <a:moveTo>
                  <a:pt x="412689" y="170376"/>
                </a:moveTo>
                <a:cubicBezTo>
                  <a:pt x="267406" y="4578"/>
                  <a:pt x="122124" y="-161219"/>
                  <a:pt x="55972" y="301005"/>
                </a:cubicBezTo>
                <a:cubicBezTo>
                  <a:pt x="-10180" y="763229"/>
                  <a:pt x="-9342" y="2473961"/>
                  <a:pt x="15779" y="2943721"/>
                </a:cubicBezTo>
                <a:cubicBezTo>
                  <a:pt x="40900" y="3413482"/>
                  <a:pt x="206698" y="3119568"/>
                  <a:pt x="206698" y="3119568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FEFC1D-C22A-0E4A-88A1-7069B3D564F5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Cheney’s algorithm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800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Forward(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		       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beginning of to-space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a pointer to from-space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     for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each root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points to to-space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		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Forward(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		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endParaRPr lang="en-US" altLang="zh-CN" sz="2000" dirty="0">
              <a:latin typeface="Arial Narrow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				for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each field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at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each field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*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		    </a:t>
            </a:r>
            <a:r>
              <a:rPr lang="en-US" altLang="zh-CN" sz="2000" dirty="0" err="1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Forward(</a:t>
            </a:r>
            <a:r>
              <a:rPr lang="en-US" altLang="zh-CN" sz="2000" dirty="0" err="1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dirty="0" err="1">
                <a:latin typeface="Arial Narrow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next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solidFill>
                  <a:srgbClr val="FF0000"/>
                </a:solidFill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size of record at </a:t>
            </a:r>
            <a:r>
              <a:rPr lang="en-US" altLang="zh-CN" sz="2000" dirty="0">
                <a:solidFill>
                  <a:srgbClr val="FF0000"/>
                </a:solidFill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</a:t>
            </a:r>
            <a:endParaRPr lang="en-US" altLang="zh-CN" sz="2000" dirty="0">
              <a:solidFill>
                <a:srgbClr val="FF0000"/>
              </a:solidFill>
              <a:latin typeface="Arial Narrow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p.f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next</a:t>
            </a:r>
            <a:endParaRPr lang="en-US" altLang="zh-CN" sz="2000" dirty="0">
              <a:latin typeface="Arial Narrow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next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next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+size of record p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p-&gt;f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876800" y="4343400"/>
            <a:ext cx="33528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876800" y="5410200"/>
            <a:ext cx="33528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46416" y="4417367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From</a:t>
            </a:r>
            <a:endParaRPr kumimoji="1" lang="zh-CN" altLang="en-US" sz="2200" i="0" dirty="0"/>
          </a:p>
        </p:txBody>
      </p:sp>
      <p:sp>
        <p:nvSpPr>
          <p:cNvPr id="8" name="文本框 7"/>
          <p:cNvSpPr txBox="1"/>
          <p:nvPr/>
        </p:nvSpPr>
        <p:spPr>
          <a:xfrm>
            <a:off x="4114800" y="5499556"/>
            <a:ext cx="526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To</a:t>
            </a:r>
            <a:endParaRPr kumimoji="1" lang="zh-CN" altLang="en-US" sz="2200" i="0" dirty="0"/>
          </a:p>
        </p:txBody>
      </p:sp>
      <p:sp>
        <p:nvSpPr>
          <p:cNvPr id="4" name="矩形 3"/>
          <p:cNvSpPr/>
          <p:nvPr/>
        </p:nvSpPr>
        <p:spPr bwMode="auto">
          <a:xfrm>
            <a:off x="5029200" y="5499556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334000" y="5499556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0960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4008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5" name="直线箭头连接符 14"/>
          <p:cNvCxnSpPr/>
          <p:nvPr/>
        </p:nvCxnSpPr>
        <p:spPr bwMode="auto">
          <a:xfrm flipV="1">
            <a:off x="5784650" y="6027771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文本框 15"/>
          <p:cNvSpPr txBox="1"/>
          <p:nvPr/>
        </p:nvSpPr>
        <p:spPr>
          <a:xfrm>
            <a:off x="5486400" y="6231523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>
                <a:solidFill>
                  <a:srgbClr val="FF0000"/>
                </a:solidFill>
              </a:rPr>
              <a:t>scan</a:t>
            </a:r>
            <a:endParaRPr kumimoji="1" lang="zh-CN" altLang="en-US" sz="1600" i="0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096000" y="6248400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next</a:t>
            </a:r>
            <a:endParaRPr kumimoji="1" lang="zh-CN" altLang="en-US" sz="1600" i="0" dirty="0"/>
          </a:p>
        </p:txBody>
      </p:sp>
      <p:cxnSp>
        <p:nvCxnSpPr>
          <p:cNvPr id="22" name="直线箭头连接符 21"/>
          <p:cNvCxnSpPr/>
          <p:nvPr/>
        </p:nvCxnSpPr>
        <p:spPr bwMode="auto">
          <a:xfrm flipV="1">
            <a:off x="6397525" y="6049929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矩形 17"/>
          <p:cNvSpPr/>
          <p:nvPr/>
        </p:nvSpPr>
        <p:spPr bwMode="auto">
          <a:xfrm>
            <a:off x="5791200" y="5504935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096000" y="5504935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23" name="直线箭头连接符 22"/>
          <p:cNvCxnSpPr/>
          <p:nvPr/>
        </p:nvCxnSpPr>
        <p:spPr bwMode="auto">
          <a:xfrm>
            <a:off x="5486400" y="5499556"/>
            <a:ext cx="304800" cy="29164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线箭头连接符 23"/>
          <p:cNvCxnSpPr>
            <a:stCxn id="11" idx="2"/>
          </p:cNvCxnSpPr>
          <p:nvPr/>
        </p:nvCxnSpPr>
        <p:spPr bwMode="auto">
          <a:xfrm flipH="1">
            <a:off x="5943600" y="4848254"/>
            <a:ext cx="304800" cy="65130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C42C7A-224B-BB4C-BBF8-6689B3CDFD01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584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27C0FE-008E-3740-BD21-8356B7360433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Cheney’s algorithm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800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Pro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No external stack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No pointer reverse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Con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Poor locality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Irrelevant records are copied together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35686E-277A-984A-AC64-31F253ECDEE1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Semi-depth-first algorithm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800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Forward(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		       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points to from-space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             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points to to-space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		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		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endParaRPr lang="en-US" altLang="zh-CN" sz="2400" dirty="0">
              <a:latin typeface="Arial Narrow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chase(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p.f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4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6D9CCD-8984-E646-9545-A231A8E1CB18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Semi-depth-first algorithm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800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Chase(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repeat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endParaRPr lang="en-US" altLang="zh-CN" sz="2000" dirty="0">
              <a:latin typeface="Arial Narrow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size of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← nil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each field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points to from-space and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does not points to to-space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← r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until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= nil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6D9CCD-8984-E646-9545-A231A8E1CB18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Semi-depth-first algorithm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800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Chase(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repeat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endParaRPr lang="en-US" altLang="zh-CN" sz="2000" dirty="0">
              <a:latin typeface="Arial Narrow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size of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← nil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each field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record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000" i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000" i="1" baseline="-25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points to from-space and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does not points to to-space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← r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until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= nil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876800" y="4343400"/>
            <a:ext cx="33528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876800" y="5410200"/>
            <a:ext cx="33528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46416" y="4417367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From</a:t>
            </a:r>
            <a:endParaRPr kumimoji="1" lang="zh-CN" altLang="en-US" sz="2200" i="0" dirty="0"/>
          </a:p>
        </p:txBody>
      </p:sp>
      <p:sp>
        <p:nvSpPr>
          <p:cNvPr id="8" name="文本框 7"/>
          <p:cNvSpPr txBox="1"/>
          <p:nvPr/>
        </p:nvSpPr>
        <p:spPr>
          <a:xfrm>
            <a:off x="4114800" y="5499556"/>
            <a:ext cx="526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To</a:t>
            </a:r>
            <a:endParaRPr kumimoji="1" lang="zh-CN" altLang="en-US" sz="2200" i="0" dirty="0"/>
          </a:p>
        </p:txBody>
      </p:sp>
      <p:sp>
        <p:nvSpPr>
          <p:cNvPr id="9" name="矩形 8"/>
          <p:cNvSpPr/>
          <p:nvPr/>
        </p:nvSpPr>
        <p:spPr bwMode="auto">
          <a:xfrm>
            <a:off x="5029200" y="5499556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334000" y="5499556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0960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4008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3" name="直线箭头连接符 12"/>
          <p:cNvCxnSpPr/>
          <p:nvPr/>
        </p:nvCxnSpPr>
        <p:spPr bwMode="auto">
          <a:xfrm flipV="1">
            <a:off x="5029200" y="6057900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文本框 13"/>
          <p:cNvSpPr txBox="1"/>
          <p:nvPr/>
        </p:nvSpPr>
        <p:spPr>
          <a:xfrm>
            <a:off x="4730950" y="6249600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scan</a:t>
            </a:r>
            <a:endParaRPr kumimoji="1" lang="zh-CN" altLang="en-US" sz="1600" i="0" dirty="0"/>
          </a:p>
        </p:txBody>
      </p:sp>
      <p:sp>
        <p:nvSpPr>
          <p:cNvPr id="15" name="文本框 14"/>
          <p:cNvSpPr txBox="1"/>
          <p:nvPr/>
        </p:nvSpPr>
        <p:spPr>
          <a:xfrm>
            <a:off x="6400800" y="6248400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next</a:t>
            </a:r>
            <a:endParaRPr kumimoji="1" lang="zh-CN" altLang="en-US" sz="1600" i="0" dirty="0"/>
          </a:p>
        </p:txBody>
      </p:sp>
      <p:cxnSp>
        <p:nvCxnSpPr>
          <p:cNvPr id="16" name="直线箭头连接符 15"/>
          <p:cNvCxnSpPr/>
          <p:nvPr/>
        </p:nvCxnSpPr>
        <p:spPr bwMode="auto">
          <a:xfrm flipV="1">
            <a:off x="6702325" y="6049929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矩形 16"/>
          <p:cNvSpPr/>
          <p:nvPr/>
        </p:nvSpPr>
        <p:spPr bwMode="auto">
          <a:xfrm>
            <a:off x="5791200" y="5504935"/>
            <a:ext cx="304800" cy="43088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096000" y="5504935"/>
            <a:ext cx="304800" cy="43088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9" name="直线箭头连接符 18"/>
          <p:cNvCxnSpPr/>
          <p:nvPr/>
        </p:nvCxnSpPr>
        <p:spPr bwMode="auto">
          <a:xfrm flipV="1">
            <a:off x="5486400" y="4848254"/>
            <a:ext cx="762000" cy="65130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矩形 19"/>
          <p:cNvSpPr/>
          <p:nvPr/>
        </p:nvSpPr>
        <p:spPr bwMode="auto">
          <a:xfrm>
            <a:off x="67056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3152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7852768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28" name="曲线连接符 27"/>
          <p:cNvCxnSpPr>
            <a:stCxn id="12" idx="0"/>
            <a:endCxn id="22" idx="0"/>
          </p:cNvCxnSpPr>
          <p:nvPr/>
        </p:nvCxnSpPr>
        <p:spPr bwMode="auto">
          <a:xfrm rot="5400000" flipH="1" flipV="1">
            <a:off x="7010400" y="3960167"/>
            <a:ext cx="12700" cy="914400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曲线连接符 32"/>
          <p:cNvCxnSpPr>
            <a:stCxn id="20" idx="2"/>
            <a:endCxn id="23" idx="2"/>
          </p:cNvCxnSpPr>
          <p:nvPr/>
        </p:nvCxnSpPr>
        <p:spPr bwMode="auto">
          <a:xfrm rot="16200000" flipH="1">
            <a:off x="7431584" y="4274670"/>
            <a:ext cx="12700" cy="1147168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文本框 24"/>
          <p:cNvSpPr txBox="1"/>
          <p:nvPr/>
        </p:nvSpPr>
        <p:spPr>
          <a:xfrm>
            <a:off x="5870171" y="3894092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p</a:t>
            </a:r>
            <a:endParaRPr kumimoji="1" lang="zh-CN" altLang="en-US" sz="2000" i="0" dirty="0"/>
          </a:p>
        </p:txBody>
      </p:sp>
      <p:cxnSp>
        <p:nvCxnSpPr>
          <p:cNvPr id="26" name="直线箭头连接符 25"/>
          <p:cNvCxnSpPr/>
          <p:nvPr/>
        </p:nvCxnSpPr>
        <p:spPr bwMode="auto">
          <a:xfrm>
            <a:off x="6082943" y="4182992"/>
            <a:ext cx="165457" cy="23437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文本框 1"/>
          <p:cNvSpPr txBox="1"/>
          <p:nvPr/>
        </p:nvSpPr>
        <p:spPr>
          <a:xfrm>
            <a:off x="5632250" y="6242400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q</a:t>
            </a:r>
            <a:endParaRPr kumimoji="1" lang="zh-CN" altLang="en-US" sz="1600" i="0" dirty="0"/>
          </a:p>
        </p:txBody>
      </p:sp>
      <p:cxnSp>
        <p:nvCxnSpPr>
          <p:cNvPr id="3" name="直线箭头连接符 2"/>
          <p:cNvCxnSpPr/>
          <p:nvPr/>
        </p:nvCxnSpPr>
        <p:spPr bwMode="auto">
          <a:xfrm flipV="1">
            <a:off x="5787925" y="6049929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6D9CCD-8984-E646-9545-A231A8E1CB18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Semi-depth-first algorithm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800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Chase(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repeat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endParaRPr lang="en-US" altLang="zh-CN" sz="2000" dirty="0">
              <a:latin typeface="Arial Narrow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size of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← nil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each field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points to from-space and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.f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does not points to to-space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000" i="1" baseline="-25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← r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until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= nil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876800" y="4343400"/>
            <a:ext cx="33528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876800" y="5410200"/>
            <a:ext cx="33528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46416" y="4417367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From</a:t>
            </a:r>
            <a:endParaRPr kumimoji="1" lang="zh-CN" altLang="en-US" sz="2200" i="0" dirty="0"/>
          </a:p>
        </p:txBody>
      </p:sp>
      <p:sp>
        <p:nvSpPr>
          <p:cNvPr id="8" name="文本框 7"/>
          <p:cNvSpPr txBox="1"/>
          <p:nvPr/>
        </p:nvSpPr>
        <p:spPr>
          <a:xfrm>
            <a:off x="4114800" y="5499556"/>
            <a:ext cx="526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To</a:t>
            </a:r>
            <a:endParaRPr kumimoji="1" lang="zh-CN" altLang="en-US" sz="2200" i="0" dirty="0"/>
          </a:p>
        </p:txBody>
      </p:sp>
      <p:sp>
        <p:nvSpPr>
          <p:cNvPr id="9" name="矩形 8"/>
          <p:cNvSpPr/>
          <p:nvPr/>
        </p:nvSpPr>
        <p:spPr bwMode="auto">
          <a:xfrm>
            <a:off x="5029200" y="5499556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334000" y="5499556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0960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4008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3" name="直线箭头连接符 12"/>
          <p:cNvCxnSpPr/>
          <p:nvPr/>
        </p:nvCxnSpPr>
        <p:spPr bwMode="auto">
          <a:xfrm flipV="1">
            <a:off x="5029200" y="6057900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文本框 13"/>
          <p:cNvSpPr txBox="1"/>
          <p:nvPr/>
        </p:nvSpPr>
        <p:spPr>
          <a:xfrm>
            <a:off x="4730950" y="6261652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scan</a:t>
            </a:r>
            <a:endParaRPr kumimoji="1" lang="zh-CN" altLang="en-US" sz="1600" i="0" dirty="0"/>
          </a:p>
        </p:txBody>
      </p:sp>
      <p:sp>
        <p:nvSpPr>
          <p:cNvPr id="15" name="文本框 14"/>
          <p:cNvSpPr txBox="1"/>
          <p:nvPr/>
        </p:nvSpPr>
        <p:spPr>
          <a:xfrm>
            <a:off x="6400800" y="6248400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next</a:t>
            </a:r>
            <a:endParaRPr kumimoji="1" lang="zh-CN" altLang="en-US" sz="1600" i="0" dirty="0"/>
          </a:p>
        </p:txBody>
      </p:sp>
      <p:cxnSp>
        <p:nvCxnSpPr>
          <p:cNvPr id="16" name="直线箭头连接符 15"/>
          <p:cNvCxnSpPr/>
          <p:nvPr/>
        </p:nvCxnSpPr>
        <p:spPr bwMode="auto">
          <a:xfrm flipV="1">
            <a:off x="6702325" y="6049929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矩形 16"/>
          <p:cNvSpPr/>
          <p:nvPr/>
        </p:nvSpPr>
        <p:spPr bwMode="auto">
          <a:xfrm>
            <a:off x="5791200" y="5504935"/>
            <a:ext cx="304800" cy="43088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096000" y="5504935"/>
            <a:ext cx="304800" cy="43088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9" name="直线箭头连接符 18"/>
          <p:cNvCxnSpPr/>
          <p:nvPr/>
        </p:nvCxnSpPr>
        <p:spPr bwMode="auto">
          <a:xfrm flipV="1">
            <a:off x="5486400" y="4848254"/>
            <a:ext cx="762000" cy="65130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矩形 19"/>
          <p:cNvSpPr/>
          <p:nvPr/>
        </p:nvSpPr>
        <p:spPr bwMode="auto">
          <a:xfrm>
            <a:off x="67056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3152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7852768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28" name="曲线连接符 27"/>
          <p:cNvCxnSpPr>
            <a:stCxn id="12" idx="0"/>
            <a:endCxn id="22" idx="0"/>
          </p:cNvCxnSpPr>
          <p:nvPr/>
        </p:nvCxnSpPr>
        <p:spPr bwMode="auto">
          <a:xfrm rot="5400000" flipH="1" flipV="1">
            <a:off x="7010400" y="3960167"/>
            <a:ext cx="12700" cy="914400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曲线连接符 32"/>
          <p:cNvCxnSpPr>
            <a:stCxn id="20" idx="2"/>
            <a:endCxn id="23" idx="2"/>
          </p:cNvCxnSpPr>
          <p:nvPr/>
        </p:nvCxnSpPr>
        <p:spPr bwMode="auto">
          <a:xfrm rot="16200000" flipH="1">
            <a:off x="7431584" y="4274670"/>
            <a:ext cx="12700" cy="1147168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文本框 1"/>
          <p:cNvSpPr txBox="1"/>
          <p:nvPr/>
        </p:nvSpPr>
        <p:spPr>
          <a:xfrm>
            <a:off x="7544670" y="3844894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>
                <a:solidFill>
                  <a:srgbClr val="FF0000"/>
                </a:solidFill>
              </a:rPr>
              <a:t>r</a:t>
            </a:r>
            <a:endParaRPr kumimoji="1" lang="zh-CN" altLang="en-US" sz="2000" i="0" dirty="0">
              <a:solidFill>
                <a:srgbClr val="FF0000"/>
              </a:solidFill>
            </a:endParaRPr>
          </a:p>
        </p:txBody>
      </p:sp>
      <p:cxnSp>
        <p:nvCxnSpPr>
          <p:cNvPr id="4" name="直线箭头连接符 3"/>
          <p:cNvCxnSpPr/>
          <p:nvPr/>
        </p:nvCxnSpPr>
        <p:spPr bwMode="auto">
          <a:xfrm flipH="1">
            <a:off x="7467601" y="4154304"/>
            <a:ext cx="152399" cy="278451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文本框 28"/>
          <p:cNvSpPr txBox="1"/>
          <p:nvPr/>
        </p:nvSpPr>
        <p:spPr>
          <a:xfrm>
            <a:off x="5870171" y="3894092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p</a:t>
            </a:r>
            <a:endParaRPr kumimoji="1" lang="zh-CN" altLang="en-US" sz="2000" i="0" dirty="0"/>
          </a:p>
        </p:txBody>
      </p:sp>
      <p:cxnSp>
        <p:nvCxnSpPr>
          <p:cNvPr id="30" name="直线箭头连接符 29"/>
          <p:cNvCxnSpPr/>
          <p:nvPr/>
        </p:nvCxnSpPr>
        <p:spPr bwMode="auto">
          <a:xfrm>
            <a:off x="6082943" y="4182992"/>
            <a:ext cx="165457" cy="23437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5632250" y="6242400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q</a:t>
            </a:r>
            <a:endParaRPr kumimoji="1" lang="zh-CN" altLang="en-US" sz="1600" i="0" dirty="0"/>
          </a:p>
        </p:txBody>
      </p:sp>
      <p:cxnSp>
        <p:nvCxnSpPr>
          <p:cNvPr id="21" name="直线箭头连接符 20"/>
          <p:cNvCxnSpPr/>
          <p:nvPr/>
        </p:nvCxnSpPr>
        <p:spPr bwMode="auto">
          <a:xfrm flipV="1">
            <a:off x="5787925" y="6049929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6D9CCD-8984-E646-9545-A231A8E1CB18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Semi-depth-first algorithm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800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Chase(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repeat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endParaRPr lang="en-US" altLang="zh-CN" sz="2000" dirty="0">
              <a:latin typeface="Arial Narrow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size of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← nil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each field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000" i="1" baseline="-25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points to from-space and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does not points to to-space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← r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until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= nil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876800" y="4343400"/>
            <a:ext cx="33528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876800" y="5410200"/>
            <a:ext cx="33528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46416" y="4417367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From</a:t>
            </a:r>
            <a:endParaRPr kumimoji="1" lang="zh-CN" altLang="en-US" sz="2200" i="0" dirty="0"/>
          </a:p>
        </p:txBody>
      </p:sp>
      <p:sp>
        <p:nvSpPr>
          <p:cNvPr id="8" name="文本框 7"/>
          <p:cNvSpPr txBox="1"/>
          <p:nvPr/>
        </p:nvSpPr>
        <p:spPr>
          <a:xfrm>
            <a:off x="4114800" y="5499556"/>
            <a:ext cx="526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To</a:t>
            </a:r>
            <a:endParaRPr kumimoji="1" lang="zh-CN" altLang="en-US" sz="2200" i="0" dirty="0"/>
          </a:p>
        </p:txBody>
      </p:sp>
      <p:sp>
        <p:nvSpPr>
          <p:cNvPr id="9" name="矩形 8"/>
          <p:cNvSpPr/>
          <p:nvPr/>
        </p:nvSpPr>
        <p:spPr bwMode="auto">
          <a:xfrm>
            <a:off x="5029200" y="5499556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334000" y="5499556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0960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4008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3" name="直线箭头连接符 12"/>
          <p:cNvCxnSpPr/>
          <p:nvPr/>
        </p:nvCxnSpPr>
        <p:spPr bwMode="auto">
          <a:xfrm flipV="1">
            <a:off x="5029200" y="6057900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文本框 13"/>
          <p:cNvSpPr txBox="1"/>
          <p:nvPr/>
        </p:nvSpPr>
        <p:spPr>
          <a:xfrm>
            <a:off x="4730950" y="6261652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scan</a:t>
            </a:r>
            <a:endParaRPr kumimoji="1" lang="zh-CN" altLang="en-US" sz="1600" i="0" dirty="0"/>
          </a:p>
        </p:txBody>
      </p:sp>
      <p:sp>
        <p:nvSpPr>
          <p:cNvPr id="15" name="文本框 14"/>
          <p:cNvSpPr txBox="1"/>
          <p:nvPr/>
        </p:nvSpPr>
        <p:spPr>
          <a:xfrm>
            <a:off x="6400800" y="6248400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next</a:t>
            </a:r>
            <a:endParaRPr kumimoji="1" lang="zh-CN" altLang="en-US" sz="1600" i="0" dirty="0"/>
          </a:p>
        </p:txBody>
      </p:sp>
      <p:cxnSp>
        <p:nvCxnSpPr>
          <p:cNvPr id="16" name="直线箭头连接符 15"/>
          <p:cNvCxnSpPr/>
          <p:nvPr/>
        </p:nvCxnSpPr>
        <p:spPr bwMode="auto">
          <a:xfrm flipV="1">
            <a:off x="6702325" y="6049929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矩形 16"/>
          <p:cNvSpPr/>
          <p:nvPr/>
        </p:nvSpPr>
        <p:spPr bwMode="auto">
          <a:xfrm>
            <a:off x="5791200" y="5504935"/>
            <a:ext cx="304800" cy="43088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096000" y="5504935"/>
            <a:ext cx="304800" cy="43088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9" name="直线箭头连接符 18"/>
          <p:cNvCxnSpPr/>
          <p:nvPr/>
        </p:nvCxnSpPr>
        <p:spPr bwMode="auto">
          <a:xfrm flipV="1">
            <a:off x="5486400" y="4848254"/>
            <a:ext cx="762000" cy="65130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矩形 19"/>
          <p:cNvSpPr/>
          <p:nvPr/>
        </p:nvSpPr>
        <p:spPr bwMode="auto">
          <a:xfrm>
            <a:off x="67056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3152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7852768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28" name="曲线连接符 27"/>
          <p:cNvCxnSpPr>
            <a:stCxn id="12" idx="0"/>
            <a:endCxn id="22" idx="0"/>
          </p:cNvCxnSpPr>
          <p:nvPr/>
        </p:nvCxnSpPr>
        <p:spPr bwMode="auto">
          <a:xfrm rot="5400000" flipH="1" flipV="1">
            <a:off x="7010400" y="3960167"/>
            <a:ext cx="12700" cy="914400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曲线连接符 32"/>
          <p:cNvCxnSpPr>
            <a:stCxn id="20" idx="2"/>
            <a:endCxn id="23" idx="2"/>
          </p:cNvCxnSpPr>
          <p:nvPr/>
        </p:nvCxnSpPr>
        <p:spPr bwMode="auto">
          <a:xfrm rot="16200000" flipH="1">
            <a:off x="7431584" y="4274670"/>
            <a:ext cx="12700" cy="1147168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文本框 1"/>
          <p:cNvSpPr txBox="1"/>
          <p:nvPr/>
        </p:nvSpPr>
        <p:spPr>
          <a:xfrm>
            <a:off x="7544670" y="3844894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>
                <a:solidFill>
                  <a:srgbClr val="FF0000"/>
                </a:solidFill>
              </a:rPr>
              <a:t>r</a:t>
            </a:r>
            <a:endParaRPr kumimoji="1" lang="zh-CN" altLang="en-US" sz="2000" i="0" dirty="0">
              <a:solidFill>
                <a:srgbClr val="FF0000"/>
              </a:solidFill>
            </a:endParaRPr>
          </a:p>
        </p:txBody>
      </p:sp>
      <p:cxnSp>
        <p:nvCxnSpPr>
          <p:cNvPr id="4" name="直线箭头连接符 3"/>
          <p:cNvCxnSpPr/>
          <p:nvPr/>
        </p:nvCxnSpPr>
        <p:spPr bwMode="auto">
          <a:xfrm flipH="1">
            <a:off x="7467601" y="4154304"/>
            <a:ext cx="152399" cy="278451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矩形 26"/>
          <p:cNvSpPr/>
          <p:nvPr/>
        </p:nvSpPr>
        <p:spPr bwMode="auto">
          <a:xfrm>
            <a:off x="6406646" y="5504742"/>
            <a:ext cx="304800" cy="43088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870171" y="3894092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p</a:t>
            </a:r>
            <a:endParaRPr kumimoji="1" lang="zh-CN" altLang="en-US" sz="2000" i="0" dirty="0"/>
          </a:p>
        </p:txBody>
      </p:sp>
      <p:cxnSp>
        <p:nvCxnSpPr>
          <p:cNvPr id="30" name="直线箭头连接符 29"/>
          <p:cNvCxnSpPr/>
          <p:nvPr/>
        </p:nvCxnSpPr>
        <p:spPr bwMode="auto">
          <a:xfrm>
            <a:off x="6082943" y="4182992"/>
            <a:ext cx="165457" cy="23437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5632250" y="6242400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q</a:t>
            </a:r>
            <a:endParaRPr kumimoji="1" lang="zh-CN" altLang="en-US" sz="1600" i="0" dirty="0"/>
          </a:p>
        </p:txBody>
      </p:sp>
      <p:cxnSp>
        <p:nvCxnSpPr>
          <p:cNvPr id="21" name="直线箭头连接符 20"/>
          <p:cNvCxnSpPr/>
          <p:nvPr/>
        </p:nvCxnSpPr>
        <p:spPr bwMode="auto">
          <a:xfrm flipV="1">
            <a:off x="5787925" y="6049929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6D9CCD-8984-E646-9545-A231A8E1CB18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Semi-depth-first algorithm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800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Chase(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repeat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endParaRPr lang="en-US" altLang="zh-CN" sz="2000" dirty="0">
              <a:latin typeface="Arial Narrow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size of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← nil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each field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points to from-space and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.f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does not points to to-space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000" i="1" baseline="-25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← r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until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= nil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876800" y="4343400"/>
            <a:ext cx="33528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876800" y="5410200"/>
            <a:ext cx="33528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46416" y="4417367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From</a:t>
            </a:r>
            <a:endParaRPr kumimoji="1" lang="zh-CN" altLang="en-US" sz="2200" i="0" dirty="0"/>
          </a:p>
        </p:txBody>
      </p:sp>
      <p:sp>
        <p:nvSpPr>
          <p:cNvPr id="8" name="文本框 7"/>
          <p:cNvSpPr txBox="1"/>
          <p:nvPr/>
        </p:nvSpPr>
        <p:spPr>
          <a:xfrm>
            <a:off x="4114800" y="5499556"/>
            <a:ext cx="526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To</a:t>
            </a:r>
            <a:endParaRPr kumimoji="1" lang="zh-CN" altLang="en-US" sz="2200" i="0" dirty="0"/>
          </a:p>
        </p:txBody>
      </p:sp>
      <p:sp>
        <p:nvSpPr>
          <p:cNvPr id="9" name="矩形 8"/>
          <p:cNvSpPr/>
          <p:nvPr/>
        </p:nvSpPr>
        <p:spPr bwMode="auto">
          <a:xfrm>
            <a:off x="5029200" y="5499556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334000" y="5499556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0960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4008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3" name="直线箭头连接符 12"/>
          <p:cNvCxnSpPr/>
          <p:nvPr/>
        </p:nvCxnSpPr>
        <p:spPr bwMode="auto">
          <a:xfrm flipV="1">
            <a:off x="5029200" y="6057900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文本框 13"/>
          <p:cNvSpPr txBox="1"/>
          <p:nvPr/>
        </p:nvSpPr>
        <p:spPr>
          <a:xfrm>
            <a:off x="4730950" y="6261652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scan</a:t>
            </a:r>
            <a:endParaRPr kumimoji="1" lang="zh-CN" altLang="en-US" sz="1600" i="0" dirty="0"/>
          </a:p>
        </p:txBody>
      </p:sp>
      <p:sp>
        <p:nvSpPr>
          <p:cNvPr id="15" name="文本框 14"/>
          <p:cNvSpPr txBox="1"/>
          <p:nvPr/>
        </p:nvSpPr>
        <p:spPr>
          <a:xfrm>
            <a:off x="6400800" y="6248400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next</a:t>
            </a:r>
            <a:endParaRPr kumimoji="1" lang="zh-CN" altLang="en-US" sz="1600" i="0" dirty="0"/>
          </a:p>
        </p:txBody>
      </p:sp>
      <p:cxnSp>
        <p:nvCxnSpPr>
          <p:cNvPr id="16" name="直线箭头连接符 15"/>
          <p:cNvCxnSpPr/>
          <p:nvPr/>
        </p:nvCxnSpPr>
        <p:spPr bwMode="auto">
          <a:xfrm flipV="1">
            <a:off x="6702325" y="6049929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矩形 16"/>
          <p:cNvSpPr/>
          <p:nvPr/>
        </p:nvSpPr>
        <p:spPr bwMode="auto">
          <a:xfrm>
            <a:off x="5791200" y="5504935"/>
            <a:ext cx="304800" cy="43088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096000" y="5504935"/>
            <a:ext cx="304800" cy="43088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9" name="直线箭头连接符 18"/>
          <p:cNvCxnSpPr/>
          <p:nvPr/>
        </p:nvCxnSpPr>
        <p:spPr bwMode="auto">
          <a:xfrm flipV="1">
            <a:off x="5486400" y="4848254"/>
            <a:ext cx="762000" cy="65130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矩形 19"/>
          <p:cNvSpPr/>
          <p:nvPr/>
        </p:nvSpPr>
        <p:spPr bwMode="auto">
          <a:xfrm>
            <a:off x="67056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3152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7852768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28" name="曲线连接符 27"/>
          <p:cNvCxnSpPr>
            <a:stCxn id="12" idx="0"/>
            <a:endCxn id="22" idx="0"/>
          </p:cNvCxnSpPr>
          <p:nvPr/>
        </p:nvCxnSpPr>
        <p:spPr bwMode="auto">
          <a:xfrm rot="5400000" flipH="1" flipV="1">
            <a:off x="7010400" y="3960167"/>
            <a:ext cx="12700" cy="914400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曲线连接符 32"/>
          <p:cNvCxnSpPr>
            <a:stCxn id="20" idx="2"/>
            <a:endCxn id="23" idx="2"/>
          </p:cNvCxnSpPr>
          <p:nvPr/>
        </p:nvCxnSpPr>
        <p:spPr bwMode="auto">
          <a:xfrm rot="16200000" flipH="1">
            <a:off x="7431584" y="4274670"/>
            <a:ext cx="12700" cy="1147168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文本框 1"/>
          <p:cNvSpPr txBox="1"/>
          <p:nvPr/>
        </p:nvSpPr>
        <p:spPr>
          <a:xfrm>
            <a:off x="7544670" y="3844894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>
                <a:solidFill>
                  <a:srgbClr val="FF0000"/>
                </a:solidFill>
              </a:rPr>
              <a:t>r</a:t>
            </a:r>
            <a:endParaRPr kumimoji="1" lang="zh-CN" altLang="en-US" sz="2000" i="0" dirty="0">
              <a:solidFill>
                <a:srgbClr val="FF0000"/>
              </a:solidFill>
            </a:endParaRPr>
          </a:p>
        </p:txBody>
      </p:sp>
      <p:cxnSp>
        <p:nvCxnSpPr>
          <p:cNvPr id="4" name="直线箭头连接符 3"/>
          <p:cNvCxnSpPr>
            <a:endCxn id="23" idx="0"/>
          </p:cNvCxnSpPr>
          <p:nvPr/>
        </p:nvCxnSpPr>
        <p:spPr bwMode="auto">
          <a:xfrm>
            <a:off x="7620001" y="4154304"/>
            <a:ext cx="385167" cy="26306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矩形 26"/>
          <p:cNvSpPr/>
          <p:nvPr/>
        </p:nvSpPr>
        <p:spPr bwMode="auto">
          <a:xfrm>
            <a:off x="6406646" y="5504742"/>
            <a:ext cx="304800" cy="43088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870171" y="3894092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p</a:t>
            </a:r>
            <a:endParaRPr kumimoji="1" lang="zh-CN" altLang="en-US" sz="2000" i="0" dirty="0"/>
          </a:p>
        </p:txBody>
      </p:sp>
      <p:cxnSp>
        <p:nvCxnSpPr>
          <p:cNvPr id="30" name="直线箭头连接符 29"/>
          <p:cNvCxnSpPr/>
          <p:nvPr/>
        </p:nvCxnSpPr>
        <p:spPr bwMode="auto">
          <a:xfrm>
            <a:off x="6082943" y="4182992"/>
            <a:ext cx="165457" cy="23437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5632250" y="6242400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q</a:t>
            </a:r>
            <a:endParaRPr kumimoji="1" lang="zh-CN" altLang="en-US" sz="1600" i="0" dirty="0"/>
          </a:p>
        </p:txBody>
      </p:sp>
      <p:cxnSp>
        <p:nvCxnSpPr>
          <p:cNvPr id="21" name="直线箭头连接符 20"/>
          <p:cNvCxnSpPr/>
          <p:nvPr/>
        </p:nvCxnSpPr>
        <p:spPr bwMode="auto">
          <a:xfrm flipV="1">
            <a:off x="5787925" y="6049929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6D9CCD-8984-E646-9545-A231A8E1CB18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Semi-depth-first algorithm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800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Chase(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repeat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endParaRPr lang="en-US" altLang="zh-CN" sz="2000" dirty="0">
              <a:latin typeface="Arial Narrow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size of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← nil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each field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points to from-space and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does not points to to-space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endParaRPr lang="en-US" altLang="zh-CN" sz="2000" i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← r</a:t>
            </a:r>
            <a:endParaRPr lang="en-US" altLang="zh-CN" sz="2000" i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until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= nil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876800" y="4343400"/>
            <a:ext cx="33528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876800" y="5410200"/>
            <a:ext cx="33528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46416" y="4417367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From</a:t>
            </a:r>
            <a:endParaRPr kumimoji="1" lang="zh-CN" altLang="en-US" sz="2200" i="0" dirty="0"/>
          </a:p>
        </p:txBody>
      </p:sp>
      <p:sp>
        <p:nvSpPr>
          <p:cNvPr id="8" name="文本框 7"/>
          <p:cNvSpPr txBox="1"/>
          <p:nvPr/>
        </p:nvSpPr>
        <p:spPr>
          <a:xfrm>
            <a:off x="4114800" y="5499556"/>
            <a:ext cx="526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To</a:t>
            </a:r>
            <a:endParaRPr kumimoji="1" lang="zh-CN" altLang="en-US" sz="2200" i="0" dirty="0"/>
          </a:p>
        </p:txBody>
      </p:sp>
      <p:sp>
        <p:nvSpPr>
          <p:cNvPr id="9" name="矩形 8"/>
          <p:cNvSpPr/>
          <p:nvPr/>
        </p:nvSpPr>
        <p:spPr bwMode="auto">
          <a:xfrm>
            <a:off x="5029200" y="5499556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334000" y="5499556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0960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4008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3" name="直线箭头连接符 12"/>
          <p:cNvCxnSpPr/>
          <p:nvPr/>
        </p:nvCxnSpPr>
        <p:spPr bwMode="auto">
          <a:xfrm flipV="1">
            <a:off x="5029200" y="6057900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文本框 13"/>
          <p:cNvSpPr txBox="1"/>
          <p:nvPr/>
        </p:nvSpPr>
        <p:spPr>
          <a:xfrm>
            <a:off x="4730950" y="6261652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scan</a:t>
            </a:r>
            <a:endParaRPr kumimoji="1" lang="zh-CN" altLang="en-US" sz="1600" i="0" dirty="0"/>
          </a:p>
        </p:txBody>
      </p:sp>
      <p:sp>
        <p:nvSpPr>
          <p:cNvPr id="15" name="文本框 14"/>
          <p:cNvSpPr txBox="1"/>
          <p:nvPr/>
        </p:nvSpPr>
        <p:spPr>
          <a:xfrm>
            <a:off x="6400800" y="6248400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next</a:t>
            </a:r>
            <a:endParaRPr kumimoji="1" lang="zh-CN" altLang="en-US" sz="1600" i="0" dirty="0"/>
          </a:p>
        </p:txBody>
      </p:sp>
      <p:cxnSp>
        <p:nvCxnSpPr>
          <p:cNvPr id="16" name="直线箭头连接符 15"/>
          <p:cNvCxnSpPr/>
          <p:nvPr/>
        </p:nvCxnSpPr>
        <p:spPr bwMode="auto">
          <a:xfrm flipV="1">
            <a:off x="6702325" y="6049929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矩形 16"/>
          <p:cNvSpPr/>
          <p:nvPr/>
        </p:nvSpPr>
        <p:spPr bwMode="auto">
          <a:xfrm>
            <a:off x="5791200" y="5504935"/>
            <a:ext cx="304800" cy="43088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096000" y="5504935"/>
            <a:ext cx="304800" cy="43088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9" name="直线箭头连接符 18"/>
          <p:cNvCxnSpPr/>
          <p:nvPr/>
        </p:nvCxnSpPr>
        <p:spPr bwMode="auto">
          <a:xfrm flipV="1">
            <a:off x="5486400" y="4848254"/>
            <a:ext cx="762000" cy="65130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矩形 19"/>
          <p:cNvSpPr/>
          <p:nvPr/>
        </p:nvSpPr>
        <p:spPr bwMode="auto">
          <a:xfrm>
            <a:off x="67056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3152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7852768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28" name="曲线连接符 27"/>
          <p:cNvCxnSpPr>
            <a:stCxn id="12" idx="0"/>
            <a:endCxn id="22" idx="0"/>
          </p:cNvCxnSpPr>
          <p:nvPr/>
        </p:nvCxnSpPr>
        <p:spPr bwMode="auto">
          <a:xfrm rot="5400000" flipH="1" flipV="1">
            <a:off x="7010400" y="3960167"/>
            <a:ext cx="12700" cy="914400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曲线连接符 32"/>
          <p:cNvCxnSpPr>
            <a:stCxn id="20" idx="2"/>
            <a:endCxn id="23" idx="2"/>
          </p:cNvCxnSpPr>
          <p:nvPr/>
        </p:nvCxnSpPr>
        <p:spPr bwMode="auto">
          <a:xfrm rot="16200000" flipH="1">
            <a:off x="7431584" y="4274670"/>
            <a:ext cx="12700" cy="1147168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文本框 1"/>
          <p:cNvSpPr txBox="1"/>
          <p:nvPr/>
        </p:nvSpPr>
        <p:spPr>
          <a:xfrm>
            <a:off x="7544670" y="3844894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r</a:t>
            </a:r>
            <a:endParaRPr kumimoji="1" lang="zh-CN" altLang="en-US" sz="2000" i="0" dirty="0"/>
          </a:p>
        </p:txBody>
      </p:sp>
      <p:cxnSp>
        <p:nvCxnSpPr>
          <p:cNvPr id="4" name="直线箭头连接符 3"/>
          <p:cNvCxnSpPr>
            <a:endCxn id="23" idx="0"/>
          </p:cNvCxnSpPr>
          <p:nvPr/>
        </p:nvCxnSpPr>
        <p:spPr bwMode="auto">
          <a:xfrm>
            <a:off x="7620001" y="4154304"/>
            <a:ext cx="385167" cy="26306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矩形 26"/>
          <p:cNvSpPr/>
          <p:nvPr/>
        </p:nvSpPr>
        <p:spPr bwMode="auto">
          <a:xfrm>
            <a:off x="6406646" y="5504742"/>
            <a:ext cx="304800" cy="43088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942155" y="385585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>
                <a:solidFill>
                  <a:srgbClr val="FF0000"/>
                </a:solidFill>
              </a:rPr>
              <a:t>p</a:t>
            </a:r>
            <a:endParaRPr kumimoji="1" lang="zh-CN" altLang="en-US" sz="2000" i="0" dirty="0">
              <a:solidFill>
                <a:srgbClr val="FF0000"/>
              </a:solidFill>
            </a:endParaRPr>
          </a:p>
        </p:txBody>
      </p:sp>
      <p:cxnSp>
        <p:nvCxnSpPr>
          <p:cNvPr id="31" name="直线箭头连接符 30"/>
          <p:cNvCxnSpPr>
            <a:stCxn id="34" idx="2"/>
          </p:cNvCxnSpPr>
          <p:nvPr/>
        </p:nvCxnSpPr>
        <p:spPr bwMode="auto">
          <a:xfrm flipH="1">
            <a:off x="8060875" y="4255963"/>
            <a:ext cx="42542" cy="179823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直线箭头连接符 40"/>
          <p:cNvCxnSpPr/>
          <p:nvPr/>
        </p:nvCxnSpPr>
        <p:spPr bwMode="auto">
          <a:xfrm flipH="1">
            <a:off x="5937250" y="4835002"/>
            <a:ext cx="311150" cy="65648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5632250" y="6242400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q</a:t>
            </a:r>
            <a:endParaRPr kumimoji="1" lang="zh-CN" altLang="en-US" sz="1600" i="0" dirty="0"/>
          </a:p>
        </p:txBody>
      </p:sp>
      <p:cxnSp>
        <p:nvCxnSpPr>
          <p:cNvPr id="21" name="直线箭头连接符 20"/>
          <p:cNvCxnSpPr/>
          <p:nvPr/>
        </p:nvCxnSpPr>
        <p:spPr bwMode="auto">
          <a:xfrm flipV="1">
            <a:off x="5787925" y="6049929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6D9CCD-8984-E646-9545-A231A8E1CB18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Semi-depth-first algorithm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800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Chase(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repeat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endParaRPr lang="en-US" altLang="zh-CN" sz="2000" dirty="0">
              <a:latin typeface="Arial Narrow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size of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← nil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each field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record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000" i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points to from-space and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does not points to to-space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← r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until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= nil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876800" y="4343400"/>
            <a:ext cx="33528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876800" y="5410200"/>
            <a:ext cx="33528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46416" y="4417367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From</a:t>
            </a:r>
            <a:endParaRPr kumimoji="1" lang="zh-CN" altLang="en-US" sz="2200" i="0" dirty="0"/>
          </a:p>
        </p:txBody>
      </p:sp>
      <p:sp>
        <p:nvSpPr>
          <p:cNvPr id="8" name="文本框 7"/>
          <p:cNvSpPr txBox="1"/>
          <p:nvPr/>
        </p:nvSpPr>
        <p:spPr>
          <a:xfrm>
            <a:off x="4114800" y="5499556"/>
            <a:ext cx="526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To</a:t>
            </a:r>
            <a:endParaRPr kumimoji="1" lang="zh-CN" altLang="en-US" sz="2200" i="0" dirty="0"/>
          </a:p>
        </p:txBody>
      </p:sp>
      <p:sp>
        <p:nvSpPr>
          <p:cNvPr id="9" name="矩形 8"/>
          <p:cNvSpPr/>
          <p:nvPr/>
        </p:nvSpPr>
        <p:spPr bwMode="auto">
          <a:xfrm>
            <a:off x="5029200" y="5499556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334000" y="5499556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0960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4008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3" name="直线箭头连接符 12"/>
          <p:cNvCxnSpPr/>
          <p:nvPr/>
        </p:nvCxnSpPr>
        <p:spPr bwMode="auto">
          <a:xfrm flipV="1">
            <a:off x="5029200" y="6057900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文本框 13"/>
          <p:cNvSpPr txBox="1"/>
          <p:nvPr/>
        </p:nvSpPr>
        <p:spPr>
          <a:xfrm>
            <a:off x="4730950" y="6261652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scan</a:t>
            </a:r>
            <a:endParaRPr kumimoji="1" lang="zh-CN" altLang="en-US" sz="1600" i="0" dirty="0"/>
          </a:p>
        </p:txBody>
      </p:sp>
      <p:sp>
        <p:nvSpPr>
          <p:cNvPr id="15" name="文本框 14"/>
          <p:cNvSpPr txBox="1"/>
          <p:nvPr/>
        </p:nvSpPr>
        <p:spPr>
          <a:xfrm>
            <a:off x="6864350" y="6248400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next</a:t>
            </a:r>
            <a:endParaRPr kumimoji="1" lang="zh-CN" altLang="en-US" sz="1600" i="0" dirty="0"/>
          </a:p>
        </p:txBody>
      </p:sp>
      <p:cxnSp>
        <p:nvCxnSpPr>
          <p:cNvPr id="16" name="直线箭头连接符 15"/>
          <p:cNvCxnSpPr/>
          <p:nvPr/>
        </p:nvCxnSpPr>
        <p:spPr bwMode="auto">
          <a:xfrm flipV="1">
            <a:off x="7165875" y="6049929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矩形 16"/>
          <p:cNvSpPr/>
          <p:nvPr/>
        </p:nvSpPr>
        <p:spPr bwMode="auto">
          <a:xfrm>
            <a:off x="5791200" y="5504935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096000" y="5504935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9" name="直线箭头连接符 18"/>
          <p:cNvCxnSpPr/>
          <p:nvPr/>
        </p:nvCxnSpPr>
        <p:spPr bwMode="auto">
          <a:xfrm flipV="1">
            <a:off x="5486400" y="4848254"/>
            <a:ext cx="762000" cy="65130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矩形 19"/>
          <p:cNvSpPr/>
          <p:nvPr/>
        </p:nvSpPr>
        <p:spPr bwMode="auto">
          <a:xfrm>
            <a:off x="67056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3152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7852768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28" name="曲线连接符 27"/>
          <p:cNvCxnSpPr>
            <a:stCxn id="12" idx="0"/>
            <a:endCxn id="22" idx="0"/>
          </p:cNvCxnSpPr>
          <p:nvPr/>
        </p:nvCxnSpPr>
        <p:spPr bwMode="auto">
          <a:xfrm rot="5400000" flipH="1" flipV="1">
            <a:off x="7010400" y="3960167"/>
            <a:ext cx="12700" cy="914400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曲线连接符 32"/>
          <p:cNvCxnSpPr>
            <a:stCxn id="20" idx="2"/>
            <a:endCxn id="23" idx="2"/>
          </p:cNvCxnSpPr>
          <p:nvPr/>
        </p:nvCxnSpPr>
        <p:spPr bwMode="auto">
          <a:xfrm rot="16200000" flipH="1">
            <a:off x="7431584" y="4274670"/>
            <a:ext cx="12700" cy="1147168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矩形 26"/>
          <p:cNvSpPr/>
          <p:nvPr/>
        </p:nvSpPr>
        <p:spPr bwMode="auto">
          <a:xfrm>
            <a:off x="6406646" y="550474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942155" y="385585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p</a:t>
            </a:r>
            <a:endParaRPr kumimoji="1" lang="zh-CN" altLang="en-US" sz="2000" i="0" dirty="0"/>
          </a:p>
        </p:txBody>
      </p:sp>
      <p:cxnSp>
        <p:nvCxnSpPr>
          <p:cNvPr id="31" name="直线箭头连接符 30"/>
          <p:cNvCxnSpPr>
            <a:stCxn id="34" idx="2"/>
          </p:cNvCxnSpPr>
          <p:nvPr/>
        </p:nvCxnSpPr>
        <p:spPr bwMode="auto">
          <a:xfrm flipH="1">
            <a:off x="8060875" y="4255963"/>
            <a:ext cx="42542" cy="17982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直线箭头连接符 40"/>
          <p:cNvCxnSpPr/>
          <p:nvPr/>
        </p:nvCxnSpPr>
        <p:spPr bwMode="auto">
          <a:xfrm flipH="1">
            <a:off x="5937250" y="4835002"/>
            <a:ext cx="311150" cy="65648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矩形 31"/>
          <p:cNvSpPr/>
          <p:nvPr/>
        </p:nvSpPr>
        <p:spPr bwMode="auto">
          <a:xfrm>
            <a:off x="6864350" y="5499556"/>
            <a:ext cx="304800" cy="43088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47753" y="5732467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nil</a:t>
            </a:r>
            <a:endParaRPr kumimoji="1" lang="zh-CN" altLang="en-US" sz="2000" i="0" dirty="0"/>
          </a:p>
        </p:txBody>
      </p:sp>
      <p:sp>
        <p:nvSpPr>
          <p:cNvPr id="35" name="文本框 34"/>
          <p:cNvSpPr txBox="1"/>
          <p:nvPr/>
        </p:nvSpPr>
        <p:spPr>
          <a:xfrm>
            <a:off x="3639991" y="5730388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r</a:t>
            </a:r>
            <a:endParaRPr kumimoji="1" lang="zh-CN" altLang="en-US" sz="2000" i="0" dirty="0"/>
          </a:p>
        </p:txBody>
      </p:sp>
      <p:cxnSp>
        <p:nvCxnSpPr>
          <p:cNvPr id="24" name="直线箭头连接符 23"/>
          <p:cNvCxnSpPr/>
          <p:nvPr/>
        </p:nvCxnSpPr>
        <p:spPr bwMode="auto">
          <a:xfrm flipH="1">
            <a:off x="3338267" y="5924357"/>
            <a:ext cx="301724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文本框 20"/>
          <p:cNvSpPr txBox="1"/>
          <p:nvPr/>
        </p:nvSpPr>
        <p:spPr>
          <a:xfrm>
            <a:off x="6705600" y="6242400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>
                <a:solidFill>
                  <a:srgbClr val="FF0000"/>
                </a:solidFill>
              </a:rPr>
              <a:t>q</a:t>
            </a:r>
            <a:endParaRPr kumimoji="1" lang="zh-CN" altLang="en-US" sz="1600" i="0" dirty="0">
              <a:solidFill>
                <a:srgbClr val="FF0000"/>
              </a:solidFill>
            </a:endParaRPr>
          </a:p>
        </p:txBody>
      </p:sp>
      <p:cxnSp>
        <p:nvCxnSpPr>
          <p:cNvPr id="25" name="直线箭头连接符 24"/>
          <p:cNvCxnSpPr/>
          <p:nvPr/>
        </p:nvCxnSpPr>
        <p:spPr bwMode="auto">
          <a:xfrm flipV="1">
            <a:off x="6847999" y="6049929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直线箭头连接符 25"/>
          <p:cNvCxnSpPr>
            <a:stCxn id="23" idx="2"/>
            <a:endCxn id="32" idx="0"/>
          </p:cNvCxnSpPr>
          <p:nvPr/>
        </p:nvCxnSpPr>
        <p:spPr bwMode="auto">
          <a:xfrm flipH="1">
            <a:off x="7016750" y="4848254"/>
            <a:ext cx="988418" cy="65130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8B3E69-A966-074C-8CB6-EC087D7FDE99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26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EC1430-124A-F948-B80A-D685837EDAB6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Mark and Sweep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800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Directed graph</a:t>
            </a:r>
            <a:endParaRPr lang="en-US" altLang="zh-CN" sz="24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  <a:cs typeface="Times New Roman" panose="02020603050405020304" pitchFamily="18" charset="0"/>
              </a:rPr>
              <a:t>nodes: program variables and heap-allocated records</a:t>
            </a:r>
            <a:endParaRPr lang="en-US" altLang="zh-CN" sz="20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  <a:cs typeface="Times New Roman" panose="02020603050405020304" pitchFamily="18" charset="0"/>
              </a:rPr>
              <a:t>edges: pointers</a:t>
            </a:r>
            <a:endParaRPr lang="en-US" altLang="zh-CN" sz="20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Mark</a:t>
            </a:r>
            <a:endParaRPr lang="en-US" altLang="zh-CN" sz="24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  <a:cs typeface="Times New Roman" panose="02020603050405020304" pitchFamily="18" charset="0"/>
              </a:rPr>
              <a:t>Search the graph from the roots (program variables)</a:t>
            </a:r>
            <a:endParaRPr lang="en-US" altLang="zh-CN" sz="20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  <a:cs typeface="Times New Roman" panose="02020603050405020304" pitchFamily="18" charset="0"/>
              </a:rPr>
              <a:t>Mark all the nodes searched</a:t>
            </a:r>
            <a:endParaRPr lang="en-US" altLang="zh-CN" sz="20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Sweep</a:t>
            </a:r>
            <a:endParaRPr lang="en-US" altLang="zh-CN" sz="24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  <a:cs typeface="Times New Roman" panose="02020603050405020304" pitchFamily="18" charset="0"/>
              </a:rPr>
              <a:t>Sweep the entire heap</a:t>
            </a:r>
            <a:endParaRPr lang="en-US" altLang="zh-CN" sz="20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  <a:cs typeface="Times New Roman" panose="02020603050405020304" pitchFamily="18" charset="0"/>
              </a:rPr>
              <a:t>Reclaim nodes  not marked (put them into a freelist)</a:t>
            </a:r>
            <a:endParaRPr lang="en-US" altLang="zh-CN" sz="20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  <a:cs typeface="Times New Roman" panose="02020603050405020304" pitchFamily="18" charset="0"/>
              </a:rPr>
              <a:t>Unmark marked nodes</a:t>
            </a:r>
            <a:endParaRPr lang="en-US" altLang="zh-CN" sz="20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Program resumes execution after GC</a:t>
            </a:r>
            <a:endParaRPr lang="en-US" altLang="zh-CN" sz="24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  <a:cs typeface="Times New Roman" panose="02020603050405020304" pitchFamily="18" charset="0"/>
              </a:rPr>
              <a:t>Allocates records from the freelist</a:t>
            </a:r>
            <a:endParaRPr lang="en-US" altLang="zh-CN" sz="20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  <a:cs typeface="Times New Roman" panose="02020603050405020304" pitchFamily="18" charset="0"/>
              </a:rPr>
              <a:t>Do GC again when freelist is empty</a:t>
            </a:r>
            <a:endParaRPr lang="en-US" altLang="zh-CN" sz="20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6D9CCD-8984-E646-9545-A231A8E1CB18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Semi-depth-first algorithm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800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Chase(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repeat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endParaRPr lang="en-US" altLang="zh-CN" sz="2000" dirty="0">
              <a:latin typeface="Arial Narrow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dirty="0">
                <a:latin typeface="Arial Narrow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size of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← nil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each field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points to from-space and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does not points to to-space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endParaRPr lang="en-US" altLang="zh-CN" sz="2000" i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← r</a:t>
            </a:r>
            <a:endParaRPr lang="en-US" altLang="zh-CN" sz="2000" i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until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= nil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876800" y="4343400"/>
            <a:ext cx="33528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876800" y="5410200"/>
            <a:ext cx="3352800" cy="60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46416" y="4417367"/>
            <a:ext cx="861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From</a:t>
            </a:r>
            <a:endParaRPr kumimoji="1" lang="zh-CN" altLang="en-US" sz="2200" i="0" dirty="0"/>
          </a:p>
        </p:txBody>
      </p:sp>
      <p:sp>
        <p:nvSpPr>
          <p:cNvPr id="8" name="文本框 7"/>
          <p:cNvSpPr txBox="1"/>
          <p:nvPr/>
        </p:nvSpPr>
        <p:spPr>
          <a:xfrm>
            <a:off x="4114800" y="5499556"/>
            <a:ext cx="526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i="0" dirty="0"/>
              <a:t>To</a:t>
            </a:r>
            <a:endParaRPr kumimoji="1" lang="zh-CN" altLang="en-US" sz="2200" i="0" dirty="0"/>
          </a:p>
        </p:txBody>
      </p:sp>
      <p:sp>
        <p:nvSpPr>
          <p:cNvPr id="9" name="矩形 8"/>
          <p:cNvSpPr/>
          <p:nvPr/>
        </p:nvSpPr>
        <p:spPr bwMode="auto">
          <a:xfrm>
            <a:off x="5029200" y="5499556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334000" y="5499556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0960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4008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3" name="直线箭头连接符 12"/>
          <p:cNvCxnSpPr/>
          <p:nvPr/>
        </p:nvCxnSpPr>
        <p:spPr bwMode="auto">
          <a:xfrm flipV="1">
            <a:off x="5029200" y="6057900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文本框 13"/>
          <p:cNvSpPr txBox="1"/>
          <p:nvPr/>
        </p:nvSpPr>
        <p:spPr>
          <a:xfrm>
            <a:off x="4730950" y="6261652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scan</a:t>
            </a:r>
            <a:endParaRPr kumimoji="1" lang="zh-CN" altLang="en-US" sz="1600" i="0" dirty="0"/>
          </a:p>
        </p:txBody>
      </p:sp>
      <p:sp>
        <p:nvSpPr>
          <p:cNvPr id="15" name="文本框 14"/>
          <p:cNvSpPr txBox="1"/>
          <p:nvPr/>
        </p:nvSpPr>
        <p:spPr>
          <a:xfrm>
            <a:off x="6864350" y="6248400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next</a:t>
            </a:r>
            <a:endParaRPr kumimoji="1" lang="zh-CN" altLang="en-US" sz="1600" i="0" dirty="0"/>
          </a:p>
        </p:txBody>
      </p:sp>
      <p:cxnSp>
        <p:nvCxnSpPr>
          <p:cNvPr id="16" name="直线箭头连接符 15"/>
          <p:cNvCxnSpPr/>
          <p:nvPr/>
        </p:nvCxnSpPr>
        <p:spPr bwMode="auto">
          <a:xfrm flipV="1">
            <a:off x="7165875" y="6049929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矩形 16"/>
          <p:cNvSpPr/>
          <p:nvPr/>
        </p:nvSpPr>
        <p:spPr bwMode="auto">
          <a:xfrm>
            <a:off x="5791200" y="5504935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096000" y="5504935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9" name="直线箭头连接符 18"/>
          <p:cNvCxnSpPr/>
          <p:nvPr/>
        </p:nvCxnSpPr>
        <p:spPr bwMode="auto">
          <a:xfrm flipV="1">
            <a:off x="5486400" y="4848254"/>
            <a:ext cx="762000" cy="65130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矩形 19"/>
          <p:cNvSpPr/>
          <p:nvPr/>
        </p:nvSpPr>
        <p:spPr bwMode="auto">
          <a:xfrm>
            <a:off x="67056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315200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7852768" y="4417367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28" name="曲线连接符 27"/>
          <p:cNvCxnSpPr>
            <a:stCxn id="12" idx="0"/>
            <a:endCxn id="22" idx="0"/>
          </p:cNvCxnSpPr>
          <p:nvPr/>
        </p:nvCxnSpPr>
        <p:spPr bwMode="auto">
          <a:xfrm rot="5400000" flipH="1" flipV="1">
            <a:off x="7010400" y="3960167"/>
            <a:ext cx="12700" cy="914400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曲线连接符 32"/>
          <p:cNvCxnSpPr>
            <a:stCxn id="20" idx="2"/>
            <a:endCxn id="23" idx="2"/>
          </p:cNvCxnSpPr>
          <p:nvPr/>
        </p:nvCxnSpPr>
        <p:spPr bwMode="auto">
          <a:xfrm rot="16200000" flipH="1">
            <a:off x="7431584" y="4274670"/>
            <a:ext cx="12700" cy="1147168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矩形 26"/>
          <p:cNvSpPr/>
          <p:nvPr/>
        </p:nvSpPr>
        <p:spPr bwMode="auto">
          <a:xfrm>
            <a:off x="6406646" y="5504742"/>
            <a:ext cx="304800" cy="4308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692903" y="525836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>
                <a:solidFill>
                  <a:srgbClr val="FF0000"/>
                </a:solidFill>
              </a:rPr>
              <a:t>p</a:t>
            </a:r>
            <a:endParaRPr kumimoji="1" lang="zh-CN" altLang="en-US" sz="2000" i="0" dirty="0">
              <a:solidFill>
                <a:srgbClr val="FF0000"/>
              </a:solidFill>
            </a:endParaRPr>
          </a:p>
        </p:txBody>
      </p:sp>
      <p:cxnSp>
        <p:nvCxnSpPr>
          <p:cNvPr id="31" name="直线箭头连接符 30"/>
          <p:cNvCxnSpPr>
            <a:stCxn id="34" idx="2"/>
          </p:cNvCxnSpPr>
          <p:nvPr/>
        </p:nvCxnSpPr>
        <p:spPr bwMode="auto">
          <a:xfrm flipH="1">
            <a:off x="3811623" y="5658470"/>
            <a:ext cx="42542" cy="179823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直线箭头连接符 40"/>
          <p:cNvCxnSpPr/>
          <p:nvPr/>
        </p:nvCxnSpPr>
        <p:spPr bwMode="auto">
          <a:xfrm flipH="1">
            <a:off x="5937250" y="4835002"/>
            <a:ext cx="311150" cy="65648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矩形 31"/>
          <p:cNvSpPr/>
          <p:nvPr/>
        </p:nvSpPr>
        <p:spPr bwMode="auto">
          <a:xfrm>
            <a:off x="6864350" y="5499556"/>
            <a:ext cx="304800" cy="43088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47753" y="5732467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nil</a:t>
            </a:r>
            <a:endParaRPr kumimoji="1" lang="zh-CN" altLang="en-US" sz="2000" i="0" dirty="0"/>
          </a:p>
        </p:txBody>
      </p:sp>
      <p:sp>
        <p:nvSpPr>
          <p:cNvPr id="35" name="文本框 34"/>
          <p:cNvSpPr txBox="1"/>
          <p:nvPr/>
        </p:nvSpPr>
        <p:spPr>
          <a:xfrm>
            <a:off x="3639991" y="5730388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r</a:t>
            </a:r>
            <a:endParaRPr kumimoji="1" lang="zh-CN" altLang="en-US" sz="2000" i="0" dirty="0"/>
          </a:p>
        </p:txBody>
      </p:sp>
      <p:cxnSp>
        <p:nvCxnSpPr>
          <p:cNvPr id="24" name="直线箭头连接符 23"/>
          <p:cNvCxnSpPr/>
          <p:nvPr/>
        </p:nvCxnSpPr>
        <p:spPr bwMode="auto">
          <a:xfrm flipH="1">
            <a:off x="3338267" y="5924357"/>
            <a:ext cx="301724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文本框 20"/>
          <p:cNvSpPr txBox="1"/>
          <p:nvPr/>
        </p:nvSpPr>
        <p:spPr>
          <a:xfrm>
            <a:off x="6705600" y="6242400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q</a:t>
            </a:r>
            <a:endParaRPr kumimoji="1" lang="zh-CN" altLang="en-US" sz="1600" i="0" dirty="0"/>
          </a:p>
        </p:txBody>
      </p:sp>
      <p:cxnSp>
        <p:nvCxnSpPr>
          <p:cNvPr id="25" name="直线箭头连接符 24"/>
          <p:cNvCxnSpPr/>
          <p:nvPr/>
        </p:nvCxnSpPr>
        <p:spPr bwMode="auto">
          <a:xfrm flipV="1">
            <a:off x="6847999" y="6049929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9966FF-CB5E-994D-BBF7-BB8322FF0296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198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7A67F0-CCB2-EC4D-A579-EA5C395B188D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Generational Collection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800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Observations 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Newly created objects are likely to die soon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Object will probably survive for many collections more if it is still reachable after many collections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Collector concentrates on “young data”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The heap is divided into generations  G</a:t>
            </a:r>
            <a:r>
              <a:rPr lang="en-US" altLang="zh-CN" baseline="-2500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, G</a:t>
            </a:r>
            <a:r>
              <a:rPr lang="en-US" altLang="zh-CN" baseline="-2500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, G</a:t>
            </a:r>
            <a:r>
              <a:rPr lang="en-US" altLang="zh-CN" baseline="-25000">
                <a:ea typeface="宋体" panose="02010600030101010101" pitchFamily="2" charset="-122"/>
                <a:cs typeface="Times New Roman" panose="02020603050405020304" pitchFamily="18" charset="0"/>
              </a:rPr>
              <a:t>2,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The collector just collects G</a:t>
            </a:r>
            <a:r>
              <a:rPr lang="en-US" altLang="zh-CN" baseline="-2500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baseline="-250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Roots are not just program variables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But also pointers in G</a:t>
            </a:r>
            <a:r>
              <a:rPr lang="en-US" altLang="zh-CN" baseline="-2500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, G</a:t>
            </a:r>
            <a:r>
              <a:rPr lang="en-US" altLang="zh-CN" baseline="-25000">
                <a:ea typeface="宋体" panose="02010600030101010101" pitchFamily="2" charset="-122"/>
                <a:cs typeface="Times New Roman" panose="02020603050405020304" pitchFamily="18" charset="0"/>
              </a:rPr>
              <a:t>2,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… that points to G</a:t>
            </a:r>
            <a:r>
              <a:rPr lang="en-US" altLang="zh-CN" baseline="-2500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baseline="-250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85D97D-75A3-584E-B3EC-C107905A4A5F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403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C516C1-2537-4843-9ECB-D701C67A8E6C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Generational Collection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It is rare that pointers in G</a:t>
            </a:r>
            <a:r>
              <a:rPr lang="en-US" altLang="zh-CN" baseline="-2500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, G</a:t>
            </a:r>
            <a:r>
              <a:rPr lang="en-US" altLang="zh-CN" baseline="-25000">
                <a:ea typeface="宋体" panose="02010600030101010101" pitchFamily="2" charset="-122"/>
                <a:cs typeface="Times New Roman" panose="02020603050405020304" pitchFamily="18" charset="0"/>
              </a:rPr>
              <a:t>2,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… point to G</a:t>
            </a:r>
            <a:r>
              <a:rPr lang="en-US" altLang="zh-CN" baseline="-2500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baseline="-250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An object 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 is created, its fields are created immediately which point to objects 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 which are already created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An object a in old generation whose field points to young generation may the field is updated by latter which is a rare case 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To avoid  all of G</a:t>
            </a:r>
            <a:r>
              <a:rPr lang="en-US" altLang="zh-CN" baseline="-2500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, G</a:t>
            </a:r>
            <a:r>
              <a:rPr lang="en-US" altLang="zh-CN" baseline="-25000">
                <a:ea typeface="宋体" panose="02010600030101010101" pitchFamily="2" charset="-122"/>
                <a:cs typeface="Times New Roman" panose="02020603050405020304" pitchFamily="18" charset="0"/>
              </a:rPr>
              <a:t>2,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… for roots of G</a:t>
            </a:r>
            <a:r>
              <a:rPr lang="en-US" altLang="zh-CN" baseline="-2500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baseline="-250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Compilers must let the program remember where there are pointers from old objects to new ones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6A8C72-883A-1941-BC3C-2ED8ECEB4C88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608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A3C7AE-E8CD-144C-95E3-09563CAC7222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Ways of Remembering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Remembered List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After each update store of the form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b.f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a</a:t>
            </a:r>
            <a:endParaRPr lang="en-US" altLang="zh-CN" dirty="0"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altLang="zh-CN" dirty="0">
                <a:ea typeface="+mn-ea"/>
                <a:cs typeface="Times New Roman" panose="02020603050405020304" pitchFamily="18" charset="0"/>
              </a:rPr>
              <a:t>Put b into a vector updated objects</a:t>
            </a:r>
            <a:endParaRPr lang="en-US" altLang="zh-CN" dirty="0">
              <a:ea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Remembered Set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altLang="zh-CN" dirty="0">
                <a:ea typeface="+mn-ea"/>
                <a:cs typeface="Times New Roman" panose="02020603050405020304" pitchFamily="18" charset="0"/>
              </a:rPr>
              <a:t>Like remembered list, but uses a bit within object b to record that b is already in the vector</a:t>
            </a:r>
            <a:endParaRPr lang="en-US" altLang="zh-CN" dirty="0"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altLang="zh-CN" dirty="0">
                <a:ea typeface="+mn-ea"/>
                <a:cs typeface="Times New Roman" panose="02020603050405020304" pitchFamily="18" charset="0"/>
              </a:rPr>
              <a:t>To avoid duplicate references to b in the vector</a:t>
            </a:r>
            <a:endParaRPr lang="en-US" altLang="zh-CN" dirty="0"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 Example of Remember Set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Remember sets mark all inter-gen references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286000"/>
            <a:ext cx="3633707" cy="3886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131" y="2286000"/>
            <a:ext cx="3329469" cy="3886200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 bwMode="auto">
          <a:xfrm>
            <a:off x="4436347" y="3986784"/>
            <a:ext cx="463784" cy="356616"/>
          </a:xfrm>
          <a:prstGeom prst="rightArrow">
            <a:avLst/>
          </a:prstGeom>
          <a:solidFill>
            <a:srgbClr val="C0000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987691-3CFE-FE43-8322-BE7290A3B6D4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813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01F8F7-4FDD-F044-8BD3-58ED96791E3E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Ways of Remembering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Card Marking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Divide memory into logical “cards” of size 2</a:t>
            </a:r>
            <a:r>
              <a:rPr lang="en-US" altLang="zh-CN" baseline="30000" dirty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bytes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An object can 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spcBef>
                <a:spcPts val="600"/>
              </a:spcBef>
              <a:defRPr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occupy part of a card or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spcBef>
                <a:spcPts val="600"/>
              </a:spcBef>
              <a:defRPr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start in the middle of one card and continue onto the next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Whenever address b is updated, the card containing that address is marked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altLang="zh-CN" dirty="0">
                <a:ea typeface="+mn-ea"/>
                <a:cs typeface="Times New Roman" panose="02020603050405020304" pitchFamily="18" charset="0"/>
              </a:rPr>
              <a:t>There is an array of bytes that serves marks</a:t>
            </a:r>
            <a:endParaRPr lang="en-US" altLang="zh-CN" dirty="0">
              <a:ea typeface="+mn-ea"/>
              <a:cs typeface="Times New Roman" panose="02020603050405020304" pitchFamily="18" charset="0"/>
            </a:endParaRPr>
          </a:p>
          <a:p>
            <a:pPr lvl="2">
              <a:spcBef>
                <a:spcPts val="600"/>
              </a:spcBef>
              <a:defRPr/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The byte index can be found by shifting address b right by k bits</a:t>
            </a:r>
            <a:endParaRPr lang="en-US" altLang="zh-CN" sz="2400" dirty="0"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28EB4C-2C29-7244-8432-2BE24D0AE65A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017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8118AB-DA92-8E45-B338-C052047F00AA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Ways of Remembering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Page Marking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Like card marking, but 2</a:t>
            </a:r>
            <a:r>
              <a:rPr lang="en-US" altLang="zh-CN" baseline="3000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 is the page size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Update an object in a page makes the page dirty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User level program can protect each page write-protected after each GC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When a write protect violation occurs, user lever fault handler can record the dirtiness and unprotects the page  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BFD4EB-6273-B745-B584-09E55633FC2F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22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CB2B67-5F59-0349-8E1A-1A71A8A215C6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Generational Collection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When garbage collection begins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the remembered set tells which objects of the old generation can possibly contain pointers in G</a:t>
            </a:r>
            <a:r>
              <a:rPr lang="en-US" altLang="zh-CN" baseline="-2500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baseline="-250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After several collections of G</a:t>
            </a:r>
            <a:r>
              <a:rPr lang="en-US" altLang="zh-CN" baseline="-2500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generation G</a:t>
            </a:r>
            <a:r>
              <a:rPr lang="en-US" altLang="zh-CN" baseline="-2500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 may have accumulated a significant amount of garbage that should be collected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It is better to collect G</a:t>
            </a:r>
            <a:r>
              <a:rPr lang="en-US" altLang="zh-CN" baseline="-2500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 and G</a:t>
            </a:r>
            <a:r>
              <a:rPr lang="en-US" altLang="zh-CN" baseline="-2500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 together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Each old generation should be exponentially bigger than the previous one 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An object should be promoted from G</a:t>
            </a:r>
            <a:r>
              <a:rPr lang="en-US" altLang="zh-CN" baseline="-25000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 to G</a:t>
            </a:r>
            <a:r>
              <a:rPr lang="en-US" altLang="zh-CN" baseline="-25000">
                <a:ea typeface="宋体" panose="02010600030101010101" pitchFamily="2" charset="-122"/>
                <a:cs typeface="Times New Roman" panose="02020603050405020304" pitchFamily="18" charset="0"/>
              </a:rPr>
              <a:t>i+1</a:t>
            </a:r>
            <a:endParaRPr lang="en-US" altLang="zh-CN" baseline="-250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When it survives two or three collections of G</a:t>
            </a:r>
            <a:r>
              <a:rPr lang="en-US" altLang="zh-CN" baseline="-25000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Memory Overhead of Cheney’s Algorithm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Two spaces (From/To) should be used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One of them should be empty (50% overhead)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Solution 1: reducing the size of to-space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More memory is used for allocation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Should be enough for live objects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Solution 2: in-place compaction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Only one space is used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Incremental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Prior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collection algorithms require applications to pause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So GC threads can move objects correctly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However, the pause time might be long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Especially for a whole-heap collection (G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 + G</a:t>
            </a:r>
            <a:r>
              <a:rPr kumimoji="1" lang="en-US" altLang="zh-CN" baseline="-25000" dirty="0"/>
              <a:t>0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Undesirable for interactive/real-time programs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That‘s why we need an “incremental” collection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2562F5-01E9-2647-AB7D-CAC7E8560E73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Mark and Sweep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Mark phase:		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DFS(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each root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a pointer and points to record y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DFS(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			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not marked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	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	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mark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Sweep phase:			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each field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first address in heap			DFS(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last address in heap		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marked			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unmark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let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 the first field in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freelist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freelist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(size of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Terminology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Two executors are included:</a:t>
            </a:r>
            <a:endParaRPr kumimoji="1" lang="en-US" altLang="zh-CN" dirty="0"/>
          </a:p>
          <a:p>
            <a:pPr lvl="1"/>
            <a:r>
              <a:rPr kumimoji="1" lang="en-US" altLang="zh-CN" i="1" dirty="0"/>
              <a:t>Collector</a:t>
            </a:r>
            <a:r>
              <a:rPr kumimoji="1" lang="en-US" altLang="zh-CN" dirty="0"/>
              <a:t>: collecting the garbage and reclaim memory</a:t>
            </a:r>
            <a:endParaRPr kumimoji="1" lang="en-US" altLang="zh-CN" dirty="0"/>
          </a:p>
          <a:p>
            <a:pPr lvl="1"/>
            <a:r>
              <a:rPr kumimoji="1" lang="en-US" altLang="zh-CN" i="1" dirty="0"/>
              <a:t>Mutator</a:t>
            </a:r>
            <a:r>
              <a:rPr kumimoji="1" lang="en-US" altLang="zh-CN" dirty="0"/>
              <a:t>: mutate the graph of reachable data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Incremental and Concurrent collectors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Incremental: the collector operates only when the mutator requests it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Concurrent: the collector operates during any instructions executed by the mutator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Logic Model: Tri-color Records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 record must have one of the following three colors: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White: not visited by GC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Grey: visited by GC, but its children are not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Black: visited by GC, so as its children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Tricolor Marking: The Basic Model for Marking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Tricolor generalizes the marking phase of GC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All records are white before GC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When a record is visited, marking it grey and examine its (reachable) children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Marking it black, go processing more grey records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7" name="椭圆 6"/>
          <p:cNvSpPr/>
          <p:nvPr/>
        </p:nvSpPr>
        <p:spPr bwMode="auto">
          <a:xfrm>
            <a:off x="3505200" y="4343400"/>
            <a:ext cx="3810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8" name="日期占位符 3"/>
          <p:cNvSpPr txBox="1"/>
          <p:nvPr/>
        </p:nvSpPr>
        <p:spPr bwMode="auto">
          <a:xfrm>
            <a:off x="838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i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4189855"/>
            <a:ext cx="4152900" cy="24395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矩形 9"/>
          <p:cNvSpPr/>
          <p:nvPr/>
        </p:nvSpPr>
        <p:spPr bwMode="auto">
          <a:xfrm>
            <a:off x="5867400" y="4343400"/>
            <a:ext cx="76200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334000" y="5067300"/>
            <a:ext cx="53340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258339" y="5075583"/>
            <a:ext cx="53340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7166113" y="5075583"/>
            <a:ext cx="53340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715000" y="5829300"/>
            <a:ext cx="91440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942483" y="5829300"/>
            <a:ext cx="75703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6" name="直线箭头连接符 15"/>
          <p:cNvCxnSpPr>
            <a:stCxn id="10" idx="2"/>
            <a:endCxn id="11" idx="0"/>
          </p:cNvCxnSpPr>
          <p:nvPr/>
        </p:nvCxnSpPr>
        <p:spPr bwMode="auto">
          <a:xfrm flipH="1">
            <a:off x="5600700" y="4724400"/>
            <a:ext cx="647700" cy="3429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线箭头连接符 16"/>
          <p:cNvCxnSpPr>
            <a:endCxn id="12" idx="0"/>
          </p:cNvCxnSpPr>
          <p:nvPr/>
        </p:nvCxnSpPr>
        <p:spPr bwMode="auto">
          <a:xfrm>
            <a:off x="6241774" y="4724400"/>
            <a:ext cx="283265" cy="3511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直线箭头连接符 17"/>
          <p:cNvCxnSpPr>
            <a:stCxn id="10" idx="2"/>
            <a:endCxn id="13" idx="0"/>
          </p:cNvCxnSpPr>
          <p:nvPr/>
        </p:nvCxnSpPr>
        <p:spPr bwMode="auto">
          <a:xfrm>
            <a:off x="6248400" y="4724400"/>
            <a:ext cx="1184413" cy="3511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直线箭头连接符 18"/>
          <p:cNvCxnSpPr>
            <a:stCxn id="12" idx="2"/>
          </p:cNvCxnSpPr>
          <p:nvPr/>
        </p:nvCxnSpPr>
        <p:spPr bwMode="auto">
          <a:xfrm flipH="1">
            <a:off x="6172200" y="5456583"/>
            <a:ext cx="352839" cy="3511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线箭头连接符 19"/>
          <p:cNvCxnSpPr>
            <a:stCxn id="11" idx="2"/>
            <a:endCxn id="14" idx="0"/>
          </p:cNvCxnSpPr>
          <p:nvPr/>
        </p:nvCxnSpPr>
        <p:spPr bwMode="auto">
          <a:xfrm>
            <a:off x="5600700" y="5448300"/>
            <a:ext cx="571500" cy="3810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直线箭头连接符 20"/>
          <p:cNvCxnSpPr>
            <a:endCxn id="15" idx="0"/>
          </p:cNvCxnSpPr>
          <p:nvPr/>
        </p:nvCxnSpPr>
        <p:spPr bwMode="auto">
          <a:xfrm flipH="1">
            <a:off x="7320998" y="5475633"/>
            <a:ext cx="111816" cy="35366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Tricolor Marking: The Basic Model for Marking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Tricolor generalizes the marking phase of GC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All records are white before GC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When a record is visited, marking it grey and examine its (reachable) children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Marking it black, go processing more grey records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7" name="椭圆 6"/>
          <p:cNvSpPr/>
          <p:nvPr/>
        </p:nvSpPr>
        <p:spPr bwMode="auto">
          <a:xfrm>
            <a:off x="3505200" y="4343400"/>
            <a:ext cx="3810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8" name="日期占位符 3"/>
          <p:cNvSpPr txBox="1"/>
          <p:nvPr/>
        </p:nvSpPr>
        <p:spPr bwMode="auto">
          <a:xfrm>
            <a:off x="838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i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4189855"/>
            <a:ext cx="4152900" cy="24395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矩形 9"/>
          <p:cNvSpPr/>
          <p:nvPr/>
        </p:nvSpPr>
        <p:spPr bwMode="auto">
          <a:xfrm>
            <a:off x="5867400" y="4343400"/>
            <a:ext cx="7620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334000" y="5067300"/>
            <a:ext cx="53340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258339" y="5075583"/>
            <a:ext cx="53340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7166113" y="5075583"/>
            <a:ext cx="53340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715000" y="5829300"/>
            <a:ext cx="91440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942483" y="5829300"/>
            <a:ext cx="75703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6" name="直线箭头连接符 15"/>
          <p:cNvCxnSpPr>
            <a:stCxn id="10" idx="2"/>
            <a:endCxn id="11" idx="0"/>
          </p:cNvCxnSpPr>
          <p:nvPr/>
        </p:nvCxnSpPr>
        <p:spPr bwMode="auto">
          <a:xfrm flipH="1">
            <a:off x="5600700" y="4724400"/>
            <a:ext cx="647700" cy="3429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线箭头连接符 16"/>
          <p:cNvCxnSpPr>
            <a:endCxn id="12" idx="0"/>
          </p:cNvCxnSpPr>
          <p:nvPr/>
        </p:nvCxnSpPr>
        <p:spPr bwMode="auto">
          <a:xfrm>
            <a:off x="6241774" y="4724400"/>
            <a:ext cx="283265" cy="3511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直线箭头连接符 17"/>
          <p:cNvCxnSpPr>
            <a:stCxn id="10" idx="2"/>
            <a:endCxn id="13" idx="0"/>
          </p:cNvCxnSpPr>
          <p:nvPr/>
        </p:nvCxnSpPr>
        <p:spPr bwMode="auto">
          <a:xfrm>
            <a:off x="6248400" y="4724400"/>
            <a:ext cx="1184413" cy="3511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直线箭头连接符 18"/>
          <p:cNvCxnSpPr>
            <a:stCxn id="12" idx="2"/>
          </p:cNvCxnSpPr>
          <p:nvPr/>
        </p:nvCxnSpPr>
        <p:spPr bwMode="auto">
          <a:xfrm flipH="1">
            <a:off x="6172200" y="5456583"/>
            <a:ext cx="352839" cy="3511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线箭头连接符 19"/>
          <p:cNvCxnSpPr>
            <a:stCxn id="11" idx="2"/>
            <a:endCxn id="14" idx="0"/>
          </p:cNvCxnSpPr>
          <p:nvPr/>
        </p:nvCxnSpPr>
        <p:spPr bwMode="auto">
          <a:xfrm>
            <a:off x="5600700" y="5448300"/>
            <a:ext cx="571500" cy="3810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直线箭头连接符 20"/>
          <p:cNvCxnSpPr>
            <a:endCxn id="15" idx="0"/>
          </p:cNvCxnSpPr>
          <p:nvPr/>
        </p:nvCxnSpPr>
        <p:spPr bwMode="auto">
          <a:xfrm flipH="1">
            <a:off x="7320998" y="5475633"/>
            <a:ext cx="111816" cy="35366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直线箭头连接符 21"/>
          <p:cNvCxnSpPr/>
          <p:nvPr/>
        </p:nvCxnSpPr>
        <p:spPr bwMode="auto">
          <a:xfrm>
            <a:off x="234000" y="4842000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Tricolor Marking: The Basic Model for Marking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Tricolor generalizes the marking phase of GC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All records are white before GC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When a record is visited, marking it grey and examine its (reachable) children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Marking it black, go processing more grey records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7" name="椭圆 6"/>
          <p:cNvSpPr/>
          <p:nvPr/>
        </p:nvSpPr>
        <p:spPr bwMode="auto">
          <a:xfrm>
            <a:off x="3505200" y="4343400"/>
            <a:ext cx="3810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8" name="日期占位符 3"/>
          <p:cNvSpPr txBox="1"/>
          <p:nvPr/>
        </p:nvSpPr>
        <p:spPr bwMode="auto">
          <a:xfrm>
            <a:off x="838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i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4189855"/>
            <a:ext cx="4152900" cy="24395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矩形 9"/>
          <p:cNvSpPr/>
          <p:nvPr/>
        </p:nvSpPr>
        <p:spPr bwMode="auto">
          <a:xfrm>
            <a:off x="5867400" y="4343400"/>
            <a:ext cx="7620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334000" y="5067300"/>
            <a:ext cx="5334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258339" y="5075583"/>
            <a:ext cx="53340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7166113" y="5075583"/>
            <a:ext cx="53340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715000" y="5829300"/>
            <a:ext cx="91440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942483" y="5829300"/>
            <a:ext cx="75703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6" name="直线箭头连接符 15"/>
          <p:cNvCxnSpPr>
            <a:stCxn id="10" idx="2"/>
            <a:endCxn id="11" idx="0"/>
          </p:cNvCxnSpPr>
          <p:nvPr/>
        </p:nvCxnSpPr>
        <p:spPr bwMode="auto">
          <a:xfrm flipH="1">
            <a:off x="5600700" y="4724400"/>
            <a:ext cx="647700" cy="3429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线箭头连接符 16"/>
          <p:cNvCxnSpPr>
            <a:endCxn id="12" idx="0"/>
          </p:cNvCxnSpPr>
          <p:nvPr/>
        </p:nvCxnSpPr>
        <p:spPr bwMode="auto">
          <a:xfrm>
            <a:off x="6241774" y="4724400"/>
            <a:ext cx="283265" cy="3511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直线箭头连接符 17"/>
          <p:cNvCxnSpPr>
            <a:stCxn id="10" idx="2"/>
            <a:endCxn id="13" idx="0"/>
          </p:cNvCxnSpPr>
          <p:nvPr/>
        </p:nvCxnSpPr>
        <p:spPr bwMode="auto">
          <a:xfrm>
            <a:off x="6248400" y="4724400"/>
            <a:ext cx="1184413" cy="3511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直线箭头连接符 18"/>
          <p:cNvCxnSpPr>
            <a:stCxn id="12" idx="2"/>
          </p:cNvCxnSpPr>
          <p:nvPr/>
        </p:nvCxnSpPr>
        <p:spPr bwMode="auto">
          <a:xfrm flipH="1">
            <a:off x="6172200" y="5456583"/>
            <a:ext cx="352839" cy="3511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线箭头连接符 19"/>
          <p:cNvCxnSpPr>
            <a:stCxn id="11" idx="2"/>
            <a:endCxn id="14" idx="0"/>
          </p:cNvCxnSpPr>
          <p:nvPr/>
        </p:nvCxnSpPr>
        <p:spPr bwMode="auto">
          <a:xfrm>
            <a:off x="5600700" y="5448300"/>
            <a:ext cx="571500" cy="3810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直线箭头连接符 20"/>
          <p:cNvCxnSpPr>
            <a:endCxn id="15" idx="0"/>
          </p:cNvCxnSpPr>
          <p:nvPr/>
        </p:nvCxnSpPr>
        <p:spPr bwMode="auto">
          <a:xfrm flipH="1">
            <a:off x="7320998" y="5475633"/>
            <a:ext cx="111816" cy="35366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直线箭头连接符 21"/>
          <p:cNvCxnSpPr/>
          <p:nvPr/>
        </p:nvCxnSpPr>
        <p:spPr bwMode="auto">
          <a:xfrm>
            <a:off x="228600" y="5562600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Tricolor Marking: The Basic Model for Marking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Tricolor generalizes the marking phase of GC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All records are white before GC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When a record is visited, marking it grey and examine its (reachable) children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Marking it black, go processing more grey records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7" name="椭圆 6"/>
          <p:cNvSpPr/>
          <p:nvPr/>
        </p:nvSpPr>
        <p:spPr bwMode="auto">
          <a:xfrm>
            <a:off x="3505200" y="4343400"/>
            <a:ext cx="3810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8" name="日期占位符 3"/>
          <p:cNvSpPr txBox="1"/>
          <p:nvPr/>
        </p:nvSpPr>
        <p:spPr bwMode="auto">
          <a:xfrm>
            <a:off x="838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i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4189855"/>
            <a:ext cx="4152900" cy="24395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矩形 9"/>
          <p:cNvSpPr/>
          <p:nvPr/>
        </p:nvSpPr>
        <p:spPr bwMode="auto">
          <a:xfrm>
            <a:off x="5867400" y="4343400"/>
            <a:ext cx="7620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334000" y="5067300"/>
            <a:ext cx="5334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258339" y="5075583"/>
            <a:ext cx="5334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7166113" y="5075583"/>
            <a:ext cx="5334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715000" y="5829300"/>
            <a:ext cx="91440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942483" y="5829300"/>
            <a:ext cx="75703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6" name="直线箭头连接符 15"/>
          <p:cNvCxnSpPr>
            <a:stCxn id="10" idx="2"/>
            <a:endCxn id="11" idx="0"/>
          </p:cNvCxnSpPr>
          <p:nvPr/>
        </p:nvCxnSpPr>
        <p:spPr bwMode="auto">
          <a:xfrm flipH="1">
            <a:off x="5600700" y="4724400"/>
            <a:ext cx="647700" cy="3429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线箭头连接符 16"/>
          <p:cNvCxnSpPr>
            <a:endCxn id="12" idx="0"/>
          </p:cNvCxnSpPr>
          <p:nvPr/>
        </p:nvCxnSpPr>
        <p:spPr bwMode="auto">
          <a:xfrm>
            <a:off x="6241774" y="4724400"/>
            <a:ext cx="283265" cy="3511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直线箭头连接符 17"/>
          <p:cNvCxnSpPr>
            <a:stCxn id="10" idx="2"/>
            <a:endCxn id="13" idx="0"/>
          </p:cNvCxnSpPr>
          <p:nvPr/>
        </p:nvCxnSpPr>
        <p:spPr bwMode="auto">
          <a:xfrm>
            <a:off x="6248400" y="4724400"/>
            <a:ext cx="1184413" cy="3511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直线箭头连接符 18"/>
          <p:cNvCxnSpPr>
            <a:stCxn id="12" idx="2"/>
          </p:cNvCxnSpPr>
          <p:nvPr/>
        </p:nvCxnSpPr>
        <p:spPr bwMode="auto">
          <a:xfrm flipH="1">
            <a:off x="6172200" y="5456583"/>
            <a:ext cx="352839" cy="3511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线箭头连接符 19"/>
          <p:cNvCxnSpPr>
            <a:stCxn id="11" idx="2"/>
            <a:endCxn id="14" idx="0"/>
          </p:cNvCxnSpPr>
          <p:nvPr/>
        </p:nvCxnSpPr>
        <p:spPr bwMode="auto">
          <a:xfrm>
            <a:off x="5600700" y="5448300"/>
            <a:ext cx="571500" cy="3810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直线箭头连接符 20"/>
          <p:cNvCxnSpPr>
            <a:endCxn id="15" idx="0"/>
          </p:cNvCxnSpPr>
          <p:nvPr/>
        </p:nvCxnSpPr>
        <p:spPr bwMode="auto">
          <a:xfrm flipH="1">
            <a:off x="7320998" y="5475633"/>
            <a:ext cx="111816" cy="35366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直线箭头连接符 21"/>
          <p:cNvCxnSpPr/>
          <p:nvPr/>
        </p:nvCxnSpPr>
        <p:spPr bwMode="auto">
          <a:xfrm>
            <a:off x="228600" y="5562600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Tricolor Marking: The Basic Model for Marking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Tricolor generalizes the marking phase of GC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All records are white before GC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When a record is visited, marking it grey and examine its (reachable) children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Marking it black, go processing more grey records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7" name="椭圆 6"/>
          <p:cNvSpPr/>
          <p:nvPr/>
        </p:nvSpPr>
        <p:spPr bwMode="auto">
          <a:xfrm>
            <a:off x="3505200" y="4343400"/>
            <a:ext cx="3810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8" name="日期占位符 3"/>
          <p:cNvSpPr txBox="1"/>
          <p:nvPr/>
        </p:nvSpPr>
        <p:spPr bwMode="auto">
          <a:xfrm>
            <a:off x="838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i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4189855"/>
            <a:ext cx="4152900" cy="24395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矩形 9"/>
          <p:cNvSpPr/>
          <p:nvPr/>
        </p:nvSpPr>
        <p:spPr bwMode="auto">
          <a:xfrm>
            <a:off x="5867400" y="4343400"/>
            <a:ext cx="762000" cy="38100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334000" y="5067300"/>
            <a:ext cx="5334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258339" y="5075583"/>
            <a:ext cx="5334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7166113" y="5075583"/>
            <a:ext cx="5334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715000" y="5829300"/>
            <a:ext cx="91440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942483" y="5829300"/>
            <a:ext cx="75703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16" name="直线箭头连接符 15"/>
          <p:cNvCxnSpPr>
            <a:stCxn id="10" idx="2"/>
            <a:endCxn id="11" idx="0"/>
          </p:cNvCxnSpPr>
          <p:nvPr/>
        </p:nvCxnSpPr>
        <p:spPr bwMode="auto">
          <a:xfrm flipH="1">
            <a:off x="5600700" y="4724400"/>
            <a:ext cx="647700" cy="3429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线箭头连接符 16"/>
          <p:cNvCxnSpPr>
            <a:endCxn id="12" idx="0"/>
          </p:cNvCxnSpPr>
          <p:nvPr/>
        </p:nvCxnSpPr>
        <p:spPr bwMode="auto">
          <a:xfrm>
            <a:off x="6241774" y="4724400"/>
            <a:ext cx="283265" cy="3511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直线箭头连接符 17"/>
          <p:cNvCxnSpPr>
            <a:stCxn id="10" idx="2"/>
            <a:endCxn id="13" idx="0"/>
          </p:cNvCxnSpPr>
          <p:nvPr/>
        </p:nvCxnSpPr>
        <p:spPr bwMode="auto">
          <a:xfrm>
            <a:off x="6248400" y="4724400"/>
            <a:ext cx="1184413" cy="3511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直线箭头连接符 18"/>
          <p:cNvCxnSpPr>
            <a:stCxn id="12" idx="2"/>
          </p:cNvCxnSpPr>
          <p:nvPr/>
        </p:nvCxnSpPr>
        <p:spPr bwMode="auto">
          <a:xfrm flipH="1">
            <a:off x="6172200" y="5456583"/>
            <a:ext cx="352839" cy="3511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线箭头连接符 19"/>
          <p:cNvCxnSpPr>
            <a:stCxn id="11" idx="2"/>
            <a:endCxn id="14" idx="0"/>
          </p:cNvCxnSpPr>
          <p:nvPr/>
        </p:nvCxnSpPr>
        <p:spPr bwMode="auto">
          <a:xfrm>
            <a:off x="5600700" y="5448300"/>
            <a:ext cx="571500" cy="3810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直线箭头连接符 20"/>
          <p:cNvCxnSpPr>
            <a:endCxn id="15" idx="0"/>
          </p:cNvCxnSpPr>
          <p:nvPr/>
        </p:nvCxnSpPr>
        <p:spPr bwMode="auto">
          <a:xfrm flipH="1">
            <a:off x="7320998" y="5475633"/>
            <a:ext cx="111816" cy="35366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直线箭头连接符 21"/>
          <p:cNvCxnSpPr/>
          <p:nvPr/>
        </p:nvCxnSpPr>
        <p:spPr bwMode="auto">
          <a:xfrm>
            <a:off x="248478" y="6324600"/>
            <a:ext cx="457200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Tricolor Marking: The Basic Model for Marking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Tricolor generalizes the marking phase of GC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Different algorithms only have different UDFs during marking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7" name="椭圆 6"/>
          <p:cNvSpPr/>
          <p:nvPr/>
        </p:nvSpPr>
        <p:spPr bwMode="auto">
          <a:xfrm>
            <a:off x="3505200" y="4343400"/>
            <a:ext cx="3810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8" name="日期占位符 3"/>
          <p:cNvSpPr txBox="1"/>
          <p:nvPr/>
        </p:nvSpPr>
        <p:spPr bwMode="auto">
          <a:xfrm>
            <a:off x="838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i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4189855"/>
            <a:ext cx="4152900" cy="24395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文本框 23"/>
          <p:cNvSpPr txBox="1"/>
          <p:nvPr/>
        </p:nvSpPr>
        <p:spPr>
          <a:xfrm>
            <a:off x="4918406" y="5983292"/>
            <a:ext cx="2637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>
                <a:solidFill>
                  <a:srgbClr val="FF0000"/>
                </a:solidFill>
              </a:rPr>
              <a:t>removing</a:t>
            </a:r>
            <a:r>
              <a:rPr kumimoji="1" lang="zh-CN" altLang="en-US" sz="2000" i="0" dirty="0">
                <a:solidFill>
                  <a:srgbClr val="FF0000"/>
                </a:solidFill>
              </a:rPr>
              <a:t> </a:t>
            </a:r>
            <a:r>
              <a:rPr kumimoji="1" lang="en-US" altLang="zh-CN" sz="2000" i="0" dirty="0">
                <a:solidFill>
                  <a:srgbClr val="FF0000"/>
                </a:solidFill>
              </a:rPr>
              <a:t>from stack</a:t>
            </a:r>
            <a:endParaRPr kumimoji="1" lang="zh-CN" altLang="en-US" sz="2000" i="0" dirty="0">
              <a:solidFill>
                <a:srgbClr val="FF0000"/>
              </a:solidFill>
            </a:endParaRPr>
          </a:p>
        </p:txBody>
      </p:sp>
      <p:cxnSp>
        <p:nvCxnSpPr>
          <p:cNvPr id="26" name="直线箭头连接符 25"/>
          <p:cNvCxnSpPr>
            <a:endCxn id="24" idx="1"/>
          </p:cNvCxnSpPr>
          <p:nvPr/>
        </p:nvCxnSpPr>
        <p:spPr bwMode="auto">
          <a:xfrm flipV="1">
            <a:off x="3200400" y="6183347"/>
            <a:ext cx="1718006" cy="21745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文本框 26"/>
          <p:cNvSpPr txBox="1"/>
          <p:nvPr/>
        </p:nvSpPr>
        <p:spPr>
          <a:xfrm>
            <a:off x="4915093" y="4999959"/>
            <a:ext cx="2505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>
                <a:solidFill>
                  <a:srgbClr val="FF0000"/>
                </a:solidFill>
              </a:rPr>
              <a:t>inserting</a:t>
            </a:r>
            <a:r>
              <a:rPr kumimoji="1" lang="zh-CN" altLang="en-US" sz="2000" i="0" dirty="0">
                <a:solidFill>
                  <a:srgbClr val="FF0000"/>
                </a:solidFill>
              </a:rPr>
              <a:t> </a:t>
            </a:r>
            <a:r>
              <a:rPr kumimoji="1" lang="en-US" altLang="zh-CN" sz="2000" i="0" dirty="0">
                <a:solidFill>
                  <a:srgbClr val="FF0000"/>
                </a:solidFill>
              </a:rPr>
              <a:t>into stack</a:t>
            </a:r>
            <a:endParaRPr kumimoji="1" lang="zh-CN" altLang="en-US" sz="2000" i="0" dirty="0">
              <a:solidFill>
                <a:srgbClr val="FF0000"/>
              </a:solidFill>
            </a:endParaRPr>
          </a:p>
        </p:txBody>
      </p:sp>
      <p:cxnSp>
        <p:nvCxnSpPr>
          <p:cNvPr id="28" name="直线箭头连接符 27"/>
          <p:cNvCxnSpPr>
            <a:endCxn id="27" idx="1"/>
          </p:cNvCxnSpPr>
          <p:nvPr/>
        </p:nvCxnSpPr>
        <p:spPr bwMode="auto">
          <a:xfrm flipV="1">
            <a:off x="4038600" y="5200014"/>
            <a:ext cx="876493" cy="8197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Invariants of Tricolor Marking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Invariant 1: No black object points to white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This suggests black objects are not completely processed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Invariant 2: Every grey is on the collector’s data structure (stack, queue, etc.)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Or an under-processed object is missing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2743200" y="3238500"/>
            <a:ext cx="762000" cy="38100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419600" y="3238500"/>
            <a:ext cx="75703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9" name="直线箭头连接符 8"/>
          <p:cNvCxnSpPr>
            <a:endCxn id="7" idx="1"/>
          </p:cNvCxnSpPr>
          <p:nvPr/>
        </p:nvCxnSpPr>
        <p:spPr bwMode="auto">
          <a:xfrm>
            <a:off x="3352800" y="3429000"/>
            <a:ext cx="10668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239" y="3327952"/>
            <a:ext cx="228322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B0E6FE-EF97-A743-AAEE-CAF738F8CD8D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536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88F0A3-37E5-6A4C-8694-2369DA7D2C4E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Cost of garbage collecction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173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457200" y="1447800"/>
            <a:ext cx="8077200" cy="4800600"/>
          </a:xfrm>
          <a:blipFill>
            <a:blip r:embed="rId1"/>
            <a:stretch>
              <a:fillRect l="-1962" t="-2922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  <a:endParaRPr lang="zh-CN" altLang="en-US" dirty="0">
              <a:noFill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Explicit Stack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 recursive mark phase (</a:t>
            </a:r>
            <a:r>
              <a:rPr kumimoji="1" lang="en-US" altLang="zh-CN" b="1" dirty="0"/>
              <a:t>DFS</a:t>
            </a:r>
            <a:r>
              <a:rPr kumimoji="1" lang="en-US" altLang="zh-CN" dirty="0"/>
              <a:t>) may generate too many stack frames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Extreme case: N frames for an N-</a:t>
            </a:r>
            <a:r>
              <a:rPr kumimoji="1" lang="en-US" altLang="zh-CN" dirty="0" err="1"/>
              <a:t>elem</a:t>
            </a:r>
            <a:r>
              <a:rPr kumimoji="1" lang="en-US" altLang="zh-CN" dirty="0"/>
              <a:t> linked list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Easy to cause stack overflow!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700" y="3810000"/>
            <a:ext cx="5816600" cy="25781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72087D-77D9-0D42-A108-A74FBFB1E475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Explicit Stack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382000" cy="463296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DFS(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a pointer to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which is not marked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mark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t ←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stack[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←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&gt; 0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stack[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];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← t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 1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each field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a pointer to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which is not marked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        mark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 ← t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+ 1; stack[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←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57200" y="156464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kumimoji="1" lang="en-US" altLang="zh-CN" i="0" kern="0" dirty="0"/>
              <a:t>A vector to replace the original stack</a:t>
            </a:r>
            <a:endParaRPr kumimoji="1" lang="zh-CN" altLang="en-US" i="0" kern="0" dirty="0"/>
          </a:p>
        </p:txBody>
      </p:sp>
      <p:sp>
        <p:nvSpPr>
          <p:cNvPr id="2" name="矩形 1"/>
          <p:cNvSpPr/>
          <p:nvPr/>
        </p:nvSpPr>
        <p:spPr bwMode="auto">
          <a:xfrm>
            <a:off x="7315200" y="5410200"/>
            <a:ext cx="533400" cy="2641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315200" y="5146040"/>
            <a:ext cx="533400" cy="2641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66561" y="5657548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i="0" dirty="0"/>
              <a:t>stack</a:t>
            </a:r>
            <a:endParaRPr kumimoji="1" lang="zh-CN" altLang="en-US" sz="2000" b="1" i="0" dirty="0"/>
          </a:p>
        </p:txBody>
      </p:sp>
      <p:sp>
        <p:nvSpPr>
          <p:cNvPr id="4" name="文本框 3"/>
          <p:cNvSpPr txBox="1"/>
          <p:nvPr/>
        </p:nvSpPr>
        <p:spPr>
          <a:xfrm rot="5400000">
            <a:off x="7497439" y="4717814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 bwMode="auto">
          <a:xfrm>
            <a:off x="7315200" y="4510576"/>
            <a:ext cx="533400" cy="2641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9" name="直线箭头连接符 8"/>
          <p:cNvCxnSpPr/>
          <p:nvPr/>
        </p:nvCxnSpPr>
        <p:spPr bwMode="auto">
          <a:xfrm flipH="1">
            <a:off x="7848601" y="5421086"/>
            <a:ext cx="304799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文本框 12"/>
          <p:cNvSpPr txBox="1"/>
          <p:nvPr/>
        </p:nvSpPr>
        <p:spPr>
          <a:xfrm>
            <a:off x="8117904" y="5236029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i="0" dirty="0"/>
              <a:t>t</a:t>
            </a:r>
            <a:endParaRPr kumimoji="1" lang="zh-CN" altLang="en-US" sz="1800" i="0" dirty="0"/>
          </a:p>
        </p:txBody>
      </p:sp>
      <p:sp>
        <p:nvSpPr>
          <p:cNvPr id="17" name="文本框 16"/>
          <p:cNvSpPr txBox="1"/>
          <p:nvPr/>
        </p:nvSpPr>
        <p:spPr>
          <a:xfrm>
            <a:off x="7435865" y="5341722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y</a:t>
            </a:r>
            <a:endParaRPr kumimoji="1" lang="zh-CN" alt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4B2968-12D0-144D-9A06-04CAF781F030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Pointer reversal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DFS(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a pointer to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which is not marked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← nil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mark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done[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← 0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true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done[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# of fields in record y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 a pointer to record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which is not marked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       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← 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← z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mark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done[y] ← 0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done[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+ 1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 ← 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← t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nil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done[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];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←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y.f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z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done[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←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867400" y="23622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172200" y="23622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477000" y="23622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781800" y="23622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85270" y="2323980"/>
            <a:ext cx="63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>
                <a:solidFill>
                  <a:srgbClr val="FF0000"/>
                </a:solidFill>
              </a:rPr>
              <a:t>a(y)</a:t>
            </a:r>
            <a:endParaRPr kumimoji="1" lang="zh-CN" altLang="en-US" sz="2000" i="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696200" y="18288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001000" y="18288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696200" y="26670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001000" y="26670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7696200" y="33528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001000" y="3352800"/>
            <a:ext cx="304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5" name="直线箭头连接符 4"/>
          <p:cNvCxnSpPr>
            <a:stCxn id="6" idx="0"/>
            <a:endCxn id="10" idx="1"/>
          </p:cNvCxnSpPr>
          <p:nvPr/>
        </p:nvCxnSpPr>
        <p:spPr bwMode="auto">
          <a:xfrm flipV="1">
            <a:off x="6324600" y="2019300"/>
            <a:ext cx="1371600" cy="3429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线箭头连接符 19"/>
          <p:cNvCxnSpPr>
            <a:stCxn id="7" idx="2"/>
            <a:endCxn id="14" idx="1"/>
          </p:cNvCxnSpPr>
          <p:nvPr/>
        </p:nvCxnSpPr>
        <p:spPr bwMode="auto">
          <a:xfrm>
            <a:off x="6629400" y="2743200"/>
            <a:ext cx="1066800" cy="1143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直线箭头连接符 22"/>
          <p:cNvCxnSpPr>
            <a:stCxn id="8" idx="2"/>
            <a:endCxn id="16" idx="1"/>
          </p:cNvCxnSpPr>
          <p:nvPr/>
        </p:nvCxnSpPr>
        <p:spPr bwMode="auto">
          <a:xfrm>
            <a:off x="6934200" y="2743200"/>
            <a:ext cx="762000" cy="8001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文本框 25"/>
          <p:cNvSpPr txBox="1"/>
          <p:nvPr/>
        </p:nvSpPr>
        <p:spPr>
          <a:xfrm>
            <a:off x="8305800" y="1829450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b</a:t>
            </a:r>
            <a:endParaRPr kumimoji="1" lang="zh-CN" altLang="en-US" sz="2000" i="0" dirty="0"/>
          </a:p>
        </p:txBody>
      </p:sp>
      <p:sp>
        <p:nvSpPr>
          <p:cNvPr id="27" name="文本框 26"/>
          <p:cNvSpPr txBox="1"/>
          <p:nvPr/>
        </p:nvSpPr>
        <p:spPr>
          <a:xfrm>
            <a:off x="8305800" y="2667000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c</a:t>
            </a:r>
            <a:endParaRPr kumimoji="1" lang="zh-CN" altLang="en-US" sz="2000" i="0" dirty="0"/>
          </a:p>
        </p:txBody>
      </p:sp>
      <p:sp>
        <p:nvSpPr>
          <p:cNvPr id="28" name="文本框 27"/>
          <p:cNvSpPr txBox="1"/>
          <p:nvPr/>
        </p:nvSpPr>
        <p:spPr>
          <a:xfrm>
            <a:off x="8305800" y="333369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d</a:t>
            </a:r>
            <a:endParaRPr kumimoji="1" lang="zh-CN" altLang="en-US" sz="2000" i="0" dirty="0"/>
          </a:p>
        </p:txBody>
      </p:sp>
      <p:sp>
        <p:nvSpPr>
          <p:cNvPr id="29" name="文本框 28"/>
          <p:cNvSpPr txBox="1"/>
          <p:nvPr/>
        </p:nvSpPr>
        <p:spPr>
          <a:xfrm>
            <a:off x="5867400" y="1540813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t</a:t>
            </a:r>
            <a:endParaRPr kumimoji="1" lang="zh-CN" altLang="en-US" sz="2000" i="0" dirty="0"/>
          </a:p>
        </p:txBody>
      </p:sp>
      <p:sp>
        <p:nvSpPr>
          <p:cNvPr id="22" name="文本框 21"/>
          <p:cNvSpPr txBox="1"/>
          <p:nvPr/>
        </p:nvSpPr>
        <p:spPr>
          <a:xfrm>
            <a:off x="6472214" y="1524000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nil</a:t>
            </a:r>
            <a:endParaRPr kumimoji="1" lang="zh-CN" altLang="en-US" sz="2000" i="0" dirty="0"/>
          </a:p>
        </p:txBody>
      </p:sp>
      <p:cxnSp>
        <p:nvCxnSpPr>
          <p:cNvPr id="25" name="直线箭头连接符 24"/>
          <p:cNvCxnSpPr>
            <a:stCxn id="29" idx="3"/>
            <a:endCxn id="22" idx="1"/>
          </p:cNvCxnSpPr>
          <p:nvPr/>
        </p:nvCxnSpPr>
        <p:spPr bwMode="auto">
          <a:xfrm flipV="1">
            <a:off x="6172292" y="1724055"/>
            <a:ext cx="299922" cy="1681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直线箭头连接符 33"/>
          <p:cNvCxnSpPr/>
          <p:nvPr/>
        </p:nvCxnSpPr>
        <p:spPr bwMode="auto">
          <a:xfrm>
            <a:off x="5856980" y="2042099"/>
            <a:ext cx="162820" cy="29143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文本框 35"/>
          <p:cNvSpPr txBox="1"/>
          <p:nvPr/>
        </p:nvSpPr>
        <p:spPr>
          <a:xfrm>
            <a:off x="5652300" y="1724055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x</a:t>
            </a:r>
            <a:endParaRPr kumimoji="1" lang="zh-CN" altLang="en-US" sz="2000" i="0" dirty="0"/>
          </a:p>
        </p:txBody>
      </p:sp>
      <p:sp>
        <p:nvSpPr>
          <p:cNvPr id="37" name="文本框 36"/>
          <p:cNvSpPr txBox="1"/>
          <p:nvPr/>
        </p:nvSpPr>
        <p:spPr>
          <a:xfrm>
            <a:off x="5848920" y="2352645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i="0" dirty="0"/>
              <a:t>0</a:t>
            </a:r>
            <a:endParaRPr kumimoji="1" lang="zh-CN" altLang="en-US" sz="2000" b="1" i="0" dirty="0"/>
          </a:p>
        </p:txBody>
      </p:sp>
      <p:sp>
        <p:nvSpPr>
          <p:cNvPr id="38" name="文本框 37"/>
          <p:cNvSpPr txBox="1"/>
          <p:nvPr/>
        </p:nvSpPr>
        <p:spPr>
          <a:xfrm>
            <a:off x="6158528" y="235264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b</a:t>
            </a:r>
            <a:endParaRPr kumimoji="1" lang="zh-CN" altLang="en-US" sz="2000" i="0" dirty="0"/>
          </a:p>
        </p:txBody>
      </p:sp>
      <p:cxnSp>
        <p:nvCxnSpPr>
          <p:cNvPr id="42" name="直线箭头连接符 41"/>
          <p:cNvCxnSpPr/>
          <p:nvPr/>
        </p:nvCxnSpPr>
        <p:spPr bwMode="auto">
          <a:xfrm flipH="1">
            <a:off x="7848600" y="2209800"/>
            <a:ext cx="304800" cy="4515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文本框 42"/>
          <p:cNvSpPr txBox="1"/>
          <p:nvPr/>
        </p:nvSpPr>
        <p:spPr>
          <a:xfrm>
            <a:off x="7995344" y="1820333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/>
              <a:t>c</a:t>
            </a:r>
            <a:endParaRPr kumimoji="1" lang="zh-CN" altLang="en-US" sz="2000" i="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f1614c43-24e4-4d9b-8d2f-7fa6c563ab23"/>
</p:tagLst>
</file>

<file path=ppt/theme/theme1.xml><?xml version="1.0" encoding="utf-8"?>
<a:theme xmlns:a="http://schemas.openxmlformats.org/drawingml/2006/main" name="icfp99">
  <a:themeElements>
    <a:clrScheme name="icfp9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19377</Words>
  <Application>WPS 演示</Application>
  <PresentationFormat>全屏显示(4:3)</PresentationFormat>
  <Paragraphs>1442</Paragraphs>
  <Slides>58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9" baseType="lpstr">
      <vt:lpstr>Arial</vt:lpstr>
      <vt:lpstr>宋体</vt:lpstr>
      <vt:lpstr>Wingdings</vt:lpstr>
      <vt:lpstr>Comic Sans MS</vt:lpstr>
      <vt:lpstr>Times New Roman</vt:lpstr>
      <vt:lpstr>Math A</vt:lpstr>
      <vt:lpstr>ksdb</vt:lpstr>
      <vt:lpstr>微软雅黑</vt:lpstr>
      <vt:lpstr>Arial Unicode MS</vt:lpstr>
      <vt:lpstr>Arial Narrow</vt:lpstr>
      <vt:lpstr>icfp99</vt:lpstr>
      <vt:lpstr>Garbage Collection</vt:lpstr>
      <vt:lpstr>Garbage Collection</vt:lpstr>
      <vt:lpstr>Example</vt:lpstr>
      <vt:lpstr>Mark and Sweep</vt:lpstr>
      <vt:lpstr>Mark and Sweep</vt:lpstr>
      <vt:lpstr>Cost of garbage collecction</vt:lpstr>
      <vt:lpstr>Explicit Stack</vt:lpstr>
      <vt:lpstr>Explicit Stack</vt:lpstr>
      <vt:lpstr>Pointer reversal</vt:lpstr>
      <vt:lpstr>Pointer reversal</vt:lpstr>
      <vt:lpstr>Pointer reversal</vt:lpstr>
      <vt:lpstr>Pointer reversal</vt:lpstr>
      <vt:lpstr>Pointer reversal</vt:lpstr>
      <vt:lpstr>Pointer reversal</vt:lpstr>
      <vt:lpstr>Pointer reversal</vt:lpstr>
      <vt:lpstr>Pointer reversal</vt:lpstr>
      <vt:lpstr>Pointer reversal</vt:lpstr>
      <vt:lpstr>Pointer reversal</vt:lpstr>
      <vt:lpstr>Pointer reversal</vt:lpstr>
      <vt:lpstr>Pointer reversal</vt:lpstr>
      <vt:lpstr>Array of freelist</vt:lpstr>
      <vt:lpstr>Reference Counts</vt:lpstr>
      <vt:lpstr>Two Problems in Reference Counts</vt:lpstr>
      <vt:lpstr>Tackle Cycles</vt:lpstr>
      <vt:lpstr>Copying Collection</vt:lpstr>
      <vt:lpstr>Copying Collection</vt:lpstr>
      <vt:lpstr>Cheney’s algorithm</vt:lpstr>
      <vt:lpstr>Cheney’s algorithm</vt:lpstr>
      <vt:lpstr>Cheney’s algorithm</vt:lpstr>
      <vt:lpstr>Cheney’s algorithm</vt:lpstr>
      <vt:lpstr>Cheney’s algorithm</vt:lpstr>
      <vt:lpstr>Semi-depth-first algorithm</vt:lpstr>
      <vt:lpstr>Semi-depth-first algorithm</vt:lpstr>
      <vt:lpstr>Semi-depth-first algorithm</vt:lpstr>
      <vt:lpstr>Semi-depth-first algorithm</vt:lpstr>
      <vt:lpstr>Semi-depth-first algorithm</vt:lpstr>
      <vt:lpstr>Semi-depth-first algorithm</vt:lpstr>
      <vt:lpstr>Semi-depth-first algorithm</vt:lpstr>
      <vt:lpstr>Semi-depth-first algorithm</vt:lpstr>
      <vt:lpstr>Semi-depth-first algorithm</vt:lpstr>
      <vt:lpstr>Generational Collection</vt:lpstr>
      <vt:lpstr>Generational Collection</vt:lpstr>
      <vt:lpstr>Ways of Remembering</vt:lpstr>
      <vt:lpstr>An Example of Remember Set</vt:lpstr>
      <vt:lpstr>Ways of Remembering</vt:lpstr>
      <vt:lpstr>Ways of Remembering</vt:lpstr>
      <vt:lpstr>Generational Collection</vt:lpstr>
      <vt:lpstr>Memory Overhead of Cheney’s Algorithm</vt:lpstr>
      <vt:lpstr>Incremental Collection</vt:lpstr>
      <vt:lpstr>Terminology</vt:lpstr>
      <vt:lpstr>Logic Model: Tri-color Records</vt:lpstr>
      <vt:lpstr>Tricolor Marking: The Basic Model for Marking</vt:lpstr>
      <vt:lpstr>Tricolor Marking: The Basic Model for Marking</vt:lpstr>
      <vt:lpstr>Tricolor Marking: The Basic Model for Marking</vt:lpstr>
      <vt:lpstr>Tricolor Marking: The Basic Model for Marking</vt:lpstr>
      <vt:lpstr>Tricolor Marking: The Basic Model for Marking</vt:lpstr>
      <vt:lpstr>Tricolor Marking: The Basic Model for Marking</vt:lpstr>
      <vt:lpstr>Invariants of Tricolor Marking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Languages and Compilers</dc:title>
  <dc:creator>Alex Aiken &amp; George Necula</dc:creator>
  <cp:lastModifiedBy>李昱翰</cp:lastModifiedBy>
  <cp:revision>712</cp:revision>
  <dcterms:created xsi:type="dcterms:W3CDTF">2000-01-15T07:54:00Z</dcterms:created>
  <dcterms:modified xsi:type="dcterms:W3CDTF">2022-12-03T03:26:33Z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C673ED997DF64C6DA2B0A0DE25F8A133</vt:lpwstr>
  </property>
  <property fmtid="{D5CDD505-2E9C-101B-9397-08002B2CF9AE}" pid="3" name="KSOProductBuildVer">
    <vt:lpwstr>2052-11.1.0.12763</vt:lpwstr>
  </property>
</Properties>
</file>