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599" r:id="rId3"/>
    <p:sldId id="673" r:id="rId4"/>
    <p:sldId id="455" r:id="rId5"/>
    <p:sldId id="519" r:id="rId6"/>
    <p:sldId id="520" r:id="rId7"/>
    <p:sldId id="521" r:id="rId8"/>
    <p:sldId id="522" r:id="rId9"/>
    <p:sldId id="525" r:id="rId10"/>
    <p:sldId id="657" r:id="rId11"/>
    <p:sldId id="523" r:id="rId12"/>
    <p:sldId id="528" r:id="rId13"/>
    <p:sldId id="559" r:id="rId14"/>
    <p:sldId id="531" r:id="rId15"/>
    <p:sldId id="532" r:id="rId16"/>
    <p:sldId id="533" r:id="rId17"/>
    <p:sldId id="534" r:id="rId18"/>
    <p:sldId id="537" r:id="rId19"/>
    <p:sldId id="535" r:id="rId20"/>
    <p:sldId id="622" r:id="rId21"/>
    <p:sldId id="536" r:id="rId22"/>
    <p:sldId id="538" r:id="rId23"/>
    <p:sldId id="540" r:id="rId24"/>
    <p:sldId id="623" r:id="rId25"/>
    <p:sldId id="624" r:id="rId26"/>
    <p:sldId id="625" r:id="rId27"/>
    <p:sldId id="626" r:id="rId28"/>
    <p:sldId id="655" r:id="rId29"/>
    <p:sldId id="627" r:id="rId30"/>
    <p:sldId id="666" r:id="rId31"/>
    <p:sldId id="668" r:id="rId32"/>
    <p:sldId id="630" r:id="rId33"/>
    <p:sldId id="669" r:id="rId34"/>
    <p:sldId id="631" r:id="rId35"/>
    <p:sldId id="632" r:id="rId36"/>
    <p:sldId id="671" r:id="rId37"/>
    <p:sldId id="633" r:id="rId38"/>
    <p:sldId id="649" r:id="rId39"/>
    <p:sldId id="648" r:id="rId40"/>
    <p:sldId id="635" r:id="rId41"/>
    <p:sldId id="636" r:id="rId42"/>
    <p:sldId id="637" r:id="rId43"/>
    <p:sldId id="650" r:id="rId44"/>
    <p:sldId id="638" r:id="rId45"/>
    <p:sldId id="639" r:id="rId46"/>
    <p:sldId id="640" r:id="rId47"/>
    <p:sldId id="641" r:id="rId48"/>
    <p:sldId id="651" r:id="rId49"/>
    <p:sldId id="642" r:id="rId50"/>
    <p:sldId id="643" r:id="rId51"/>
    <p:sldId id="658" r:id="rId52"/>
    <p:sldId id="645" r:id="rId53"/>
    <p:sldId id="652" r:id="rId54"/>
    <p:sldId id="663" r:id="rId55"/>
    <p:sldId id="664" r:id="rId56"/>
    <p:sldId id="659" r:id="rId57"/>
    <p:sldId id="660" r:id="rId58"/>
    <p:sldId id="661" r:id="rId59"/>
    <p:sldId id="662" r:id="rId60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T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67" d="100"/>
          <a:sy n="67" d="100"/>
        </p:scale>
        <p:origin x="1221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gs" Target="tags/tag1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18:43:20.15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EB5446-6830-4608-AA09-895E8372296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7391C6-57B3-46E6-9CC2-C56A4DFAF13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hyperlink" Target="http://www.ipads.se.sjtu.edu.cn/courses/compilers" TargetMode="External"/><Relationship Id="rId2" Type="http://schemas.openxmlformats.org/officeDocument/2006/relationships/hyperlink" Target="mailto:mingyuwu@sjtu.edu.cn" TargetMode="External"/><Relationship Id="rId1" Type="http://schemas.openxmlformats.org/officeDocument/2006/relationships/hyperlink" Target="mailto:byzang@sjt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Teaching Staffs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Instructor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臧斌宇、吴明瑜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Email: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hlinkClick r:id="rId1"/>
              </a:rPr>
              <a:t>byzang@sjtu.edu.cn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hlinkClick r:id="rId2"/>
              </a:rPr>
              <a:t>mingyuwu@sjtu.edu.cn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phone: 13917124245	 18817556042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Teaching Assistants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王祖来、斯金哲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Website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  <a:hlinkClick r:id="rId3"/>
              </a:rPr>
              <a:t>ipads.se.sjtu.edu.cn/courses/compilers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Text book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Modern Compiler Implementation in C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Andrew W. Appel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4101" name="Picture 5" descr="cover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75" y="1143000"/>
            <a:ext cx="1749425" cy="230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363" y="3810000"/>
            <a:ext cx="2190750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History of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first compiler was initiated by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John Backus</a:t>
            </a:r>
            <a:r>
              <a:rPr lang="en-US" altLang="zh-CN" sz="2400" dirty="0">
                <a:ea typeface="宋体" panose="02010600030101010101" pitchFamily="2" charset="-122"/>
              </a:rPr>
              <a:t> in 1953(Speedcoding), and completed in 1957(Fortran)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Since then, a bunch of theories were developed. And a lot of tools were developed according to these theories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the early 1980s, theories and implementations about traditional compilers go to mature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the middle 1980s, compiler designers turned to optimization techniques and how to compile modern programming languages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133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1600200"/>
            <a:ext cx="1490663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文本框 1"/>
          <p:cNvSpPr txBox="1"/>
          <p:nvPr/>
        </p:nvSpPr>
        <p:spPr>
          <a:xfrm>
            <a:off x="7391400" y="4114800"/>
            <a:ext cx="1676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1977 ACM Turing Award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About the text book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two parts in this book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study the first part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And part of the second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is another famous text book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Compilers: Principles, Techniques, and Tools(2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Ed.)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Alfred V. Aho, Ravi Sethi, Jeffrey D. Ullman and Monica S. Lam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2006, the "Purple Dragon Book"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4341" name="图片 4" descr="cov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81000"/>
            <a:ext cx="27432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A journey to the internal compiler world</a:t>
            </a:r>
            <a:endParaRPr lang="zh-CN" altLang="en-US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364" name="Rectangle 5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</a:pPr>
            <a:endParaRPr lang="en-US" altLang="zh-CN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define source languages?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represent programs internally?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sources to internals?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internals to targets?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Tiger langague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150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846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150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simple language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Straight line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Assign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Sequence of statements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Form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expressions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Identifies, numbers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Expressions connected by operators such 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+, -, *, /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Expression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(statement, expression)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a := 5 + 3 ; b := (print(a, a-1), 10*a); print (b)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Output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8, 7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80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Regular expression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Used to define alphabet and vocabulary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Will be explained in chapter 2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Context free grammar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Used to define statements and expressions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Will be explained in chapter 3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Alphabet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letter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A | B | … | Z | a | b | … | z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digit  0 | 1 | … | 9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Vocabulary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id  letter ( letter | digit 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num  digit digit*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Delimiter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White space, newline, tab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Statement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Stm; Stm 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(CompoundStm)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id :=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(AssignStm)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print(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ExpList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)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(PrintStm)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(IdExp)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num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(NumExp)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Binop Exp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(OpExp)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(Stm, Exp) 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(EseqExp)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ExpList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ExpList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Exp, ExpList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(PairExpList)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ExpList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(LastExp)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+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(Plus)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-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(Minus)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*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(Times)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/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(Div)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Grade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There are 6 labs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only homework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60% total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final due date is end of this semester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are two quizzes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20% each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first quiz contains the first five chapters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second one contains the rest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Context-free Grammar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tokens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terminal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symbol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nonterminals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set of productions, where each production consists of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nonterminal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295400" lvl="2" indent="-3810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left side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of the production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 arrow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sequence of tokens and/or nonterminals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295400" lvl="2" indent="-38100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right side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of the production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11"/>
          <p:cNvSpPr/>
          <p:nvPr/>
        </p:nvSpPr>
        <p:spPr>
          <a:xfrm>
            <a:off x="2590800" y="3124200"/>
            <a:ext cx="18288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Context-free Grammar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anchor="t" anchorCtr="0"/>
          <a:p>
            <a:pPr marL="533400" indent="-533400">
              <a:buFontTx/>
              <a:buAutoNum type="arabicPeriod" startAt="4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designation of one of the nonterminals as the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start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symbol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None/>
            </a:pPr>
            <a:endParaRPr lang="en-US" altLang="zh-CN" sz="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Example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id :=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expr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None/>
            </a:pP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81000" y="3505200"/>
            <a:ext cx="1524000" cy="777875"/>
            <a:chOff x="240" y="2208"/>
            <a:chExt cx="960" cy="490"/>
          </a:xfrm>
        </p:grpSpPr>
        <p:sp>
          <p:nvSpPr>
            <p:cNvPr id="24592" name="Text Box 4"/>
            <p:cNvSpPr txBox="1"/>
            <p:nvPr/>
          </p:nvSpPr>
          <p:spPr>
            <a:xfrm>
              <a:off x="240" y="2448"/>
              <a:ext cx="9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Left side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4593" name="Line 6"/>
            <p:cNvSpPr/>
            <p:nvPr/>
          </p:nvSpPr>
          <p:spPr>
            <a:xfrm flipV="1">
              <a:off x="720" y="2208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15"/>
          <p:cNvGrpSpPr/>
          <p:nvPr/>
        </p:nvGrpSpPr>
        <p:grpSpPr>
          <a:xfrm>
            <a:off x="2352675" y="3505200"/>
            <a:ext cx="847725" cy="777875"/>
            <a:chOff x="1482" y="2208"/>
            <a:chExt cx="534" cy="490"/>
          </a:xfrm>
        </p:grpSpPr>
        <p:sp>
          <p:nvSpPr>
            <p:cNvPr id="24590" name="Text Box 7"/>
            <p:cNvSpPr txBox="1"/>
            <p:nvPr/>
          </p:nvSpPr>
          <p:spPr>
            <a:xfrm>
              <a:off x="1482" y="2448"/>
              <a:ext cx="5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token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4591" name="Line 8"/>
            <p:cNvSpPr/>
            <p:nvPr/>
          </p:nvSpPr>
          <p:spPr>
            <a:xfrm flipV="1">
              <a:off x="1776" y="22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3525838" y="3505200"/>
            <a:ext cx="1579562" cy="777875"/>
            <a:chOff x="2221" y="2208"/>
            <a:chExt cx="995" cy="490"/>
          </a:xfrm>
        </p:grpSpPr>
        <p:sp>
          <p:nvSpPr>
            <p:cNvPr id="24588" name="Text Box 9"/>
            <p:cNvSpPr txBox="1"/>
            <p:nvPr/>
          </p:nvSpPr>
          <p:spPr>
            <a:xfrm>
              <a:off x="2221" y="2448"/>
              <a:ext cx="99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nonterminal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4589" name="Line 10"/>
            <p:cNvSpPr/>
            <p:nvPr/>
          </p:nvSpPr>
          <p:spPr>
            <a:xfrm flipH="1" flipV="1">
              <a:off x="2496" y="22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7"/>
          <p:cNvGrpSpPr/>
          <p:nvPr/>
        </p:nvGrpSpPr>
        <p:grpSpPr>
          <a:xfrm>
            <a:off x="4419600" y="3065463"/>
            <a:ext cx="2768600" cy="396875"/>
            <a:chOff x="2784" y="1931"/>
            <a:chExt cx="1744" cy="250"/>
          </a:xfrm>
        </p:grpSpPr>
        <p:sp>
          <p:nvSpPr>
            <p:cNvPr id="24586" name="Text Box 12"/>
            <p:cNvSpPr txBox="1"/>
            <p:nvPr/>
          </p:nvSpPr>
          <p:spPr>
            <a:xfrm>
              <a:off x="3638" y="1931"/>
              <a:ext cx="89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Right side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4587" name="Line 13"/>
            <p:cNvSpPr/>
            <p:nvPr/>
          </p:nvSpPr>
          <p:spPr>
            <a:xfrm flipH="1">
              <a:off x="2784" y="2064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Context-free Grammar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vert="horz" wrap="square" lIns="91440" tIns="45720" rIns="91440" bIns="45720" anchor="t" anchorCtr="0"/>
          <a:p>
            <a:pPr marL="533400" indent="-5334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Group the productions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Productions with the same nonterminal on the left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Their right sides can be grouped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295400" lvl="2" indent="-3810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with the alternative right sides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separated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by the symbol “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|”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295400" lvl="2" indent="-3810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read “or”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Statement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Stm; Stm 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(CompoundStm)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id :=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(AssignStm)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print(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ExpList)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(PrintStm)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id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(IdExp)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num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(NumExp)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Binop Exp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(OpExp)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(Stm, Exp) 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(EseqExp)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Syntax Definition for the Source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ExpList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ExpList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Exp, ExpList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(PairExpList)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(LastExp)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+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(Plus)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-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(Minus)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*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(Times)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/  	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(Div)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define source languages?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Regular Expressions and Context free grammars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represent programs internally?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sources to internals?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internals to targets?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Tiger language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1508">
                                            <p:txEl>
                                              <p:charRg st="3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508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1508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1508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Basic Structures of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2286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Analysis(</a:t>
            </a:r>
            <a:r>
              <a:rPr lang="zh-CN" altLang="en-US" dirty="0">
                <a:ea typeface="宋体" panose="02010600030101010101" pitchFamily="2" charset="-122"/>
              </a:rPr>
              <a:t>解析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source programs to intermediate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Synthesis(</a:t>
            </a:r>
            <a:r>
              <a:rPr lang="zh-CN" altLang="en-US" dirty="0">
                <a:ea typeface="宋体" panose="02010600030101010101" pitchFamily="2" charset="-122"/>
              </a:rPr>
              <a:t>合并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From intermediate representations to target programs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1698625" y="4267200"/>
            <a:ext cx="1349375" cy="1320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Analysis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9702" name="Text Box 5"/>
          <p:cNvSpPr txBox="1"/>
          <p:nvPr/>
        </p:nvSpPr>
        <p:spPr>
          <a:xfrm>
            <a:off x="5638800" y="4267200"/>
            <a:ext cx="1600200" cy="1320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Synthesis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9703" name="Line 6"/>
          <p:cNvSpPr/>
          <p:nvPr/>
        </p:nvSpPr>
        <p:spPr>
          <a:xfrm>
            <a:off x="1143000" y="4953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4" name="Line 7"/>
          <p:cNvSpPr/>
          <p:nvPr/>
        </p:nvSpPr>
        <p:spPr>
          <a:xfrm>
            <a:off x="3048000" y="49530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5" name="Line 8"/>
          <p:cNvSpPr/>
          <p:nvPr/>
        </p:nvSpPr>
        <p:spPr>
          <a:xfrm>
            <a:off x="4648200" y="49530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6" name="Line 9"/>
          <p:cNvSpPr/>
          <p:nvPr/>
        </p:nvSpPr>
        <p:spPr>
          <a:xfrm>
            <a:off x="7239000" y="4953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7" name="AutoShape 10"/>
          <p:cNvSpPr/>
          <p:nvPr/>
        </p:nvSpPr>
        <p:spPr>
          <a:xfrm>
            <a:off x="228600" y="4533900"/>
            <a:ext cx="914400" cy="8001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source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9708" name="AutoShape 11"/>
          <p:cNvSpPr/>
          <p:nvPr/>
        </p:nvSpPr>
        <p:spPr>
          <a:xfrm>
            <a:off x="3971925" y="4648200"/>
            <a:ext cx="752475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IR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9709" name="AutoShape 12"/>
          <p:cNvSpPr/>
          <p:nvPr/>
        </p:nvSpPr>
        <p:spPr>
          <a:xfrm>
            <a:off x="7924800" y="4533900"/>
            <a:ext cx="914400" cy="8001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target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07790" y="5653405"/>
            <a:ext cx="1177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Tree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Mini-Basic Interpreter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072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341438"/>
            <a:ext cx="8507412" cy="511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7" name="组合 2"/>
          <p:cNvGrpSpPr/>
          <p:nvPr/>
        </p:nvGrpSpPr>
        <p:grpSpPr>
          <a:xfrm>
            <a:off x="304800" y="762000"/>
            <a:ext cx="8458200" cy="5895975"/>
            <a:chOff x="76200" y="276225"/>
            <a:chExt cx="8458200" cy="6200775"/>
          </a:xfrm>
        </p:grpSpPr>
        <p:sp>
          <p:nvSpPr>
            <p:cNvPr id="31749" name="Text Box 6"/>
            <p:cNvSpPr txBox="1"/>
            <p:nvPr/>
          </p:nvSpPr>
          <p:spPr>
            <a:xfrm>
              <a:off x="2438400" y="276225"/>
              <a:ext cx="1509713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CompoundStm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50" name="Line 7"/>
            <p:cNvSpPr/>
            <p:nvPr/>
          </p:nvSpPr>
          <p:spPr>
            <a:xfrm flipH="1">
              <a:off x="990600" y="701675"/>
              <a:ext cx="2362200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1" name="Text Box 8"/>
            <p:cNvSpPr txBox="1"/>
            <p:nvPr/>
          </p:nvSpPr>
          <p:spPr>
            <a:xfrm>
              <a:off x="238125" y="914400"/>
              <a:ext cx="1195388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AssignStm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52" name="Line 9"/>
            <p:cNvSpPr/>
            <p:nvPr/>
          </p:nvSpPr>
          <p:spPr>
            <a:xfrm>
              <a:off x="3352800" y="701675"/>
              <a:ext cx="2133600" cy="212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3" name="Text Box 10"/>
            <p:cNvSpPr txBox="1"/>
            <p:nvPr/>
          </p:nvSpPr>
          <p:spPr>
            <a:xfrm>
              <a:off x="4738688" y="882650"/>
              <a:ext cx="1509712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CompoundStm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54" name="Line 16"/>
            <p:cNvSpPr/>
            <p:nvPr/>
          </p:nvSpPr>
          <p:spPr>
            <a:xfrm flipH="1">
              <a:off x="238125" y="13081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5" name="Line 17"/>
            <p:cNvSpPr/>
            <p:nvPr/>
          </p:nvSpPr>
          <p:spPr>
            <a:xfrm>
              <a:off x="1000125" y="1308100"/>
              <a:ext cx="523875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6" name="Text Box 18"/>
            <p:cNvSpPr txBox="1"/>
            <p:nvPr/>
          </p:nvSpPr>
          <p:spPr>
            <a:xfrm>
              <a:off x="76200" y="1949450"/>
              <a:ext cx="2889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57" name="Text Box 19"/>
            <p:cNvSpPr txBox="1"/>
            <p:nvPr/>
          </p:nvSpPr>
          <p:spPr>
            <a:xfrm>
              <a:off x="1066800" y="1949450"/>
              <a:ext cx="8096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58" name="Line 20"/>
            <p:cNvSpPr/>
            <p:nvPr/>
          </p:nvSpPr>
          <p:spPr>
            <a:xfrm flipH="1">
              <a:off x="746125" y="22225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21"/>
            <p:cNvSpPr/>
            <p:nvPr/>
          </p:nvSpPr>
          <p:spPr>
            <a:xfrm flipH="1">
              <a:off x="1498600" y="2222500"/>
              <a:ext cx="9525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Text Box 22"/>
            <p:cNvSpPr txBox="1"/>
            <p:nvPr/>
          </p:nvSpPr>
          <p:spPr>
            <a:xfrm>
              <a:off x="304800" y="2863850"/>
              <a:ext cx="9652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61" name="Text Box 23"/>
            <p:cNvSpPr txBox="1"/>
            <p:nvPr/>
          </p:nvSpPr>
          <p:spPr>
            <a:xfrm>
              <a:off x="1978025" y="2863850"/>
              <a:ext cx="9652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62" name="Line 24"/>
            <p:cNvSpPr/>
            <p:nvPr/>
          </p:nvSpPr>
          <p:spPr>
            <a:xfrm>
              <a:off x="1727200" y="2222500"/>
              <a:ext cx="6858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Text Box 25"/>
            <p:cNvSpPr txBox="1"/>
            <p:nvPr/>
          </p:nvSpPr>
          <p:spPr>
            <a:xfrm>
              <a:off x="1219200" y="2876550"/>
              <a:ext cx="55245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plus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64" name="Line 26"/>
            <p:cNvSpPr/>
            <p:nvPr/>
          </p:nvSpPr>
          <p:spPr>
            <a:xfrm flipH="1">
              <a:off x="4762500" y="12192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Line 27"/>
            <p:cNvSpPr/>
            <p:nvPr/>
          </p:nvSpPr>
          <p:spPr>
            <a:xfrm>
              <a:off x="5524500" y="1219200"/>
              <a:ext cx="2324100" cy="685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Text Box 29"/>
            <p:cNvSpPr txBox="1"/>
            <p:nvPr/>
          </p:nvSpPr>
          <p:spPr>
            <a:xfrm>
              <a:off x="4267200" y="1860550"/>
              <a:ext cx="1195388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AssignStm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67" name="Line 30"/>
            <p:cNvSpPr/>
            <p:nvPr/>
          </p:nvSpPr>
          <p:spPr>
            <a:xfrm flipH="1">
              <a:off x="3429000" y="2133600"/>
              <a:ext cx="1127125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Text Box 32"/>
            <p:cNvSpPr txBox="1"/>
            <p:nvPr/>
          </p:nvSpPr>
          <p:spPr>
            <a:xfrm>
              <a:off x="3276600" y="2438400"/>
              <a:ext cx="3048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69" name="Text Box 33"/>
            <p:cNvSpPr txBox="1"/>
            <p:nvPr/>
          </p:nvSpPr>
          <p:spPr>
            <a:xfrm>
              <a:off x="4724400" y="2482850"/>
              <a:ext cx="982663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EseqExp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70" name="Line 34"/>
            <p:cNvSpPr/>
            <p:nvPr/>
          </p:nvSpPr>
          <p:spPr>
            <a:xfrm>
              <a:off x="4927600" y="2133600"/>
              <a:ext cx="3302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Text Box 36"/>
            <p:cNvSpPr txBox="1"/>
            <p:nvPr/>
          </p:nvSpPr>
          <p:spPr>
            <a:xfrm>
              <a:off x="7340600" y="1873250"/>
              <a:ext cx="10414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72" name="Line 37"/>
            <p:cNvSpPr/>
            <p:nvPr/>
          </p:nvSpPr>
          <p:spPr>
            <a:xfrm>
              <a:off x="7848600" y="2209800"/>
              <a:ext cx="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3" name="Text Box 38"/>
            <p:cNvSpPr txBox="1"/>
            <p:nvPr/>
          </p:nvSpPr>
          <p:spPr>
            <a:xfrm>
              <a:off x="7219950" y="2330450"/>
              <a:ext cx="131445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74" name="Line 39"/>
            <p:cNvSpPr/>
            <p:nvPr/>
          </p:nvSpPr>
          <p:spPr>
            <a:xfrm>
              <a:off x="7848600" y="2646363"/>
              <a:ext cx="0" cy="1730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5" name="Text Box 40"/>
            <p:cNvSpPr txBox="1"/>
            <p:nvPr/>
          </p:nvSpPr>
          <p:spPr>
            <a:xfrm>
              <a:off x="7467600" y="2767013"/>
              <a:ext cx="769938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76" name="Line 41"/>
            <p:cNvSpPr/>
            <p:nvPr/>
          </p:nvSpPr>
          <p:spPr>
            <a:xfrm flipH="1">
              <a:off x="7848600" y="30480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7" name="Text Box 42"/>
            <p:cNvSpPr txBox="1"/>
            <p:nvPr/>
          </p:nvSpPr>
          <p:spPr>
            <a:xfrm>
              <a:off x="7712075" y="3244850"/>
              <a:ext cx="3048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78" name="Line 43"/>
            <p:cNvSpPr/>
            <p:nvPr/>
          </p:nvSpPr>
          <p:spPr>
            <a:xfrm flipH="1">
              <a:off x="3810000" y="2743200"/>
              <a:ext cx="13716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9" name="Line 44"/>
            <p:cNvSpPr/>
            <p:nvPr/>
          </p:nvSpPr>
          <p:spPr>
            <a:xfrm>
              <a:off x="5257800" y="2743200"/>
              <a:ext cx="106680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0" name="Text Box 45"/>
            <p:cNvSpPr txBox="1"/>
            <p:nvPr/>
          </p:nvSpPr>
          <p:spPr>
            <a:xfrm>
              <a:off x="3352800" y="2863850"/>
              <a:ext cx="1042988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81" name="Text Box 46"/>
            <p:cNvSpPr txBox="1"/>
            <p:nvPr/>
          </p:nvSpPr>
          <p:spPr>
            <a:xfrm>
              <a:off x="5972175" y="2940050"/>
              <a:ext cx="8096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82" name="Line 47"/>
            <p:cNvSpPr/>
            <p:nvPr/>
          </p:nvSpPr>
          <p:spPr>
            <a:xfrm flipH="1">
              <a:off x="5622925" y="32004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3" name="Line 48"/>
            <p:cNvSpPr/>
            <p:nvPr/>
          </p:nvSpPr>
          <p:spPr>
            <a:xfrm flipH="1">
              <a:off x="6375400" y="3200400"/>
              <a:ext cx="9525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4" name="Text Box 49"/>
            <p:cNvSpPr txBox="1"/>
            <p:nvPr/>
          </p:nvSpPr>
          <p:spPr>
            <a:xfrm>
              <a:off x="5181600" y="3841750"/>
              <a:ext cx="9652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85" name="Text Box 50"/>
            <p:cNvSpPr txBox="1"/>
            <p:nvPr/>
          </p:nvSpPr>
          <p:spPr>
            <a:xfrm>
              <a:off x="6934200" y="3841750"/>
              <a:ext cx="721672" cy="3560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86" name="Line 51"/>
            <p:cNvSpPr/>
            <p:nvPr/>
          </p:nvSpPr>
          <p:spPr>
            <a:xfrm>
              <a:off x="6604000" y="3200400"/>
              <a:ext cx="6858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7" name="Text Box 52"/>
            <p:cNvSpPr txBox="1"/>
            <p:nvPr/>
          </p:nvSpPr>
          <p:spPr>
            <a:xfrm>
              <a:off x="6035675" y="3854450"/>
              <a:ext cx="7461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Times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88" name="Line 54"/>
            <p:cNvSpPr/>
            <p:nvPr/>
          </p:nvSpPr>
          <p:spPr>
            <a:xfrm flipH="1">
              <a:off x="5622925" y="41148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9" name="Text Box 55"/>
            <p:cNvSpPr txBox="1"/>
            <p:nvPr/>
          </p:nvSpPr>
          <p:spPr>
            <a:xfrm>
              <a:off x="5486400" y="4311650"/>
              <a:ext cx="40005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0" name="Line 56"/>
            <p:cNvSpPr/>
            <p:nvPr/>
          </p:nvSpPr>
          <p:spPr>
            <a:xfrm flipH="1">
              <a:off x="7375525" y="41148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1" name="Text Box 57"/>
            <p:cNvSpPr txBox="1"/>
            <p:nvPr/>
          </p:nvSpPr>
          <p:spPr>
            <a:xfrm>
              <a:off x="7239000" y="4311650"/>
              <a:ext cx="2889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2" name="Line 58"/>
            <p:cNvSpPr/>
            <p:nvPr/>
          </p:nvSpPr>
          <p:spPr>
            <a:xfrm flipH="1">
              <a:off x="3870325" y="31242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3" name="Text Box 59"/>
            <p:cNvSpPr txBox="1"/>
            <p:nvPr/>
          </p:nvSpPr>
          <p:spPr>
            <a:xfrm>
              <a:off x="3225800" y="3321050"/>
              <a:ext cx="12700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PairExpList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4" name="Line 61"/>
            <p:cNvSpPr/>
            <p:nvPr/>
          </p:nvSpPr>
          <p:spPr>
            <a:xfrm flipH="1">
              <a:off x="3209925" y="35941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5" name="Line 62"/>
            <p:cNvSpPr/>
            <p:nvPr/>
          </p:nvSpPr>
          <p:spPr>
            <a:xfrm>
              <a:off x="3971925" y="3594100"/>
              <a:ext cx="523875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6" name="Text Box 63"/>
            <p:cNvSpPr txBox="1"/>
            <p:nvPr/>
          </p:nvSpPr>
          <p:spPr>
            <a:xfrm>
              <a:off x="3048000" y="4235450"/>
              <a:ext cx="2889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7" name="Text Box 64"/>
            <p:cNvSpPr txBox="1"/>
            <p:nvPr/>
          </p:nvSpPr>
          <p:spPr>
            <a:xfrm>
              <a:off x="3867150" y="4235450"/>
              <a:ext cx="131445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8" name="Text Box 82"/>
            <p:cNvSpPr txBox="1"/>
            <p:nvPr/>
          </p:nvSpPr>
          <p:spPr>
            <a:xfrm>
              <a:off x="4067175" y="4768850"/>
              <a:ext cx="8096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799" name="Line 83"/>
            <p:cNvSpPr/>
            <p:nvPr/>
          </p:nvSpPr>
          <p:spPr>
            <a:xfrm flipH="1">
              <a:off x="3717925" y="5029200"/>
              <a:ext cx="609600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0" name="Line 84"/>
            <p:cNvSpPr/>
            <p:nvPr/>
          </p:nvSpPr>
          <p:spPr>
            <a:xfrm flipH="1">
              <a:off x="4470400" y="5029200"/>
              <a:ext cx="9525" cy="609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1" name="Text Box 85"/>
            <p:cNvSpPr txBox="1"/>
            <p:nvPr/>
          </p:nvSpPr>
          <p:spPr>
            <a:xfrm>
              <a:off x="3344863" y="5670550"/>
              <a:ext cx="769937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02" name="Text Box 86"/>
            <p:cNvSpPr txBox="1"/>
            <p:nvPr/>
          </p:nvSpPr>
          <p:spPr>
            <a:xfrm>
              <a:off x="4949825" y="5670550"/>
              <a:ext cx="9652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03" name="Line 87"/>
            <p:cNvSpPr/>
            <p:nvPr/>
          </p:nvSpPr>
          <p:spPr>
            <a:xfrm>
              <a:off x="4699000" y="5029200"/>
              <a:ext cx="6858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4" name="Text Box 88"/>
            <p:cNvSpPr txBox="1"/>
            <p:nvPr/>
          </p:nvSpPr>
          <p:spPr>
            <a:xfrm>
              <a:off x="4130675" y="5683250"/>
              <a:ext cx="731838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Minus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05" name="Line 89"/>
            <p:cNvSpPr/>
            <p:nvPr/>
          </p:nvSpPr>
          <p:spPr>
            <a:xfrm flipH="1">
              <a:off x="3717925" y="59436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6" name="Text Box 90"/>
            <p:cNvSpPr txBox="1"/>
            <p:nvPr/>
          </p:nvSpPr>
          <p:spPr>
            <a:xfrm>
              <a:off x="3581400" y="6140450"/>
              <a:ext cx="2889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07" name="Line 91"/>
            <p:cNvSpPr/>
            <p:nvPr/>
          </p:nvSpPr>
          <p:spPr>
            <a:xfrm flipH="1">
              <a:off x="5470525" y="59436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8" name="Text Box 92"/>
            <p:cNvSpPr txBox="1"/>
            <p:nvPr/>
          </p:nvSpPr>
          <p:spPr>
            <a:xfrm>
              <a:off x="5334000" y="6140450"/>
              <a:ext cx="27622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09" name="Line 93"/>
            <p:cNvSpPr/>
            <p:nvPr/>
          </p:nvSpPr>
          <p:spPr>
            <a:xfrm>
              <a:off x="4495800" y="4495800"/>
              <a:ext cx="0" cy="304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0" name="Line 94"/>
            <p:cNvSpPr/>
            <p:nvPr/>
          </p:nvSpPr>
          <p:spPr>
            <a:xfrm flipH="1">
              <a:off x="746125" y="31242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1" name="Text Box 95"/>
            <p:cNvSpPr txBox="1"/>
            <p:nvPr/>
          </p:nvSpPr>
          <p:spPr>
            <a:xfrm>
              <a:off x="609600" y="3321050"/>
              <a:ext cx="30797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5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1812" name="Line 96"/>
            <p:cNvSpPr/>
            <p:nvPr/>
          </p:nvSpPr>
          <p:spPr>
            <a:xfrm flipH="1">
              <a:off x="2498725" y="3124200"/>
              <a:ext cx="1905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3" name="Text Box 97"/>
            <p:cNvSpPr txBox="1"/>
            <p:nvPr/>
          </p:nvSpPr>
          <p:spPr>
            <a:xfrm>
              <a:off x="2362200" y="3321050"/>
              <a:ext cx="30797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3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sp>
        <p:nvSpPr>
          <p:cNvPr id="31748" name="矩形 1"/>
          <p:cNvSpPr/>
          <p:nvPr/>
        </p:nvSpPr>
        <p:spPr>
          <a:xfrm>
            <a:off x="152400" y="152400"/>
            <a:ext cx="8839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 := 5 + 3 ; b := (print(a, a-1), 10*a); print (b)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Statement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Stm; Stm 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(CompoundStm)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id :=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 	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(AssignStm)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print(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ExpList)  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(PrintStm)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2773" name="组合 4"/>
          <p:cNvGrpSpPr/>
          <p:nvPr/>
        </p:nvGrpSpPr>
        <p:grpSpPr>
          <a:xfrm>
            <a:off x="1955800" y="3352800"/>
            <a:ext cx="5308600" cy="2638425"/>
            <a:chOff x="3454400" y="1338616"/>
            <a:chExt cx="5308600" cy="2638547"/>
          </a:xfrm>
        </p:grpSpPr>
        <p:sp>
          <p:nvSpPr>
            <p:cNvPr id="32774" name="Text Box 10"/>
            <p:cNvSpPr txBox="1"/>
            <p:nvPr/>
          </p:nvSpPr>
          <p:spPr>
            <a:xfrm>
              <a:off x="4967288" y="1338616"/>
              <a:ext cx="1509712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CompoundStm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75" name="Line 26"/>
            <p:cNvSpPr/>
            <p:nvPr/>
          </p:nvSpPr>
          <p:spPr>
            <a:xfrm flipH="1">
              <a:off x="4991100" y="1658623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6" name="Line 27"/>
            <p:cNvSpPr/>
            <p:nvPr/>
          </p:nvSpPr>
          <p:spPr>
            <a:xfrm>
              <a:off x="5753100" y="1658623"/>
              <a:ext cx="2324100" cy="6520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Text Box 29"/>
            <p:cNvSpPr txBox="1"/>
            <p:nvPr/>
          </p:nvSpPr>
          <p:spPr>
            <a:xfrm>
              <a:off x="4495800" y="2268447"/>
              <a:ext cx="119538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AssignStm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78" name="Line 30"/>
            <p:cNvSpPr/>
            <p:nvPr/>
          </p:nvSpPr>
          <p:spPr>
            <a:xfrm flipH="1">
              <a:off x="3657600" y="2528075"/>
              <a:ext cx="1127125" cy="2898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Text Box 32"/>
            <p:cNvSpPr txBox="1"/>
            <p:nvPr/>
          </p:nvSpPr>
          <p:spPr>
            <a:xfrm>
              <a:off x="3505200" y="2817893"/>
              <a:ext cx="3048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0" name="Text Box 33"/>
            <p:cNvSpPr txBox="1"/>
            <p:nvPr/>
          </p:nvSpPr>
          <p:spPr>
            <a:xfrm>
              <a:off x="4953000" y="2860158"/>
              <a:ext cx="982663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EseqExp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1" name="Line 34"/>
            <p:cNvSpPr/>
            <p:nvPr/>
          </p:nvSpPr>
          <p:spPr>
            <a:xfrm>
              <a:off x="5156200" y="2528075"/>
              <a:ext cx="330200" cy="362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Text Box 36"/>
            <p:cNvSpPr txBox="1"/>
            <p:nvPr/>
          </p:nvSpPr>
          <p:spPr>
            <a:xfrm>
              <a:off x="7569200" y="2280523"/>
              <a:ext cx="10414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3" name="Line 37"/>
            <p:cNvSpPr/>
            <p:nvPr/>
          </p:nvSpPr>
          <p:spPr>
            <a:xfrm>
              <a:off x="8077200" y="2600530"/>
              <a:ext cx="0" cy="1449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Text Box 38"/>
            <p:cNvSpPr txBox="1"/>
            <p:nvPr/>
          </p:nvSpPr>
          <p:spPr>
            <a:xfrm>
              <a:off x="7448550" y="2715249"/>
              <a:ext cx="13144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5" name="Line 43"/>
            <p:cNvSpPr/>
            <p:nvPr/>
          </p:nvSpPr>
          <p:spPr>
            <a:xfrm flipH="1">
              <a:off x="4038600" y="3107710"/>
              <a:ext cx="1371600" cy="1449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44"/>
            <p:cNvSpPr/>
            <p:nvPr/>
          </p:nvSpPr>
          <p:spPr>
            <a:xfrm>
              <a:off x="5486400" y="3107710"/>
              <a:ext cx="106680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Text Box 45"/>
            <p:cNvSpPr txBox="1"/>
            <p:nvPr/>
          </p:nvSpPr>
          <p:spPr>
            <a:xfrm>
              <a:off x="3581400" y="3222430"/>
              <a:ext cx="104298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8" name="Text Box 46"/>
            <p:cNvSpPr txBox="1"/>
            <p:nvPr/>
          </p:nvSpPr>
          <p:spPr>
            <a:xfrm>
              <a:off x="6200775" y="3294884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789" name="Line 58"/>
            <p:cNvSpPr/>
            <p:nvPr/>
          </p:nvSpPr>
          <p:spPr>
            <a:xfrm flipH="1">
              <a:off x="4098925" y="3469982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Text Box 59"/>
            <p:cNvSpPr txBox="1"/>
            <p:nvPr/>
          </p:nvSpPr>
          <p:spPr>
            <a:xfrm>
              <a:off x="3454400" y="3657156"/>
              <a:ext cx="12700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PairExpList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What are Compilers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" name="组合 2"/>
          <p:cNvGrpSpPr/>
          <p:nvPr/>
        </p:nvGrpSpPr>
        <p:grpSpPr>
          <a:xfrm>
            <a:off x="3276600" y="2860675"/>
            <a:ext cx="4722813" cy="3797300"/>
            <a:chOff x="3276600" y="2860158"/>
            <a:chExt cx="4723549" cy="3797817"/>
          </a:xfrm>
        </p:grpSpPr>
        <p:sp>
          <p:nvSpPr>
            <p:cNvPr id="33798" name="Text Box 33"/>
            <p:cNvSpPr txBox="1"/>
            <p:nvPr/>
          </p:nvSpPr>
          <p:spPr>
            <a:xfrm>
              <a:off x="4953000" y="2860158"/>
              <a:ext cx="982663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EseqExp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799" name="Line 43"/>
            <p:cNvSpPr/>
            <p:nvPr/>
          </p:nvSpPr>
          <p:spPr>
            <a:xfrm flipH="1">
              <a:off x="4038600" y="3107710"/>
              <a:ext cx="1371600" cy="1449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0" name="Line 44"/>
            <p:cNvSpPr/>
            <p:nvPr/>
          </p:nvSpPr>
          <p:spPr>
            <a:xfrm>
              <a:off x="5486400" y="3107710"/>
              <a:ext cx="106680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1" name="Text Box 45"/>
            <p:cNvSpPr txBox="1"/>
            <p:nvPr/>
          </p:nvSpPr>
          <p:spPr>
            <a:xfrm>
              <a:off x="3581400" y="3222430"/>
              <a:ext cx="104298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02" name="Text Box 46"/>
            <p:cNvSpPr txBox="1"/>
            <p:nvPr/>
          </p:nvSpPr>
          <p:spPr>
            <a:xfrm>
              <a:off x="6200775" y="3294884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03" name="Line 47"/>
            <p:cNvSpPr/>
            <p:nvPr/>
          </p:nvSpPr>
          <p:spPr>
            <a:xfrm flipH="1">
              <a:off x="5851525" y="3542437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4" name="Line 48"/>
            <p:cNvSpPr/>
            <p:nvPr/>
          </p:nvSpPr>
          <p:spPr>
            <a:xfrm flipH="1">
              <a:off x="6604000" y="3542437"/>
              <a:ext cx="9525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5" name="Text Box 49"/>
            <p:cNvSpPr txBox="1"/>
            <p:nvPr/>
          </p:nvSpPr>
          <p:spPr>
            <a:xfrm>
              <a:off x="5410200" y="4152261"/>
              <a:ext cx="9652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06" name="Text Box 50"/>
            <p:cNvSpPr txBox="1"/>
            <p:nvPr/>
          </p:nvSpPr>
          <p:spPr>
            <a:xfrm>
              <a:off x="7223974" y="4145245"/>
              <a:ext cx="776175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07" name="Line 51"/>
            <p:cNvSpPr/>
            <p:nvPr/>
          </p:nvSpPr>
          <p:spPr>
            <a:xfrm>
              <a:off x="6832600" y="3542437"/>
              <a:ext cx="685800" cy="507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Text Box 52"/>
            <p:cNvSpPr txBox="1"/>
            <p:nvPr/>
          </p:nvSpPr>
          <p:spPr>
            <a:xfrm>
              <a:off x="6264275" y="4164337"/>
              <a:ext cx="7461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Times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09" name="Line 54"/>
            <p:cNvSpPr/>
            <p:nvPr/>
          </p:nvSpPr>
          <p:spPr>
            <a:xfrm flipH="1">
              <a:off x="5851525" y="4411889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Text Box 55"/>
            <p:cNvSpPr txBox="1"/>
            <p:nvPr/>
          </p:nvSpPr>
          <p:spPr>
            <a:xfrm>
              <a:off x="5715000" y="4599063"/>
              <a:ext cx="4000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11" name="Line 56"/>
            <p:cNvSpPr/>
            <p:nvPr/>
          </p:nvSpPr>
          <p:spPr>
            <a:xfrm flipH="1">
              <a:off x="7604125" y="4411889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Text Box 57"/>
            <p:cNvSpPr txBox="1"/>
            <p:nvPr/>
          </p:nvSpPr>
          <p:spPr>
            <a:xfrm>
              <a:off x="7467600" y="4599063"/>
              <a:ext cx="2889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13" name="Line 58"/>
            <p:cNvSpPr/>
            <p:nvPr/>
          </p:nvSpPr>
          <p:spPr>
            <a:xfrm flipH="1">
              <a:off x="4098925" y="3469982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4" name="Text Box 59"/>
            <p:cNvSpPr txBox="1"/>
            <p:nvPr/>
          </p:nvSpPr>
          <p:spPr>
            <a:xfrm>
              <a:off x="3454400" y="3657156"/>
              <a:ext cx="12700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PairExpList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15" name="Line 61"/>
            <p:cNvSpPr/>
            <p:nvPr/>
          </p:nvSpPr>
          <p:spPr>
            <a:xfrm flipH="1">
              <a:off x="3438525" y="3916784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6" name="Line 62"/>
            <p:cNvSpPr/>
            <p:nvPr/>
          </p:nvSpPr>
          <p:spPr>
            <a:xfrm>
              <a:off x="4200525" y="3916784"/>
              <a:ext cx="523875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7" name="Text Box 63"/>
            <p:cNvSpPr txBox="1"/>
            <p:nvPr/>
          </p:nvSpPr>
          <p:spPr>
            <a:xfrm>
              <a:off x="3276600" y="4526609"/>
              <a:ext cx="2889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18" name="Text Box 64"/>
            <p:cNvSpPr txBox="1"/>
            <p:nvPr/>
          </p:nvSpPr>
          <p:spPr>
            <a:xfrm>
              <a:off x="4095750" y="4526609"/>
              <a:ext cx="13144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19" name="Text Box 82"/>
            <p:cNvSpPr txBox="1"/>
            <p:nvPr/>
          </p:nvSpPr>
          <p:spPr>
            <a:xfrm>
              <a:off x="4295775" y="5033789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20" name="Line 83"/>
            <p:cNvSpPr/>
            <p:nvPr/>
          </p:nvSpPr>
          <p:spPr>
            <a:xfrm flipH="1">
              <a:off x="3946525" y="5281342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1" name="Line 84"/>
            <p:cNvSpPr/>
            <p:nvPr/>
          </p:nvSpPr>
          <p:spPr>
            <a:xfrm flipH="1">
              <a:off x="4699000" y="5281342"/>
              <a:ext cx="9525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2" name="Text Box 85"/>
            <p:cNvSpPr txBox="1"/>
            <p:nvPr/>
          </p:nvSpPr>
          <p:spPr>
            <a:xfrm>
              <a:off x="3573463" y="5891166"/>
              <a:ext cx="769937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23" name="Text Box 86"/>
            <p:cNvSpPr txBox="1"/>
            <p:nvPr/>
          </p:nvSpPr>
          <p:spPr>
            <a:xfrm>
              <a:off x="5178425" y="5891166"/>
              <a:ext cx="9652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24" name="Line 87"/>
            <p:cNvSpPr/>
            <p:nvPr/>
          </p:nvSpPr>
          <p:spPr>
            <a:xfrm>
              <a:off x="4927600" y="5281342"/>
              <a:ext cx="685800" cy="507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5" name="Text Box 88"/>
            <p:cNvSpPr txBox="1"/>
            <p:nvPr/>
          </p:nvSpPr>
          <p:spPr>
            <a:xfrm>
              <a:off x="4359275" y="5903242"/>
              <a:ext cx="73183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Minus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26" name="Line 89"/>
            <p:cNvSpPr/>
            <p:nvPr/>
          </p:nvSpPr>
          <p:spPr>
            <a:xfrm flipH="1">
              <a:off x="3946525" y="6150794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7" name="Text Box 90"/>
            <p:cNvSpPr txBox="1"/>
            <p:nvPr/>
          </p:nvSpPr>
          <p:spPr>
            <a:xfrm>
              <a:off x="3810000" y="6337968"/>
              <a:ext cx="2889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28" name="Line 91"/>
            <p:cNvSpPr/>
            <p:nvPr/>
          </p:nvSpPr>
          <p:spPr>
            <a:xfrm flipH="1">
              <a:off x="5699125" y="6150794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9" name="Text Box 92"/>
            <p:cNvSpPr txBox="1"/>
            <p:nvPr/>
          </p:nvSpPr>
          <p:spPr>
            <a:xfrm>
              <a:off x="5562600" y="6337968"/>
              <a:ext cx="2762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3830" name="Line 93"/>
            <p:cNvSpPr/>
            <p:nvPr/>
          </p:nvSpPr>
          <p:spPr>
            <a:xfrm>
              <a:off x="4724400" y="4774161"/>
              <a:ext cx="0" cy="2898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190500" y="263525"/>
            <a:ext cx="5508625" cy="2017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id  	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IdExp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num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NumExp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Binop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OpExp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 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EseqExp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ExpList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ExpList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PairExpList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LastExp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3797" name="矩形 1"/>
          <p:cNvSpPr/>
          <p:nvPr/>
        </p:nvSpPr>
        <p:spPr>
          <a:xfrm>
            <a:off x="128588" y="2741613"/>
            <a:ext cx="32004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Binop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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(Plus)</a:t>
            </a:r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  	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(Minus)</a:t>
            </a:r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*  </a:t>
            </a: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(Times)</a:t>
            </a:r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2000" b="1" i="1" dirty="0">
                <a:ea typeface="宋体" panose="02010600030101010101" pitchFamily="2" charset="-122"/>
                <a:sym typeface="Symbol" panose="05050102010706020507" pitchFamily="18" charset="2"/>
              </a:rPr>
              <a:t>  	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(Div)</a:t>
            </a:r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struct A_stm_ *A_stm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struct A_exp_ *A_exp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struct A_expList_ *A_expList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typedef enum {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A_plus, A_minus, A_times, A_div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} A_binop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5844" name="组合 4"/>
          <p:cNvGrpSpPr/>
          <p:nvPr/>
        </p:nvGrpSpPr>
        <p:grpSpPr>
          <a:xfrm>
            <a:off x="2057400" y="3733800"/>
            <a:ext cx="5257800" cy="1841500"/>
            <a:chOff x="3505200" y="1338616"/>
            <a:chExt cx="5257800" cy="1841549"/>
          </a:xfrm>
        </p:grpSpPr>
        <p:sp>
          <p:nvSpPr>
            <p:cNvPr id="35846" name="Text Box 10"/>
            <p:cNvSpPr txBox="1"/>
            <p:nvPr/>
          </p:nvSpPr>
          <p:spPr>
            <a:xfrm>
              <a:off x="4967288" y="1338616"/>
              <a:ext cx="1509712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CompoundStm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5847" name="Line 26"/>
            <p:cNvSpPr/>
            <p:nvPr/>
          </p:nvSpPr>
          <p:spPr>
            <a:xfrm flipH="1">
              <a:off x="4991100" y="1658623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48" name="Line 27"/>
            <p:cNvSpPr/>
            <p:nvPr/>
          </p:nvSpPr>
          <p:spPr>
            <a:xfrm>
              <a:off x="5753100" y="1658623"/>
              <a:ext cx="2324100" cy="6520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49" name="Text Box 29"/>
            <p:cNvSpPr txBox="1"/>
            <p:nvPr/>
          </p:nvSpPr>
          <p:spPr>
            <a:xfrm>
              <a:off x="4495800" y="2268447"/>
              <a:ext cx="119538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AssignStm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5850" name="Line 30"/>
            <p:cNvSpPr/>
            <p:nvPr/>
          </p:nvSpPr>
          <p:spPr>
            <a:xfrm flipH="1">
              <a:off x="3657600" y="2528075"/>
              <a:ext cx="1127125" cy="2898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1" name="Text Box 32"/>
            <p:cNvSpPr txBox="1"/>
            <p:nvPr/>
          </p:nvSpPr>
          <p:spPr>
            <a:xfrm>
              <a:off x="3505200" y="2817893"/>
              <a:ext cx="3048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b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5852" name="Text Box 33"/>
            <p:cNvSpPr txBox="1"/>
            <p:nvPr/>
          </p:nvSpPr>
          <p:spPr>
            <a:xfrm>
              <a:off x="4953000" y="2860158"/>
              <a:ext cx="982663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EseqExp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5853" name="Line 34"/>
            <p:cNvSpPr/>
            <p:nvPr/>
          </p:nvSpPr>
          <p:spPr>
            <a:xfrm>
              <a:off x="5156200" y="2528075"/>
              <a:ext cx="330200" cy="362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4" name="Text Box 36"/>
            <p:cNvSpPr txBox="1"/>
            <p:nvPr/>
          </p:nvSpPr>
          <p:spPr>
            <a:xfrm>
              <a:off x="7569200" y="2280523"/>
              <a:ext cx="10414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5855" name="Line 37"/>
            <p:cNvSpPr/>
            <p:nvPr/>
          </p:nvSpPr>
          <p:spPr>
            <a:xfrm>
              <a:off x="8077200" y="2600530"/>
              <a:ext cx="0" cy="1449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6" name="Text Box 38"/>
            <p:cNvSpPr txBox="1"/>
            <p:nvPr/>
          </p:nvSpPr>
          <p:spPr>
            <a:xfrm>
              <a:off x="7448550" y="2715249"/>
              <a:ext cx="13144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406525"/>
            <a:ext cx="8305800" cy="2568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A_CompoundStm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A_assignStm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A_printStm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kind;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stm1;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A_stm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stm2; } compound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{string id;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assign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A_expList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 print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 u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4515" y="2950210"/>
            <a:ext cx="308229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中没有类的概念，使用</a:t>
            </a:r>
            <a:endParaRPr lang="zh-CN" altLang="en-US"/>
          </a:p>
          <a:p>
            <a:r>
              <a:rPr lang="en-US" altLang="zh-CN"/>
              <a:t>union</a:t>
            </a:r>
            <a:r>
              <a:rPr lang="zh-CN" altLang="en-US"/>
              <a:t>来起相同作用，回忆</a:t>
            </a:r>
            <a:endParaRPr lang="zh-CN" altLang="en-US"/>
          </a:p>
          <a:p>
            <a:r>
              <a:rPr lang="en-US" altLang="zh-CN"/>
              <a:t>ICS</a:t>
            </a:r>
            <a:r>
              <a:rPr lang="zh-CN" altLang="en-US"/>
              <a:t>中的</a:t>
            </a:r>
            <a:r>
              <a:rPr lang="en-US" altLang="zh-CN"/>
              <a:t>union</a:t>
            </a:r>
            <a:r>
              <a:rPr lang="zh-CN" altLang="en-US"/>
              <a:t>，用的是</a:t>
            </a:r>
            <a:endParaRPr lang="zh-CN" altLang="en-US"/>
          </a:p>
          <a:p>
            <a:r>
              <a:rPr lang="zh-CN" altLang="en-US"/>
              <a:t>同一块内存空间。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A_stm_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enum { A_CompoundStm, A_assignStm, A_printStm } kind;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union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{A_stm stm1; A_stm stm2; } compound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{string id; A_exp exp; } assign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{A_expList exps; } print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u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A_stm  A_CompoundStm (A_stm, A_stm)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A_stm  A_AssignStm (string, A_exp);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A_stm  A_PrintStmt (A_expList)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457325"/>
            <a:ext cx="8305800" cy="2819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A_exp_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enum { A_idExp, A_numExp, A_opExp, A_eseqExp } kind;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union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string id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int num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{A_exp left; A_binop oper; A_exp right;} op 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{A_stm stm; A_exp exp; } eseq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u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3" name="组合 1"/>
          <p:cNvGrpSpPr/>
          <p:nvPr/>
        </p:nvGrpSpPr>
        <p:grpSpPr>
          <a:xfrm>
            <a:off x="5105400" y="4187825"/>
            <a:ext cx="3429000" cy="754063"/>
            <a:chOff x="3581400" y="2860158"/>
            <a:chExt cx="3429000" cy="754733"/>
          </a:xfrm>
        </p:grpSpPr>
        <p:sp>
          <p:nvSpPr>
            <p:cNvPr id="37910" name="Text Box 33"/>
            <p:cNvSpPr txBox="1"/>
            <p:nvPr/>
          </p:nvSpPr>
          <p:spPr>
            <a:xfrm>
              <a:off x="4953000" y="2860158"/>
              <a:ext cx="982663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EseqExp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11" name="Line 43"/>
            <p:cNvSpPr/>
            <p:nvPr/>
          </p:nvSpPr>
          <p:spPr>
            <a:xfrm flipH="1">
              <a:off x="4038600" y="3107710"/>
              <a:ext cx="1371600" cy="1449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44"/>
            <p:cNvSpPr/>
            <p:nvPr/>
          </p:nvSpPr>
          <p:spPr>
            <a:xfrm>
              <a:off x="5486400" y="3107710"/>
              <a:ext cx="106680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3" name="Text Box 45"/>
            <p:cNvSpPr txBox="1"/>
            <p:nvPr/>
          </p:nvSpPr>
          <p:spPr>
            <a:xfrm>
              <a:off x="3581400" y="3222430"/>
              <a:ext cx="1042988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printStm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14" name="Text Box 46"/>
            <p:cNvSpPr txBox="1"/>
            <p:nvPr/>
          </p:nvSpPr>
          <p:spPr>
            <a:xfrm>
              <a:off x="6200775" y="3294884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7894" name="组合 2"/>
          <p:cNvGrpSpPr/>
          <p:nvPr/>
        </p:nvGrpSpPr>
        <p:grpSpPr>
          <a:xfrm>
            <a:off x="2768600" y="4543425"/>
            <a:ext cx="2514600" cy="1196975"/>
            <a:chOff x="5410200" y="3294884"/>
            <a:chExt cx="2514488" cy="1195931"/>
          </a:xfrm>
        </p:grpSpPr>
        <p:sp>
          <p:nvSpPr>
            <p:cNvPr id="37903" name="Text Box 46"/>
            <p:cNvSpPr txBox="1"/>
            <p:nvPr/>
          </p:nvSpPr>
          <p:spPr>
            <a:xfrm>
              <a:off x="6200775" y="3294884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04" name="Line 47"/>
            <p:cNvSpPr/>
            <p:nvPr/>
          </p:nvSpPr>
          <p:spPr>
            <a:xfrm flipH="1">
              <a:off x="5851525" y="3542437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5" name="Line 48"/>
            <p:cNvSpPr/>
            <p:nvPr/>
          </p:nvSpPr>
          <p:spPr>
            <a:xfrm flipH="1">
              <a:off x="6604000" y="3542437"/>
              <a:ext cx="9525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6" name="Text Box 49"/>
            <p:cNvSpPr txBox="1"/>
            <p:nvPr/>
          </p:nvSpPr>
          <p:spPr>
            <a:xfrm>
              <a:off x="5410200" y="4152261"/>
              <a:ext cx="9652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07" name="Text Box 50"/>
            <p:cNvSpPr txBox="1"/>
            <p:nvPr/>
          </p:nvSpPr>
          <p:spPr>
            <a:xfrm>
              <a:off x="7148513" y="4152261"/>
              <a:ext cx="776175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08" name="Line 51"/>
            <p:cNvSpPr/>
            <p:nvPr/>
          </p:nvSpPr>
          <p:spPr>
            <a:xfrm>
              <a:off x="6832600" y="3542437"/>
              <a:ext cx="685800" cy="507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9" name="Text Box 52"/>
            <p:cNvSpPr txBox="1"/>
            <p:nvPr/>
          </p:nvSpPr>
          <p:spPr>
            <a:xfrm>
              <a:off x="6264275" y="4164337"/>
              <a:ext cx="7461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Times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7895" name="组合 3"/>
          <p:cNvGrpSpPr/>
          <p:nvPr/>
        </p:nvGrpSpPr>
        <p:grpSpPr>
          <a:xfrm>
            <a:off x="493713" y="4486275"/>
            <a:ext cx="769937" cy="766763"/>
            <a:chOff x="686594" y="4492523"/>
            <a:chExt cx="769937" cy="766809"/>
          </a:xfrm>
        </p:grpSpPr>
        <p:sp>
          <p:nvSpPr>
            <p:cNvPr id="37900" name="Text Box 85"/>
            <p:cNvSpPr txBox="1"/>
            <p:nvPr/>
          </p:nvSpPr>
          <p:spPr>
            <a:xfrm>
              <a:off x="686594" y="4492523"/>
              <a:ext cx="769937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IdExp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901" name="Line 89"/>
            <p:cNvSpPr/>
            <p:nvPr/>
          </p:nvSpPr>
          <p:spPr>
            <a:xfrm flipH="1">
              <a:off x="1059656" y="4752151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2" name="Text Box 90"/>
            <p:cNvSpPr txBox="1"/>
            <p:nvPr/>
          </p:nvSpPr>
          <p:spPr>
            <a:xfrm>
              <a:off x="923131" y="4939325"/>
              <a:ext cx="2889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7896" name="组合 44"/>
          <p:cNvGrpSpPr/>
          <p:nvPr/>
        </p:nvGrpSpPr>
        <p:grpSpPr>
          <a:xfrm>
            <a:off x="1584325" y="4498975"/>
            <a:ext cx="965200" cy="766763"/>
            <a:chOff x="5410200" y="4152261"/>
            <a:chExt cx="965200" cy="766809"/>
          </a:xfrm>
        </p:grpSpPr>
        <p:sp>
          <p:nvSpPr>
            <p:cNvPr id="37897" name="Text Box 49"/>
            <p:cNvSpPr txBox="1"/>
            <p:nvPr/>
          </p:nvSpPr>
          <p:spPr>
            <a:xfrm>
              <a:off x="5410200" y="4152261"/>
              <a:ext cx="9652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NumExp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7898" name="Line 54"/>
            <p:cNvSpPr/>
            <p:nvPr/>
          </p:nvSpPr>
          <p:spPr>
            <a:xfrm flipH="1">
              <a:off x="5851525" y="4411889"/>
              <a:ext cx="19050" cy="217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9" name="Text Box 55"/>
            <p:cNvSpPr txBox="1"/>
            <p:nvPr/>
          </p:nvSpPr>
          <p:spPr>
            <a:xfrm>
              <a:off x="5715000" y="4599063"/>
              <a:ext cx="4000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A_exp_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enum { A_idExp, A_numExp, A_opExp, A_eseqExp } kind;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union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string id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int num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{A_exp left; A_binop oper; A_exp right;} op 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{A_stm stm; A_exp exp; } eseq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u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A_exp  A_IdExp (A_stm, A_stm)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A_exp  A_NumExp (string, A_exp);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A_exp  A_OpExp (A_expList);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A_exp  A_EseqExp (A_stm, A_exp);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Tree Data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A_expList_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enum { A_pairExpList, A_lastExp} kind;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union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struct {A_exp head; A_expList tail; } pair 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A_exp last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} u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A_stm A_CompoundStm (A_stm stm1, A_stm stm2)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A_stm s = checked_malloc(sizeof(*s))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s-&gt;kind = A_compoundStm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s-&gt;u.compound.stm1=stm1; s-&gt;u.compound.stm2=stm2;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s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941" name="组合 4"/>
          <p:cNvGrpSpPr/>
          <p:nvPr/>
        </p:nvGrpSpPr>
        <p:grpSpPr>
          <a:xfrm>
            <a:off x="6400800" y="1676400"/>
            <a:ext cx="2133600" cy="1697038"/>
            <a:chOff x="3276600" y="3490691"/>
            <a:chExt cx="2133600" cy="1696640"/>
          </a:xfrm>
        </p:grpSpPr>
        <p:sp>
          <p:nvSpPr>
            <p:cNvPr id="39942" name="Text Box 59"/>
            <p:cNvSpPr txBox="1"/>
            <p:nvPr/>
          </p:nvSpPr>
          <p:spPr>
            <a:xfrm>
              <a:off x="3454400" y="3490691"/>
              <a:ext cx="127000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PairExpList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9943" name="Line 61"/>
            <p:cNvSpPr/>
            <p:nvPr/>
          </p:nvSpPr>
          <p:spPr>
            <a:xfrm flipH="1">
              <a:off x="3438525" y="3750319"/>
              <a:ext cx="609600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4" name="Line 62"/>
            <p:cNvSpPr/>
            <p:nvPr/>
          </p:nvSpPr>
          <p:spPr>
            <a:xfrm>
              <a:off x="4200525" y="3750319"/>
              <a:ext cx="523875" cy="579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5" name="Text Box 63"/>
            <p:cNvSpPr txBox="1"/>
            <p:nvPr/>
          </p:nvSpPr>
          <p:spPr>
            <a:xfrm>
              <a:off x="3276600" y="4360144"/>
              <a:ext cx="2889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a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9946" name="Text Box 64"/>
            <p:cNvSpPr txBox="1"/>
            <p:nvPr/>
          </p:nvSpPr>
          <p:spPr>
            <a:xfrm>
              <a:off x="4095750" y="4360144"/>
              <a:ext cx="1314450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LastExpList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9947" name="Text Box 82"/>
            <p:cNvSpPr txBox="1"/>
            <p:nvPr/>
          </p:nvSpPr>
          <p:spPr>
            <a:xfrm>
              <a:off x="4295775" y="4867324"/>
              <a:ext cx="809625" cy="3200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OpExp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9948" name="Line 93"/>
            <p:cNvSpPr/>
            <p:nvPr/>
          </p:nvSpPr>
          <p:spPr>
            <a:xfrm>
              <a:off x="4724400" y="4607696"/>
              <a:ext cx="0" cy="2898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Assignment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1. Write a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maxargs(A_stm)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-3429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Tells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maximum number of arguments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of any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statement within any subexpression of a given statement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-3429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Remember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statements can contain expressions that contain other statements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2. Write a function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interp(A_stm)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-3429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Interprets a program in this language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indent="-3429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Make two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mutually recursive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functions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interpStm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interpExp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3985" y="142875"/>
            <a:ext cx="6127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e.g.print((print(1, 2, 3), 3), 4),</a:t>
            </a:r>
            <a:r>
              <a:rPr lang="zh-CN" altLang="en-US"/>
              <a:t>的</a:t>
            </a:r>
            <a:r>
              <a:rPr lang="en-US" altLang="zh-CN"/>
              <a:t>maxArgs</a:t>
            </a:r>
            <a:r>
              <a:rPr lang="zh-CN" altLang="en-US"/>
              <a:t>结果是</a:t>
            </a:r>
            <a:r>
              <a:rPr lang="en-US" altLang="zh-CN"/>
              <a:t>3</a:t>
            </a:r>
            <a:r>
              <a:rPr lang="zh-CN" altLang="en-US"/>
              <a:t>，逻辑是：</a:t>
            </a:r>
            <a:r>
              <a:rPr lang="en-US" altLang="zh-CN"/>
              <a:t>maxArgs=max(exps-&gt;maxArgs(),</a:t>
            </a:r>
            <a:endParaRPr lang="en-US" altLang="zh-CN"/>
          </a:p>
          <a:p>
            <a:r>
              <a:rPr lang="en-US" altLang="zh-CN"/>
              <a:t>exps-&gt;NumExps()(exp</a:t>
            </a:r>
            <a:r>
              <a:rPr lang="zh-CN" altLang="en-US"/>
              <a:t>个数</a:t>
            </a:r>
            <a:r>
              <a:rPr lang="en-US" altLang="zh-CN"/>
              <a:t>)).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Environments (symbol tables)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Represent a “table” as a list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pairs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mapping identifiers to the integer values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typedef struct table *Table_;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table { string id; int value;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Table_ tail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Table_ Table(string id, int value, struct table *tail)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Table_ t = malloc(sizeof(*t));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t-&gt;id=id; t-&gt;value=value; t-&gt;tail=tail;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Table_ update(Table_ t, string id, int value);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lookup(Table_ t, string key);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3550" y="2514600"/>
            <a:ext cx="29908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是一个存储各个变量以及</a:t>
            </a:r>
            <a:endParaRPr lang="zh-CN" altLang="en-US"/>
          </a:p>
          <a:p>
            <a:r>
              <a:rPr lang="zh-CN" altLang="en-US"/>
              <a:t>对应数值的一个</a:t>
            </a:r>
            <a:r>
              <a:rPr lang="en-US" altLang="zh-CN"/>
              <a:t>map</a:t>
            </a:r>
            <a:r>
              <a:rPr lang="zh-CN" altLang="en-US"/>
              <a:t>。用</a:t>
            </a:r>
            <a:endParaRPr lang="zh-CN" altLang="en-US"/>
          </a:p>
          <a:p>
            <a:r>
              <a:rPr lang="zh-CN" altLang="en-US"/>
              <a:t>类似于</a:t>
            </a:r>
            <a:r>
              <a:rPr lang="en-US" altLang="zh-CN"/>
              <a:t>list</a:t>
            </a:r>
            <a:r>
              <a:rPr lang="zh-CN" altLang="en-US"/>
              <a:t>的格式连接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Straight-line program interpreter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hardcoded programs by directly invoking constructors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side effect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Denotational semantics, attribute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{a |-&gt; 3, c|-&gt;4},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Changing c to 7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{a|-&gt;3, c|-&gt;7}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14800" y="3962400"/>
          <a:ext cx="9906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5000" y="3968750"/>
          <a:ext cx="9906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3033" name="直接箭头连接符 6"/>
          <p:cNvCxnSpPr/>
          <p:nvPr/>
        </p:nvCxnSpPr>
        <p:spPr>
          <a:xfrm>
            <a:off x="4876800" y="4144963"/>
            <a:ext cx="838200" cy="6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4" name="直接连接符 7"/>
          <p:cNvCxnSpPr/>
          <p:nvPr/>
        </p:nvCxnSpPr>
        <p:spPr>
          <a:xfrm flipV="1">
            <a:off x="6396038" y="3968750"/>
            <a:ext cx="309562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91200" y="4724400"/>
          <a:ext cx="9906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391400" y="4730750"/>
          <a:ext cx="9906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3055" name="直接箭头连接符 10"/>
          <p:cNvCxnSpPr/>
          <p:nvPr/>
        </p:nvCxnSpPr>
        <p:spPr>
          <a:xfrm>
            <a:off x="6553200" y="4906963"/>
            <a:ext cx="838200" cy="6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56" name="直接连接符 11"/>
          <p:cNvCxnSpPr/>
          <p:nvPr/>
        </p:nvCxnSpPr>
        <p:spPr>
          <a:xfrm flipV="1">
            <a:off x="8072438" y="4730750"/>
            <a:ext cx="309562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114800" y="4714875"/>
          <a:ext cx="990600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/>
                <a:gridCol w="330200"/>
                <a:gridCol w="330200"/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3067" name="直接箭头连接符 13"/>
          <p:cNvCxnSpPr/>
          <p:nvPr/>
        </p:nvCxnSpPr>
        <p:spPr>
          <a:xfrm>
            <a:off x="4953000" y="4905375"/>
            <a:ext cx="838200" cy="63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3628390" y="5229225"/>
            <a:ext cx="4015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每次在原链表的头部插入新的节点</a:t>
            </a:r>
            <a:r>
              <a:rPr lang="en-US" altLang="zh-CN"/>
              <a:t>(</a:t>
            </a:r>
            <a:r>
              <a:rPr lang="zh-CN" altLang="en-US"/>
              <a:t>偷插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0500" y="5239385"/>
            <a:ext cx="34378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当修改变量值时，不会修改原有节点，而是插入新的数值对应的节点，并且每次都是从</a:t>
            </a:r>
            <a:r>
              <a:rPr lang="en-US" altLang="zh-CN"/>
              <a:t>header</a:t>
            </a:r>
            <a:r>
              <a:rPr lang="zh-CN" altLang="en-US"/>
              <a:t>开始遍历，所以不会出现数值错误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basic structure of compilers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input of compilers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output of compilers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 variety of compiler structures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a compiler is developed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Straight-line program interpreter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Execution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Traverse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tree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evaluate each subtrees and then the tree itself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Table_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interpStm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A_stm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Table_ t)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result is a table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final values of each identifier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IntAndTable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Table_ t};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IntAndTable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interpExp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A_exp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Table_ t);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result is a table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For side effects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the value of the expression itself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Naming Rules and Modularity Principles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A_stm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A_CompoundStm (A_stm stm1, A_stm stm2)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Each module (header file) shall have a prefix unique to that module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5061" name="Rectangle 4"/>
          <p:cNvSpPr/>
          <p:nvPr/>
        </p:nvSpPr>
        <p:spPr>
          <a:xfrm>
            <a:off x="1447800" y="1981200"/>
            <a:ext cx="1676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lowercase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5062" name="Line 6"/>
          <p:cNvSpPr/>
          <p:nvPr/>
        </p:nvSpPr>
        <p:spPr>
          <a:xfrm flipH="1" flipV="1">
            <a:off x="990600" y="19050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3" name="Rectangle 7"/>
          <p:cNvSpPr/>
          <p:nvPr/>
        </p:nvSpPr>
        <p:spPr>
          <a:xfrm>
            <a:off x="1600200" y="3886200"/>
            <a:ext cx="1676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uppercase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5064" name="Line 8"/>
          <p:cNvSpPr/>
          <p:nvPr/>
        </p:nvSpPr>
        <p:spPr>
          <a:xfrm flipH="1" flipV="1">
            <a:off x="990600" y="32766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define source languages?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represent programs internally?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Abstract syntax tree and environment (tables)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sources to internals?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internals to targets?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Tiger language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508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508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1508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508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Front end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1698625" y="2438400"/>
            <a:ext cx="1349375" cy="14112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scanner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5638800" y="2438400"/>
            <a:ext cx="1600200" cy="1501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parser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47110" name="Line 6"/>
          <p:cNvSpPr/>
          <p:nvPr/>
        </p:nvSpPr>
        <p:spPr>
          <a:xfrm>
            <a:off x="1143000" y="3124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1" name="Line 7"/>
          <p:cNvSpPr/>
          <p:nvPr/>
        </p:nvSpPr>
        <p:spPr>
          <a:xfrm>
            <a:off x="3048000" y="3124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2" name="Line 9"/>
          <p:cNvSpPr/>
          <p:nvPr/>
        </p:nvSpPr>
        <p:spPr>
          <a:xfrm>
            <a:off x="7239000" y="3124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3" name="AutoShape 10"/>
          <p:cNvSpPr/>
          <p:nvPr/>
        </p:nvSpPr>
        <p:spPr>
          <a:xfrm>
            <a:off x="228600" y="2705100"/>
            <a:ext cx="914400" cy="8001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source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7114" name="AutoShape 11"/>
          <p:cNvSpPr/>
          <p:nvPr/>
        </p:nvSpPr>
        <p:spPr>
          <a:xfrm>
            <a:off x="8001000" y="2819400"/>
            <a:ext cx="752475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IR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7115" name="Text Box 16"/>
          <p:cNvSpPr txBox="1"/>
          <p:nvPr/>
        </p:nvSpPr>
        <p:spPr>
          <a:xfrm>
            <a:off x="3733800" y="2590800"/>
            <a:ext cx="847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token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7116" name="Text Box 18"/>
          <p:cNvSpPr txBox="1"/>
          <p:nvPr/>
        </p:nvSpPr>
        <p:spPr>
          <a:xfrm>
            <a:off x="4175125" y="4770438"/>
            <a:ext cx="1096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errors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7117" name="Line 19"/>
          <p:cNvSpPr/>
          <p:nvPr/>
        </p:nvSpPr>
        <p:spPr>
          <a:xfrm>
            <a:off x="2438400" y="3886200"/>
            <a:ext cx="2133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8" name="Line 20"/>
          <p:cNvSpPr/>
          <p:nvPr/>
        </p:nvSpPr>
        <p:spPr>
          <a:xfrm flipH="1">
            <a:off x="4648200" y="4038600"/>
            <a:ext cx="1752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Front end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Rectangle 1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Responsibilities: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recognize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legal</a:t>
            </a:r>
            <a:r>
              <a:rPr lang="en-US" altLang="zh-CN" dirty="0">
                <a:ea typeface="宋体" panose="02010600030101010101" pitchFamily="2" charset="-122"/>
              </a:rPr>
              <a:t> procedure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report errors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produce IR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preliminary storage map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shape the code for the back end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Much of front end construction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automated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Scanner(</a:t>
            </a:r>
            <a:r>
              <a:rPr lang="zh-CN" altLang="en-US" dirty="0">
                <a:ea typeface="宋体" panose="02010600030101010101" pitchFamily="2" charset="-122"/>
              </a:rPr>
              <a:t>词法分析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Maps characters into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tokens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basic unit of syntax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a := a - 1 becomes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&lt;id, a&gt;; &lt;:=, &gt;; &lt;id, a&gt;; &lt;-, &gt;; &lt;num, 1&gt;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lexeme</a:t>
            </a:r>
            <a:r>
              <a:rPr lang="en-US" altLang="zh-CN" dirty="0">
                <a:ea typeface="宋体" panose="02010600030101010101" pitchFamily="2" charset="-122"/>
              </a:rPr>
              <a:t> is (an instance of the token)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value for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token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character string, integer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typical tokens: </a:t>
            </a:r>
            <a:r>
              <a:rPr lang="en-US" altLang="zh-CN" i="1" dirty="0">
                <a:ea typeface="宋体" panose="02010600030101010101" pitchFamily="2" charset="-122"/>
              </a:rPr>
              <a:t>numb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, +, -, ……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Eliminates white space (</a:t>
            </a:r>
            <a:r>
              <a:rPr lang="en-US" altLang="zh-CN" sz="2400" i="1" dirty="0">
                <a:ea typeface="宋体" panose="02010600030101010101" pitchFamily="2" charset="-122"/>
              </a:rPr>
              <a:t>tabs, blanks,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comments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Simplify the parser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Parser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recognize context-free syntax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guide context-sensitive analysis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construct IR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produce meaningful error messages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attempt error correction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Parser generators mechanize much of the work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define source languages?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represent programs internally?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sources to internals?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Scanner and parser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internals to targets?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Tiger language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1508">
                                            <p:txEl>
                                              <p:charRg st="12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charRg st="12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508">
                                            <p:txEl>
                                              <p:charRg st="12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508">
                                            <p:txEl>
                                              <p:char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Back End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Responsibilities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translate IR into target machine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choose instructions for each IR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decide what to keep in registers at each point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ensure conformance with system interfaces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Automation has been less successful here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Three pass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1219200" y="1727200"/>
            <a:ext cx="1196975" cy="1320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Analysis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53" name="Text Box 5"/>
          <p:cNvSpPr txBox="1"/>
          <p:nvPr/>
        </p:nvSpPr>
        <p:spPr>
          <a:xfrm>
            <a:off x="5943600" y="1676400"/>
            <a:ext cx="16002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Code Gen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54" name="Line 6"/>
          <p:cNvSpPr/>
          <p:nvPr/>
        </p:nvSpPr>
        <p:spPr>
          <a:xfrm>
            <a:off x="838200" y="23622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5" name="Line 7"/>
          <p:cNvSpPr/>
          <p:nvPr/>
        </p:nvSpPr>
        <p:spPr>
          <a:xfrm>
            <a:off x="2438400" y="23622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6" name="Line 8"/>
          <p:cNvSpPr/>
          <p:nvPr/>
        </p:nvSpPr>
        <p:spPr>
          <a:xfrm>
            <a:off x="4953000" y="23622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7" name="Line 9"/>
          <p:cNvSpPr/>
          <p:nvPr/>
        </p:nvSpPr>
        <p:spPr>
          <a:xfrm>
            <a:off x="7543800" y="2362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58" name="AutoShape 10"/>
          <p:cNvSpPr/>
          <p:nvPr/>
        </p:nvSpPr>
        <p:spPr>
          <a:xfrm>
            <a:off x="228600" y="1676400"/>
            <a:ext cx="609600" cy="16764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source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59" name="AutoShape 11"/>
          <p:cNvSpPr/>
          <p:nvPr/>
        </p:nvSpPr>
        <p:spPr>
          <a:xfrm>
            <a:off x="2514600" y="1600200"/>
            <a:ext cx="752475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HIR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60" name="AutoShape 12"/>
          <p:cNvSpPr/>
          <p:nvPr/>
        </p:nvSpPr>
        <p:spPr>
          <a:xfrm>
            <a:off x="8229600" y="1447800"/>
            <a:ext cx="609600" cy="1943100"/>
          </a:xfrm>
          <a:prstGeom prst="flowChartPunchedTap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target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61" name="Text Box 14"/>
          <p:cNvSpPr txBox="1"/>
          <p:nvPr/>
        </p:nvSpPr>
        <p:spPr>
          <a:xfrm>
            <a:off x="3429000" y="1727200"/>
            <a:ext cx="1524000" cy="1381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Synthesis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62" name="AutoShape 15"/>
          <p:cNvSpPr/>
          <p:nvPr/>
        </p:nvSpPr>
        <p:spPr>
          <a:xfrm>
            <a:off x="5038725" y="1600200"/>
            <a:ext cx="752475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LIR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3263" name="Text Box 16"/>
          <p:cNvSpPr txBox="1"/>
          <p:nvPr/>
        </p:nvSpPr>
        <p:spPr>
          <a:xfrm>
            <a:off x="3810000" y="4038600"/>
            <a:ext cx="1096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errors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3264" name="Line 17"/>
          <p:cNvSpPr/>
          <p:nvPr/>
        </p:nvSpPr>
        <p:spPr>
          <a:xfrm>
            <a:off x="1981200" y="3124200"/>
            <a:ext cx="2209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5" name="Line 18"/>
          <p:cNvSpPr/>
          <p:nvPr/>
        </p:nvSpPr>
        <p:spPr>
          <a:xfrm flipH="1">
            <a:off x="4343400" y="3048000"/>
            <a:ext cx="2209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6" name="Line 19"/>
          <p:cNvSpPr/>
          <p:nvPr/>
        </p:nvSpPr>
        <p:spPr>
          <a:xfrm>
            <a:off x="4267200" y="31242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7" name="Rectangle 20"/>
          <p:cNvSpPr>
            <a:spLocks noGrp="1"/>
          </p:cNvSpPr>
          <p:nvPr>
            <p:ph idx="1"/>
          </p:nvPr>
        </p:nvSpPr>
        <p:spPr>
          <a:xfrm>
            <a:off x="457200" y="4648200"/>
            <a:ext cx="8305800" cy="1447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Analyzes and generates HIR close to source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translates HIR to LIR close to target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Emits target from LIR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basic structure of compilers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196" name="Group 4"/>
          <p:cNvGrpSpPr/>
          <p:nvPr/>
        </p:nvGrpSpPr>
        <p:grpSpPr>
          <a:xfrm>
            <a:off x="990600" y="2819400"/>
            <a:ext cx="6934200" cy="2346325"/>
            <a:chOff x="624" y="1776"/>
            <a:chExt cx="4368" cy="1478"/>
          </a:xfrm>
        </p:grpSpPr>
        <p:sp>
          <p:nvSpPr>
            <p:cNvPr id="8197" name="Rectangle 5"/>
            <p:cNvSpPr/>
            <p:nvPr/>
          </p:nvSpPr>
          <p:spPr>
            <a:xfrm>
              <a:off x="2016" y="1776"/>
              <a:ext cx="1536" cy="5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8198" name="Text Box 6"/>
            <p:cNvSpPr txBox="1"/>
            <p:nvPr/>
          </p:nvSpPr>
          <p:spPr>
            <a:xfrm>
              <a:off x="2256" y="1920"/>
              <a:ext cx="10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compiler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Line 7"/>
            <p:cNvSpPr/>
            <p:nvPr/>
          </p:nvSpPr>
          <p:spPr>
            <a:xfrm>
              <a:off x="1488" y="206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0" name="Line 8"/>
            <p:cNvSpPr/>
            <p:nvPr/>
          </p:nvSpPr>
          <p:spPr>
            <a:xfrm>
              <a:off x="3552" y="2064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1" name="Text Box 9"/>
            <p:cNvSpPr txBox="1"/>
            <p:nvPr/>
          </p:nvSpPr>
          <p:spPr>
            <a:xfrm>
              <a:off x="624" y="1824"/>
              <a:ext cx="91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Source Program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Text Box 10"/>
            <p:cNvSpPr txBox="1"/>
            <p:nvPr/>
          </p:nvSpPr>
          <p:spPr>
            <a:xfrm>
              <a:off x="4080" y="1824"/>
              <a:ext cx="91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Target Program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3" name="Line 11"/>
            <p:cNvSpPr/>
            <p:nvPr/>
          </p:nvSpPr>
          <p:spPr>
            <a:xfrm>
              <a:off x="2736" y="23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4" name="Text Box 12"/>
            <p:cNvSpPr txBox="1"/>
            <p:nvPr/>
          </p:nvSpPr>
          <p:spPr>
            <a:xfrm>
              <a:off x="2208" y="2736"/>
              <a:ext cx="110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Error message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Optimizer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4276" name="Group 6"/>
          <p:cNvGrpSpPr/>
          <p:nvPr/>
        </p:nvGrpSpPr>
        <p:grpSpPr>
          <a:xfrm>
            <a:off x="2178050" y="1704975"/>
            <a:ext cx="1231900" cy="685800"/>
            <a:chOff x="864" y="1536"/>
            <a:chExt cx="776" cy="432"/>
          </a:xfrm>
        </p:grpSpPr>
        <p:sp>
          <p:nvSpPr>
            <p:cNvPr id="54299" name="AutoShape 4"/>
            <p:cNvSpPr/>
            <p:nvPr/>
          </p:nvSpPr>
          <p:spPr>
            <a:xfrm>
              <a:off x="864" y="1536"/>
              <a:ext cx="768" cy="432"/>
            </a:xfrm>
            <a:prstGeom prst="foldedCorner">
              <a:avLst>
                <a:gd name="adj" fmla="val 12500"/>
              </a:avLst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54300" name="Text Box 5"/>
            <p:cNvSpPr txBox="1"/>
            <p:nvPr/>
          </p:nvSpPr>
          <p:spPr>
            <a:xfrm>
              <a:off x="894" y="1584"/>
              <a:ext cx="746" cy="288"/>
            </a:xfrm>
            <a:prstGeom prst="rect">
              <a:avLst/>
            </a:prstGeom>
            <a:solidFill>
              <a:srgbClr val="FF99FF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Source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54277" name="AutoShape 16"/>
          <p:cNvSpPr/>
          <p:nvPr/>
        </p:nvSpPr>
        <p:spPr>
          <a:xfrm rot="-5400000">
            <a:off x="7283450" y="4114800"/>
            <a:ext cx="1295400" cy="990600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4278" name="AutoShape 13"/>
          <p:cNvSpPr/>
          <p:nvPr/>
        </p:nvSpPr>
        <p:spPr>
          <a:xfrm rot="-5400000" flipH="1">
            <a:off x="3816350" y="1427163"/>
            <a:ext cx="1277938" cy="1354137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4279" name="Text Box 19"/>
          <p:cNvSpPr txBox="1"/>
          <p:nvPr/>
        </p:nvSpPr>
        <p:spPr>
          <a:xfrm>
            <a:off x="3794125" y="1600200"/>
            <a:ext cx="1279525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Lexical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analysis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grpSp>
        <p:nvGrpSpPr>
          <p:cNvPr id="54280" name="Group 23"/>
          <p:cNvGrpSpPr/>
          <p:nvPr/>
        </p:nvGrpSpPr>
        <p:grpSpPr>
          <a:xfrm>
            <a:off x="5530850" y="2895600"/>
            <a:ext cx="1524000" cy="762000"/>
            <a:chOff x="2544" y="1920"/>
            <a:chExt cx="960" cy="480"/>
          </a:xfrm>
        </p:grpSpPr>
        <p:sp>
          <p:nvSpPr>
            <p:cNvPr id="54297" name="Text Box 17"/>
            <p:cNvSpPr txBox="1"/>
            <p:nvPr/>
          </p:nvSpPr>
          <p:spPr>
            <a:xfrm>
              <a:off x="2646" y="1986"/>
              <a:ext cx="7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Parsing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54298" name="AutoShape 21"/>
            <p:cNvSpPr/>
            <p:nvPr/>
          </p:nvSpPr>
          <p:spPr>
            <a:xfrm>
              <a:off x="2544" y="1920"/>
              <a:ext cx="960" cy="480"/>
            </a:xfrm>
            <a:prstGeom prst="flowChartManualOpera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1" dirty="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54281" name="Text Box 24"/>
          <p:cNvSpPr txBox="1"/>
          <p:nvPr/>
        </p:nvSpPr>
        <p:spPr>
          <a:xfrm>
            <a:off x="7512050" y="4191000"/>
            <a:ext cx="874713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Code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Gen.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54282" name="AutoShape 26"/>
          <p:cNvSpPr/>
          <p:nvPr/>
        </p:nvSpPr>
        <p:spPr>
          <a:xfrm>
            <a:off x="7243763" y="5848350"/>
            <a:ext cx="1392237" cy="723900"/>
          </a:xfrm>
          <a:prstGeom prst="foldedCorner">
            <a:avLst>
              <a:gd name="adj" fmla="val 12500"/>
            </a:avLst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4283" name="Text Box 27"/>
          <p:cNvSpPr txBox="1"/>
          <p:nvPr/>
        </p:nvSpPr>
        <p:spPr>
          <a:xfrm>
            <a:off x="7367588" y="5965825"/>
            <a:ext cx="1127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target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cxnSp>
        <p:nvCxnSpPr>
          <p:cNvPr id="54284" name="AutoShape 28"/>
          <p:cNvCxnSpPr>
            <a:stCxn id="54300" idx="3"/>
            <a:endCxn id="54279" idx="1"/>
          </p:cNvCxnSpPr>
          <p:nvPr/>
        </p:nvCxnSpPr>
        <p:spPr>
          <a:xfrm>
            <a:off x="3409950" y="2009775"/>
            <a:ext cx="3841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5" name="AutoShape 29"/>
          <p:cNvCxnSpPr/>
          <p:nvPr/>
        </p:nvCxnSpPr>
        <p:spPr>
          <a:xfrm flipV="1">
            <a:off x="5153025" y="2009775"/>
            <a:ext cx="6064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6" name="AutoShape 30"/>
          <p:cNvCxnSpPr/>
          <p:nvPr/>
        </p:nvCxnSpPr>
        <p:spPr>
          <a:xfrm>
            <a:off x="6292850" y="2352675"/>
            <a:ext cx="0" cy="542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7" name="AutoShape 31"/>
          <p:cNvCxnSpPr/>
          <p:nvPr/>
        </p:nvCxnSpPr>
        <p:spPr>
          <a:xfrm>
            <a:off x="6292850" y="3657600"/>
            <a:ext cx="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8" name="AutoShape 32"/>
          <p:cNvCxnSpPr>
            <a:endCxn id="54277" idx="0"/>
          </p:cNvCxnSpPr>
          <p:nvPr/>
        </p:nvCxnSpPr>
        <p:spPr>
          <a:xfrm>
            <a:off x="6450013" y="4610100"/>
            <a:ext cx="98583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4289" name="AutoShape 33"/>
          <p:cNvCxnSpPr>
            <a:stCxn id="54277" idx="1"/>
          </p:cNvCxnSpPr>
          <p:nvPr/>
        </p:nvCxnSpPr>
        <p:spPr>
          <a:xfrm>
            <a:off x="7931150" y="5127625"/>
            <a:ext cx="17463" cy="7397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4290" name="Text Box 38"/>
          <p:cNvSpPr txBox="1"/>
          <p:nvPr/>
        </p:nvSpPr>
        <p:spPr>
          <a:xfrm>
            <a:off x="2955925" y="4371975"/>
            <a:ext cx="204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Optimization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54291" name="AutoShape 39"/>
          <p:cNvSpPr/>
          <p:nvPr/>
        </p:nvSpPr>
        <p:spPr>
          <a:xfrm>
            <a:off x="2787650" y="4267200"/>
            <a:ext cx="2362200" cy="762000"/>
          </a:xfrm>
          <a:prstGeom prst="flowChartManualOperation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4292" name="Freeform 40"/>
          <p:cNvSpPr/>
          <p:nvPr/>
        </p:nvSpPr>
        <p:spPr>
          <a:xfrm>
            <a:off x="3854450" y="3962400"/>
            <a:ext cx="2286000" cy="304800"/>
          </a:xfrm>
          <a:custGeom>
            <a:avLst/>
            <a:gdLst>
              <a:gd name="txL" fmla="*/ 0 w 960"/>
              <a:gd name="txT" fmla="*/ 0 h 192"/>
              <a:gd name="txR" fmla="*/ 960 w 960"/>
              <a:gd name="txB" fmla="*/ 192 h 192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960" h="192">
                <a:moveTo>
                  <a:pt x="960" y="192"/>
                </a:moveTo>
                <a:cubicBezTo>
                  <a:pt x="776" y="96"/>
                  <a:pt x="592" y="0"/>
                  <a:pt x="432" y="0"/>
                </a:cubicBezTo>
                <a:cubicBezTo>
                  <a:pt x="272" y="0"/>
                  <a:pt x="136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93" name="Freeform 41"/>
          <p:cNvSpPr/>
          <p:nvPr/>
        </p:nvSpPr>
        <p:spPr>
          <a:xfrm>
            <a:off x="3854450" y="4953000"/>
            <a:ext cx="1881188" cy="393700"/>
          </a:xfrm>
          <a:custGeom>
            <a:avLst/>
            <a:gdLst>
              <a:gd name="txL" fmla="*/ 0 w 960"/>
              <a:gd name="txT" fmla="*/ 0 h 248"/>
              <a:gd name="txR" fmla="*/ 960 w 960"/>
              <a:gd name="txB" fmla="*/ 248 h 248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960" h="248">
                <a:moveTo>
                  <a:pt x="0" y="48"/>
                </a:moveTo>
                <a:cubicBezTo>
                  <a:pt x="160" y="148"/>
                  <a:pt x="320" y="248"/>
                  <a:pt x="480" y="240"/>
                </a:cubicBezTo>
                <a:cubicBezTo>
                  <a:pt x="640" y="232"/>
                  <a:pt x="880" y="40"/>
                  <a:pt x="96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94" name="AutoShape 15"/>
          <p:cNvSpPr/>
          <p:nvPr/>
        </p:nvSpPr>
        <p:spPr>
          <a:xfrm>
            <a:off x="5607050" y="4124325"/>
            <a:ext cx="1371600" cy="1047750"/>
          </a:xfrm>
          <a:prstGeom prst="triangle">
            <a:avLst>
              <a:gd name="adj" fmla="val 50000"/>
            </a:avLst>
          </a:prstGeom>
          <a:solidFill>
            <a:srgbClr val="00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IR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4295" name="AutoShape 15"/>
          <p:cNvSpPr/>
          <p:nvPr/>
        </p:nvSpPr>
        <p:spPr>
          <a:xfrm>
            <a:off x="5383213" y="1447800"/>
            <a:ext cx="1812925" cy="1047750"/>
          </a:xfrm>
          <a:prstGeom prst="triangle">
            <a:avLst>
              <a:gd name="adj" fmla="val 50000"/>
            </a:avLst>
          </a:prstGeom>
          <a:solidFill>
            <a:srgbClr val="00CC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Token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40" name="Rectangle 20"/>
          <p:cNvSpPr txBox="1">
            <a:spLocks noChangeArrowheads="1"/>
          </p:cNvSpPr>
          <p:nvPr/>
        </p:nvSpPr>
        <p:spPr bwMode="auto">
          <a:xfrm>
            <a:off x="-7937" y="2895600"/>
            <a:ext cx="2884488" cy="2441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Analyzes and changes IR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goal is to reduce runtime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Optimizer must preserve values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529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1475"/>
            <a:ext cx="9144000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define source languages?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represent programs internally?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sources to internals?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How to translate internals to targets?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Multiple passes (translations)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Tiger language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Appendix (Tiger language reference manual)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P518-527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1508">
                                            <p:txEl>
                                              <p:charRg st="14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508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508">
                                            <p:txEl>
                                              <p:charRg st="19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508">
                                            <p:txEl>
                                              <p:charRg st="23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1508">
                                            <p:txEl>
                                              <p:charRg st="19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1508">
                                            <p:txEl>
                                              <p:charRg st="23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1508">
                                            <p:txEl>
                                              <p:charRg st="17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508">
                                            <p:txEl>
                                              <p:charRg st="19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1508">
                                            <p:txEl>
                                              <p:charRg st="237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Tiger Language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queens.tig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562100"/>
            <a:ext cx="8305800" cy="47625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N := 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intArray =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array of int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row := intArray [N] of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col := intArray [N] of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diag1 := intArray [N+N-1] of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diag2 := intArray [N+N-1] of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printboard()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(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i:= 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N-1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j:= 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N-1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print 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col[i] = j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“0”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“.”)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print(“\n”));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print(“\n”))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文本框 6"/>
          <p:cNvSpPr txBox="1"/>
          <p:nvPr/>
        </p:nvSpPr>
        <p:spPr>
          <a:xfrm>
            <a:off x="4572000" y="2466975"/>
            <a:ext cx="857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array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7350" name="直接箭头连接符 7"/>
          <p:cNvCxnSpPr/>
          <p:nvPr/>
        </p:nvCxnSpPr>
        <p:spPr>
          <a:xfrm flipH="1">
            <a:off x="3886200" y="2695575"/>
            <a:ext cx="68580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51" name="文本框 1"/>
          <p:cNvSpPr txBox="1"/>
          <p:nvPr/>
        </p:nvSpPr>
        <p:spPr>
          <a:xfrm>
            <a:off x="4114800" y="2190750"/>
            <a:ext cx="1698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Buiding type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7352" name="直接箭头连接符 7"/>
          <p:cNvCxnSpPr/>
          <p:nvPr/>
        </p:nvCxnSpPr>
        <p:spPr>
          <a:xfrm flipH="1">
            <a:off x="3787775" y="2405063"/>
            <a:ext cx="387350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7353" name="文本框 12"/>
          <p:cNvSpPr txBox="1"/>
          <p:nvPr/>
        </p:nvSpPr>
        <p:spPr>
          <a:xfrm>
            <a:off x="0" y="5257800"/>
            <a:ext cx="1447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library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7354" name="直接箭头连接符 2"/>
          <p:cNvCxnSpPr/>
          <p:nvPr/>
        </p:nvCxnSpPr>
        <p:spPr>
          <a:xfrm flipV="1">
            <a:off x="1295400" y="5181600"/>
            <a:ext cx="762000" cy="3810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5" name="直接箭头连接符 4"/>
          <p:cNvCxnSpPr/>
          <p:nvPr/>
        </p:nvCxnSpPr>
        <p:spPr>
          <a:xfrm flipV="1">
            <a:off x="1295400" y="5486400"/>
            <a:ext cx="457200" cy="762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7356" name="直接箭头连接符 9"/>
          <p:cNvCxnSpPr/>
          <p:nvPr/>
        </p:nvCxnSpPr>
        <p:spPr>
          <a:xfrm>
            <a:off x="1295400" y="5562600"/>
            <a:ext cx="152400" cy="2286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Tiger Language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queens.tig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457200" y="1562100"/>
            <a:ext cx="8305800" cy="47625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try(c: int)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c=N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printboard()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r := 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N-1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if row[r] = 0 &amp; diag1[r+c] = 0 &amp; diag2[r+7-c] =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 row[r] := 1; diag1[r+c] := 1; diag2[r+7-c] :=1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col[c] :=r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try(c+1)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	row[r] :=0; diag1[r+c] :=0; diag2[r+7-c] :=0)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try(0)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Tiger Language</a:t>
            </a:r>
            <a:r>
              <a:rPr lang="en-US" altLang="zh-CN" b="0" dirty="0">
                <a:solidFill>
                  <a:srgbClr val="000000"/>
                </a:solidFill>
                <a:ea typeface="宋体" panose="02010600030101010101" pitchFamily="2" charset="-122"/>
              </a:rPr>
              <a:t>(Merge.tig)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any =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{any : int}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/*type declaration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buffer :=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getchar()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/*variable declaration */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readint(any: any) :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= /*function declaration */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 :=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isdigit(s: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: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(buffer)&gt;=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(“0”) &amp; ord(buffer)&lt;=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(“9”)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buffer=“ “ | buffer=“\n”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buffer :=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any.any := isdigit(buffer);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isdigit(buffer)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 i := i*10+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(buffer)-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(“0”); buffer :=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i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文本框 1"/>
          <p:cNvSpPr txBox="1"/>
          <p:nvPr/>
        </p:nvSpPr>
        <p:spPr>
          <a:xfrm>
            <a:off x="4495800" y="2819400"/>
            <a:ext cx="1698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Buiding type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9398" name="直接箭头连接符 5"/>
          <p:cNvCxnSpPr/>
          <p:nvPr/>
        </p:nvCxnSpPr>
        <p:spPr>
          <a:xfrm flipH="1" flipV="1">
            <a:off x="4191000" y="2719388"/>
            <a:ext cx="342900" cy="2286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399" name="直接箭头连接符 8"/>
          <p:cNvCxnSpPr>
            <a:stCxn id="59397" idx="1"/>
          </p:cNvCxnSpPr>
          <p:nvPr/>
        </p:nvCxnSpPr>
        <p:spPr>
          <a:xfrm flipH="1">
            <a:off x="4114800" y="3019425"/>
            <a:ext cx="381000" cy="33337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9400" name="文本框 12"/>
          <p:cNvSpPr txBox="1"/>
          <p:nvPr/>
        </p:nvSpPr>
        <p:spPr>
          <a:xfrm>
            <a:off x="7296150" y="2847975"/>
            <a:ext cx="1447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library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9401" name="直接箭头连接符 10"/>
          <p:cNvCxnSpPr>
            <a:stCxn id="59400" idx="1"/>
          </p:cNvCxnSpPr>
          <p:nvPr/>
        </p:nvCxnSpPr>
        <p:spPr>
          <a:xfrm flipH="1">
            <a:off x="6194425" y="3201988"/>
            <a:ext cx="1101725" cy="455612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402" name="直接箭头连接符 13"/>
          <p:cNvCxnSpPr>
            <a:stCxn id="59400" idx="2"/>
          </p:cNvCxnSpPr>
          <p:nvPr/>
        </p:nvCxnSpPr>
        <p:spPr>
          <a:xfrm flipH="1">
            <a:off x="7010400" y="3556000"/>
            <a:ext cx="1009650" cy="744538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9403" name="文本框 4"/>
          <p:cNvSpPr txBox="1"/>
          <p:nvPr/>
        </p:nvSpPr>
        <p:spPr>
          <a:xfrm>
            <a:off x="76200" y="3352800"/>
            <a:ext cx="1219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Nested function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59404" name="直接箭头连接符 6"/>
          <p:cNvCxnSpPr/>
          <p:nvPr/>
        </p:nvCxnSpPr>
        <p:spPr>
          <a:xfrm flipV="1">
            <a:off x="685800" y="2667000"/>
            <a:ext cx="533400" cy="6858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405" name="直接箭头连接符 8"/>
          <p:cNvCxnSpPr/>
          <p:nvPr/>
        </p:nvCxnSpPr>
        <p:spPr>
          <a:xfrm flipV="1">
            <a:off x="1219200" y="3556000"/>
            <a:ext cx="457200" cy="22701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Tiger Language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Merge.tig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xfrm>
            <a:off x="457200" y="1562100"/>
            <a:ext cx="8305800" cy="47625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list 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{first: int, rest: list}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printint(i: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let function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f(i: int) = =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 &gt;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(f(i/10);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(i - i/10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10+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(“0”))))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 &lt; 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(“-”); f(-i))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else if ( i &gt; 0 ) then f(i)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else print(“0”)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文本框 1"/>
          <p:cNvSpPr txBox="1"/>
          <p:nvPr/>
        </p:nvSpPr>
        <p:spPr>
          <a:xfrm>
            <a:off x="4800600" y="1828800"/>
            <a:ext cx="990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record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0422" name="直接箭头连接符 3"/>
          <p:cNvCxnSpPr/>
          <p:nvPr/>
        </p:nvCxnSpPr>
        <p:spPr>
          <a:xfrm flipH="1" flipV="1">
            <a:off x="4267200" y="1905000"/>
            <a:ext cx="457200" cy="1524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0423" name="文本框 4"/>
          <p:cNvSpPr txBox="1"/>
          <p:nvPr/>
        </p:nvSpPr>
        <p:spPr>
          <a:xfrm>
            <a:off x="76200" y="3352800"/>
            <a:ext cx="1219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Nested function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60424" name="直接箭头连接符 6"/>
          <p:cNvCxnSpPr/>
          <p:nvPr/>
        </p:nvCxnSpPr>
        <p:spPr>
          <a:xfrm flipV="1">
            <a:off x="685800" y="3048000"/>
            <a:ext cx="381000" cy="30480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0425" name="直接箭头连接符 8"/>
          <p:cNvCxnSpPr/>
          <p:nvPr/>
        </p:nvCxnSpPr>
        <p:spPr>
          <a:xfrm flipV="1">
            <a:off x="1219200" y="3505200"/>
            <a:ext cx="533400" cy="27781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Tiger Language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Merge.tig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7200" y="1562100"/>
            <a:ext cx="8305800" cy="47625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printlist(l: list)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l=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nil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(“\n”)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(pintint((l.first);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(“ “);  printlist(l.rest))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/* BODY OF MAIN PROGRAM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printlist(merge(readlist(), readlist()))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Tiger Language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7625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Mutually recursive types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declared by a consecutive sequence of type declarations. Each recursion cycle must pass through a record or array type.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type tree = {key: int, chidren: treelist}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type treelist = {hd: tree, tl: treelist}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Mutually recursive functions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declared by a sequence of consecutive function declarations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function treeLeaves(t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tree) : int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if t = nil then 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else treelistLeaves(t.children)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function treelistLeaves(L : treelist) : int =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if  L = nil then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    else treeLeaves(L.hd) + treelistLeaves(L.tl)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Sources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Usually, high level programming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Fortran, Algo, Pascal,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Lisp, ML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Prolog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Java, Python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Sometimes, others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Verilog, lex languages, 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Target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Usually, machine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Assembly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Binary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Sometimes, others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High level programming languages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Variety of Compiler structures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are many source and target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are several kinds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compiler structures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pass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multi-pass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load-and-go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debugging,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optimizing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basic tasks are essentially the same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basic techniques are the same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Mini-Basic Interpreter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Build a minimal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BASIC</a:t>
            </a:r>
            <a:r>
              <a:rPr lang="en-US" altLang="zh-CN" dirty="0">
                <a:ea typeface="宋体" panose="02010600030101010101" pitchFamily="2" charset="-122"/>
              </a:rPr>
              <a:t> interpreter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229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185988"/>
            <a:ext cx="6823075" cy="380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  <p:tag name="KSO_WPP_MARK_KEY" val="e364937a-2d54-4fb5-a769-e7446fa50f72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13600</Words>
  <Application>WPS 演示</Application>
  <PresentationFormat>全屏显示(4:3)</PresentationFormat>
  <Paragraphs>990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</vt:lpstr>
      <vt:lpstr>宋体</vt:lpstr>
      <vt:lpstr>Wingdings</vt:lpstr>
      <vt:lpstr>Comic Sans MS</vt:lpstr>
      <vt:lpstr>Times New Roman</vt:lpstr>
      <vt:lpstr>Symbol</vt:lpstr>
      <vt:lpstr>微软雅黑</vt:lpstr>
      <vt:lpstr>Arial Unicode MS</vt:lpstr>
      <vt:lpstr>Math A</vt:lpstr>
      <vt:lpstr>Segoe Print</vt:lpstr>
      <vt:lpstr>icfp99</vt:lpstr>
      <vt:lpstr>Teaching Staffs</vt:lpstr>
      <vt:lpstr>Grade</vt:lpstr>
      <vt:lpstr>What are Compilers</vt:lpstr>
      <vt:lpstr>Outline</vt:lpstr>
      <vt:lpstr>The basic structure of compilers</vt:lpstr>
      <vt:lpstr>Sources languages</vt:lpstr>
      <vt:lpstr>Target languages</vt:lpstr>
      <vt:lpstr>A Variety of Compiler structures</vt:lpstr>
      <vt:lpstr>Mini-Basic Interpreter</vt:lpstr>
      <vt:lpstr>History of Compilers</vt:lpstr>
      <vt:lpstr>About the text book</vt:lpstr>
      <vt:lpstr>A journey to the internal compiler world</vt:lpstr>
      <vt:lpstr>Outline</vt:lpstr>
      <vt:lpstr>A simple language</vt:lpstr>
      <vt:lpstr>Example</vt:lpstr>
      <vt:lpstr>Syntax Definition for the Source</vt:lpstr>
      <vt:lpstr>Syntax Definition for the Source</vt:lpstr>
      <vt:lpstr>Syntax Definition for the Source</vt:lpstr>
      <vt:lpstr>Syntax Definition for the Source</vt:lpstr>
      <vt:lpstr>Context-free Grammar</vt:lpstr>
      <vt:lpstr>Context-free Grammar</vt:lpstr>
      <vt:lpstr>Context-free Grammar</vt:lpstr>
      <vt:lpstr>Syntax Definition for the Source</vt:lpstr>
      <vt:lpstr>Syntax Definition for the Source</vt:lpstr>
      <vt:lpstr>Outline</vt:lpstr>
      <vt:lpstr>Basic Structures of Compilers</vt:lpstr>
      <vt:lpstr>Mini-Basic Interpreter</vt:lpstr>
      <vt:lpstr>PowerPoint 演示文稿</vt:lpstr>
      <vt:lpstr>Tree Languages</vt:lpstr>
      <vt:lpstr>PowerPoint 演示文稿</vt:lpstr>
      <vt:lpstr>Tree Data Structures</vt:lpstr>
      <vt:lpstr>Tree Data Structures</vt:lpstr>
      <vt:lpstr>Tree Data Structures</vt:lpstr>
      <vt:lpstr>Tree Data Structures</vt:lpstr>
      <vt:lpstr>Tree Data Structures</vt:lpstr>
      <vt:lpstr>Tree Data Structures</vt:lpstr>
      <vt:lpstr>Assignment</vt:lpstr>
      <vt:lpstr>Environments (symbol tables)</vt:lpstr>
      <vt:lpstr>Straight-line program interpreter</vt:lpstr>
      <vt:lpstr>Straight-line program interpreter</vt:lpstr>
      <vt:lpstr>Naming Rules and Modularity Principles</vt:lpstr>
      <vt:lpstr>Outline</vt:lpstr>
      <vt:lpstr>Front end</vt:lpstr>
      <vt:lpstr>Front end</vt:lpstr>
      <vt:lpstr>Scanner(词法分析)</vt:lpstr>
      <vt:lpstr>Parser</vt:lpstr>
      <vt:lpstr>Outline</vt:lpstr>
      <vt:lpstr>Back End</vt:lpstr>
      <vt:lpstr>Three pass compilers</vt:lpstr>
      <vt:lpstr>Optimizer</vt:lpstr>
      <vt:lpstr>PowerPoint 演示文稿</vt:lpstr>
      <vt:lpstr>Outline</vt:lpstr>
      <vt:lpstr>Tiger Language(queens.tig)</vt:lpstr>
      <vt:lpstr>Tiger Language(queens.tig)</vt:lpstr>
      <vt:lpstr>Tiger Language(Merge.tig)</vt:lpstr>
      <vt:lpstr>Tiger Language(Merge.tig)</vt:lpstr>
      <vt:lpstr>Tiger Language(Merge.tig)</vt:lpstr>
      <vt:lpstr>Tiger Language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431</cp:revision>
  <dcterms:created xsi:type="dcterms:W3CDTF">2000-01-15T07:54:00Z</dcterms:created>
  <dcterms:modified xsi:type="dcterms:W3CDTF">2022-09-19T13:16:57Z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8AC5760C00534B95BA833091DAB3DBCA</vt:lpwstr>
  </property>
  <property fmtid="{D5CDD505-2E9C-101B-9397-08002B2CF9AE}" pid="3" name="KSOProductBuildVer">
    <vt:lpwstr>2052-11.1.0.12358</vt:lpwstr>
  </property>
</Properties>
</file>