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654" r:id="rId3"/>
    <p:sldId id="653" r:id="rId5"/>
    <p:sldId id="572" r:id="rId6"/>
    <p:sldId id="569" r:id="rId7"/>
    <p:sldId id="571" r:id="rId8"/>
    <p:sldId id="595" r:id="rId9"/>
    <p:sldId id="596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19" r:id="rId25"/>
    <p:sldId id="575" r:id="rId26"/>
    <p:sldId id="576" r:id="rId27"/>
    <p:sldId id="578" r:id="rId28"/>
    <p:sldId id="582" r:id="rId29"/>
    <p:sldId id="579" r:id="rId30"/>
    <p:sldId id="580" r:id="rId31"/>
    <p:sldId id="581" r:id="rId32"/>
    <p:sldId id="622" r:id="rId33"/>
    <p:sldId id="620" r:id="rId34"/>
    <p:sldId id="621" r:id="rId35"/>
    <p:sldId id="557" r:id="rId36"/>
    <p:sldId id="583" r:id="rId37"/>
    <p:sldId id="584" r:id="rId38"/>
    <p:sldId id="585" r:id="rId39"/>
    <p:sldId id="586" r:id="rId40"/>
    <p:sldId id="607" r:id="rId41"/>
    <p:sldId id="608" r:id="rId42"/>
    <p:sldId id="609" r:id="rId43"/>
    <p:sldId id="610" r:id="rId44"/>
    <p:sldId id="611" r:id="rId45"/>
    <p:sldId id="612" r:id="rId46"/>
    <p:sldId id="614" r:id="rId47"/>
    <p:sldId id="613" r:id="rId48"/>
    <p:sldId id="615" r:id="rId49"/>
    <p:sldId id="616" r:id="rId50"/>
    <p:sldId id="617" r:id="rId51"/>
    <p:sldId id="618" r:id="rId52"/>
    <p:sldId id="623" r:id="rId53"/>
    <p:sldId id="624" r:id="rId54"/>
    <p:sldId id="625" r:id="rId55"/>
    <p:sldId id="626" r:id="rId56"/>
    <p:sldId id="628" r:id="rId57"/>
    <p:sldId id="633" r:id="rId58"/>
    <p:sldId id="634" r:id="rId59"/>
    <p:sldId id="629" r:id="rId60"/>
    <p:sldId id="630" r:id="rId61"/>
    <p:sldId id="631" r:id="rId62"/>
    <p:sldId id="632" r:id="rId63"/>
    <p:sldId id="635" r:id="rId64"/>
    <p:sldId id="636" r:id="rId65"/>
    <p:sldId id="637" r:id="rId66"/>
    <p:sldId id="638" r:id="rId67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5758" autoAdjust="0"/>
  </p:normalViewPr>
  <p:slideViewPr>
    <p:cSldViewPr>
      <p:cViewPr varScale="1">
        <p:scale>
          <a:sx n="109" d="100"/>
          <a:sy n="109" d="100"/>
        </p:scale>
        <p:origin x="1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fld id="{E722E133-5EA2-5844-9B01-FB683F72209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8E98D7BC-73B7-4447-9494-C7193DD5BDF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4BDFF1-FAFE-944D-951F-7A9A6B1A32B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16D875A-9622-DA4D-AC2D-14EDB6DA033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0663417-83A3-0243-BB72-BEA8BD9CDAE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21806D-08C5-944D-BEEF-20B1CE20295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D741EAC-9255-1E45-AD18-F9CB9CC410F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7548B6D-1A81-8F47-B241-16CC9F82815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C881E0-9C33-094D-BD23-366DD351096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C881E0-9C33-094D-BD23-366DD351096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4C7FDF9-B2C8-D243-B021-3AC2E7E707B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7370E3B-609D-B142-BB6B-9791656F51D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2186B3C-A9A6-9F48-988C-8B517AAE460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C3E21-06D4-184A-8784-AA7B1E465E9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245085-04DF-9743-B613-95E5A3B51E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5296-FD34-F94B-A9FE-9B3A7FF9FA5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5C40-689D-454E-BB45-860E723F90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57C8-9F35-C247-AF78-51E85B01F4D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F4375-EC16-C545-AA2F-7D812322AA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B7E1-CD02-D740-99E3-E138BBB6001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6A53C-B3CB-0C46-BBCE-33315389BF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C6C4-8222-004F-95E0-09A38486D94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8BB72-9BA1-7A45-817D-3B3E288C3E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C4E9-11F0-FC4E-9F09-1CDE3E14518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AD414-D530-CE4B-BDA8-515CC9A204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D164-52A0-BD42-BB18-57F673307693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3AF5-D42F-2C4C-8631-9A167381C6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E970-AFC8-D04F-A275-1316DBDBD9AC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1291C-572A-6543-B8D3-293C8842D4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C24D-9F91-8949-9181-C9F9DB2CE603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91FBE-872C-7448-8A91-19849090F3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C309-515E-5848-AEB2-13419A39E4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28122-98D1-E74F-9BAF-6722094472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45DF-0AB0-AD45-8D10-FDA85048EC4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127C9-070B-4A4D-8829-2671581EA2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B290EC-9F54-E041-94A5-3D890DDBEBA0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ADF0065-DACD-CD41-83F5-E26D60801764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Garbage Collection (II)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for Locality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1524000" y="26634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906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0574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85800" y="409838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3335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9050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6" idx="3"/>
            <a:endCxn id="7" idx="0"/>
          </p:cNvCxnSpPr>
          <p:nvPr/>
        </p:nvCxnSpPr>
        <p:spPr bwMode="auto">
          <a:xfrm flipH="1">
            <a:off x="1219200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/>
          <p:cNvCxnSpPr>
            <a:stCxn id="6" idx="5"/>
            <a:endCxn id="8" idx="0"/>
          </p:cNvCxnSpPr>
          <p:nvPr/>
        </p:nvCxnSpPr>
        <p:spPr bwMode="auto">
          <a:xfrm>
            <a:off x="1914245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8" idx="4"/>
            <a:endCxn id="11" idx="0"/>
          </p:cNvCxnSpPr>
          <p:nvPr/>
        </p:nvCxnSpPr>
        <p:spPr bwMode="auto">
          <a:xfrm flipH="1">
            <a:off x="2133600" y="3809414"/>
            <a:ext cx="152400" cy="30186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>
            <a:stCxn id="8" idx="5"/>
            <a:endCxn id="12" idx="0"/>
          </p:cNvCxnSpPr>
          <p:nvPr/>
        </p:nvCxnSpPr>
        <p:spPr bwMode="auto">
          <a:xfrm>
            <a:off x="2447645" y="3742459"/>
            <a:ext cx="295555" cy="372341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线箭头连接符 25"/>
          <p:cNvCxnSpPr>
            <a:stCxn id="7" idx="3"/>
            <a:endCxn id="9" idx="0"/>
          </p:cNvCxnSpPr>
          <p:nvPr/>
        </p:nvCxnSpPr>
        <p:spPr bwMode="auto">
          <a:xfrm flipH="1">
            <a:off x="914400" y="3742459"/>
            <a:ext cx="143155" cy="35592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线箭头连接符 29"/>
          <p:cNvCxnSpPr>
            <a:stCxn id="7" idx="5"/>
            <a:endCxn id="10" idx="0"/>
          </p:cNvCxnSpPr>
          <p:nvPr/>
        </p:nvCxnSpPr>
        <p:spPr bwMode="auto">
          <a:xfrm>
            <a:off x="1380845" y="3742459"/>
            <a:ext cx="181255" cy="368824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4495800" y="2768742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572000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029200" y="2800159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487692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946184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403384" y="279702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86187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31499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495800" y="3742459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572000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5029200" y="3773876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487692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946184" y="3769172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403384" y="377074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86187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31499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93364" y="282867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DFS</a:t>
            </a:r>
            <a:endParaRPr kumimoji="1" lang="zh-CN" altLang="en-US" sz="20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06689" y="3809414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BFS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5686E-277A-984A-AC64-31F253ECDEE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        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sz="24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chase(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4960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3" name="直线箭头连接符 2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线箭头连接符 26"/>
          <p:cNvCxnSpPr>
            <a:stCxn id="18" idx="0"/>
            <a:endCxn id="22" idx="2"/>
          </p:cNvCxnSpPr>
          <p:nvPr/>
        </p:nvCxnSpPr>
        <p:spPr bwMode="auto">
          <a:xfrm flipV="1">
            <a:off x="6248400" y="4848254"/>
            <a:ext cx="1219200" cy="656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 flipH="1">
            <a:off x="7467601" y="4154304"/>
            <a:ext cx="152399" cy="2784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 flipV="1">
            <a:off x="6248400" y="4848254"/>
            <a:ext cx="1219200" cy="656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 flipH="1">
            <a:off x="7467601" y="4154304"/>
            <a:ext cx="152399" cy="2784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27" idx="0"/>
          </p:cNvCxnSpPr>
          <p:nvPr/>
        </p:nvCxnSpPr>
        <p:spPr bwMode="auto">
          <a:xfrm flipV="1">
            <a:off x="6559046" y="4854604"/>
            <a:ext cx="1452472" cy="65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>
            <a:endCxn id="23" idx="0"/>
          </p:cNvCxnSpPr>
          <p:nvPr/>
        </p:nvCxnSpPr>
        <p:spPr bwMode="auto">
          <a:xfrm>
            <a:off x="7620001" y="4154304"/>
            <a:ext cx="385167" cy="26306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 flipV="1">
            <a:off x="6559046" y="4854604"/>
            <a:ext cx="1452472" cy="65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4" name="直线箭头连接符 3"/>
          <p:cNvCxnSpPr>
            <a:endCxn id="23" idx="0"/>
          </p:cNvCxnSpPr>
          <p:nvPr/>
        </p:nvCxnSpPr>
        <p:spPr bwMode="auto">
          <a:xfrm>
            <a:off x="7620001" y="4154304"/>
            <a:ext cx="385167" cy="26306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42155" y="385585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p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8060875" y="4255963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 flipV="1">
            <a:off x="6559046" y="4854604"/>
            <a:ext cx="1452472" cy="65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6435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716587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42155" y="385585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8060875" y="4255963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686435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7753" y="573246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39991" y="57303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24" name="直线箭头连接符 23"/>
          <p:cNvCxnSpPr/>
          <p:nvPr/>
        </p:nvCxnSpPr>
        <p:spPr bwMode="auto">
          <a:xfrm flipH="1">
            <a:off x="3338267" y="5924357"/>
            <a:ext cx="3017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670560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>
                <a:solidFill>
                  <a:srgbClr val="FF0000"/>
                </a:solidFill>
              </a:rPr>
              <a:t>q</a:t>
            </a:r>
            <a:endParaRPr kumimoji="1" lang="zh-CN" altLang="en-US" sz="1600" i="0" dirty="0">
              <a:solidFill>
                <a:srgbClr val="FF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6847999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6435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716587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92903" y="525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p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3811623" y="5658470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686435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7753" y="573246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39991" y="57303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24" name="直线箭头连接符 23"/>
          <p:cNvCxnSpPr/>
          <p:nvPr/>
        </p:nvCxnSpPr>
        <p:spPr bwMode="auto">
          <a:xfrm flipH="1">
            <a:off x="3338267" y="5924357"/>
            <a:ext cx="3017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670560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6847999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" name="直线箭头连接符 1"/>
          <p:cNvCxnSpPr/>
          <p:nvPr/>
        </p:nvCxnSpPr>
        <p:spPr bwMode="auto">
          <a:xfrm flipH="1">
            <a:off x="7016750" y="4848254"/>
            <a:ext cx="988418" cy="6513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mark-sweep and reference counting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Mark-sweep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DFS-based marking (graph traversal)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Whole-heap sweeping (free-list management)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Reference counting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Maintaining in-degree for each object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Problem: cycles and performance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Order for Semi-DFS?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1524000" y="26634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906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0574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85800" y="409838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3335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9050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6" idx="3"/>
            <a:endCxn id="7" idx="0"/>
          </p:cNvCxnSpPr>
          <p:nvPr/>
        </p:nvCxnSpPr>
        <p:spPr bwMode="auto">
          <a:xfrm flipH="1">
            <a:off x="1219200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/>
          <p:cNvCxnSpPr>
            <a:stCxn id="6" idx="5"/>
            <a:endCxn id="8" idx="0"/>
          </p:cNvCxnSpPr>
          <p:nvPr/>
        </p:nvCxnSpPr>
        <p:spPr bwMode="auto">
          <a:xfrm>
            <a:off x="1914245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8" idx="4"/>
            <a:endCxn id="11" idx="0"/>
          </p:cNvCxnSpPr>
          <p:nvPr/>
        </p:nvCxnSpPr>
        <p:spPr bwMode="auto">
          <a:xfrm flipH="1">
            <a:off x="2133600" y="3809414"/>
            <a:ext cx="152400" cy="30186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>
            <a:stCxn id="8" idx="5"/>
            <a:endCxn id="12" idx="0"/>
          </p:cNvCxnSpPr>
          <p:nvPr/>
        </p:nvCxnSpPr>
        <p:spPr bwMode="auto">
          <a:xfrm>
            <a:off x="2447645" y="3742459"/>
            <a:ext cx="295555" cy="372341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线箭头连接符 25"/>
          <p:cNvCxnSpPr>
            <a:stCxn id="7" idx="3"/>
            <a:endCxn id="9" idx="0"/>
          </p:cNvCxnSpPr>
          <p:nvPr/>
        </p:nvCxnSpPr>
        <p:spPr bwMode="auto">
          <a:xfrm flipH="1">
            <a:off x="914400" y="3742459"/>
            <a:ext cx="143155" cy="35592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线箭头连接符 29"/>
          <p:cNvCxnSpPr>
            <a:stCxn id="7" idx="5"/>
            <a:endCxn id="10" idx="0"/>
          </p:cNvCxnSpPr>
          <p:nvPr/>
        </p:nvCxnSpPr>
        <p:spPr bwMode="auto">
          <a:xfrm>
            <a:off x="1380845" y="3742459"/>
            <a:ext cx="181255" cy="368824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4495800" y="2768742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572000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029200" y="2800159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487692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946184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403384" y="279702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86187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31499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495800" y="3742459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572000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5029200" y="3773876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487692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946184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403384" y="377074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86187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31499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93364" y="282867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DFS</a:t>
            </a:r>
            <a:endParaRPr kumimoji="1" lang="zh-CN" altLang="en-US" sz="20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06689" y="3809414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BFS</a:t>
            </a:r>
            <a:endParaRPr kumimoji="1" lang="zh-CN" altLang="en-US" sz="2000" i="0" dirty="0"/>
          </a:p>
        </p:txBody>
      </p:sp>
      <p:sp>
        <p:nvSpPr>
          <p:cNvPr id="3" name="矩形 2"/>
          <p:cNvSpPr/>
          <p:nvPr/>
        </p:nvSpPr>
        <p:spPr bwMode="auto">
          <a:xfrm>
            <a:off x="4491720" y="4674431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567920" y="470428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025120" y="470584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483612" y="470428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942104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399304" y="470271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857796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7310916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81375" y="474138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Semi-DFS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Order for Semi-DFS?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1524000" y="26634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906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057400" y="335221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85800" y="409838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3335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905000" y="411128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6" idx="3"/>
            <a:endCxn id="7" idx="0"/>
          </p:cNvCxnSpPr>
          <p:nvPr/>
        </p:nvCxnSpPr>
        <p:spPr bwMode="auto">
          <a:xfrm flipH="1">
            <a:off x="1219200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/>
          <p:cNvCxnSpPr>
            <a:stCxn id="6" idx="5"/>
            <a:endCxn id="8" idx="0"/>
          </p:cNvCxnSpPr>
          <p:nvPr/>
        </p:nvCxnSpPr>
        <p:spPr bwMode="auto">
          <a:xfrm>
            <a:off x="1914245" y="3053728"/>
            <a:ext cx="371755" cy="298486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8" idx="4"/>
            <a:endCxn id="11" idx="0"/>
          </p:cNvCxnSpPr>
          <p:nvPr/>
        </p:nvCxnSpPr>
        <p:spPr bwMode="auto">
          <a:xfrm flipH="1">
            <a:off x="2133600" y="3809414"/>
            <a:ext cx="152400" cy="30186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>
            <a:stCxn id="8" idx="5"/>
            <a:endCxn id="12" idx="0"/>
          </p:cNvCxnSpPr>
          <p:nvPr/>
        </p:nvCxnSpPr>
        <p:spPr bwMode="auto">
          <a:xfrm>
            <a:off x="2447645" y="3742459"/>
            <a:ext cx="295555" cy="372341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线箭头连接符 25"/>
          <p:cNvCxnSpPr>
            <a:stCxn id="7" idx="3"/>
            <a:endCxn id="9" idx="0"/>
          </p:cNvCxnSpPr>
          <p:nvPr/>
        </p:nvCxnSpPr>
        <p:spPr bwMode="auto">
          <a:xfrm flipH="1">
            <a:off x="914400" y="3742459"/>
            <a:ext cx="143155" cy="35592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线箭头连接符 29"/>
          <p:cNvCxnSpPr>
            <a:stCxn id="7" idx="5"/>
            <a:endCxn id="10" idx="0"/>
          </p:cNvCxnSpPr>
          <p:nvPr/>
        </p:nvCxnSpPr>
        <p:spPr bwMode="auto">
          <a:xfrm>
            <a:off x="1380845" y="3742459"/>
            <a:ext cx="181255" cy="368824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4495800" y="2768742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572000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029200" y="2800159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487692" y="2798591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946184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403384" y="2797023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86187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314996" y="2795455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495800" y="3742459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572000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5029200" y="3773876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487692" y="377230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946184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403384" y="377074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86187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314996" y="376917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93364" y="282867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DFS</a:t>
            </a:r>
            <a:endParaRPr kumimoji="1" lang="zh-CN" altLang="en-US" sz="20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06689" y="3809414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BFS</a:t>
            </a:r>
            <a:endParaRPr kumimoji="1" lang="zh-CN" altLang="en-US" sz="2000" i="0" dirty="0"/>
          </a:p>
        </p:txBody>
      </p:sp>
      <p:sp>
        <p:nvSpPr>
          <p:cNvPr id="3" name="矩形 2"/>
          <p:cNvSpPr/>
          <p:nvPr/>
        </p:nvSpPr>
        <p:spPr bwMode="auto">
          <a:xfrm>
            <a:off x="4491720" y="4674431"/>
            <a:ext cx="3429000" cy="5168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567920" y="470428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025120" y="4705848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483612" y="4704280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5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942104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0" dirty="0">
                <a:solidFill>
                  <a:schemeClr val="bg1"/>
                </a:solidFill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399304" y="4702712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7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857796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7310916" y="4701144"/>
            <a:ext cx="457200" cy="4572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81375" y="474138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Semi-DFS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Overhead for Copying Collection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overhead is directly related to live record size (R) instead of the whole heap size (H)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Say c</a:t>
                </a:r>
                <a:r>
                  <a:rPr kumimoji="1" lang="en-US" altLang="zh-CN" baseline="-25000" dirty="0"/>
                  <a:t>3</a:t>
                </a:r>
                <a:r>
                  <a:rPr kumimoji="1" lang="en-US" altLang="zh-CN" dirty="0"/>
                  <a:t>R (c</a:t>
                </a:r>
                <a:r>
                  <a:rPr kumimoji="1" lang="en-US" altLang="zh-CN" baseline="-25000" dirty="0"/>
                  <a:t>3 </a:t>
                </a:r>
                <a:r>
                  <a:rPr kumimoji="1" lang="en-US" altLang="zh-CN" dirty="0"/>
                  <a:t>is approximately equal to 10)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The amortized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When H = 4R, the cost is c</a:t>
                </a:r>
                <a:r>
                  <a:rPr kumimoji="1" lang="en-US" altLang="zh-CN" baseline="-25000" dirty="0"/>
                  <a:t>3</a:t>
                </a:r>
                <a:endParaRPr kumimoji="1" lang="en-US" altLang="zh-CN" baseline="-25000" dirty="0"/>
              </a:p>
              <a:p>
                <a:pPr lvl="1"/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 further reduce the cost? – Generational!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966FF-CB5E-994D-BBF7-BB8322FF029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A67F0-CCB2-EC4D-A579-EA5C395B188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Observations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Newly created objects are likely to die soon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Object will probably survive for more collections if still reachable after many collections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Collector concentrates on “young data”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heap is divided into generations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collector just collects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Roots are not just program variables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But also pointers in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… that points to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5D97D-75A3-584E-B3EC-C107905A4A5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516C1-2537-4843-9ECB-D701C67A8E6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is rare that pointers in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… point to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object 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created, its fields are created immediately which point to objects 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are already created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object 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 old generation whose field points to a younger generation means its field is updated long after it is created (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rarely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happens)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To avoid all of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… for roots of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Compilers must let the program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remember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where there are pointers from old objects to new ones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A8C72-883A-1941-BC3C-2ED8ECEB4C8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3C7AE-E8CD-144C-95E3-09563CAC722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Remembered List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After each update store of the form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b.f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a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Put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into a vector updated objects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Remembered Set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Like remembered lists, but uses a bit within object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to record that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is already in the vector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To avoid duplicate references to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in the vector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of Remember 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Remember sets mark all inter-gen references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6000"/>
            <a:ext cx="3633707" cy="388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31" y="2286000"/>
            <a:ext cx="3329469" cy="38862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4436347" y="3986784"/>
            <a:ext cx="463784" cy="356616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87691-3CFE-FE43-8322-BE7290A3B6D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1F8F7-4FDD-F044-8BD3-58ED96791E3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Card Marking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Divide memory into logical “cards” of size 2</a:t>
            </a:r>
            <a:r>
              <a:rPr lang="en-US" altLang="zh-CN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bytes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object can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occupy part of a card or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start in the middle of one card and continue onto the next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Whenever address b is updated, the card containing that address is marked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There is an array of bytes that serves marks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The byte index can be found by shifting address b right by k bits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8EB4C-2C29-7244-8432-2BE24D0AE65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118AB-DA92-8E45-B338-C052047F00A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Page Marking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Like card marking, but 2</a:t>
            </a:r>
            <a:r>
              <a:rPr lang="en-US" altLang="zh-CN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the page size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Update an object in a page makes the page dirty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User level program can mark each page write-protected after each GC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a write-protect violation occurs, user-level fault handlers can record the dirtiness and unprotects the page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FD4EB-6273-B745-B584-09E55633FC2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B2B67-5F59-0349-8E1A-1A71A8A215C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garbage collection begins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remembered set tells which objects of the old generation can possibly contain pointers in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After several collections of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Generation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may have accumulated a significant amount of garbage that should be collected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It is better to collect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and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together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2DC3E-7205-9A41-B57B-3747D4B24D7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F02C4-E4FB-2D4A-8C4F-CA5D9712676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2133600"/>
          <a:ext cx="381000" cy="381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25538" y="2163763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20775" y="3716338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28713" y="4679950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741" name="曲线连接符 5"/>
          <p:cNvCxnSpPr>
            <a:cxnSpLocks noChangeShapeType="1"/>
          </p:cNvCxnSpPr>
          <p:nvPr/>
        </p:nvCxnSpPr>
        <p:spPr bwMode="auto">
          <a:xfrm rot="10800000">
            <a:off x="1501775" y="2209800"/>
            <a:ext cx="936625" cy="12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曲线连接符 16"/>
          <p:cNvCxnSpPr>
            <a:cxnSpLocks noChangeShapeType="1"/>
            <a:stCxn id="8" idx="1"/>
          </p:cNvCxnSpPr>
          <p:nvPr/>
        </p:nvCxnSpPr>
        <p:spPr bwMode="auto">
          <a:xfrm rot="10800000" flipV="1">
            <a:off x="1501776" y="2324100"/>
            <a:ext cx="784224" cy="14859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3" name="任意多边形 2"/>
          <p:cNvSpPr/>
          <p:nvPr/>
        </p:nvSpPr>
        <p:spPr bwMode="auto">
          <a:xfrm rot="177656">
            <a:off x="914400" y="3843337"/>
            <a:ext cx="228600" cy="914401"/>
          </a:xfrm>
          <a:custGeom>
            <a:avLst/>
            <a:gdLst>
              <a:gd name="T0" fmla="*/ 3653 w 455495"/>
              <a:gd name="T1" fmla="*/ 1126572 h 1050948"/>
              <a:gd name="T2" fmla="*/ 186 w 455495"/>
              <a:gd name="T3" fmla="*/ 1043796 h 1050948"/>
              <a:gd name="T4" fmla="*/ 744 w 455495"/>
              <a:gd name="T5" fmla="*/ 94592 h 1050948"/>
              <a:gd name="T6" fmla="*/ 3055 w 455495"/>
              <a:gd name="T7" fmla="*/ 33885 h 1050948"/>
              <a:gd name="T8" fmla="*/ 3055 w 455495"/>
              <a:gd name="T9" fmla="*/ 33885 h 1050948"/>
              <a:gd name="T10" fmla="*/ 3055 w 455495"/>
              <a:gd name="T11" fmla="*/ 33885 h 1050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5495" h="1050948">
                <a:moveTo>
                  <a:pt x="455495" y="1014488"/>
                </a:moveTo>
                <a:cubicBezTo>
                  <a:pt x="269550" y="1054659"/>
                  <a:pt x="83605" y="1094830"/>
                  <a:pt x="23142" y="939945"/>
                </a:cubicBezTo>
                <a:cubicBezTo>
                  <a:pt x="-37321" y="785060"/>
                  <a:pt x="33081" y="236752"/>
                  <a:pt x="92716" y="85180"/>
                </a:cubicBezTo>
                <a:cubicBezTo>
                  <a:pt x="152351" y="-66392"/>
                  <a:pt x="380951" y="30514"/>
                  <a:pt x="380951" y="305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44" name="椭圆 25"/>
          <p:cNvSpPr>
            <a:spLocks noChangeArrowheads="1"/>
          </p:cNvSpPr>
          <p:nvPr/>
        </p:nvSpPr>
        <p:spPr bwMode="auto">
          <a:xfrm>
            <a:off x="990600" y="1600200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5" name="圆角矩形 27"/>
          <p:cNvSpPr>
            <a:spLocks noChangeArrowheads="1"/>
          </p:cNvSpPr>
          <p:nvPr/>
        </p:nvSpPr>
        <p:spPr bwMode="auto">
          <a:xfrm>
            <a:off x="838200" y="1676400"/>
            <a:ext cx="914400" cy="46482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6" name="圆角矩形 41"/>
          <p:cNvSpPr>
            <a:spLocks noChangeArrowheads="1"/>
          </p:cNvSpPr>
          <p:nvPr/>
        </p:nvSpPr>
        <p:spPr bwMode="auto">
          <a:xfrm>
            <a:off x="2932113" y="167322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8" name="圆角矩形 43"/>
          <p:cNvSpPr>
            <a:spLocks noChangeArrowheads="1"/>
          </p:cNvSpPr>
          <p:nvPr/>
        </p:nvSpPr>
        <p:spPr bwMode="auto">
          <a:xfrm>
            <a:off x="6996113" y="166687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324600" y="1912938"/>
          <a:ext cx="381000" cy="379413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239000" y="1752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7239000" y="2133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7239000" y="2560638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9" name="任意多边形 40"/>
          <p:cNvSpPr/>
          <p:nvPr/>
        </p:nvSpPr>
        <p:spPr bwMode="auto">
          <a:xfrm>
            <a:off x="6540500" y="1808163"/>
            <a:ext cx="698500" cy="169862"/>
          </a:xfrm>
          <a:custGeom>
            <a:avLst/>
            <a:gdLst>
              <a:gd name="T0" fmla="*/ 0 w 685800"/>
              <a:gd name="T1" fmla="*/ 1303 h 382657"/>
              <a:gd name="T2" fmla="*/ 780409 w 685800"/>
              <a:gd name="T3" fmla="*/ 0 h 382657"/>
              <a:gd name="T4" fmla="*/ 780409 w 685800"/>
              <a:gd name="T5" fmla="*/ 0 h 3826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5800" h="382657">
                <a:moveTo>
                  <a:pt x="0" y="382657"/>
                </a:moveTo>
                <a:lnTo>
                  <a:pt x="6858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0" name="任意多边形 52"/>
          <p:cNvSpPr/>
          <p:nvPr/>
        </p:nvSpPr>
        <p:spPr bwMode="auto">
          <a:xfrm flipV="1">
            <a:off x="6594475" y="2122488"/>
            <a:ext cx="644525" cy="63500"/>
          </a:xfrm>
          <a:custGeom>
            <a:avLst/>
            <a:gdLst>
              <a:gd name="T0" fmla="*/ 0 w 651013"/>
              <a:gd name="T1" fmla="*/ 473 h 144117"/>
              <a:gd name="T2" fmla="*/ 606802 w 651013"/>
              <a:gd name="T3" fmla="*/ 0 h 144117"/>
              <a:gd name="T4" fmla="*/ 606802 w 651013"/>
              <a:gd name="T5" fmla="*/ 0 h 1441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1013" h="144117">
                <a:moveTo>
                  <a:pt x="0" y="144117"/>
                </a:moveTo>
                <a:lnTo>
                  <a:pt x="6510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1" name="任意多边形 54"/>
          <p:cNvSpPr/>
          <p:nvPr/>
        </p:nvSpPr>
        <p:spPr bwMode="auto">
          <a:xfrm>
            <a:off x="7489825" y="2263775"/>
            <a:ext cx="288925" cy="409575"/>
          </a:xfrm>
          <a:custGeom>
            <a:avLst/>
            <a:gdLst>
              <a:gd name="T0" fmla="*/ 0 w 290289"/>
              <a:gd name="T1" fmla="*/ 36707 h 408974"/>
              <a:gd name="T2" fmla="*/ 231892 w 290289"/>
              <a:gd name="T3" fmla="*/ 31691 h 408974"/>
              <a:gd name="T4" fmla="*/ 275372 w 290289"/>
              <a:gd name="T5" fmla="*/ 377626 h 408974"/>
              <a:gd name="T6" fmla="*/ 130438 w 290289"/>
              <a:gd name="T7" fmla="*/ 382640 h 4089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289" h="408974">
                <a:moveTo>
                  <a:pt x="0" y="36384"/>
                </a:moveTo>
                <a:cubicBezTo>
                  <a:pt x="95664" y="5738"/>
                  <a:pt x="191328" y="-24908"/>
                  <a:pt x="238539" y="31414"/>
                </a:cubicBezTo>
                <a:cubicBezTo>
                  <a:pt x="285750" y="87736"/>
                  <a:pt x="300659" y="316336"/>
                  <a:pt x="283265" y="374314"/>
                </a:cubicBezTo>
                <a:cubicBezTo>
                  <a:pt x="265872" y="432292"/>
                  <a:pt x="200025" y="405788"/>
                  <a:pt x="134178" y="37928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2" name="文本框 55"/>
          <p:cNvSpPr txBox="1">
            <a:spLocks noChangeArrowheads="1"/>
          </p:cNvSpPr>
          <p:nvPr/>
        </p:nvSpPr>
        <p:spPr bwMode="auto">
          <a:xfrm>
            <a:off x="2174875" y="1785938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3" name="文本框 60"/>
          <p:cNvSpPr txBox="1">
            <a:spLocks noChangeArrowheads="1"/>
          </p:cNvSpPr>
          <p:nvPr/>
        </p:nvSpPr>
        <p:spPr bwMode="auto">
          <a:xfrm>
            <a:off x="6238875" y="1568450"/>
            <a:ext cx="595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4" name="文本框 61"/>
          <p:cNvSpPr txBox="1">
            <a:spLocks noChangeArrowheads="1"/>
          </p:cNvSpPr>
          <p:nvPr/>
        </p:nvSpPr>
        <p:spPr bwMode="auto">
          <a:xfrm>
            <a:off x="685800" y="1338263"/>
            <a:ext cx="1335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124325" y="1355725"/>
            <a:ext cx="1335088" cy="4965700"/>
            <a:chOff x="4124325" y="1355725"/>
            <a:chExt cx="1335088" cy="4965700"/>
          </a:xfrm>
        </p:grpSpPr>
        <p:sp>
          <p:nvSpPr>
            <p:cNvPr id="3" name="圆角矩形 42"/>
            <p:cNvSpPr>
              <a:spLocks noChangeArrowheads="1"/>
            </p:cNvSpPr>
            <p:nvPr/>
          </p:nvSpPr>
          <p:spPr bwMode="auto">
            <a:xfrm>
              <a:off x="4287838" y="1673225"/>
              <a:ext cx="914400" cy="4648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9806" name="文本框 62"/>
            <p:cNvSpPr txBox="1">
              <a:spLocks noChangeArrowheads="1"/>
            </p:cNvSpPr>
            <p:nvPr/>
          </p:nvSpPr>
          <p:spPr bwMode="auto">
            <a:xfrm>
              <a:off x="4124325" y="1355725"/>
              <a:ext cx="1335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from-space</a:t>
              </a:r>
              <a:endParaRPr lang="zh-CN" altLang="en-US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796" name="文本框 63"/>
          <p:cNvSpPr txBox="1">
            <a:spLocks noChangeArrowheads="1"/>
          </p:cNvSpPr>
          <p:nvPr/>
        </p:nvSpPr>
        <p:spPr bwMode="auto">
          <a:xfrm>
            <a:off x="2847975" y="1355725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7" name="文本框 64"/>
          <p:cNvSpPr txBox="1">
            <a:spLocks noChangeArrowheads="1"/>
          </p:cNvSpPr>
          <p:nvPr/>
        </p:nvSpPr>
        <p:spPr bwMode="auto">
          <a:xfrm>
            <a:off x="6934200" y="1325563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8" name="文本框 65"/>
          <p:cNvSpPr txBox="1">
            <a:spLocks noChangeArrowheads="1"/>
          </p:cNvSpPr>
          <p:nvPr/>
        </p:nvSpPr>
        <p:spPr bwMode="auto">
          <a:xfrm>
            <a:off x="8015288" y="2771775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9" name="文本框 66"/>
          <p:cNvSpPr txBox="1">
            <a:spLocks noChangeArrowheads="1"/>
          </p:cNvSpPr>
          <p:nvPr/>
        </p:nvSpPr>
        <p:spPr bwMode="auto">
          <a:xfrm>
            <a:off x="8015288" y="6000750"/>
            <a:ext cx="66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0" name="任意多边形 59"/>
          <p:cNvSpPr/>
          <p:nvPr/>
        </p:nvSpPr>
        <p:spPr bwMode="auto">
          <a:xfrm>
            <a:off x="7916863" y="3001963"/>
            <a:ext cx="184150" cy="4762"/>
          </a:xfrm>
          <a:custGeom>
            <a:avLst/>
            <a:gdLst>
              <a:gd name="T0" fmla="*/ 0 w 183874"/>
              <a:gd name="T1" fmla="*/ 0 h 4970"/>
              <a:gd name="T2" fmla="*/ 185536 w 183874"/>
              <a:gd name="T3" fmla="*/ 3846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1" name="任意多边形 7167"/>
          <p:cNvSpPr/>
          <p:nvPr/>
        </p:nvSpPr>
        <p:spPr bwMode="auto">
          <a:xfrm>
            <a:off x="7872413" y="6246813"/>
            <a:ext cx="242887" cy="4762"/>
          </a:xfrm>
          <a:custGeom>
            <a:avLst/>
            <a:gdLst>
              <a:gd name="T0" fmla="*/ 246647 w 242142"/>
              <a:gd name="T1" fmla="*/ 0 h 5448"/>
              <a:gd name="T2" fmla="*/ 18856 w 242142"/>
              <a:gd name="T3" fmla="*/ 2217 h 5448"/>
              <a:gd name="T4" fmla="*/ 28981 w 242142"/>
              <a:gd name="T5" fmla="*/ 2217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2" name="文本框 72"/>
          <p:cNvSpPr txBox="1">
            <a:spLocks noChangeArrowheads="1"/>
          </p:cNvSpPr>
          <p:nvPr/>
        </p:nvSpPr>
        <p:spPr bwMode="auto">
          <a:xfrm>
            <a:off x="1882775" y="571500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3" name="文本框 73"/>
          <p:cNvSpPr txBox="1">
            <a:spLocks noChangeArrowheads="1"/>
          </p:cNvSpPr>
          <p:nvPr/>
        </p:nvSpPr>
        <p:spPr bwMode="auto">
          <a:xfrm>
            <a:off x="1882775" y="6029325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4" name="任意多边形 74"/>
          <p:cNvSpPr/>
          <p:nvPr/>
        </p:nvSpPr>
        <p:spPr bwMode="auto">
          <a:xfrm flipV="1">
            <a:off x="1752600" y="5949950"/>
            <a:ext cx="214313" cy="325438"/>
          </a:xfrm>
          <a:custGeom>
            <a:avLst/>
            <a:gdLst>
              <a:gd name="T0" fmla="*/ 0 w 183874"/>
              <a:gd name="T1" fmla="*/ 0 h 4970"/>
              <a:gd name="T2" fmla="*/ 537454 w 183874"/>
              <a:gd name="T3" fmla="*/ 2147483646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5" name="任意多边形 75"/>
          <p:cNvSpPr/>
          <p:nvPr/>
        </p:nvSpPr>
        <p:spPr bwMode="auto">
          <a:xfrm>
            <a:off x="1739900" y="6275388"/>
            <a:ext cx="241300" cy="4762"/>
          </a:xfrm>
          <a:custGeom>
            <a:avLst/>
            <a:gdLst>
              <a:gd name="T0" fmla="*/ 237135 w 242142"/>
              <a:gd name="T1" fmla="*/ 0 h 5448"/>
              <a:gd name="T2" fmla="*/ 18130 w 242142"/>
              <a:gd name="T3" fmla="*/ 2217 h 5448"/>
              <a:gd name="T4" fmla="*/ 27862 w 242142"/>
              <a:gd name="T5" fmla="*/ 2217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/>
      <p:bldP spid="29745" grpId="0" animBg="1"/>
      <p:bldP spid="29746" grpId="0" animBg="1"/>
      <p:bldP spid="29748" grpId="0" animBg="1"/>
      <p:bldP spid="29792" grpId="0"/>
      <p:bldP spid="29793" grpId="0"/>
      <p:bldP spid="29794" grpId="0"/>
      <p:bldP spid="29796" grpId="0"/>
      <p:bldP spid="29797" grpId="0"/>
      <p:bldP spid="29798" grpId="0"/>
      <p:bldP spid="29799" grpId="0"/>
      <p:bldP spid="29802" grpId="0"/>
      <p:bldP spid="298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FD4EB-6273-B745-B584-09E55633FC2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B2B67-5F59-0349-8E1A-1A71A8A215C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garbage collection begins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After several collections of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Each old generation should be exponentially bigger than the previous one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object should be promoted from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to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endParaRPr lang="en-US" altLang="zh-CN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it survives two or three collections of 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Cost of Generational Collection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Review - the amortized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 H/2, as we do not need a from-to design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sz="500" dirty="0"/>
              </a:p>
              <a:p>
                <a:r>
                  <a:rPr kumimoji="1" lang="en-US" altLang="zh-CN" dirty="0"/>
                  <a:t>The live object size is much smaller for younger generation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 it is common when H &gt; 10R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amortized cost is about c</a:t>
                </a:r>
                <a:r>
                  <a:rPr kumimoji="1" lang="en-US" altLang="zh-CN" baseline="-25000" dirty="0"/>
                  <a:t>3</a:t>
                </a:r>
                <a:r>
                  <a:rPr kumimoji="1" lang="en-US" altLang="zh-CN" dirty="0"/>
                  <a:t>/9 (1.1)</a:t>
                </a:r>
                <a:endParaRPr kumimoji="1" lang="en-US" altLang="zh-CN" dirty="0"/>
              </a:p>
              <a:p>
                <a:pPr lvl="1"/>
                <a:endParaRPr kumimoji="1" lang="en-US" altLang="zh-CN" sz="5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Cost of Generational Collection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Review - the amortized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 H/2, as we do not need a from-to design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sz="500" dirty="0"/>
              </a:p>
              <a:p>
                <a:r>
                  <a:rPr kumimoji="1" lang="en-US" altLang="zh-CN" dirty="0"/>
                  <a:t>The live object size is much smaller for younger generation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lvl="1"/>
                <a:endParaRPr kumimoji="1" lang="en-US" altLang="zh-CN" sz="500" dirty="0"/>
              </a:p>
              <a:p>
                <a:r>
                  <a:rPr kumimoji="1" lang="en-US" altLang="zh-CN" dirty="0"/>
                  <a:t>What about the older generations?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cost is still high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the frequency is much lower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Incremental Collection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 algorithms require applications to pause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 GC threads can move objects correctly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However, the pause time might be long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Especially for a whole-heap collection (G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G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Undesirable for interactive/real-time programs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That‘s why we need an “incremental” collection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kinds of executors are included:</a:t>
            </a:r>
            <a:endParaRPr kumimoji="1" lang="en-US" altLang="zh-CN" dirty="0"/>
          </a:p>
          <a:p>
            <a:pPr lvl="1"/>
            <a:r>
              <a:rPr kumimoji="1" lang="en-US" altLang="zh-CN" i="1" dirty="0"/>
              <a:t>Collector</a:t>
            </a:r>
            <a:r>
              <a:rPr kumimoji="1" lang="en-US" altLang="zh-CN" dirty="0"/>
              <a:t>: collecting the garbage and reclaim memory</a:t>
            </a:r>
            <a:endParaRPr kumimoji="1" lang="en-US" altLang="zh-CN" dirty="0"/>
          </a:p>
          <a:p>
            <a:pPr lvl="1"/>
            <a:r>
              <a:rPr kumimoji="1" lang="en-US" altLang="zh-CN" i="1" dirty="0"/>
              <a:t>Mutator</a:t>
            </a:r>
            <a:r>
              <a:rPr kumimoji="1" lang="en-US" altLang="zh-CN" dirty="0"/>
              <a:t>: mutate the graph of reachable data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Incremental and Concurrent collectors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Incremental: the collector operates only when the mutator requests 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Concurrent: the collector operates during any instructions executed by the mutator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Logical Model: Tri-color Records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record must have one of the following three colors: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White: not visited by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Grey: visited by GC, but its children are not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Black: visited by GC, so as its children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34000" y="4842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28600" y="5562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29226-377E-4244-9D8C-A32D5B6C691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74E19-D74F-9740-AF11-8D030F31324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Split the heap into two parts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from-space,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Without sweep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Copy the reachable nodes from from-space to to-space with a compact way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All the reachable nodes are around the beginning of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rest part of the to-space are freed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next reaches the limit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the roles of from-space and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28600" y="5562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48478" y="6324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algorithms only have different UDFs during marking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4918406" y="5983292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removing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from stack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26" name="直线箭头连接符 25"/>
          <p:cNvCxnSpPr>
            <a:endCxn id="24" idx="1"/>
          </p:cNvCxnSpPr>
          <p:nvPr/>
        </p:nvCxnSpPr>
        <p:spPr bwMode="auto">
          <a:xfrm flipV="1">
            <a:off x="3200400" y="6183347"/>
            <a:ext cx="1718006" cy="2174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4915093" y="4999959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inserting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into stack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28" name="直线箭头连接符 27"/>
          <p:cNvCxnSpPr>
            <a:endCxn id="27" idx="1"/>
          </p:cNvCxnSpPr>
          <p:nvPr/>
        </p:nvCxnSpPr>
        <p:spPr bwMode="auto">
          <a:xfrm flipV="1">
            <a:off x="4038600" y="5200014"/>
            <a:ext cx="876493" cy="8197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Invariants of Tricolor Marking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Invariant 1: No black object points to white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 suggests black objects are not completely processed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Invariant 2: Every grey is on the collector’s data structure (stack, queue, etc.)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 an under-processed object is missing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743200" y="3238500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19600" y="32385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 bwMode="auto">
          <a:xfrm>
            <a:off x="3352800" y="3429000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39" y="3327952"/>
            <a:ext cx="228322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Ways to Preserve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idea: instrumenting read or write operations (or known as barriers)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Method 1 (Dijkstra,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et al.)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>
                <a:solidFill>
                  <a:srgbClr val="FF0000"/>
                </a:solidFill>
              </a:rPr>
              <a:t>storing</a:t>
            </a:r>
            <a:r>
              <a:rPr kumimoji="1" lang="en-US" altLang="zh-CN" dirty="0"/>
              <a:t> a white pointer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into a black object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, coloring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grey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4942115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1800" y="4942115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" name="直线箭头连接符 7"/>
          <p:cNvCxnSpPr>
            <a:endCxn id="7" idx="1"/>
          </p:cNvCxnSpPr>
          <p:nvPr/>
        </p:nvCxnSpPr>
        <p:spPr bwMode="auto">
          <a:xfrm>
            <a:off x="1905000" y="513261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1505520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6611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5370638" y="4942115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47038" y="4942115"/>
            <a:ext cx="757030" cy="381000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 bwMode="auto">
          <a:xfrm>
            <a:off x="6132638" y="5132615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580758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1849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206233" y="4953000"/>
            <a:ext cx="757030" cy="381000"/>
          </a:xfrm>
          <a:prstGeom prst="rightArrow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Ways to Preserve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idea: instrumenting read or write operations (or known as barriers)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Method 2 (Steele)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>
                <a:solidFill>
                  <a:srgbClr val="FF0000"/>
                </a:solidFill>
              </a:rPr>
              <a:t>storing</a:t>
            </a:r>
            <a:r>
              <a:rPr kumimoji="1" lang="en-US" altLang="zh-CN" dirty="0"/>
              <a:t> a white pointer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into a black object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, coloring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 grey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4942115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1800" y="4942115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" name="直线箭头连接符 7"/>
          <p:cNvCxnSpPr>
            <a:endCxn id="7" idx="1"/>
          </p:cNvCxnSpPr>
          <p:nvPr/>
        </p:nvCxnSpPr>
        <p:spPr bwMode="auto">
          <a:xfrm>
            <a:off x="1905000" y="513261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3166611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5370638" y="4942115"/>
            <a:ext cx="762000" cy="381000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47038" y="4942115"/>
            <a:ext cx="75703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 bwMode="auto">
          <a:xfrm>
            <a:off x="6132638" y="5132615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580758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1849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206233" y="4953000"/>
            <a:ext cx="757030" cy="381000"/>
          </a:xfrm>
          <a:prstGeom prst="rightArrow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5520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Ways to Preserve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idea: instrumenting read or write operations (or known as barriers)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Method 3 (Boehm, Demers, </a:t>
            </a:r>
            <a:r>
              <a:rPr kumimoji="1" lang="en-US" altLang="zh-CN" dirty="0" err="1"/>
              <a:t>Shenker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black pages as read-only. Page faults mark objects grey and the page writable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4942115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1800" y="4942115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" name="直线箭头连接符 7"/>
          <p:cNvCxnSpPr>
            <a:endCxn id="7" idx="1"/>
          </p:cNvCxnSpPr>
          <p:nvPr/>
        </p:nvCxnSpPr>
        <p:spPr bwMode="auto">
          <a:xfrm>
            <a:off x="1905000" y="513261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1505520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6611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5370638" y="4942115"/>
            <a:ext cx="762000" cy="381000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47038" y="4942115"/>
            <a:ext cx="75703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 bwMode="auto">
          <a:xfrm>
            <a:off x="6132638" y="5132615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580758" y="49017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1849" y="49126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206233" y="4953000"/>
            <a:ext cx="757030" cy="381000"/>
          </a:xfrm>
          <a:prstGeom prst="rightArrow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Ways to Preserve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idea: instrumenting read or write operations (or known as barriers)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Method 4 (Baker)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>
                <a:solidFill>
                  <a:srgbClr val="FF0000"/>
                </a:solidFill>
              </a:rPr>
              <a:t>reading</a:t>
            </a:r>
            <a:r>
              <a:rPr kumimoji="1" lang="en-US" altLang="zh-CN" dirty="0"/>
              <a:t> a pointer </a:t>
            </a:r>
            <a:r>
              <a:rPr kumimoji="1" lang="en-US" altLang="zh-CN" i="1" dirty="0"/>
              <a:t>b </a:t>
            </a:r>
            <a:r>
              <a:rPr kumimoji="1" lang="en-US" altLang="zh-CN" dirty="0"/>
              <a:t>to a white object, coloring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 grey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mutator can never have a pointer to white objects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5257800"/>
            <a:ext cx="762000" cy="381000"/>
          </a:xfrm>
          <a:prstGeom prst="rect">
            <a:avLst/>
          </a:prstGeom>
          <a:solidFill>
            <a:srgbClr val="80818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1800" y="52578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" name="直线箭头连接符 7"/>
          <p:cNvCxnSpPr>
            <a:stCxn id="6" idx="3"/>
            <a:endCxn id="7" idx="1"/>
          </p:cNvCxnSpPr>
          <p:nvPr/>
        </p:nvCxnSpPr>
        <p:spPr bwMode="auto">
          <a:xfrm>
            <a:off x="2057400" y="5448300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3166611" y="522835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5370638" y="5257800"/>
            <a:ext cx="762000" cy="381000"/>
          </a:xfrm>
          <a:prstGeom prst="rect">
            <a:avLst/>
          </a:prstGeom>
          <a:solidFill>
            <a:srgbClr val="80818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47038" y="5257800"/>
            <a:ext cx="757030" cy="381000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 bwMode="auto">
          <a:xfrm>
            <a:off x="6132638" y="5448300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241849" y="522835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206233" y="5268685"/>
            <a:ext cx="757030" cy="381000"/>
          </a:xfrm>
          <a:prstGeom prst="rightArrow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Ways to Preserve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idea: instrumenting read or write operations (or known as barriers)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Method 5 (Appel, Ellis, Li)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>
                <a:solidFill>
                  <a:srgbClr val="FF0000"/>
                </a:solidFill>
              </a:rPr>
              <a:t>reading</a:t>
            </a:r>
            <a:r>
              <a:rPr kumimoji="1" lang="en-US" altLang="zh-CN" dirty="0"/>
              <a:t> a pointer </a:t>
            </a:r>
            <a:r>
              <a:rPr kumimoji="1" lang="en-US" altLang="zh-CN" i="1" dirty="0"/>
              <a:t>b </a:t>
            </a:r>
            <a:r>
              <a:rPr kumimoji="1" lang="en-US" altLang="zh-CN" dirty="0"/>
              <a:t>to a non-black object, a page fault is triggered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mutator can never have a pointer to non-black objects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5257800"/>
            <a:ext cx="762000" cy="381000"/>
          </a:xfrm>
          <a:prstGeom prst="rect">
            <a:avLst/>
          </a:prstGeom>
          <a:solidFill>
            <a:srgbClr val="80818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1800" y="52578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" name="直线箭头连接符 7"/>
          <p:cNvCxnSpPr>
            <a:stCxn id="6" idx="3"/>
            <a:endCxn id="7" idx="1"/>
          </p:cNvCxnSpPr>
          <p:nvPr/>
        </p:nvCxnSpPr>
        <p:spPr bwMode="auto">
          <a:xfrm>
            <a:off x="2057400" y="5448300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3166611" y="522835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5370638" y="5257800"/>
            <a:ext cx="762000" cy="381000"/>
          </a:xfrm>
          <a:prstGeom prst="rect">
            <a:avLst/>
          </a:prstGeom>
          <a:solidFill>
            <a:srgbClr val="80818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47038" y="5257800"/>
            <a:ext cx="757030" cy="381000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 bwMode="auto">
          <a:xfrm>
            <a:off x="6132638" y="5448300"/>
            <a:ext cx="914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241849" y="522835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206233" y="5268685"/>
            <a:ext cx="757030" cy="381000"/>
          </a:xfrm>
          <a:prstGeom prst="rightArrow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incremental collection algorithm atop Cheney’s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Review: Cheney’s copying algorithm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Dual spaces (from/to), copy-based, forward pointers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78676" y="3807031"/>
            <a:ext cx="4834247" cy="2362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" name="直线箭头连接符 6"/>
          <p:cNvCxnSpPr>
            <a:stCxn id="10" idx="0"/>
            <a:endCxn id="11" idx="2"/>
          </p:cNvCxnSpPr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5492950" y="625637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5794475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incremental collection algorithm atop Cheney’s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Single threaded: one thread for both application and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some GC work when allocation happens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370513" y="5377708"/>
            <a:ext cx="1202573" cy="4741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0513" y="5445497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application</a:t>
            </a:r>
            <a:endParaRPr kumimoji="1" lang="zh-CN" altLang="en-US" sz="16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4800600" y="5377708"/>
            <a:ext cx="1202573" cy="4741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3498" y="5445497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collection</a:t>
            </a:r>
            <a:endParaRPr kumimoji="1" lang="zh-CN" altLang="en-US" sz="1600" i="0" dirty="0"/>
          </a:p>
        </p:txBody>
      </p:sp>
      <p:cxnSp>
        <p:nvCxnSpPr>
          <p:cNvPr id="12" name="曲线连接符 11"/>
          <p:cNvCxnSpPr>
            <a:stCxn id="6" idx="2"/>
            <a:endCxn id="9" idx="2"/>
          </p:cNvCxnSpPr>
          <p:nvPr/>
        </p:nvCxnSpPr>
        <p:spPr bwMode="auto">
          <a:xfrm rot="16200000" flipH="1">
            <a:off x="4186843" y="4636797"/>
            <a:ext cx="12700" cy="243008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曲线连接符 13"/>
          <p:cNvCxnSpPr>
            <a:stCxn id="9" idx="0"/>
            <a:endCxn id="6" idx="0"/>
          </p:cNvCxnSpPr>
          <p:nvPr/>
        </p:nvCxnSpPr>
        <p:spPr bwMode="auto">
          <a:xfrm rot="16200000" flipV="1">
            <a:off x="4186844" y="4162664"/>
            <a:ext cx="12700" cy="243008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3625195" y="60739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allocation</a:t>
            </a:r>
            <a:endParaRPr kumimoji="1"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24631" y="477766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allocation-done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Algorithm: Triggering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heap still contains from/to spaces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From space: served for allocation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 space: served for copy destination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Collection starts when from space is full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Detected by an allocation request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22" idx="2"/>
          </p:cNvCxnSpPr>
          <p:nvPr/>
        </p:nvCxnSpPr>
        <p:spPr bwMode="auto">
          <a:xfrm rot="10800000">
            <a:off x="4998048" y="5160750"/>
            <a:ext cx="2050452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Flipping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role of from/to space switches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original to-space now accepts new objects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22" idx="2"/>
          </p:cNvCxnSpPr>
          <p:nvPr/>
        </p:nvCxnSpPr>
        <p:spPr bwMode="auto">
          <a:xfrm rot="10800000">
            <a:off x="4998048" y="5160750"/>
            <a:ext cx="2050452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677430" y="646012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scan/next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32766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66294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332802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Flipping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role of from/to space switches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original to-space now accepts new objects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Forwarding all roots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Copying the referred object to the new space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not forget the forwarding pointer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36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66294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332802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2: 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Objects are allocated from the </a:t>
            </a:r>
            <a:r>
              <a:rPr kumimoji="1" lang="en-US" altLang="zh-CN" dirty="0">
                <a:solidFill>
                  <a:srgbClr val="FF0000"/>
                </a:solidFill>
              </a:rPr>
              <a:t>bottom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Allocating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minus the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 pointer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New objects do not need special handling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They have not created any useful references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treat them black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36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3: Incremental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Still scanning objects, but not all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allocating N bytes, then scanning at least N bytes to catch up with allocation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33" name="文本框 32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34" name="矩形 33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45" name="曲线连接符 44"/>
          <p:cNvCxnSpPr>
            <a:stCxn id="43" idx="1"/>
            <a:endCxn id="52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48" name="文本框 47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49" name="直线箭头连接符 48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线箭头连接符 49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52" name="矩形 51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5" name="直线箭头连接符 54"/>
          <p:cNvCxnSpPr>
            <a:stCxn id="38" idx="2"/>
            <a:endCxn id="52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9" name="曲线连接符 58"/>
          <p:cNvCxnSpPr>
            <a:stCxn id="53" idx="0"/>
            <a:endCxn id="34" idx="2"/>
          </p:cNvCxnSpPr>
          <p:nvPr/>
        </p:nvCxnSpPr>
        <p:spPr bwMode="auto">
          <a:xfrm rot="16200000" flipV="1">
            <a:off x="3373150" y="5292054"/>
            <a:ext cx="582799" cy="3048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3: Incremental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Still scanning objects, but not all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allocating N bytes, then scanning at least N bytes to catch up with allocation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Copy more objects to the new space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Also: remember the forwarding pointer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33" name="文本框 32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34" name="矩形 33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45" name="曲线连接符 44"/>
          <p:cNvCxnSpPr>
            <a:stCxn id="43" idx="1"/>
            <a:endCxn id="52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48" name="文本框 47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49" name="直线箭头连接符 48"/>
          <p:cNvCxnSpPr/>
          <p:nvPr/>
        </p:nvCxnSpPr>
        <p:spPr bwMode="auto">
          <a:xfrm flipV="1">
            <a:off x="4745933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线箭头连接符 49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52" name="矩形 51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451357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5" name="直线箭头连接符 54"/>
          <p:cNvCxnSpPr>
            <a:stCxn id="38" idx="2"/>
            <a:endCxn id="52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9" name="曲线连接符 58"/>
          <p:cNvCxnSpPr>
            <a:stCxn id="53" idx="0"/>
            <a:endCxn id="58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1" name="直线箭头连接符 60"/>
          <p:cNvCxnSpPr>
            <a:stCxn id="34" idx="2"/>
            <a:endCxn id="58" idx="0"/>
          </p:cNvCxnSpPr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To-space!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Detected by instrumenting read instructions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12" idx="2"/>
          </p:cNvCxnSpPr>
          <p:nvPr/>
        </p:nvCxnSpPr>
        <p:spPr bwMode="auto">
          <a:xfrm rot="10800000">
            <a:off x="4263054" y="5160750"/>
            <a:ext cx="2785446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1" name="曲线连接符 40"/>
          <p:cNvCxnSpPr>
            <a:endCxn id="42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4" name="直线箭头连接符 43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线箭头连接符 44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47" name="直线箭头连接符 46"/>
          <p:cNvCxnSpPr/>
          <p:nvPr/>
        </p:nvCxnSpPr>
        <p:spPr bwMode="auto">
          <a:xfrm flipV="1">
            <a:off x="4745933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4451357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To-space!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Detected by instrumenting read instructions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 forwarding immediately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41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3" name="直线箭头连接符 42"/>
          <p:cNvCxnSpPr>
            <a:stCxn id="12" idx="2"/>
            <a:endCxn id="41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线箭头连接符 47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50" name="直线箭头连接符 49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2" name="曲线连接符 51"/>
          <p:cNvCxnSpPr>
            <a:endCxn id="53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5" name="直线箭头连接符 54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To-space!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Another case: the reference already has a newer object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9" name="文本框 4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50" name="矩形 4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59" idx="1"/>
            <a:endCxn id="6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线箭头连接符 6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64" name="矩形 6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6" name="直线箭头连接符 65"/>
          <p:cNvCxnSpPr>
            <a:stCxn id="54" idx="2"/>
            <a:endCxn id="6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1" name="直线箭头连接符 70"/>
          <p:cNvCxnSpPr>
            <a:stCxn id="52" idx="2"/>
            <a:endCxn id="6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线箭头连接符 71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74" name="直线箭头连接符 7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76" name="曲线连接符 75"/>
          <p:cNvCxnSpPr>
            <a:endCxn id="7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9" name="直线箭头连接符 7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8" name="曲线连接符 17"/>
          <p:cNvCxnSpPr>
            <a:stCxn id="80" idx="1"/>
            <a:endCxn id="50" idx="2"/>
          </p:cNvCxnSpPr>
          <p:nvPr/>
        </p:nvCxnSpPr>
        <p:spPr bwMode="auto">
          <a:xfrm rot="10800000" flipV="1">
            <a:off x="3512150" y="5142010"/>
            <a:ext cx="3536351" cy="11043"/>
          </a:xfrm>
          <a:prstGeom prst="curvedConnector4">
            <a:avLst>
              <a:gd name="adj1" fmla="val 47845"/>
              <a:gd name="adj2" fmla="val 310513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To-space!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Another case: the reference already has a newer object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 direct forwarding (with the pointer)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9" name="文本框 4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50" name="矩形 4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59" idx="1"/>
            <a:endCxn id="6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线箭头连接符 6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64" name="矩形 6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6" name="直线箭头连接符 65"/>
          <p:cNvCxnSpPr>
            <a:stCxn id="54" idx="2"/>
            <a:endCxn id="6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1" name="直线箭头连接符 70"/>
          <p:cNvCxnSpPr>
            <a:stCxn id="52" idx="2"/>
            <a:endCxn id="6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线箭头连接符 71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74" name="直线箭头连接符 7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76" name="曲线连接符 75"/>
          <p:cNvCxnSpPr>
            <a:endCxn id="7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9" name="直线箭头连接符 7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1" name="曲线连接符 80"/>
          <p:cNvCxnSpPr>
            <a:stCxn id="80" idx="1"/>
            <a:endCxn id="77" idx="0"/>
          </p:cNvCxnSpPr>
          <p:nvPr/>
        </p:nvCxnSpPr>
        <p:spPr bwMode="auto">
          <a:xfrm rot="10800000" flipV="1">
            <a:off x="4262050" y="5142010"/>
            <a:ext cx="2786451" cy="601537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does It Finish?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 </a:t>
            </a:r>
            <a:r>
              <a:rPr kumimoji="1" lang="en-US" altLang="zh-CN" i="1" dirty="0"/>
              <a:t>scan </a:t>
            </a:r>
            <a:r>
              <a:rPr kumimoji="1" lang="en-US" altLang="zh-CN" dirty="0"/>
              <a:t>finally reaches</a:t>
            </a:r>
            <a:r>
              <a:rPr kumimoji="1" lang="en-US" altLang="zh-CN" i="1" dirty="0"/>
              <a:t> next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Triggered again when the from space is full</a:t>
            </a:r>
            <a:endParaRPr kumimoji="1" lang="en-US" altLang="zh-CN" dirty="0"/>
          </a:p>
          <a:p>
            <a:r>
              <a:rPr kumimoji="1" lang="en-US" altLang="zh-CN" dirty="0"/>
              <a:t>Can collection catches up with allocation?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Yes when R &lt; H/4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live size is smaller than the half of from-space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When finished, allocation is also smaller than H/4</a:t>
            </a:r>
            <a:endParaRPr kumimoji="1" lang="en-US" altLang="zh-CN" dirty="0"/>
          </a:p>
          <a:p>
            <a:endParaRPr kumimoji="1"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472216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267166" y="5728156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21" name="曲线连接符 20"/>
          <p:cNvCxnSpPr>
            <a:stCxn id="19" idx="1"/>
            <a:endCxn id="2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24" name="矩形 2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6" name="直线箭头连接符 25"/>
          <p:cNvCxnSpPr>
            <a:stCxn id="14" idx="2"/>
            <a:endCxn id="2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31" name="直线箭头连接符 30"/>
          <p:cNvCxnSpPr>
            <a:stCxn id="12" idx="2"/>
            <a:endCxn id="2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线箭头连接符 31"/>
          <p:cNvCxnSpPr/>
          <p:nvPr/>
        </p:nvCxnSpPr>
        <p:spPr bwMode="auto">
          <a:xfrm flipV="1">
            <a:off x="54102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4681754" y="645215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scan/next</a:t>
            </a:r>
            <a:endParaRPr kumimoji="1" lang="zh-CN" altLang="en-US" sz="1600" i="0" dirty="0"/>
          </a:p>
        </p:txBody>
      </p:sp>
      <p:cxnSp>
        <p:nvCxnSpPr>
          <p:cNvPr id="36" name="曲线连接符 35"/>
          <p:cNvCxnSpPr>
            <a:endCxn id="3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39" name="直线箭头连接符 3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1" name="曲线连接符 40"/>
          <p:cNvCxnSpPr>
            <a:stCxn id="40" idx="1"/>
            <a:endCxn id="37" idx="0"/>
          </p:cNvCxnSpPr>
          <p:nvPr/>
        </p:nvCxnSpPr>
        <p:spPr bwMode="auto">
          <a:xfrm rot="10800000" flipV="1">
            <a:off x="4262050" y="5142010"/>
            <a:ext cx="2786451" cy="601537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and Cons for Incremental Collection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 low latency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Avoid a large number of copied objects at a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Suitable for interactive/real-time applications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Cons: large performance overhead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Baker’s: adding two operations for each read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One for compare, one for jump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overhead can be more than 20%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Does not consider issues like locality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Words on Concurrent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algorithms are nearly the same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Read/write instrumentation (barriers)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But synchronizations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example to violate the invariant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Collector: finish scanning all references of </a:t>
            </a:r>
            <a:r>
              <a:rPr kumimoji="1" lang="en-US" altLang="zh-CN" i="1" dirty="0"/>
              <a:t>a</a:t>
            </a:r>
            <a:endParaRPr kumimoji="1" lang="en-US" altLang="zh-CN" i="1" dirty="0"/>
          </a:p>
          <a:p>
            <a:pPr lvl="2"/>
            <a:r>
              <a:rPr kumimoji="1" lang="en-US" altLang="zh-CN" dirty="0"/>
              <a:t>Mutator: add a reference to white object </a:t>
            </a:r>
            <a:r>
              <a:rPr kumimoji="1" lang="en-US" altLang="zh-CN" i="1" dirty="0"/>
              <a:t>b</a:t>
            </a:r>
            <a:endParaRPr kumimoji="1" lang="en-US" altLang="zh-CN" i="1" dirty="0"/>
          </a:p>
          <a:p>
            <a:pPr lvl="2"/>
            <a:r>
              <a:rPr kumimoji="1" lang="en-US" altLang="zh-CN" dirty="0"/>
              <a:t>Collector: color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black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black -&gt; white reference occurs!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895600" y="5742709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6400800"/>
            <a:ext cx="4953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95550" y="6400800"/>
            <a:ext cx="4953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19600" y="6019800"/>
            <a:ext cx="4953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1" name="直线箭头连接符 10"/>
          <p:cNvCxnSpPr>
            <a:stCxn id="6" idx="2"/>
            <a:endCxn id="8" idx="0"/>
          </p:cNvCxnSpPr>
          <p:nvPr/>
        </p:nvCxnSpPr>
        <p:spPr bwMode="auto">
          <a:xfrm flipH="1">
            <a:off x="2743200" y="6123709"/>
            <a:ext cx="53340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 bwMode="auto">
          <a:xfrm>
            <a:off x="3276600" y="6123709"/>
            <a:ext cx="62865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/>
          <p:cNvCxnSpPr>
            <a:stCxn id="6" idx="3"/>
            <a:endCxn id="9" idx="1"/>
          </p:cNvCxnSpPr>
          <p:nvPr/>
        </p:nvCxnSpPr>
        <p:spPr bwMode="auto">
          <a:xfrm>
            <a:off x="3657600" y="5933209"/>
            <a:ext cx="76200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endCxn id="6" idx="1"/>
          </p:cNvCxnSpPr>
          <p:nvPr/>
        </p:nvCxnSpPr>
        <p:spPr bwMode="auto">
          <a:xfrm>
            <a:off x="2514600" y="5933209"/>
            <a:ext cx="3810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1503774" y="5763932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collector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22744" y="56284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mutator</a:t>
            </a:r>
            <a:endParaRPr kumimoji="1" lang="zh-CN" altLang="en-US" sz="160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 flipH="1">
            <a:off x="4038600" y="5928239"/>
            <a:ext cx="457200" cy="11278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Words on Concurrent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algorithms are nearly the same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Read/write instrumentation (barriers)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But synchronizations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methods can be used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Locks/atomic instructions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Virtual memory (page fault)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Other hardware-supported features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solidFill>
                <a:srgbClr val="FF0000"/>
              </a:solidFill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486400" y="5499556"/>
            <a:ext cx="304800" cy="2916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11" idx="2"/>
          </p:cNvCxnSpPr>
          <p:nvPr/>
        </p:nvCxnSpPr>
        <p:spPr bwMode="auto">
          <a:xfrm flipH="1">
            <a:off x="5943600" y="4848254"/>
            <a:ext cx="304800" cy="6513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solidFill>
                <a:srgbClr val="FF0000"/>
              </a:solidFill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784650" y="60277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5486400" y="62315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>
                <a:solidFill>
                  <a:srgbClr val="FF0000"/>
                </a:solidFill>
              </a:rPr>
              <a:t>scan</a:t>
            </a:r>
            <a:endParaRPr kumimoji="1" lang="zh-CN" altLang="en-US" sz="16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486400" y="5499556"/>
            <a:ext cx="304800" cy="291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11" idx="2"/>
          </p:cNvCxnSpPr>
          <p:nvPr/>
        </p:nvCxnSpPr>
        <p:spPr bwMode="auto">
          <a:xfrm flipH="1">
            <a:off x="5943600" y="4848254"/>
            <a:ext cx="3048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42C7A-224B-BB4C-BBF8-6689B3CDFD0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27C0FE-008E-3740-BD21-8356B736043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Cheney’s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Pro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No external stack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No pointer reverse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Poor locality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Irrelevant records are copied together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2d30713-9276-44a0-97e3-2243d48b8905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16632</Words>
  <Application>WPS 演示</Application>
  <PresentationFormat>全屏显示(4:3)</PresentationFormat>
  <Paragraphs>1349</Paragraphs>
  <Slides>64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Arial Narrow</vt:lpstr>
      <vt:lpstr>微软雅黑</vt:lpstr>
      <vt:lpstr>Arial Unicode MS</vt:lpstr>
      <vt:lpstr>Cambria Math</vt:lpstr>
      <vt:lpstr>icfp99</vt:lpstr>
      <vt:lpstr>Garbage Collection (II)</vt:lpstr>
      <vt:lpstr>Review: mark-sweep and reference counting</vt:lpstr>
      <vt:lpstr>Copying Collection</vt:lpstr>
      <vt:lpstr>Copying Collection</vt:lpstr>
      <vt:lpstr>Cheney’s algorithm</vt:lpstr>
      <vt:lpstr>Cheney’s algorithm</vt:lpstr>
      <vt:lpstr>Cheney’s algorithm</vt:lpstr>
      <vt:lpstr>Cheney’s algorithm</vt:lpstr>
      <vt:lpstr>Cheney’s algorithm</vt:lpstr>
      <vt:lpstr>An Example for Locality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What is the Order for Semi-DFS?</vt:lpstr>
      <vt:lpstr>What is the Order for Semi-DFS?</vt:lpstr>
      <vt:lpstr>Overhead for Copying Collection</vt:lpstr>
      <vt:lpstr>Generational Collection</vt:lpstr>
      <vt:lpstr>Generational Collection</vt:lpstr>
      <vt:lpstr>Ways of Remembering</vt:lpstr>
      <vt:lpstr>An Example of Remember Set</vt:lpstr>
      <vt:lpstr>Ways of Remembering</vt:lpstr>
      <vt:lpstr>Ways of Remembering</vt:lpstr>
      <vt:lpstr>Generational Collection</vt:lpstr>
      <vt:lpstr>Generational Collection</vt:lpstr>
      <vt:lpstr>Cost of Generational Collection</vt:lpstr>
      <vt:lpstr>Cost of Generational Collection</vt:lpstr>
      <vt:lpstr>Incremental Collection</vt:lpstr>
      <vt:lpstr>Incremental Collection</vt:lpstr>
      <vt:lpstr>Terminology</vt:lpstr>
      <vt:lpstr>Logical Model: Tri-color Records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Invariants of Tricolor Marking </vt:lpstr>
      <vt:lpstr>Incremental Ways to Preserve Invariants</vt:lpstr>
      <vt:lpstr>Incremental Ways to Preserve Invariants</vt:lpstr>
      <vt:lpstr>Incremental Ways to Preserve Invariants</vt:lpstr>
      <vt:lpstr>Incremental Ways to Preserve Invariants</vt:lpstr>
      <vt:lpstr>Incremental Ways to Preserve Invariants</vt:lpstr>
      <vt:lpstr>Baker’s Algorithm</vt:lpstr>
      <vt:lpstr>Baker’s Algorithm</vt:lpstr>
      <vt:lpstr>Baker’s Algorithm: Triggering</vt:lpstr>
      <vt:lpstr>Step 1: Flipping</vt:lpstr>
      <vt:lpstr>Step 1: Flipping</vt:lpstr>
      <vt:lpstr>Step 2: Allocation during GC</vt:lpstr>
      <vt:lpstr>Step 3: Incremental Scanning</vt:lpstr>
      <vt:lpstr>Step 3: Incremental Scanning</vt:lpstr>
      <vt:lpstr>Step 4: Loading References</vt:lpstr>
      <vt:lpstr>Step 4: Loading References</vt:lpstr>
      <vt:lpstr>Step 4: Loading References</vt:lpstr>
      <vt:lpstr>Step 4: Loading References</vt:lpstr>
      <vt:lpstr>When does It Finish?</vt:lpstr>
      <vt:lpstr>Pros and Cons for Incremental Collection </vt:lpstr>
      <vt:lpstr>Some Words on Concurrent Collection</vt:lpstr>
      <vt:lpstr>Some Words on Concurrent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1058</cp:revision>
  <dcterms:created xsi:type="dcterms:W3CDTF">2000-01-15T07:54:00Z</dcterms:created>
  <dcterms:modified xsi:type="dcterms:W3CDTF">2022-12-03T03:26:16Z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DC9237A12B304C3EB6BD668A37FE253C</vt:lpwstr>
  </property>
  <property fmtid="{D5CDD505-2E9C-101B-9397-08002B2CF9AE}" pid="3" name="KSOProductBuildVer">
    <vt:lpwstr>2052-11.1.0.12763</vt:lpwstr>
  </property>
</Properties>
</file>