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55"/>
  </p:handoutMasterIdLst>
  <p:sldIdLst>
    <p:sldId id="618" r:id="rId3"/>
    <p:sldId id="623" r:id="rId4"/>
    <p:sldId id="624" r:id="rId5"/>
    <p:sldId id="625" r:id="rId6"/>
    <p:sldId id="626" r:id="rId7"/>
    <p:sldId id="628" r:id="rId8"/>
    <p:sldId id="633" r:id="rId9"/>
    <p:sldId id="634" r:id="rId10"/>
    <p:sldId id="629" r:id="rId11"/>
    <p:sldId id="630" r:id="rId12"/>
    <p:sldId id="631" r:id="rId13"/>
    <p:sldId id="632" r:id="rId14"/>
    <p:sldId id="635" r:id="rId15"/>
    <p:sldId id="636" r:id="rId16"/>
    <p:sldId id="637" r:id="rId17"/>
    <p:sldId id="638" r:id="rId18"/>
    <p:sldId id="557" r:id="rId19"/>
    <p:sldId id="640" r:id="rId21"/>
    <p:sldId id="641" r:id="rId22"/>
    <p:sldId id="642" r:id="rId23"/>
    <p:sldId id="643" r:id="rId24"/>
    <p:sldId id="645" r:id="rId25"/>
    <p:sldId id="646" r:id="rId26"/>
    <p:sldId id="647" r:id="rId27"/>
    <p:sldId id="648" r:id="rId28"/>
    <p:sldId id="649" r:id="rId29"/>
    <p:sldId id="650" r:id="rId30"/>
    <p:sldId id="651" r:id="rId31"/>
    <p:sldId id="652" r:id="rId32"/>
    <p:sldId id="654" r:id="rId33"/>
    <p:sldId id="653" r:id="rId34"/>
    <p:sldId id="658" r:id="rId35"/>
    <p:sldId id="659" r:id="rId36"/>
    <p:sldId id="660" r:id="rId37"/>
    <p:sldId id="661" r:id="rId38"/>
    <p:sldId id="662" r:id="rId39"/>
    <p:sldId id="663" r:id="rId40"/>
    <p:sldId id="664" r:id="rId41"/>
    <p:sldId id="665" r:id="rId42"/>
    <p:sldId id="666" r:id="rId43"/>
    <p:sldId id="667" r:id="rId44"/>
    <p:sldId id="668" r:id="rId45"/>
    <p:sldId id="669" r:id="rId46"/>
    <p:sldId id="671" r:id="rId47"/>
    <p:sldId id="672" r:id="rId48"/>
    <p:sldId id="655" r:id="rId49"/>
    <p:sldId id="656" r:id="rId50"/>
    <p:sldId id="657" r:id="rId51"/>
    <p:sldId id="675" r:id="rId52"/>
    <p:sldId id="676" r:id="rId53"/>
    <p:sldId id="677" r:id="rId54"/>
  </p:sldIdLst>
  <p:sldSz cx="9144000" cy="6858000" type="screen4x3"/>
  <p:notesSz cx="6858000" cy="9144000"/>
  <p:custDataLst>
    <p:tags r:id="rId5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26" autoAdjust="0"/>
    <p:restoredTop sz="95840" autoAdjust="0"/>
  </p:normalViewPr>
  <p:slideViewPr>
    <p:cSldViewPr>
      <p:cViewPr varScale="1">
        <p:scale>
          <a:sx n="115" d="100"/>
          <a:sy n="115" d="100"/>
        </p:scale>
        <p:origin x="1320" y="192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gs" Target="tags/tag1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Math A" pitchFamily="18" charset="2"/>
              </a:defRPr>
            </a:lvl1pPr>
          </a:lstStyle>
          <a:p>
            <a:fld id="{E722E133-5EA2-5844-9B01-FB683F72209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fld id="{8E98D7BC-73B7-4447-9494-C7193DD5BDF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1BA8599-F718-0042-A72C-9DB5CDAE6EA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D7BC-73B7-4447-9494-C7193DD5BDF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D7BC-73B7-4447-9494-C7193DD5BDF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D7BC-73B7-4447-9494-C7193DD5BDF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D7BC-73B7-4447-9494-C7193DD5BDF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D7BC-73B7-4447-9494-C7193DD5BDF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D7BC-73B7-4447-9494-C7193DD5BDF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C3E21-06D4-184A-8784-AA7B1E465E92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3245085-04DF-9743-B613-95E5A3B51E4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C5296-FD34-F94B-A9FE-9B3A7FF9FA54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B5C40-689D-454E-BB45-860E723F904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B57C8-9F35-C247-AF78-51E85B01F4D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F4375-EC16-C545-AA2F-7D812322AA3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9B7E1-CD02-D740-99E3-E138BBB60016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6A53C-B3CB-0C46-BBCE-33315389BF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BC6C4-8222-004F-95E0-09A38486D94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8BB72-9BA1-7A45-817D-3B3E288C3ED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1C4E9-11F0-FC4E-9F09-1CDE3E14518E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AD414-D530-CE4B-BDA8-515CC9A204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1D164-52A0-BD42-BB18-57F673307693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D3AF5-D42F-2C4C-8631-9A167381C6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9E970-AFC8-D04F-A275-1316DBDBD9AC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1291C-572A-6543-B8D3-293C8842D4B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3C24D-9F91-8949-9181-C9F9DB2CE603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91FBE-872C-7448-8A91-19849090F30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CC309-515E-5848-AEB2-13419A39E42D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28122-98D1-E74F-9BAF-67220944724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F45DF-0AB0-AD45-8D10-FDA85048EC48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127C9-070B-4A4D-8829-2671581EA2D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B290EC-9F54-E041-94A5-3D890DDBEBA0}" type="datetime1">
              <a:rPr lang="zh-CN" altLang="en-US"/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1ADF0065-DACD-CD41-83F5-E26D60801764}" type="slidenum">
              <a:rPr lang="zh-CN" altLang="en-US"/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Baker’s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 incremental collection algorithm </a:t>
            </a:r>
            <a:r>
              <a:rPr kumimoji="1" lang="en-US" altLang="zh-CN" dirty="0">
                <a:solidFill>
                  <a:srgbClr val="FF0000"/>
                </a:solidFill>
              </a:rPr>
              <a:t>atop</a:t>
            </a:r>
            <a:r>
              <a:rPr kumimoji="1" lang="en-US" altLang="zh-CN" dirty="0"/>
              <a:t> Cheney’s(</a:t>
            </a:r>
            <a:r>
              <a:rPr kumimoji="1" lang="zh-CN" altLang="en-US" dirty="0">
                <a:ea typeface="宋体" panose="02010600030101010101" pitchFamily="2" charset="-122"/>
              </a:rPr>
              <a:t>基于</a:t>
            </a:r>
            <a:r>
              <a:rPr kumimoji="1" lang="en-US" altLang="zh-CN" dirty="0">
                <a:ea typeface="宋体" panose="02010600030101010101" pitchFamily="2" charset="-122"/>
              </a:rPr>
              <a:t>cheney</a:t>
            </a:r>
            <a:r>
              <a:rPr kumimoji="1" lang="zh-CN" altLang="en-US" dirty="0">
                <a:ea typeface="宋体" panose="02010600030101010101" pitchFamily="2" charset="-122"/>
              </a:rPr>
              <a:t>算法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Review: Cheney’s copying algorithm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Dual spaces (from/to), copy-based, forward pointers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78676" y="3807031"/>
            <a:ext cx="4834247" cy="23622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beginning of to-space</a:t>
            </a:r>
            <a:endParaRPr lang="en-US" altLang="zh-CN" sz="2000" i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</a:t>
            </a:r>
            <a:r>
              <a:rPr lang="en-US" altLang="zh-CN" sz="2000" i="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 </a:t>
            </a:r>
            <a:r>
              <a:rPr lang="en-US" altLang="zh-CN" sz="2000" i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Forward(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i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i="0" kern="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for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kern="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i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i="0" kern="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kern="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Forward(</a:t>
            </a:r>
            <a:r>
              <a:rPr lang="en-US" altLang="zh-CN" sz="2000" i="0" kern="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kern="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0" kern="0" dirty="0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at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endParaRPr lang="en-US" altLang="zh-CN" sz="2000" i="0" kern="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4: Loading 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Mutators create new roots by loading a reference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Invariant: </a:t>
            </a:r>
            <a:r>
              <a:rPr kumimoji="1" lang="en-US" altLang="zh-CN" dirty="0">
                <a:solidFill>
                  <a:srgbClr val="FF0000"/>
                </a:solidFill>
              </a:rPr>
              <a:t>no reference should be pointed to From-space!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Detected by instrumenting read instructions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Solution: </a:t>
            </a:r>
            <a:r>
              <a:rPr kumimoji="1" lang="en-US" altLang="zh-CN" dirty="0">
                <a:solidFill>
                  <a:srgbClr val="FF0000"/>
                </a:solidFill>
              </a:rPr>
              <a:t>forwarding immediately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30" name="曲线连接符 29"/>
          <p:cNvCxnSpPr>
            <a:stCxn id="27" idx="1"/>
            <a:endCxn id="41" idx="0"/>
          </p:cNvCxnSpPr>
          <p:nvPr/>
        </p:nvCxnSpPr>
        <p:spPr bwMode="auto">
          <a:xfrm rot="10800000" flipV="1">
            <a:off x="5008962" y="5448300"/>
            <a:ext cx="2039539" cy="295248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线箭头连接符 33"/>
          <p:cNvCxnSpPr/>
          <p:nvPr/>
        </p:nvCxnSpPr>
        <p:spPr bwMode="auto">
          <a:xfrm flipV="1">
            <a:off x="5887542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5684207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36" name="矩形 35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6" name="直线箭头连接符 15"/>
          <p:cNvCxnSpPr>
            <a:stCxn id="22" idx="2"/>
            <a:endCxn id="36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934273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245291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856561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161361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43" name="直线箭头连接符 42"/>
          <p:cNvCxnSpPr>
            <a:stCxn id="12" idx="2"/>
            <a:endCxn id="41" idx="0"/>
          </p:cNvCxnSpPr>
          <p:nvPr/>
        </p:nvCxnSpPr>
        <p:spPr bwMode="auto">
          <a:xfrm>
            <a:off x="4263054" y="5160749"/>
            <a:ext cx="745907" cy="58279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线箭头连接符 47"/>
          <p:cNvCxnSpPr/>
          <p:nvPr/>
        </p:nvCxnSpPr>
        <p:spPr bwMode="auto">
          <a:xfrm flipV="1">
            <a:off x="402495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文本框 48"/>
          <p:cNvSpPr txBox="1"/>
          <p:nvPr/>
        </p:nvSpPr>
        <p:spPr>
          <a:xfrm>
            <a:off x="3719202" y="64601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cxnSp>
        <p:nvCxnSpPr>
          <p:cNvPr id="50" name="直线箭头连接符 49"/>
          <p:cNvCxnSpPr/>
          <p:nvPr/>
        </p:nvCxnSpPr>
        <p:spPr bwMode="auto">
          <a:xfrm flipV="1">
            <a:off x="547526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文本框 50"/>
          <p:cNvSpPr txBox="1"/>
          <p:nvPr/>
        </p:nvSpPr>
        <p:spPr>
          <a:xfrm>
            <a:off x="5180691" y="646012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52" name="曲线连接符 51"/>
          <p:cNvCxnSpPr>
            <a:endCxn id="53" idx="0"/>
          </p:cNvCxnSpPr>
          <p:nvPr/>
        </p:nvCxnSpPr>
        <p:spPr bwMode="auto">
          <a:xfrm rot="16200000" flipH="1">
            <a:off x="4035651" y="5517150"/>
            <a:ext cx="7695" cy="445100"/>
          </a:xfrm>
          <a:prstGeom prst="curvedConnector3">
            <a:avLst>
              <a:gd name="adj1" fmla="val -297076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41096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4144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55" name="直线箭头连接符 54"/>
          <p:cNvCxnSpPr/>
          <p:nvPr/>
        </p:nvCxnSpPr>
        <p:spPr bwMode="auto">
          <a:xfrm>
            <a:off x="3512149" y="5153054"/>
            <a:ext cx="749900" cy="59049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2270016" y="47221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2438400" y="57281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5085" y="4279900"/>
            <a:ext cx="23037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0"/>
              <a:t>当检测到一个</a:t>
            </a:r>
            <a:r>
              <a:rPr lang="en-US" altLang="zh-CN" sz="1600" i="0"/>
              <a:t>root</a:t>
            </a:r>
            <a:r>
              <a:rPr lang="zh-CN" altLang="en-US" sz="1600" i="0">
                <a:ea typeface="宋体" panose="02010600030101010101" pitchFamily="2" charset="-122"/>
              </a:rPr>
              <a:t>指向的是</a:t>
            </a:r>
            <a:r>
              <a:rPr lang="en-US" altLang="zh-CN" sz="1600" i="0">
                <a:ea typeface="宋体" panose="02010600030101010101" pitchFamily="2" charset="-122"/>
              </a:rPr>
              <a:t>from</a:t>
            </a:r>
            <a:r>
              <a:rPr lang="zh-CN" altLang="en-US" sz="1600" i="0">
                <a:ea typeface="宋体" panose="02010600030101010101" pitchFamily="2" charset="-122"/>
              </a:rPr>
              <a:t>区的时候</a:t>
            </a:r>
            <a:r>
              <a:rPr lang="en-US" altLang="zh-CN" sz="1600" i="0">
                <a:ea typeface="宋体" panose="02010600030101010101" pitchFamily="2" charset="-122"/>
              </a:rPr>
              <a:t>,</a:t>
            </a:r>
            <a:r>
              <a:rPr lang="zh-CN" altLang="en-US" sz="1600" i="0">
                <a:ea typeface="宋体" panose="02010600030101010101" pitchFamily="2" charset="-122"/>
              </a:rPr>
              <a:t>直接将这个</a:t>
            </a:r>
            <a:r>
              <a:rPr lang="en-US" altLang="zh-CN" sz="1600" i="0">
                <a:ea typeface="宋体" panose="02010600030101010101" pitchFamily="2" charset="-122"/>
              </a:rPr>
              <a:t>from</a:t>
            </a:r>
            <a:r>
              <a:rPr lang="zh-CN" altLang="en-US" sz="1600" i="0">
                <a:ea typeface="宋体" panose="02010600030101010101" pitchFamily="2" charset="-122"/>
              </a:rPr>
              <a:t>的对象进行</a:t>
            </a:r>
            <a:r>
              <a:rPr lang="en-US" altLang="zh-CN" sz="1600" i="0">
                <a:ea typeface="宋体" panose="02010600030101010101" pitchFamily="2" charset="-122"/>
              </a:rPr>
              <a:t>forward</a:t>
            </a:r>
            <a:r>
              <a:rPr lang="zh-CN" altLang="en-US" sz="1600" i="0">
                <a:ea typeface="宋体" panose="02010600030101010101" pitchFamily="2" charset="-122"/>
              </a:rPr>
              <a:t>，从而使得每个</a:t>
            </a:r>
            <a:r>
              <a:rPr lang="en-US" altLang="zh-CN" sz="1600" i="0">
                <a:ea typeface="宋体" panose="02010600030101010101" pitchFamily="2" charset="-122"/>
              </a:rPr>
              <a:t>root</a:t>
            </a:r>
            <a:r>
              <a:rPr lang="zh-CN" altLang="en-US" sz="1600" i="0">
                <a:ea typeface="宋体" panose="02010600030101010101" pitchFamily="2" charset="-122"/>
              </a:rPr>
              <a:t>一定会指向</a:t>
            </a:r>
            <a:r>
              <a:rPr lang="en-US" altLang="zh-CN" sz="1600" i="0">
                <a:ea typeface="宋体" panose="02010600030101010101" pitchFamily="2" charset="-122"/>
              </a:rPr>
              <a:t>to-space</a:t>
            </a:r>
            <a:r>
              <a:rPr lang="zh-CN" altLang="en-US" sz="1600" i="0">
                <a:ea typeface="宋体" panose="02010600030101010101" pitchFamily="2" charset="-122"/>
              </a:rPr>
              <a:t>而不会指向</a:t>
            </a:r>
            <a:r>
              <a:rPr lang="en-US" altLang="zh-CN" sz="1600" i="0">
                <a:ea typeface="宋体" panose="02010600030101010101" pitchFamily="2" charset="-122"/>
              </a:rPr>
              <a:t>from-space</a:t>
            </a:r>
            <a:endParaRPr lang="en-US" altLang="zh-CN" sz="1600" i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4: Loading 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Mutators create new roots by loading a reference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Invariant: no reference should be pointed to From-space!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Another case: the reference already has a newer object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46" name="矩形 4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61" name="曲线连接符 60"/>
          <p:cNvCxnSpPr>
            <a:stCxn id="59" idx="1"/>
            <a:endCxn id="69" idx="0"/>
          </p:cNvCxnSpPr>
          <p:nvPr/>
        </p:nvCxnSpPr>
        <p:spPr bwMode="auto">
          <a:xfrm rot="10800000" flipV="1">
            <a:off x="5008962" y="5448300"/>
            <a:ext cx="2039539" cy="295248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直线箭头连接符 61"/>
          <p:cNvCxnSpPr/>
          <p:nvPr/>
        </p:nvCxnSpPr>
        <p:spPr bwMode="auto">
          <a:xfrm flipV="1">
            <a:off x="5887542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文本框 62"/>
          <p:cNvSpPr txBox="1"/>
          <p:nvPr/>
        </p:nvSpPr>
        <p:spPr>
          <a:xfrm>
            <a:off x="5684207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64" name="矩形 63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66" name="直线箭头连接符 65"/>
          <p:cNvCxnSpPr>
            <a:stCxn id="54" idx="2"/>
            <a:endCxn id="64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矩形 66"/>
          <p:cNvSpPr/>
          <p:nvPr/>
        </p:nvSpPr>
        <p:spPr bwMode="auto">
          <a:xfrm>
            <a:off x="5934273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245291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856561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161361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71" name="直线箭头连接符 70"/>
          <p:cNvCxnSpPr>
            <a:stCxn id="52" idx="2"/>
            <a:endCxn id="69" idx="0"/>
          </p:cNvCxnSpPr>
          <p:nvPr/>
        </p:nvCxnSpPr>
        <p:spPr bwMode="auto">
          <a:xfrm>
            <a:off x="4263054" y="5160749"/>
            <a:ext cx="745907" cy="58279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线箭头连接符 71"/>
          <p:cNvCxnSpPr/>
          <p:nvPr/>
        </p:nvCxnSpPr>
        <p:spPr bwMode="auto">
          <a:xfrm flipV="1">
            <a:off x="402495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文本框 72"/>
          <p:cNvSpPr txBox="1"/>
          <p:nvPr/>
        </p:nvSpPr>
        <p:spPr>
          <a:xfrm>
            <a:off x="3719202" y="64601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cxnSp>
        <p:nvCxnSpPr>
          <p:cNvPr id="74" name="直线箭头连接符 73"/>
          <p:cNvCxnSpPr/>
          <p:nvPr/>
        </p:nvCxnSpPr>
        <p:spPr bwMode="auto">
          <a:xfrm flipV="1">
            <a:off x="547526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文本框 74"/>
          <p:cNvSpPr txBox="1"/>
          <p:nvPr/>
        </p:nvSpPr>
        <p:spPr>
          <a:xfrm>
            <a:off x="5180691" y="646012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76" name="曲线连接符 75"/>
          <p:cNvCxnSpPr>
            <a:endCxn id="77" idx="0"/>
          </p:cNvCxnSpPr>
          <p:nvPr/>
        </p:nvCxnSpPr>
        <p:spPr bwMode="auto">
          <a:xfrm rot="16200000" flipH="1">
            <a:off x="4035651" y="5517150"/>
            <a:ext cx="7695" cy="445100"/>
          </a:xfrm>
          <a:prstGeom prst="curvedConnector3">
            <a:avLst>
              <a:gd name="adj1" fmla="val -297076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矩形 76"/>
          <p:cNvSpPr/>
          <p:nvPr/>
        </p:nvSpPr>
        <p:spPr bwMode="auto">
          <a:xfrm>
            <a:off x="41096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4144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79" name="直线箭头连接符 78"/>
          <p:cNvCxnSpPr/>
          <p:nvPr/>
        </p:nvCxnSpPr>
        <p:spPr bwMode="auto">
          <a:xfrm>
            <a:off x="3512149" y="5153054"/>
            <a:ext cx="749900" cy="59049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矩形 79"/>
          <p:cNvSpPr/>
          <p:nvPr/>
        </p:nvSpPr>
        <p:spPr bwMode="auto">
          <a:xfrm>
            <a:off x="7048500" y="5027711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8" name="曲线连接符 17"/>
          <p:cNvCxnSpPr>
            <a:stCxn id="80" idx="1"/>
            <a:endCxn id="50" idx="2"/>
          </p:cNvCxnSpPr>
          <p:nvPr/>
        </p:nvCxnSpPr>
        <p:spPr bwMode="auto">
          <a:xfrm rot="10800000" flipV="1">
            <a:off x="3512150" y="5142010"/>
            <a:ext cx="3536351" cy="11043"/>
          </a:xfrm>
          <a:prstGeom prst="curvedConnector4">
            <a:avLst>
              <a:gd name="adj1" fmla="val 47845"/>
              <a:gd name="adj2" fmla="val 310513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2270016" y="47221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7" name="文本框 6"/>
          <p:cNvSpPr txBox="1"/>
          <p:nvPr/>
        </p:nvSpPr>
        <p:spPr>
          <a:xfrm>
            <a:off x="2438400" y="57281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4: Loading 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Mutators create new roots by loading a reference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Invariant: no reference should be pointed to From-space!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Another case: the reference already has a newer object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Solution: direct forwarding (with the pointer)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46" name="矩形 4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61" name="曲线连接符 60"/>
          <p:cNvCxnSpPr>
            <a:stCxn id="59" idx="1"/>
            <a:endCxn id="69" idx="0"/>
          </p:cNvCxnSpPr>
          <p:nvPr/>
        </p:nvCxnSpPr>
        <p:spPr bwMode="auto">
          <a:xfrm rot="10800000" flipV="1">
            <a:off x="5008962" y="5448300"/>
            <a:ext cx="2039539" cy="295248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直线箭头连接符 61"/>
          <p:cNvCxnSpPr/>
          <p:nvPr/>
        </p:nvCxnSpPr>
        <p:spPr bwMode="auto">
          <a:xfrm flipV="1">
            <a:off x="5887542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文本框 62"/>
          <p:cNvSpPr txBox="1"/>
          <p:nvPr/>
        </p:nvSpPr>
        <p:spPr>
          <a:xfrm>
            <a:off x="5684207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64" name="矩形 63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66" name="直线箭头连接符 65"/>
          <p:cNvCxnSpPr>
            <a:stCxn id="54" idx="2"/>
            <a:endCxn id="64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矩形 66"/>
          <p:cNvSpPr/>
          <p:nvPr/>
        </p:nvSpPr>
        <p:spPr bwMode="auto">
          <a:xfrm>
            <a:off x="5934273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245291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856561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161361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71" name="直线箭头连接符 70"/>
          <p:cNvCxnSpPr>
            <a:stCxn id="52" idx="2"/>
            <a:endCxn id="69" idx="0"/>
          </p:cNvCxnSpPr>
          <p:nvPr/>
        </p:nvCxnSpPr>
        <p:spPr bwMode="auto">
          <a:xfrm>
            <a:off x="4263054" y="5160749"/>
            <a:ext cx="745907" cy="58279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线箭头连接符 71"/>
          <p:cNvCxnSpPr/>
          <p:nvPr/>
        </p:nvCxnSpPr>
        <p:spPr bwMode="auto">
          <a:xfrm flipV="1">
            <a:off x="402495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文本框 72"/>
          <p:cNvSpPr txBox="1"/>
          <p:nvPr/>
        </p:nvSpPr>
        <p:spPr>
          <a:xfrm>
            <a:off x="3719202" y="64601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cxnSp>
        <p:nvCxnSpPr>
          <p:cNvPr id="74" name="直线箭头连接符 73"/>
          <p:cNvCxnSpPr/>
          <p:nvPr/>
        </p:nvCxnSpPr>
        <p:spPr bwMode="auto">
          <a:xfrm flipV="1">
            <a:off x="547526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文本框 74"/>
          <p:cNvSpPr txBox="1"/>
          <p:nvPr/>
        </p:nvSpPr>
        <p:spPr>
          <a:xfrm>
            <a:off x="5180691" y="646012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76" name="曲线连接符 75"/>
          <p:cNvCxnSpPr>
            <a:endCxn id="77" idx="0"/>
          </p:cNvCxnSpPr>
          <p:nvPr/>
        </p:nvCxnSpPr>
        <p:spPr bwMode="auto">
          <a:xfrm rot="16200000" flipH="1">
            <a:off x="4035651" y="5517150"/>
            <a:ext cx="7695" cy="445100"/>
          </a:xfrm>
          <a:prstGeom prst="curvedConnector3">
            <a:avLst>
              <a:gd name="adj1" fmla="val -297076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矩形 76"/>
          <p:cNvSpPr/>
          <p:nvPr/>
        </p:nvSpPr>
        <p:spPr bwMode="auto">
          <a:xfrm>
            <a:off x="41096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4144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79" name="直线箭头连接符 78"/>
          <p:cNvCxnSpPr/>
          <p:nvPr/>
        </p:nvCxnSpPr>
        <p:spPr bwMode="auto">
          <a:xfrm>
            <a:off x="3512149" y="5153054"/>
            <a:ext cx="749900" cy="59049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矩形 79"/>
          <p:cNvSpPr/>
          <p:nvPr/>
        </p:nvSpPr>
        <p:spPr bwMode="auto">
          <a:xfrm>
            <a:off x="7048500" y="5027711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81" name="曲线连接符 80"/>
          <p:cNvCxnSpPr>
            <a:stCxn id="80" idx="1"/>
            <a:endCxn id="77" idx="0"/>
          </p:cNvCxnSpPr>
          <p:nvPr/>
        </p:nvCxnSpPr>
        <p:spPr bwMode="auto">
          <a:xfrm rot="10800000" flipV="1">
            <a:off x="4262050" y="5142010"/>
            <a:ext cx="2786451" cy="601537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2270016" y="47221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7" name="文本框 6"/>
          <p:cNvSpPr txBox="1"/>
          <p:nvPr/>
        </p:nvSpPr>
        <p:spPr>
          <a:xfrm>
            <a:off x="2438400" y="57281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When does It Finish?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When </a:t>
            </a:r>
            <a:r>
              <a:rPr kumimoji="1" lang="en-US" altLang="zh-CN" i="1" dirty="0"/>
              <a:t>scan </a:t>
            </a:r>
            <a:r>
              <a:rPr kumimoji="1" lang="en-US" altLang="zh-CN" dirty="0"/>
              <a:t>finally reaches</a:t>
            </a:r>
            <a:r>
              <a:rPr kumimoji="1" lang="en-US" altLang="zh-CN" i="1" dirty="0"/>
              <a:t> next</a:t>
            </a:r>
            <a:endParaRPr kumimoji="1" lang="en-US" altLang="zh-CN" i="1" dirty="0"/>
          </a:p>
          <a:p>
            <a:pPr lvl="1"/>
            <a:r>
              <a:rPr kumimoji="1" lang="en-US" altLang="zh-CN" dirty="0"/>
              <a:t>Triggered again when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 from space is full</a:t>
            </a:r>
            <a:endParaRPr kumimoji="1" lang="en-US" altLang="zh-CN" dirty="0"/>
          </a:p>
          <a:p>
            <a:r>
              <a:rPr kumimoji="1" lang="en-US" altLang="zh-CN" dirty="0"/>
              <a:t>Can collection catch up with allocation?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Yes when R &lt; H/4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The live size is smaller than the half of to-space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When finished, allocation is also smaller than H/4</a:t>
            </a:r>
            <a:endParaRPr kumimoji="1" lang="en-US" altLang="zh-CN" dirty="0"/>
          </a:p>
          <a:p>
            <a:endParaRPr kumimoji="1"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21" name="曲线连接符 20"/>
          <p:cNvCxnSpPr>
            <a:stCxn id="19" idx="1"/>
            <a:endCxn id="29" idx="0"/>
          </p:cNvCxnSpPr>
          <p:nvPr/>
        </p:nvCxnSpPr>
        <p:spPr bwMode="auto">
          <a:xfrm rot="10800000" flipV="1">
            <a:off x="5008962" y="5448300"/>
            <a:ext cx="2039539" cy="295248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线箭头连接符 21"/>
          <p:cNvCxnSpPr/>
          <p:nvPr/>
        </p:nvCxnSpPr>
        <p:spPr bwMode="auto">
          <a:xfrm flipV="1">
            <a:off x="5887542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5684207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24" name="矩形 23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6" name="直线箭头连接符 25"/>
          <p:cNvCxnSpPr>
            <a:stCxn id="14" idx="2"/>
            <a:endCxn id="24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5934273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245291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856561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161361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31" name="直线箭头连接符 30"/>
          <p:cNvCxnSpPr>
            <a:stCxn id="12" idx="2"/>
            <a:endCxn id="29" idx="0"/>
          </p:cNvCxnSpPr>
          <p:nvPr/>
        </p:nvCxnSpPr>
        <p:spPr bwMode="auto">
          <a:xfrm>
            <a:off x="4263054" y="5160749"/>
            <a:ext cx="745907" cy="58279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线箭头连接符 31"/>
          <p:cNvCxnSpPr/>
          <p:nvPr/>
        </p:nvCxnSpPr>
        <p:spPr bwMode="auto">
          <a:xfrm flipV="1">
            <a:off x="541020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线箭头连接符 33"/>
          <p:cNvCxnSpPr/>
          <p:nvPr/>
        </p:nvCxnSpPr>
        <p:spPr bwMode="auto">
          <a:xfrm flipV="1">
            <a:off x="547526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4681754" y="6452152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scan/next</a:t>
            </a:r>
            <a:endParaRPr kumimoji="1" lang="zh-CN" altLang="en-US" sz="1600" i="0" dirty="0"/>
          </a:p>
        </p:txBody>
      </p:sp>
      <p:cxnSp>
        <p:nvCxnSpPr>
          <p:cNvPr id="36" name="曲线连接符 35"/>
          <p:cNvCxnSpPr>
            <a:endCxn id="37" idx="0"/>
          </p:cNvCxnSpPr>
          <p:nvPr/>
        </p:nvCxnSpPr>
        <p:spPr bwMode="auto">
          <a:xfrm rot="16200000" flipH="1">
            <a:off x="4035651" y="5517150"/>
            <a:ext cx="7695" cy="445100"/>
          </a:xfrm>
          <a:prstGeom prst="curvedConnector3">
            <a:avLst>
              <a:gd name="adj1" fmla="val -297076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矩形 36"/>
          <p:cNvSpPr/>
          <p:nvPr/>
        </p:nvSpPr>
        <p:spPr bwMode="auto">
          <a:xfrm>
            <a:off x="41096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4144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39" name="直线箭头连接符 38"/>
          <p:cNvCxnSpPr/>
          <p:nvPr/>
        </p:nvCxnSpPr>
        <p:spPr bwMode="auto">
          <a:xfrm>
            <a:off x="3512149" y="5153054"/>
            <a:ext cx="749900" cy="59049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矩形 39"/>
          <p:cNvSpPr/>
          <p:nvPr/>
        </p:nvSpPr>
        <p:spPr bwMode="auto">
          <a:xfrm>
            <a:off x="7048500" y="5027711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41" name="曲线连接符 40"/>
          <p:cNvCxnSpPr>
            <a:stCxn id="40" idx="1"/>
            <a:endCxn id="37" idx="0"/>
          </p:cNvCxnSpPr>
          <p:nvPr/>
        </p:nvCxnSpPr>
        <p:spPr bwMode="auto">
          <a:xfrm rot="10800000" flipV="1">
            <a:off x="4262050" y="5142010"/>
            <a:ext cx="2786451" cy="601537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文本框 32"/>
          <p:cNvSpPr txBox="1"/>
          <p:nvPr/>
        </p:nvSpPr>
        <p:spPr>
          <a:xfrm>
            <a:off x="2270016" y="47221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42" name="文本框 41"/>
          <p:cNvSpPr txBox="1"/>
          <p:nvPr/>
        </p:nvSpPr>
        <p:spPr>
          <a:xfrm>
            <a:off x="2438400" y="57281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Pros and Cons for Incremental Collection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Pros: low latency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Avoid a large number of copied objects at a time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Suitable for interactive/real-time applications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Cons: large performance overhead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 Baker’s: adding two operations for each read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One for compare(forward</a:t>
            </a:r>
            <a:r>
              <a:rPr kumimoji="1" lang="zh-CN" altLang="en-US" dirty="0">
                <a:ea typeface="宋体" panose="02010600030101010101" pitchFamily="2" charset="-122"/>
              </a:rPr>
              <a:t>算法</a:t>
            </a:r>
            <a:r>
              <a:rPr kumimoji="1" lang="en-US" altLang="zh-CN" dirty="0"/>
              <a:t>), one for jump(</a:t>
            </a:r>
            <a:r>
              <a:rPr kumimoji="1" lang="zh-CN" altLang="en-US" dirty="0">
                <a:ea typeface="宋体" panose="02010600030101010101" pitchFamily="2" charset="-122"/>
              </a:rPr>
              <a:t>将一个对象从当前的</a:t>
            </a:r>
            <a:r>
              <a:rPr kumimoji="1" lang="en-US" altLang="zh-CN" dirty="0">
                <a:ea typeface="宋体" panose="02010600030101010101" pitchFamily="2" charset="-122"/>
              </a:rPr>
              <a:t>from</a:t>
            </a:r>
            <a:r>
              <a:rPr kumimoji="1" lang="zh-CN" altLang="en-US" dirty="0">
                <a:ea typeface="宋体" panose="02010600030101010101" pitchFamily="2" charset="-122"/>
              </a:rPr>
              <a:t>区</a:t>
            </a:r>
            <a:r>
              <a:rPr kumimoji="1" lang="en-US" altLang="zh-CN" dirty="0">
                <a:ea typeface="宋体" panose="02010600030101010101" pitchFamily="2" charset="-122"/>
              </a:rPr>
              <a:t>copy</a:t>
            </a:r>
            <a:r>
              <a:rPr kumimoji="1" lang="zh-CN" altLang="en-US" dirty="0">
                <a:ea typeface="宋体" panose="02010600030101010101" pitchFamily="2" charset="-122"/>
              </a:rPr>
              <a:t>到当前的</a:t>
            </a:r>
            <a:r>
              <a:rPr kumimoji="1" lang="en-US" altLang="zh-CN" dirty="0">
                <a:ea typeface="宋体" panose="02010600030101010101" pitchFamily="2" charset="-122"/>
              </a:rPr>
              <a:t>to</a:t>
            </a:r>
            <a:r>
              <a:rPr kumimoji="1" lang="zh-CN" altLang="en-US" dirty="0">
                <a:ea typeface="宋体" panose="02010600030101010101" pitchFamily="2" charset="-122"/>
              </a:rPr>
              <a:t>区</a:t>
            </a:r>
            <a:r>
              <a:rPr kumimoji="1" lang="en-US" altLang="zh-CN" dirty="0"/>
              <a:t>)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overhead can be more than 20%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Does not consider issues like locality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Words on Concurrent Collection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algorithms are nearly the same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Read/write instrumentation (barriers)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But synchronizations are required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simple example to violate the invariant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Collector: finish scanning all references of </a:t>
            </a:r>
            <a:r>
              <a:rPr kumimoji="1" lang="en-US" altLang="zh-CN" i="1" dirty="0"/>
              <a:t>a</a:t>
            </a:r>
            <a:endParaRPr kumimoji="1" lang="en-US" altLang="zh-CN" i="1" dirty="0"/>
          </a:p>
          <a:p>
            <a:pPr lvl="2"/>
            <a:r>
              <a:rPr kumimoji="1" lang="en-US" altLang="zh-CN" dirty="0"/>
              <a:t>Mutator: add a reference to white object </a:t>
            </a:r>
            <a:r>
              <a:rPr kumimoji="1" lang="en-US" altLang="zh-CN" i="1" dirty="0"/>
              <a:t>b</a:t>
            </a:r>
            <a:endParaRPr kumimoji="1" lang="en-US" altLang="zh-CN" i="1" dirty="0"/>
          </a:p>
          <a:p>
            <a:pPr lvl="2"/>
            <a:r>
              <a:rPr kumimoji="1" lang="en-US" altLang="zh-CN" dirty="0"/>
              <a:t>Collector: color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black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A black -&gt; white reference occurs!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2895600" y="5742709"/>
            <a:ext cx="762000" cy="381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6400800"/>
            <a:ext cx="4953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95550" y="6400800"/>
            <a:ext cx="4953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419600" y="6019800"/>
            <a:ext cx="4953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1" name="直线箭头连接符 10"/>
          <p:cNvCxnSpPr>
            <a:stCxn id="6" idx="2"/>
            <a:endCxn id="8" idx="0"/>
          </p:cNvCxnSpPr>
          <p:nvPr/>
        </p:nvCxnSpPr>
        <p:spPr bwMode="auto">
          <a:xfrm flipH="1">
            <a:off x="2743200" y="6123709"/>
            <a:ext cx="533400" cy="2770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线箭头连接符 11"/>
          <p:cNvCxnSpPr>
            <a:stCxn id="6" idx="2"/>
            <a:endCxn id="7" idx="0"/>
          </p:cNvCxnSpPr>
          <p:nvPr/>
        </p:nvCxnSpPr>
        <p:spPr bwMode="auto">
          <a:xfrm>
            <a:off x="3276600" y="6123709"/>
            <a:ext cx="628650" cy="2770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线箭头连接符 14"/>
          <p:cNvCxnSpPr>
            <a:stCxn id="6" idx="3"/>
            <a:endCxn id="9" idx="1"/>
          </p:cNvCxnSpPr>
          <p:nvPr/>
        </p:nvCxnSpPr>
        <p:spPr bwMode="auto">
          <a:xfrm>
            <a:off x="3657600" y="5933209"/>
            <a:ext cx="762000" cy="2770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endCxn id="6" idx="1"/>
          </p:cNvCxnSpPr>
          <p:nvPr/>
        </p:nvCxnSpPr>
        <p:spPr bwMode="auto">
          <a:xfrm>
            <a:off x="2514600" y="5933209"/>
            <a:ext cx="3810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1503774" y="5763932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collector</a:t>
            </a:r>
            <a:endParaRPr kumimoji="1" lang="zh-CN" altLang="en-US" sz="1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322744" y="56284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mutator</a:t>
            </a:r>
            <a:endParaRPr kumimoji="1" lang="zh-CN" altLang="en-US" sz="1600" dirty="0"/>
          </a:p>
        </p:txBody>
      </p:sp>
      <p:cxnSp>
        <p:nvCxnSpPr>
          <p:cNvPr id="25" name="直线箭头连接符 24"/>
          <p:cNvCxnSpPr/>
          <p:nvPr/>
        </p:nvCxnSpPr>
        <p:spPr bwMode="auto">
          <a:xfrm flipH="1">
            <a:off x="4038600" y="5928239"/>
            <a:ext cx="457200" cy="11278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5715000" y="4648200"/>
            <a:ext cx="33553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0"/>
              <a:t>需要保证</a:t>
            </a:r>
            <a:r>
              <a:rPr lang="en-US" altLang="zh-CN" sz="1600" i="0"/>
              <a:t>collector scan</a:t>
            </a:r>
            <a:r>
              <a:rPr lang="zh-CN" altLang="en-US" sz="1600" i="0">
                <a:ea typeface="宋体" panose="02010600030101010101" pitchFamily="2" charset="-122"/>
              </a:rPr>
              <a:t>和</a:t>
            </a:r>
            <a:r>
              <a:rPr lang="en-US" altLang="zh-CN" sz="1600" i="0">
                <a:ea typeface="宋体" panose="02010600030101010101" pitchFamily="2" charset="-122"/>
              </a:rPr>
              <a:t>color</a:t>
            </a:r>
            <a:r>
              <a:rPr lang="zh-CN" altLang="en-US" sz="1600" i="0">
                <a:ea typeface="宋体" panose="02010600030101010101" pitchFamily="2" charset="-122"/>
              </a:rPr>
              <a:t>这两步操作是原子性的，可以通过事务来控制，如果在</a:t>
            </a:r>
            <a:r>
              <a:rPr lang="en-US" altLang="zh-CN" sz="1600" i="0">
                <a:ea typeface="宋体" panose="02010600030101010101" pitchFamily="2" charset="-122"/>
              </a:rPr>
              <a:t>collector</a:t>
            </a:r>
            <a:r>
              <a:rPr lang="zh-CN" altLang="en-US" sz="1600" i="0">
                <a:ea typeface="宋体" panose="02010600030101010101" pitchFamily="2" charset="-122"/>
              </a:rPr>
              <a:t>的</a:t>
            </a:r>
            <a:r>
              <a:rPr lang="en-US" altLang="zh-CN" sz="1600" i="0">
                <a:ea typeface="宋体" panose="02010600030101010101" pitchFamily="2" charset="-122"/>
              </a:rPr>
              <a:t>TX</a:t>
            </a:r>
            <a:r>
              <a:rPr lang="zh-CN" altLang="en-US" sz="1600" i="0">
                <a:ea typeface="宋体" panose="02010600030101010101" pitchFamily="2" charset="-122"/>
              </a:rPr>
              <a:t>还没有结束的时候</a:t>
            </a:r>
            <a:r>
              <a:rPr lang="en-US" altLang="zh-CN" sz="1600" i="0">
                <a:ea typeface="宋体" panose="02010600030101010101" pitchFamily="2" charset="-122"/>
              </a:rPr>
              <a:t>mutator</a:t>
            </a:r>
            <a:r>
              <a:rPr lang="zh-CN" altLang="en-US" sz="1600" i="0">
                <a:ea typeface="宋体" panose="02010600030101010101" pitchFamily="2" charset="-122"/>
              </a:rPr>
              <a:t>添加了一个</a:t>
            </a:r>
            <a:r>
              <a:rPr lang="en-US" altLang="zh-CN" sz="1600" i="0">
                <a:ea typeface="宋体" panose="02010600030101010101" pitchFamily="2" charset="-122"/>
              </a:rPr>
              <a:t>white</a:t>
            </a:r>
            <a:r>
              <a:rPr lang="zh-CN" altLang="en-US" sz="1600" i="0">
                <a:ea typeface="宋体" panose="02010600030101010101" pitchFamily="2" charset="-122"/>
              </a:rPr>
              <a:t>进来，那么</a:t>
            </a:r>
            <a:r>
              <a:rPr lang="en-US" altLang="zh-CN" sz="1600" i="0">
                <a:ea typeface="宋体" panose="02010600030101010101" pitchFamily="2" charset="-122"/>
              </a:rPr>
              <a:t>collector</a:t>
            </a:r>
            <a:r>
              <a:rPr lang="zh-CN" altLang="en-US" sz="1600" i="0">
                <a:ea typeface="宋体" panose="02010600030101010101" pitchFamily="2" charset="-122"/>
              </a:rPr>
              <a:t>的</a:t>
            </a:r>
            <a:r>
              <a:rPr lang="en-US" altLang="zh-CN" sz="1600" i="0">
                <a:ea typeface="宋体" panose="02010600030101010101" pitchFamily="2" charset="-122"/>
              </a:rPr>
              <a:t>TX</a:t>
            </a:r>
            <a:r>
              <a:rPr lang="zh-CN" altLang="en-US" sz="1600" i="0">
                <a:ea typeface="宋体" panose="02010600030101010101" pitchFamily="2" charset="-122"/>
              </a:rPr>
              <a:t>应该被</a:t>
            </a:r>
            <a:r>
              <a:rPr lang="en-US" altLang="zh-CN" sz="1600" i="0">
                <a:ea typeface="宋体" panose="02010600030101010101" pitchFamily="2" charset="-122"/>
              </a:rPr>
              <a:t>abort</a:t>
            </a:r>
            <a:r>
              <a:rPr lang="zh-CN" altLang="en-US" sz="1600" i="0">
                <a:ea typeface="宋体" panose="02010600030101010101" pitchFamily="2" charset="-122"/>
              </a:rPr>
              <a:t>，并将</a:t>
            </a:r>
            <a:r>
              <a:rPr lang="en-US" altLang="zh-CN" sz="1600" i="0">
                <a:ea typeface="宋体" panose="02010600030101010101" pitchFamily="2" charset="-122"/>
              </a:rPr>
              <a:t>collector</a:t>
            </a:r>
            <a:r>
              <a:rPr lang="zh-CN" altLang="en-US" sz="1600" i="0">
                <a:ea typeface="宋体" panose="02010600030101010101" pitchFamily="2" charset="-122"/>
              </a:rPr>
              <a:t>正在收集的节点变成灰色。</a:t>
            </a:r>
            <a:endParaRPr lang="zh-CN" altLang="en-US" sz="1600" i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Words on Concurrent Collection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algorithms are nearly the same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Read/write instrumentation (barriers)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But synchronizations are required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 methods can be used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Locks/atomic instructions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Virtual memory (page fault)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Other hardware-supported features 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5A87B2-411A-F949-A601-6A95292AA6F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563A64-4167-2D47-95E8-4089D55A00A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Interface to Compiler</a:t>
            </a:r>
            <a:r>
              <a:rPr lang="zh-CN" altLang="en-US" sz="3600" dirty="0"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</a:rPr>
              <a:t>(Lab7)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required for compiler to support GC?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Code for record allocation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Data layout of records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Describing roots for each GC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Read/write barriers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Matters for Programs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Especially for: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Functional languages (updating is discouraged)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Memory-intensive applications (access once for each)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Empirical measurements: one in seven instructions is a store!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 have at most 1/7 word of allocation per instruction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Baker’s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 incremental collection algorithm atop Cheney’s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Single threaded: </a:t>
            </a:r>
            <a:r>
              <a:rPr kumimoji="1" lang="en-US" altLang="zh-CN" dirty="0">
                <a:solidFill>
                  <a:srgbClr val="FF0000"/>
                </a:solidFill>
              </a:rPr>
              <a:t>one thread for both application and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 some GC work when allocation happens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2370513" y="5377708"/>
            <a:ext cx="1202573" cy="47413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0513" y="5445497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application</a:t>
            </a:r>
            <a:endParaRPr kumimoji="1" lang="zh-CN" altLang="en-US" sz="1600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4800600" y="5377708"/>
            <a:ext cx="1202573" cy="47413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53498" y="5445497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collection</a:t>
            </a:r>
            <a:endParaRPr kumimoji="1" lang="zh-CN" altLang="en-US" sz="1600" i="0" dirty="0"/>
          </a:p>
        </p:txBody>
      </p:sp>
      <p:cxnSp>
        <p:nvCxnSpPr>
          <p:cNvPr id="12" name="曲线连接符 11"/>
          <p:cNvCxnSpPr>
            <a:stCxn id="6" idx="2"/>
            <a:endCxn id="9" idx="2"/>
          </p:cNvCxnSpPr>
          <p:nvPr/>
        </p:nvCxnSpPr>
        <p:spPr bwMode="auto">
          <a:xfrm rot="16200000" flipH="1">
            <a:off x="4186843" y="4636797"/>
            <a:ext cx="12700" cy="2430087"/>
          </a:xfrm>
          <a:prstGeom prst="curvedConnector3">
            <a:avLst>
              <a:gd name="adj1" fmla="val 180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曲线连接符 13"/>
          <p:cNvCxnSpPr>
            <a:stCxn id="9" idx="0"/>
            <a:endCxn id="6" idx="0"/>
          </p:cNvCxnSpPr>
          <p:nvPr/>
        </p:nvCxnSpPr>
        <p:spPr bwMode="auto">
          <a:xfrm rot="16200000" flipV="1">
            <a:off x="4186844" y="4162664"/>
            <a:ext cx="12700" cy="2430087"/>
          </a:xfrm>
          <a:prstGeom prst="curvedConnector3">
            <a:avLst>
              <a:gd name="adj1" fmla="val 180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3625195" y="607390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/>
              <a:t>allocation</a:t>
            </a:r>
            <a:endParaRPr kumimoji="1" lang="zh-CN" altLang="en-US" sz="1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324631" y="4777660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/>
              <a:t>allocation-done</a:t>
            </a:r>
            <a:endParaRPr kumimoji="1" lang="zh-CN" alt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Steps in Allocation (for Copying Collection)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Call the allocate function (</a:t>
            </a:r>
            <a:r>
              <a:rPr kumimoji="1" lang="en-US" altLang="zh-CN" dirty="0" err="1"/>
              <a:t>allocateRecord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Test 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 &lt; </a:t>
            </a:r>
            <a:r>
              <a:rPr kumimoji="1" lang="en-US" altLang="zh-CN" i="1" dirty="0"/>
              <a:t>limit</a:t>
            </a:r>
            <a:r>
              <a:rPr kumimoji="1" lang="en-US" altLang="zh-CN" dirty="0"/>
              <a:t>? (test succeeds)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Move 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into </a:t>
            </a:r>
            <a:r>
              <a:rPr kumimoji="1" lang="en-US" altLang="zh-CN" i="1" dirty="0"/>
              <a:t>result</a:t>
            </a:r>
            <a:endParaRPr kumimoji="1" lang="en-US" altLang="zh-CN" i="1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Clear M[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], M[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+ 1], …, M[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+N-1]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i="1" dirty="0"/>
              <a:t>next</a:t>
            </a:r>
            <a:r>
              <a:rPr kumimoji="1" lang="en-US" altLang="zh-CN" dirty="0"/>
              <a:t> &lt;- 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N</a:t>
            </a:r>
            <a:endParaRPr kumimoji="1" lang="en-US" altLang="zh-CN" i="1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Return from the allocate function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Overhead Analysis &amp; Elimination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solidFill>
                  <a:srgbClr val="FF0000"/>
                </a:solidFill>
              </a:rPr>
              <a:t>Call</a:t>
            </a:r>
            <a:r>
              <a:rPr kumimoji="1" lang="en-US" altLang="zh-CN" dirty="0"/>
              <a:t> the allocate function (</a:t>
            </a:r>
            <a:r>
              <a:rPr kumimoji="1" lang="en-US" altLang="zh-CN" dirty="0" err="1"/>
              <a:t>allocateRecord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marL="914400" lvl="1" indent="-514350"/>
            <a:r>
              <a:rPr kumimoji="1" lang="en-US" altLang="zh-CN" dirty="0"/>
              <a:t>Eliminated by </a:t>
            </a:r>
            <a:r>
              <a:rPr kumimoji="1" lang="en-US" altLang="zh-CN" i="1" dirty="0" err="1"/>
              <a:t>inlining</a:t>
            </a:r>
            <a:endParaRPr kumimoji="1" lang="en-US" altLang="zh-CN" i="1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Test 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 &lt; </a:t>
            </a:r>
            <a:r>
              <a:rPr kumimoji="1" lang="en-US" altLang="zh-CN" i="1" dirty="0"/>
              <a:t>limit</a:t>
            </a:r>
            <a:r>
              <a:rPr kumimoji="1" lang="en-US" altLang="zh-CN" dirty="0"/>
              <a:t>? (test succeeds)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Move 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into </a:t>
            </a:r>
            <a:r>
              <a:rPr kumimoji="1" lang="en-US" altLang="zh-CN" i="1" dirty="0"/>
              <a:t>result</a:t>
            </a:r>
            <a:endParaRPr kumimoji="1" lang="en-US" altLang="zh-CN" i="1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Clear M[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], M[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+ 1], …, M[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+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-1]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i="1" dirty="0"/>
              <a:t>next</a:t>
            </a:r>
            <a:r>
              <a:rPr kumimoji="1" lang="en-US" altLang="zh-CN" dirty="0"/>
              <a:t> &lt;- 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N</a:t>
            </a:r>
            <a:endParaRPr kumimoji="1" lang="en-US" altLang="zh-CN" i="1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en-US" altLang="zh-CN" dirty="0"/>
              <a:t> from the allocate function</a:t>
            </a:r>
            <a:endParaRPr kumimoji="1" lang="en-US" altLang="zh-CN" dirty="0"/>
          </a:p>
          <a:p>
            <a:pPr marL="914400" lvl="1" indent="-514350"/>
            <a:r>
              <a:rPr kumimoji="1" lang="en-US" altLang="zh-CN" dirty="0"/>
              <a:t>Eliminated by </a:t>
            </a:r>
            <a:r>
              <a:rPr kumimoji="1" lang="en-US" altLang="zh-CN" i="1" dirty="0" err="1"/>
              <a:t>inlining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Overhead Analysis &amp; Elimination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Call the allocate function (</a:t>
            </a:r>
            <a:r>
              <a:rPr kumimoji="1" lang="en-US" altLang="zh-CN" dirty="0" err="1"/>
              <a:t>allocateRecord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Test 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 &lt; </a:t>
            </a:r>
            <a:r>
              <a:rPr kumimoji="1" lang="en-US" altLang="zh-CN" i="1" dirty="0"/>
              <a:t>limit</a:t>
            </a:r>
            <a:r>
              <a:rPr kumimoji="1" lang="en-US" altLang="zh-CN" dirty="0"/>
              <a:t>? (test succeeds)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Move 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into </a:t>
            </a:r>
            <a:r>
              <a:rPr kumimoji="1" lang="en-US" altLang="zh-CN" i="1" dirty="0"/>
              <a:t>result</a:t>
            </a:r>
            <a:endParaRPr kumimoji="1" lang="en-US" altLang="zh-CN" i="1" dirty="0"/>
          </a:p>
          <a:p>
            <a:pPr marL="914400" lvl="1" indent="-514350"/>
            <a:r>
              <a:rPr kumimoji="1" lang="en-US" altLang="zh-CN" dirty="0"/>
              <a:t>Can be fetched outside allocation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Clear M[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], M[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+ 1], …, M[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+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-1]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i="1" dirty="0"/>
              <a:t>next</a:t>
            </a:r>
            <a:r>
              <a:rPr kumimoji="1" lang="en-US" altLang="zh-CN" dirty="0"/>
              <a:t> &lt;- 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N</a:t>
            </a:r>
            <a:endParaRPr kumimoji="1" lang="en-US" altLang="zh-CN" i="1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Return from the allocate function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A. Move </a:t>
            </a:r>
            <a:r>
              <a:rPr kumimoji="1" lang="en-US" altLang="zh-CN" i="1" dirty="0">
                <a:solidFill>
                  <a:srgbClr val="FF0000"/>
                </a:solidFill>
              </a:rPr>
              <a:t>result (next)</a:t>
            </a:r>
            <a:r>
              <a:rPr kumimoji="1" lang="en-US" altLang="zh-CN" dirty="0">
                <a:solidFill>
                  <a:srgbClr val="FF0000"/>
                </a:solidFill>
              </a:rPr>
              <a:t> into some useful place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cxnSp>
        <p:nvCxnSpPr>
          <p:cNvPr id="9" name="曲线连接符 8"/>
          <p:cNvCxnSpPr>
            <a:stCxn id="17" idx="1"/>
            <a:endCxn id="15" idx="1"/>
          </p:cNvCxnSpPr>
          <p:nvPr/>
        </p:nvCxnSpPr>
        <p:spPr bwMode="auto">
          <a:xfrm rot="10800000" flipH="1" flipV="1">
            <a:off x="457199" y="2895600"/>
            <a:ext cx="25153" cy="2495860"/>
          </a:xfrm>
          <a:prstGeom prst="curvedConnector3">
            <a:avLst>
              <a:gd name="adj1" fmla="val -90883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矩形 14"/>
          <p:cNvSpPr/>
          <p:nvPr/>
        </p:nvSpPr>
        <p:spPr bwMode="auto">
          <a:xfrm>
            <a:off x="482353" y="5104122"/>
            <a:ext cx="381000" cy="574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57200" y="2667000"/>
            <a:ext cx="406153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Overhead Analysis &amp; Elimination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Call the allocate function (</a:t>
            </a:r>
            <a:r>
              <a:rPr kumimoji="1" lang="en-US" altLang="zh-CN" dirty="0" err="1"/>
              <a:t>allocateRecord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Test 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 &lt; </a:t>
            </a:r>
            <a:r>
              <a:rPr kumimoji="1" lang="en-US" altLang="zh-CN" i="1" dirty="0"/>
              <a:t>limit</a:t>
            </a:r>
            <a:r>
              <a:rPr kumimoji="1" lang="en-US" altLang="zh-CN" dirty="0"/>
              <a:t>? (test succeeds)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Move 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into </a:t>
            </a:r>
            <a:r>
              <a:rPr kumimoji="1" lang="en-US" altLang="zh-CN" i="1" dirty="0"/>
              <a:t>result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Clear M[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], M[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+ 1], …, M[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+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-1]</a:t>
            </a:r>
            <a:endParaRPr kumimoji="1" lang="en-US" altLang="zh-CN" dirty="0"/>
          </a:p>
          <a:p>
            <a:pPr marL="914400" lvl="1" indent="-514350"/>
            <a:r>
              <a:rPr kumimoji="1" lang="en-US" altLang="zh-CN" dirty="0"/>
              <a:t>Can be directly filled with user data (</a:t>
            </a:r>
            <a:r>
              <a:rPr kumimoji="1" lang="en-US" altLang="zh-CN" dirty="0">
                <a:solidFill>
                  <a:srgbClr val="FF0000"/>
                </a:solidFill>
              </a:rPr>
              <a:t>safe?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i="1" dirty="0"/>
              <a:t>next</a:t>
            </a:r>
            <a:r>
              <a:rPr kumimoji="1" lang="en-US" altLang="zh-CN" dirty="0"/>
              <a:t> &lt;- 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N</a:t>
            </a:r>
            <a:endParaRPr kumimoji="1" lang="en-US" altLang="zh-CN" i="1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Return from the allocate function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B. Store useful values into the record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cxnSp>
        <p:nvCxnSpPr>
          <p:cNvPr id="9" name="曲线连接符 8"/>
          <p:cNvCxnSpPr>
            <a:stCxn id="17" idx="1"/>
            <a:endCxn id="15" idx="1"/>
          </p:cNvCxnSpPr>
          <p:nvPr/>
        </p:nvCxnSpPr>
        <p:spPr bwMode="auto">
          <a:xfrm rot="10800000" flipH="1" flipV="1">
            <a:off x="457199" y="3352160"/>
            <a:ext cx="25153" cy="2039299"/>
          </a:xfrm>
          <a:prstGeom prst="curvedConnector3">
            <a:avLst>
              <a:gd name="adj1" fmla="val -90883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矩形 14"/>
          <p:cNvSpPr/>
          <p:nvPr/>
        </p:nvSpPr>
        <p:spPr bwMode="auto">
          <a:xfrm>
            <a:off x="482353" y="5104122"/>
            <a:ext cx="381000" cy="574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57200" y="3123561"/>
            <a:ext cx="406153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Optimization Results: Two Steps left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Test 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 &lt; </a:t>
            </a:r>
            <a:r>
              <a:rPr kumimoji="1" lang="en-US" altLang="zh-CN" i="1" dirty="0"/>
              <a:t>limit</a:t>
            </a:r>
            <a:r>
              <a:rPr kumimoji="1" lang="en-US" altLang="zh-CN" dirty="0"/>
              <a:t>? (test succeeds)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i="1" dirty="0"/>
              <a:t>next</a:t>
            </a:r>
            <a:r>
              <a:rPr kumimoji="1" lang="en-US" altLang="zh-CN" dirty="0"/>
              <a:t> &lt;- </a:t>
            </a:r>
            <a:r>
              <a:rPr kumimoji="1" lang="en-US" altLang="zh-CN" i="1" dirty="0"/>
              <a:t>next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N</a:t>
            </a:r>
            <a:endParaRPr kumimoji="1" lang="en-US" altLang="zh-CN" i="1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i="1" dirty="0"/>
          </a:p>
          <a:p>
            <a:r>
              <a:rPr kumimoji="1" lang="en-US" altLang="zh-CN" dirty="0"/>
              <a:t>Overall overhead: about 4 instructions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Load N; next + N; </a:t>
            </a:r>
            <a:r>
              <a:rPr kumimoji="1" lang="en-US" altLang="zh-CN" dirty="0" err="1"/>
              <a:t>cmp</a:t>
            </a:r>
            <a:r>
              <a:rPr kumimoji="1" lang="en-US" altLang="zh-CN" dirty="0"/>
              <a:t>; store next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Potential optimizations: combining multiple allocation requests together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Allocate A, Allocate B -&gt; Allocate A+B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i="1" dirty="0"/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Layout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collector needs to handle records of different types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Different length: used when adding </a:t>
            </a:r>
            <a:r>
              <a:rPr kumimoji="1" lang="en-US" altLang="zh-CN" i="1" dirty="0"/>
              <a:t>scan</a:t>
            </a:r>
            <a:endParaRPr kumimoji="1"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442853" y="4026725"/>
            <a:ext cx="4834247" cy="23622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beginning of to-space</a:t>
            </a:r>
            <a:endParaRPr lang="en-US" altLang="zh-CN" sz="2000" i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root 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Forward(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i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i="0" kern="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for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kern="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i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i="0" kern="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kern="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Forward(</a:t>
            </a:r>
            <a:r>
              <a:rPr lang="en-US" altLang="zh-CN" sz="2000" i="0" kern="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kern="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0" kern="0" dirty="0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at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endParaRPr lang="en-US" altLang="zh-CN" sz="2000" i="0" kern="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267200" y="5943600"/>
            <a:ext cx="2209800" cy="3048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Layout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collector needs to handle records of different types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Different length: used when adding </a:t>
            </a:r>
            <a:r>
              <a:rPr kumimoji="1" lang="en-US" altLang="zh-CN" i="1" dirty="0"/>
              <a:t>scan</a:t>
            </a:r>
            <a:endParaRPr kumimoji="1" lang="en-US" altLang="zh-CN" i="1" dirty="0"/>
          </a:p>
          <a:p>
            <a:pPr lvl="1"/>
            <a:r>
              <a:rPr kumimoji="1" lang="en-US" altLang="zh-CN" dirty="0"/>
              <a:t>Field type: used by </a:t>
            </a:r>
            <a:r>
              <a:rPr kumimoji="1" lang="en-US" altLang="zh-CN" i="1" dirty="0"/>
              <a:t>Forward</a:t>
            </a:r>
            <a:endParaRPr kumimoji="1" lang="en-US" altLang="zh-CN" i="1" dirty="0"/>
          </a:p>
          <a:p>
            <a:pPr lvl="2"/>
            <a:r>
              <a:rPr kumimoji="1" lang="en-US" altLang="zh-CN" dirty="0"/>
              <a:t>Only pointers need to be processed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442853" y="4026725"/>
            <a:ext cx="4834247" cy="23622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beginning of to-space</a:t>
            </a:r>
            <a:endParaRPr lang="en-US" altLang="zh-CN" sz="2000" i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root 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Forward(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i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i="0" kern="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1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for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kern="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i="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i="0" kern="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kern="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Forward(</a:t>
            </a:r>
            <a:r>
              <a:rPr lang="en-US" altLang="zh-CN" sz="2000" i="0" kern="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kern="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0" kern="0" dirty="0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at </a:t>
            </a:r>
            <a:r>
              <a:rPr lang="en-US" altLang="zh-CN" sz="2000" i="0" kern="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endParaRPr lang="en-US" altLang="zh-CN" sz="2000" i="0" kern="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962400" y="5638800"/>
            <a:ext cx="1752600" cy="3048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Layout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collector needs to handle records of different types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 solution: add a descriptor for every record!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 OO languages: no extra overhead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objects need type descriptors (introduced later)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 Statically typed language: one-word overhead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392613" y="5486400"/>
            <a:ext cx="6858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154613" y="5486400"/>
            <a:ext cx="1221179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154613" y="5486400"/>
            <a:ext cx="304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459413" y="5486400"/>
            <a:ext cx="304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64213" y="5486400"/>
            <a:ext cx="304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70992" y="5486400"/>
            <a:ext cx="304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93219" y="5966361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i="0" dirty="0"/>
              <a:t>type</a:t>
            </a:r>
            <a:r>
              <a:rPr kumimoji="1" lang="zh-CN" altLang="en-US" sz="1400" i="0" dirty="0"/>
              <a:t> </a:t>
            </a:r>
            <a:r>
              <a:rPr kumimoji="1" lang="en-US" altLang="zh-CN" sz="1400" i="0" dirty="0"/>
              <a:t>pointer</a:t>
            </a:r>
            <a:endParaRPr kumimoji="1" lang="en-US" altLang="zh-CN" sz="1400" i="0" dirty="0"/>
          </a:p>
          <a:p>
            <a:pPr algn="ctr"/>
            <a:r>
              <a:rPr kumimoji="1" lang="en-US" altLang="zh-CN" sz="1400" i="0" dirty="0"/>
              <a:t> (header)</a:t>
            </a:r>
            <a:endParaRPr kumimoji="1" lang="zh-CN" altLang="en-US" sz="1400" i="0" dirty="0"/>
          </a:p>
        </p:txBody>
      </p:sp>
      <p:sp>
        <p:nvSpPr>
          <p:cNvPr id="13" name="文本框 12"/>
          <p:cNvSpPr txBox="1"/>
          <p:nvPr/>
        </p:nvSpPr>
        <p:spPr>
          <a:xfrm>
            <a:off x="4434647" y="5966361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i="0" dirty="0"/>
              <a:t>data</a:t>
            </a:r>
            <a:endParaRPr kumimoji="1" lang="zh-CN" altLang="en-US" sz="1400" i="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Descriptor 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implement GC in Tiger, record descriptors are required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Then GC knows how to handle different types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A simple design: using a string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int *</a:t>
            </a:r>
            <a:r>
              <a:rPr kumimoji="1" lang="en-US" altLang="zh-CN" dirty="0" err="1"/>
              <a:t>alloc_record</a:t>
            </a:r>
            <a:r>
              <a:rPr kumimoji="1" lang="en-US" altLang="zh-CN" dirty="0"/>
              <a:t>(int) -&gt; int *</a:t>
            </a:r>
            <a:r>
              <a:rPr kumimoji="1" lang="en-US" altLang="zh-CN" dirty="0" err="1"/>
              <a:t>alloc_record</a:t>
            </a:r>
            <a:r>
              <a:rPr kumimoji="1" lang="en-US" altLang="zh-CN" dirty="0"/>
              <a:t>(string)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String length: record length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Each byte: 1 represents a pointer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Descriptor 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implement GC in Tiger, record descriptors are required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Then GC knows how to handle different types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A simple design: using a string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int *</a:t>
            </a:r>
            <a:r>
              <a:rPr kumimoji="1" lang="en-US" altLang="zh-CN" dirty="0" err="1"/>
              <a:t>alloc_record</a:t>
            </a:r>
            <a:r>
              <a:rPr kumimoji="1" lang="en-US" altLang="zh-CN" dirty="0"/>
              <a:t>(int) -&gt; int *</a:t>
            </a:r>
            <a:r>
              <a:rPr kumimoji="1" lang="en-US" altLang="zh-CN" dirty="0" err="1"/>
              <a:t>alloc_record</a:t>
            </a:r>
            <a:r>
              <a:rPr kumimoji="1" lang="en-US" altLang="zh-CN" dirty="0"/>
              <a:t>(string)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String length: record length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Each byte: 1 represents a pointer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3392613" y="5702131"/>
            <a:ext cx="6858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154613" y="5702131"/>
            <a:ext cx="1221179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154613" y="5702131"/>
            <a:ext cx="304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459413" y="5702131"/>
            <a:ext cx="304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64213" y="5702131"/>
            <a:ext cx="304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70992" y="5702131"/>
            <a:ext cx="304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66155" y="6182092"/>
            <a:ext cx="1067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i="0" dirty="0"/>
              <a:t>descriptor</a:t>
            </a:r>
            <a:endParaRPr kumimoji="1" lang="en-US" altLang="zh-CN" sz="1400" i="0" dirty="0"/>
          </a:p>
        </p:txBody>
      </p:sp>
      <p:sp>
        <p:nvSpPr>
          <p:cNvPr id="13" name="文本框 12"/>
          <p:cNvSpPr txBox="1"/>
          <p:nvPr/>
        </p:nvSpPr>
        <p:spPr>
          <a:xfrm>
            <a:off x="4434647" y="6182092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i="0" dirty="0"/>
              <a:t>data</a:t>
            </a:r>
            <a:endParaRPr kumimoji="1" lang="zh-CN" altLang="en-US" sz="1400" i="0" dirty="0"/>
          </a:p>
        </p:txBody>
      </p:sp>
      <p:sp>
        <p:nvSpPr>
          <p:cNvPr id="14" name="文本框 13"/>
          <p:cNvSpPr txBox="1"/>
          <p:nvPr/>
        </p:nvSpPr>
        <p:spPr>
          <a:xfrm>
            <a:off x="4152964" y="57202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i="0" dirty="0"/>
              <a:t>p</a:t>
            </a:r>
            <a:endParaRPr kumimoji="1" lang="zh-CN" altLang="en-US" sz="18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62234" y="57202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i="0" dirty="0"/>
              <a:t>p</a:t>
            </a:r>
            <a:endParaRPr kumimoji="1" lang="zh-CN" altLang="en-US" sz="1800" i="0" dirty="0"/>
          </a:p>
        </p:txBody>
      </p:sp>
      <p:sp>
        <p:nvSpPr>
          <p:cNvPr id="16" name="矩形 15"/>
          <p:cNvSpPr/>
          <p:nvPr/>
        </p:nvSpPr>
        <p:spPr bwMode="auto">
          <a:xfrm>
            <a:off x="6416711" y="5181600"/>
            <a:ext cx="1222827" cy="1447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63542" y="484292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i="0" dirty="0"/>
              <a:t>.data</a:t>
            </a:r>
            <a:endParaRPr kumimoji="1" lang="zh-CN" altLang="en-US" sz="1800" i="0" dirty="0"/>
          </a:p>
        </p:txBody>
      </p:sp>
      <p:sp>
        <p:nvSpPr>
          <p:cNvPr id="18" name="矩形 17"/>
          <p:cNvSpPr/>
          <p:nvPr/>
        </p:nvSpPr>
        <p:spPr bwMode="auto">
          <a:xfrm>
            <a:off x="6418360" y="5632366"/>
            <a:ext cx="1221179" cy="457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418360" y="5632366"/>
            <a:ext cx="304800" cy="457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723160" y="5632366"/>
            <a:ext cx="304800" cy="457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027960" y="5632366"/>
            <a:ext cx="304800" cy="457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34739" y="5632366"/>
            <a:ext cx="304800" cy="457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7386" y="567630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0" dirty="0"/>
              <a:t>1</a:t>
            </a:r>
            <a:endParaRPr kumimoji="1" lang="zh-CN" altLang="en-US" sz="1800" i="0" dirty="0"/>
          </a:p>
        </p:txBody>
      </p:sp>
      <p:sp>
        <p:nvSpPr>
          <p:cNvPr id="24" name="文本框 23"/>
          <p:cNvSpPr txBox="1"/>
          <p:nvPr/>
        </p:nvSpPr>
        <p:spPr>
          <a:xfrm>
            <a:off x="7040284" y="567630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0" dirty="0"/>
              <a:t>1</a:t>
            </a:r>
            <a:endParaRPr kumimoji="1" lang="zh-CN" altLang="en-US" sz="1800" i="0" dirty="0"/>
          </a:p>
        </p:txBody>
      </p:sp>
      <p:cxnSp>
        <p:nvCxnSpPr>
          <p:cNvPr id="26" name="曲线连接符 25"/>
          <p:cNvCxnSpPr>
            <a:stCxn id="6" idx="0"/>
            <a:endCxn id="19" idx="1"/>
          </p:cNvCxnSpPr>
          <p:nvPr/>
        </p:nvCxnSpPr>
        <p:spPr bwMode="auto">
          <a:xfrm rot="16200000" flipH="1">
            <a:off x="4997518" y="4440125"/>
            <a:ext cx="158835" cy="2682847"/>
          </a:xfrm>
          <a:prstGeom prst="curvedConnector4">
            <a:avLst>
              <a:gd name="adj1" fmla="val -143923"/>
              <a:gd name="adj2" fmla="val 6849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Baker’s Algorithm: Triggering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heap still contains from/to spaces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From space: served for allocation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To space: served for copy destination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Collection </a:t>
            </a:r>
            <a:r>
              <a:rPr kumimoji="1" lang="en-US" altLang="zh-CN" dirty="0">
                <a:solidFill>
                  <a:srgbClr val="FF0000"/>
                </a:solidFill>
              </a:rPr>
              <a:t>starts</a:t>
            </a:r>
            <a:r>
              <a:rPr kumimoji="1" lang="en-US" altLang="zh-CN" dirty="0"/>
              <a:t> when </a:t>
            </a:r>
            <a:r>
              <a:rPr kumimoji="1" lang="en-US" altLang="zh-CN" dirty="0">
                <a:solidFill>
                  <a:srgbClr val="FF0000"/>
                </a:solidFill>
              </a:rPr>
              <a:t>from space is full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Detected by an allocation request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0016" y="47221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9" name="文本框 8"/>
          <p:cNvSpPr txBox="1"/>
          <p:nvPr/>
        </p:nvSpPr>
        <p:spPr>
          <a:xfrm>
            <a:off x="2438400" y="57281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30" name="曲线连接符 29"/>
          <p:cNvCxnSpPr>
            <a:stCxn id="27" idx="1"/>
            <a:endCxn id="22" idx="2"/>
          </p:cNvCxnSpPr>
          <p:nvPr/>
        </p:nvCxnSpPr>
        <p:spPr bwMode="auto">
          <a:xfrm rot="10800000">
            <a:off x="4998048" y="5160750"/>
            <a:ext cx="2050452" cy="287551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Descriptor 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implement GC in Tiger, record descriptors are required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Then GC knows how to handle different types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A simple design: using a string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int *</a:t>
            </a:r>
            <a:r>
              <a:rPr kumimoji="1" lang="en-US" altLang="zh-CN" dirty="0" err="1"/>
              <a:t>alloc_record</a:t>
            </a:r>
            <a:r>
              <a:rPr kumimoji="1" lang="en-US" altLang="zh-CN" dirty="0"/>
              <a:t>(int) -&gt; int *</a:t>
            </a:r>
            <a:r>
              <a:rPr kumimoji="1" lang="en-US" altLang="zh-CN" dirty="0" err="1"/>
              <a:t>alloc_record</a:t>
            </a:r>
            <a:r>
              <a:rPr kumimoji="1" lang="en-US" altLang="zh-CN" dirty="0"/>
              <a:t>(string)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What about arrays?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Unifying the decoding mechanism with records?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Root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GC starts from roots for tracing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 where are them?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A straightforward design: guess!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Scanning stacks/registers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Finding all looking like pointers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2705100" y="5105400"/>
            <a:ext cx="1905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705100" y="5562600"/>
            <a:ext cx="1905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05100" y="6019800"/>
            <a:ext cx="1905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87146" y="510316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0" dirty="0"/>
              <a:t>0x0</a:t>
            </a:r>
            <a:endParaRPr kumimoji="1" lang="zh-CN" altLang="en-US" i="0" dirty="0"/>
          </a:p>
        </p:txBody>
      </p:sp>
      <p:sp>
        <p:nvSpPr>
          <p:cNvPr id="10" name="文本框 9"/>
          <p:cNvSpPr txBox="1"/>
          <p:nvPr/>
        </p:nvSpPr>
        <p:spPr>
          <a:xfrm>
            <a:off x="3049715" y="5567065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0" dirty="0"/>
              <a:t>0x1233</a:t>
            </a:r>
            <a:endParaRPr kumimoji="1" lang="zh-CN" altLang="en-US" i="0" dirty="0"/>
          </a:p>
        </p:txBody>
      </p:sp>
      <p:sp>
        <p:nvSpPr>
          <p:cNvPr id="11" name="文本框 10"/>
          <p:cNvSpPr txBox="1"/>
          <p:nvPr/>
        </p:nvSpPr>
        <p:spPr>
          <a:xfrm>
            <a:off x="3049715" y="6028730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0" dirty="0"/>
              <a:t>0x1200</a:t>
            </a:r>
            <a:endParaRPr kumimoji="1" lang="zh-CN" altLang="en-US" i="0" dirty="0"/>
          </a:p>
        </p:txBody>
      </p:sp>
      <p:sp>
        <p:nvSpPr>
          <p:cNvPr id="12" name="矩形 11"/>
          <p:cNvSpPr/>
          <p:nvPr/>
        </p:nvSpPr>
        <p:spPr bwMode="auto">
          <a:xfrm>
            <a:off x="5467350" y="5486400"/>
            <a:ext cx="24384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11617" y="4547191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i="0" dirty="0"/>
              <a:t>stack</a:t>
            </a:r>
            <a:endParaRPr kumimoji="1" lang="zh-CN" altLang="en-US" sz="2800" b="1" i="0" dirty="0"/>
          </a:p>
        </p:txBody>
      </p:sp>
      <p:sp>
        <p:nvSpPr>
          <p:cNvPr id="14" name="文本框 13"/>
          <p:cNvSpPr txBox="1"/>
          <p:nvPr/>
        </p:nvSpPr>
        <p:spPr>
          <a:xfrm>
            <a:off x="6203084" y="4963180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i="0" dirty="0"/>
              <a:t>heap</a:t>
            </a:r>
            <a:endParaRPr kumimoji="1" lang="zh-CN" altLang="en-US" sz="2800" b="1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4845552" y="5077360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0x1000</a:t>
            </a:r>
            <a:endParaRPr kumimoji="1" lang="zh-CN" altLang="en-US" sz="2000" i="0" dirty="0"/>
          </a:p>
        </p:txBody>
      </p:sp>
      <p:sp>
        <p:nvSpPr>
          <p:cNvPr id="16" name="文本框 15"/>
          <p:cNvSpPr txBox="1"/>
          <p:nvPr/>
        </p:nvSpPr>
        <p:spPr>
          <a:xfrm>
            <a:off x="7384624" y="5077360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0x2000</a:t>
            </a:r>
            <a:endParaRPr kumimoji="1" lang="zh-CN" altLang="en-US" sz="2000" i="0" dirty="0"/>
          </a:p>
        </p:txBody>
      </p:sp>
      <p:sp>
        <p:nvSpPr>
          <p:cNvPr id="17" name="文本框 16"/>
          <p:cNvSpPr txBox="1"/>
          <p:nvPr/>
        </p:nvSpPr>
        <p:spPr>
          <a:xfrm>
            <a:off x="2059547" y="5120881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No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029261" y="5545930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No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28145" y="6028730"/>
            <a:ext cx="191430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Perhaps Yes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线箭头连接符 20"/>
          <p:cNvCxnSpPr>
            <a:stCxn id="8" idx="3"/>
            <a:endCxn id="12" idx="2"/>
          </p:cNvCxnSpPr>
          <p:nvPr/>
        </p:nvCxnSpPr>
        <p:spPr bwMode="auto">
          <a:xfrm flipV="1">
            <a:off x="4610100" y="5943600"/>
            <a:ext cx="2076450" cy="3048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Exact Root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guess-based solution is known as an approximate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Some integers might be treated as pointers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 how to implement an exact one?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Tiger’s solution: building a pointer map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 maps are generated by </a:t>
            </a:r>
            <a:r>
              <a:rPr kumimoji="1" lang="en-US" altLang="zh-CN" dirty="0">
                <a:solidFill>
                  <a:srgbClr val="FF0000"/>
                </a:solidFill>
              </a:rPr>
              <a:t>compilers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Compilers know which temp is a pointer during compilation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Maps for Tiger: 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pointer map should consist: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Pointers on stack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Pointers in callee-saved registers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GC threads use those pointers to traverse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Where should we insert a pointer map?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It depends on when GC is triggered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When allocation: inserting before </a:t>
            </a:r>
            <a:r>
              <a:rPr kumimoji="1" lang="en-US" altLang="zh-CN" i="1" dirty="0" err="1">
                <a:solidFill>
                  <a:srgbClr val="FF0000"/>
                </a:solidFill>
              </a:rPr>
              <a:t>alloc_record</a:t>
            </a:r>
            <a:endParaRPr kumimoji="1" lang="en-US" altLang="zh-CN" i="1" dirty="0">
              <a:solidFill>
                <a:srgbClr val="FF0000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546129" y="5819001"/>
            <a:ext cx="2146742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5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gen_pointer_map</a:t>
            </a:r>
            <a:endParaRPr kumimoji="1" lang="en-US" altLang="zh-CN" sz="1500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kumimoji="1" lang="en-US" altLang="zh-CN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alloc_record</a:t>
            </a:r>
            <a:endParaRPr kumimoji="1" lang="zh-CN" altLang="en-US" sz="15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25323" y="5819001"/>
            <a:ext cx="1685077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alloc_record</a:t>
            </a:r>
            <a:r>
              <a:rPr kumimoji="1" lang="en-US" altLang="zh-CN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1" lang="en-US" altLang="zh-CN" sz="15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…(allocation)</a:t>
            </a:r>
            <a:endParaRPr kumimoji="1" lang="zh-CN" altLang="en-US" sz="15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线箭头连接符 8"/>
          <p:cNvCxnSpPr/>
          <p:nvPr/>
        </p:nvCxnSpPr>
        <p:spPr bwMode="auto">
          <a:xfrm flipV="1">
            <a:off x="4610100" y="6019800"/>
            <a:ext cx="715223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Maps for Tiger: 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pointer map should consist: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Pointers on stack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Pointers in callee-saved registers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GC threads use those pointers to traverse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Where should we insert a pointer map?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It depends on when GC is triggered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When allocation: inserting before </a:t>
            </a:r>
            <a:r>
              <a:rPr kumimoji="1" lang="en-US" altLang="zh-CN" i="1" dirty="0" err="1">
                <a:solidFill>
                  <a:srgbClr val="FF0000"/>
                </a:solidFill>
              </a:rPr>
              <a:t>alloc_record</a:t>
            </a:r>
            <a:endParaRPr kumimoji="1" lang="en-US" altLang="zh-CN" i="1" dirty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For recursive invocation: inserting for all function calls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316806" y="5971401"/>
            <a:ext cx="2146742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5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gen_pointer_map</a:t>
            </a:r>
            <a:endParaRPr kumimoji="1" lang="en-US" altLang="zh-CN" sz="1500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kumimoji="1" lang="en-US" altLang="zh-CN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alloc_record</a:t>
            </a:r>
            <a:endParaRPr kumimoji="1" lang="zh-CN" altLang="en-US" sz="15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0" y="5971401"/>
            <a:ext cx="1685077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alloc_record</a:t>
            </a:r>
            <a:r>
              <a:rPr kumimoji="1" lang="en-US" altLang="zh-CN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1" lang="en-US" altLang="zh-CN" sz="15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…(allocation)</a:t>
            </a:r>
            <a:endParaRPr kumimoji="1" lang="zh-CN" altLang="en-US" sz="15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线箭头连接符 8"/>
          <p:cNvCxnSpPr/>
          <p:nvPr/>
        </p:nvCxnSpPr>
        <p:spPr bwMode="auto">
          <a:xfrm flipV="1">
            <a:off x="5380777" y="6172200"/>
            <a:ext cx="715223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834414" y="5664219"/>
            <a:ext cx="1915909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5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gen_pointer_map</a:t>
            </a:r>
            <a:endParaRPr kumimoji="1" lang="en-US" altLang="zh-CN" sz="1500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call xxx</a:t>
            </a:r>
            <a:endParaRPr kumimoji="1" lang="zh-CN" altLang="en-US" sz="15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直线箭头连接符 10"/>
          <p:cNvCxnSpPr/>
          <p:nvPr/>
        </p:nvCxnSpPr>
        <p:spPr bwMode="auto">
          <a:xfrm>
            <a:off x="1927209" y="6080908"/>
            <a:ext cx="1501791" cy="912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Maps for Tiger: Information Passing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to know which are pointers?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 knew them, but we lost them during compilation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 example: we know them in AST (type checking)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We need to pass this information downwards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Temp: mark if it is a pointer in </a:t>
            </a:r>
            <a:r>
              <a:rPr kumimoji="1" lang="en-US" altLang="zh-CN" i="1" dirty="0" err="1"/>
              <a:t>temp_map</a:t>
            </a:r>
            <a:endParaRPr kumimoji="1" lang="en-US" altLang="zh-CN" i="1" dirty="0"/>
          </a:p>
          <a:p>
            <a:pPr lvl="1"/>
            <a:r>
              <a:rPr kumimoji="1" lang="en-US" altLang="zh-CN" dirty="0"/>
              <a:t>Stack slot: mark if it contains a pointer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Register allocation: passing temps to registers</a:t>
            </a:r>
            <a:endParaRPr kumimoji="1" lang="en-US" altLang="zh-CN" dirty="0"/>
          </a:p>
          <a:p>
            <a:pPr lvl="1"/>
            <a:endParaRPr kumimoji="1"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Maps for Tiger: Storage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 of pointer maps can be totally determined during compilation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Each call site has exactly one pointer map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We can store pointer maps in .</a:t>
            </a:r>
            <a:r>
              <a:rPr kumimoji="1" lang="en-US" altLang="zh-CN" i="1" dirty="0"/>
              <a:t>data</a:t>
            </a:r>
            <a:r>
              <a:rPr kumimoji="1" lang="en-US" altLang="zh-CN" dirty="0"/>
              <a:t> section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Index with labels, linked to the </a:t>
            </a:r>
            <a:r>
              <a:rPr kumimoji="1" lang="en-US" altLang="zh-CN" dirty="0">
                <a:solidFill>
                  <a:srgbClr val="FF0000"/>
                </a:solidFill>
              </a:rPr>
              <a:t>next map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43051" y="5340616"/>
            <a:ext cx="209550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call f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327: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24967" y="4839367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0" dirty="0"/>
              <a:t>.code</a:t>
            </a:r>
            <a:endParaRPr kumimoji="1" lang="zh-CN" altLang="en-US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038600" y="5340616"/>
            <a:ext cx="4038600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327: .word L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326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.word L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327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.word … 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34917" y="4839367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0" dirty="0"/>
              <a:t>.data</a:t>
            </a:r>
            <a:endParaRPr kumimoji="1" lang="zh-CN" altLang="en-US" i="0" dirty="0"/>
          </a:p>
        </p:txBody>
      </p:sp>
      <p:cxnSp>
        <p:nvCxnSpPr>
          <p:cNvPr id="11" name="直线箭头连接符 10"/>
          <p:cNvCxnSpPr/>
          <p:nvPr/>
        </p:nvCxnSpPr>
        <p:spPr bwMode="auto">
          <a:xfrm>
            <a:off x="3056632" y="5931345"/>
            <a:ext cx="2582168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4038600" y="3810000"/>
            <a:ext cx="4038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4" name="曲线连接符 13"/>
          <p:cNvCxnSpPr/>
          <p:nvPr/>
        </p:nvCxnSpPr>
        <p:spPr bwMode="auto">
          <a:xfrm rot="5400000" flipH="1" flipV="1">
            <a:off x="7350481" y="5052226"/>
            <a:ext cx="996238" cy="1524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Maps for Tiger: Storage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 of pointer maps can be totally determined during compilation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Each </a:t>
            </a:r>
            <a:r>
              <a:rPr kumimoji="1" lang="en-US" altLang="zh-CN" dirty="0">
                <a:solidFill>
                  <a:srgbClr val="FF0000"/>
                </a:solidFill>
              </a:rPr>
              <a:t>call site has exactly one pointer map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We can store pointer maps in </a:t>
            </a:r>
            <a:r>
              <a:rPr kumimoji="1" lang="en-US" altLang="zh-CN" dirty="0">
                <a:solidFill>
                  <a:srgbClr val="FF0000"/>
                </a:solidFill>
              </a:rPr>
              <a:t>.</a:t>
            </a:r>
            <a:r>
              <a:rPr kumimoji="1" lang="en-US" altLang="zh-CN" i="1" dirty="0">
                <a:solidFill>
                  <a:srgbClr val="FF0000"/>
                </a:solidFill>
              </a:rPr>
              <a:t>data</a:t>
            </a:r>
            <a:r>
              <a:rPr kumimoji="1" lang="en-US" altLang="zh-CN" dirty="0"/>
              <a:t> section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Index with labels, linked to the next map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Head of all maps is stored </a:t>
            </a:r>
            <a:r>
              <a:rPr kumimoji="1" lang="en-US" altLang="zh-CN" dirty="0">
                <a:solidFill>
                  <a:srgbClr val="FF0000"/>
                </a:solidFill>
              </a:rPr>
              <a:t>as a global value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43051" y="5340616"/>
            <a:ext cx="209550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call f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327: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24967" y="4839367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0" dirty="0"/>
              <a:t>.code</a:t>
            </a:r>
            <a:endParaRPr kumimoji="1" lang="zh-CN" altLang="en-US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038600" y="5340616"/>
            <a:ext cx="4038600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 </a:t>
            </a:r>
            <a:r>
              <a:rPr kumimoji="1" lang="en-US" altLang="zh-CN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zh-CN" i="0" baseline="-25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327: …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34917" y="4839367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0" dirty="0"/>
              <a:t>.data</a:t>
            </a:r>
            <a:endParaRPr kumimoji="1" lang="zh-CN" altLang="en-US" i="0" dirty="0"/>
          </a:p>
        </p:txBody>
      </p:sp>
      <p:sp>
        <p:nvSpPr>
          <p:cNvPr id="12" name="矩形 11"/>
          <p:cNvSpPr/>
          <p:nvPr/>
        </p:nvSpPr>
        <p:spPr bwMode="auto">
          <a:xfrm>
            <a:off x="4038600" y="3810000"/>
            <a:ext cx="4038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Maps for Tiger: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Stack variable: marking offsets relative to stack frame pointers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Pointer values can be found on the stack address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What about registers?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2590800" y="4800600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90800" y="5105400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90800" y="5410200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90800" y="5715000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590800" y="6019800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590800" y="6324600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32661" y="4371945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stack</a:t>
            </a:r>
            <a:endParaRPr kumimoji="1" lang="zh-CN" altLang="en-US" sz="2000" i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4419600" y="5779532"/>
            <a:ext cx="381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800600" y="5779532"/>
            <a:ext cx="381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93950" y="50453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/>
              <a:t>p</a:t>
            </a:r>
            <a:endParaRPr kumimoji="1" lang="zh-CN" altLang="en-US" sz="1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893950" y="5638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/>
              <a:t>p</a:t>
            </a:r>
            <a:endParaRPr kumimoji="1" lang="zh-CN" altLang="en-US" sz="1800" dirty="0"/>
          </a:p>
        </p:txBody>
      </p:sp>
      <p:cxnSp>
        <p:nvCxnSpPr>
          <p:cNvPr id="25" name="直线箭头连接符 24"/>
          <p:cNvCxnSpPr/>
          <p:nvPr/>
        </p:nvCxnSpPr>
        <p:spPr bwMode="auto">
          <a:xfrm>
            <a:off x="2286000" y="6629400"/>
            <a:ext cx="3048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1721549" y="6451164"/>
            <a:ext cx="630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i="0" dirty="0"/>
              <a:t>%</a:t>
            </a:r>
            <a:r>
              <a:rPr kumimoji="1" lang="en-US" altLang="zh-CN" sz="1500" i="0" dirty="0" err="1"/>
              <a:t>rsp</a:t>
            </a:r>
            <a:endParaRPr kumimoji="1" lang="zh-CN" altLang="en-US" sz="1500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4450976" y="5379422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map</a:t>
            </a:r>
            <a:endParaRPr kumimoji="1" lang="zh-CN" altLang="en-US" sz="2000" i="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08763" y="5841088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16</a:t>
            </a:r>
            <a:endParaRPr kumimoji="1" lang="zh-CN" altLang="en-US" sz="1600" i="0" dirty="0"/>
          </a:p>
        </p:txBody>
      </p:sp>
      <p:sp>
        <p:nvSpPr>
          <p:cNvPr id="30" name="文本框 29"/>
          <p:cNvSpPr txBox="1"/>
          <p:nvPr/>
        </p:nvSpPr>
        <p:spPr>
          <a:xfrm>
            <a:off x="4770531" y="584108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32</a:t>
            </a:r>
            <a:endParaRPr kumimoji="1" lang="zh-CN" altLang="en-US" sz="1600" i="0" dirty="0"/>
          </a:p>
        </p:txBody>
      </p:sp>
      <p:cxnSp>
        <p:nvCxnSpPr>
          <p:cNvPr id="32" name="直线箭头连接符 31"/>
          <p:cNvCxnSpPr>
            <a:stCxn id="28" idx="1"/>
            <a:endCxn id="9" idx="3"/>
          </p:cNvCxnSpPr>
          <p:nvPr/>
        </p:nvCxnSpPr>
        <p:spPr bwMode="auto">
          <a:xfrm flipH="1" flipV="1">
            <a:off x="3505200" y="5867400"/>
            <a:ext cx="903563" cy="14296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线箭头连接符 32"/>
          <p:cNvCxnSpPr>
            <a:endCxn id="7" idx="3"/>
          </p:cNvCxnSpPr>
          <p:nvPr/>
        </p:nvCxnSpPr>
        <p:spPr bwMode="auto">
          <a:xfrm flipH="1" flipV="1">
            <a:off x="3505200" y="5257800"/>
            <a:ext cx="1337613" cy="6810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Maps for Tiger: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naive method: push callee-saved registers before invocation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Storing pointers is enough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Maps only need to remember the offsets on stack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2554660" y="4012288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54660" y="4317088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54660" y="4621888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54660" y="4926688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554660" y="5231488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554660" y="5536288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96521" y="3583633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stack</a:t>
            </a:r>
            <a:endParaRPr kumimoji="1" lang="zh-CN" altLang="en-US" sz="2000" i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4902888" y="5799378"/>
            <a:ext cx="381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283888" y="5799378"/>
            <a:ext cx="381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57810" y="42570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/>
              <a:t>p</a:t>
            </a:r>
            <a:endParaRPr kumimoji="1" lang="zh-CN" altLang="en-US" sz="1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857810" y="48504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/>
              <a:t>p</a:t>
            </a:r>
            <a:endParaRPr kumimoji="1" lang="zh-CN" altLang="en-US" sz="1800" dirty="0"/>
          </a:p>
        </p:txBody>
      </p:sp>
      <p:cxnSp>
        <p:nvCxnSpPr>
          <p:cNvPr id="25" name="直线箭头连接符 24"/>
          <p:cNvCxnSpPr/>
          <p:nvPr/>
        </p:nvCxnSpPr>
        <p:spPr bwMode="auto">
          <a:xfrm>
            <a:off x="2244251" y="6445685"/>
            <a:ext cx="3048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1694329" y="6268337"/>
            <a:ext cx="630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i="0" dirty="0"/>
              <a:t>%</a:t>
            </a:r>
            <a:r>
              <a:rPr kumimoji="1" lang="en-US" altLang="zh-CN" sz="1500" i="0" dirty="0" err="1"/>
              <a:t>rsp</a:t>
            </a:r>
            <a:endParaRPr kumimoji="1" lang="zh-CN" altLang="en-US" sz="1500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4450976" y="5379422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map</a:t>
            </a:r>
            <a:endParaRPr kumimoji="1" lang="zh-CN" altLang="en-US" sz="2000" i="0" dirty="0"/>
          </a:p>
        </p:txBody>
      </p:sp>
      <p:sp>
        <p:nvSpPr>
          <p:cNvPr id="28" name="文本框 27"/>
          <p:cNvSpPr txBox="1"/>
          <p:nvPr/>
        </p:nvSpPr>
        <p:spPr>
          <a:xfrm>
            <a:off x="4892051" y="5860934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32</a:t>
            </a:r>
            <a:endParaRPr kumimoji="1" lang="zh-CN" altLang="en-US" sz="1600" i="0" dirty="0"/>
          </a:p>
        </p:txBody>
      </p:sp>
      <p:sp>
        <p:nvSpPr>
          <p:cNvPr id="30" name="文本框 29"/>
          <p:cNvSpPr txBox="1"/>
          <p:nvPr/>
        </p:nvSpPr>
        <p:spPr>
          <a:xfrm>
            <a:off x="5253819" y="5860934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48</a:t>
            </a:r>
            <a:endParaRPr kumimoji="1" lang="zh-CN" altLang="en-US" sz="1600" i="0" dirty="0"/>
          </a:p>
        </p:txBody>
      </p:sp>
      <p:cxnSp>
        <p:nvCxnSpPr>
          <p:cNvPr id="33" name="直线箭头连接符 32"/>
          <p:cNvCxnSpPr>
            <a:stCxn id="21" idx="0"/>
            <a:endCxn id="7" idx="3"/>
          </p:cNvCxnSpPr>
          <p:nvPr/>
        </p:nvCxnSpPr>
        <p:spPr bwMode="auto">
          <a:xfrm flipH="1" flipV="1">
            <a:off x="3469060" y="4469488"/>
            <a:ext cx="2005328" cy="13298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2554660" y="5836085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552743" y="6140885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49051" y="580117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err="1"/>
              <a:t>rbx</a:t>
            </a:r>
            <a:r>
              <a:rPr kumimoji="1" lang="en-US" altLang="zh-CN" sz="1800" dirty="0"/>
              <a:t> (p)</a:t>
            </a:r>
            <a:endParaRPr kumimoji="1" lang="zh-CN" altLang="en-US" sz="1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580979" y="609519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err="1"/>
              <a:t>rdi</a:t>
            </a:r>
            <a:r>
              <a:rPr kumimoji="1" lang="en-US" altLang="zh-CN" sz="1800" dirty="0"/>
              <a:t> (p)</a:t>
            </a:r>
            <a:endParaRPr kumimoji="1" lang="zh-CN" altLang="en-US" sz="1800" dirty="0"/>
          </a:p>
        </p:txBody>
      </p:sp>
      <p:sp>
        <p:nvSpPr>
          <p:cNvPr id="36" name="矩形 35"/>
          <p:cNvSpPr/>
          <p:nvPr/>
        </p:nvSpPr>
        <p:spPr bwMode="auto">
          <a:xfrm>
            <a:off x="4138826" y="5799378"/>
            <a:ext cx="381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519826" y="5799378"/>
            <a:ext cx="381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72438" y="585870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0</a:t>
            </a:r>
            <a:endParaRPr kumimoji="1" lang="zh-CN" altLang="en-US" sz="1600" i="0" dirty="0"/>
          </a:p>
        </p:txBody>
      </p:sp>
      <p:sp>
        <p:nvSpPr>
          <p:cNvPr id="39" name="文本框 38"/>
          <p:cNvSpPr txBox="1"/>
          <p:nvPr/>
        </p:nvSpPr>
        <p:spPr>
          <a:xfrm>
            <a:off x="4552570" y="586033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8</a:t>
            </a:r>
            <a:endParaRPr kumimoji="1" lang="zh-CN" altLang="en-US" sz="1600" i="0" dirty="0"/>
          </a:p>
        </p:txBody>
      </p:sp>
      <p:cxnSp>
        <p:nvCxnSpPr>
          <p:cNvPr id="24" name="曲线连接符 23"/>
          <p:cNvCxnSpPr>
            <a:stCxn id="9" idx="3"/>
            <a:endCxn id="20" idx="0"/>
          </p:cNvCxnSpPr>
          <p:nvPr/>
        </p:nvCxnSpPr>
        <p:spPr bwMode="auto">
          <a:xfrm>
            <a:off x="3469060" y="5079088"/>
            <a:ext cx="1624328" cy="720290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2" name="曲线连接符 41"/>
          <p:cNvCxnSpPr>
            <a:stCxn id="14" idx="3"/>
            <a:endCxn id="37" idx="0"/>
          </p:cNvCxnSpPr>
          <p:nvPr/>
        </p:nvCxnSpPr>
        <p:spPr bwMode="auto">
          <a:xfrm flipV="1">
            <a:off x="3479114" y="5799378"/>
            <a:ext cx="1231212" cy="186462"/>
          </a:xfrm>
          <a:prstGeom prst="curvedConnector4">
            <a:avLst>
              <a:gd name="adj1" fmla="val 42264"/>
              <a:gd name="adj2" fmla="val 1556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6" name="直线箭头连接符 45"/>
          <p:cNvCxnSpPr>
            <a:stCxn id="36" idx="1"/>
            <a:endCxn id="34" idx="3"/>
          </p:cNvCxnSpPr>
          <p:nvPr/>
        </p:nvCxnSpPr>
        <p:spPr bwMode="auto">
          <a:xfrm flipH="1">
            <a:off x="3467143" y="6027978"/>
            <a:ext cx="671683" cy="26530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1: Flipping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role of from/to space </a:t>
            </a:r>
            <a:r>
              <a:rPr kumimoji="1" lang="en-US" altLang="zh-CN" dirty="0">
                <a:solidFill>
                  <a:srgbClr val="FF0000"/>
                </a:solidFill>
              </a:rPr>
              <a:t>switches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original to-space now accepts new objects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30" name="曲线连接符 29"/>
          <p:cNvCxnSpPr>
            <a:stCxn id="27" idx="1"/>
            <a:endCxn id="22" idx="2"/>
          </p:cNvCxnSpPr>
          <p:nvPr/>
        </p:nvCxnSpPr>
        <p:spPr bwMode="auto">
          <a:xfrm rot="10800000">
            <a:off x="4998048" y="5160750"/>
            <a:ext cx="2050452" cy="287551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线箭头连接符 28"/>
          <p:cNvCxnSpPr/>
          <p:nvPr/>
        </p:nvCxnSpPr>
        <p:spPr bwMode="auto">
          <a:xfrm flipV="1">
            <a:off x="320463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文本框 30"/>
          <p:cNvSpPr txBox="1"/>
          <p:nvPr/>
        </p:nvSpPr>
        <p:spPr>
          <a:xfrm>
            <a:off x="2677430" y="6460123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scan/next</a:t>
            </a:r>
            <a:endParaRPr kumimoji="1" lang="zh-CN" altLang="en-US" sz="1600" i="0" dirty="0"/>
          </a:p>
        </p:txBody>
      </p:sp>
      <p:sp>
        <p:nvSpPr>
          <p:cNvPr id="32" name="文本框 31"/>
          <p:cNvSpPr txBox="1"/>
          <p:nvPr/>
        </p:nvSpPr>
        <p:spPr>
          <a:xfrm>
            <a:off x="2248109" y="646176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600" i="0" dirty="0"/>
          </a:p>
        </p:txBody>
      </p:sp>
      <p:cxnSp>
        <p:nvCxnSpPr>
          <p:cNvPr id="33" name="直线箭头连接符 32"/>
          <p:cNvCxnSpPr/>
          <p:nvPr/>
        </p:nvCxnSpPr>
        <p:spPr bwMode="auto">
          <a:xfrm flipV="1">
            <a:off x="327660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线箭头连接符 33"/>
          <p:cNvCxnSpPr/>
          <p:nvPr/>
        </p:nvCxnSpPr>
        <p:spPr bwMode="auto">
          <a:xfrm flipV="1">
            <a:off x="662940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6332802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14" name="文本框 13"/>
          <p:cNvSpPr txBox="1"/>
          <p:nvPr/>
        </p:nvSpPr>
        <p:spPr>
          <a:xfrm>
            <a:off x="2270016" y="47221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2438400" y="57281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Maps for Tiger: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 advanced method: only marks if each register contains a pointer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simple bitmap (each bit for a register)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value is not stored in the map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20" name="矩形 19"/>
          <p:cNvSpPr/>
          <p:nvPr/>
        </p:nvSpPr>
        <p:spPr bwMode="auto">
          <a:xfrm>
            <a:off x="3502036" y="4919028"/>
            <a:ext cx="381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840133" y="4435967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map</a:t>
            </a:r>
            <a:endParaRPr kumimoji="1" lang="zh-CN" altLang="en-US" sz="2000" i="0" dirty="0"/>
          </a:p>
        </p:txBody>
      </p:sp>
      <p:sp>
        <p:nvSpPr>
          <p:cNvPr id="28" name="文本框 27"/>
          <p:cNvSpPr txBox="1"/>
          <p:nvPr/>
        </p:nvSpPr>
        <p:spPr>
          <a:xfrm>
            <a:off x="3491199" y="4980584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32</a:t>
            </a:r>
            <a:endParaRPr kumimoji="1" lang="zh-CN" altLang="en-US" sz="1600" i="0" dirty="0"/>
          </a:p>
        </p:txBody>
      </p:sp>
      <p:sp>
        <p:nvSpPr>
          <p:cNvPr id="37" name="矩形 36"/>
          <p:cNvSpPr/>
          <p:nvPr/>
        </p:nvSpPr>
        <p:spPr bwMode="auto">
          <a:xfrm>
            <a:off x="3118974" y="4919028"/>
            <a:ext cx="381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151718" y="497998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8</a:t>
            </a:r>
            <a:endParaRPr kumimoji="1" lang="zh-CN" altLang="en-US" sz="1600" i="0" dirty="0"/>
          </a:p>
        </p:txBody>
      </p:sp>
      <p:sp>
        <p:nvSpPr>
          <p:cNvPr id="40" name="矩形 39"/>
          <p:cNvSpPr/>
          <p:nvPr/>
        </p:nvSpPr>
        <p:spPr bwMode="auto">
          <a:xfrm>
            <a:off x="3883037" y="491902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036930" y="491902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191392" y="491902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343312" y="491902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492876" y="491902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646769" y="491902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801231" y="491902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955124" y="491902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92675" y="4993739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0" dirty="0"/>
              <a:t>1</a:t>
            </a:r>
            <a:endParaRPr kumimoji="1" lang="zh-CN" altLang="en-US" sz="1400" i="0" dirty="0"/>
          </a:p>
        </p:txBody>
      </p:sp>
      <p:sp>
        <p:nvSpPr>
          <p:cNvPr id="51" name="文本框 50"/>
          <p:cNvSpPr txBox="1"/>
          <p:nvPr/>
        </p:nvSpPr>
        <p:spPr>
          <a:xfrm>
            <a:off x="4750572" y="4993738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0" dirty="0"/>
              <a:t>1</a:t>
            </a:r>
            <a:endParaRPr kumimoji="1" lang="zh-CN" altLang="en-US" sz="1400" i="0" dirty="0"/>
          </a:p>
        </p:txBody>
      </p:sp>
      <p:sp>
        <p:nvSpPr>
          <p:cNvPr id="52" name="文本框 51"/>
          <p:cNvSpPr txBox="1"/>
          <p:nvPr/>
        </p:nvSpPr>
        <p:spPr>
          <a:xfrm>
            <a:off x="3200400" y="5389480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0" dirty="0"/>
              <a:t>stack</a:t>
            </a:r>
            <a:endParaRPr kumimoji="1" lang="zh-CN" altLang="en-US" sz="1400" i="0" dirty="0"/>
          </a:p>
        </p:txBody>
      </p:sp>
      <p:sp>
        <p:nvSpPr>
          <p:cNvPr id="53" name="文本框 52"/>
          <p:cNvSpPr txBox="1"/>
          <p:nvPr/>
        </p:nvSpPr>
        <p:spPr>
          <a:xfrm>
            <a:off x="4136959" y="5376227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0" dirty="0"/>
              <a:t>register</a:t>
            </a:r>
            <a:endParaRPr kumimoji="1" lang="zh-CN" altLang="en-US" sz="14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3805446" y="5572009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rgbClr val="FF0000"/>
                </a:solidFill>
              </a:rPr>
              <a:t>rbx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750572" y="557200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rgbClr val="FF0000"/>
                </a:solidFill>
              </a:rPr>
              <a:t>rdi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/>
          <p:cNvCxnSpPr>
            <a:endCxn id="41" idx="2"/>
          </p:cNvCxnSpPr>
          <p:nvPr/>
        </p:nvCxnSpPr>
        <p:spPr bwMode="auto">
          <a:xfrm flipV="1">
            <a:off x="4104411" y="5376228"/>
            <a:ext cx="9750" cy="3062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线箭头连接符 54"/>
          <p:cNvCxnSpPr>
            <a:endCxn id="49" idx="2"/>
          </p:cNvCxnSpPr>
          <p:nvPr/>
        </p:nvCxnSpPr>
        <p:spPr bwMode="auto">
          <a:xfrm flipH="1" flipV="1">
            <a:off x="4878462" y="5376228"/>
            <a:ext cx="65198" cy="3062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Maps for Tiger: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 advanced method: only marks if each register contains a pointer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simple bitmap (each bit for a register)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value is not stored in the map</a:t>
            </a:r>
            <a:endParaRPr kumimoji="1" lang="en-US" altLang="zh-CN" dirty="0"/>
          </a:p>
          <a:p>
            <a:r>
              <a:rPr kumimoji="1" lang="en-US" altLang="zh-CN" dirty="0"/>
              <a:t>Co-generate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 callees to find values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Callee tracks types of those pointers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Spilling: enter them </a:t>
            </a:r>
            <a:r>
              <a:rPr kumimoji="1" lang="en-US" altLang="zh-CN"/>
              <a:t>into callee’s map 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 dirty="0"/>
          </a:p>
        </p:txBody>
      </p:sp>
      <p:sp>
        <p:nvSpPr>
          <p:cNvPr id="20" name="矩形 19"/>
          <p:cNvSpPr/>
          <p:nvPr/>
        </p:nvSpPr>
        <p:spPr bwMode="auto">
          <a:xfrm>
            <a:off x="2433112" y="5777948"/>
            <a:ext cx="381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25196" y="5286574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caller map</a:t>
            </a:r>
            <a:endParaRPr kumimoji="1" lang="zh-CN" altLang="en-US" sz="2000" i="0" dirty="0"/>
          </a:p>
        </p:txBody>
      </p:sp>
      <p:sp>
        <p:nvSpPr>
          <p:cNvPr id="28" name="文本框 27"/>
          <p:cNvSpPr txBox="1"/>
          <p:nvPr/>
        </p:nvSpPr>
        <p:spPr>
          <a:xfrm>
            <a:off x="2422275" y="5839504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32</a:t>
            </a:r>
            <a:endParaRPr kumimoji="1" lang="zh-CN" altLang="en-US" sz="1600" i="0" dirty="0"/>
          </a:p>
        </p:txBody>
      </p:sp>
      <p:sp>
        <p:nvSpPr>
          <p:cNvPr id="37" name="矩形 36"/>
          <p:cNvSpPr/>
          <p:nvPr/>
        </p:nvSpPr>
        <p:spPr bwMode="auto">
          <a:xfrm>
            <a:off x="2050050" y="5777948"/>
            <a:ext cx="381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82794" y="583890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8</a:t>
            </a:r>
            <a:endParaRPr kumimoji="1" lang="zh-CN" altLang="en-US" sz="1600" i="0" dirty="0"/>
          </a:p>
        </p:txBody>
      </p:sp>
      <p:sp>
        <p:nvSpPr>
          <p:cNvPr id="40" name="矩形 39"/>
          <p:cNvSpPr/>
          <p:nvPr/>
        </p:nvSpPr>
        <p:spPr bwMode="auto">
          <a:xfrm>
            <a:off x="2814113" y="577794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968006" y="577794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122468" y="577794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274388" y="577794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423952" y="577794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577845" y="577794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732307" y="577794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886200" y="577794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23751" y="5852659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0" dirty="0"/>
              <a:t>1</a:t>
            </a:r>
            <a:endParaRPr kumimoji="1" lang="zh-CN" altLang="en-US" sz="1400" i="0" dirty="0"/>
          </a:p>
        </p:txBody>
      </p:sp>
      <p:sp>
        <p:nvSpPr>
          <p:cNvPr id="51" name="文本框 50"/>
          <p:cNvSpPr txBox="1"/>
          <p:nvPr/>
        </p:nvSpPr>
        <p:spPr>
          <a:xfrm>
            <a:off x="3681648" y="5852658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0" dirty="0"/>
              <a:t>1</a:t>
            </a:r>
            <a:endParaRPr kumimoji="1" lang="zh-CN" altLang="en-US" sz="1400" i="0" dirty="0"/>
          </a:p>
        </p:txBody>
      </p:sp>
      <p:sp>
        <p:nvSpPr>
          <p:cNvPr id="52" name="文本框 51"/>
          <p:cNvSpPr txBox="1"/>
          <p:nvPr/>
        </p:nvSpPr>
        <p:spPr>
          <a:xfrm>
            <a:off x="2131476" y="6248400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0" dirty="0"/>
              <a:t>stack</a:t>
            </a:r>
            <a:endParaRPr kumimoji="1" lang="zh-CN" altLang="en-US" sz="1400" i="0" dirty="0"/>
          </a:p>
        </p:txBody>
      </p:sp>
      <p:sp>
        <p:nvSpPr>
          <p:cNvPr id="53" name="文本框 52"/>
          <p:cNvSpPr txBox="1"/>
          <p:nvPr/>
        </p:nvSpPr>
        <p:spPr>
          <a:xfrm>
            <a:off x="3068035" y="6235147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0" dirty="0"/>
              <a:t>register</a:t>
            </a:r>
            <a:endParaRPr kumimoji="1" lang="zh-CN" altLang="en-US" sz="14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2736522" y="6430929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rgbClr val="FF0000"/>
                </a:solidFill>
              </a:rPr>
              <a:t>rbx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681648" y="6430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rgbClr val="FF0000"/>
                </a:solidFill>
              </a:rPr>
              <a:t>rdi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/>
          <p:cNvCxnSpPr>
            <a:endCxn id="91" idx="1"/>
          </p:cNvCxnSpPr>
          <p:nvPr/>
        </p:nvCxnSpPr>
        <p:spPr bwMode="auto">
          <a:xfrm>
            <a:off x="4393764" y="6458636"/>
            <a:ext cx="445771" cy="17076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线箭头连接符 54"/>
          <p:cNvCxnSpPr>
            <a:endCxn id="49" idx="2"/>
          </p:cNvCxnSpPr>
          <p:nvPr/>
        </p:nvCxnSpPr>
        <p:spPr bwMode="auto">
          <a:xfrm flipH="1" flipV="1">
            <a:off x="3809538" y="6235148"/>
            <a:ext cx="65198" cy="3062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矩形 87"/>
          <p:cNvSpPr/>
          <p:nvPr/>
        </p:nvSpPr>
        <p:spPr bwMode="auto">
          <a:xfrm>
            <a:off x="4839535" y="5562600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839535" y="5867400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39535" y="6172200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839535" y="6477000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495800" y="5150576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callee stack</a:t>
            </a:r>
            <a:endParaRPr kumimoji="1" lang="zh-CN" altLang="en-US" sz="2000" i="0" dirty="0"/>
          </a:p>
        </p:txBody>
      </p:sp>
      <p:sp>
        <p:nvSpPr>
          <p:cNvPr id="93" name="矩形 92"/>
          <p:cNvSpPr/>
          <p:nvPr/>
        </p:nvSpPr>
        <p:spPr bwMode="auto">
          <a:xfrm>
            <a:off x="6822024" y="5931932"/>
            <a:ext cx="381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97" name="直线箭头连接符 96"/>
          <p:cNvCxnSpPr/>
          <p:nvPr/>
        </p:nvCxnSpPr>
        <p:spPr bwMode="auto">
          <a:xfrm>
            <a:off x="4534735" y="6781800"/>
            <a:ext cx="3048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文本框 97"/>
          <p:cNvSpPr txBox="1"/>
          <p:nvPr/>
        </p:nvSpPr>
        <p:spPr>
          <a:xfrm>
            <a:off x="3970284" y="6603564"/>
            <a:ext cx="630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i="0" dirty="0"/>
              <a:t>%</a:t>
            </a:r>
            <a:r>
              <a:rPr kumimoji="1" lang="en-US" altLang="zh-CN" sz="1500" i="0" dirty="0" err="1"/>
              <a:t>rsp</a:t>
            </a:r>
            <a:endParaRPr kumimoji="1" lang="zh-CN" altLang="en-US" sz="1500" i="0" dirty="0"/>
          </a:p>
        </p:txBody>
      </p:sp>
      <p:sp>
        <p:nvSpPr>
          <p:cNvPr id="99" name="文本框 98"/>
          <p:cNvSpPr txBox="1"/>
          <p:nvPr/>
        </p:nvSpPr>
        <p:spPr>
          <a:xfrm>
            <a:off x="6295254" y="5550686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callee map</a:t>
            </a:r>
            <a:endParaRPr kumimoji="1" lang="zh-CN" altLang="en-US" sz="2000" i="0" dirty="0"/>
          </a:p>
        </p:txBody>
      </p:sp>
      <p:sp>
        <p:nvSpPr>
          <p:cNvPr id="100" name="文本框 99"/>
          <p:cNvSpPr txBox="1"/>
          <p:nvPr/>
        </p:nvSpPr>
        <p:spPr>
          <a:xfrm>
            <a:off x="6860722" y="599348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0</a:t>
            </a:r>
            <a:endParaRPr kumimoji="1" lang="zh-CN" altLang="en-US" sz="1600" i="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066733" y="6244291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rgbClr val="FF0000"/>
                </a:solidFill>
              </a:rPr>
              <a:t>rbx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5" name="直线箭头连接符 104"/>
          <p:cNvCxnSpPr>
            <a:stCxn id="93" idx="1"/>
            <a:endCxn id="91" idx="3"/>
          </p:cNvCxnSpPr>
          <p:nvPr/>
        </p:nvCxnSpPr>
        <p:spPr bwMode="auto">
          <a:xfrm flipH="1">
            <a:off x="5753935" y="6160532"/>
            <a:ext cx="1068089" cy="46886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直线箭头连接符 105"/>
          <p:cNvCxnSpPr>
            <a:endCxn id="41" idx="2"/>
          </p:cNvCxnSpPr>
          <p:nvPr/>
        </p:nvCxnSpPr>
        <p:spPr bwMode="auto">
          <a:xfrm flipV="1">
            <a:off x="2964330" y="6235148"/>
            <a:ext cx="80907" cy="24722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Maps for Tiger: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 advanced method: only marks if each register contains a pointer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simple bitmap (each bit for a register)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value is not stored in the map</a:t>
            </a:r>
            <a:endParaRPr kumimoji="1" lang="en-US" altLang="zh-CN" dirty="0"/>
          </a:p>
          <a:p>
            <a:r>
              <a:rPr kumimoji="1" lang="en-US" altLang="zh-CN" dirty="0"/>
              <a:t>Co-generate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 callees to find values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Callee tracks types of those pointers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No spilling: copy them into callee maps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20" name="矩形 19"/>
          <p:cNvSpPr/>
          <p:nvPr/>
        </p:nvSpPr>
        <p:spPr bwMode="auto">
          <a:xfrm>
            <a:off x="2433112" y="5777948"/>
            <a:ext cx="381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25196" y="5286574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caller map</a:t>
            </a:r>
            <a:endParaRPr kumimoji="1" lang="zh-CN" altLang="en-US" sz="2000" i="0" dirty="0"/>
          </a:p>
        </p:txBody>
      </p:sp>
      <p:sp>
        <p:nvSpPr>
          <p:cNvPr id="28" name="文本框 27"/>
          <p:cNvSpPr txBox="1"/>
          <p:nvPr/>
        </p:nvSpPr>
        <p:spPr>
          <a:xfrm>
            <a:off x="2422275" y="5839504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32</a:t>
            </a:r>
            <a:endParaRPr kumimoji="1" lang="zh-CN" altLang="en-US" sz="1600" i="0" dirty="0"/>
          </a:p>
        </p:txBody>
      </p:sp>
      <p:sp>
        <p:nvSpPr>
          <p:cNvPr id="37" name="矩形 36"/>
          <p:cNvSpPr/>
          <p:nvPr/>
        </p:nvSpPr>
        <p:spPr bwMode="auto">
          <a:xfrm>
            <a:off x="2050050" y="5777948"/>
            <a:ext cx="381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82794" y="583890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8</a:t>
            </a:r>
            <a:endParaRPr kumimoji="1" lang="zh-CN" altLang="en-US" sz="1600" i="0" dirty="0"/>
          </a:p>
        </p:txBody>
      </p:sp>
      <p:sp>
        <p:nvSpPr>
          <p:cNvPr id="40" name="矩形 39"/>
          <p:cNvSpPr/>
          <p:nvPr/>
        </p:nvSpPr>
        <p:spPr bwMode="auto">
          <a:xfrm>
            <a:off x="2814113" y="577794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968006" y="577794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122468" y="577794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274388" y="577794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423952" y="577794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577845" y="577794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732307" y="577794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886200" y="5777948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23751" y="5852659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0" dirty="0"/>
              <a:t>1</a:t>
            </a:r>
            <a:endParaRPr kumimoji="1" lang="zh-CN" altLang="en-US" sz="1400" i="0" dirty="0"/>
          </a:p>
        </p:txBody>
      </p:sp>
      <p:sp>
        <p:nvSpPr>
          <p:cNvPr id="51" name="文本框 50"/>
          <p:cNvSpPr txBox="1"/>
          <p:nvPr/>
        </p:nvSpPr>
        <p:spPr>
          <a:xfrm>
            <a:off x="3681648" y="5852658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0" dirty="0"/>
              <a:t>1</a:t>
            </a:r>
            <a:endParaRPr kumimoji="1" lang="zh-CN" altLang="en-US" sz="1400" i="0" dirty="0"/>
          </a:p>
        </p:txBody>
      </p:sp>
      <p:sp>
        <p:nvSpPr>
          <p:cNvPr id="52" name="文本框 51"/>
          <p:cNvSpPr txBox="1"/>
          <p:nvPr/>
        </p:nvSpPr>
        <p:spPr>
          <a:xfrm>
            <a:off x="2131476" y="6248400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0" dirty="0"/>
              <a:t>stack</a:t>
            </a:r>
            <a:endParaRPr kumimoji="1" lang="zh-CN" altLang="en-US" sz="1400" i="0" dirty="0"/>
          </a:p>
        </p:txBody>
      </p:sp>
      <p:sp>
        <p:nvSpPr>
          <p:cNvPr id="53" name="文本框 52"/>
          <p:cNvSpPr txBox="1"/>
          <p:nvPr/>
        </p:nvSpPr>
        <p:spPr>
          <a:xfrm>
            <a:off x="3068035" y="6235147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0" dirty="0"/>
              <a:t>register</a:t>
            </a:r>
            <a:endParaRPr kumimoji="1" lang="zh-CN" altLang="en-US" sz="14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2736522" y="6430929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rgbClr val="FF0000"/>
                </a:solidFill>
              </a:rPr>
              <a:t>rbx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681648" y="6430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rgbClr val="FF0000"/>
                </a:solidFill>
              </a:rPr>
              <a:t>rdi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5" name="直线箭头连接符 54"/>
          <p:cNvCxnSpPr>
            <a:endCxn id="49" idx="2"/>
          </p:cNvCxnSpPr>
          <p:nvPr/>
        </p:nvCxnSpPr>
        <p:spPr bwMode="auto">
          <a:xfrm flipH="1" flipV="1">
            <a:off x="3809538" y="6235148"/>
            <a:ext cx="65198" cy="3062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矩形 87"/>
          <p:cNvSpPr/>
          <p:nvPr/>
        </p:nvSpPr>
        <p:spPr bwMode="auto">
          <a:xfrm>
            <a:off x="4839535" y="5562600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839535" y="5867400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39535" y="6172200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839535" y="6477000"/>
            <a:ext cx="9144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495800" y="5150576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callee stack</a:t>
            </a:r>
            <a:endParaRPr kumimoji="1" lang="zh-CN" altLang="en-US" sz="2000" i="0" dirty="0"/>
          </a:p>
        </p:txBody>
      </p:sp>
      <p:cxnSp>
        <p:nvCxnSpPr>
          <p:cNvPr id="97" name="直线箭头连接符 96"/>
          <p:cNvCxnSpPr/>
          <p:nvPr/>
        </p:nvCxnSpPr>
        <p:spPr bwMode="auto">
          <a:xfrm>
            <a:off x="4534735" y="6781800"/>
            <a:ext cx="3048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文本框 97"/>
          <p:cNvSpPr txBox="1"/>
          <p:nvPr/>
        </p:nvSpPr>
        <p:spPr>
          <a:xfrm>
            <a:off x="3970284" y="6603564"/>
            <a:ext cx="630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i="0" dirty="0"/>
              <a:t>%</a:t>
            </a:r>
            <a:r>
              <a:rPr kumimoji="1" lang="en-US" altLang="zh-CN" sz="1500" i="0" dirty="0" err="1"/>
              <a:t>rsp</a:t>
            </a:r>
            <a:endParaRPr kumimoji="1" lang="zh-CN" altLang="en-US" sz="1500" i="0" dirty="0"/>
          </a:p>
        </p:txBody>
      </p:sp>
      <p:sp>
        <p:nvSpPr>
          <p:cNvPr id="99" name="文本框 98"/>
          <p:cNvSpPr txBox="1"/>
          <p:nvPr/>
        </p:nvSpPr>
        <p:spPr>
          <a:xfrm>
            <a:off x="6296508" y="5379962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callee map</a:t>
            </a:r>
            <a:endParaRPr kumimoji="1" lang="zh-CN" altLang="en-US" sz="2000" i="0" dirty="0"/>
          </a:p>
        </p:txBody>
      </p:sp>
      <p:cxnSp>
        <p:nvCxnSpPr>
          <p:cNvPr id="106" name="直线箭头连接符 105"/>
          <p:cNvCxnSpPr>
            <a:endCxn id="41" idx="2"/>
          </p:cNvCxnSpPr>
          <p:nvPr/>
        </p:nvCxnSpPr>
        <p:spPr bwMode="auto">
          <a:xfrm flipV="1">
            <a:off x="2964330" y="6235148"/>
            <a:ext cx="80907" cy="24722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6550660" y="5791164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705122" y="5791164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857042" y="5791164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006606" y="5791164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7160499" y="5791164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314961" y="5791164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468854" y="5791164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506405" y="5865875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0" dirty="0"/>
              <a:t>1</a:t>
            </a:r>
            <a:endParaRPr kumimoji="1" lang="zh-CN" altLang="en-US" sz="1400" i="0" dirty="0"/>
          </a:p>
        </p:txBody>
      </p:sp>
      <p:sp>
        <p:nvSpPr>
          <p:cNvPr id="61" name="文本框 60"/>
          <p:cNvSpPr txBox="1"/>
          <p:nvPr/>
        </p:nvSpPr>
        <p:spPr>
          <a:xfrm>
            <a:off x="7264302" y="5865874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0" dirty="0"/>
              <a:t>1</a:t>
            </a:r>
            <a:endParaRPr kumimoji="1" lang="zh-CN" altLang="en-US" sz="1400" i="0" dirty="0"/>
          </a:p>
        </p:txBody>
      </p:sp>
      <p:sp>
        <p:nvSpPr>
          <p:cNvPr id="65" name="矩形 64"/>
          <p:cNvSpPr/>
          <p:nvPr/>
        </p:nvSpPr>
        <p:spPr bwMode="auto">
          <a:xfrm>
            <a:off x="6392807" y="5787074"/>
            <a:ext cx="154462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30075" y="643486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rgbClr val="FF0000"/>
                </a:solidFill>
              </a:rPr>
              <a:t>rbx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275201" y="643486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rgbClr val="FF0000"/>
                </a:solidFill>
              </a:rPr>
              <a:t>rdi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直线箭头连接符 72"/>
          <p:cNvCxnSpPr/>
          <p:nvPr/>
        </p:nvCxnSpPr>
        <p:spPr bwMode="auto">
          <a:xfrm flipH="1" flipV="1">
            <a:off x="7403091" y="6239085"/>
            <a:ext cx="65198" cy="3062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直线箭头连接符 73"/>
          <p:cNvCxnSpPr/>
          <p:nvPr/>
        </p:nvCxnSpPr>
        <p:spPr bwMode="auto">
          <a:xfrm flipV="1">
            <a:off x="6557883" y="6239085"/>
            <a:ext cx="80907" cy="24722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Maps for Tiger: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 advanced method: only marks if each register contains a pointer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simple bitmap (each bit for a register)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value is not stored in the map</a:t>
            </a:r>
            <a:endParaRPr kumimoji="1" lang="en-US" altLang="zh-CN" dirty="0"/>
          </a:p>
          <a:p>
            <a:r>
              <a:rPr kumimoji="1" lang="en-US" altLang="zh-CN" dirty="0"/>
              <a:t>Co-generate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 callees to find values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What about the uppermost function?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i.e., calling to the allocation function (in C)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Go back to the naïve solution (pushing into stack)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Maps for Tiger: Scanning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All stack frames have their own pointers to heap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GC should recursively scan them to find all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Solution: also put the frame size on maps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Frame size is known at compilation time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Decreasing the size to find the previous frame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4572000" y="5105400"/>
            <a:ext cx="5334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572000" y="5562600"/>
            <a:ext cx="5334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72000" y="6172200"/>
            <a:ext cx="5334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54620" y="476833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i="0" dirty="0"/>
              <a:t>stack</a:t>
            </a:r>
            <a:endParaRPr kumimoji="1" lang="zh-CN" altLang="en-US" sz="1800" i="0" dirty="0"/>
          </a:p>
        </p:txBody>
      </p:sp>
      <p:sp>
        <p:nvSpPr>
          <p:cNvPr id="11" name="文本框 10"/>
          <p:cNvSpPr txBox="1"/>
          <p:nvPr/>
        </p:nvSpPr>
        <p:spPr>
          <a:xfrm>
            <a:off x="3657600" y="6519446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%</a:t>
            </a:r>
            <a:r>
              <a:rPr kumimoji="1" lang="en-US" altLang="zh-CN" sz="1600" i="0" dirty="0" err="1"/>
              <a:t>rsp</a:t>
            </a:r>
            <a:endParaRPr kumimoji="1" lang="zh-CN" altLang="en-US" sz="1600" i="0" dirty="0"/>
          </a:p>
        </p:txBody>
      </p:sp>
      <p:cxnSp>
        <p:nvCxnSpPr>
          <p:cNvPr id="13" name="直线箭头连接符 12"/>
          <p:cNvCxnSpPr/>
          <p:nvPr/>
        </p:nvCxnSpPr>
        <p:spPr bwMode="auto">
          <a:xfrm>
            <a:off x="4267200" y="6705600"/>
            <a:ext cx="3048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5410200" y="47696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i="0" dirty="0"/>
              <a:t>maps</a:t>
            </a:r>
            <a:endParaRPr kumimoji="1" lang="zh-CN" altLang="en-US" sz="1800" i="0" dirty="0"/>
          </a:p>
        </p:txBody>
      </p:sp>
      <p:sp>
        <p:nvSpPr>
          <p:cNvPr id="16" name="矩形 15"/>
          <p:cNvSpPr/>
          <p:nvPr/>
        </p:nvSpPr>
        <p:spPr bwMode="auto">
          <a:xfrm>
            <a:off x="5524500" y="6519446"/>
            <a:ext cx="533400" cy="1861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04290" y="6474023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0" dirty="0"/>
              <a:t>32</a:t>
            </a:r>
            <a:endParaRPr kumimoji="1" lang="zh-CN" altLang="en-US" sz="1200" b="1" i="0" dirty="0"/>
          </a:p>
        </p:txBody>
      </p:sp>
      <p:sp>
        <p:nvSpPr>
          <p:cNvPr id="18" name="矩形 17"/>
          <p:cNvSpPr/>
          <p:nvPr/>
        </p:nvSpPr>
        <p:spPr bwMode="auto">
          <a:xfrm>
            <a:off x="5524500" y="5909846"/>
            <a:ext cx="533400" cy="1861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04290" y="5864423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0" dirty="0"/>
              <a:t>32</a:t>
            </a:r>
            <a:endParaRPr kumimoji="1" lang="zh-CN" altLang="en-US" sz="1200" b="1" i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5524500" y="5300246"/>
            <a:ext cx="533400" cy="1861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17114" y="525780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0" dirty="0"/>
              <a:t>16</a:t>
            </a:r>
            <a:endParaRPr kumimoji="1" lang="zh-CN" altLang="en-US" sz="1200" b="1" i="0" dirty="0"/>
          </a:p>
        </p:txBody>
      </p:sp>
      <p:cxnSp>
        <p:nvCxnSpPr>
          <p:cNvPr id="23" name="直线箭头连接符 22"/>
          <p:cNvCxnSpPr>
            <a:stCxn id="16" idx="1"/>
          </p:cNvCxnSpPr>
          <p:nvPr/>
        </p:nvCxnSpPr>
        <p:spPr bwMode="auto">
          <a:xfrm flipH="1" flipV="1">
            <a:off x="5105400" y="6096000"/>
            <a:ext cx="419100" cy="5165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线箭头连接符 23"/>
          <p:cNvCxnSpPr>
            <a:stCxn id="18" idx="1"/>
          </p:cNvCxnSpPr>
          <p:nvPr/>
        </p:nvCxnSpPr>
        <p:spPr bwMode="auto">
          <a:xfrm flipH="1" flipV="1">
            <a:off x="5105400" y="5466667"/>
            <a:ext cx="419100" cy="53625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线箭头连接符 25"/>
          <p:cNvCxnSpPr>
            <a:stCxn id="20" idx="1"/>
            <a:endCxn id="10" idx="3"/>
          </p:cNvCxnSpPr>
          <p:nvPr/>
        </p:nvCxnSpPr>
        <p:spPr bwMode="auto">
          <a:xfrm flipH="1" flipV="1">
            <a:off x="5222779" y="4953000"/>
            <a:ext cx="301721" cy="4403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Maps for Tiger: Scanning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All stack frames have their own pointers to heap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GC should recursively scan them to find all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Solution: also put the frame size on the stack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What about the last one?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Get %</a:t>
            </a:r>
            <a:r>
              <a:rPr kumimoji="1" lang="en-US" altLang="zh-CN" dirty="0" err="1"/>
              <a:t>rbp</a:t>
            </a:r>
            <a:r>
              <a:rPr kumimoji="1" lang="en-US" altLang="zh-CN" dirty="0"/>
              <a:t> in the </a:t>
            </a:r>
            <a:r>
              <a:rPr kumimoji="1" lang="en-US" altLang="zh-CN" i="1" dirty="0" err="1"/>
              <a:t>allocRecord</a:t>
            </a:r>
            <a:r>
              <a:rPr kumimoji="1" lang="en-US" altLang="zh-CN" dirty="0"/>
              <a:t> frame and scan upwards 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Derived Pointers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Detecting roots might not be enough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 may have pointers to internal structures of record/array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An example: load a[i-2000]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Can be represented as M[a-2000+i]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</a:t>
            </a:r>
            <a:r>
              <a:rPr kumimoji="1" lang="en-US" altLang="zh-CN" baseline="-25000" dirty="0"/>
              <a:t>1 </a:t>
            </a:r>
            <a:r>
              <a:rPr kumimoji="1" lang="en-US" altLang="zh-CN" dirty="0"/>
              <a:t>is not a pointer to an object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It may point to an integer (for array of int)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GC cannot start from it for traversal</a:t>
            </a:r>
            <a:endParaRPr kumimoji="1" lang="en-US" altLang="zh-CN" dirty="0"/>
          </a:p>
          <a:p>
            <a:pPr lvl="2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429000" y="5495836"/>
            <a:ext cx="264367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en-US" altLang="zh-CN" i="0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1"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a – 2000</a:t>
            </a:r>
            <a:endParaRPr kumimoji="1" lang="en-US" altLang="zh-CN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&lt;- t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1" lang="en-US" altLang="zh-CN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 &lt;- M[t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1" lang="zh-CN" altLang="en-US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Derived Pointers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Detecting roots might not be enough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 may have pointers to internal structures of record/array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An example: load a[i-2000]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Can be represented as M[a-2000+i]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</a:t>
            </a:r>
            <a:r>
              <a:rPr kumimoji="1" lang="en-US" altLang="zh-CN" baseline="-25000" dirty="0"/>
              <a:t>1 </a:t>
            </a:r>
            <a:r>
              <a:rPr kumimoji="1" lang="en-US" altLang="zh-CN" dirty="0"/>
              <a:t>is not a pointer to an object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is (t</a:t>
            </a:r>
            <a:r>
              <a:rPr kumimoji="1" lang="en-US" altLang="zh-CN" baseline="-25000" dirty="0"/>
              <a:t>1 </a:t>
            </a:r>
            <a:r>
              <a:rPr kumimoji="1" lang="en-US" altLang="zh-CN" dirty="0"/>
              <a:t>is derived from a)</a:t>
            </a:r>
            <a:endParaRPr kumimoji="1" lang="en-US" altLang="zh-CN" dirty="0"/>
          </a:p>
          <a:p>
            <a:pPr lvl="2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429000" y="5495836"/>
            <a:ext cx="264367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en-US" altLang="zh-CN" i="0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1"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a – 2000</a:t>
            </a:r>
            <a:endParaRPr kumimoji="1" lang="en-US" altLang="zh-CN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&lt;- t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1" lang="en-US" altLang="zh-CN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 &lt;- M[t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1" lang="zh-CN" altLang="en-US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Handling Derived Pointers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Derived pointers should keep its base alive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Even though its base is no longer reachable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Implementation in Tiger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Marking pointers as “derived” in pointer maps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Maintaining the base for each pointer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276600" y="5059740"/>
            <a:ext cx="3257623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 &lt;- a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kumimoji="1" lang="en-US" altLang="zh-CN" i="0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kumimoji="1" lang="en-US" altLang="zh-CN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kumimoji="1"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2000</a:t>
            </a:r>
            <a:endParaRPr kumimoji="1" lang="en-US" altLang="zh-CN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kumimoji="1" lang="en-US" altLang="zh-CN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1" lang="en-US" altLang="zh-CN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 &lt;- M[</a:t>
            </a:r>
            <a:r>
              <a:rPr kumimoji="1" lang="en-US" altLang="zh-CN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1" lang="zh-CN" altLang="en-US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2151" y="546159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0" dirty="0"/>
              <a:t>a is dead!</a:t>
            </a:r>
            <a:endParaRPr kumimoji="1" lang="zh-CN" altLang="en-US" b="1" i="0" dirty="0"/>
          </a:p>
        </p:txBody>
      </p:sp>
      <p:cxnSp>
        <p:nvCxnSpPr>
          <p:cNvPr id="9" name="直线箭头连接符 8"/>
          <p:cNvCxnSpPr>
            <a:endCxn id="7" idx="3"/>
          </p:cNvCxnSpPr>
          <p:nvPr/>
        </p:nvCxnSpPr>
        <p:spPr bwMode="auto">
          <a:xfrm flipH="1">
            <a:off x="2825325" y="5692423"/>
            <a:ext cx="451275" cy="1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Putting It All Together: Lab7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most difficult part is root marking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346150" y="4598865"/>
            <a:ext cx="2358338" cy="6096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6150" y="4672832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map generation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4945586" y="2818632"/>
            <a:ext cx="2358338" cy="6096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35168" y="28948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gc</a:t>
            </a:r>
            <a:r>
              <a:rPr kumimoji="1" lang="en-US" altLang="zh-CN" dirty="0"/>
              <a:t> triggering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4945586" y="3933999"/>
            <a:ext cx="2358338" cy="6096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4560" y="4007967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stack scanning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4945586" y="5034433"/>
            <a:ext cx="2358338" cy="6096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69444" y="5105400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map searching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1346150" y="3485730"/>
            <a:ext cx="2358338" cy="6096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68404" y="355969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typeinfo</a:t>
            </a:r>
            <a:r>
              <a:rPr kumimoji="1" lang="en-US" altLang="zh-CN" dirty="0"/>
              <a:t> passing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>
            <a:off x="2296719" y="4217901"/>
            <a:ext cx="457200" cy="278632"/>
          </a:xfrm>
          <a:prstGeom prst="downArrow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5922230" y="3541799"/>
            <a:ext cx="457200" cy="278632"/>
          </a:xfrm>
          <a:prstGeom prst="downArrow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5922230" y="4648582"/>
            <a:ext cx="457200" cy="278632"/>
          </a:xfrm>
          <a:prstGeom prst="downArrow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0" name="直线箭头连接符 19"/>
          <p:cNvCxnSpPr>
            <a:stCxn id="7" idx="3"/>
            <a:endCxn id="10" idx="1"/>
          </p:cNvCxnSpPr>
          <p:nvPr/>
        </p:nvCxnSpPr>
        <p:spPr bwMode="auto">
          <a:xfrm flipV="1">
            <a:off x="3704488" y="4238799"/>
            <a:ext cx="1241098" cy="66486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1828800" y="2278362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0" dirty="0"/>
              <a:t>Metadata </a:t>
            </a:r>
            <a:endParaRPr kumimoji="1" lang="zh-CN" altLang="en-US" b="1" i="0" dirty="0"/>
          </a:p>
        </p:txBody>
      </p:sp>
      <p:sp>
        <p:nvSpPr>
          <p:cNvPr id="22" name="文本框 21"/>
          <p:cNvSpPr txBox="1"/>
          <p:nvPr/>
        </p:nvSpPr>
        <p:spPr>
          <a:xfrm>
            <a:off x="5798822" y="228153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0" dirty="0"/>
              <a:t>GC</a:t>
            </a:r>
            <a:endParaRPr kumimoji="1" lang="zh-CN" altLang="en-US" b="1" i="0" dirty="0"/>
          </a:p>
        </p:txBody>
      </p:sp>
      <p:sp>
        <p:nvSpPr>
          <p:cNvPr id="25" name="矩形 24"/>
          <p:cNvSpPr/>
          <p:nvPr/>
        </p:nvSpPr>
        <p:spPr bwMode="auto">
          <a:xfrm>
            <a:off x="4945586" y="6172809"/>
            <a:ext cx="2358338" cy="6096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28524" y="6244239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root marking</a:t>
            </a:r>
            <a:endParaRPr kumimoji="1" lang="zh-CN" altLang="en-US" dirty="0"/>
          </a:p>
        </p:txBody>
      </p:sp>
      <p:sp>
        <p:nvSpPr>
          <p:cNvPr id="27" name="下箭头 26"/>
          <p:cNvSpPr/>
          <p:nvPr/>
        </p:nvSpPr>
        <p:spPr bwMode="auto">
          <a:xfrm>
            <a:off x="5922230" y="5786958"/>
            <a:ext cx="457200" cy="278632"/>
          </a:xfrm>
          <a:prstGeom prst="downArrow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1: Flipping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role of from/to space switches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original to-space now accepts new objects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Forwarding all roots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Copying the referred object to the new space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Do not forget the forwarding pointer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30" name="曲线连接符 29"/>
          <p:cNvCxnSpPr>
            <a:stCxn id="27" idx="1"/>
            <a:endCxn id="36" idx="0"/>
          </p:cNvCxnSpPr>
          <p:nvPr/>
        </p:nvCxnSpPr>
        <p:spPr bwMode="auto">
          <a:xfrm rot="10800000" flipV="1">
            <a:off x="3512150" y="5448299"/>
            <a:ext cx="3536351" cy="287553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文本框 30"/>
          <p:cNvSpPr txBox="1"/>
          <p:nvPr/>
        </p:nvSpPr>
        <p:spPr>
          <a:xfrm>
            <a:off x="2898875" y="64601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32" name="文本框 31"/>
          <p:cNvSpPr txBox="1"/>
          <p:nvPr/>
        </p:nvSpPr>
        <p:spPr>
          <a:xfrm>
            <a:off x="2248109" y="646176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600" i="0" dirty="0"/>
          </a:p>
        </p:txBody>
      </p:sp>
      <p:cxnSp>
        <p:nvCxnSpPr>
          <p:cNvPr id="33" name="直线箭头连接符 32"/>
          <p:cNvCxnSpPr/>
          <p:nvPr/>
        </p:nvCxnSpPr>
        <p:spPr bwMode="auto">
          <a:xfrm flipV="1">
            <a:off x="401569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线箭头连接符 33"/>
          <p:cNvCxnSpPr/>
          <p:nvPr/>
        </p:nvCxnSpPr>
        <p:spPr bwMode="auto">
          <a:xfrm flipV="1">
            <a:off x="662940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6332802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36" name="矩形 35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21114" y="646012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>
            <a:stCxn id="22" idx="2"/>
            <a:endCxn id="36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2270016" y="47221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2438400" y="57281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Little Words on Collection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do not restrict the algorithm for collection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Sweep and copying are both OK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Marking is a must (no reference counting!)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The result should be </a:t>
            </a:r>
            <a:r>
              <a:rPr kumimoji="1" lang="en-US" altLang="zh-CN" dirty="0">
                <a:solidFill>
                  <a:srgbClr val="FF0000"/>
                </a:solidFill>
              </a:rPr>
              <a:t>exact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i.e., all unreachable objects should be reclaimed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 of register maps in </a:t>
            </a:r>
            <a:r>
              <a:rPr kumimoji="1" lang="en-US" altLang="zh-CN" i="1" dirty="0"/>
              <a:t>.data </a:t>
            </a:r>
            <a:r>
              <a:rPr kumimoji="1" lang="en-US" altLang="zh-CN" dirty="0"/>
              <a:t>(x64)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846064" y="1876485"/>
            <a:ext cx="3871573" cy="4893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GLOBAL_ROOTS: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LL10: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.quad LL11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.quad L10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.quad 0x40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.quad -1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LL11: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.quad LL10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.quad L11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.quad 0x20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.quad 8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.quad 0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.global GLOBAL_ROOTS</a:t>
            </a:r>
            <a:endParaRPr kumimoji="1" lang="zh-CN" altLang="en-US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线箭头连接符 7"/>
          <p:cNvCxnSpPr/>
          <p:nvPr/>
        </p:nvCxnSpPr>
        <p:spPr bwMode="auto">
          <a:xfrm>
            <a:off x="3404549" y="2057400"/>
            <a:ext cx="441515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819443" y="1826567"/>
            <a:ext cx="2661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0" dirty="0"/>
              <a:t>List head (global)</a:t>
            </a:r>
            <a:endParaRPr kumimoji="1" lang="zh-CN" altLang="en-US" i="0" dirty="0"/>
          </a:p>
        </p:txBody>
      </p:sp>
      <p:cxnSp>
        <p:nvCxnSpPr>
          <p:cNvPr id="17" name="曲线连接符 16"/>
          <p:cNvCxnSpPr>
            <a:endCxn id="22" idx="1"/>
          </p:cNvCxnSpPr>
          <p:nvPr/>
        </p:nvCxnSpPr>
        <p:spPr bwMode="auto">
          <a:xfrm rot="5400000">
            <a:off x="3035316" y="3707465"/>
            <a:ext cx="1789583" cy="168086"/>
          </a:xfrm>
          <a:prstGeom prst="curvedConnector4">
            <a:avLst>
              <a:gd name="adj1" fmla="val 657"/>
              <a:gd name="adj2" fmla="val 236002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3846064" y="4495800"/>
            <a:ext cx="1082485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60601" y="2548218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0" dirty="0">
                <a:solidFill>
                  <a:srgbClr val="FF0000"/>
                </a:solidFill>
              </a:rPr>
              <a:t>next</a:t>
            </a:r>
            <a:endParaRPr kumimoji="1" lang="en-US" altLang="zh-CN" i="0" dirty="0">
              <a:solidFill>
                <a:srgbClr val="FF0000"/>
              </a:solidFill>
            </a:endParaRPr>
          </a:p>
        </p:txBody>
      </p:sp>
      <p:cxnSp>
        <p:nvCxnSpPr>
          <p:cNvPr id="28" name="直线箭头连接符 27"/>
          <p:cNvCxnSpPr/>
          <p:nvPr/>
        </p:nvCxnSpPr>
        <p:spPr bwMode="auto">
          <a:xfrm>
            <a:off x="3404548" y="3200400"/>
            <a:ext cx="441515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2757378" y="2906159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0" dirty="0"/>
              <a:t>key</a:t>
            </a:r>
            <a:endParaRPr kumimoji="1" lang="zh-CN" altLang="en-US" i="0" dirty="0"/>
          </a:p>
        </p:txBody>
      </p:sp>
      <p:cxnSp>
        <p:nvCxnSpPr>
          <p:cNvPr id="13" name="直线箭头连接符 12"/>
          <p:cNvCxnSpPr/>
          <p:nvPr/>
        </p:nvCxnSpPr>
        <p:spPr bwMode="auto">
          <a:xfrm>
            <a:off x="3404548" y="3941101"/>
            <a:ext cx="441515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2180297" y="3657535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0" dirty="0" err="1"/>
              <a:t>endmap</a:t>
            </a:r>
            <a:endParaRPr kumimoji="1" lang="zh-CN" altLang="en-US" i="0" dirty="0"/>
          </a:p>
        </p:txBody>
      </p:sp>
      <p:cxnSp>
        <p:nvCxnSpPr>
          <p:cNvPr id="15" name="直线箭头连接符 14"/>
          <p:cNvCxnSpPr/>
          <p:nvPr/>
        </p:nvCxnSpPr>
        <p:spPr bwMode="auto">
          <a:xfrm>
            <a:off x="3420508" y="3577082"/>
            <a:ext cx="441515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1768255" y="3280853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0" dirty="0">
                <a:solidFill>
                  <a:srgbClr val="FF0000"/>
                </a:solidFill>
              </a:rPr>
              <a:t>stack size</a:t>
            </a:r>
            <a:endParaRPr kumimoji="1" lang="en-US" altLang="zh-CN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2: 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 GC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Objects are allocated from the </a:t>
            </a:r>
            <a:r>
              <a:rPr kumimoji="1" lang="en-US" altLang="zh-CN" dirty="0">
                <a:solidFill>
                  <a:srgbClr val="FF0000"/>
                </a:solidFill>
              </a:rPr>
              <a:t>bottom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Allocating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minus the </a:t>
            </a:r>
            <a:r>
              <a:rPr kumimoji="1" lang="en-US" altLang="zh-CN" i="1" dirty="0">
                <a:solidFill>
                  <a:srgbClr val="FF0000"/>
                </a:solidFill>
              </a:rPr>
              <a:t>limit</a:t>
            </a:r>
            <a:r>
              <a:rPr kumimoji="1" lang="en-US" altLang="zh-CN" dirty="0">
                <a:solidFill>
                  <a:srgbClr val="FF0000"/>
                </a:solidFill>
              </a:rPr>
              <a:t> pointer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New objects do not need special handling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They have not </a:t>
            </a:r>
            <a:r>
              <a:rPr kumimoji="1" lang="en-US" altLang="zh-CN" dirty="0">
                <a:solidFill>
                  <a:srgbClr val="FF0000"/>
                </a:solidFill>
              </a:rPr>
              <a:t>created any useful references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Can treat them black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30" name="曲线连接符 29"/>
          <p:cNvCxnSpPr>
            <a:stCxn id="27" idx="1"/>
            <a:endCxn id="36" idx="0"/>
          </p:cNvCxnSpPr>
          <p:nvPr/>
        </p:nvCxnSpPr>
        <p:spPr bwMode="auto">
          <a:xfrm rot="10800000" flipV="1">
            <a:off x="3512150" y="5448299"/>
            <a:ext cx="3536351" cy="287553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线箭头连接符 28"/>
          <p:cNvCxnSpPr/>
          <p:nvPr/>
        </p:nvCxnSpPr>
        <p:spPr bwMode="auto">
          <a:xfrm flipV="1">
            <a:off x="320463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文本框 30"/>
          <p:cNvSpPr txBox="1"/>
          <p:nvPr/>
        </p:nvSpPr>
        <p:spPr>
          <a:xfrm>
            <a:off x="2898875" y="64601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32" name="文本框 31"/>
          <p:cNvSpPr txBox="1"/>
          <p:nvPr/>
        </p:nvSpPr>
        <p:spPr>
          <a:xfrm>
            <a:off x="2248109" y="646176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600" i="0" dirty="0"/>
          </a:p>
        </p:txBody>
      </p:sp>
      <p:cxnSp>
        <p:nvCxnSpPr>
          <p:cNvPr id="33" name="直线箭头连接符 32"/>
          <p:cNvCxnSpPr/>
          <p:nvPr/>
        </p:nvCxnSpPr>
        <p:spPr bwMode="auto">
          <a:xfrm flipV="1">
            <a:off x="401569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线箭头连接符 33"/>
          <p:cNvCxnSpPr/>
          <p:nvPr/>
        </p:nvCxnSpPr>
        <p:spPr bwMode="auto">
          <a:xfrm flipV="1">
            <a:off x="5887542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5590944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36" name="矩形 35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21114" y="646012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>
            <a:stCxn id="22" idx="2"/>
            <a:endCxn id="36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934273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245291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70016" y="47221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2438400" y="57281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3: Incremental Scanning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Still scanning objects, </a:t>
            </a:r>
            <a:r>
              <a:rPr kumimoji="1" lang="en-US" altLang="zh-CN" dirty="0">
                <a:solidFill>
                  <a:srgbClr val="FF0000"/>
                </a:solidFill>
              </a:rPr>
              <a:t>but not all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If allocating N bytes, then scanning at least N bytes to catch up with allocation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30" name="矩形 29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45" name="曲线连接符 44"/>
          <p:cNvCxnSpPr>
            <a:stCxn id="43" idx="1"/>
            <a:endCxn id="52" idx="0"/>
          </p:cNvCxnSpPr>
          <p:nvPr/>
        </p:nvCxnSpPr>
        <p:spPr bwMode="auto">
          <a:xfrm rot="10800000" flipV="1">
            <a:off x="3512150" y="5448299"/>
            <a:ext cx="3536351" cy="287553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线箭头连接符 45"/>
          <p:cNvCxnSpPr/>
          <p:nvPr/>
        </p:nvCxnSpPr>
        <p:spPr bwMode="auto">
          <a:xfrm flipV="1">
            <a:off x="320463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文本框 46"/>
          <p:cNvSpPr txBox="1"/>
          <p:nvPr/>
        </p:nvSpPr>
        <p:spPr>
          <a:xfrm>
            <a:off x="2898875" y="64601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48" name="文本框 47"/>
          <p:cNvSpPr txBox="1"/>
          <p:nvPr/>
        </p:nvSpPr>
        <p:spPr>
          <a:xfrm>
            <a:off x="2248109" y="646176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600" i="0" dirty="0"/>
          </a:p>
        </p:txBody>
      </p:sp>
      <p:cxnSp>
        <p:nvCxnSpPr>
          <p:cNvPr id="49" name="直线箭头连接符 48"/>
          <p:cNvCxnSpPr/>
          <p:nvPr/>
        </p:nvCxnSpPr>
        <p:spPr bwMode="auto">
          <a:xfrm flipV="1">
            <a:off x="4015690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线箭头连接符 49"/>
          <p:cNvCxnSpPr/>
          <p:nvPr/>
        </p:nvCxnSpPr>
        <p:spPr bwMode="auto">
          <a:xfrm flipV="1">
            <a:off x="5887542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文本框 50"/>
          <p:cNvSpPr txBox="1"/>
          <p:nvPr/>
        </p:nvSpPr>
        <p:spPr>
          <a:xfrm>
            <a:off x="5590944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52" name="矩形 51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721114" y="646012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55" name="直线箭头连接符 54"/>
          <p:cNvCxnSpPr>
            <a:stCxn id="38" idx="2"/>
            <a:endCxn id="52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5934273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245291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59" name="曲线连接符 58"/>
          <p:cNvCxnSpPr>
            <a:stCxn id="53" idx="0"/>
            <a:endCxn id="34" idx="2"/>
          </p:cNvCxnSpPr>
          <p:nvPr/>
        </p:nvCxnSpPr>
        <p:spPr bwMode="auto">
          <a:xfrm rot="16200000" flipV="1">
            <a:off x="3373150" y="5292054"/>
            <a:ext cx="582799" cy="3048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2270016" y="47221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9" name="文本框 8"/>
          <p:cNvSpPr txBox="1"/>
          <p:nvPr/>
        </p:nvSpPr>
        <p:spPr>
          <a:xfrm>
            <a:off x="2438400" y="57281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6" name="文本框 5"/>
          <p:cNvSpPr txBox="1"/>
          <p:nvPr/>
        </p:nvSpPr>
        <p:spPr>
          <a:xfrm>
            <a:off x="1339215" y="2940050"/>
            <a:ext cx="65252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i="0"/>
              <a:t>这里的增量</a:t>
            </a:r>
            <a:r>
              <a:rPr lang="en-US" altLang="zh-CN" sz="2000" i="0"/>
              <a:t>scan</a:t>
            </a:r>
            <a:r>
              <a:rPr lang="zh-CN" altLang="en-US" sz="2000" i="0">
                <a:ea typeface="宋体" panose="02010600030101010101" pitchFamily="2" charset="-122"/>
              </a:rPr>
              <a:t>指的是每当用于分配的那一半堆分配了一个新的对象，就根据这个对象的大小来移动</a:t>
            </a:r>
            <a:r>
              <a:rPr lang="en-US" altLang="zh-CN" sz="2000" i="0">
                <a:ea typeface="宋体" panose="02010600030101010101" pitchFamily="2" charset="-122"/>
              </a:rPr>
              <a:t>scan</a:t>
            </a:r>
            <a:r>
              <a:rPr lang="zh-CN" altLang="en-US" sz="2000" i="0">
                <a:ea typeface="宋体" panose="02010600030101010101" pitchFamily="2" charset="-122"/>
              </a:rPr>
              <a:t>指针，并且只会移动一次，而并不是像</a:t>
            </a:r>
            <a:r>
              <a:rPr lang="en-US" altLang="zh-CN" sz="2000" i="0">
                <a:ea typeface="宋体" panose="02010600030101010101" pitchFamily="2" charset="-122"/>
              </a:rPr>
              <a:t>Cheney</a:t>
            </a:r>
            <a:r>
              <a:rPr lang="zh-CN" altLang="en-US" sz="2000" i="0">
                <a:ea typeface="宋体" panose="02010600030101010101" pitchFamily="2" charset="-122"/>
              </a:rPr>
              <a:t>算法一样必须要不断扫描</a:t>
            </a:r>
            <a:r>
              <a:rPr lang="en-US" altLang="zh-CN" sz="2000" i="0">
                <a:ea typeface="宋体" panose="02010600030101010101" pitchFamily="2" charset="-122"/>
              </a:rPr>
              <a:t>+</a:t>
            </a:r>
            <a:r>
              <a:rPr lang="zh-CN" altLang="en-US" sz="2000" i="0">
                <a:ea typeface="宋体" panose="02010600030101010101" pitchFamily="2" charset="-122"/>
              </a:rPr>
              <a:t>移动直到两者重合才会停止</a:t>
            </a:r>
            <a:endParaRPr lang="zh-CN" altLang="en-US" sz="2000" i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3: Incremental Scanning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Still scanning objects, but not all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allocating N bytes, then scanning at least N bytes to catch up with allocation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Copy more objects to the new space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Also: remember the forwarding pointer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30" name="矩形 29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45" name="曲线连接符 44"/>
          <p:cNvCxnSpPr>
            <a:stCxn id="43" idx="1"/>
            <a:endCxn id="52" idx="0"/>
          </p:cNvCxnSpPr>
          <p:nvPr/>
        </p:nvCxnSpPr>
        <p:spPr bwMode="auto">
          <a:xfrm rot="10800000" flipV="1">
            <a:off x="3512150" y="5448299"/>
            <a:ext cx="3536351" cy="287553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线箭头连接符 45"/>
          <p:cNvCxnSpPr/>
          <p:nvPr/>
        </p:nvCxnSpPr>
        <p:spPr bwMode="auto">
          <a:xfrm flipV="1">
            <a:off x="402495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文本框 46"/>
          <p:cNvSpPr txBox="1"/>
          <p:nvPr/>
        </p:nvSpPr>
        <p:spPr>
          <a:xfrm>
            <a:off x="3719202" y="64601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48" name="文本框 47"/>
          <p:cNvSpPr txBox="1"/>
          <p:nvPr/>
        </p:nvSpPr>
        <p:spPr>
          <a:xfrm>
            <a:off x="2248109" y="646176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600" i="0" dirty="0"/>
          </a:p>
        </p:txBody>
      </p:sp>
      <p:cxnSp>
        <p:nvCxnSpPr>
          <p:cNvPr id="49" name="直线箭头连接符 48"/>
          <p:cNvCxnSpPr/>
          <p:nvPr/>
        </p:nvCxnSpPr>
        <p:spPr bwMode="auto">
          <a:xfrm flipV="1">
            <a:off x="4745933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线箭头连接符 49"/>
          <p:cNvCxnSpPr/>
          <p:nvPr/>
        </p:nvCxnSpPr>
        <p:spPr bwMode="auto">
          <a:xfrm flipV="1">
            <a:off x="5887542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文本框 50"/>
          <p:cNvSpPr txBox="1"/>
          <p:nvPr/>
        </p:nvSpPr>
        <p:spPr>
          <a:xfrm>
            <a:off x="5590944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52" name="矩形 51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451357" y="646012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55" name="直线箭头连接符 54"/>
          <p:cNvCxnSpPr>
            <a:stCxn id="38" idx="2"/>
            <a:endCxn id="52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5934273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245291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59" name="曲线连接符 58"/>
          <p:cNvCxnSpPr>
            <a:stCxn id="53" idx="0"/>
            <a:endCxn id="58" idx="0"/>
          </p:cNvCxnSpPr>
          <p:nvPr/>
        </p:nvCxnSpPr>
        <p:spPr bwMode="auto">
          <a:xfrm rot="16200000" flipH="1">
            <a:off x="4035651" y="5517150"/>
            <a:ext cx="7695" cy="445100"/>
          </a:xfrm>
          <a:prstGeom prst="curvedConnector3">
            <a:avLst>
              <a:gd name="adj1" fmla="val -297076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矩形 57"/>
          <p:cNvSpPr/>
          <p:nvPr/>
        </p:nvSpPr>
        <p:spPr bwMode="auto">
          <a:xfrm>
            <a:off x="41096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4144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61" name="直线箭头连接符 60"/>
          <p:cNvCxnSpPr>
            <a:stCxn id="34" idx="2"/>
            <a:endCxn id="58" idx="0"/>
          </p:cNvCxnSpPr>
          <p:nvPr/>
        </p:nvCxnSpPr>
        <p:spPr bwMode="auto">
          <a:xfrm>
            <a:off x="3512149" y="5153054"/>
            <a:ext cx="749900" cy="59049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2270016" y="47221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7" name="文本框 6"/>
          <p:cNvSpPr txBox="1"/>
          <p:nvPr/>
        </p:nvSpPr>
        <p:spPr>
          <a:xfrm>
            <a:off x="2438400" y="57281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4: Loading 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Mutators create new roots by loading a reference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Invariant: no reference should be pointed to From-space!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Detected by instrumenting read instructions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200400" y="46482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00400" y="5638800"/>
            <a:ext cx="34290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3597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4549" y="47221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106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15454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8456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150448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924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97209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08227" y="472986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048500" y="5334000"/>
            <a:ext cx="228600" cy="228600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39000" y="529441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root</a:t>
            </a:r>
            <a:endParaRPr kumimoji="1" lang="zh-CN" altLang="en-US" sz="1400" dirty="0"/>
          </a:p>
        </p:txBody>
      </p:sp>
      <p:cxnSp>
        <p:nvCxnSpPr>
          <p:cNvPr id="30" name="曲线连接符 29"/>
          <p:cNvCxnSpPr>
            <a:stCxn id="27" idx="1"/>
            <a:endCxn id="12" idx="2"/>
          </p:cNvCxnSpPr>
          <p:nvPr/>
        </p:nvCxnSpPr>
        <p:spPr bwMode="auto">
          <a:xfrm rot="10800000">
            <a:off x="4263054" y="5160750"/>
            <a:ext cx="2785446" cy="287551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文本框 31"/>
          <p:cNvSpPr txBox="1"/>
          <p:nvPr/>
        </p:nvSpPr>
        <p:spPr>
          <a:xfrm>
            <a:off x="2248109" y="646176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600" i="0" dirty="0"/>
          </a:p>
        </p:txBody>
      </p:sp>
      <p:cxnSp>
        <p:nvCxnSpPr>
          <p:cNvPr id="34" name="直线箭头连接符 33"/>
          <p:cNvCxnSpPr/>
          <p:nvPr/>
        </p:nvCxnSpPr>
        <p:spPr bwMode="auto">
          <a:xfrm flipV="1">
            <a:off x="5887542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5590944" y="6460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limit</a:t>
            </a:r>
            <a:endParaRPr kumimoji="1" lang="zh-CN" altLang="en-US" sz="1600" i="0" dirty="0"/>
          </a:p>
        </p:txBody>
      </p:sp>
      <p:sp>
        <p:nvSpPr>
          <p:cNvPr id="36" name="矩形 35"/>
          <p:cNvSpPr/>
          <p:nvPr/>
        </p:nvSpPr>
        <p:spPr bwMode="auto">
          <a:xfrm>
            <a:off x="33597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664549" y="5735853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6" name="直线箭头连接符 15"/>
          <p:cNvCxnSpPr>
            <a:stCxn id="22" idx="2"/>
            <a:endCxn id="36" idx="0"/>
          </p:cNvCxnSpPr>
          <p:nvPr/>
        </p:nvCxnSpPr>
        <p:spPr bwMode="auto">
          <a:xfrm flipH="1">
            <a:off x="3512149" y="5160749"/>
            <a:ext cx="1485899" cy="57510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934273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245291" y="5724161"/>
            <a:ext cx="304800" cy="43088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41" name="曲线连接符 40"/>
          <p:cNvCxnSpPr>
            <a:endCxn id="42" idx="0"/>
          </p:cNvCxnSpPr>
          <p:nvPr/>
        </p:nvCxnSpPr>
        <p:spPr bwMode="auto">
          <a:xfrm rot="16200000" flipH="1">
            <a:off x="4035651" y="5517150"/>
            <a:ext cx="7695" cy="445100"/>
          </a:xfrm>
          <a:prstGeom prst="curvedConnector3">
            <a:avLst>
              <a:gd name="adj1" fmla="val -297076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41096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414449" y="5743548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44" name="直线箭头连接符 43"/>
          <p:cNvCxnSpPr/>
          <p:nvPr/>
        </p:nvCxnSpPr>
        <p:spPr bwMode="auto">
          <a:xfrm>
            <a:off x="3512149" y="5153054"/>
            <a:ext cx="749900" cy="59049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线箭头连接符 44"/>
          <p:cNvCxnSpPr/>
          <p:nvPr/>
        </p:nvCxnSpPr>
        <p:spPr bwMode="auto">
          <a:xfrm flipV="1">
            <a:off x="4024957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文本框 45"/>
          <p:cNvSpPr txBox="1"/>
          <p:nvPr/>
        </p:nvSpPr>
        <p:spPr>
          <a:xfrm>
            <a:off x="3719202" y="64601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cxnSp>
        <p:nvCxnSpPr>
          <p:cNvPr id="47" name="直线箭头连接符 46"/>
          <p:cNvCxnSpPr/>
          <p:nvPr/>
        </p:nvCxnSpPr>
        <p:spPr bwMode="auto">
          <a:xfrm flipV="1">
            <a:off x="4745933" y="62563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文本框 47"/>
          <p:cNvSpPr txBox="1"/>
          <p:nvPr/>
        </p:nvSpPr>
        <p:spPr>
          <a:xfrm>
            <a:off x="4451357" y="646012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sp>
        <p:nvSpPr>
          <p:cNvPr id="14" name="文本框 13"/>
          <p:cNvSpPr txBox="1"/>
          <p:nvPr/>
        </p:nvSpPr>
        <p:spPr>
          <a:xfrm>
            <a:off x="2270016" y="47221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2438400" y="57281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9d3c83e-5d67-4818-a4ed-d9c7f8b872c7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13697</Words>
  <Application>WPS 演示</Application>
  <PresentationFormat>全屏显示(4:3)</PresentationFormat>
  <Paragraphs>1085</Paragraphs>
  <Slides>51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Arial</vt:lpstr>
      <vt:lpstr>宋体</vt:lpstr>
      <vt:lpstr>Wingdings</vt:lpstr>
      <vt:lpstr>Comic Sans MS</vt:lpstr>
      <vt:lpstr>Times New Roman</vt:lpstr>
      <vt:lpstr>Math A</vt:lpstr>
      <vt:lpstr>ksdb</vt:lpstr>
      <vt:lpstr>Arial Narrow</vt:lpstr>
      <vt:lpstr>微软雅黑</vt:lpstr>
      <vt:lpstr>Arial Unicode MS</vt:lpstr>
      <vt:lpstr>Courier New</vt:lpstr>
      <vt:lpstr>icfp99</vt:lpstr>
      <vt:lpstr>Baker’s Algorithm</vt:lpstr>
      <vt:lpstr>Baker’s Algorithm</vt:lpstr>
      <vt:lpstr>Baker’s Algorithm: Triggering</vt:lpstr>
      <vt:lpstr>Step 1: Flipping</vt:lpstr>
      <vt:lpstr>Step 1: Flipping</vt:lpstr>
      <vt:lpstr>Step 2: Allocation during GC</vt:lpstr>
      <vt:lpstr>Step 3: Incremental Scanning</vt:lpstr>
      <vt:lpstr>Step 3: Incremental Scanning</vt:lpstr>
      <vt:lpstr>Step 4: Loading References</vt:lpstr>
      <vt:lpstr>Step 4: Loading References</vt:lpstr>
      <vt:lpstr>Step 4: Loading References</vt:lpstr>
      <vt:lpstr>Step 4: Loading References</vt:lpstr>
      <vt:lpstr>When does It Finish?</vt:lpstr>
      <vt:lpstr>Pros and Cons for Incremental Collection </vt:lpstr>
      <vt:lpstr>Some Words on Concurrent Collection</vt:lpstr>
      <vt:lpstr>Some Words on Concurrent Collection</vt:lpstr>
      <vt:lpstr>Interface to Compiler (Lab7)</vt:lpstr>
      <vt:lpstr>What is required for compiler to support GC?</vt:lpstr>
      <vt:lpstr>Allocation Matters for Programs</vt:lpstr>
      <vt:lpstr>Steps in Allocation (for Copying Collection)</vt:lpstr>
      <vt:lpstr>Overhead Analysis &amp; Elimination</vt:lpstr>
      <vt:lpstr>Overhead Analysis &amp; Elimination</vt:lpstr>
      <vt:lpstr>Overhead Analysis &amp; Elimination</vt:lpstr>
      <vt:lpstr>Optimization Results: Two Steps left</vt:lpstr>
      <vt:lpstr>Data Layout Description</vt:lpstr>
      <vt:lpstr>Data Layout Description</vt:lpstr>
      <vt:lpstr>Data Layout Description</vt:lpstr>
      <vt:lpstr>Descriptor Implementation</vt:lpstr>
      <vt:lpstr>Descriptor Implementation</vt:lpstr>
      <vt:lpstr>Descriptor Implementation</vt:lpstr>
      <vt:lpstr>Root Description</vt:lpstr>
      <vt:lpstr>Exact Root Description</vt:lpstr>
      <vt:lpstr>Pointer Maps for Tiger: Contents</vt:lpstr>
      <vt:lpstr>Pointer Maps for Tiger: Contents</vt:lpstr>
      <vt:lpstr>Pointer Maps for Tiger: Information Passing</vt:lpstr>
      <vt:lpstr>Pointer Maps for Tiger: Storage</vt:lpstr>
      <vt:lpstr>Pointer Maps for Tiger: Storage</vt:lpstr>
      <vt:lpstr>Pointer Maps for Tiger: Structure</vt:lpstr>
      <vt:lpstr>Pointer Maps for Tiger: Structure</vt:lpstr>
      <vt:lpstr>Pointer Maps for Tiger: Structure</vt:lpstr>
      <vt:lpstr>Pointer Maps for Tiger: Structure</vt:lpstr>
      <vt:lpstr>Pointer Maps for Tiger: Structure</vt:lpstr>
      <vt:lpstr>Pointer Maps for Tiger: Structure</vt:lpstr>
      <vt:lpstr>Pointer Maps for Tiger: Scanning</vt:lpstr>
      <vt:lpstr>Pointer Maps for Tiger: Scanning</vt:lpstr>
      <vt:lpstr>Derived Pointers</vt:lpstr>
      <vt:lpstr>Derived Pointers</vt:lpstr>
      <vt:lpstr>Handling Derived Pointers</vt:lpstr>
      <vt:lpstr>Putting It All Together: Lab7</vt:lpstr>
      <vt:lpstr>A Little Words on Collection</vt:lpstr>
      <vt:lpstr>Examples of register maps in .data (x64)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 &amp; George Necula</dc:creator>
  <cp:lastModifiedBy>李昱翰</cp:lastModifiedBy>
  <cp:revision>1554</cp:revision>
  <dcterms:created xsi:type="dcterms:W3CDTF">2000-01-15T07:54:00Z</dcterms:created>
  <dcterms:modified xsi:type="dcterms:W3CDTF">2022-12-14T11:18:27Z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B036694555294C18A5F0FDB8A6315D15</vt:lpwstr>
  </property>
  <property fmtid="{D5CDD505-2E9C-101B-9397-08002B2CF9AE}" pid="3" name="KSOProductBuildVer">
    <vt:lpwstr>2052-11.1.0.12763</vt:lpwstr>
  </property>
</Properties>
</file>