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1"/>
  </p:handoutMasterIdLst>
  <p:sldIdLst>
    <p:sldId id="557" r:id="rId3"/>
    <p:sldId id="655" r:id="rId5"/>
    <p:sldId id="656" r:id="rId6"/>
    <p:sldId id="657" r:id="rId7"/>
    <p:sldId id="675" r:id="rId8"/>
    <p:sldId id="676" r:id="rId9"/>
    <p:sldId id="674" r:id="rId10"/>
    <p:sldId id="678" r:id="rId11"/>
    <p:sldId id="679" r:id="rId12"/>
    <p:sldId id="680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1" r:id="rId43"/>
    <p:sldId id="710" r:id="rId44"/>
    <p:sldId id="712" r:id="rId45"/>
    <p:sldId id="713" r:id="rId46"/>
    <p:sldId id="714" r:id="rId47"/>
    <p:sldId id="715" r:id="rId48"/>
    <p:sldId id="716" r:id="rId49"/>
    <p:sldId id="717" r:id="rId50"/>
    <p:sldId id="455" r:id="rId51"/>
    <p:sldId id="755" r:id="rId52"/>
    <p:sldId id="740" r:id="rId53"/>
    <p:sldId id="741" r:id="rId54"/>
    <p:sldId id="742" r:id="rId55"/>
    <p:sldId id="743" r:id="rId56"/>
    <p:sldId id="744" r:id="rId57"/>
    <p:sldId id="745" r:id="rId58"/>
    <p:sldId id="746" r:id="rId59"/>
    <p:sldId id="747" r:id="rId60"/>
    <p:sldId id="748" r:id="rId61"/>
    <p:sldId id="749" r:id="rId62"/>
    <p:sldId id="750" r:id="rId63"/>
    <p:sldId id="751" r:id="rId64"/>
    <p:sldId id="752" r:id="rId65"/>
    <p:sldId id="753" r:id="rId66"/>
    <p:sldId id="754" r:id="rId67"/>
    <p:sldId id="756" r:id="rId68"/>
    <p:sldId id="757" r:id="rId69"/>
    <p:sldId id="760" r:id="rId70"/>
    <p:sldId id="758" r:id="rId71"/>
    <p:sldId id="759" r:id="rId72"/>
    <p:sldId id="761" r:id="rId73"/>
    <p:sldId id="762" r:id="rId74"/>
    <p:sldId id="763" r:id="rId75"/>
    <p:sldId id="764" r:id="rId76"/>
    <p:sldId id="765" r:id="rId77"/>
    <p:sldId id="766" r:id="rId78"/>
    <p:sldId id="767" r:id="rId79"/>
    <p:sldId id="768" r:id="rId80"/>
  </p:sldIdLst>
  <p:sldSz cx="9144000" cy="6858000" type="screen4x3"/>
  <p:notesSz cx="6858000" cy="9144000"/>
  <p:custDataLst>
    <p:tags r:id="rId8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40" autoAdjust="0"/>
    <p:restoredTop sz="95840" autoAdjust="0"/>
  </p:normalViewPr>
  <p:slideViewPr>
    <p:cSldViewPr>
      <p:cViewPr>
        <p:scale>
          <a:sx n="152" d="100"/>
          <a:sy n="152" d="100"/>
        </p:scale>
        <p:origin x="240" y="-1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tags" Target="tags/tag1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fld id="{E722E133-5EA2-5844-9B01-FB683F72209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fld id="{8E98D7BC-73B7-4447-9494-C7193DD5BDF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BA8599-F718-0042-A72C-9DB5CDAE6EA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BA8599-F718-0042-A72C-9DB5CDAE6EA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C3E21-06D4-184A-8784-AA7B1E465E9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3245085-04DF-9743-B613-95E5A3B51E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C5296-FD34-F94B-A9FE-9B3A7FF9FA5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B5C40-689D-454E-BB45-860E723F904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57C8-9F35-C247-AF78-51E85B01F4D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F4375-EC16-C545-AA2F-7D812322AA3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9B7E1-CD02-D740-99E3-E138BBB60016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6A53C-B3CB-0C46-BBCE-33315389BF2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BC6C4-8222-004F-95E0-09A38486D94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8BB72-9BA1-7A45-817D-3B3E288C3E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1C4E9-11F0-FC4E-9F09-1CDE3E14518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AD414-D530-CE4B-BDA8-515CC9A204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1D164-52A0-BD42-BB18-57F673307693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D3AF5-D42F-2C4C-8631-9A167381C6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9E970-AFC8-D04F-A275-1316DBDBD9AC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1291C-572A-6543-B8D3-293C8842D4B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3C24D-9F91-8949-9181-C9F9DB2CE603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91FBE-872C-7448-8A91-19849090F3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CC309-515E-5848-AEB2-13419A39E42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28122-98D1-E74F-9BAF-6722094472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45DF-0AB0-AD45-8D10-FDA85048EC4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127C9-070B-4A4D-8829-2671581EA2D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B290EC-9F54-E041-94A5-3D890DDBEBA0}" type="datetime1">
              <a:rPr lang="zh-CN" altLang="en-US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1ADF0065-DACD-CD41-83F5-E26D60801764}" type="slidenum">
              <a:rPr lang="zh-CN" altLang="en-US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A87B2-411A-F949-A601-6A95292AA6F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63A64-4167-2D47-95E8-4089D55A00A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Interface to Compiler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(Lab7)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Eden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47163" y="421366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From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Eden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47163" y="421366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From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3548599" y="2457435"/>
            <a:ext cx="2498564" cy="104478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文本框 24"/>
          <p:cNvSpPr txBox="1"/>
          <p:nvPr/>
        </p:nvSpPr>
        <p:spPr>
          <a:xfrm>
            <a:off x="4324810" y="2492018"/>
            <a:ext cx="73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Copy!</a:t>
            </a:r>
            <a:endParaRPr kumimoji="1" lang="zh-CN" altLang="en-US" sz="1800" b="1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Eden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47163" y="421366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From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V="1">
            <a:off x="3548599" y="2457435"/>
            <a:ext cx="2498564" cy="104478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文本框 22"/>
          <p:cNvSpPr txBox="1"/>
          <p:nvPr/>
        </p:nvSpPr>
        <p:spPr>
          <a:xfrm>
            <a:off x="4324810" y="2492018"/>
            <a:ext cx="73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Copy!</a:t>
            </a:r>
            <a:endParaRPr kumimoji="1" lang="zh-CN" altLang="en-US" sz="1800" b="1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23347" y="2107895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11649" y="2343823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11649" y="1842344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Eden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47163" y="421366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From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23347" y="2107895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11649" y="2343823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11649" y="1842344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Eden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47163" y="421366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From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23347" y="2107895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11649" y="2343823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11649" y="1842344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Eden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47163" y="421366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From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23347" y="2107895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11649" y="2343823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11649" y="1842344"/>
            <a:ext cx="417951" cy="417951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87791" y="3198926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3897" y="2861350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04248" y="3584727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6766" y="3872820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22199" y="3097278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24921" y="3431701"/>
            <a:ext cx="417951" cy="41795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2199" y="2595799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08229" y="3985973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31174" y="3904341"/>
            <a:ext cx="417951" cy="417951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3548599" y="3502224"/>
            <a:ext cx="2498564" cy="154154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直线箭头连接符 29"/>
          <p:cNvCxnSpPr/>
          <p:nvPr/>
        </p:nvCxnSpPr>
        <p:spPr>
          <a:xfrm>
            <a:off x="7297128" y="3306254"/>
            <a:ext cx="0" cy="88869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文本框 30"/>
          <p:cNvSpPr txBox="1"/>
          <p:nvPr/>
        </p:nvSpPr>
        <p:spPr>
          <a:xfrm>
            <a:off x="7297128" y="3574884"/>
            <a:ext cx="73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Copy!</a:t>
            </a:r>
            <a:endParaRPr kumimoji="1" lang="zh-CN" altLang="en-US" sz="1800" b="1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17744" y="3809777"/>
            <a:ext cx="73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Copy!</a:t>
            </a:r>
            <a:endParaRPr kumimoji="1" lang="zh-CN" altLang="en-US" sz="1800" b="1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 flipV="1">
            <a:off x="7297128" y="1302076"/>
            <a:ext cx="934482" cy="30653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dashDot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文本框 35"/>
          <p:cNvSpPr txBox="1"/>
          <p:nvPr/>
        </p:nvSpPr>
        <p:spPr>
          <a:xfrm>
            <a:off x="7230582" y="988810"/>
            <a:ext cx="1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Promote (Age &gt; K)</a:t>
            </a:r>
            <a:endParaRPr kumimoji="1" lang="zh-CN" altLang="en-US" sz="18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Eden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47163" y="421366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From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513578" y="4625818"/>
            <a:ext cx="417951" cy="4179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088152" y="5248961"/>
            <a:ext cx="417951" cy="4179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527627" y="4400141"/>
            <a:ext cx="417951" cy="4179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783002" y="5252744"/>
            <a:ext cx="417951" cy="4179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6098" y="2523776"/>
            <a:ext cx="3332501" cy="19568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098" y="2523775"/>
            <a:ext cx="1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Eden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47163" y="1608615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7163" y="4194949"/>
            <a:ext cx="2499929" cy="169763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7163" y="164572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7163" y="4240335"/>
            <a:ext cx="8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47163" y="4213665"/>
            <a:ext cx="135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From 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513578" y="4625818"/>
            <a:ext cx="417951" cy="4179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088152" y="5248961"/>
            <a:ext cx="417951" cy="4179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527627" y="4400141"/>
            <a:ext cx="417951" cy="4179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783002" y="5252744"/>
            <a:ext cx="417951" cy="41795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曲线连接符 12"/>
          <p:cNvCxnSpPr>
            <a:stCxn id="9" idx="1"/>
            <a:endCxn id="8" idx="1"/>
          </p:cNvCxnSpPr>
          <p:nvPr/>
        </p:nvCxnSpPr>
        <p:spPr bwMode="auto">
          <a:xfrm rot="10800000">
            <a:off x="6047163" y="2457435"/>
            <a:ext cx="12700" cy="2586334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5128928" y="34290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0" dirty="0">
                <a:latin typeface="+mn-ea"/>
                <a:cs typeface="Calibri" panose="020F0502020204030204" pitchFamily="34" charset="0"/>
              </a:rPr>
              <a:t>swap</a:t>
            </a:r>
            <a:endParaRPr kumimoji="1" lang="en-US" altLang="zh-CN" sz="2000" b="1" i="0" dirty="0">
              <a:latin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Minor GC in parallel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Root assignment to GC threads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Copy race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Work-stealing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tracking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1173647" y="2175455"/>
            <a:ext cx="964642" cy="1880463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43014" y="2191924"/>
            <a:ext cx="995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T1 stack</a:t>
            </a:r>
            <a:endParaRPr kumimoji="1" lang="zh-CN" altLang="en-US" sz="16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837319" y="2175455"/>
            <a:ext cx="964642" cy="1880463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06686" y="2191924"/>
            <a:ext cx="102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T2 stack</a:t>
            </a:r>
            <a:endParaRPr kumimoji="1" lang="zh-CN" altLang="en-US" sz="16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73647" y="2561256"/>
            <a:ext cx="964642" cy="36972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 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75168" y="2930668"/>
            <a:ext cx="964642" cy="36972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73647" y="3292044"/>
            <a:ext cx="964642" cy="39415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 b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75168" y="3686193"/>
            <a:ext cx="964642" cy="36972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double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837319" y="2561256"/>
            <a:ext cx="964642" cy="36972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837319" y="2938393"/>
            <a:ext cx="964642" cy="36972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37319" y="3292043"/>
            <a:ext cx="964642" cy="36972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 v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837319" y="3670118"/>
            <a:ext cx="964642" cy="36972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double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839286" y="2175455"/>
            <a:ext cx="322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Dirty card table (512 bytes)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710667" y="2673780"/>
            <a:ext cx="1527350" cy="642687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obj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 a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238017" y="2673780"/>
            <a:ext cx="1961438" cy="64268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obj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 b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945449" y="1516380"/>
            <a:ext cx="1253393" cy="369332"/>
          </a:xfrm>
          <a:prstGeom prst="rect">
            <a:avLst/>
          </a:prstGeom>
          <a:noFill/>
          <a:ln>
            <a:solidFill>
              <a:sysClr val="window" lastClr="FFFFFF">
                <a:lumMod val="50000"/>
              </a:sysClr>
            </a:solidFill>
            <a:prstDash val="sysDash"/>
          </a:ln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MetaData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85" name="直线箭头连接符 84"/>
          <p:cNvCxnSpPr>
            <a:endCxn id="69" idx="3"/>
          </p:cNvCxnSpPr>
          <p:nvPr/>
        </p:nvCxnSpPr>
        <p:spPr>
          <a:xfrm flipH="1">
            <a:off x="2138289" y="1885712"/>
            <a:ext cx="241161" cy="122997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直线箭头连接符 85"/>
          <p:cNvCxnSpPr>
            <a:stCxn id="84" idx="2"/>
          </p:cNvCxnSpPr>
          <p:nvPr/>
        </p:nvCxnSpPr>
        <p:spPr>
          <a:xfrm>
            <a:off x="2572146" y="1885712"/>
            <a:ext cx="265173" cy="78806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直线箭头连接符 86"/>
          <p:cNvCxnSpPr>
            <a:stCxn id="84" idx="2"/>
            <a:endCxn id="71" idx="1"/>
          </p:cNvCxnSpPr>
          <p:nvPr/>
        </p:nvCxnSpPr>
        <p:spPr>
          <a:xfrm>
            <a:off x="2572146" y="1885712"/>
            <a:ext cx="265173" cy="122997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8" name="矩形 87"/>
          <p:cNvSpPr/>
          <p:nvPr/>
        </p:nvSpPr>
        <p:spPr>
          <a:xfrm>
            <a:off x="1744523" y="509306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755267" y="592061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523852" y="592061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523852" y="509306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296324" y="5920619"/>
            <a:ext cx="457869" cy="46617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89393" y="510914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89393" y="598499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95" name="直线箭头连接符 94"/>
          <p:cNvCxnSpPr>
            <a:endCxn id="91" idx="3"/>
          </p:cNvCxnSpPr>
          <p:nvPr/>
        </p:nvCxnSpPr>
        <p:spPr>
          <a:xfrm flipH="1">
            <a:off x="2981721" y="3316468"/>
            <a:ext cx="2355963" cy="200968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直线箭头连接符 95"/>
          <p:cNvCxnSpPr>
            <a:stCxn id="83" idx="2"/>
            <a:endCxn id="92" idx="3"/>
          </p:cNvCxnSpPr>
          <p:nvPr/>
        </p:nvCxnSpPr>
        <p:spPr>
          <a:xfrm flipH="1">
            <a:off x="3754193" y="3316468"/>
            <a:ext cx="3464543" cy="283723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7" name="直线箭头连接符 96"/>
          <p:cNvCxnSpPr>
            <a:stCxn id="74" idx="3"/>
            <a:endCxn id="88" idx="0"/>
          </p:cNvCxnSpPr>
          <p:nvPr/>
        </p:nvCxnSpPr>
        <p:spPr>
          <a:xfrm flipH="1">
            <a:off x="1973458" y="3115531"/>
            <a:ext cx="166352" cy="197753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8" name="直线箭头连接符 97"/>
          <p:cNvCxnSpPr>
            <a:stCxn id="77" idx="1"/>
          </p:cNvCxnSpPr>
          <p:nvPr/>
        </p:nvCxnSpPr>
        <p:spPr>
          <a:xfrm flipH="1">
            <a:off x="2213136" y="2746119"/>
            <a:ext cx="624183" cy="32388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9" name="直线箭头连接符 98"/>
          <p:cNvCxnSpPr>
            <a:stCxn id="78" idx="1"/>
          </p:cNvCxnSpPr>
          <p:nvPr/>
        </p:nvCxnSpPr>
        <p:spPr>
          <a:xfrm flipH="1">
            <a:off x="2523852" y="3123256"/>
            <a:ext cx="313467" cy="279736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Detecting roots might not be enough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 may have pointers to internal structures of record/array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An example: load a[i-2000]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be represented as M[a-2000+i]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</a:t>
            </a:r>
            <a:r>
              <a:rPr kumimoji="1" lang="en-US" altLang="zh-CN" baseline="-25000" dirty="0"/>
              <a:t>1 </a:t>
            </a:r>
            <a:r>
              <a:rPr kumimoji="1" lang="en-US" altLang="zh-CN" dirty="0"/>
              <a:t>is not a pointer to an object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It may point to an integer (for array of int)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GC cannot start from it for traversal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29000" y="5495836"/>
            <a:ext cx="264367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a – 2000</a:t>
            </a:r>
            <a:endParaRPr kumimoji="1" lang="en-US" altLang="zh-CN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&lt;- 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&lt;- M[t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zh-CN" alt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copying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F0626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75697" y="1419825"/>
            <a:ext cx="1128464" cy="46617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Header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01108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10446" y="1419825"/>
            <a:ext cx="932487" cy="46617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642933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47" name="直线连接符 46"/>
          <p:cNvCxnSpPr>
            <a:stCxn id="36" idx="7"/>
            <a:endCxn id="43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直线箭头连接符 47"/>
          <p:cNvCxnSpPr/>
          <p:nvPr/>
        </p:nvCxnSpPr>
        <p:spPr>
          <a:xfrm flipH="1" flipV="1">
            <a:off x="3475697" y="1886000"/>
            <a:ext cx="2103147" cy="13450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直线箭头连接符 48"/>
          <p:cNvCxnSpPr/>
          <p:nvPr/>
        </p:nvCxnSpPr>
        <p:spPr>
          <a:xfrm flipV="1">
            <a:off x="7567720" y="1886000"/>
            <a:ext cx="184551" cy="13450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文本框 49"/>
          <p:cNvSpPr txBox="1"/>
          <p:nvPr/>
        </p:nvSpPr>
        <p:spPr>
          <a:xfrm>
            <a:off x="5241099" y="2509619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From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31177" y="4770672"/>
            <a:ext cx="46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To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copying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53" name="直线连接符 52"/>
          <p:cNvCxnSpPr>
            <a:stCxn id="42" idx="7"/>
            <a:endCxn id="49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文本框 55"/>
          <p:cNvSpPr txBox="1"/>
          <p:nvPr/>
        </p:nvSpPr>
        <p:spPr>
          <a:xfrm>
            <a:off x="667094" y="1551974"/>
            <a:ext cx="215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b="1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Step 1: Copy</a:t>
            </a:r>
            <a:endParaRPr kumimoji="1" lang="zh-CN" altLang="en-US" b="1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13015" y="4982625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95337" y="4982625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77106" y="4982625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72522" y="4982625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61" name="直线箭头连接符 60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文本框 61"/>
          <p:cNvSpPr txBox="1"/>
          <p:nvPr/>
        </p:nvSpPr>
        <p:spPr>
          <a:xfrm>
            <a:off x="5241099" y="2525694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From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231177" y="4786747"/>
            <a:ext cx="46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To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75697" y="1419825"/>
            <a:ext cx="1128464" cy="46617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Header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01108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10446" y="1419825"/>
            <a:ext cx="932487" cy="46617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642933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cxnSp>
        <p:nvCxnSpPr>
          <p:cNvPr id="68" name="直线箭头连接符 67"/>
          <p:cNvCxnSpPr/>
          <p:nvPr/>
        </p:nvCxnSpPr>
        <p:spPr>
          <a:xfrm flipH="1" flipV="1">
            <a:off x="3475697" y="1886000"/>
            <a:ext cx="2103147" cy="13450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直线箭头连接符 69"/>
          <p:cNvCxnSpPr/>
          <p:nvPr/>
        </p:nvCxnSpPr>
        <p:spPr>
          <a:xfrm flipV="1">
            <a:off x="7567720" y="1886000"/>
            <a:ext cx="184551" cy="13450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copying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47" name="直线连接符 46"/>
          <p:cNvCxnSpPr>
            <a:stCxn id="40" idx="7"/>
            <a:endCxn id="43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文本框 47"/>
          <p:cNvSpPr txBox="1"/>
          <p:nvPr/>
        </p:nvSpPr>
        <p:spPr>
          <a:xfrm>
            <a:off x="289393" y="2065501"/>
            <a:ext cx="3914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b="1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Step 2: Push into queues</a:t>
            </a:r>
            <a:endParaRPr kumimoji="1" lang="zh-CN" altLang="en-US" b="1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13015" y="4982625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95337" y="4982625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77106" y="4982625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872522" y="4982625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4" name="矩形 53"/>
          <p:cNvSpPr/>
          <p:nvPr/>
        </p:nvSpPr>
        <p:spPr>
          <a:xfrm>
            <a:off x="3312195" y="4002283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106229" y="399463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56" name="直线箭头连接符 55"/>
          <p:cNvCxnSpPr>
            <a:stCxn id="44" idx="2"/>
          </p:cNvCxnSpPr>
          <p:nvPr/>
        </p:nvCxnSpPr>
        <p:spPr>
          <a:xfrm flipH="1">
            <a:off x="3754193" y="3456549"/>
            <a:ext cx="2597857" cy="53809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直线箭头连接符 56"/>
          <p:cNvCxnSpPr>
            <a:stCxn id="46" idx="2"/>
            <a:endCxn id="55" idx="3"/>
          </p:cNvCxnSpPr>
          <p:nvPr/>
        </p:nvCxnSpPr>
        <p:spPr>
          <a:xfrm flipH="1">
            <a:off x="4564098" y="3456549"/>
            <a:ext cx="2788938" cy="771178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文本框 57"/>
          <p:cNvSpPr txBox="1"/>
          <p:nvPr/>
        </p:nvSpPr>
        <p:spPr>
          <a:xfrm>
            <a:off x="5241099" y="2509619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From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31177" y="4770672"/>
            <a:ext cx="46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To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75697" y="1419825"/>
            <a:ext cx="1128464" cy="46617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Header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601108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10446" y="1419825"/>
            <a:ext cx="932487" cy="46617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42933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cxnSp>
        <p:nvCxnSpPr>
          <p:cNvPr id="64" name="直线箭头连接符 63"/>
          <p:cNvCxnSpPr/>
          <p:nvPr/>
        </p:nvCxnSpPr>
        <p:spPr>
          <a:xfrm flipH="1" flipV="1">
            <a:off x="3475697" y="1886000"/>
            <a:ext cx="2103147" cy="13450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直线箭头连接符 64"/>
          <p:cNvCxnSpPr/>
          <p:nvPr/>
        </p:nvCxnSpPr>
        <p:spPr>
          <a:xfrm flipV="1">
            <a:off x="7567720" y="1886000"/>
            <a:ext cx="184551" cy="13450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copying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8" name="矩形 67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89393" y="2065501"/>
            <a:ext cx="268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b="1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Step 3: </a:t>
            </a:r>
            <a:r>
              <a:rPr kumimoji="1" lang="en-US" altLang="zh-CN" b="1" i="0" dirty="0" err="1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Dequeue</a:t>
            </a:r>
            <a:endParaRPr kumimoji="1" lang="zh-CN" altLang="en-US" b="1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313015" y="4982625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795337" y="4982625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377106" y="4982625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872522" y="4982625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91" name="直线箭头连接符 90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2" name="矩形 91"/>
          <p:cNvSpPr/>
          <p:nvPr/>
        </p:nvSpPr>
        <p:spPr>
          <a:xfrm>
            <a:off x="3312195" y="4002283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106229" y="399463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94" name="直线箭头连接符 93"/>
          <p:cNvCxnSpPr>
            <a:stCxn id="81" idx="2"/>
          </p:cNvCxnSpPr>
          <p:nvPr/>
        </p:nvCxnSpPr>
        <p:spPr>
          <a:xfrm flipH="1">
            <a:off x="3754193" y="3456549"/>
            <a:ext cx="2597857" cy="53809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5" name="直线箭头连接符 94"/>
          <p:cNvCxnSpPr>
            <a:stCxn id="83" idx="2"/>
            <a:endCxn id="93" idx="3"/>
          </p:cNvCxnSpPr>
          <p:nvPr/>
        </p:nvCxnSpPr>
        <p:spPr>
          <a:xfrm flipH="1">
            <a:off x="4564098" y="3456549"/>
            <a:ext cx="2788938" cy="771178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ys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6" name="椭圆 95"/>
          <p:cNvSpPr/>
          <p:nvPr/>
        </p:nvSpPr>
        <p:spPr>
          <a:xfrm>
            <a:off x="2372212" y="3850701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241099" y="2509619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From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31177" y="4770672"/>
            <a:ext cx="46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To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475697" y="1419825"/>
            <a:ext cx="1128464" cy="46617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Header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601108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710446" y="1419825"/>
            <a:ext cx="932487" cy="46617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642933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 flipH="1" flipV="1">
            <a:off x="3475697" y="1886000"/>
            <a:ext cx="2103147" cy="13450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4" name="直线箭头连接符 103"/>
          <p:cNvCxnSpPr/>
          <p:nvPr/>
        </p:nvCxnSpPr>
        <p:spPr>
          <a:xfrm flipV="1">
            <a:off x="7567720" y="1886000"/>
            <a:ext cx="184551" cy="13450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20" name="直线连接符 19"/>
          <p:cNvCxnSpPr>
            <a:stCxn id="13" idx="7"/>
            <a:endCxn id="16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文本框 20"/>
          <p:cNvSpPr txBox="1"/>
          <p:nvPr/>
        </p:nvSpPr>
        <p:spPr>
          <a:xfrm>
            <a:off x="667094" y="1551974"/>
            <a:ext cx="215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b="1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Step 1: Copy</a:t>
            </a:r>
            <a:endParaRPr kumimoji="1" lang="zh-CN" altLang="en-US" b="1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13015" y="4982625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95337" y="4982625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77106" y="4982625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72522" y="4982625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文本框 26"/>
          <p:cNvSpPr txBox="1"/>
          <p:nvPr/>
        </p:nvSpPr>
        <p:spPr>
          <a:xfrm>
            <a:off x="5241099" y="2525694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From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31177" y="4786747"/>
            <a:ext cx="46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To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75697" y="1419825"/>
            <a:ext cx="1128464" cy="46617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Header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01108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10446" y="1419825"/>
            <a:ext cx="932487" cy="46617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42933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 flipH="1" flipV="1">
            <a:off x="3475697" y="1886000"/>
            <a:ext cx="2103147" cy="13450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直线箭头连接符 33"/>
          <p:cNvCxnSpPr/>
          <p:nvPr/>
        </p:nvCxnSpPr>
        <p:spPr>
          <a:xfrm flipV="1">
            <a:off x="7567720" y="1886000"/>
            <a:ext cx="184551" cy="13450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race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20" name="直线连接符 19"/>
          <p:cNvCxnSpPr>
            <a:stCxn id="13" idx="7"/>
            <a:endCxn id="16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直线箭头连接符 25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文本框 26"/>
          <p:cNvSpPr txBox="1"/>
          <p:nvPr/>
        </p:nvSpPr>
        <p:spPr>
          <a:xfrm>
            <a:off x="5241099" y="2525694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From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31177" y="4786747"/>
            <a:ext cx="46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To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75697" y="1419825"/>
            <a:ext cx="1128464" cy="46617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Header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01108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10446" y="1419825"/>
            <a:ext cx="932487" cy="46617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42933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 flipH="1" flipV="1">
            <a:off x="3475697" y="1886000"/>
            <a:ext cx="2103147" cy="13450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直线箭头连接符 33"/>
          <p:cNvCxnSpPr/>
          <p:nvPr/>
        </p:nvCxnSpPr>
        <p:spPr>
          <a:xfrm flipV="1">
            <a:off x="7567720" y="1886000"/>
            <a:ext cx="184551" cy="13450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文本框 34"/>
          <p:cNvSpPr txBox="1"/>
          <p:nvPr/>
        </p:nvSpPr>
        <p:spPr>
          <a:xfrm>
            <a:off x="677838" y="2489233"/>
            <a:ext cx="2096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Step 2: CAS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>
            <a:off x="5578844" y="3343813"/>
            <a:ext cx="102190" cy="191208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>
            <a:off x="5578844" y="3343814"/>
            <a:ext cx="102188" cy="2643189"/>
          </a:xfrm>
          <a:prstGeom prst="curvedConnector3">
            <a:avLst>
              <a:gd name="adj1" fmla="val 323705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81034" y="5143164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63356" y="514232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45125" y="5143164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240541" y="5143164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81032" y="5874265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63354" y="5873427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745123" y="5874265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40539" y="5874265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race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20" name="直线连接符 19"/>
          <p:cNvCxnSpPr>
            <a:stCxn id="13" idx="7"/>
            <a:endCxn id="16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直线箭头连接符 25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文本框 26"/>
          <p:cNvSpPr txBox="1"/>
          <p:nvPr/>
        </p:nvSpPr>
        <p:spPr>
          <a:xfrm>
            <a:off x="5241099" y="2525694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From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31177" y="4786747"/>
            <a:ext cx="46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To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75697" y="1419825"/>
            <a:ext cx="1128464" cy="46617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NewAddr1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01108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10446" y="1419825"/>
            <a:ext cx="932487" cy="46617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42933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 flipH="1" flipV="1">
            <a:off x="3475697" y="1886000"/>
            <a:ext cx="2103147" cy="13450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直线箭头连接符 33"/>
          <p:cNvCxnSpPr/>
          <p:nvPr/>
        </p:nvCxnSpPr>
        <p:spPr>
          <a:xfrm flipV="1">
            <a:off x="7567720" y="1886000"/>
            <a:ext cx="184551" cy="13450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曲线连接符 35"/>
          <p:cNvCxnSpPr/>
          <p:nvPr/>
        </p:nvCxnSpPr>
        <p:spPr>
          <a:xfrm rot="10800000">
            <a:off x="5578844" y="3343813"/>
            <a:ext cx="102190" cy="191208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81034" y="5143164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63356" y="514232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45125" y="5143164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240541" y="5143164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681032" y="5874265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63354" y="5873427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745123" y="5874265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40539" y="5874265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7838" y="2814935"/>
            <a:ext cx="275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Step 3: Clean-up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598600" y="4688298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线箭头连接符 40"/>
          <p:cNvCxnSpPr>
            <a:stCxn id="40" idx="7"/>
          </p:cNvCxnSpPr>
          <p:nvPr/>
        </p:nvCxnSpPr>
        <p:spPr>
          <a:xfrm flipV="1">
            <a:off x="2245197" y="3456549"/>
            <a:ext cx="3333647" cy="13426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连接符 41"/>
          <p:cNvCxnSpPr/>
          <p:nvPr/>
        </p:nvCxnSpPr>
        <p:spPr>
          <a:xfrm>
            <a:off x="2245197" y="4497298"/>
            <a:ext cx="3435837" cy="758603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直线连接符 42"/>
          <p:cNvCxnSpPr>
            <a:stCxn id="40" idx="5"/>
          </p:cNvCxnSpPr>
          <p:nvPr/>
        </p:nvCxnSpPr>
        <p:spPr>
          <a:xfrm flipV="1">
            <a:off x="2245197" y="5255901"/>
            <a:ext cx="3435837" cy="78994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race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44523" y="399463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5267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23852" y="4822189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6324" y="4822189"/>
            <a:ext cx="457869" cy="46617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98600" y="3850701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31177" y="2509619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31177" y="4770672"/>
            <a:ext cx="3563139" cy="195586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78844" y="3231076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1166" y="323107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42935" y="3231076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8351" y="3231076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20" name="直线连接符 19"/>
          <p:cNvCxnSpPr>
            <a:stCxn id="13" idx="7"/>
            <a:endCxn id="16" idx="1"/>
          </p:cNvCxnSpPr>
          <p:nvPr/>
        </p:nvCxnSpPr>
        <p:spPr>
          <a:xfrm flipV="1">
            <a:off x="2245197" y="3343813"/>
            <a:ext cx="3333647" cy="61782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直线箭头连接符 25"/>
          <p:cNvCxnSpPr/>
          <p:nvPr/>
        </p:nvCxnSpPr>
        <p:spPr>
          <a:xfrm>
            <a:off x="6795337" y="3600802"/>
            <a:ext cx="0" cy="13818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文本框 26"/>
          <p:cNvSpPr txBox="1"/>
          <p:nvPr/>
        </p:nvSpPr>
        <p:spPr>
          <a:xfrm>
            <a:off x="5241099" y="2525694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From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31177" y="4786747"/>
            <a:ext cx="46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To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75697" y="1419825"/>
            <a:ext cx="1128464" cy="46617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NewAddr1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01108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10446" y="1419825"/>
            <a:ext cx="932487" cy="466175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42933" y="1419825"/>
            <a:ext cx="1109338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omic Sans MS" panose="030F0702030302020204"/>
              </a:rPr>
              <a:t>pointer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Comic Sans MS" panose="030F0702030302020204"/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 flipH="1" flipV="1">
            <a:off x="3475697" y="1886000"/>
            <a:ext cx="2103147" cy="134507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直线箭头连接符 33"/>
          <p:cNvCxnSpPr/>
          <p:nvPr/>
        </p:nvCxnSpPr>
        <p:spPr>
          <a:xfrm flipV="1">
            <a:off x="7567720" y="1886000"/>
            <a:ext cx="184551" cy="13450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曲线连接符 35"/>
          <p:cNvCxnSpPr/>
          <p:nvPr/>
        </p:nvCxnSpPr>
        <p:spPr>
          <a:xfrm rot="10800000">
            <a:off x="5578844" y="3343813"/>
            <a:ext cx="102190" cy="1912088"/>
          </a:xfrm>
          <a:prstGeom prst="curvedConnector3">
            <a:avLst>
              <a:gd name="adj1" fmla="val 323701"/>
            </a:avLst>
          </a:prstGeom>
          <a:ln>
            <a:solidFill>
              <a:srgbClr val="B571D5"/>
            </a:solidFill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81034" y="5143164"/>
            <a:ext cx="482322" cy="225473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63356" y="5142326"/>
            <a:ext cx="581767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745125" y="5143164"/>
            <a:ext cx="495416" cy="22547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240541" y="5143164"/>
            <a:ext cx="429369" cy="225473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7838" y="2814935"/>
            <a:ext cx="275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Step 3: Clean-up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598600" y="4688298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线箭头连接符 40"/>
          <p:cNvCxnSpPr>
            <a:stCxn id="40" idx="7"/>
          </p:cNvCxnSpPr>
          <p:nvPr/>
        </p:nvCxnSpPr>
        <p:spPr>
          <a:xfrm flipV="1">
            <a:off x="2245197" y="3456549"/>
            <a:ext cx="3333647" cy="13426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连接符 41"/>
          <p:cNvCxnSpPr/>
          <p:nvPr/>
        </p:nvCxnSpPr>
        <p:spPr>
          <a:xfrm>
            <a:off x="2245197" y="4497298"/>
            <a:ext cx="3435837" cy="758603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直线连接符 42"/>
          <p:cNvCxnSpPr>
            <a:stCxn id="40" idx="5"/>
          </p:cNvCxnSpPr>
          <p:nvPr/>
        </p:nvCxnSpPr>
        <p:spPr>
          <a:xfrm flipV="1">
            <a:off x="2245197" y="5255901"/>
            <a:ext cx="3435837" cy="78994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 stealing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72212" y="3850701"/>
            <a:ext cx="757535" cy="757535"/>
          </a:xfrm>
          <a:prstGeom prst="ellipse">
            <a:avLst/>
          </a:prstGeom>
          <a:noFill/>
          <a:ln w="9525" cap="flat" cmpd="sng" algn="ctr">
            <a:solidFill>
              <a:srgbClr val="CD3042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96324" y="4010714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9665" y="4010714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82270" y="4010714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62563" y="4010714"/>
            <a:ext cx="457869" cy="466175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9525" cap="flat" cmpd="sng" algn="ctr">
            <a:solidFill>
              <a:srgbClr val="4BACC6">
                <a:lumMod val="40000"/>
                <a:lumOff val="6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 stealing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23852" y="3994639"/>
            <a:ext cx="457869" cy="4661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393" y="4010714"/>
            <a:ext cx="119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393" y="4886569"/>
            <a:ext cx="122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Worker 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72212" y="3850701"/>
            <a:ext cx="757535" cy="757535"/>
          </a:xfrm>
          <a:prstGeom prst="ellipse">
            <a:avLst/>
          </a:prstGeom>
          <a:noFill/>
          <a:ln>
            <a:solidFill>
              <a:srgbClr val="CD304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6324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59665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2270" y="4010714"/>
            <a:ext cx="457869" cy="466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62563" y="4010714"/>
            <a:ext cx="457869" cy="466175"/>
          </a:xfrm>
          <a:prstGeom prst="rect">
            <a:avLst/>
          </a:prstGeom>
          <a:solidFill>
            <a:srgbClr val="B571D5"/>
          </a:solidFill>
          <a:ln>
            <a:solidFill>
              <a:srgbClr val="B571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73866" y="6048345"/>
            <a:ext cx="3990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0" dirty="0">
                <a:solidFill>
                  <a:srgbClr val="C00000"/>
                </a:solidFill>
              </a:rPr>
              <a:t>What if we have many workers?</a:t>
            </a:r>
            <a:endParaRPr kumimoji="1" lang="zh-CN" altLang="en-US" sz="2000" i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394E-6 2.38668E-6 L -0.33194 0.128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6" y="6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Detecting roots might not be enough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 may have pointers to internal structures of record/array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An example: load a[i-2000]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be represented as M[a-2000+i]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</a:t>
            </a:r>
            <a:r>
              <a:rPr kumimoji="1" lang="en-US" altLang="zh-CN" baseline="-25000" dirty="0"/>
              <a:t>1 </a:t>
            </a:r>
            <a:r>
              <a:rPr kumimoji="1" lang="en-US" altLang="zh-CN" dirty="0"/>
              <a:t>is not a pointer to an object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is (t</a:t>
            </a:r>
            <a:r>
              <a:rPr kumimoji="1" lang="en-US" altLang="zh-CN" baseline="-25000" dirty="0"/>
              <a:t>1 </a:t>
            </a:r>
            <a:r>
              <a:rPr kumimoji="1" lang="en-US" altLang="zh-CN" dirty="0"/>
              <a:t>is derived from a)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29000" y="5495836"/>
            <a:ext cx="264367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a – 2000</a:t>
            </a:r>
            <a:endParaRPr kumimoji="1" lang="en-US" altLang="zh-CN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&lt;- 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&lt;- M[t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zh-CN" alt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(Major)</a:t>
            </a:r>
            <a:r>
              <a:rPr kumimoji="1" lang="zh-CN" altLang="en-US" dirty="0"/>
              <a:t> </a:t>
            </a:r>
            <a:r>
              <a:rPr kumimoji="1" lang="en-US" altLang="zh-CN" dirty="0"/>
              <a:t>GC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 all live objects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Summary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Calculate new address for live objects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Compact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 and update references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27" name="直线连接符 26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直线连接符 27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直线连接符 28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矩形 29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4862" y="2966035"/>
            <a:ext cx="94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Source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" name="直线连接符 34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直线连接符 35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线连接符 40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连接符 41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直线连接符 42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直线连接符 43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矩形 44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7520" y="1791426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Bitmap</a:t>
            </a:r>
            <a:endParaRPr kumimoji="1" lang="zh-CN" altLang="en-US" sz="16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31" name="直线连接符 30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直线连接符 31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直线连接符 32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矩形 33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4862" y="2966035"/>
            <a:ext cx="94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Source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" name="直线连接符 38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直线连接符 39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1" name="矩形 40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直线连接符 45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直线连接符 46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直线连接符 47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7520" y="1791426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Bitmap</a:t>
            </a:r>
            <a:endParaRPr kumimoji="1" lang="zh-CN" altLang="en-US" sz="16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7017" y="4918952"/>
            <a:ext cx="141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Destination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54" name="直线箭头连接符 53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文本框 54"/>
          <p:cNvSpPr txBox="1"/>
          <p:nvPr/>
        </p:nvSpPr>
        <p:spPr>
          <a:xfrm>
            <a:off x="2760501" y="4083052"/>
            <a:ext cx="66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 err="1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&amp; compact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33" name="直线连接符 32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直线连接符 33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直线连接符 34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矩形 35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4862" y="2966035"/>
            <a:ext cx="94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Source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glow rad="139700">
              <a:srgbClr val="C0504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线连接符 40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连接符 41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矩形 42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" name="直线连接符 46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直线连接符 47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直线连接符 48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直线连接符 49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7520" y="1791426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Bitmap</a:t>
            </a:r>
            <a:endParaRPr kumimoji="1" lang="zh-CN" altLang="en-US" sz="16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7017" y="4918952"/>
            <a:ext cx="141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Destination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7" name="文本框 56"/>
          <p:cNvSpPr txBox="1"/>
          <p:nvPr/>
        </p:nvSpPr>
        <p:spPr>
          <a:xfrm>
            <a:off x="2760501" y="4083052"/>
            <a:ext cx="66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 err="1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cxnSp>
        <p:nvCxnSpPr>
          <p:cNvPr id="58" name="直线箭头连接符 57"/>
          <p:cNvCxnSpPr/>
          <p:nvPr/>
        </p:nvCxnSpPr>
        <p:spPr>
          <a:xfrm>
            <a:off x="1864974" y="1417638"/>
            <a:ext cx="0" cy="3737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直线连接符 58"/>
          <p:cNvCxnSpPr/>
          <p:nvPr/>
        </p:nvCxnSpPr>
        <p:spPr>
          <a:xfrm>
            <a:off x="1864974" y="1791426"/>
            <a:ext cx="0" cy="106992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3552E-6 -1.85014E-8 L 0.05448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&amp; compact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33" name="直线连接符 32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直线连接符 33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直线连接符 34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矩形 35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4862" y="2966035"/>
            <a:ext cx="94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Source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glow rad="139700">
              <a:srgbClr val="C0504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线连接符 40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连接符 41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矩形 42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7" name="直线连接符 46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直线连接符 47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直线连接符 48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直线连接符 49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7520" y="1791426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Bitmap</a:t>
            </a:r>
            <a:endParaRPr kumimoji="1" lang="zh-CN" altLang="en-US" sz="16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7017" y="4918952"/>
            <a:ext cx="141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Destination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086854" y="4806427"/>
            <a:ext cx="739559" cy="610850"/>
          </a:xfrm>
          <a:prstGeom prst="roundRect">
            <a:avLst/>
          </a:prstGeom>
          <a:solidFill>
            <a:srgbClr val="B2FAE4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7" name="直线箭头连接符 56"/>
          <p:cNvCxnSpPr>
            <a:stCxn id="38" idx="2"/>
          </p:cNvCxnSpPr>
          <p:nvPr/>
        </p:nvCxnSpPr>
        <p:spPr>
          <a:xfrm>
            <a:off x="2717075" y="3472201"/>
            <a:ext cx="594862" cy="13342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8" name="直线箭头连接符 57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文本框 58"/>
          <p:cNvSpPr txBox="1"/>
          <p:nvPr/>
        </p:nvSpPr>
        <p:spPr>
          <a:xfrm>
            <a:off x="2760501" y="4083052"/>
            <a:ext cx="66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 err="1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&amp; compact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38" name="直线连接符 37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直线连接符 38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直线连接符 39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1" name="矩形 40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4862" y="2966035"/>
            <a:ext cx="94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Source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glow rad="139700">
              <a:srgbClr val="C0504D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" name="直线连接符 45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直线连接符 46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矩形 47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2" name="直线连接符 51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直线连接符 52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直线连接符 53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5" name="直线连接符 54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矩形 55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77520" y="1791426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Bitmap</a:t>
            </a:r>
            <a:endParaRPr kumimoji="1" lang="zh-CN" altLang="en-US" sz="16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7017" y="4918952"/>
            <a:ext cx="141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Destination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086854" y="4806427"/>
            <a:ext cx="739559" cy="610850"/>
          </a:xfrm>
          <a:prstGeom prst="roundRect">
            <a:avLst/>
          </a:prstGeom>
          <a:solidFill>
            <a:srgbClr val="B2FAE4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2" name="直线箭头连接符 61"/>
          <p:cNvCxnSpPr>
            <a:stCxn id="43" idx="2"/>
          </p:cNvCxnSpPr>
          <p:nvPr/>
        </p:nvCxnSpPr>
        <p:spPr>
          <a:xfrm>
            <a:off x="2717075" y="3472201"/>
            <a:ext cx="594862" cy="13342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直线箭头连接符 62"/>
          <p:cNvCxnSpPr/>
          <p:nvPr/>
        </p:nvCxnSpPr>
        <p:spPr>
          <a:xfrm>
            <a:off x="1864974" y="1417638"/>
            <a:ext cx="0" cy="3737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直线连接符 63"/>
          <p:cNvCxnSpPr/>
          <p:nvPr/>
        </p:nvCxnSpPr>
        <p:spPr>
          <a:xfrm>
            <a:off x="1864974" y="1791426"/>
            <a:ext cx="0" cy="106992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5" name="左中括号 64"/>
          <p:cNvSpPr/>
          <p:nvPr/>
        </p:nvSpPr>
        <p:spPr>
          <a:xfrm rot="16200000">
            <a:off x="2638577" y="3241283"/>
            <a:ext cx="164687" cy="747252"/>
          </a:xfrm>
          <a:prstGeom prst="leftBracket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826412" y="4806428"/>
            <a:ext cx="739559" cy="610850"/>
          </a:xfrm>
          <a:prstGeom prst="roundRect">
            <a:avLst/>
          </a:prstGeom>
          <a:solidFill>
            <a:srgbClr val="B2FAE4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线箭头连接符 66"/>
          <p:cNvCxnSpPr>
            <a:endCxn id="66" idx="0"/>
          </p:cNvCxnSpPr>
          <p:nvPr/>
        </p:nvCxnSpPr>
        <p:spPr>
          <a:xfrm>
            <a:off x="3882349" y="3472201"/>
            <a:ext cx="313843" cy="133422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直线箭头连接符 67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文本框 68"/>
          <p:cNvSpPr txBox="1"/>
          <p:nvPr/>
        </p:nvSpPr>
        <p:spPr>
          <a:xfrm>
            <a:off x="2760501" y="4083052"/>
            <a:ext cx="66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 err="1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3552E-6 -1.85014E-8 L 0.05448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49 0.00023 L 0.13326 0.00023 " pathEditMode="relative" ptsTypes="AA">
                                      <p:cBhvr>
                                        <p:cTn id="1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26 0.00023 L 0.18081 0.00023 " pathEditMode="relative" ptsTypes="AA">
                                      <p:cBhvr>
                                        <p:cTn id="2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&amp; compact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38" name="直线连接符 37"/>
          <p:cNvCxnSpPr/>
          <p:nvPr/>
        </p:nvCxnSpPr>
        <p:spPr>
          <a:xfrm>
            <a:off x="1164604" y="18164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直线连接符 38"/>
          <p:cNvCxnSpPr/>
          <p:nvPr/>
        </p:nvCxnSpPr>
        <p:spPr>
          <a:xfrm>
            <a:off x="1164604" y="1968876"/>
            <a:ext cx="7522196" cy="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直线连接符 39"/>
          <p:cNvCxnSpPr/>
          <p:nvPr/>
        </p:nvCxnSpPr>
        <p:spPr>
          <a:xfrm>
            <a:off x="1164604" y="2121276"/>
            <a:ext cx="7522196" cy="7100"/>
          </a:xfrm>
          <a:prstGeom prst="line">
            <a:avLst/>
          </a:prstGeom>
          <a:noFill/>
          <a:ln w="25400" cap="flat" cmpd="sng" algn="ctr">
            <a:solidFill>
              <a:srgbClr val="F0474B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1" name="矩形 40"/>
          <p:cNvSpPr/>
          <p:nvPr/>
        </p:nvSpPr>
        <p:spPr>
          <a:xfrm>
            <a:off x="1864974" y="2861351"/>
            <a:ext cx="3971109" cy="6108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4862" y="2966035"/>
            <a:ext cx="94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Source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47295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528646" y="2861351"/>
            <a:ext cx="739559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582048" y="2861351"/>
            <a:ext cx="996127" cy="610850"/>
          </a:xfrm>
          <a:prstGeom prst="round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" name="直线连接符 45"/>
          <p:cNvCxnSpPr/>
          <p:nvPr/>
        </p:nvCxnSpPr>
        <p:spPr>
          <a:xfrm>
            <a:off x="2347295" y="1968876"/>
            <a:ext cx="0" cy="9971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直线连接符 46"/>
          <p:cNvCxnSpPr/>
          <p:nvPr/>
        </p:nvCxnSpPr>
        <p:spPr>
          <a:xfrm>
            <a:off x="3086854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矩形 47"/>
          <p:cNvSpPr/>
          <p:nvPr/>
        </p:nvSpPr>
        <p:spPr>
          <a:xfrm>
            <a:off x="2347295" y="18164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5626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965928" y="19688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20253" y="1815851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2" name="直线连接符 51"/>
          <p:cNvCxnSpPr/>
          <p:nvPr/>
        </p:nvCxnSpPr>
        <p:spPr>
          <a:xfrm>
            <a:off x="4276559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直线连接符 52"/>
          <p:cNvCxnSpPr/>
          <p:nvPr/>
        </p:nvCxnSpPr>
        <p:spPr>
          <a:xfrm>
            <a:off x="3528646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直线连接符 53"/>
          <p:cNvCxnSpPr/>
          <p:nvPr/>
        </p:nvCxnSpPr>
        <p:spPr>
          <a:xfrm>
            <a:off x="4582048" y="1984326"/>
            <a:ext cx="0" cy="98170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5" name="直线连接符 54"/>
          <p:cNvCxnSpPr/>
          <p:nvPr/>
        </p:nvCxnSpPr>
        <p:spPr>
          <a:xfrm>
            <a:off x="5578175" y="2121276"/>
            <a:ext cx="0" cy="84475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矩形 55"/>
          <p:cNvSpPr/>
          <p:nvPr/>
        </p:nvSpPr>
        <p:spPr>
          <a:xfrm>
            <a:off x="4572965" y="18235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448830" y="1975976"/>
            <a:ext cx="128619" cy="152400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rgbClr val="66006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solidFill>
                  <a:srgbClr val="000000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77520" y="1791426"/>
            <a:ext cx="842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6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Bitmap</a:t>
            </a:r>
            <a:endParaRPr kumimoji="1" lang="zh-CN" altLang="en-US" sz="16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94547" y="4806427"/>
            <a:ext cx="3842489" cy="62692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7017" y="4918952"/>
            <a:ext cx="141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Destination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086854" y="4806427"/>
            <a:ext cx="739559" cy="610850"/>
          </a:xfrm>
          <a:prstGeom prst="roundRect">
            <a:avLst/>
          </a:prstGeom>
          <a:solidFill>
            <a:srgbClr val="B2FAE4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2" name="直线箭头连接符 61"/>
          <p:cNvCxnSpPr/>
          <p:nvPr/>
        </p:nvCxnSpPr>
        <p:spPr>
          <a:xfrm>
            <a:off x="2717075" y="3472201"/>
            <a:ext cx="594862" cy="13342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3" name="圆角矩形 62"/>
          <p:cNvSpPr/>
          <p:nvPr/>
        </p:nvSpPr>
        <p:spPr>
          <a:xfrm>
            <a:off x="3826412" y="4806428"/>
            <a:ext cx="739559" cy="610850"/>
          </a:xfrm>
          <a:prstGeom prst="roundRect">
            <a:avLst/>
          </a:prstGeom>
          <a:solidFill>
            <a:srgbClr val="B2FAE4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4" name="直线箭头连接符 63"/>
          <p:cNvCxnSpPr>
            <a:endCxn id="63" idx="0"/>
          </p:cNvCxnSpPr>
          <p:nvPr/>
        </p:nvCxnSpPr>
        <p:spPr>
          <a:xfrm>
            <a:off x="3882349" y="3472201"/>
            <a:ext cx="313843" cy="133422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5" name="圆角矩形 64"/>
          <p:cNvSpPr/>
          <p:nvPr/>
        </p:nvSpPr>
        <p:spPr>
          <a:xfrm>
            <a:off x="4565971" y="4806428"/>
            <a:ext cx="996127" cy="610850"/>
          </a:xfrm>
          <a:prstGeom prst="roundRect">
            <a:avLst/>
          </a:prstGeom>
          <a:solidFill>
            <a:srgbClr val="B2FAE4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4701584" y="3472201"/>
            <a:ext cx="0" cy="133422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直线箭头连接符 66"/>
          <p:cNvCxnSpPr/>
          <p:nvPr/>
        </p:nvCxnSpPr>
        <p:spPr>
          <a:xfrm>
            <a:off x="3086854" y="4452777"/>
            <a:ext cx="0" cy="35365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8" name="文本框 67"/>
          <p:cNvSpPr txBox="1"/>
          <p:nvPr/>
        </p:nvSpPr>
        <p:spPr>
          <a:xfrm>
            <a:off x="2760501" y="4083052"/>
            <a:ext cx="66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 err="1">
                <a:solidFill>
                  <a:prstClr val="black"/>
                </a:solidFill>
                <a:latin typeface="Comic Sans MS" panose="030F0702030302020204"/>
                <a:ea typeface="宋体" panose="02010600030101010101" pitchFamily="2" charset="-122"/>
                <a:cs typeface="Comic Sans MS" panose="030F0702030302020204"/>
              </a:rPr>
              <a:t>dest</a:t>
            </a:r>
            <a:endParaRPr kumimoji="1" lang="zh-CN" altLang="en-US" sz="1800" i="0" dirty="0">
              <a:solidFill>
                <a:prstClr val="black"/>
              </a:solidFill>
              <a:latin typeface="Comic Sans MS" panose="030F0702030302020204"/>
              <a:ea typeface="宋体" panose="02010600030101010101" pitchFamily="2" charset="-122"/>
              <a:cs typeface="Comic Sans MS" panose="030F0702030302020204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411604" y="6150252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i="0" dirty="0">
                <a:solidFill>
                  <a:srgbClr val="C00000"/>
                </a:solidFill>
                <a:ea typeface="宋体" panose="02010600030101010101" pitchFamily="2" charset="-122"/>
              </a:rPr>
              <a:t>In-place compact: what if the destination is also source?</a:t>
            </a:r>
            <a:endParaRPr kumimoji="1" lang="zh-CN" altLang="en-US" sz="1800" b="1" i="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Problem of PS: Inflexible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Spaces are contiguous</a:t>
            </a:r>
            <a:endParaRPr kumimoji="1" lang="en-US" altLang="zh-CN" dirty="0"/>
          </a:p>
          <a:p>
            <a:pPr lvl="1"/>
            <a:r>
              <a:rPr kumimoji="1" lang="en-US" altLang="zh-CN" sz="2200" dirty="0"/>
              <a:t>Hard to split/adjust/reorganize</a:t>
            </a:r>
            <a:endParaRPr kumimoji="1" lang="en-US" altLang="zh-CN" sz="2200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The time difference between old/young GC is too large</a:t>
            </a:r>
            <a:endParaRPr kumimoji="1" lang="en-US" altLang="zh-CN" dirty="0"/>
          </a:p>
          <a:p>
            <a:pPr lvl="1"/>
            <a:r>
              <a:rPr kumimoji="1" lang="en-US" altLang="zh-CN" sz="2200" dirty="0"/>
              <a:t>Minor GC (4GB): ~100ms</a:t>
            </a:r>
            <a:endParaRPr kumimoji="1" lang="en-US" altLang="zh-CN" sz="2200" dirty="0"/>
          </a:p>
          <a:p>
            <a:pPr lvl="1"/>
            <a:r>
              <a:rPr kumimoji="1" lang="en-US" altLang="zh-CN" sz="2200" dirty="0"/>
              <a:t>Major GC (16GB): &gt;1s</a:t>
            </a:r>
            <a:endParaRPr kumimoji="1" lang="zh-CN" altLang="en-US" sz="2200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2514600" y="3048000"/>
            <a:ext cx="1066800" cy="457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00" y="3048000"/>
            <a:ext cx="2286000" cy="4572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40676" y="30919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0" dirty="0">
                <a:solidFill>
                  <a:schemeClr val="bg1"/>
                </a:solidFill>
              </a:rPr>
              <a:t>Young</a:t>
            </a:r>
            <a:endParaRPr kumimoji="1" lang="zh-CN" altLang="en-US" sz="1800" i="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16708" y="309193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i="0" dirty="0">
                <a:solidFill>
                  <a:schemeClr val="bg1"/>
                </a:solidFill>
              </a:rPr>
              <a:t>Old</a:t>
            </a:r>
            <a:endParaRPr kumimoji="1" lang="zh-CN" altLang="en-US" sz="180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Heap Structure: from Spaces to Regions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 smaller, segregated regions to form spaces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 including young and old spaces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0579" y="3765558"/>
            <a:ext cx="2559042" cy="255904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Heap Structure: from Spaces to Regions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 smaller, segregated regions to form spaces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 including young and old spaces</a:t>
            </a:r>
            <a:endParaRPr kumimoji="1" lang="en-US" altLang="zh-CN" dirty="0"/>
          </a:p>
          <a:p>
            <a:pPr lvl="1"/>
            <a:r>
              <a:rPr kumimoji="1" lang="en-US" altLang="zh-CN" sz="2400" dirty="0"/>
              <a:t>Easy to enlarge/shrink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3810000"/>
            <a:ext cx="2531167" cy="25311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Handling Derived Pointers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Derived pointers should keep its base alive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Even though its base is no longer reachable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Implementation in Tiger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pointers as “derived” in pointer maps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Maintaining the base for each pointer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276600" y="5059740"/>
            <a:ext cx="3257623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&lt;- a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1" lang="en-US" altLang="zh-CN" i="0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kumimoji="1" lang="en-US" altLang="zh-CN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1"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2000</a:t>
            </a:r>
            <a:endParaRPr kumimoji="1" lang="en-US" altLang="zh-CN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kumimoji="1" lang="en-US" altLang="zh-CN" i="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 &lt;- M[</a:t>
            </a:r>
            <a:r>
              <a:rPr kumimoji="1" lang="en-US" altLang="zh-CN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kumimoji="1" lang="en-US" altLang="zh-CN" i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1" lang="zh-CN" alt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2151" y="546159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0" dirty="0"/>
              <a:t>a is dead!</a:t>
            </a:r>
            <a:endParaRPr kumimoji="1" lang="zh-CN" altLang="en-US" b="1" i="0" dirty="0"/>
          </a:p>
        </p:txBody>
      </p:sp>
      <p:cxnSp>
        <p:nvCxnSpPr>
          <p:cNvPr id="9" name="直线箭头连接符 8"/>
          <p:cNvCxnSpPr>
            <a:endCxn id="7" idx="3"/>
          </p:cNvCxnSpPr>
          <p:nvPr/>
        </p:nvCxnSpPr>
        <p:spPr bwMode="auto">
          <a:xfrm flipH="1">
            <a:off x="2825325" y="5692423"/>
            <a:ext cx="451275" cy="1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Heap Structure: from Spaces to Regions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 smaller, segregated regions to form spaces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 including young and old spaces</a:t>
            </a:r>
            <a:endParaRPr kumimoji="1" lang="en-US" altLang="zh-CN" dirty="0"/>
          </a:p>
          <a:p>
            <a:pPr lvl="1"/>
            <a:r>
              <a:rPr kumimoji="1" lang="en-US" altLang="zh-CN" sz="2400" dirty="0"/>
              <a:t>Easy to enlarge/shrink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C00000"/>
                </a:solidFill>
              </a:rPr>
              <a:t>Collection set:</a:t>
            </a:r>
            <a:r>
              <a:rPr kumimoji="1" lang="en-US" altLang="zh-CN" dirty="0"/>
              <a:t> including all regions to be collected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4121093"/>
            <a:ext cx="2531167" cy="253116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Fixing the Time Difference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Adding a </a:t>
            </a:r>
            <a:r>
              <a:rPr kumimoji="1" lang="en-US" altLang="zh-CN" i="1" dirty="0" err="1"/>
              <a:t>middleground</a:t>
            </a:r>
            <a:r>
              <a:rPr kumimoji="1" lang="en-US" altLang="zh-CN" dirty="0"/>
              <a:t> between old and young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Named mixed GC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Collecting young space and a part of old space</a:t>
            </a:r>
            <a:endParaRPr kumimoji="1" lang="en-US" altLang="zh-CN" dirty="0"/>
          </a:p>
          <a:p>
            <a:pPr lvl="1"/>
            <a:endParaRPr kumimoji="1" lang="en-US" altLang="zh-CN" i="1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524000" y="5715000"/>
            <a:ext cx="5472608" cy="0"/>
          </a:xfrm>
          <a:prstGeom prst="straightConnector1">
            <a:avLst/>
          </a:prstGeom>
          <a:noFill/>
          <a:ln w="38100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1377457" y="519232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dirty="0">
                <a:solidFill>
                  <a:srgbClr val="000000"/>
                </a:solidFill>
                <a:latin typeface="+mn-ea"/>
              </a:rPr>
              <a:t>Minor GC (10ms)</a:t>
            </a:r>
            <a:endParaRPr kumimoji="1" lang="zh-CN" altLang="en-US" sz="1800" i="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2316088" y="5555595"/>
            <a:ext cx="0" cy="159405"/>
          </a:xfrm>
          <a:prstGeom prst="line">
            <a:avLst/>
          </a:prstGeom>
          <a:noFill/>
          <a:ln w="25400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" name="直线连接符 15"/>
          <p:cNvCxnSpPr/>
          <p:nvPr/>
        </p:nvCxnSpPr>
        <p:spPr>
          <a:xfrm>
            <a:off x="6564560" y="5548438"/>
            <a:ext cx="0" cy="159405"/>
          </a:xfrm>
          <a:prstGeom prst="line">
            <a:avLst/>
          </a:prstGeom>
          <a:noFill/>
          <a:ln w="25400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5556901" y="518626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dirty="0">
                <a:solidFill>
                  <a:srgbClr val="000000"/>
                </a:solidFill>
                <a:latin typeface="+mn-ea"/>
              </a:rPr>
              <a:t>Major GC (200ms)</a:t>
            </a:r>
            <a:endParaRPr kumimoji="1" lang="zh-CN" altLang="en-US" sz="1800" i="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4404320" y="5548437"/>
            <a:ext cx="0" cy="159405"/>
          </a:xfrm>
          <a:prstGeom prst="line">
            <a:avLst/>
          </a:prstGeom>
          <a:noFill/>
          <a:ln w="25400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400204" y="5188902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dirty="0">
                <a:solidFill>
                  <a:srgbClr val="000000"/>
                </a:solidFill>
                <a:latin typeface="+mn-ea"/>
              </a:rPr>
              <a:t>Mixed GC (50ms)</a:t>
            </a:r>
            <a:endParaRPr kumimoji="1" lang="zh-CN" altLang="en-US" sz="1800" i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62055" y="485019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Young space</a:t>
            </a:r>
            <a:endParaRPr kumimoji="1" lang="zh-CN" altLang="en-US" sz="1600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5911176" y="485329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Young + Old</a:t>
            </a:r>
            <a:endParaRPr kumimoji="1" lang="zh-CN" altLang="en-US" sz="1600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3400204" y="4844130"/>
            <a:ext cx="2161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Young + </a:t>
            </a:r>
            <a:r>
              <a:rPr kumimoji="1" lang="en-US" altLang="zh-CN" sz="1600" i="0" dirty="0">
                <a:solidFill>
                  <a:srgbClr val="C00000"/>
                </a:solidFill>
              </a:rPr>
              <a:t>a part of old</a:t>
            </a:r>
            <a:endParaRPr kumimoji="1" lang="zh-CN" altLang="en-US" sz="1600" i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Fixing the Time Difference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Adding a </a:t>
            </a:r>
            <a:r>
              <a:rPr kumimoji="1" lang="en-US" altLang="zh-CN" i="1" dirty="0" err="1"/>
              <a:t>middleground</a:t>
            </a:r>
            <a:r>
              <a:rPr kumimoji="1" lang="en-US" altLang="zh-CN" dirty="0"/>
              <a:t> between old and young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Named mixed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Mixed GC is highly adjustable to meet demands</a:t>
            </a:r>
            <a:endParaRPr kumimoji="1" lang="en-US" altLang="zh-CN" dirty="0"/>
          </a:p>
          <a:p>
            <a:pPr lvl="1"/>
            <a:endParaRPr kumimoji="1" lang="en-US" altLang="zh-CN" i="1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524000" y="5715000"/>
            <a:ext cx="5472608" cy="0"/>
          </a:xfrm>
          <a:prstGeom prst="straightConnector1">
            <a:avLst/>
          </a:prstGeom>
          <a:noFill/>
          <a:ln w="38100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1323822" y="519232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dirty="0">
                <a:solidFill>
                  <a:srgbClr val="000000"/>
                </a:solidFill>
                <a:latin typeface="+mn-ea"/>
              </a:rPr>
              <a:t>Minor GC (10ms)</a:t>
            </a:r>
            <a:endParaRPr kumimoji="1" lang="zh-CN" altLang="en-US" sz="1800" i="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2316088" y="5555595"/>
            <a:ext cx="0" cy="159405"/>
          </a:xfrm>
          <a:prstGeom prst="line">
            <a:avLst/>
          </a:prstGeom>
          <a:noFill/>
          <a:ln w="25400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6" name="直线连接符 15"/>
          <p:cNvCxnSpPr/>
          <p:nvPr/>
        </p:nvCxnSpPr>
        <p:spPr>
          <a:xfrm>
            <a:off x="6564560" y="5548438"/>
            <a:ext cx="0" cy="159405"/>
          </a:xfrm>
          <a:prstGeom prst="line">
            <a:avLst/>
          </a:prstGeom>
          <a:noFill/>
          <a:ln w="25400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7" name="文本框 16"/>
          <p:cNvSpPr txBox="1"/>
          <p:nvPr/>
        </p:nvSpPr>
        <p:spPr>
          <a:xfrm>
            <a:off x="5556901" y="518626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dirty="0">
                <a:solidFill>
                  <a:srgbClr val="000000"/>
                </a:solidFill>
                <a:latin typeface="+mn-ea"/>
              </a:rPr>
              <a:t>Major GC (200ms)</a:t>
            </a:r>
            <a:endParaRPr kumimoji="1" lang="zh-CN" altLang="en-US" sz="1800" i="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4208144" y="5548437"/>
            <a:ext cx="0" cy="159405"/>
          </a:xfrm>
          <a:prstGeom prst="line">
            <a:avLst/>
          </a:prstGeom>
          <a:noFill/>
          <a:ln w="25400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204028" y="5188902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dirty="0">
                <a:solidFill>
                  <a:srgbClr val="000000"/>
                </a:solidFill>
                <a:latin typeface="+mn-ea"/>
              </a:rPr>
              <a:t>Mixed GC (30ms)</a:t>
            </a:r>
            <a:endParaRPr kumimoji="1" lang="zh-CN" altLang="en-US" sz="1800" i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62055" y="485019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Young space</a:t>
            </a:r>
            <a:endParaRPr kumimoji="1" lang="zh-CN" altLang="en-US" sz="1600" i="0" dirty="0"/>
          </a:p>
        </p:txBody>
      </p:sp>
      <p:sp>
        <p:nvSpPr>
          <p:cNvPr id="21" name="文本框 20"/>
          <p:cNvSpPr txBox="1"/>
          <p:nvPr/>
        </p:nvSpPr>
        <p:spPr>
          <a:xfrm>
            <a:off x="5911176" y="485329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Young + Old</a:t>
            </a:r>
            <a:endParaRPr kumimoji="1" lang="zh-CN" altLang="en-US" sz="1600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3016825" y="4867225"/>
            <a:ext cx="269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0" dirty="0"/>
              <a:t>Young + </a:t>
            </a:r>
            <a:r>
              <a:rPr kumimoji="1" lang="en-US" altLang="zh-CN" sz="1600" i="0" dirty="0">
                <a:solidFill>
                  <a:srgbClr val="C00000"/>
                </a:solidFill>
              </a:rPr>
              <a:t>a small part of old</a:t>
            </a:r>
            <a:endParaRPr kumimoji="1" lang="zh-CN" altLang="en-US" sz="1600" i="0" dirty="0">
              <a:solidFill>
                <a:srgbClr val="C00000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4208144" y="4677225"/>
            <a:ext cx="0" cy="19957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3181168" y="430328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dirty="0">
                <a:solidFill>
                  <a:srgbClr val="000000"/>
                </a:solidFill>
                <a:latin typeface="+mn-ea"/>
              </a:rPr>
              <a:t>Soft Limit (30ms)</a:t>
            </a:r>
            <a:endParaRPr kumimoji="1" lang="zh-CN" altLang="en-US" sz="1800" i="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Adjust the Pause Time?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Adjusting the collection set!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Including less regions for each collection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Adding old regions according to their estimated collection time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Until reaching the preset limit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0190" y="3935918"/>
            <a:ext cx="2643763" cy="2643763"/>
          </a:xfrm>
          <a:prstGeom prst="rect">
            <a:avLst/>
          </a:prstGeom>
        </p:spPr>
      </p:pic>
      <p:cxnSp>
        <p:nvCxnSpPr>
          <p:cNvPr id="8" name="直线连接符 7"/>
          <p:cNvCxnSpPr/>
          <p:nvPr/>
        </p:nvCxnSpPr>
        <p:spPr>
          <a:xfrm flipV="1">
            <a:off x="6730390" y="3561677"/>
            <a:ext cx="216024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70008" y="3281561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10ms to collect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5831270" y="4785813"/>
            <a:ext cx="174268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38011" y="4575966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20ms </a:t>
            </a:r>
            <a:endParaRPr kumimoji="1" lang="en-US" altLang="zh-CN" sz="1600" dirty="0">
              <a:latin typeface="Candara" panose="020E0502030303020204" pitchFamily="34" charset="0"/>
            </a:endParaRPr>
          </a:p>
          <a:p>
            <a:r>
              <a:rPr kumimoji="1" lang="en-US" altLang="zh-CN" sz="1600" dirty="0">
                <a:latin typeface="Candara" panose="020E0502030303020204" pitchFamily="34" charset="0"/>
              </a:rPr>
              <a:t>to collect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5831270" y="5772791"/>
            <a:ext cx="174268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538011" y="5562944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15 </a:t>
            </a:r>
            <a:r>
              <a:rPr kumimoji="1" lang="en-US" altLang="zh-CN" sz="1600" dirty="0" err="1">
                <a:latin typeface="Candara" panose="020E0502030303020204" pitchFamily="34" charset="0"/>
              </a:rPr>
              <a:t>ms</a:t>
            </a:r>
            <a:r>
              <a:rPr kumimoji="1" lang="en-US" altLang="zh-CN" sz="1600" dirty="0">
                <a:latin typeface="Candara" panose="020E0502030303020204" pitchFamily="34" charset="0"/>
              </a:rPr>
              <a:t> </a:t>
            </a:r>
            <a:endParaRPr kumimoji="1" lang="en-US" altLang="zh-CN" sz="1600" dirty="0">
              <a:latin typeface="Candara" panose="020E0502030303020204" pitchFamily="34" charset="0"/>
            </a:endParaRPr>
          </a:p>
          <a:p>
            <a:r>
              <a:rPr kumimoji="1" lang="en-US" altLang="zh-CN" sz="1600" dirty="0">
                <a:latin typeface="Candara" panose="020E0502030303020204" pitchFamily="34" charset="0"/>
              </a:rPr>
              <a:t>to collect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4765" y="5588913"/>
            <a:ext cx="46698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b="1" i="0" dirty="0">
                <a:solidFill>
                  <a:srgbClr val="BD3846"/>
                </a:solidFill>
                <a:latin typeface="+mn-ea"/>
              </a:rPr>
              <a:t>Problem: which regions to collect?</a:t>
            </a:r>
            <a:endParaRPr kumimoji="1" lang="zh-CN" altLang="en-US" sz="2200" b="1" i="0" dirty="0">
              <a:solidFill>
                <a:srgbClr val="BD384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Concurrent Marking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Before </a:t>
            </a:r>
            <a:r>
              <a:rPr kumimoji="1" lang="en-US" altLang="zh-CN" sz="2800" dirty="0"/>
              <a:t>pausing for collection, mark live objects concurrently</a:t>
            </a:r>
            <a:endParaRPr kumimoji="1" lang="en-US" altLang="zh-CN" sz="2800" dirty="0"/>
          </a:p>
          <a:p>
            <a:endParaRPr kumimoji="1" lang="en-US" altLang="zh-CN" dirty="0"/>
          </a:p>
          <a:p>
            <a:r>
              <a:rPr kumimoji="1" lang="en-US" altLang="zh-CN" dirty="0"/>
              <a:t>How to handle concurrent update?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Mutators: writing into logs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threads: periodically consuming the logs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4580869"/>
            <a:ext cx="2895600" cy="220093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 Data Profiling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After marking, count per-region live data size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Choose regions with the least live data for collection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3574400"/>
            <a:ext cx="2628280" cy="2628280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5467412" y="3741736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44802" y="355707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live data: 0%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3235164" y="4389808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42489" y="414528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live data: 2%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235164" y="5397920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50662" y="518475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live data: 3%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Collect Selected Regions Only?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Young regions: card tables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Memorizing old-to-young references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Old regions: remembered sets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Memorizing all inter-region references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Maintained by write barriers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905926" y="5068652"/>
            <a:ext cx="1332148" cy="133214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56289" y="5575256"/>
            <a:ext cx="144016" cy="144016"/>
          </a:xfrm>
          <a:prstGeom prst="ellipse">
            <a:avLst/>
          </a:prstGeom>
          <a:solidFill>
            <a:srgbClr val="BE38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427984" y="6023834"/>
            <a:ext cx="144016" cy="144016"/>
          </a:xfrm>
          <a:prstGeom prst="ellipse">
            <a:avLst/>
          </a:prstGeom>
          <a:solidFill>
            <a:srgbClr val="BE38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694684" y="5461138"/>
            <a:ext cx="144016" cy="144016"/>
          </a:xfrm>
          <a:prstGeom prst="ellipse">
            <a:avLst/>
          </a:prstGeom>
          <a:solidFill>
            <a:srgbClr val="BE38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427984" y="5245114"/>
            <a:ext cx="144016" cy="144016"/>
          </a:xfrm>
          <a:prstGeom prst="ellipse">
            <a:avLst/>
          </a:prstGeom>
          <a:solidFill>
            <a:srgbClr val="BE38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838700" y="5809347"/>
            <a:ext cx="144016" cy="144016"/>
          </a:xfrm>
          <a:prstGeom prst="ellipse">
            <a:avLst/>
          </a:prstGeom>
          <a:solidFill>
            <a:srgbClr val="BE38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84281" y="5953363"/>
            <a:ext cx="144016" cy="144016"/>
          </a:xfrm>
          <a:prstGeom prst="ellipse">
            <a:avLst/>
          </a:prstGeom>
          <a:solidFill>
            <a:srgbClr val="BE38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56289" y="468552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b="1" i="0" dirty="0">
                <a:solidFill>
                  <a:srgbClr val="000000"/>
                </a:solidFill>
                <a:latin typeface="Candara" panose="020E0502030303020204" pitchFamily="34" charset="0"/>
                <a:ea typeface="微软雅黑" panose="020B0503020204020204" charset="-122"/>
              </a:rPr>
              <a:t>region</a:t>
            </a:r>
            <a:endParaRPr kumimoji="1" lang="zh-CN" altLang="en-US" sz="1800" b="1" i="0" dirty="0">
              <a:solidFill>
                <a:srgbClr val="000000"/>
              </a:solidFill>
              <a:latin typeface="Candara" panose="020E0502030303020204" pitchFamily="34" charset="0"/>
              <a:ea typeface="微软雅黑" panose="020B0503020204020204" charset="-122"/>
            </a:endParaRPr>
          </a:p>
        </p:txBody>
      </p:sp>
      <p:cxnSp>
        <p:nvCxnSpPr>
          <p:cNvPr id="37" name="直线箭头连接符 36"/>
          <p:cNvCxnSpPr>
            <a:stCxn id="39" idx="3"/>
            <a:endCxn id="30" idx="2"/>
          </p:cNvCxnSpPr>
          <p:nvPr/>
        </p:nvCxnSpPr>
        <p:spPr>
          <a:xfrm>
            <a:off x="3689902" y="5374975"/>
            <a:ext cx="466387" cy="27228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3401870" y="5317122"/>
            <a:ext cx="288032" cy="5733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01870" y="5317345"/>
            <a:ext cx="288032" cy="115259"/>
          </a:xfrm>
          <a:prstGeom prst="rect">
            <a:avLst/>
          </a:prstGeom>
          <a:solidFill>
            <a:srgbClr val="FFFFFF">
              <a:lumMod val="50000"/>
            </a:srgb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01870" y="5432828"/>
            <a:ext cx="288032" cy="115259"/>
          </a:xfrm>
          <a:prstGeom prst="rect">
            <a:avLst/>
          </a:prstGeom>
          <a:solidFill>
            <a:srgbClr val="FFFFFF">
              <a:lumMod val="50000"/>
            </a:srgb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01870" y="5547640"/>
            <a:ext cx="288032" cy="115259"/>
          </a:xfrm>
          <a:prstGeom prst="rect">
            <a:avLst/>
          </a:prstGeom>
          <a:solidFill>
            <a:srgbClr val="FFFFFF">
              <a:lumMod val="50000"/>
            </a:srgb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01870" y="5661642"/>
            <a:ext cx="288032" cy="11525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01870" y="5775197"/>
            <a:ext cx="288032" cy="11525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4" name="直线箭头连接符 43"/>
          <p:cNvCxnSpPr>
            <a:stCxn id="40" idx="3"/>
            <a:endCxn id="35" idx="0"/>
          </p:cNvCxnSpPr>
          <p:nvPr/>
        </p:nvCxnSpPr>
        <p:spPr>
          <a:xfrm>
            <a:off x="3689902" y="5490458"/>
            <a:ext cx="466387" cy="46290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45" name="直线箭头连接符 44"/>
          <p:cNvCxnSpPr>
            <a:stCxn id="41" idx="3"/>
            <a:endCxn id="33" idx="2"/>
          </p:cNvCxnSpPr>
          <p:nvPr/>
        </p:nvCxnSpPr>
        <p:spPr>
          <a:xfrm flipV="1">
            <a:off x="3689902" y="5317122"/>
            <a:ext cx="738082" cy="28814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46" name="直线箭头连接符 45"/>
          <p:cNvCxnSpPr>
            <a:stCxn id="33" idx="4"/>
            <a:endCxn id="31" idx="0"/>
          </p:cNvCxnSpPr>
          <p:nvPr/>
        </p:nvCxnSpPr>
        <p:spPr>
          <a:xfrm>
            <a:off x="4499992" y="5389130"/>
            <a:ext cx="0" cy="634704"/>
          </a:xfrm>
          <a:prstGeom prst="straightConnector1">
            <a:avLst/>
          </a:prstGeom>
          <a:noFill/>
          <a:ln w="9525" cap="flat" cmpd="sng" algn="ctr">
            <a:solidFill>
              <a:srgbClr val="BD3745"/>
            </a:solidFill>
            <a:prstDash val="solid"/>
            <a:tailEnd type="triangle"/>
          </a:ln>
          <a:effectLst/>
        </p:spPr>
      </p:cxnSp>
      <p:cxnSp>
        <p:nvCxnSpPr>
          <p:cNvPr id="47" name="直线箭头连接符 46"/>
          <p:cNvCxnSpPr>
            <a:stCxn id="33" idx="5"/>
            <a:endCxn id="32" idx="1"/>
          </p:cNvCxnSpPr>
          <p:nvPr/>
        </p:nvCxnSpPr>
        <p:spPr>
          <a:xfrm>
            <a:off x="4550909" y="5368039"/>
            <a:ext cx="164866" cy="114190"/>
          </a:xfrm>
          <a:prstGeom prst="straightConnector1">
            <a:avLst/>
          </a:prstGeom>
          <a:noFill/>
          <a:ln w="9525" cap="flat" cmpd="sng" algn="ctr">
            <a:solidFill>
              <a:srgbClr val="BD3745"/>
            </a:solidFill>
            <a:prstDash val="solid"/>
            <a:tailEnd type="triangle"/>
          </a:ln>
          <a:effectLst/>
        </p:spPr>
      </p:cxnSp>
      <p:cxnSp>
        <p:nvCxnSpPr>
          <p:cNvPr id="48" name="直线箭头连接符 47"/>
          <p:cNvCxnSpPr>
            <a:stCxn id="32" idx="4"/>
            <a:endCxn id="34" idx="1"/>
          </p:cNvCxnSpPr>
          <p:nvPr/>
        </p:nvCxnSpPr>
        <p:spPr>
          <a:xfrm>
            <a:off x="4766692" y="5605154"/>
            <a:ext cx="93099" cy="225284"/>
          </a:xfrm>
          <a:prstGeom prst="straightConnector1">
            <a:avLst/>
          </a:prstGeom>
          <a:noFill/>
          <a:ln w="9525" cap="flat" cmpd="sng" algn="ctr">
            <a:solidFill>
              <a:srgbClr val="BD3745"/>
            </a:solidFill>
            <a:prstDash val="solid"/>
            <a:tailEnd type="triangle"/>
          </a:ln>
          <a:effectLst/>
        </p:spPr>
      </p:cxnSp>
      <p:sp>
        <p:nvSpPr>
          <p:cNvPr id="49" name="椭圆 48"/>
          <p:cNvSpPr/>
          <p:nvPr/>
        </p:nvSpPr>
        <p:spPr>
          <a:xfrm>
            <a:off x="4766692" y="6178748"/>
            <a:ext cx="144016" cy="144016"/>
          </a:xfrm>
          <a:prstGeom prst="ellipse">
            <a:avLst/>
          </a:prstGeom>
          <a:solidFill>
            <a:srgbClr val="BE38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982156" y="5173106"/>
            <a:ext cx="144016" cy="144016"/>
          </a:xfrm>
          <a:prstGeom prst="ellipse">
            <a:avLst/>
          </a:prstGeom>
          <a:solidFill>
            <a:srgbClr val="BE38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300466" y="504023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200" b="1" i="0" dirty="0" err="1">
                <a:solidFill>
                  <a:srgbClr val="000000"/>
                </a:solidFill>
                <a:latin typeface="Candara" panose="020E0502030303020204" pitchFamily="34" charset="0"/>
                <a:ea typeface="微软雅黑" panose="020B0503020204020204" charset="-122"/>
              </a:rPr>
              <a:t>RSet</a:t>
            </a:r>
            <a:endParaRPr kumimoji="1" lang="zh-CN" altLang="en-US" sz="1200" b="1" i="0" dirty="0">
              <a:solidFill>
                <a:srgbClr val="000000"/>
              </a:solidFill>
              <a:latin typeface="Candara" panose="020E0502030303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Putting it All Together: Garbage First (G1)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default collector in OpenJDK (LTS)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Region-based heap organization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Soft limit (</a:t>
            </a:r>
            <a:r>
              <a:rPr kumimoji="1" lang="en-US" altLang="zh-CN" i="1" dirty="0" err="1"/>
              <a:t>MaxGCPauseMillis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Concurrent marking for mixed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Choosing regions with the most garbage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Namely Garbage First (G1)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r>
              <a:rPr kumimoji="1" lang="en-US" altLang="zh-CN" dirty="0"/>
              <a:t>G1’s problem: </a:t>
            </a:r>
            <a:r>
              <a:rPr kumimoji="1" lang="en-US" altLang="zh-CN" i="1" dirty="0"/>
              <a:t>adjustable</a:t>
            </a:r>
            <a:r>
              <a:rPr kumimoji="1" lang="en-US" altLang="zh-CN" dirty="0"/>
              <a:t> but has </a:t>
            </a:r>
            <a:r>
              <a:rPr kumimoji="1" lang="en-US" altLang="zh-CN" i="1" dirty="0"/>
              <a:t>limit</a:t>
            </a:r>
            <a:endParaRPr kumimoji="1" lang="en-US" altLang="zh-CN" i="1" dirty="0"/>
          </a:p>
          <a:p>
            <a:pPr lvl="1"/>
            <a:r>
              <a:rPr kumimoji="1" lang="en-US" altLang="zh-CN" dirty="0"/>
              <a:t>The collection part still causes 10-100ms pauses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8BA8D8-4EED-D14B-8BF9-7B9C1339ECDD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Functional Programming Languages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>
                <a:ea typeface="宋体" panose="02010600030101010101" pitchFamily="2" charset="-122"/>
              </a:rPr>
              <a:t>INTRO TO FUNCTIONAL PL</a:t>
            </a:r>
            <a:endParaRPr lang="zh-CN" altLang="en-US" cap="none">
              <a:ea typeface="宋体" panose="02010600030101010101" pitchFamily="2" charset="-122"/>
            </a:endParaRPr>
          </a:p>
        </p:txBody>
      </p:sp>
      <p:sp>
        <p:nvSpPr>
          <p:cNvPr id="15362" name="文本占位符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332B7-34C2-464D-AC59-BA973D1CE872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Putting It All Together: Lab7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most difficult part is root marking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346150" y="4598865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6150" y="4672832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 generation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4945586" y="2818632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5168" y="28948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gc</a:t>
            </a:r>
            <a:r>
              <a:rPr kumimoji="1" lang="en-US" altLang="zh-CN" dirty="0"/>
              <a:t> triggering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4945586" y="3933999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4560" y="4007967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stack scanning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4945586" y="5034433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69444" y="51054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 searching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346150" y="3485730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8404" y="355969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typeinfo</a:t>
            </a:r>
            <a:r>
              <a:rPr kumimoji="1" lang="en-US" altLang="zh-CN" dirty="0"/>
              <a:t> passing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>
            <a:off x="2296719" y="4217901"/>
            <a:ext cx="457200" cy="278632"/>
          </a:xfrm>
          <a:prstGeom prst="downArrow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5922230" y="3541799"/>
            <a:ext cx="457200" cy="278632"/>
          </a:xfrm>
          <a:prstGeom prst="downArrow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5922230" y="4648582"/>
            <a:ext cx="457200" cy="278632"/>
          </a:xfrm>
          <a:prstGeom prst="downArrow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cxnSp>
        <p:nvCxnSpPr>
          <p:cNvPr id="20" name="直线箭头连接符 19"/>
          <p:cNvCxnSpPr>
            <a:stCxn id="7" idx="3"/>
            <a:endCxn id="10" idx="1"/>
          </p:cNvCxnSpPr>
          <p:nvPr/>
        </p:nvCxnSpPr>
        <p:spPr bwMode="auto">
          <a:xfrm flipV="1">
            <a:off x="3704488" y="4238799"/>
            <a:ext cx="1241098" cy="6648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1828800" y="2278362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0" dirty="0"/>
              <a:t>Metadata </a:t>
            </a:r>
            <a:endParaRPr kumimoji="1" lang="zh-CN" altLang="en-US" b="1" i="0" dirty="0"/>
          </a:p>
        </p:txBody>
      </p:sp>
      <p:sp>
        <p:nvSpPr>
          <p:cNvPr id="22" name="文本框 21"/>
          <p:cNvSpPr txBox="1"/>
          <p:nvPr/>
        </p:nvSpPr>
        <p:spPr>
          <a:xfrm>
            <a:off x="5798822" y="2281535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0" dirty="0"/>
              <a:t>GC</a:t>
            </a:r>
            <a:endParaRPr kumimoji="1" lang="zh-CN" altLang="en-US" b="1" i="0" dirty="0"/>
          </a:p>
        </p:txBody>
      </p:sp>
      <p:sp>
        <p:nvSpPr>
          <p:cNvPr id="25" name="矩形 24"/>
          <p:cNvSpPr/>
          <p:nvPr/>
        </p:nvSpPr>
        <p:spPr bwMode="auto">
          <a:xfrm>
            <a:off x="4945586" y="6172809"/>
            <a:ext cx="2358338" cy="609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28524" y="6244239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root marking</a:t>
            </a:r>
            <a:endParaRPr kumimoji="1" lang="zh-CN" altLang="en-US" dirty="0"/>
          </a:p>
        </p:txBody>
      </p:sp>
      <p:sp>
        <p:nvSpPr>
          <p:cNvPr id="27" name="下箭头 26"/>
          <p:cNvSpPr/>
          <p:nvPr/>
        </p:nvSpPr>
        <p:spPr bwMode="auto">
          <a:xfrm>
            <a:off x="5922230" y="5786958"/>
            <a:ext cx="457200" cy="278632"/>
          </a:xfrm>
          <a:prstGeom prst="downArrow">
            <a:avLst/>
          </a:prstGeom>
          <a:solidFill>
            <a:srgbClr val="0070C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Functions: Back to Mathematics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 function is a fixed mapping from one element to another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If f(x) = a, then f(x) is always a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Also named “equational reasoning”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However, functions in imperative programming is not like this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If f(x) = a this time, f(x) can be b next time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The function can have so-called “side-effect”  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7E122-6CB0-574F-96DB-9356A51D810D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700">
                <a:ea typeface="宋体" panose="02010600030101010101" pitchFamily="2" charset="-122"/>
              </a:rPr>
              <a:t>Higher-order functions: function-as-a-argument</a:t>
            </a:r>
            <a:endParaRPr kumimoji="1" lang="zh-CN" altLang="en-US" sz="2700">
              <a:ea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Functional languages allow passing functions as arguments or return values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Functions taking functional arguments are called </a:t>
            </a:r>
            <a:r>
              <a:rPr kumimoji="1" lang="en-US" altLang="zh-CN" i="1" dirty="0">
                <a:ea typeface="宋体" panose="02010600030101010101" pitchFamily="2" charset="-122"/>
              </a:rPr>
              <a:t>higher-order</a:t>
            </a:r>
            <a:r>
              <a:rPr kumimoji="1" lang="en-US" altLang="zh-CN" dirty="0">
                <a:ea typeface="宋体" panose="02010600030101010101" pitchFamily="2" charset="-122"/>
              </a:rPr>
              <a:t> functions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Higher-order functions are more interesting if a language supports nested functions (like Tiger)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 higher-order functional language supports those features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89D1DC-DD13-4A41-AB53-06AC0103D97C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700">
                <a:ea typeface="宋体" panose="02010600030101010101" pitchFamily="2" charset="-122"/>
              </a:rPr>
              <a:t>What is the essence of functional programming?</a:t>
            </a:r>
            <a:endParaRPr kumimoji="1" lang="zh-CN" altLang="en-US" sz="2700">
              <a:ea typeface="宋体" panose="02010600030101010101" pitchFamily="2" charset="-122"/>
            </a:endParaRP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Equational reasoning or higher-order functions?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No clear agreement about the answer</a:t>
            </a:r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Functional programming can be in different flavors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Fun-Tiger: Tiger + higher-order functions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PureFun-Tiger: Fun-Tiger + no-side-effect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Lazy-Tiger: Fun-Tiger + lazy evaluation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4439B-FAC8-0B49-841E-9490D16785C5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Grammar rules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First add function types to Tiger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“arrows” are markers for function types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Left: parameters; right: return value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The arrow operator is right-associative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What do the following types mean?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int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-&gt; int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int -&gt; int -&gt; int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(int -&gt; int) -&gt; int -&gt; int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E8C30-2561-FC44-91DA-4AB7751C4AF2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60" name="文本框 4"/>
          <p:cNvSpPr txBox="1">
            <a:spLocks noChangeArrowheads="1"/>
          </p:cNvSpPr>
          <p:nvPr/>
        </p:nvSpPr>
        <p:spPr bwMode="auto">
          <a:xfrm>
            <a:off x="838200" y="2971800"/>
            <a:ext cx="6970178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dirty="0"/>
              <a:t>ty     ty-&gt;ty			(single parameter)</a:t>
            </a:r>
            <a:endParaRPr kumimoji="1"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dirty="0"/>
              <a:t>        (ty {, ty}) -&gt; ty 	(multiple parameters)</a:t>
            </a:r>
            <a:endParaRPr kumimoji="1"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dirty="0"/>
              <a:t>        () -&gt; ty			(no parameter)</a:t>
            </a:r>
            <a:endParaRPr kumimoji="1" lang="zh-CN" altLang="en-US" sz="2400" dirty="0"/>
          </a:p>
        </p:txBody>
      </p:sp>
      <p:cxnSp>
        <p:nvCxnSpPr>
          <p:cNvPr id="5" name="直线箭头连接符 4"/>
          <p:cNvCxnSpPr/>
          <p:nvPr/>
        </p:nvCxnSpPr>
        <p:spPr bwMode="auto">
          <a:xfrm>
            <a:off x="1295400" y="3200400"/>
            <a:ext cx="3048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线箭头连接符 5"/>
          <p:cNvCxnSpPr/>
          <p:nvPr/>
        </p:nvCxnSpPr>
        <p:spPr bwMode="auto">
          <a:xfrm>
            <a:off x="1295400" y="3581400"/>
            <a:ext cx="3048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线箭头连接符 6"/>
          <p:cNvCxnSpPr/>
          <p:nvPr/>
        </p:nvCxnSpPr>
        <p:spPr bwMode="auto">
          <a:xfrm>
            <a:off x="1295400" y="3962400"/>
            <a:ext cx="30480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Grammar rules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CALL expression should also be extended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Original: only ID (name) can be used for calling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Now: arbitrary expressions (examples later)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What if expressions are not functions? (solved by semantic analysis)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5F85CA-B771-274B-A894-5AE98C73CCDD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4" name="文本框 4"/>
          <p:cNvSpPr txBox="1">
            <a:spLocks noChangeArrowheads="1"/>
          </p:cNvSpPr>
          <p:nvPr/>
        </p:nvSpPr>
        <p:spPr bwMode="auto">
          <a:xfrm>
            <a:off x="2895600" y="4953000"/>
            <a:ext cx="2947988" cy="708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exp -&gt; exp (exp {, exp})</a:t>
            </a:r>
            <a:endParaRPr kumimoji="1"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exp -&gt; exp ()</a:t>
            </a:r>
            <a:endParaRPr kumimoji="1" lang="zh-CN" altLang="en-US" sz="2000"/>
          </a:p>
        </p:txBody>
      </p:sp>
      <p:sp>
        <p:nvSpPr>
          <p:cNvPr id="20485" name="文本框 5"/>
          <p:cNvSpPr txBox="1">
            <a:spLocks noChangeArrowheads="1"/>
          </p:cNvSpPr>
          <p:nvPr/>
        </p:nvSpPr>
        <p:spPr bwMode="auto">
          <a:xfrm>
            <a:off x="4114800" y="4386263"/>
            <a:ext cx="1370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600">
                <a:solidFill>
                  <a:srgbClr val="FF0000"/>
                </a:solidFill>
              </a:rPr>
              <a:t>originally ID</a:t>
            </a:r>
            <a:endParaRPr kumimoji="1"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20486" name="直线连接符 7"/>
          <p:cNvCxnSpPr/>
          <p:nvPr/>
        </p:nvCxnSpPr>
        <p:spPr bwMode="auto">
          <a:xfrm flipV="1">
            <a:off x="3962400" y="4668838"/>
            <a:ext cx="647700" cy="409575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直线连接符 9"/>
          <p:cNvCxnSpPr/>
          <p:nvPr/>
        </p:nvCxnSpPr>
        <p:spPr bwMode="auto">
          <a:xfrm flipV="1">
            <a:off x="3962400" y="4668838"/>
            <a:ext cx="647700" cy="78740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example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150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23057F-88CF-354A-A9E3-3777A5B13E84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1507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矩形 5"/>
          <p:cNvSpPr>
            <a:spLocks noChangeArrowheads="1"/>
          </p:cNvSpPr>
          <p:nvPr/>
        </p:nvSpPr>
        <p:spPr bwMode="auto">
          <a:xfrm>
            <a:off x="4495800" y="1676400"/>
            <a:ext cx="25146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21509" name="文本框 6"/>
          <p:cNvSpPr txBox="1">
            <a:spLocks noChangeArrowheads="1"/>
          </p:cNvSpPr>
          <p:nvPr/>
        </p:nvSpPr>
        <p:spPr bwMode="auto">
          <a:xfrm>
            <a:off x="985838" y="1622425"/>
            <a:ext cx="2709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Type declaration: </a:t>
            </a:r>
            <a:endParaRPr kumimoji="1"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accept int, return int</a:t>
            </a:r>
            <a:endParaRPr kumimoji="1" lang="zh-CN" altLang="en-US" sz="2000"/>
          </a:p>
        </p:txBody>
      </p:sp>
      <p:cxnSp>
        <p:nvCxnSpPr>
          <p:cNvPr id="21510" name="直线箭头连接符 8"/>
          <p:cNvCxnSpPr>
            <a:cxnSpLocks noChangeShapeType="1"/>
            <a:stCxn id="21508" idx="1"/>
          </p:cNvCxnSpPr>
          <p:nvPr/>
        </p:nvCxnSpPr>
        <p:spPr bwMode="auto">
          <a:xfrm flipH="1">
            <a:off x="3276600" y="1828800"/>
            <a:ext cx="1219200" cy="147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example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253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58273-56AF-3140-A722-431529DD088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2531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4495800" y="2068513"/>
            <a:ext cx="3240088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22533" name="直线箭头连接符 8"/>
          <p:cNvCxnSpPr>
            <a:stCxn id="22532" idx="1"/>
          </p:cNvCxnSpPr>
          <p:nvPr/>
        </p:nvCxnSpPr>
        <p:spPr bwMode="auto">
          <a:xfrm flipH="1">
            <a:off x="3276600" y="2220913"/>
            <a:ext cx="1219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文本框 7"/>
          <p:cNvSpPr txBox="1">
            <a:spLocks noChangeArrowheads="1"/>
          </p:cNvSpPr>
          <p:nvPr/>
        </p:nvSpPr>
        <p:spPr bwMode="auto">
          <a:xfrm>
            <a:off x="466725" y="2324100"/>
            <a:ext cx="3865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Func declaration: </a:t>
            </a:r>
            <a:endParaRPr kumimoji="1"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accept int, return an intfun (h)</a:t>
            </a:r>
            <a:endParaRPr kumimoji="1" lang="zh-CN" altLang="en-US" sz="2000"/>
          </a:p>
        </p:txBody>
      </p:sp>
      <p:sp>
        <p:nvSpPr>
          <p:cNvPr id="22535" name="矩形 11"/>
          <p:cNvSpPr>
            <a:spLocks noChangeArrowheads="1"/>
          </p:cNvSpPr>
          <p:nvPr/>
        </p:nvSpPr>
        <p:spPr bwMode="auto">
          <a:xfrm>
            <a:off x="4838700" y="2525713"/>
            <a:ext cx="647700" cy="2524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22536" name="直线箭头连接符 13"/>
          <p:cNvCxnSpPr>
            <a:cxnSpLocks noChangeShapeType="1"/>
            <a:stCxn id="22535" idx="1"/>
          </p:cNvCxnSpPr>
          <p:nvPr/>
        </p:nvCxnSpPr>
        <p:spPr bwMode="auto">
          <a:xfrm flipH="1" flipV="1">
            <a:off x="3352800" y="2590800"/>
            <a:ext cx="1485900" cy="60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example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355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80B82-FFD5-634D-812F-CDA6B227E775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3555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文本框 7"/>
          <p:cNvSpPr txBox="1">
            <a:spLocks noChangeArrowheads="1"/>
          </p:cNvSpPr>
          <p:nvPr/>
        </p:nvSpPr>
        <p:spPr bwMode="auto">
          <a:xfrm>
            <a:off x="152400" y="31527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Defining two intfun instances</a:t>
            </a:r>
            <a:endParaRPr kumimoji="1" lang="zh-CN" altLang="en-US" sz="2000"/>
          </a:p>
        </p:txBody>
      </p:sp>
      <p:sp>
        <p:nvSpPr>
          <p:cNvPr id="23557" name="矩形 9"/>
          <p:cNvSpPr>
            <a:spLocks noChangeArrowheads="1"/>
          </p:cNvSpPr>
          <p:nvPr/>
        </p:nvSpPr>
        <p:spPr bwMode="auto">
          <a:xfrm>
            <a:off x="4495800" y="3124200"/>
            <a:ext cx="3240088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23558" name="直线箭头连接符 6"/>
          <p:cNvCxnSpPr>
            <a:cxnSpLocks noChangeShapeType="1"/>
            <a:stCxn id="23557" idx="1"/>
            <a:endCxn id="23556" idx="3"/>
          </p:cNvCxnSpPr>
          <p:nvPr/>
        </p:nvCxnSpPr>
        <p:spPr bwMode="auto">
          <a:xfrm flipH="1">
            <a:off x="3846513" y="3352800"/>
            <a:ext cx="6492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example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457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F1C2F-C9C9-ED4C-87A8-D44723B7EC64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4579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文本框 7"/>
          <p:cNvSpPr txBox="1">
            <a:spLocks noChangeArrowheads="1"/>
          </p:cNvSpPr>
          <p:nvPr/>
        </p:nvSpPr>
        <p:spPr bwMode="auto">
          <a:xfrm>
            <a:off x="88900" y="3616325"/>
            <a:ext cx="4044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Using intfun instances to get int</a:t>
            </a:r>
            <a:endParaRPr kumimoji="1" lang="zh-CN" altLang="en-US" sz="2000"/>
          </a:p>
        </p:txBody>
      </p:sp>
      <p:sp>
        <p:nvSpPr>
          <p:cNvPr id="24581" name="矩形 9"/>
          <p:cNvSpPr>
            <a:spLocks noChangeArrowheads="1"/>
          </p:cNvSpPr>
          <p:nvPr/>
        </p:nvSpPr>
        <p:spPr bwMode="auto">
          <a:xfrm>
            <a:off x="4495800" y="3587750"/>
            <a:ext cx="3240088" cy="4000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24582" name="直线箭头连接符 6"/>
          <p:cNvCxnSpPr>
            <a:stCxn id="24581" idx="1"/>
            <a:endCxn id="24580" idx="3"/>
          </p:cNvCxnSpPr>
          <p:nvPr/>
        </p:nvCxnSpPr>
        <p:spPr bwMode="auto">
          <a:xfrm flipH="1">
            <a:off x="4133850" y="3787775"/>
            <a:ext cx="361950" cy="285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example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560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AE123-9192-AF46-8F6E-8AEB58ECA88D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560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文本框 7"/>
          <p:cNvSpPr txBox="1">
            <a:spLocks noChangeArrowheads="1"/>
          </p:cNvSpPr>
          <p:nvPr/>
        </p:nvSpPr>
        <p:spPr bwMode="auto">
          <a:xfrm>
            <a:off x="30163" y="4348163"/>
            <a:ext cx="383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Get an intfun, return an intfun</a:t>
            </a:r>
            <a:endParaRPr kumimoji="1" lang="zh-CN" altLang="en-US" sz="2000"/>
          </a:p>
        </p:txBody>
      </p:sp>
      <p:sp>
        <p:nvSpPr>
          <p:cNvPr id="25605" name="矩形 9"/>
          <p:cNvSpPr>
            <a:spLocks noChangeArrowheads="1"/>
          </p:cNvSpPr>
          <p:nvPr/>
        </p:nvSpPr>
        <p:spPr bwMode="auto">
          <a:xfrm>
            <a:off x="4495800" y="4067175"/>
            <a:ext cx="4191000" cy="96202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25606" name="直线箭头连接符 6"/>
          <p:cNvCxnSpPr>
            <a:stCxn id="25605" idx="1"/>
            <a:endCxn id="25604" idx="3"/>
          </p:cNvCxnSpPr>
          <p:nvPr/>
        </p:nvCxnSpPr>
        <p:spPr bwMode="auto">
          <a:xfrm flipH="1">
            <a:off x="3862388" y="4548188"/>
            <a:ext cx="6334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Little Words on Collection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do not restrict the algorithm for collection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Sweep and copying are both OK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Marking is a must (no reference counting!)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The result should be </a:t>
            </a:r>
            <a:r>
              <a:rPr kumimoji="1" lang="en-US" altLang="zh-CN" dirty="0">
                <a:solidFill>
                  <a:srgbClr val="FF0000"/>
                </a:solidFill>
              </a:rPr>
              <a:t>exact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i.e., all unreachable objects should be reclaimed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example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662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0CD516-27FB-B840-9AA8-7829017CC50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6627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-17463" y="3794125"/>
            <a:ext cx="4295776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Type analysis: </a:t>
            </a:r>
            <a:endParaRPr kumimoji="1"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f: intfun (int -&gt; int)</a:t>
            </a:r>
            <a:endParaRPr kumimoji="1"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f(x): return int</a:t>
            </a:r>
            <a:endParaRPr kumimoji="1"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f(f(x): accept int (f(x)), return int</a:t>
            </a:r>
            <a:endParaRPr kumimoji="1" lang="zh-CN" altLang="en-US" sz="2000"/>
          </a:p>
        </p:txBody>
      </p:sp>
      <p:sp>
        <p:nvSpPr>
          <p:cNvPr id="26629" name="矩形 9"/>
          <p:cNvSpPr>
            <a:spLocks noChangeArrowheads="1"/>
          </p:cNvSpPr>
          <p:nvPr/>
        </p:nvSpPr>
        <p:spPr bwMode="auto">
          <a:xfrm>
            <a:off x="4800600" y="4348163"/>
            <a:ext cx="3886200" cy="2159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26630" name="直线箭头连接符 6"/>
          <p:cNvCxnSpPr>
            <a:stCxn id="26629" idx="1"/>
            <a:endCxn id="26628" idx="3"/>
          </p:cNvCxnSpPr>
          <p:nvPr/>
        </p:nvCxnSpPr>
        <p:spPr bwMode="auto">
          <a:xfrm flipH="1">
            <a:off x="4278313" y="4456113"/>
            <a:ext cx="5222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example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765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BAC1A8-66E0-8B4E-90A8-4119CD2D2A97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7651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本框 7"/>
          <p:cNvSpPr txBox="1">
            <a:spLocks noChangeArrowheads="1"/>
          </p:cNvSpPr>
          <p:nvPr/>
        </p:nvSpPr>
        <p:spPr bwMode="auto">
          <a:xfrm>
            <a:off x="171450" y="4935538"/>
            <a:ext cx="3852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Using the intfun:</a:t>
            </a:r>
            <a:endParaRPr kumimoji="1"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actually invoking </a:t>
            </a:r>
            <a:r>
              <a:rPr kumimoji="1" lang="en-US" altLang="zh-CN" sz="2000" i="1"/>
              <a:t>addFive</a:t>
            </a:r>
            <a:r>
              <a:rPr kumimoji="1" lang="en-US" altLang="zh-CN" sz="2000"/>
              <a:t> twice</a:t>
            </a:r>
            <a:endParaRPr kumimoji="1" lang="zh-CN" altLang="en-US" sz="2000"/>
          </a:p>
        </p:txBody>
      </p:sp>
      <p:sp>
        <p:nvSpPr>
          <p:cNvPr id="27653" name="矩形 9"/>
          <p:cNvSpPr>
            <a:spLocks noChangeArrowheads="1"/>
          </p:cNvSpPr>
          <p:nvPr/>
        </p:nvSpPr>
        <p:spPr bwMode="auto">
          <a:xfrm>
            <a:off x="4527550" y="5181600"/>
            <a:ext cx="3778250" cy="2159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27654" name="直线箭头连接符 6"/>
          <p:cNvCxnSpPr>
            <a:stCxn id="27653" idx="1"/>
            <a:endCxn id="27652" idx="3"/>
          </p:cNvCxnSpPr>
          <p:nvPr/>
        </p:nvCxnSpPr>
        <p:spPr bwMode="auto">
          <a:xfrm flipH="1">
            <a:off x="4024313" y="5289550"/>
            <a:ext cx="5032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example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867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957E31-AF8D-D04D-A532-6AC07C0430F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8675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7"/>
          <p:cNvSpPr txBox="1">
            <a:spLocks noChangeArrowheads="1"/>
          </p:cNvSpPr>
          <p:nvPr/>
        </p:nvSpPr>
        <p:spPr bwMode="auto">
          <a:xfrm>
            <a:off x="228600" y="5208588"/>
            <a:ext cx="3275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Using the returned intfun</a:t>
            </a:r>
            <a:endParaRPr kumimoji="1" lang="en-US" altLang="zh-CN" sz="20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(5 + 5 + 7)</a:t>
            </a:r>
            <a:endParaRPr kumimoji="1" lang="en-US" altLang="zh-CN" sz="2000"/>
          </a:p>
        </p:txBody>
      </p:sp>
      <p:sp>
        <p:nvSpPr>
          <p:cNvPr id="28677" name="矩形 9"/>
          <p:cNvSpPr>
            <a:spLocks noChangeArrowheads="1"/>
          </p:cNvSpPr>
          <p:nvPr/>
        </p:nvSpPr>
        <p:spPr bwMode="auto">
          <a:xfrm>
            <a:off x="4495800" y="5562600"/>
            <a:ext cx="3352800" cy="228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28678" name="直线箭头连接符 5"/>
          <p:cNvCxnSpPr>
            <a:cxnSpLocks noChangeShapeType="1"/>
            <a:stCxn id="28676" idx="3"/>
          </p:cNvCxnSpPr>
          <p:nvPr/>
        </p:nvCxnSpPr>
        <p:spPr bwMode="auto">
          <a:xfrm>
            <a:off x="3503613" y="5562600"/>
            <a:ext cx="992187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>
                <a:ea typeface="宋体" panose="02010600030101010101" pitchFamily="2" charset="-122"/>
              </a:rPr>
              <a:t>example for Fun-Tiger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2969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760EA-0F96-CB4A-B716-D159A90D005F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29699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本框 7"/>
          <p:cNvSpPr txBox="1">
            <a:spLocks noChangeArrowheads="1"/>
          </p:cNvSpPr>
          <p:nvPr/>
        </p:nvSpPr>
        <p:spPr bwMode="auto">
          <a:xfrm>
            <a:off x="304800" y="5380038"/>
            <a:ext cx="3006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More complicated…</a:t>
            </a:r>
            <a:endParaRPr kumimoji="1"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seventeen: an int value</a:t>
            </a:r>
            <a:endParaRPr kumimoji="1"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AddTwentyFour: an intfun</a:t>
            </a:r>
            <a:endParaRPr kumimoji="1"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in: an int value</a:t>
            </a:r>
            <a:endParaRPr kumimoji="1" lang="en-US" altLang="zh-CN" sz="1800"/>
          </a:p>
        </p:txBody>
      </p:sp>
      <p:sp>
        <p:nvSpPr>
          <p:cNvPr id="29701" name="矩形 9"/>
          <p:cNvSpPr>
            <a:spLocks noChangeArrowheads="1"/>
          </p:cNvSpPr>
          <p:nvPr/>
        </p:nvSpPr>
        <p:spPr bwMode="auto">
          <a:xfrm>
            <a:off x="4191000" y="5557838"/>
            <a:ext cx="4495800" cy="8429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29702" name="直线箭头连接符 5"/>
          <p:cNvCxnSpPr>
            <a:stCxn id="29700" idx="3"/>
            <a:endCxn id="29701" idx="1"/>
          </p:cNvCxnSpPr>
          <p:nvPr/>
        </p:nvCxnSpPr>
        <p:spPr bwMode="auto">
          <a:xfrm>
            <a:off x="3311525" y="5980113"/>
            <a:ext cx="8794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>
                <a:ea typeface="宋体" panose="02010600030101010101" pitchFamily="2" charset="-122"/>
              </a:rPr>
              <a:t>CLOSURES</a:t>
            </a:r>
            <a:endParaRPr lang="zh-CN" altLang="en-US" cap="none">
              <a:ea typeface="宋体" panose="02010600030101010101" pitchFamily="2" charset="-122"/>
            </a:endParaRPr>
          </a:p>
        </p:txBody>
      </p:sp>
      <p:sp>
        <p:nvSpPr>
          <p:cNvPr id="30722" name="文本占位符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81FD3C-58AA-7641-A2EB-7B0DF0BE6FC7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higher-order is more interesting with nested?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6" name="内容占位符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a language without nested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can use function pointers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Like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C: </a:t>
            </a:r>
            <a:r>
              <a:rPr lang="en-US" altLang="zh-CN" i="1">
                <a:ea typeface="宋体" panose="02010600030101010101" pitchFamily="2" charset="-122"/>
              </a:rPr>
              <a:t>void (*fun)()</a:t>
            </a:r>
            <a:endParaRPr lang="en-US" altLang="zh-CN" i="1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Invocation is achieved by calling to the address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X86: call *%rax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However, it doesn’t work for nested functions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child function can live beyond the outer ones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can it access the variables in outer frames?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E738F0-E0CB-3946-B273-E51CCE46BD50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Back to the previous example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277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C90B0D-5AF9-0044-964E-4D5C2C2A2C3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2772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773" name="直线箭头连接符 6"/>
          <p:cNvCxnSpPr/>
          <p:nvPr/>
        </p:nvCxnSpPr>
        <p:spPr bwMode="auto">
          <a:xfrm flipH="1">
            <a:off x="7086600" y="2971800"/>
            <a:ext cx="228600" cy="228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矩形 11"/>
          <p:cNvSpPr>
            <a:spLocks noChangeArrowheads="1"/>
          </p:cNvSpPr>
          <p:nvPr/>
        </p:nvSpPr>
        <p:spPr bwMode="auto">
          <a:xfrm>
            <a:off x="1752600" y="3432175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2775" name="矩形 12"/>
          <p:cNvSpPr>
            <a:spLocks noChangeArrowheads="1"/>
          </p:cNvSpPr>
          <p:nvPr/>
        </p:nvSpPr>
        <p:spPr bwMode="auto">
          <a:xfrm>
            <a:off x="1752600" y="4346575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2776" name="文本框 13"/>
          <p:cNvSpPr txBox="1">
            <a:spLocks noChangeArrowheads="1"/>
          </p:cNvSpPr>
          <p:nvPr/>
        </p:nvSpPr>
        <p:spPr bwMode="auto">
          <a:xfrm>
            <a:off x="963613" y="3735388"/>
            <a:ext cx="560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</a:t>
            </a:r>
            <a:endParaRPr kumimoji="1" lang="zh-CN" altLang="en-US" sz="1400"/>
          </a:p>
        </p:txBody>
      </p:sp>
      <p:sp>
        <p:nvSpPr>
          <p:cNvPr id="32777" name="文本框 14"/>
          <p:cNvSpPr txBox="1">
            <a:spLocks noChangeArrowheads="1"/>
          </p:cNvSpPr>
          <p:nvPr/>
        </p:nvSpPr>
        <p:spPr bwMode="auto">
          <a:xfrm>
            <a:off x="1000125" y="4649788"/>
            <a:ext cx="487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</a:t>
            </a:r>
            <a:endParaRPr kumimoji="1" lang="zh-CN" altLang="en-US" sz="1400"/>
          </a:p>
        </p:txBody>
      </p:sp>
      <p:sp>
        <p:nvSpPr>
          <p:cNvPr id="32778" name="矩形 15"/>
          <p:cNvSpPr>
            <a:spLocks noChangeArrowheads="1"/>
          </p:cNvSpPr>
          <p:nvPr/>
        </p:nvSpPr>
        <p:spPr bwMode="auto">
          <a:xfrm>
            <a:off x="1752600" y="434816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2779" name="文本框 16"/>
          <p:cNvSpPr txBox="1">
            <a:spLocks noChangeArrowheads="1"/>
          </p:cNvSpPr>
          <p:nvPr/>
        </p:nvSpPr>
        <p:spPr bwMode="auto">
          <a:xfrm>
            <a:off x="1911350" y="4327525"/>
            <a:ext cx="3762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32780" name="文本框 17"/>
          <p:cNvSpPr txBox="1">
            <a:spLocks noChangeArrowheads="1"/>
          </p:cNvSpPr>
          <p:nvPr/>
        </p:nvSpPr>
        <p:spPr bwMode="auto">
          <a:xfrm>
            <a:off x="1270000" y="2865438"/>
            <a:ext cx="165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Stack frames</a:t>
            </a:r>
            <a:endParaRPr kumimoji="1" lang="zh-CN" altLang="en-US" sz="1800"/>
          </a:p>
        </p:txBody>
      </p:sp>
      <p:sp>
        <p:nvSpPr>
          <p:cNvPr id="32781" name="矩形 18"/>
          <p:cNvSpPr>
            <a:spLocks noChangeArrowheads="1"/>
          </p:cNvSpPr>
          <p:nvPr/>
        </p:nvSpPr>
        <p:spPr bwMode="auto">
          <a:xfrm>
            <a:off x="1752600" y="457676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2782" name="文本框 19"/>
          <p:cNvSpPr txBox="1">
            <a:spLocks noChangeArrowheads="1"/>
          </p:cNvSpPr>
          <p:nvPr/>
        </p:nvSpPr>
        <p:spPr bwMode="auto">
          <a:xfrm>
            <a:off x="1947863" y="4556125"/>
            <a:ext cx="279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5</a:t>
            </a:r>
            <a:endParaRPr kumimoji="1" lang="zh-CN" altLang="en-US" sz="1200"/>
          </a:p>
        </p:txBody>
      </p:sp>
      <p:sp>
        <p:nvSpPr>
          <p:cNvPr id="32783" name="文本框 20"/>
          <p:cNvSpPr txBox="1">
            <a:spLocks noChangeArrowheads="1"/>
          </p:cNvSpPr>
          <p:nvPr/>
        </p:nvSpPr>
        <p:spPr bwMode="auto">
          <a:xfrm>
            <a:off x="6961188" y="2725738"/>
            <a:ext cx="10588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>
                <a:solidFill>
                  <a:srgbClr val="FF0000"/>
                </a:solidFill>
              </a:rPr>
              <a:t>invoking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>
                <a:solidFill>
                  <a:srgbClr val="FF0000"/>
                </a:solidFill>
              </a:rPr>
              <a:t>add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Back to the previous example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CDF62-C305-1E40-861E-18F7B93372CF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33796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60500"/>
            <a:ext cx="47244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797" name="直线箭头连接符 6"/>
          <p:cNvCxnSpPr/>
          <p:nvPr/>
        </p:nvCxnSpPr>
        <p:spPr bwMode="auto">
          <a:xfrm>
            <a:off x="4248150" y="3352800"/>
            <a:ext cx="361950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8" name="矩形 11"/>
          <p:cNvSpPr>
            <a:spLocks noChangeArrowheads="1"/>
          </p:cNvSpPr>
          <p:nvPr/>
        </p:nvSpPr>
        <p:spPr bwMode="auto">
          <a:xfrm>
            <a:off x="1752600" y="3432175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3799" name="矩形 12"/>
          <p:cNvSpPr>
            <a:spLocks noChangeArrowheads="1"/>
          </p:cNvSpPr>
          <p:nvPr/>
        </p:nvSpPr>
        <p:spPr bwMode="auto">
          <a:xfrm>
            <a:off x="1752600" y="4346575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3800" name="文本框 13"/>
          <p:cNvSpPr txBox="1">
            <a:spLocks noChangeArrowheads="1"/>
          </p:cNvSpPr>
          <p:nvPr/>
        </p:nvSpPr>
        <p:spPr bwMode="auto">
          <a:xfrm>
            <a:off x="963613" y="3735388"/>
            <a:ext cx="560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</a:t>
            </a:r>
            <a:endParaRPr kumimoji="1" lang="zh-CN" altLang="en-US" sz="1400"/>
          </a:p>
        </p:txBody>
      </p:sp>
      <p:sp>
        <p:nvSpPr>
          <p:cNvPr id="33801" name="文本框 14"/>
          <p:cNvSpPr txBox="1">
            <a:spLocks noChangeArrowheads="1"/>
          </p:cNvSpPr>
          <p:nvPr/>
        </p:nvSpPr>
        <p:spPr bwMode="auto">
          <a:xfrm>
            <a:off x="1000125" y="4649788"/>
            <a:ext cx="487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</a:t>
            </a:r>
            <a:endParaRPr kumimoji="1" lang="zh-CN" altLang="en-US" sz="1400"/>
          </a:p>
        </p:txBody>
      </p:sp>
      <p:sp>
        <p:nvSpPr>
          <p:cNvPr id="33802" name="矩形 15"/>
          <p:cNvSpPr>
            <a:spLocks noChangeArrowheads="1"/>
          </p:cNvSpPr>
          <p:nvPr/>
        </p:nvSpPr>
        <p:spPr bwMode="auto">
          <a:xfrm>
            <a:off x="1752600" y="434816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3803" name="文本框 16"/>
          <p:cNvSpPr txBox="1">
            <a:spLocks noChangeArrowheads="1"/>
          </p:cNvSpPr>
          <p:nvPr/>
        </p:nvSpPr>
        <p:spPr bwMode="auto">
          <a:xfrm>
            <a:off x="1911350" y="4327525"/>
            <a:ext cx="3762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33804" name="文本框 17"/>
          <p:cNvSpPr txBox="1">
            <a:spLocks noChangeArrowheads="1"/>
          </p:cNvSpPr>
          <p:nvPr/>
        </p:nvSpPr>
        <p:spPr bwMode="auto">
          <a:xfrm>
            <a:off x="1270000" y="2865438"/>
            <a:ext cx="165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Stack frames</a:t>
            </a:r>
            <a:endParaRPr kumimoji="1" lang="zh-CN" altLang="en-US" sz="1800"/>
          </a:p>
        </p:txBody>
      </p:sp>
      <p:sp>
        <p:nvSpPr>
          <p:cNvPr id="33805" name="矩形 18"/>
          <p:cNvSpPr>
            <a:spLocks noChangeArrowheads="1"/>
          </p:cNvSpPr>
          <p:nvPr/>
        </p:nvSpPr>
        <p:spPr bwMode="auto">
          <a:xfrm>
            <a:off x="1752600" y="457676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3806" name="文本框 19"/>
          <p:cNvSpPr txBox="1">
            <a:spLocks noChangeArrowheads="1"/>
          </p:cNvSpPr>
          <p:nvPr/>
        </p:nvSpPr>
        <p:spPr bwMode="auto">
          <a:xfrm>
            <a:off x="1947863" y="4556125"/>
            <a:ext cx="279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5</a:t>
            </a:r>
            <a:endParaRPr kumimoji="1" lang="zh-CN" altLang="en-US" sz="1200"/>
          </a:p>
        </p:txBody>
      </p:sp>
      <p:sp>
        <p:nvSpPr>
          <p:cNvPr id="33807" name="文本框 21"/>
          <p:cNvSpPr txBox="1">
            <a:spLocks noChangeArrowheads="1"/>
          </p:cNvSpPr>
          <p:nvPr/>
        </p:nvSpPr>
        <p:spPr bwMode="auto">
          <a:xfrm>
            <a:off x="3217863" y="3095625"/>
            <a:ext cx="13541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>
                <a:solidFill>
                  <a:srgbClr val="FF0000"/>
                </a:solidFill>
              </a:rPr>
              <a:t>return from add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33808" name="直线箭头连接符 22"/>
          <p:cNvCxnSpPr/>
          <p:nvPr/>
        </p:nvCxnSpPr>
        <p:spPr bwMode="auto">
          <a:xfrm flipH="1">
            <a:off x="1628775" y="4275138"/>
            <a:ext cx="933450" cy="10556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直线箭头连接符 23"/>
          <p:cNvCxnSpPr/>
          <p:nvPr/>
        </p:nvCxnSpPr>
        <p:spPr bwMode="auto">
          <a:xfrm>
            <a:off x="1628775" y="4327525"/>
            <a:ext cx="950913" cy="10033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0" name="矩形 25"/>
          <p:cNvSpPr>
            <a:spLocks noChangeArrowheads="1"/>
          </p:cNvSpPr>
          <p:nvPr/>
        </p:nvSpPr>
        <p:spPr bwMode="auto">
          <a:xfrm>
            <a:off x="1752600" y="3924300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3811" name="文本框 26"/>
          <p:cNvSpPr txBox="1">
            <a:spLocks noChangeArrowheads="1"/>
          </p:cNvSpPr>
          <p:nvPr/>
        </p:nvSpPr>
        <p:spPr bwMode="auto">
          <a:xfrm>
            <a:off x="1947863" y="3905250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h</a:t>
            </a:r>
            <a:endParaRPr kumimoji="1" lang="zh-CN" altLang="en-US" sz="1200"/>
          </a:p>
        </p:txBody>
      </p:sp>
      <p:sp>
        <p:nvSpPr>
          <p:cNvPr id="33812" name="文本框 27"/>
          <p:cNvSpPr txBox="1">
            <a:spLocks noChangeArrowheads="1"/>
          </p:cNvSpPr>
          <p:nvPr/>
        </p:nvSpPr>
        <p:spPr bwMode="auto">
          <a:xfrm>
            <a:off x="2952750" y="3868738"/>
            <a:ext cx="936625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code for h</a:t>
            </a:r>
            <a:endParaRPr kumimoji="1" lang="en-US" altLang="zh-CN" sz="1200"/>
          </a:p>
        </p:txBody>
      </p:sp>
      <p:cxnSp>
        <p:nvCxnSpPr>
          <p:cNvPr id="33813" name="直线箭头连接符 29"/>
          <p:cNvCxnSpPr>
            <a:cxnSpLocks noChangeShapeType="1"/>
            <a:stCxn id="33810" idx="3"/>
            <a:endCxn id="33812" idx="1"/>
          </p:cNvCxnSpPr>
          <p:nvPr/>
        </p:nvCxnSpPr>
        <p:spPr bwMode="auto">
          <a:xfrm flipV="1">
            <a:off x="2438400" y="4006850"/>
            <a:ext cx="514350" cy="3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文本框 30"/>
          <p:cNvSpPr txBox="1">
            <a:spLocks noChangeArrowheads="1"/>
          </p:cNvSpPr>
          <p:nvPr/>
        </p:nvSpPr>
        <p:spPr bwMode="auto">
          <a:xfrm>
            <a:off x="79375" y="5611813"/>
            <a:ext cx="4416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solidFill>
                  <a:srgbClr val="FF0000"/>
                </a:solidFill>
              </a:rPr>
              <a:t>The function (h) cannot access the frame anymore</a:t>
            </a:r>
            <a:endParaRPr kumimoji="1"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Solution: closure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48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 closure is a combination including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 pointer to the function code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 way to access the necessary nonlocal variables (also called </a:t>
            </a:r>
            <a:r>
              <a:rPr kumimoji="1" lang="en-US" altLang="zh-CN" i="1">
                <a:ea typeface="宋体" panose="02010600030101010101" pitchFamily="2" charset="-122"/>
              </a:rPr>
              <a:t>environment</a:t>
            </a:r>
            <a:r>
              <a:rPr kumimoji="1" lang="en-US" altLang="zh-CN">
                <a:ea typeface="宋体" panose="02010600030101010101" pitchFamily="2" charset="-122"/>
              </a:rPr>
              <a:t>)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In one word: code + data </a:t>
            </a:r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Closures can be implemented with multiple ways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We still use </a:t>
            </a:r>
            <a:r>
              <a:rPr kumimoji="1" lang="en-US" altLang="zh-CN" i="1">
                <a:ea typeface="宋体" panose="02010600030101010101" pitchFamily="2" charset="-122"/>
              </a:rPr>
              <a:t>static link</a:t>
            </a:r>
            <a:r>
              <a:rPr kumimoji="1" lang="en-US" altLang="zh-CN">
                <a:ea typeface="宋体" panose="02010600030101010101" pitchFamily="2" charset="-122"/>
              </a:rPr>
              <a:t>, but with refinements</a:t>
            </a:r>
            <a:endParaRPr kumimoji="1" lang="en-US" altLang="zh-CN">
              <a:ea typeface="宋体" panose="02010600030101010101" pitchFamily="2" charset="-122"/>
            </a:endParaRPr>
          </a:p>
          <a:p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3481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434D39-9B6A-7049-AB66-F32FE3BD110B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Heap-allocated activation records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Allocating records to heap, instead of stack</a:t>
            </a:r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Back to the previous example: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187046-3072-1245-BC3B-A797A8BCE071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4" name="文本框 4"/>
          <p:cNvSpPr txBox="1">
            <a:spLocks noChangeArrowheads="1"/>
          </p:cNvSpPr>
          <p:nvPr/>
        </p:nvSpPr>
        <p:spPr bwMode="auto">
          <a:xfrm>
            <a:off x="4800600" y="3843338"/>
            <a:ext cx="4267200" cy="2246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type intfun = int -&gt; int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function add(n: int): intfun = 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let function h(m: int): int = n+m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in h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var addFive: intfun := add(5)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var twenty := addFive(15)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in addTwentyFour(seventeen)</a:t>
            </a:r>
            <a:endParaRPr kumimoji="1" lang="zh-CN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5" name="矩形 6"/>
          <p:cNvSpPr>
            <a:spLocks noChangeArrowheads="1"/>
          </p:cNvSpPr>
          <p:nvPr/>
        </p:nvSpPr>
        <p:spPr bwMode="auto">
          <a:xfrm>
            <a:off x="1752600" y="3432175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5846" name="文本框 8"/>
          <p:cNvSpPr txBox="1">
            <a:spLocks noChangeArrowheads="1"/>
          </p:cNvSpPr>
          <p:nvPr/>
        </p:nvSpPr>
        <p:spPr bwMode="auto">
          <a:xfrm>
            <a:off x="963613" y="3735388"/>
            <a:ext cx="560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</a:t>
            </a:r>
            <a:endParaRPr kumimoji="1" lang="zh-CN" altLang="en-US" sz="1400"/>
          </a:p>
        </p:txBody>
      </p:sp>
      <p:sp>
        <p:nvSpPr>
          <p:cNvPr id="35847" name="文本框 12"/>
          <p:cNvSpPr txBox="1">
            <a:spLocks noChangeArrowheads="1"/>
          </p:cNvSpPr>
          <p:nvPr/>
        </p:nvSpPr>
        <p:spPr bwMode="auto">
          <a:xfrm>
            <a:off x="1270000" y="2865438"/>
            <a:ext cx="165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Stack frames</a:t>
            </a:r>
            <a:endParaRPr kumimoji="1" lang="zh-CN" altLang="en-US" sz="1800"/>
          </a:p>
        </p:txBody>
      </p:sp>
      <p:sp>
        <p:nvSpPr>
          <p:cNvPr id="35848" name="文本框 15"/>
          <p:cNvSpPr txBox="1">
            <a:spLocks noChangeArrowheads="1"/>
          </p:cNvSpPr>
          <p:nvPr/>
        </p:nvSpPr>
        <p:spPr bwMode="auto">
          <a:xfrm>
            <a:off x="3048000" y="2865438"/>
            <a:ext cx="157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Heap frames</a:t>
            </a:r>
            <a:endParaRPr kumimoji="1" lang="zh-CN" altLang="en-US" sz="1800"/>
          </a:p>
        </p:txBody>
      </p:sp>
      <p:sp>
        <p:nvSpPr>
          <p:cNvPr id="35849" name="矩形 16"/>
          <p:cNvSpPr>
            <a:spLocks noChangeArrowheads="1"/>
          </p:cNvSpPr>
          <p:nvPr/>
        </p:nvSpPr>
        <p:spPr bwMode="auto">
          <a:xfrm>
            <a:off x="3406775" y="3429000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5850" name="文本框 17"/>
          <p:cNvSpPr txBox="1">
            <a:spLocks noChangeArrowheads="1"/>
          </p:cNvSpPr>
          <p:nvPr/>
        </p:nvSpPr>
        <p:spPr bwMode="auto">
          <a:xfrm>
            <a:off x="2654300" y="3732213"/>
            <a:ext cx="487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</a:t>
            </a:r>
            <a:endParaRPr kumimoji="1" lang="zh-CN" altLang="en-US" sz="1400"/>
          </a:p>
        </p:txBody>
      </p:sp>
      <p:sp>
        <p:nvSpPr>
          <p:cNvPr id="35851" name="矩形 18"/>
          <p:cNvSpPr>
            <a:spLocks noChangeArrowheads="1"/>
          </p:cNvSpPr>
          <p:nvPr/>
        </p:nvSpPr>
        <p:spPr bwMode="auto">
          <a:xfrm>
            <a:off x="3406775" y="343058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5852" name="文本框 19"/>
          <p:cNvSpPr txBox="1">
            <a:spLocks noChangeArrowheads="1"/>
          </p:cNvSpPr>
          <p:nvPr/>
        </p:nvSpPr>
        <p:spPr bwMode="auto">
          <a:xfrm>
            <a:off x="3563938" y="3409950"/>
            <a:ext cx="377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35853" name="矩形 20"/>
          <p:cNvSpPr>
            <a:spLocks noChangeArrowheads="1"/>
          </p:cNvSpPr>
          <p:nvPr/>
        </p:nvSpPr>
        <p:spPr bwMode="auto">
          <a:xfrm>
            <a:off x="3406775" y="365918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5854" name="文本框 21"/>
          <p:cNvSpPr txBox="1">
            <a:spLocks noChangeArrowheads="1"/>
          </p:cNvSpPr>
          <p:nvPr/>
        </p:nvSpPr>
        <p:spPr bwMode="auto">
          <a:xfrm>
            <a:off x="3600450" y="3638550"/>
            <a:ext cx="279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5</a:t>
            </a:r>
            <a:endParaRPr kumimoji="1" lang="zh-CN" altLang="en-US" sz="1200"/>
          </a:p>
        </p:txBody>
      </p:sp>
      <p:cxnSp>
        <p:nvCxnSpPr>
          <p:cNvPr id="35855" name="直线箭头连接符 22"/>
          <p:cNvCxnSpPr/>
          <p:nvPr/>
        </p:nvCxnSpPr>
        <p:spPr bwMode="auto">
          <a:xfrm>
            <a:off x="4802188" y="5360988"/>
            <a:ext cx="306387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6" name="文本框 24"/>
          <p:cNvSpPr txBox="1">
            <a:spLocks noChangeArrowheads="1"/>
          </p:cNvSpPr>
          <p:nvPr/>
        </p:nvSpPr>
        <p:spPr bwMode="auto">
          <a:xfrm>
            <a:off x="1570038" y="4427538"/>
            <a:ext cx="2655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FF0000"/>
                </a:solidFill>
              </a:rPr>
              <a:t>add is not destroyed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A87B2-411A-F949-A601-6A95292AA6F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63A64-4167-2D47-95E8-4089D55A00A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Modern GC in Java: Examples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Heap-allocated activation records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Allocating records to heap, instead of stack</a:t>
            </a:r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Back to the previous example: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686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E0A530-6CB5-154A-8C9D-62AD9532D210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8" name="文本框 4"/>
          <p:cNvSpPr txBox="1">
            <a:spLocks noChangeArrowheads="1"/>
          </p:cNvSpPr>
          <p:nvPr/>
        </p:nvSpPr>
        <p:spPr bwMode="auto">
          <a:xfrm>
            <a:off x="4800600" y="3843338"/>
            <a:ext cx="4267200" cy="2246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type intfun = int -&gt; int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function add(n: int): intfun = 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let function h(m: int): int = n+m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in h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var addFive: intfun := add(5)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var twenty := addFive(15)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in addTwentyFour(seventeen)</a:t>
            </a:r>
            <a:endParaRPr kumimoji="1" lang="zh-CN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9" name="矩形 6"/>
          <p:cNvSpPr>
            <a:spLocks noChangeArrowheads="1"/>
          </p:cNvSpPr>
          <p:nvPr/>
        </p:nvSpPr>
        <p:spPr bwMode="auto">
          <a:xfrm>
            <a:off x="1752600" y="3432175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6870" name="文本框 8"/>
          <p:cNvSpPr txBox="1">
            <a:spLocks noChangeArrowheads="1"/>
          </p:cNvSpPr>
          <p:nvPr/>
        </p:nvSpPr>
        <p:spPr bwMode="auto">
          <a:xfrm>
            <a:off x="963613" y="3735388"/>
            <a:ext cx="560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</a:t>
            </a:r>
            <a:endParaRPr kumimoji="1" lang="zh-CN" altLang="en-US" sz="1400"/>
          </a:p>
        </p:txBody>
      </p:sp>
      <p:sp>
        <p:nvSpPr>
          <p:cNvPr id="36871" name="文本框 12"/>
          <p:cNvSpPr txBox="1">
            <a:spLocks noChangeArrowheads="1"/>
          </p:cNvSpPr>
          <p:nvPr/>
        </p:nvSpPr>
        <p:spPr bwMode="auto">
          <a:xfrm>
            <a:off x="1270000" y="2865438"/>
            <a:ext cx="165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Stack frames</a:t>
            </a:r>
            <a:endParaRPr kumimoji="1" lang="zh-CN" altLang="en-US" sz="1800"/>
          </a:p>
        </p:txBody>
      </p:sp>
      <p:sp>
        <p:nvSpPr>
          <p:cNvPr id="36872" name="文本框 15"/>
          <p:cNvSpPr txBox="1">
            <a:spLocks noChangeArrowheads="1"/>
          </p:cNvSpPr>
          <p:nvPr/>
        </p:nvSpPr>
        <p:spPr bwMode="auto">
          <a:xfrm>
            <a:off x="3048000" y="2865438"/>
            <a:ext cx="1579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Heap frames</a:t>
            </a:r>
            <a:endParaRPr kumimoji="1" lang="zh-CN" altLang="en-US" sz="1800"/>
          </a:p>
        </p:txBody>
      </p:sp>
      <p:sp>
        <p:nvSpPr>
          <p:cNvPr id="36873" name="矩形 16"/>
          <p:cNvSpPr>
            <a:spLocks noChangeArrowheads="1"/>
          </p:cNvSpPr>
          <p:nvPr/>
        </p:nvSpPr>
        <p:spPr bwMode="auto">
          <a:xfrm>
            <a:off x="3406775" y="3429000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6874" name="文本框 17"/>
          <p:cNvSpPr txBox="1">
            <a:spLocks noChangeArrowheads="1"/>
          </p:cNvSpPr>
          <p:nvPr/>
        </p:nvSpPr>
        <p:spPr bwMode="auto">
          <a:xfrm>
            <a:off x="2654300" y="3732213"/>
            <a:ext cx="487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</a:t>
            </a:r>
            <a:endParaRPr kumimoji="1" lang="zh-CN" altLang="en-US" sz="1400"/>
          </a:p>
        </p:txBody>
      </p:sp>
      <p:sp>
        <p:nvSpPr>
          <p:cNvPr id="36875" name="矩形 18"/>
          <p:cNvSpPr>
            <a:spLocks noChangeArrowheads="1"/>
          </p:cNvSpPr>
          <p:nvPr/>
        </p:nvSpPr>
        <p:spPr bwMode="auto">
          <a:xfrm>
            <a:off x="3406775" y="343058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6876" name="文本框 19"/>
          <p:cNvSpPr txBox="1">
            <a:spLocks noChangeArrowheads="1"/>
          </p:cNvSpPr>
          <p:nvPr/>
        </p:nvSpPr>
        <p:spPr bwMode="auto">
          <a:xfrm>
            <a:off x="3563938" y="3409950"/>
            <a:ext cx="377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36877" name="矩形 20"/>
          <p:cNvSpPr>
            <a:spLocks noChangeArrowheads="1"/>
          </p:cNvSpPr>
          <p:nvPr/>
        </p:nvSpPr>
        <p:spPr bwMode="auto">
          <a:xfrm>
            <a:off x="3406775" y="365918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6878" name="文本框 21"/>
          <p:cNvSpPr txBox="1">
            <a:spLocks noChangeArrowheads="1"/>
          </p:cNvSpPr>
          <p:nvPr/>
        </p:nvSpPr>
        <p:spPr bwMode="auto">
          <a:xfrm>
            <a:off x="3600450" y="3638550"/>
            <a:ext cx="279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5</a:t>
            </a:r>
            <a:endParaRPr kumimoji="1" lang="zh-CN" altLang="en-US" sz="1200"/>
          </a:p>
        </p:txBody>
      </p:sp>
      <p:cxnSp>
        <p:nvCxnSpPr>
          <p:cNvPr id="36879" name="直线箭头连接符 22"/>
          <p:cNvCxnSpPr/>
          <p:nvPr/>
        </p:nvCxnSpPr>
        <p:spPr bwMode="auto">
          <a:xfrm flipH="1" flipV="1">
            <a:off x="7696200" y="5486400"/>
            <a:ext cx="304800" cy="152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矩形 23"/>
          <p:cNvSpPr>
            <a:spLocks noChangeArrowheads="1"/>
          </p:cNvSpPr>
          <p:nvPr/>
        </p:nvSpPr>
        <p:spPr bwMode="auto">
          <a:xfrm>
            <a:off x="1752600" y="4344988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6881" name="文本框 25"/>
          <p:cNvSpPr txBox="1">
            <a:spLocks noChangeArrowheads="1"/>
          </p:cNvSpPr>
          <p:nvPr/>
        </p:nvSpPr>
        <p:spPr bwMode="auto">
          <a:xfrm>
            <a:off x="920750" y="4648200"/>
            <a:ext cx="831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addFive</a:t>
            </a:r>
            <a:endParaRPr kumimoji="1" lang="zh-CN" altLang="en-US" sz="1400"/>
          </a:p>
        </p:txBody>
      </p:sp>
      <p:sp>
        <p:nvSpPr>
          <p:cNvPr id="36882" name="矩形 26"/>
          <p:cNvSpPr>
            <a:spLocks noChangeArrowheads="1"/>
          </p:cNvSpPr>
          <p:nvPr/>
        </p:nvSpPr>
        <p:spPr bwMode="auto">
          <a:xfrm>
            <a:off x="1752600" y="4346575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6883" name="文本框 27"/>
          <p:cNvSpPr txBox="1">
            <a:spLocks noChangeArrowheads="1"/>
          </p:cNvSpPr>
          <p:nvPr/>
        </p:nvSpPr>
        <p:spPr bwMode="auto">
          <a:xfrm>
            <a:off x="1911350" y="4327525"/>
            <a:ext cx="376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cxnSp>
        <p:nvCxnSpPr>
          <p:cNvPr id="36884" name="直线箭头连接符 10"/>
          <p:cNvCxnSpPr>
            <a:cxnSpLocks noChangeShapeType="1"/>
            <a:stCxn id="36882" idx="3"/>
            <a:endCxn id="36875" idx="1"/>
          </p:cNvCxnSpPr>
          <p:nvPr/>
        </p:nvCxnSpPr>
        <p:spPr bwMode="auto">
          <a:xfrm flipV="1">
            <a:off x="2438400" y="3543300"/>
            <a:ext cx="968375" cy="917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5" name="文本框 30"/>
          <p:cNvSpPr txBox="1">
            <a:spLocks noChangeArrowheads="1"/>
          </p:cNvSpPr>
          <p:nvPr/>
        </p:nvSpPr>
        <p:spPr bwMode="auto">
          <a:xfrm>
            <a:off x="-25400" y="5575300"/>
            <a:ext cx="492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FF0000"/>
                </a:solidFill>
              </a:rPr>
              <a:t>the static link in addFive points to add 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Activation record reclamation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Heap-allocated records are not auto-reclaimed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 collector must explicitly reclaim them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But: when to properly reclaim them?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Key insight: the record lives with the 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function instance</a:t>
            </a:r>
            <a:endParaRPr kumimoji="1"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Recall</a:t>
            </a:r>
            <a:r>
              <a:rPr kumimoji="1" lang="zh-CN" altLang="en-US" dirty="0"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ea typeface="宋体" panose="02010600030101010101" pitchFamily="2" charset="-122"/>
              </a:rPr>
              <a:t>its alias: environment (an empty env is useless)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22421B-51AF-F142-898E-1661FFFAC99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2" name="矩形 4"/>
          <p:cNvSpPr>
            <a:spLocks noChangeArrowheads="1"/>
          </p:cNvSpPr>
          <p:nvPr/>
        </p:nvSpPr>
        <p:spPr bwMode="auto">
          <a:xfrm>
            <a:off x="3535363" y="5672138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7893" name="文本框 5"/>
          <p:cNvSpPr txBox="1">
            <a:spLocks noChangeArrowheads="1"/>
          </p:cNvSpPr>
          <p:nvPr/>
        </p:nvSpPr>
        <p:spPr bwMode="auto">
          <a:xfrm>
            <a:off x="2746375" y="5975350"/>
            <a:ext cx="560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</a:t>
            </a:r>
            <a:endParaRPr kumimoji="1" lang="zh-CN" altLang="en-US" sz="1400"/>
          </a:p>
        </p:txBody>
      </p:sp>
      <p:sp>
        <p:nvSpPr>
          <p:cNvPr id="37894" name="文本框 6"/>
          <p:cNvSpPr txBox="1">
            <a:spLocks noChangeArrowheads="1"/>
          </p:cNvSpPr>
          <p:nvPr/>
        </p:nvSpPr>
        <p:spPr bwMode="auto">
          <a:xfrm>
            <a:off x="3052763" y="5105400"/>
            <a:ext cx="1649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Stack frames</a:t>
            </a:r>
            <a:endParaRPr kumimoji="1" lang="zh-CN" altLang="en-US" sz="1800"/>
          </a:p>
        </p:txBody>
      </p:sp>
      <p:sp>
        <p:nvSpPr>
          <p:cNvPr id="37895" name="文本框 7"/>
          <p:cNvSpPr txBox="1">
            <a:spLocks noChangeArrowheads="1"/>
          </p:cNvSpPr>
          <p:nvPr/>
        </p:nvSpPr>
        <p:spPr bwMode="auto">
          <a:xfrm>
            <a:off x="4830763" y="5105400"/>
            <a:ext cx="1579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Heap frames</a:t>
            </a:r>
            <a:endParaRPr kumimoji="1" lang="zh-CN" altLang="en-US" sz="1800"/>
          </a:p>
        </p:txBody>
      </p:sp>
      <p:sp>
        <p:nvSpPr>
          <p:cNvPr id="37896" name="矩形 8"/>
          <p:cNvSpPr>
            <a:spLocks noChangeArrowheads="1"/>
          </p:cNvSpPr>
          <p:nvPr/>
        </p:nvSpPr>
        <p:spPr bwMode="auto">
          <a:xfrm>
            <a:off x="5187950" y="5668963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7897" name="文本框 9"/>
          <p:cNvSpPr txBox="1">
            <a:spLocks noChangeArrowheads="1"/>
          </p:cNvSpPr>
          <p:nvPr/>
        </p:nvSpPr>
        <p:spPr bwMode="auto">
          <a:xfrm>
            <a:off x="4437063" y="5972175"/>
            <a:ext cx="487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</a:t>
            </a:r>
            <a:endParaRPr kumimoji="1" lang="zh-CN" altLang="en-US" sz="1400"/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5187950" y="5670550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7899" name="文本框 11"/>
          <p:cNvSpPr txBox="1">
            <a:spLocks noChangeArrowheads="1"/>
          </p:cNvSpPr>
          <p:nvPr/>
        </p:nvSpPr>
        <p:spPr bwMode="auto">
          <a:xfrm>
            <a:off x="5346700" y="5651500"/>
            <a:ext cx="37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37900" name="矩形 12"/>
          <p:cNvSpPr>
            <a:spLocks noChangeArrowheads="1"/>
          </p:cNvSpPr>
          <p:nvPr/>
        </p:nvSpPr>
        <p:spPr bwMode="auto">
          <a:xfrm>
            <a:off x="5187950" y="5899150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7901" name="文本框 13"/>
          <p:cNvSpPr txBox="1">
            <a:spLocks noChangeArrowheads="1"/>
          </p:cNvSpPr>
          <p:nvPr/>
        </p:nvSpPr>
        <p:spPr bwMode="auto">
          <a:xfrm>
            <a:off x="5383213" y="5880100"/>
            <a:ext cx="27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5</a:t>
            </a:r>
            <a:endParaRPr kumimoji="1" lang="zh-CN" altLang="en-US" sz="1200"/>
          </a:p>
        </p:txBody>
      </p:sp>
      <p:sp>
        <p:nvSpPr>
          <p:cNvPr id="37902" name="矩形 15"/>
          <p:cNvSpPr>
            <a:spLocks noChangeArrowheads="1"/>
          </p:cNvSpPr>
          <p:nvPr/>
        </p:nvSpPr>
        <p:spPr bwMode="auto">
          <a:xfrm>
            <a:off x="3535363" y="622458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7903" name="文本框 16"/>
          <p:cNvSpPr txBox="1">
            <a:spLocks noChangeArrowheads="1"/>
          </p:cNvSpPr>
          <p:nvPr/>
        </p:nvSpPr>
        <p:spPr bwMode="auto">
          <a:xfrm>
            <a:off x="3730625" y="6203950"/>
            <a:ext cx="274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h</a:t>
            </a:r>
            <a:endParaRPr kumimoji="1" lang="zh-CN" altLang="en-US" sz="1200"/>
          </a:p>
        </p:txBody>
      </p:sp>
      <p:cxnSp>
        <p:nvCxnSpPr>
          <p:cNvPr id="37904" name="直线箭头连接符 18"/>
          <p:cNvCxnSpPr>
            <a:stCxn id="37902" idx="3"/>
          </p:cNvCxnSpPr>
          <p:nvPr/>
        </p:nvCxnSpPr>
        <p:spPr bwMode="auto">
          <a:xfrm flipV="1">
            <a:off x="4221163" y="5668963"/>
            <a:ext cx="966787" cy="6683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Activation record reclamation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Heap-allocated records are not auto-reclaimed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 collector must explicitly reclaim them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But: when to properly reclaim them?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For </a:t>
            </a:r>
            <a:r>
              <a:rPr kumimoji="1" lang="en-US" altLang="zh-CN" dirty="0" err="1">
                <a:ea typeface="宋体" panose="02010600030101010101" pitchFamily="2" charset="-122"/>
              </a:rPr>
              <a:t>addFive</a:t>
            </a:r>
            <a:r>
              <a:rPr kumimoji="1" lang="en-US" altLang="zh-CN" dirty="0">
                <a:ea typeface="宋体" panose="02010600030101010101" pitchFamily="2" charset="-122"/>
              </a:rPr>
              <a:t>: dead after </a:t>
            </a:r>
            <a:r>
              <a:rPr kumimoji="1" lang="en-US" altLang="zh-CN" dirty="0" err="1">
                <a:ea typeface="宋体" panose="02010600030101010101" pitchFamily="2" charset="-122"/>
              </a:rPr>
              <a:t>addTen</a:t>
            </a:r>
            <a:r>
              <a:rPr kumimoji="1" lang="en-US" altLang="zh-CN" dirty="0">
                <a:ea typeface="宋体" panose="02010600030101010101" pitchFamily="2" charset="-122"/>
              </a:rPr>
              <a:t> (reclaimable then)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0A95C0-34A3-B741-B192-AEA8FA65E2DF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6" name="文本框 17"/>
          <p:cNvSpPr txBox="1">
            <a:spLocks noChangeArrowheads="1"/>
          </p:cNvSpPr>
          <p:nvPr/>
        </p:nvSpPr>
        <p:spPr bwMode="auto">
          <a:xfrm>
            <a:off x="2633663" y="4038600"/>
            <a:ext cx="4265612" cy="267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type intfun = int -&gt; int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function add(n: int): intfun = 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let function h(m: int): int = n+m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in h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var addFive: intfun := add(5)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var twenty := addFive(15)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var addTen: intfun := twice(addFive)</a:t>
            </a:r>
            <a:endParaRPr kumimoji="1"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r>
              <a:rPr kumimoji="1"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longer used</a:t>
            </a:r>
            <a:endParaRPr kumimoji="1" lang="en-US" altLang="zh-CN" sz="1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in addTwentyFour(seventeen)</a:t>
            </a:r>
            <a:endParaRPr kumimoji="1" lang="zh-CN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917" name="直线箭头连接符 19"/>
          <p:cNvCxnSpPr>
            <a:cxnSpLocks noChangeShapeType="1"/>
          </p:cNvCxnSpPr>
          <p:nvPr/>
        </p:nvCxnSpPr>
        <p:spPr bwMode="auto">
          <a:xfrm flipH="1" flipV="1">
            <a:off x="3962400" y="5522913"/>
            <a:ext cx="2286000" cy="5334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直线箭头连接符 21"/>
          <p:cNvCxnSpPr/>
          <p:nvPr/>
        </p:nvCxnSpPr>
        <p:spPr bwMode="auto">
          <a:xfrm flipH="1" flipV="1">
            <a:off x="3962400" y="5522913"/>
            <a:ext cx="838200" cy="762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Refinement to the heap-allocated technique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The whole stack frame is large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Can we only store necessary information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Question: which variables are necessary? 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2"/>
            <a:r>
              <a:rPr kumimoji="1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Answer: escaped variables!</a:t>
            </a:r>
            <a:endParaRPr kumimoji="1"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endParaRPr kumimoji="1"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Solution: adding a escaping-variable record for stack frames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The record stores all escaped variables on the heap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5B59A-7425-BC4D-B695-4DCF3D80A0E3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 example for refined closures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096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200">
                <a:ea typeface="宋体" panose="02010600030101010101" pitchFamily="2" charset="-122"/>
              </a:rPr>
              <a:t>EP -&gt; escape pointer</a:t>
            </a:r>
            <a:endParaRPr kumimoji="1" lang="en-US" altLang="zh-CN" sz="2200">
              <a:ea typeface="宋体" panose="02010600030101010101" pitchFamily="2" charset="-122"/>
            </a:endParaRPr>
          </a:p>
          <a:p>
            <a:endParaRPr kumimoji="1" lang="zh-CN" altLang="en-US" sz="2200">
              <a:ea typeface="宋体" panose="02010600030101010101" pitchFamily="2" charset="-122"/>
            </a:endParaRPr>
          </a:p>
        </p:txBody>
      </p:sp>
      <p:sp>
        <p:nvSpPr>
          <p:cNvPr id="4096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AA31C-357D-EE4F-A881-85F78386980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0964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76388"/>
            <a:ext cx="47244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5" name="直线箭头连接符 6"/>
          <p:cNvCxnSpPr/>
          <p:nvPr/>
        </p:nvCxnSpPr>
        <p:spPr bwMode="auto">
          <a:xfrm flipH="1">
            <a:off x="7467600" y="3124200"/>
            <a:ext cx="381000" cy="15240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矩形 8"/>
          <p:cNvSpPr>
            <a:spLocks noChangeArrowheads="1"/>
          </p:cNvSpPr>
          <p:nvPr/>
        </p:nvSpPr>
        <p:spPr bwMode="auto">
          <a:xfrm>
            <a:off x="889000" y="3741738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67" name="矩形 9"/>
          <p:cNvSpPr>
            <a:spLocks noChangeArrowheads="1"/>
          </p:cNvSpPr>
          <p:nvPr/>
        </p:nvSpPr>
        <p:spPr bwMode="auto">
          <a:xfrm>
            <a:off x="889000" y="4656138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68" name="文本框 10"/>
          <p:cNvSpPr txBox="1">
            <a:spLocks noChangeArrowheads="1"/>
          </p:cNvSpPr>
          <p:nvPr/>
        </p:nvSpPr>
        <p:spPr bwMode="auto">
          <a:xfrm>
            <a:off x="100013" y="4044950"/>
            <a:ext cx="560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</a:t>
            </a:r>
            <a:endParaRPr kumimoji="1" lang="zh-CN" altLang="en-US" sz="1400"/>
          </a:p>
        </p:txBody>
      </p:sp>
      <p:sp>
        <p:nvSpPr>
          <p:cNvPr id="40969" name="文本框 11"/>
          <p:cNvSpPr txBox="1">
            <a:spLocks noChangeArrowheads="1"/>
          </p:cNvSpPr>
          <p:nvPr/>
        </p:nvSpPr>
        <p:spPr bwMode="auto">
          <a:xfrm>
            <a:off x="136525" y="4959350"/>
            <a:ext cx="487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</a:t>
            </a:r>
            <a:endParaRPr kumimoji="1" lang="zh-CN" altLang="en-US" sz="1400"/>
          </a:p>
        </p:txBody>
      </p:sp>
      <p:sp>
        <p:nvSpPr>
          <p:cNvPr id="40970" name="文本框 14"/>
          <p:cNvSpPr txBox="1">
            <a:spLocks noChangeArrowheads="1"/>
          </p:cNvSpPr>
          <p:nvPr/>
        </p:nvSpPr>
        <p:spPr bwMode="auto">
          <a:xfrm>
            <a:off x="406400" y="3175000"/>
            <a:ext cx="165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Stack frames</a:t>
            </a:r>
            <a:endParaRPr kumimoji="1" lang="zh-CN" altLang="en-US" sz="1800"/>
          </a:p>
        </p:txBody>
      </p:sp>
      <p:sp>
        <p:nvSpPr>
          <p:cNvPr id="40971" name="矩形 17"/>
          <p:cNvSpPr>
            <a:spLocks noChangeArrowheads="1"/>
          </p:cNvSpPr>
          <p:nvPr/>
        </p:nvSpPr>
        <p:spPr bwMode="auto">
          <a:xfrm>
            <a:off x="889000" y="4416425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72" name="文本框 18"/>
          <p:cNvSpPr txBox="1">
            <a:spLocks noChangeArrowheads="1"/>
          </p:cNvSpPr>
          <p:nvPr/>
        </p:nvSpPr>
        <p:spPr bwMode="auto">
          <a:xfrm>
            <a:off x="1050925" y="4394200"/>
            <a:ext cx="3619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EP</a:t>
            </a:r>
            <a:endParaRPr kumimoji="1" lang="zh-CN" altLang="en-US" sz="1200"/>
          </a:p>
        </p:txBody>
      </p:sp>
      <p:sp>
        <p:nvSpPr>
          <p:cNvPr id="40973" name="矩形 19"/>
          <p:cNvSpPr>
            <a:spLocks noChangeArrowheads="1"/>
          </p:cNvSpPr>
          <p:nvPr/>
        </p:nvSpPr>
        <p:spPr bwMode="auto">
          <a:xfrm>
            <a:off x="889000" y="533558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74" name="文本框 20"/>
          <p:cNvSpPr txBox="1">
            <a:spLocks noChangeArrowheads="1"/>
          </p:cNvSpPr>
          <p:nvPr/>
        </p:nvSpPr>
        <p:spPr bwMode="auto">
          <a:xfrm>
            <a:off x="1050925" y="5313363"/>
            <a:ext cx="361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EP</a:t>
            </a:r>
            <a:endParaRPr kumimoji="1" lang="zh-CN" altLang="en-US" sz="1200"/>
          </a:p>
        </p:txBody>
      </p:sp>
      <p:sp>
        <p:nvSpPr>
          <p:cNvPr id="40975" name="矩形 21"/>
          <p:cNvSpPr>
            <a:spLocks noChangeArrowheads="1"/>
          </p:cNvSpPr>
          <p:nvPr/>
        </p:nvSpPr>
        <p:spPr bwMode="auto">
          <a:xfrm>
            <a:off x="2424113" y="4868863"/>
            <a:ext cx="685800" cy="45878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76" name="矩形 23"/>
          <p:cNvSpPr>
            <a:spLocks noChangeArrowheads="1"/>
          </p:cNvSpPr>
          <p:nvPr/>
        </p:nvSpPr>
        <p:spPr bwMode="auto">
          <a:xfrm>
            <a:off x="2424113" y="486886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77" name="文本框 24"/>
          <p:cNvSpPr txBox="1">
            <a:spLocks noChangeArrowheads="1"/>
          </p:cNvSpPr>
          <p:nvPr/>
        </p:nvSpPr>
        <p:spPr bwMode="auto">
          <a:xfrm>
            <a:off x="2586038" y="4846638"/>
            <a:ext cx="3778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40978" name="矩形 27"/>
          <p:cNvSpPr>
            <a:spLocks noChangeArrowheads="1"/>
          </p:cNvSpPr>
          <p:nvPr/>
        </p:nvSpPr>
        <p:spPr bwMode="auto">
          <a:xfrm>
            <a:off x="2424113" y="510063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79" name="文本框 28"/>
          <p:cNvSpPr txBox="1">
            <a:spLocks noChangeArrowheads="1"/>
          </p:cNvSpPr>
          <p:nvPr/>
        </p:nvSpPr>
        <p:spPr bwMode="auto">
          <a:xfrm>
            <a:off x="2628900" y="5076825"/>
            <a:ext cx="27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5</a:t>
            </a:r>
            <a:endParaRPr kumimoji="1" lang="zh-CN" altLang="en-US" sz="1200"/>
          </a:p>
        </p:txBody>
      </p:sp>
      <p:cxnSp>
        <p:nvCxnSpPr>
          <p:cNvPr id="40980" name="直线箭头连接符 30"/>
          <p:cNvCxnSpPr>
            <a:stCxn id="40973" idx="3"/>
            <a:endCxn id="40976" idx="1"/>
          </p:cNvCxnSpPr>
          <p:nvPr/>
        </p:nvCxnSpPr>
        <p:spPr bwMode="auto">
          <a:xfrm flipV="1">
            <a:off x="1574800" y="4983163"/>
            <a:ext cx="849313" cy="466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1" name="文本框 31"/>
          <p:cNvSpPr txBox="1">
            <a:spLocks noChangeArrowheads="1"/>
          </p:cNvSpPr>
          <p:nvPr/>
        </p:nvSpPr>
        <p:spPr bwMode="auto">
          <a:xfrm>
            <a:off x="3155950" y="4906963"/>
            <a:ext cx="12255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add’s escape</a:t>
            </a:r>
            <a:endParaRPr kumimoji="1" lang="zh-CN" altLang="en-US" sz="1400"/>
          </a:p>
        </p:txBody>
      </p:sp>
      <p:sp>
        <p:nvSpPr>
          <p:cNvPr id="40982" name="矩形 32"/>
          <p:cNvSpPr>
            <a:spLocks noChangeArrowheads="1"/>
          </p:cNvSpPr>
          <p:nvPr/>
        </p:nvSpPr>
        <p:spPr bwMode="auto">
          <a:xfrm>
            <a:off x="2424113" y="3817938"/>
            <a:ext cx="685800" cy="45878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83" name="矩形 33"/>
          <p:cNvSpPr>
            <a:spLocks noChangeArrowheads="1"/>
          </p:cNvSpPr>
          <p:nvPr/>
        </p:nvSpPr>
        <p:spPr bwMode="auto">
          <a:xfrm>
            <a:off x="2424113" y="381793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84" name="文本框 34"/>
          <p:cNvSpPr txBox="1">
            <a:spLocks noChangeArrowheads="1"/>
          </p:cNvSpPr>
          <p:nvPr/>
        </p:nvSpPr>
        <p:spPr bwMode="auto">
          <a:xfrm>
            <a:off x="2586038" y="3795713"/>
            <a:ext cx="37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40985" name="矩形 35"/>
          <p:cNvSpPr>
            <a:spLocks noChangeArrowheads="1"/>
          </p:cNvSpPr>
          <p:nvPr/>
        </p:nvSpPr>
        <p:spPr bwMode="auto">
          <a:xfrm>
            <a:off x="2424113" y="404971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0986" name="文本框 49"/>
          <p:cNvSpPr txBox="1">
            <a:spLocks noChangeArrowheads="1"/>
          </p:cNvSpPr>
          <p:nvPr/>
        </p:nvSpPr>
        <p:spPr bwMode="auto">
          <a:xfrm>
            <a:off x="3125788" y="3863975"/>
            <a:ext cx="1298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main’s escape</a:t>
            </a:r>
            <a:endParaRPr kumimoji="1" lang="zh-CN" altLang="en-US" sz="1400"/>
          </a:p>
        </p:txBody>
      </p:sp>
      <p:cxnSp>
        <p:nvCxnSpPr>
          <p:cNvPr id="40987" name="曲线连接符 56"/>
          <p:cNvCxnSpPr>
            <a:stCxn id="40977" idx="0"/>
            <a:endCxn id="40983" idx="1"/>
          </p:cNvCxnSpPr>
          <p:nvPr/>
        </p:nvCxnSpPr>
        <p:spPr bwMode="auto">
          <a:xfrm rot="16200000" flipV="1">
            <a:off x="2141538" y="4213225"/>
            <a:ext cx="915988" cy="350837"/>
          </a:xfrm>
          <a:prstGeom prst="curvedConnector4">
            <a:avLst>
              <a:gd name="adj1" fmla="val 39046"/>
              <a:gd name="adj2" fmla="val 16512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8" name="文本框 61"/>
          <p:cNvSpPr txBox="1">
            <a:spLocks noChangeArrowheads="1"/>
          </p:cNvSpPr>
          <p:nvPr/>
        </p:nvSpPr>
        <p:spPr bwMode="auto">
          <a:xfrm>
            <a:off x="2144713" y="3173413"/>
            <a:ext cx="163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Heap records</a:t>
            </a:r>
            <a:endParaRPr kumimoji="1" lang="zh-CN" altLang="en-US" sz="1800"/>
          </a:p>
        </p:txBody>
      </p:sp>
      <p:cxnSp>
        <p:nvCxnSpPr>
          <p:cNvPr id="40989" name="直线箭头连接符 63"/>
          <p:cNvCxnSpPr>
            <a:cxnSpLocks noChangeShapeType="1"/>
            <a:stCxn id="40971" idx="3"/>
          </p:cNvCxnSpPr>
          <p:nvPr/>
        </p:nvCxnSpPr>
        <p:spPr bwMode="auto">
          <a:xfrm flipV="1">
            <a:off x="1574800" y="3930650"/>
            <a:ext cx="849313" cy="60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 example for refined closures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198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200">
                <a:ea typeface="宋体" panose="02010600030101010101" pitchFamily="2" charset="-122"/>
              </a:rPr>
              <a:t>EP -&gt; escape pointer</a:t>
            </a:r>
            <a:endParaRPr kumimoji="1" lang="en-US" altLang="zh-CN" sz="2200">
              <a:ea typeface="宋体" panose="02010600030101010101" pitchFamily="2" charset="-122"/>
            </a:endParaRPr>
          </a:p>
          <a:p>
            <a:r>
              <a:rPr kumimoji="1" lang="en-US" altLang="zh-CN" sz="2200">
                <a:ea typeface="宋体" panose="02010600030101010101" pitchFamily="2" charset="-122"/>
              </a:rPr>
              <a:t>MC -&gt; machine code</a:t>
            </a:r>
            <a:endParaRPr kumimoji="1" lang="en-US" altLang="zh-CN" sz="2200">
              <a:ea typeface="宋体" panose="02010600030101010101" pitchFamily="2" charset="-122"/>
            </a:endParaRPr>
          </a:p>
          <a:p>
            <a:endParaRPr kumimoji="1" lang="zh-CN" altLang="en-US" sz="2200">
              <a:ea typeface="宋体" panose="02010600030101010101" pitchFamily="2" charset="-122"/>
            </a:endParaRPr>
          </a:p>
        </p:txBody>
      </p:sp>
      <p:sp>
        <p:nvSpPr>
          <p:cNvPr id="4198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D988CC-867A-B74C-9942-26ECF823AC59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1988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76388"/>
            <a:ext cx="47244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989" name="直线箭头连接符 6"/>
          <p:cNvCxnSpPr/>
          <p:nvPr/>
        </p:nvCxnSpPr>
        <p:spPr bwMode="auto">
          <a:xfrm>
            <a:off x="4427538" y="3505200"/>
            <a:ext cx="379412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矩形 8"/>
          <p:cNvSpPr>
            <a:spLocks noChangeArrowheads="1"/>
          </p:cNvSpPr>
          <p:nvPr/>
        </p:nvSpPr>
        <p:spPr bwMode="auto">
          <a:xfrm>
            <a:off x="889000" y="3741738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1991" name="文本框 10"/>
          <p:cNvSpPr txBox="1">
            <a:spLocks noChangeArrowheads="1"/>
          </p:cNvSpPr>
          <p:nvPr/>
        </p:nvSpPr>
        <p:spPr bwMode="auto">
          <a:xfrm>
            <a:off x="100013" y="4044950"/>
            <a:ext cx="560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</a:t>
            </a:r>
            <a:endParaRPr kumimoji="1" lang="zh-CN" altLang="en-US" sz="1400"/>
          </a:p>
        </p:txBody>
      </p:sp>
      <p:sp>
        <p:nvSpPr>
          <p:cNvPr id="41992" name="文本框 14"/>
          <p:cNvSpPr txBox="1">
            <a:spLocks noChangeArrowheads="1"/>
          </p:cNvSpPr>
          <p:nvPr/>
        </p:nvSpPr>
        <p:spPr bwMode="auto">
          <a:xfrm>
            <a:off x="406400" y="3175000"/>
            <a:ext cx="165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Stack frames</a:t>
            </a:r>
            <a:endParaRPr kumimoji="1" lang="zh-CN" altLang="en-US" sz="1800"/>
          </a:p>
        </p:txBody>
      </p:sp>
      <p:sp>
        <p:nvSpPr>
          <p:cNvPr id="41993" name="矩形 17"/>
          <p:cNvSpPr>
            <a:spLocks noChangeArrowheads="1"/>
          </p:cNvSpPr>
          <p:nvPr/>
        </p:nvSpPr>
        <p:spPr bwMode="auto">
          <a:xfrm>
            <a:off x="889000" y="4416425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1994" name="文本框 18"/>
          <p:cNvSpPr txBox="1">
            <a:spLocks noChangeArrowheads="1"/>
          </p:cNvSpPr>
          <p:nvPr/>
        </p:nvSpPr>
        <p:spPr bwMode="auto">
          <a:xfrm>
            <a:off x="1050925" y="4394200"/>
            <a:ext cx="3619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EP</a:t>
            </a:r>
            <a:endParaRPr kumimoji="1" lang="zh-CN" altLang="en-US" sz="1200"/>
          </a:p>
        </p:txBody>
      </p:sp>
      <p:sp>
        <p:nvSpPr>
          <p:cNvPr id="41995" name="矩形 21"/>
          <p:cNvSpPr>
            <a:spLocks noChangeArrowheads="1"/>
          </p:cNvSpPr>
          <p:nvPr/>
        </p:nvSpPr>
        <p:spPr bwMode="auto">
          <a:xfrm>
            <a:off x="2424113" y="4868863"/>
            <a:ext cx="685800" cy="45878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1996" name="矩形 23"/>
          <p:cNvSpPr>
            <a:spLocks noChangeArrowheads="1"/>
          </p:cNvSpPr>
          <p:nvPr/>
        </p:nvSpPr>
        <p:spPr bwMode="auto">
          <a:xfrm>
            <a:off x="2424113" y="486886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1997" name="文本框 24"/>
          <p:cNvSpPr txBox="1">
            <a:spLocks noChangeArrowheads="1"/>
          </p:cNvSpPr>
          <p:nvPr/>
        </p:nvSpPr>
        <p:spPr bwMode="auto">
          <a:xfrm>
            <a:off x="2586038" y="4846638"/>
            <a:ext cx="3778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41998" name="矩形 27"/>
          <p:cNvSpPr>
            <a:spLocks noChangeArrowheads="1"/>
          </p:cNvSpPr>
          <p:nvPr/>
        </p:nvSpPr>
        <p:spPr bwMode="auto">
          <a:xfrm>
            <a:off x="2424113" y="510063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1999" name="文本框 28"/>
          <p:cNvSpPr txBox="1">
            <a:spLocks noChangeArrowheads="1"/>
          </p:cNvSpPr>
          <p:nvPr/>
        </p:nvSpPr>
        <p:spPr bwMode="auto">
          <a:xfrm>
            <a:off x="2628900" y="5076825"/>
            <a:ext cx="27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5</a:t>
            </a:r>
            <a:endParaRPr kumimoji="1" lang="zh-CN" altLang="en-US" sz="1200"/>
          </a:p>
        </p:txBody>
      </p:sp>
      <p:sp>
        <p:nvSpPr>
          <p:cNvPr id="42000" name="文本框 31"/>
          <p:cNvSpPr txBox="1">
            <a:spLocks noChangeArrowheads="1"/>
          </p:cNvSpPr>
          <p:nvPr/>
        </p:nvSpPr>
        <p:spPr bwMode="auto">
          <a:xfrm>
            <a:off x="3155950" y="4906963"/>
            <a:ext cx="12255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add’s escape</a:t>
            </a:r>
            <a:endParaRPr kumimoji="1" lang="zh-CN" altLang="en-US" sz="1400"/>
          </a:p>
        </p:txBody>
      </p:sp>
      <p:sp>
        <p:nvSpPr>
          <p:cNvPr id="42001" name="矩形 32"/>
          <p:cNvSpPr>
            <a:spLocks noChangeArrowheads="1"/>
          </p:cNvSpPr>
          <p:nvPr/>
        </p:nvSpPr>
        <p:spPr bwMode="auto">
          <a:xfrm>
            <a:off x="2424113" y="3817938"/>
            <a:ext cx="685800" cy="45878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2002" name="矩形 33"/>
          <p:cNvSpPr>
            <a:spLocks noChangeArrowheads="1"/>
          </p:cNvSpPr>
          <p:nvPr/>
        </p:nvSpPr>
        <p:spPr bwMode="auto">
          <a:xfrm>
            <a:off x="2424113" y="381793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2003" name="文本框 34"/>
          <p:cNvSpPr txBox="1">
            <a:spLocks noChangeArrowheads="1"/>
          </p:cNvSpPr>
          <p:nvPr/>
        </p:nvSpPr>
        <p:spPr bwMode="auto">
          <a:xfrm>
            <a:off x="2586038" y="3795713"/>
            <a:ext cx="37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42004" name="矩形 35"/>
          <p:cNvSpPr>
            <a:spLocks noChangeArrowheads="1"/>
          </p:cNvSpPr>
          <p:nvPr/>
        </p:nvSpPr>
        <p:spPr bwMode="auto">
          <a:xfrm>
            <a:off x="2424113" y="404971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2005" name="文本框 49"/>
          <p:cNvSpPr txBox="1">
            <a:spLocks noChangeArrowheads="1"/>
          </p:cNvSpPr>
          <p:nvPr/>
        </p:nvSpPr>
        <p:spPr bwMode="auto">
          <a:xfrm>
            <a:off x="3125788" y="3863975"/>
            <a:ext cx="1298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main’s escape</a:t>
            </a:r>
            <a:endParaRPr kumimoji="1" lang="zh-CN" altLang="en-US" sz="1400"/>
          </a:p>
        </p:txBody>
      </p:sp>
      <p:cxnSp>
        <p:nvCxnSpPr>
          <p:cNvPr id="42006" name="曲线连接符 56"/>
          <p:cNvCxnSpPr>
            <a:stCxn id="41997" idx="0"/>
            <a:endCxn id="42002" idx="1"/>
          </p:cNvCxnSpPr>
          <p:nvPr/>
        </p:nvCxnSpPr>
        <p:spPr bwMode="auto">
          <a:xfrm rot="16200000" flipV="1">
            <a:off x="2141538" y="4213225"/>
            <a:ext cx="915988" cy="350837"/>
          </a:xfrm>
          <a:prstGeom prst="curvedConnector4">
            <a:avLst>
              <a:gd name="adj1" fmla="val 39046"/>
              <a:gd name="adj2" fmla="val 16512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7" name="文本框 61"/>
          <p:cNvSpPr txBox="1">
            <a:spLocks noChangeArrowheads="1"/>
          </p:cNvSpPr>
          <p:nvPr/>
        </p:nvSpPr>
        <p:spPr bwMode="auto">
          <a:xfrm>
            <a:off x="2144713" y="3173413"/>
            <a:ext cx="163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Heap records</a:t>
            </a:r>
            <a:endParaRPr kumimoji="1" lang="zh-CN" altLang="en-US" sz="1800"/>
          </a:p>
        </p:txBody>
      </p:sp>
      <p:sp>
        <p:nvSpPr>
          <p:cNvPr id="42008" name="矩形 36"/>
          <p:cNvSpPr>
            <a:spLocks noChangeArrowheads="1"/>
          </p:cNvSpPr>
          <p:nvPr/>
        </p:nvSpPr>
        <p:spPr bwMode="auto">
          <a:xfrm>
            <a:off x="889000" y="4114800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2009" name="文本框 37"/>
          <p:cNvSpPr txBox="1">
            <a:spLocks noChangeArrowheads="1"/>
          </p:cNvSpPr>
          <p:nvPr/>
        </p:nvSpPr>
        <p:spPr bwMode="auto">
          <a:xfrm>
            <a:off x="1093788" y="40941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h</a:t>
            </a:r>
            <a:endParaRPr kumimoji="1" lang="zh-CN" altLang="en-US" sz="1200"/>
          </a:p>
        </p:txBody>
      </p:sp>
      <p:cxnSp>
        <p:nvCxnSpPr>
          <p:cNvPr id="42010" name="曲线连接符 12"/>
          <p:cNvCxnSpPr>
            <a:stCxn id="42008" idx="3"/>
            <a:endCxn id="42013" idx="0"/>
          </p:cNvCxnSpPr>
          <p:nvPr/>
        </p:nvCxnSpPr>
        <p:spPr bwMode="auto">
          <a:xfrm>
            <a:off x="1574800" y="4229100"/>
            <a:ext cx="506413" cy="1430338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1" name="矩形 38"/>
          <p:cNvSpPr>
            <a:spLocks noChangeArrowheads="1"/>
          </p:cNvSpPr>
          <p:nvPr/>
        </p:nvSpPr>
        <p:spPr bwMode="auto">
          <a:xfrm>
            <a:off x="1738313" y="5681663"/>
            <a:ext cx="685800" cy="45878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2012" name="矩形 39"/>
          <p:cNvSpPr>
            <a:spLocks noChangeArrowheads="1"/>
          </p:cNvSpPr>
          <p:nvPr/>
        </p:nvSpPr>
        <p:spPr bwMode="auto">
          <a:xfrm>
            <a:off x="1738313" y="568166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2013" name="文本框 40"/>
          <p:cNvSpPr txBox="1">
            <a:spLocks noChangeArrowheads="1"/>
          </p:cNvSpPr>
          <p:nvPr/>
        </p:nvSpPr>
        <p:spPr bwMode="auto">
          <a:xfrm>
            <a:off x="1900238" y="5659438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EP</a:t>
            </a:r>
            <a:endParaRPr kumimoji="1" lang="zh-CN" altLang="en-US" sz="1200"/>
          </a:p>
        </p:txBody>
      </p:sp>
      <p:sp>
        <p:nvSpPr>
          <p:cNvPr id="42014" name="矩形 41"/>
          <p:cNvSpPr>
            <a:spLocks noChangeArrowheads="1"/>
          </p:cNvSpPr>
          <p:nvPr/>
        </p:nvSpPr>
        <p:spPr bwMode="auto">
          <a:xfrm>
            <a:off x="1738313" y="591343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2015" name="文本框 42"/>
          <p:cNvSpPr txBox="1">
            <a:spLocks noChangeArrowheads="1"/>
          </p:cNvSpPr>
          <p:nvPr/>
        </p:nvSpPr>
        <p:spPr bwMode="auto">
          <a:xfrm>
            <a:off x="1874838" y="5894388"/>
            <a:ext cx="412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MC</a:t>
            </a:r>
            <a:endParaRPr kumimoji="1" lang="zh-CN" altLang="en-US" sz="1200"/>
          </a:p>
        </p:txBody>
      </p:sp>
      <p:sp>
        <p:nvSpPr>
          <p:cNvPr id="42016" name="文本框 43"/>
          <p:cNvSpPr txBox="1">
            <a:spLocks noChangeArrowheads="1"/>
          </p:cNvSpPr>
          <p:nvPr/>
        </p:nvSpPr>
        <p:spPr bwMode="auto">
          <a:xfrm>
            <a:off x="2497138" y="5765800"/>
            <a:ext cx="1065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h’s closure</a:t>
            </a:r>
            <a:endParaRPr kumimoji="1" lang="zh-CN" altLang="en-US" sz="1400"/>
          </a:p>
        </p:txBody>
      </p:sp>
      <p:cxnSp>
        <p:nvCxnSpPr>
          <p:cNvPr id="42017" name="曲线连接符 44"/>
          <p:cNvCxnSpPr>
            <a:stCxn id="42013" idx="0"/>
            <a:endCxn id="41996" idx="1"/>
          </p:cNvCxnSpPr>
          <p:nvPr/>
        </p:nvCxnSpPr>
        <p:spPr bwMode="auto">
          <a:xfrm rot="5400000" flipH="1" flipV="1">
            <a:off x="1914525" y="5149851"/>
            <a:ext cx="676275" cy="34290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8" name="直线箭头连接符 25"/>
          <p:cNvCxnSpPr>
            <a:cxnSpLocks noChangeShapeType="1"/>
            <a:stCxn id="41993" idx="3"/>
          </p:cNvCxnSpPr>
          <p:nvPr/>
        </p:nvCxnSpPr>
        <p:spPr bwMode="auto">
          <a:xfrm flipV="1">
            <a:off x="1574800" y="3930650"/>
            <a:ext cx="849313" cy="60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9" name="文本框 26"/>
          <p:cNvSpPr txBox="1">
            <a:spLocks noChangeArrowheads="1"/>
          </p:cNvSpPr>
          <p:nvPr/>
        </p:nvSpPr>
        <p:spPr bwMode="auto">
          <a:xfrm>
            <a:off x="2760663" y="6386513"/>
            <a:ext cx="15779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h’s machine code</a:t>
            </a:r>
            <a:endParaRPr kumimoji="1" lang="zh-CN" altLang="en-US" sz="1400"/>
          </a:p>
        </p:txBody>
      </p:sp>
      <p:cxnSp>
        <p:nvCxnSpPr>
          <p:cNvPr id="42020" name="直线箭头连接符 45"/>
          <p:cNvCxnSpPr>
            <a:cxnSpLocks noChangeShapeType="1"/>
            <a:stCxn id="42014" idx="3"/>
            <a:endCxn id="42019" idx="1"/>
          </p:cNvCxnSpPr>
          <p:nvPr/>
        </p:nvCxnSpPr>
        <p:spPr bwMode="auto">
          <a:xfrm>
            <a:off x="2424113" y="6026150"/>
            <a:ext cx="336550" cy="514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An example for refined closures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301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200">
                <a:ea typeface="宋体" panose="02010600030101010101" pitchFamily="2" charset="-122"/>
              </a:rPr>
              <a:t>EP -&gt; escape pointer</a:t>
            </a:r>
            <a:endParaRPr kumimoji="1" lang="en-US" altLang="zh-CN" sz="2200">
              <a:ea typeface="宋体" panose="02010600030101010101" pitchFamily="2" charset="-122"/>
            </a:endParaRPr>
          </a:p>
          <a:p>
            <a:r>
              <a:rPr kumimoji="1" lang="en-US" altLang="zh-CN" sz="2200">
                <a:ea typeface="宋体" panose="02010600030101010101" pitchFamily="2" charset="-122"/>
              </a:rPr>
              <a:t>MC -&gt; machine code</a:t>
            </a:r>
            <a:endParaRPr kumimoji="1" lang="en-US" altLang="zh-CN" sz="2200">
              <a:ea typeface="宋体" panose="02010600030101010101" pitchFamily="2" charset="-122"/>
            </a:endParaRPr>
          </a:p>
          <a:p>
            <a:endParaRPr kumimoji="1" lang="zh-CN" altLang="en-US" sz="2200">
              <a:ea typeface="宋体" panose="02010600030101010101" pitchFamily="2" charset="-122"/>
            </a:endParaRPr>
          </a:p>
        </p:txBody>
      </p:sp>
      <p:sp>
        <p:nvSpPr>
          <p:cNvPr id="4301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D2D3F0-4CA6-CF43-8B71-1B482C9C4280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3012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76388"/>
            <a:ext cx="47244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013" name="直线箭头连接符 6"/>
          <p:cNvCxnSpPr/>
          <p:nvPr/>
        </p:nvCxnSpPr>
        <p:spPr bwMode="auto">
          <a:xfrm>
            <a:off x="7315200" y="5076825"/>
            <a:ext cx="76200" cy="27622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4" name="矩形 8"/>
          <p:cNvSpPr>
            <a:spLocks noChangeArrowheads="1"/>
          </p:cNvSpPr>
          <p:nvPr/>
        </p:nvSpPr>
        <p:spPr bwMode="auto">
          <a:xfrm>
            <a:off x="889000" y="3741738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15" name="文本框 10"/>
          <p:cNvSpPr txBox="1">
            <a:spLocks noChangeArrowheads="1"/>
          </p:cNvSpPr>
          <p:nvPr/>
        </p:nvSpPr>
        <p:spPr bwMode="auto">
          <a:xfrm>
            <a:off x="100013" y="4044950"/>
            <a:ext cx="560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</a:t>
            </a:r>
            <a:endParaRPr kumimoji="1" lang="zh-CN" altLang="en-US" sz="1400"/>
          </a:p>
        </p:txBody>
      </p:sp>
      <p:sp>
        <p:nvSpPr>
          <p:cNvPr id="43016" name="文本框 14"/>
          <p:cNvSpPr txBox="1">
            <a:spLocks noChangeArrowheads="1"/>
          </p:cNvSpPr>
          <p:nvPr/>
        </p:nvSpPr>
        <p:spPr bwMode="auto">
          <a:xfrm>
            <a:off x="406400" y="3175000"/>
            <a:ext cx="165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Stack frames</a:t>
            </a:r>
            <a:endParaRPr kumimoji="1" lang="zh-CN" altLang="en-US" sz="1800"/>
          </a:p>
        </p:txBody>
      </p:sp>
      <p:sp>
        <p:nvSpPr>
          <p:cNvPr id="43017" name="矩形 17"/>
          <p:cNvSpPr>
            <a:spLocks noChangeArrowheads="1"/>
          </p:cNvSpPr>
          <p:nvPr/>
        </p:nvSpPr>
        <p:spPr bwMode="auto">
          <a:xfrm>
            <a:off x="889000" y="4416425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18" name="文本框 18"/>
          <p:cNvSpPr txBox="1">
            <a:spLocks noChangeArrowheads="1"/>
          </p:cNvSpPr>
          <p:nvPr/>
        </p:nvSpPr>
        <p:spPr bwMode="auto">
          <a:xfrm>
            <a:off x="1050925" y="4394200"/>
            <a:ext cx="3619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EP</a:t>
            </a:r>
            <a:endParaRPr kumimoji="1" lang="zh-CN" altLang="en-US" sz="1200"/>
          </a:p>
        </p:txBody>
      </p:sp>
      <p:sp>
        <p:nvSpPr>
          <p:cNvPr id="43019" name="矩形 21"/>
          <p:cNvSpPr>
            <a:spLocks noChangeArrowheads="1"/>
          </p:cNvSpPr>
          <p:nvPr/>
        </p:nvSpPr>
        <p:spPr bwMode="auto">
          <a:xfrm>
            <a:off x="2424113" y="4868863"/>
            <a:ext cx="685800" cy="45878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20" name="矩形 23"/>
          <p:cNvSpPr>
            <a:spLocks noChangeArrowheads="1"/>
          </p:cNvSpPr>
          <p:nvPr/>
        </p:nvSpPr>
        <p:spPr bwMode="auto">
          <a:xfrm>
            <a:off x="2424113" y="486886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21" name="文本框 24"/>
          <p:cNvSpPr txBox="1">
            <a:spLocks noChangeArrowheads="1"/>
          </p:cNvSpPr>
          <p:nvPr/>
        </p:nvSpPr>
        <p:spPr bwMode="auto">
          <a:xfrm>
            <a:off x="2586038" y="4846638"/>
            <a:ext cx="3778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43022" name="矩形 27"/>
          <p:cNvSpPr>
            <a:spLocks noChangeArrowheads="1"/>
          </p:cNvSpPr>
          <p:nvPr/>
        </p:nvSpPr>
        <p:spPr bwMode="auto">
          <a:xfrm>
            <a:off x="2424113" y="510063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23" name="文本框 28"/>
          <p:cNvSpPr txBox="1">
            <a:spLocks noChangeArrowheads="1"/>
          </p:cNvSpPr>
          <p:nvPr/>
        </p:nvSpPr>
        <p:spPr bwMode="auto">
          <a:xfrm>
            <a:off x="2628900" y="5076825"/>
            <a:ext cx="279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5</a:t>
            </a:r>
            <a:endParaRPr kumimoji="1" lang="zh-CN" altLang="en-US" sz="1200"/>
          </a:p>
        </p:txBody>
      </p:sp>
      <p:sp>
        <p:nvSpPr>
          <p:cNvPr id="43024" name="文本框 31"/>
          <p:cNvSpPr txBox="1">
            <a:spLocks noChangeArrowheads="1"/>
          </p:cNvSpPr>
          <p:nvPr/>
        </p:nvSpPr>
        <p:spPr bwMode="auto">
          <a:xfrm>
            <a:off x="3155950" y="4906963"/>
            <a:ext cx="12255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add’s escape</a:t>
            </a:r>
            <a:endParaRPr kumimoji="1" lang="zh-CN" altLang="en-US" sz="1400"/>
          </a:p>
        </p:txBody>
      </p:sp>
      <p:sp>
        <p:nvSpPr>
          <p:cNvPr id="43025" name="矩形 32"/>
          <p:cNvSpPr>
            <a:spLocks noChangeArrowheads="1"/>
          </p:cNvSpPr>
          <p:nvPr/>
        </p:nvSpPr>
        <p:spPr bwMode="auto">
          <a:xfrm>
            <a:off x="2424113" y="3817938"/>
            <a:ext cx="685800" cy="45878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26" name="矩形 33"/>
          <p:cNvSpPr>
            <a:spLocks noChangeArrowheads="1"/>
          </p:cNvSpPr>
          <p:nvPr/>
        </p:nvSpPr>
        <p:spPr bwMode="auto">
          <a:xfrm>
            <a:off x="2424113" y="381793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27" name="文本框 34"/>
          <p:cNvSpPr txBox="1">
            <a:spLocks noChangeArrowheads="1"/>
          </p:cNvSpPr>
          <p:nvPr/>
        </p:nvSpPr>
        <p:spPr bwMode="auto">
          <a:xfrm>
            <a:off x="2586038" y="3795713"/>
            <a:ext cx="37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43028" name="矩形 35"/>
          <p:cNvSpPr>
            <a:spLocks noChangeArrowheads="1"/>
          </p:cNvSpPr>
          <p:nvPr/>
        </p:nvSpPr>
        <p:spPr bwMode="auto">
          <a:xfrm>
            <a:off x="2424113" y="4049713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29" name="文本框 49"/>
          <p:cNvSpPr txBox="1">
            <a:spLocks noChangeArrowheads="1"/>
          </p:cNvSpPr>
          <p:nvPr/>
        </p:nvSpPr>
        <p:spPr bwMode="auto">
          <a:xfrm>
            <a:off x="3125788" y="3863975"/>
            <a:ext cx="1298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main’s escape</a:t>
            </a:r>
            <a:endParaRPr kumimoji="1" lang="zh-CN" altLang="en-US" sz="1400"/>
          </a:p>
        </p:txBody>
      </p:sp>
      <p:cxnSp>
        <p:nvCxnSpPr>
          <p:cNvPr id="43030" name="曲线连接符 56"/>
          <p:cNvCxnSpPr>
            <a:stCxn id="43021" idx="0"/>
            <a:endCxn id="43026" idx="1"/>
          </p:cNvCxnSpPr>
          <p:nvPr/>
        </p:nvCxnSpPr>
        <p:spPr bwMode="auto">
          <a:xfrm rot="16200000" flipV="1">
            <a:off x="2141538" y="4213225"/>
            <a:ext cx="915988" cy="350837"/>
          </a:xfrm>
          <a:prstGeom prst="curvedConnector4">
            <a:avLst>
              <a:gd name="adj1" fmla="val 39046"/>
              <a:gd name="adj2" fmla="val 16512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1" name="文本框 61"/>
          <p:cNvSpPr txBox="1">
            <a:spLocks noChangeArrowheads="1"/>
          </p:cNvSpPr>
          <p:nvPr/>
        </p:nvSpPr>
        <p:spPr bwMode="auto">
          <a:xfrm>
            <a:off x="2144713" y="3173413"/>
            <a:ext cx="163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800"/>
              <a:t>Heap records</a:t>
            </a:r>
            <a:endParaRPr kumimoji="1" lang="zh-CN" altLang="en-US" sz="1800"/>
          </a:p>
        </p:txBody>
      </p:sp>
      <p:sp>
        <p:nvSpPr>
          <p:cNvPr id="43032" name="矩形 38"/>
          <p:cNvSpPr>
            <a:spLocks noChangeArrowheads="1"/>
          </p:cNvSpPr>
          <p:nvPr/>
        </p:nvSpPr>
        <p:spPr bwMode="auto">
          <a:xfrm>
            <a:off x="546100" y="6308725"/>
            <a:ext cx="685800" cy="45878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33" name="矩形 39"/>
          <p:cNvSpPr>
            <a:spLocks noChangeArrowheads="1"/>
          </p:cNvSpPr>
          <p:nvPr/>
        </p:nvSpPr>
        <p:spPr bwMode="auto">
          <a:xfrm>
            <a:off x="546100" y="6308725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34" name="文本框 40"/>
          <p:cNvSpPr txBox="1">
            <a:spLocks noChangeArrowheads="1"/>
          </p:cNvSpPr>
          <p:nvPr/>
        </p:nvSpPr>
        <p:spPr bwMode="auto">
          <a:xfrm>
            <a:off x="708025" y="6286500"/>
            <a:ext cx="361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EP</a:t>
            </a:r>
            <a:endParaRPr kumimoji="1" lang="zh-CN" altLang="en-US" sz="1200"/>
          </a:p>
        </p:txBody>
      </p:sp>
      <p:sp>
        <p:nvSpPr>
          <p:cNvPr id="43035" name="矩形 41"/>
          <p:cNvSpPr>
            <a:spLocks noChangeArrowheads="1"/>
          </p:cNvSpPr>
          <p:nvPr/>
        </p:nvSpPr>
        <p:spPr bwMode="auto">
          <a:xfrm>
            <a:off x="546100" y="6540500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36" name="文本框 42"/>
          <p:cNvSpPr txBox="1">
            <a:spLocks noChangeArrowheads="1"/>
          </p:cNvSpPr>
          <p:nvPr/>
        </p:nvSpPr>
        <p:spPr bwMode="auto">
          <a:xfrm>
            <a:off x="682625" y="6521450"/>
            <a:ext cx="412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MC</a:t>
            </a:r>
            <a:endParaRPr kumimoji="1" lang="zh-CN" altLang="en-US" sz="1200"/>
          </a:p>
        </p:txBody>
      </p:sp>
      <p:sp>
        <p:nvSpPr>
          <p:cNvPr id="43037" name="文本框 43"/>
          <p:cNvSpPr txBox="1">
            <a:spLocks noChangeArrowheads="1"/>
          </p:cNvSpPr>
          <p:nvPr/>
        </p:nvSpPr>
        <p:spPr bwMode="auto">
          <a:xfrm>
            <a:off x="1304925" y="6392863"/>
            <a:ext cx="1065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h’s closure</a:t>
            </a:r>
            <a:endParaRPr kumimoji="1" lang="zh-CN" altLang="en-US" sz="1400"/>
          </a:p>
        </p:txBody>
      </p:sp>
      <p:cxnSp>
        <p:nvCxnSpPr>
          <p:cNvPr id="43038" name="直线箭头连接符 25"/>
          <p:cNvCxnSpPr>
            <a:cxnSpLocks noChangeShapeType="1"/>
            <a:stCxn id="43017" idx="3"/>
          </p:cNvCxnSpPr>
          <p:nvPr/>
        </p:nvCxnSpPr>
        <p:spPr bwMode="auto">
          <a:xfrm flipV="1">
            <a:off x="1574800" y="3930650"/>
            <a:ext cx="849313" cy="60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9" name="文本框 26"/>
          <p:cNvSpPr txBox="1">
            <a:spLocks noChangeArrowheads="1"/>
          </p:cNvSpPr>
          <p:nvPr/>
        </p:nvSpPr>
        <p:spPr bwMode="auto">
          <a:xfrm>
            <a:off x="2293938" y="6600825"/>
            <a:ext cx="1579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h’s machine code</a:t>
            </a:r>
            <a:endParaRPr kumimoji="1" lang="zh-CN" altLang="en-US" sz="1400"/>
          </a:p>
        </p:txBody>
      </p:sp>
      <p:cxnSp>
        <p:nvCxnSpPr>
          <p:cNvPr id="43040" name="直线箭头连接符 45"/>
          <p:cNvCxnSpPr>
            <a:cxnSpLocks noChangeShapeType="1"/>
            <a:stCxn id="43035" idx="3"/>
            <a:endCxn id="43039" idx="1"/>
          </p:cNvCxnSpPr>
          <p:nvPr/>
        </p:nvCxnSpPr>
        <p:spPr bwMode="auto">
          <a:xfrm>
            <a:off x="1231900" y="6653213"/>
            <a:ext cx="1062038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1" name="矩形 46"/>
          <p:cNvSpPr>
            <a:spLocks noChangeArrowheads="1"/>
          </p:cNvSpPr>
          <p:nvPr/>
        </p:nvSpPr>
        <p:spPr bwMode="auto">
          <a:xfrm>
            <a:off x="889000" y="4656138"/>
            <a:ext cx="6858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42" name="文本框 47"/>
          <p:cNvSpPr txBox="1">
            <a:spLocks noChangeArrowheads="1"/>
          </p:cNvSpPr>
          <p:nvPr/>
        </p:nvSpPr>
        <p:spPr bwMode="auto">
          <a:xfrm>
            <a:off x="84138" y="4941888"/>
            <a:ext cx="633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twice</a:t>
            </a:r>
            <a:endParaRPr kumimoji="1" lang="zh-CN" altLang="en-US" sz="1400"/>
          </a:p>
        </p:txBody>
      </p:sp>
      <p:sp>
        <p:nvSpPr>
          <p:cNvPr id="43043" name="矩形 48"/>
          <p:cNvSpPr>
            <a:spLocks noChangeArrowheads="1"/>
          </p:cNvSpPr>
          <p:nvPr/>
        </p:nvSpPr>
        <p:spPr bwMode="auto">
          <a:xfrm>
            <a:off x="889000" y="5335588"/>
            <a:ext cx="685800" cy="2270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44" name="文本框 50"/>
          <p:cNvSpPr txBox="1">
            <a:spLocks noChangeArrowheads="1"/>
          </p:cNvSpPr>
          <p:nvPr/>
        </p:nvSpPr>
        <p:spPr bwMode="auto">
          <a:xfrm>
            <a:off x="1050925" y="5313363"/>
            <a:ext cx="361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EP</a:t>
            </a:r>
            <a:endParaRPr kumimoji="1" lang="zh-CN" altLang="en-US" sz="1200"/>
          </a:p>
        </p:txBody>
      </p:sp>
      <p:sp>
        <p:nvSpPr>
          <p:cNvPr id="43045" name="矩形 51"/>
          <p:cNvSpPr>
            <a:spLocks noChangeArrowheads="1"/>
          </p:cNvSpPr>
          <p:nvPr/>
        </p:nvSpPr>
        <p:spPr bwMode="auto">
          <a:xfrm>
            <a:off x="2424113" y="5594350"/>
            <a:ext cx="685800" cy="45878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46" name="矩形 52"/>
          <p:cNvSpPr>
            <a:spLocks noChangeArrowheads="1"/>
          </p:cNvSpPr>
          <p:nvPr/>
        </p:nvSpPr>
        <p:spPr bwMode="auto">
          <a:xfrm>
            <a:off x="2424113" y="5594350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47" name="文本框 53"/>
          <p:cNvSpPr txBox="1">
            <a:spLocks noChangeArrowheads="1"/>
          </p:cNvSpPr>
          <p:nvPr/>
        </p:nvSpPr>
        <p:spPr bwMode="auto">
          <a:xfrm>
            <a:off x="2586038" y="5572125"/>
            <a:ext cx="377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/>
              <a:t>SL</a:t>
            </a:r>
            <a:endParaRPr kumimoji="1" lang="zh-CN" altLang="en-US" sz="1200"/>
          </a:p>
        </p:txBody>
      </p:sp>
      <p:sp>
        <p:nvSpPr>
          <p:cNvPr id="43048" name="矩形 54"/>
          <p:cNvSpPr>
            <a:spLocks noChangeArrowheads="1"/>
          </p:cNvSpPr>
          <p:nvPr/>
        </p:nvSpPr>
        <p:spPr bwMode="auto">
          <a:xfrm>
            <a:off x="2424113" y="5826125"/>
            <a:ext cx="685800" cy="22701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3049" name="文本框 55"/>
          <p:cNvSpPr txBox="1">
            <a:spLocks noChangeArrowheads="1"/>
          </p:cNvSpPr>
          <p:nvPr/>
        </p:nvSpPr>
        <p:spPr bwMode="auto">
          <a:xfrm>
            <a:off x="2526262" y="5802313"/>
            <a:ext cx="510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200" dirty="0"/>
              <a:t>f (h)</a:t>
            </a:r>
            <a:endParaRPr kumimoji="1" lang="zh-CN" altLang="en-US" sz="1200" dirty="0"/>
          </a:p>
        </p:txBody>
      </p:sp>
      <p:sp>
        <p:nvSpPr>
          <p:cNvPr id="43050" name="文本框 57"/>
          <p:cNvSpPr txBox="1">
            <a:spLocks noChangeArrowheads="1"/>
          </p:cNvSpPr>
          <p:nvPr/>
        </p:nvSpPr>
        <p:spPr bwMode="auto">
          <a:xfrm>
            <a:off x="3155950" y="5630863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400"/>
              <a:t>twice’s escape</a:t>
            </a:r>
            <a:endParaRPr kumimoji="1" lang="zh-CN" altLang="en-US" sz="1400"/>
          </a:p>
        </p:txBody>
      </p:sp>
      <p:cxnSp>
        <p:nvCxnSpPr>
          <p:cNvPr id="43051" name="曲线连接符 19"/>
          <p:cNvCxnSpPr>
            <a:stCxn id="43047" idx="0"/>
          </p:cNvCxnSpPr>
          <p:nvPr/>
        </p:nvCxnSpPr>
        <p:spPr bwMode="auto">
          <a:xfrm rot="16200000" flipV="1">
            <a:off x="1778794" y="4575969"/>
            <a:ext cx="1641475" cy="3508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2" name="直线箭头连接符 30"/>
          <p:cNvCxnSpPr>
            <a:stCxn id="43049" idx="2"/>
            <a:endCxn id="43033" idx="3"/>
          </p:cNvCxnSpPr>
          <p:nvPr/>
        </p:nvCxnSpPr>
        <p:spPr bwMode="auto">
          <a:xfrm flipH="1">
            <a:off x="1231900" y="6079312"/>
            <a:ext cx="1549400" cy="3429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3" name="直线箭头连接符 63"/>
          <p:cNvCxnSpPr>
            <a:cxnSpLocks noChangeShapeType="1"/>
            <a:stCxn id="43034" idx="0"/>
          </p:cNvCxnSpPr>
          <p:nvPr/>
        </p:nvCxnSpPr>
        <p:spPr bwMode="auto">
          <a:xfrm flipV="1">
            <a:off x="889000" y="4941888"/>
            <a:ext cx="1535113" cy="1344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4" name="直线箭头连接符 2"/>
          <p:cNvCxnSpPr>
            <a:cxnSpLocks noChangeShapeType="1"/>
            <a:stCxn id="43043" idx="3"/>
          </p:cNvCxnSpPr>
          <p:nvPr/>
        </p:nvCxnSpPr>
        <p:spPr bwMode="auto">
          <a:xfrm>
            <a:off x="1574800" y="5449888"/>
            <a:ext cx="849313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Modifications to the Tiger compiler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403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Adding EP to the frame structure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All static-link-related operations now rely on EP (not FP)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EP itself is a non-escaping local temporary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Other frames do not directly access it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2"/>
            <a:endParaRPr kumimoji="1" lang="en-US" altLang="zh-CN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Formals/locals creation should be modified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Offsets should be based on EP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Escaped variables should be allocated on heap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2"/>
            <a:r>
              <a:rPr kumimoji="1" lang="en-US" altLang="zh-CN">
                <a:ea typeface="宋体" panose="02010600030101010101" pitchFamily="2" charset="-122"/>
              </a:rPr>
              <a:t>In procEntryExit1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4403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25D2C2-C26B-5B40-90A0-D8BD777A36B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Parallel Scavenge (PS)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Generation GC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Stop-Copy-Compact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Different algorithms for old/young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Minor GC: From-to copy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Major GC: In-place copy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Heap Layout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9B7E1-CD02-D740-99E3-E138BBB6001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A53C-B3CB-0C46-BBCE-33315389BF24}" type="slidenum">
              <a:rPr lang="zh-CN" altLang="en-US" smtClean="0"/>
            </a:fld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09443" y="2298333"/>
            <a:ext cx="2797462" cy="3231077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06236" y="236263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Young</a:t>
            </a:r>
            <a:endParaRPr kumimoji="1" lang="zh-CN" altLang="en-US" sz="1800" b="1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8061" y="3423584"/>
            <a:ext cx="1012874" cy="59477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8061" y="3375359"/>
            <a:ext cx="65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Eden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259941" y="2893108"/>
            <a:ext cx="1254034" cy="851583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59941" y="4138608"/>
            <a:ext cx="1254034" cy="851583"/>
          </a:xfrm>
          <a:prstGeom prst="roundRect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59941" y="2860958"/>
            <a:ext cx="6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From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74751" y="4138608"/>
            <a:ext cx="41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32" name="直线箭头连接符 31"/>
          <p:cNvCxnSpPr>
            <a:endCxn id="27" idx="0"/>
          </p:cNvCxnSpPr>
          <p:nvPr/>
        </p:nvCxnSpPr>
        <p:spPr>
          <a:xfrm>
            <a:off x="457200" y="2731965"/>
            <a:ext cx="908253" cy="643394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矩形 32"/>
          <p:cNvSpPr/>
          <p:nvPr/>
        </p:nvSpPr>
        <p:spPr>
          <a:xfrm>
            <a:off x="4830243" y="2704580"/>
            <a:ext cx="3856557" cy="262755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4" name="直线箭头连接符 33"/>
          <p:cNvCxnSpPr>
            <a:stCxn id="26" idx="3"/>
            <a:endCxn id="28" idx="1"/>
          </p:cNvCxnSpPr>
          <p:nvPr/>
        </p:nvCxnSpPr>
        <p:spPr>
          <a:xfrm flipV="1">
            <a:off x="2050935" y="3318900"/>
            <a:ext cx="209006" cy="40207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直线箭头连接符 34"/>
          <p:cNvCxnSpPr>
            <a:stCxn id="26" idx="3"/>
            <a:endCxn id="29" idx="1"/>
          </p:cNvCxnSpPr>
          <p:nvPr/>
        </p:nvCxnSpPr>
        <p:spPr>
          <a:xfrm>
            <a:off x="2050935" y="3720972"/>
            <a:ext cx="209006" cy="843428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直线箭头连接符 35"/>
          <p:cNvCxnSpPr/>
          <p:nvPr/>
        </p:nvCxnSpPr>
        <p:spPr>
          <a:xfrm flipV="1">
            <a:off x="2693631" y="3744691"/>
            <a:ext cx="0" cy="393917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直线箭头连接符 36"/>
          <p:cNvCxnSpPr>
            <a:stCxn id="28" idx="2"/>
            <a:endCxn id="29" idx="0"/>
          </p:cNvCxnSpPr>
          <p:nvPr/>
        </p:nvCxnSpPr>
        <p:spPr>
          <a:xfrm>
            <a:off x="2886958" y="3744691"/>
            <a:ext cx="0" cy="393917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直线箭头连接符 37"/>
          <p:cNvCxnSpPr>
            <a:stCxn id="28" idx="3"/>
          </p:cNvCxnSpPr>
          <p:nvPr/>
        </p:nvCxnSpPr>
        <p:spPr>
          <a:xfrm>
            <a:off x="3513975" y="3318900"/>
            <a:ext cx="2747153" cy="217209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直线箭头连接符 38"/>
          <p:cNvCxnSpPr>
            <a:stCxn id="29" idx="3"/>
          </p:cNvCxnSpPr>
          <p:nvPr/>
        </p:nvCxnSpPr>
        <p:spPr>
          <a:xfrm flipV="1">
            <a:off x="3513975" y="4018359"/>
            <a:ext cx="2747153" cy="546041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文本框 39"/>
          <p:cNvSpPr txBox="1"/>
          <p:nvPr/>
        </p:nvSpPr>
        <p:spPr>
          <a:xfrm>
            <a:off x="6646985" y="2731965"/>
            <a:ext cx="52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Old</a:t>
            </a:r>
            <a:endParaRPr kumimoji="1" lang="zh-CN" altLang="en-US" sz="1800" b="1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309" y="2383473"/>
            <a:ext cx="112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i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Allocation</a:t>
            </a:r>
            <a:endParaRPr kumimoji="1" lang="zh-CN" altLang="en-US" sz="1800" i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9c98ec2-2aca-4c88-bf58-e692c329b4d3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11119</Words>
  <Application>WPS 演示</Application>
  <PresentationFormat>全屏显示(4:3)</PresentationFormat>
  <Paragraphs>1308</Paragraphs>
  <Slides>77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3" baseType="lpstr">
      <vt:lpstr>Arial</vt:lpstr>
      <vt:lpstr>宋体</vt:lpstr>
      <vt:lpstr>Wingdings</vt:lpstr>
      <vt:lpstr>Comic Sans MS</vt:lpstr>
      <vt:lpstr>Times New Roman</vt:lpstr>
      <vt:lpstr>Math A</vt:lpstr>
      <vt:lpstr>ksdb</vt:lpstr>
      <vt:lpstr>Courier New</vt:lpstr>
      <vt:lpstr>Calibri</vt:lpstr>
      <vt:lpstr>微软雅黑</vt:lpstr>
      <vt:lpstr>Arial Unicode MS</vt:lpstr>
      <vt:lpstr>Calibri</vt:lpstr>
      <vt:lpstr>Comic Sans MS</vt:lpstr>
      <vt:lpstr>Candara</vt:lpstr>
      <vt:lpstr>Arial</vt:lpstr>
      <vt:lpstr>icfp99</vt:lpstr>
      <vt:lpstr>Interface to Compiler (Lab7)</vt:lpstr>
      <vt:lpstr>Derived Pointers</vt:lpstr>
      <vt:lpstr>Derived Pointers</vt:lpstr>
      <vt:lpstr>Handling Derived Pointers</vt:lpstr>
      <vt:lpstr>Putting It All Together: Lab7</vt:lpstr>
      <vt:lpstr>A Little Words on Collection</vt:lpstr>
      <vt:lpstr>Modern GC in Java: Examples</vt:lpstr>
      <vt:lpstr>Parallel Scavenge (PS)</vt:lpstr>
      <vt:lpstr>Heap Layout Overview</vt:lpstr>
      <vt:lpstr>Minor GC</vt:lpstr>
      <vt:lpstr>Minor GC</vt:lpstr>
      <vt:lpstr>Minor GC</vt:lpstr>
      <vt:lpstr>Minor GC</vt:lpstr>
      <vt:lpstr>Minor GC</vt:lpstr>
      <vt:lpstr>Minor GC</vt:lpstr>
      <vt:lpstr>Minor GC</vt:lpstr>
      <vt:lpstr>Minor GC</vt:lpstr>
      <vt:lpstr>Minor GC in parallel</vt:lpstr>
      <vt:lpstr>References tracking</vt:lpstr>
      <vt:lpstr>Concurrent copying</vt:lpstr>
      <vt:lpstr>Concurrent copying</vt:lpstr>
      <vt:lpstr>Concurrent copying</vt:lpstr>
      <vt:lpstr>Concurrent copying</vt:lpstr>
      <vt:lpstr>Copy race</vt:lpstr>
      <vt:lpstr>Copy race</vt:lpstr>
      <vt:lpstr>Copy race</vt:lpstr>
      <vt:lpstr>Copy race</vt:lpstr>
      <vt:lpstr>Work stealing</vt:lpstr>
      <vt:lpstr>Work stealing</vt:lpstr>
      <vt:lpstr>Full (Major) GC</vt:lpstr>
      <vt:lpstr>Marking</vt:lpstr>
      <vt:lpstr>Summary</vt:lpstr>
      <vt:lpstr>Summary &amp; compact</vt:lpstr>
      <vt:lpstr>Summary &amp; compact</vt:lpstr>
      <vt:lpstr>Summary &amp; compact</vt:lpstr>
      <vt:lpstr>Summary &amp; compact</vt:lpstr>
      <vt:lpstr>A Problem of PS: Inflexible</vt:lpstr>
      <vt:lpstr>Heap Structure: from Spaces to Regions </vt:lpstr>
      <vt:lpstr>Heap Structure: from Spaces to Regions </vt:lpstr>
      <vt:lpstr>Heap Structure: from Spaces to Regions </vt:lpstr>
      <vt:lpstr>Fixing the Time Difference</vt:lpstr>
      <vt:lpstr>Fixing the Time Difference</vt:lpstr>
      <vt:lpstr>How to Adjust the Pause Time?</vt:lpstr>
      <vt:lpstr>Solution: Concurrent Marking</vt:lpstr>
      <vt:lpstr>Live Data Profiling</vt:lpstr>
      <vt:lpstr>How to Collect Selected Regions Only?</vt:lpstr>
      <vt:lpstr>Putting it All Together: Garbage First (G1)</vt:lpstr>
      <vt:lpstr>Functional Programming Languages</vt:lpstr>
      <vt:lpstr>INTRO TO FUNCTIONAL PL</vt:lpstr>
      <vt:lpstr>Functions: Back to Mathematics</vt:lpstr>
      <vt:lpstr>Higher-order functions: function-as-a-argument</vt:lpstr>
      <vt:lpstr>What is the essence of functional programming?</vt:lpstr>
      <vt:lpstr>Grammar rules for Fun-Tiger</vt:lpstr>
      <vt:lpstr>Grammar rules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An example for Fun-Tiger</vt:lpstr>
      <vt:lpstr>CLOSURES</vt:lpstr>
      <vt:lpstr>Why higher-order is more interesting with nested? </vt:lpstr>
      <vt:lpstr>Back to the previous example</vt:lpstr>
      <vt:lpstr>Back to the previous example</vt:lpstr>
      <vt:lpstr>Solution: closure</vt:lpstr>
      <vt:lpstr>Heap-allocated activation records</vt:lpstr>
      <vt:lpstr>Heap-allocated activation records</vt:lpstr>
      <vt:lpstr>Activation record reclamation</vt:lpstr>
      <vt:lpstr>Activation record reclamation</vt:lpstr>
      <vt:lpstr>Refinement to the heap-allocated technique</vt:lpstr>
      <vt:lpstr>An example for refined closures</vt:lpstr>
      <vt:lpstr>An example for refined closures</vt:lpstr>
      <vt:lpstr>An example for refined closures</vt:lpstr>
      <vt:lpstr>Modifications to the Tiger compiler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李昱翰</cp:lastModifiedBy>
  <cp:revision>1663</cp:revision>
  <dcterms:created xsi:type="dcterms:W3CDTF">2000-01-15T07:54:00Z</dcterms:created>
  <dcterms:modified xsi:type="dcterms:W3CDTF">2022-12-08T08:54:30Z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DC928BD0DE7B4C7FB63FB458E36624C8</vt:lpwstr>
  </property>
  <property fmtid="{D5CDD505-2E9C-101B-9397-08002B2CF9AE}" pid="3" name="KSOProductBuildVer">
    <vt:lpwstr>2052-11.1.0.12763</vt:lpwstr>
  </property>
</Properties>
</file>