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9"/>
  </p:notesMasterIdLst>
  <p:sldIdLst>
    <p:sldId id="455" r:id="rId3"/>
    <p:sldId id="743" r:id="rId4"/>
    <p:sldId id="744" r:id="rId5"/>
    <p:sldId id="745" r:id="rId6"/>
    <p:sldId id="746" r:id="rId7"/>
    <p:sldId id="747" r:id="rId8"/>
    <p:sldId id="748" r:id="rId9"/>
    <p:sldId id="749" r:id="rId10"/>
    <p:sldId id="750" r:id="rId11"/>
    <p:sldId id="751" r:id="rId12"/>
    <p:sldId id="752" r:id="rId13"/>
    <p:sldId id="753" r:id="rId14"/>
    <p:sldId id="754" r:id="rId15"/>
    <p:sldId id="756" r:id="rId16"/>
    <p:sldId id="757" r:id="rId17"/>
    <p:sldId id="760" r:id="rId18"/>
    <p:sldId id="758" r:id="rId19"/>
    <p:sldId id="759" r:id="rId20"/>
    <p:sldId id="761" r:id="rId21"/>
    <p:sldId id="762" r:id="rId22"/>
    <p:sldId id="763" r:id="rId23"/>
    <p:sldId id="764" r:id="rId24"/>
    <p:sldId id="765" r:id="rId25"/>
    <p:sldId id="766" r:id="rId26"/>
    <p:sldId id="767" r:id="rId27"/>
    <p:sldId id="768" r:id="rId28"/>
    <p:sldId id="769" r:id="rId29"/>
    <p:sldId id="770" r:id="rId30"/>
    <p:sldId id="771" r:id="rId31"/>
    <p:sldId id="772" r:id="rId32"/>
    <p:sldId id="773" r:id="rId33"/>
    <p:sldId id="774" r:id="rId34"/>
    <p:sldId id="775" r:id="rId35"/>
    <p:sldId id="776" r:id="rId36"/>
    <p:sldId id="777" r:id="rId37"/>
    <p:sldId id="778" r:id="rId38"/>
    <p:sldId id="779" r:id="rId39"/>
    <p:sldId id="780" r:id="rId40"/>
    <p:sldId id="781" r:id="rId41"/>
    <p:sldId id="782" r:id="rId42"/>
    <p:sldId id="783" r:id="rId43"/>
    <p:sldId id="784" r:id="rId44"/>
    <p:sldId id="785" r:id="rId45"/>
    <p:sldId id="837" r:id="rId46"/>
    <p:sldId id="838" r:id="rId47"/>
    <p:sldId id="786" r:id="rId48"/>
    <p:sldId id="787" r:id="rId49"/>
    <p:sldId id="788" r:id="rId50"/>
    <p:sldId id="789" r:id="rId51"/>
    <p:sldId id="790" r:id="rId52"/>
    <p:sldId id="791" r:id="rId53"/>
    <p:sldId id="792" r:id="rId54"/>
    <p:sldId id="793" r:id="rId55"/>
    <p:sldId id="795" r:id="rId56"/>
    <p:sldId id="796" r:id="rId57"/>
    <p:sldId id="794" r:id="rId58"/>
    <p:sldId id="797" r:id="rId59"/>
    <p:sldId id="798" r:id="rId60"/>
    <p:sldId id="799" r:id="rId61"/>
    <p:sldId id="800" r:id="rId62"/>
    <p:sldId id="801" r:id="rId63"/>
    <p:sldId id="802" r:id="rId64"/>
    <p:sldId id="803" r:id="rId65"/>
    <p:sldId id="805" r:id="rId66"/>
    <p:sldId id="804" r:id="rId67"/>
    <p:sldId id="806" r:id="rId68"/>
    <p:sldId id="807" r:id="rId69"/>
    <p:sldId id="808" r:id="rId70"/>
    <p:sldId id="809" r:id="rId71"/>
    <p:sldId id="810" r:id="rId72"/>
    <p:sldId id="811" r:id="rId73"/>
    <p:sldId id="812" r:id="rId74"/>
    <p:sldId id="813" r:id="rId75"/>
    <p:sldId id="814" r:id="rId76"/>
    <p:sldId id="815" r:id="rId77"/>
    <p:sldId id="816" r:id="rId78"/>
    <p:sldId id="817" r:id="rId79"/>
    <p:sldId id="818" r:id="rId80"/>
    <p:sldId id="819" r:id="rId81"/>
    <p:sldId id="820" r:id="rId82"/>
    <p:sldId id="821" r:id="rId83"/>
    <p:sldId id="822" r:id="rId84"/>
    <p:sldId id="823" r:id="rId85"/>
    <p:sldId id="825" r:id="rId86"/>
    <p:sldId id="826" r:id="rId87"/>
    <p:sldId id="824" r:id="rId88"/>
    <p:sldId id="827" r:id="rId89"/>
    <p:sldId id="829" r:id="rId90"/>
    <p:sldId id="828" r:id="rId91"/>
    <p:sldId id="831" r:id="rId92"/>
    <p:sldId id="832" r:id="rId93"/>
    <p:sldId id="830" r:id="rId94"/>
    <p:sldId id="833" r:id="rId95"/>
    <p:sldId id="834" r:id="rId96"/>
    <p:sldId id="835" r:id="rId97"/>
    <p:sldId id="836" r:id="rId98"/>
  </p:sldIdLst>
  <p:sldSz cx="9144000" cy="6858000" type="screen4x3"/>
  <p:notesSz cx="6858000" cy="9144000"/>
  <p:custDataLst>
    <p:tags r:id="rId103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689"/>
    <p:restoredTop sz="86460"/>
  </p:normalViewPr>
  <p:slideViewPr>
    <p:cSldViewPr showGuides="1">
      <p:cViewPr varScale="1">
        <p:scale>
          <a:sx n="115" d="100"/>
          <a:sy n="115" d="100"/>
        </p:scale>
        <p:origin x="149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notesMaster" Target="notesMasters/notesMaster1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3" Type="http://schemas.openxmlformats.org/officeDocument/2006/relationships/tags" Target="tags/tag1.xml"/><Relationship Id="rId102" Type="http://schemas.openxmlformats.org/officeDocument/2006/relationships/tableStyles" Target="tableStyles.xml"/><Relationship Id="rId101" Type="http://schemas.openxmlformats.org/officeDocument/2006/relationships/viewProps" Target="viewProps.xml"/><Relationship Id="rId100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2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F009D2-836A-F14F-BF51-04B6AE5E161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A1B83D-39E1-2F47-8B9C-8372DC3DFE9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A1B83D-39E1-2F47-8B9C-8372DC3DFE9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A1B83D-39E1-2F47-8B9C-8372DC3DFE9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A1B83D-39E1-2F47-8B9C-8372DC3DFE9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A1B83D-39E1-2F47-8B9C-8372DC3DFE9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A1B83D-39E1-2F47-8B9C-8372DC3DFE9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A1B83D-39E1-2F47-8B9C-8372DC3DFE9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A1B83D-39E1-2F47-8B9C-8372DC3DFE9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A1B83D-39E1-2F47-8B9C-8372DC3DFE9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A1B83D-39E1-2F47-8B9C-8372DC3DFE9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A1B83D-39E1-2F47-8B9C-8372DC3DFE9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>
                <a:latin typeface="+mj-lt"/>
                <a:ea typeface="宋体" panose="02010600030101010101" pitchFamily="2" charset="-122"/>
                <a:cs typeface="+mj-cs"/>
              </a:rPr>
              <a:t>Functional Programming Languages</a:t>
            </a:r>
            <a:endParaRPr lang="en-US" altLang="zh-CN" sz="360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example for Fun-Tiger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355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0" y="1460500"/>
            <a:ext cx="4724400" cy="518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6" name="文本框 7"/>
          <p:cNvSpPr txBox="1"/>
          <p:nvPr/>
        </p:nvSpPr>
        <p:spPr>
          <a:xfrm>
            <a:off x="171450" y="4935538"/>
            <a:ext cx="3852863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Using the intfun:</a:t>
            </a:r>
            <a:endParaRPr lang="en-US" altLang="zh-CN" sz="20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actually invoking </a:t>
            </a:r>
            <a:r>
              <a:rPr lang="en-US" altLang="zh-CN" sz="2000" b="1" i="1">
                <a:ea typeface="宋体" panose="02010600030101010101" pitchFamily="2" charset="-122"/>
              </a:rPr>
              <a:t>addFive</a:t>
            </a:r>
            <a:r>
              <a:rPr lang="en-US" altLang="zh-CN" sz="2000" b="1">
                <a:ea typeface="宋体" panose="02010600030101010101" pitchFamily="2" charset="-122"/>
              </a:rPr>
              <a:t> twice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3557" name="矩形 9"/>
          <p:cNvSpPr/>
          <p:nvPr/>
        </p:nvSpPr>
        <p:spPr>
          <a:xfrm>
            <a:off x="4527550" y="5181600"/>
            <a:ext cx="377825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23558" name="直线箭头连接符 6"/>
          <p:cNvCxnSpPr>
            <a:stCxn id="23557" idx="1"/>
            <a:endCxn id="23556" idx="3"/>
          </p:cNvCxnSpPr>
          <p:nvPr/>
        </p:nvCxnSpPr>
        <p:spPr>
          <a:xfrm flipH="1">
            <a:off x="4024313" y="5289550"/>
            <a:ext cx="503237" cy="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172085" y="5722620"/>
            <a:ext cx="3725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addTen=m+10</a:t>
            </a:r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example for Fun-Tiger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7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4579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0" y="1460500"/>
            <a:ext cx="4724400" cy="518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0" name="文本框 7"/>
          <p:cNvSpPr txBox="1"/>
          <p:nvPr/>
        </p:nvSpPr>
        <p:spPr>
          <a:xfrm>
            <a:off x="228600" y="5208588"/>
            <a:ext cx="3348990" cy="13220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Using the returned intfun</a:t>
            </a:r>
            <a:endParaRPr lang="en-US" altLang="zh-CN" sz="20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(5 + 5 + 7)</a:t>
            </a:r>
            <a:endParaRPr lang="en-US" altLang="zh-CN" sz="20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twice(add(5))=m+10</a:t>
            </a:r>
            <a:endParaRPr lang="en-US" altLang="zh-CN" sz="20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m=7,</a:t>
            </a:r>
            <a:r>
              <a:rPr lang="zh-CN" altLang="en-US" sz="2000" b="1">
                <a:ea typeface="宋体" panose="02010600030101010101" pitchFamily="2" charset="-122"/>
              </a:rPr>
              <a:t>所以结果是</a:t>
            </a:r>
            <a:r>
              <a:rPr lang="en-US" altLang="zh-CN" sz="2000" b="1">
                <a:ea typeface="宋体" panose="02010600030101010101" pitchFamily="2" charset="-122"/>
              </a:rPr>
              <a:t>17.</a:t>
            </a:r>
            <a:endParaRPr lang="en-US" altLang="zh-CN" sz="2000" b="1">
              <a:ea typeface="宋体" panose="02010600030101010101" pitchFamily="2" charset="-122"/>
            </a:endParaRPr>
          </a:p>
        </p:txBody>
      </p:sp>
      <p:sp>
        <p:nvSpPr>
          <p:cNvPr id="24581" name="矩形 9"/>
          <p:cNvSpPr/>
          <p:nvPr/>
        </p:nvSpPr>
        <p:spPr>
          <a:xfrm>
            <a:off x="4495800" y="5562600"/>
            <a:ext cx="33528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24582" name="直线箭头连接符 5"/>
          <p:cNvCxnSpPr>
            <a:stCxn id="24580" idx="3"/>
          </p:cNvCxnSpPr>
          <p:nvPr/>
        </p:nvCxnSpPr>
        <p:spPr>
          <a:xfrm>
            <a:off x="3577273" y="5869940"/>
            <a:ext cx="992187" cy="1143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example for Fun-Tiger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60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5603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0" y="1460500"/>
            <a:ext cx="4724400" cy="518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4" name="文本框 7"/>
          <p:cNvSpPr txBox="1"/>
          <p:nvPr/>
        </p:nvSpPr>
        <p:spPr>
          <a:xfrm>
            <a:off x="304800" y="5380038"/>
            <a:ext cx="3006725" cy="1200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ea typeface="宋体" panose="02010600030101010101" pitchFamily="2" charset="-122"/>
              </a:rPr>
              <a:t>More complicated…</a:t>
            </a:r>
            <a:endParaRPr lang="en-US" altLang="zh-CN" sz="18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ea typeface="宋体" panose="02010600030101010101" pitchFamily="2" charset="-122"/>
              </a:rPr>
              <a:t>seventeen: an int value</a:t>
            </a:r>
            <a:endParaRPr lang="en-US" altLang="zh-CN" sz="18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ea typeface="宋体" panose="02010600030101010101" pitchFamily="2" charset="-122"/>
              </a:rPr>
              <a:t>AddTwentyFour: an intfun</a:t>
            </a:r>
            <a:endParaRPr lang="en-US" altLang="zh-CN" sz="18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ea typeface="宋体" panose="02010600030101010101" pitchFamily="2" charset="-122"/>
              </a:rPr>
              <a:t>in: an int value</a:t>
            </a:r>
            <a:endParaRPr lang="en-US" altLang="zh-CN" sz="1800" b="1">
              <a:ea typeface="宋体" panose="02010600030101010101" pitchFamily="2" charset="-122"/>
            </a:endParaRPr>
          </a:p>
        </p:txBody>
      </p:sp>
      <p:sp>
        <p:nvSpPr>
          <p:cNvPr id="25605" name="矩形 9"/>
          <p:cNvSpPr/>
          <p:nvPr/>
        </p:nvSpPr>
        <p:spPr>
          <a:xfrm>
            <a:off x="4191000" y="5557838"/>
            <a:ext cx="4495800" cy="8429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25606" name="直线箭头连接符 5"/>
          <p:cNvCxnSpPr>
            <a:stCxn id="25604" idx="3"/>
            <a:endCxn id="25605" idx="1"/>
          </p:cNvCxnSpPr>
          <p:nvPr/>
        </p:nvCxnSpPr>
        <p:spPr>
          <a:xfrm>
            <a:off x="3311525" y="5980113"/>
            <a:ext cx="87947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635" y="3513455"/>
            <a:ext cx="5187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twice(twice(add(6)))=m+12+12=m+24</a:t>
            </a:r>
            <a:endParaRPr lang="en-US" altLang="zh-C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latin typeface="+mj-lt"/>
                <a:ea typeface="宋体" panose="02010600030101010101" pitchFamily="2" charset="-122"/>
                <a:cs typeface="+mj-cs"/>
              </a:rPr>
              <a:t>CLOSURES(</a:t>
            </a:r>
            <a:r>
              <a:rPr lang="zh-CN" altLang="en-US">
                <a:latin typeface="+mj-lt"/>
                <a:ea typeface="宋体" panose="02010600030101010101" pitchFamily="2" charset="-122"/>
                <a:cs typeface="+mj-cs"/>
              </a:rPr>
              <a:t>闭包</a:t>
            </a:r>
            <a:r>
              <a:rPr lang="en-US" altLang="zh-CN">
                <a:latin typeface="+mj-lt"/>
                <a:ea typeface="宋体" panose="02010600030101010101" pitchFamily="2" charset="-122"/>
                <a:cs typeface="+mj-cs"/>
              </a:rPr>
              <a:t>)</a:t>
            </a:r>
            <a:endParaRPr lang="zh-CN" altLang="en-US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6626" name="文本占位符 5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b" anchorCtr="0"/>
          <a:p>
            <a:endParaRPr lang="zh-CN" altLang="en-US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Why higher-order is more interesting with nested?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650" name="内容占位符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Consider a language without nested functions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We can use function pointers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Like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C: </a:t>
            </a:r>
            <a:r>
              <a:rPr lang="en-US" altLang="zh-CN" i="1">
                <a:ea typeface="宋体" panose="02010600030101010101" pitchFamily="2" charset="-122"/>
              </a:rPr>
              <a:t>void (*fun)()</a:t>
            </a:r>
            <a:endParaRPr lang="en-US" altLang="zh-CN" i="1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Invocation is achieved by calling to the address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X86: call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*%rax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However, it doesn’t work for nested functions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child function can live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beyond</a:t>
            </a:r>
            <a:r>
              <a:rPr lang="en-US" altLang="zh-CN">
                <a:ea typeface="宋体" panose="02010600030101010101" pitchFamily="2" charset="-122"/>
              </a:rPr>
              <a:t> the outer ones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How can it access the variables in outer frames?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65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Back to the previous 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67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867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0" y="1460500"/>
            <a:ext cx="4724400" cy="518953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8677" name="直线箭头连接符 6"/>
          <p:cNvCxnSpPr/>
          <p:nvPr/>
        </p:nvCxnSpPr>
        <p:spPr>
          <a:xfrm flipH="1">
            <a:off x="7086600" y="2971800"/>
            <a:ext cx="228600" cy="22860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8678" name="矩形 11"/>
          <p:cNvSpPr/>
          <p:nvPr/>
        </p:nvSpPr>
        <p:spPr>
          <a:xfrm>
            <a:off x="1752600" y="3432175"/>
            <a:ext cx="685800" cy="9144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8679" name="矩形 12"/>
          <p:cNvSpPr/>
          <p:nvPr/>
        </p:nvSpPr>
        <p:spPr>
          <a:xfrm>
            <a:off x="1752600" y="4346575"/>
            <a:ext cx="685800" cy="9144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8680" name="文本框 13"/>
          <p:cNvSpPr txBox="1"/>
          <p:nvPr/>
        </p:nvSpPr>
        <p:spPr>
          <a:xfrm>
            <a:off x="963613" y="3735388"/>
            <a:ext cx="560387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main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28681" name="文本框 14"/>
          <p:cNvSpPr txBox="1"/>
          <p:nvPr/>
        </p:nvSpPr>
        <p:spPr>
          <a:xfrm>
            <a:off x="1000125" y="4649788"/>
            <a:ext cx="487363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add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28682" name="矩形 15"/>
          <p:cNvSpPr/>
          <p:nvPr/>
        </p:nvSpPr>
        <p:spPr>
          <a:xfrm>
            <a:off x="1752600" y="4348163"/>
            <a:ext cx="685800" cy="2270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8683" name="文本框 16"/>
          <p:cNvSpPr txBox="1"/>
          <p:nvPr/>
        </p:nvSpPr>
        <p:spPr>
          <a:xfrm>
            <a:off x="1911350" y="4327525"/>
            <a:ext cx="376238" cy="2778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SL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28684" name="文本框 17"/>
          <p:cNvSpPr txBox="1"/>
          <p:nvPr/>
        </p:nvSpPr>
        <p:spPr>
          <a:xfrm>
            <a:off x="1270000" y="2865438"/>
            <a:ext cx="165100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ea typeface="宋体" panose="02010600030101010101" pitchFamily="2" charset="-122"/>
              </a:rPr>
              <a:t>Stack frames</a:t>
            </a: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28685" name="矩形 18"/>
          <p:cNvSpPr/>
          <p:nvPr/>
        </p:nvSpPr>
        <p:spPr>
          <a:xfrm>
            <a:off x="1752600" y="4576763"/>
            <a:ext cx="685800" cy="2270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8686" name="文本框 19"/>
          <p:cNvSpPr txBox="1"/>
          <p:nvPr/>
        </p:nvSpPr>
        <p:spPr>
          <a:xfrm>
            <a:off x="1947863" y="4556125"/>
            <a:ext cx="279400" cy="2778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5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28687" name="文本框 20"/>
          <p:cNvSpPr txBox="1"/>
          <p:nvPr/>
        </p:nvSpPr>
        <p:spPr>
          <a:xfrm>
            <a:off x="6961188" y="2725738"/>
            <a:ext cx="1058862" cy="2778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invoking</a:t>
            </a:r>
            <a:r>
              <a:rPr lang="zh-CN" altLang="en-US" sz="1200" b="1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add</a:t>
            </a:r>
            <a:endParaRPr lang="zh-CN" altLang="en-US" sz="12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Back to the previous 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69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970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0" y="1460500"/>
            <a:ext cx="4724400" cy="518953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9701" name="直线箭头连接符 6"/>
          <p:cNvCxnSpPr/>
          <p:nvPr/>
        </p:nvCxnSpPr>
        <p:spPr>
          <a:xfrm>
            <a:off x="4248150" y="3352800"/>
            <a:ext cx="361950" cy="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9702" name="矩形 11"/>
          <p:cNvSpPr/>
          <p:nvPr/>
        </p:nvSpPr>
        <p:spPr>
          <a:xfrm>
            <a:off x="1752600" y="3432175"/>
            <a:ext cx="685800" cy="9144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9703" name="矩形 12"/>
          <p:cNvSpPr/>
          <p:nvPr/>
        </p:nvSpPr>
        <p:spPr>
          <a:xfrm>
            <a:off x="1752600" y="4346575"/>
            <a:ext cx="685800" cy="9144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9704" name="文本框 13"/>
          <p:cNvSpPr txBox="1"/>
          <p:nvPr/>
        </p:nvSpPr>
        <p:spPr>
          <a:xfrm>
            <a:off x="963613" y="3735388"/>
            <a:ext cx="560387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main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29705" name="文本框 14"/>
          <p:cNvSpPr txBox="1"/>
          <p:nvPr/>
        </p:nvSpPr>
        <p:spPr>
          <a:xfrm>
            <a:off x="1000125" y="4649788"/>
            <a:ext cx="487363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add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29706" name="矩形 15"/>
          <p:cNvSpPr/>
          <p:nvPr/>
        </p:nvSpPr>
        <p:spPr>
          <a:xfrm>
            <a:off x="1752600" y="4348163"/>
            <a:ext cx="685800" cy="2270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9707" name="文本框 16"/>
          <p:cNvSpPr txBox="1"/>
          <p:nvPr/>
        </p:nvSpPr>
        <p:spPr>
          <a:xfrm>
            <a:off x="1911350" y="4327525"/>
            <a:ext cx="376238" cy="2778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SL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29708" name="文本框 17"/>
          <p:cNvSpPr txBox="1"/>
          <p:nvPr/>
        </p:nvSpPr>
        <p:spPr>
          <a:xfrm>
            <a:off x="1270000" y="2865438"/>
            <a:ext cx="165100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ea typeface="宋体" panose="02010600030101010101" pitchFamily="2" charset="-122"/>
              </a:rPr>
              <a:t>Stack frames</a:t>
            </a: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29709" name="矩形 18"/>
          <p:cNvSpPr/>
          <p:nvPr/>
        </p:nvSpPr>
        <p:spPr>
          <a:xfrm>
            <a:off x="1752600" y="4576763"/>
            <a:ext cx="685800" cy="2270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9710" name="文本框 19"/>
          <p:cNvSpPr txBox="1"/>
          <p:nvPr/>
        </p:nvSpPr>
        <p:spPr>
          <a:xfrm>
            <a:off x="1947863" y="4556125"/>
            <a:ext cx="279400" cy="2778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5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29711" name="文本框 21"/>
          <p:cNvSpPr txBox="1"/>
          <p:nvPr/>
        </p:nvSpPr>
        <p:spPr>
          <a:xfrm>
            <a:off x="3217863" y="3095625"/>
            <a:ext cx="1354137" cy="2778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return from add</a:t>
            </a:r>
            <a:endParaRPr lang="zh-CN" altLang="en-US" sz="12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29712" name="直线箭头连接符 22"/>
          <p:cNvCxnSpPr/>
          <p:nvPr/>
        </p:nvCxnSpPr>
        <p:spPr>
          <a:xfrm flipH="1">
            <a:off x="1628775" y="4275138"/>
            <a:ext cx="933450" cy="1055687"/>
          </a:xfrm>
          <a:prstGeom prst="straightConnector1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9713" name="直线箭头连接符 23"/>
          <p:cNvCxnSpPr/>
          <p:nvPr/>
        </p:nvCxnSpPr>
        <p:spPr>
          <a:xfrm>
            <a:off x="1628775" y="4327525"/>
            <a:ext cx="950913" cy="1003300"/>
          </a:xfrm>
          <a:prstGeom prst="straightConnector1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9714" name="矩形 25"/>
          <p:cNvSpPr/>
          <p:nvPr/>
        </p:nvSpPr>
        <p:spPr>
          <a:xfrm>
            <a:off x="1752600" y="3924300"/>
            <a:ext cx="685800" cy="22701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9715" name="文本框 26"/>
          <p:cNvSpPr txBox="1"/>
          <p:nvPr/>
        </p:nvSpPr>
        <p:spPr>
          <a:xfrm>
            <a:off x="1947863" y="3905250"/>
            <a:ext cx="274637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h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29716" name="文本框 27"/>
          <p:cNvSpPr txBox="1"/>
          <p:nvPr/>
        </p:nvSpPr>
        <p:spPr>
          <a:xfrm>
            <a:off x="2952750" y="3868738"/>
            <a:ext cx="936625" cy="27622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code for h</a:t>
            </a:r>
            <a:endParaRPr lang="en-US" altLang="zh-CN" sz="1200" b="1">
              <a:ea typeface="宋体" panose="02010600030101010101" pitchFamily="2" charset="-122"/>
            </a:endParaRPr>
          </a:p>
        </p:txBody>
      </p:sp>
      <p:cxnSp>
        <p:nvCxnSpPr>
          <p:cNvPr id="29717" name="直线箭头连接符 29"/>
          <p:cNvCxnSpPr>
            <a:stCxn id="29714" idx="3"/>
            <a:endCxn id="29716" idx="1"/>
          </p:cNvCxnSpPr>
          <p:nvPr/>
        </p:nvCxnSpPr>
        <p:spPr>
          <a:xfrm flipV="1">
            <a:off x="2438400" y="4006850"/>
            <a:ext cx="514350" cy="31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9718" name="文本框 30"/>
          <p:cNvSpPr txBox="1"/>
          <p:nvPr/>
        </p:nvSpPr>
        <p:spPr>
          <a:xfrm>
            <a:off x="79375" y="5611813"/>
            <a:ext cx="441642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The function (h) cannot access the frame anymore</a:t>
            </a:r>
            <a:endParaRPr lang="zh-CN" altLang="en-US" sz="1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9095" y="5943600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(</a:t>
            </a:r>
            <a:r>
              <a:rPr lang="zh-CN" altLang="en-US" sz="1600"/>
              <a:t>也就是说拿不到</a:t>
            </a:r>
            <a:r>
              <a:rPr lang="en-US" altLang="zh-CN" sz="1600"/>
              <a:t>5</a:t>
            </a:r>
            <a:r>
              <a:rPr lang="zh-CN" altLang="en-US" sz="1600"/>
              <a:t>这个参数了</a:t>
            </a:r>
            <a:r>
              <a:rPr lang="en-US" altLang="zh-CN" sz="1600"/>
              <a:t>)</a:t>
            </a:r>
            <a:endParaRPr lang="en-US" altLang="zh-CN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Solution: closure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 closure is a combination including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 pointer to the function code(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指向的是分配在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heap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上面的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frame)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way to access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necessary non-local variables(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指的是获取那些被存储在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heap frame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的非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local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变量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ea typeface="宋体" panose="02010600030101010101" pitchFamily="2" charset="-122"/>
              </a:rPr>
              <a:t> (also called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environment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 one word: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code + data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Closures can be implemented with multiple ways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We still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use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static link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, but with refinements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07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Heap-allocated</a:t>
            </a:r>
            <a:r>
              <a:rPr lang="en-US" altLang="zh-CN">
                <a:ea typeface="宋体" panose="02010600030101010101" pitchFamily="2" charset="-122"/>
              </a:rPr>
              <a:t> activation records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Allocating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records to heap</a:t>
            </a:r>
            <a:r>
              <a:rPr lang="en-US" altLang="zh-CN">
                <a:ea typeface="宋体" panose="02010600030101010101" pitchFamily="2" charset="-122"/>
              </a:rPr>
              <a:t>, instead of stack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Back to the previous example: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8" name="文本框 4"/>
          <p:cNvSpPr txBox="1"/>
          <p:nvPr/>
        </p:nvSpPr>
        <p:spPr>
          <a:xfrm>
            <a:off x="4800600" y="3843338"/>
            <a:ext cx="4267200" cy="22463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let</a:t>
            </a:r>
            <a:endParaRPr lang="en-US" altLang="zh-CN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  type intfun = int -&gt; int</a:t>
            </a:r>
            <a:endParaRPr lang="en-US" altLang="zh-CN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  function add(n: int): intfun = </a:t>
            </a:r>
            <a:endParaRPr lang="en-US" altLang="zh-CN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    let function h(m: int): int = n+m</a:t>
            </a:r>
            <a:endParaRPr lang="en-US" altLang="zh-CN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      in h</a:t>
            </a:r>
            <a:endParaRPr lang="en-US" altLang="zh-CN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    end</a:t>
            </a:r>
            <a:endParaRPr lang="en-US" altLang="zh-CN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1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var addFive: intfun := add(5)</a:t>
            </a:r>
            <a:endParaRPr lang="en-US" altLang="zh-CN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  var twenty := addFive(15)</a:t>
            </a:r>
            <a:endParaRPr lang="en-US" altLang="zh-CN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  …</a:t>
            </a:r>
            <a:endParaRPr lang="en-US" altLang="zh-CN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in addTwentyFour(seventeen)</a:t>
            </a:r>
            <a:endParaRPr lang="zh-CN" altLang="en-US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1749" name="矩形 6"/>
          <p:cNvSpPr/>
          <p:nvPr/>
        </p:nvSpPr>
        <p:spPr>
          <a:xfrm>
            <a:off x="1752600" y="3432175"/>
            <a:ext cx="685800" cy="9144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1750" name="文本框 8"/>
          <p:cNvSpPr txBox="1"/>
          <p:nvPr/>
        </p:nvSpPr>
        <p:spPr>
          <a:xfrm>
            <a:off x="963613" y="3735388"/>
            <a:ext cx="560387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main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31751" name="文本框 12"/>
          <p:cNvSpPr txBox="1"/>
          <p:nvPr/>
        </p:nvSpPr>
        <p:spPr>
          <a:xfrm>
            <a:off x="1270000" y="2865438"/>
            <a:ext cx="165100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ea typeface="宋体" panose="02010600030101010101" pitchFamily="2" charset="-122"/>
              </a:rPr>
              <a:t>Stack frames</a:t>
            </a: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31752" name="文本框 15"/>
          <p:cNvSpPr txBox="1"/>
          <p:nvPr/>
        </p:nvSpPr>
        <p:spPr>
          <a:xfrm>
            <a:off x="3048000" y="2865438"/>
            <a:ext cx="1579563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ea typeface="宋体" panose="02010600030101010101" pitchFamily="2" charset="-122"/>
              </a:rPr>
              <a:t>Heap frames</a:t>
            </a: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31753" name="矩形 16"/>
          <p:cNvSpPr/>
          <p:nvPr/>
        </p:nvSpPr>
        <p:spPr>
          <a:xfrm>
            <a:off x="3406775" y="3429000"/>
            <a:ext cx="685800" cy="9144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1754" name="文本框 17"/>
          <p:cNvSpPr txBox="1"/>
          <p:nvPr/>
        </p:nvSpPr>
        <p:spPr>
          <a:xfrm>
            <a:off x="2654300" y="3732213"/>
            <a:ext cx="487363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add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31755" name="矩形 18"/>
          <p:cNvSpPr/>
          <p:nvPr/>
        </p:nvSpPr>
        <p:spPr>
          <a:xfrm>
            <a:off x="3406775" y="3430588"/>
            <a:ext cx="685800" cy="2270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1756" name="文本框 19"/>
          <p:cNvSpPr txBox="1"/>
          <p:nvPr/>
        </p:nvSpPr>
        <p:spPr>
          <a:xfrm>
            <a:off x="3563938" y="3409950"/>
            <a:ext cx="377825" cy="2778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SL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31757" name="矩形 20"/>
          <p:cNvSpPr/>
          <p:nvPr/>
        </p:nvSpPr>
        <p:spPr>
          <a:xfrm>
            <a:off x="3406775" y="3659188"/>
            <a:ext cx="685800" cy="2270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1758" name="文本框 21"/>
          <p:cNvSpPr txBox="1"/>
          <p:nvPr/>
        </p:nvSpPr>
        <p:spPr>
          <a:xfrm>
            <a:off x="3600450" y="3638550"/>
            <a:ext cx="279400" cy="2778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5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cxnSp>
        <p:nvCxnSpPr>
          <p:cNvPr id="31759" name="直线箭头连接符 22"/>
          <p:cNvCxnSpPr/>
          <p:nvPr/>
        </p:nvCxnSpPr>
        <p:spPr>
          <a:xfrm>
            <a:off x="4802188" y="5360988"/>
            <a:ext cx="306387" cy="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1760" name="文本框 24"/>
          <p:cNvSpPr txBox="1"/>
          <p:nvPr/>
        </p:nvSpPr>
        <p:spPr>
          <a:xfrm>
            <a:off x="1570038" y="4427538"/>
            <a:ext cx="26558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add is not destroyed</a:t>
            </a: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Heap-allocated activation records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Allocating records to heap, instead of stack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Back to the previous example: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2" name="文本框 4"/>
          <p:cNvSpPr txBox="1"/>
          <p:nvPr/>
        </p:nvSpPr>
        <p:spPr>
          <a:xfrm>
            <a:off x="4800600" y="3843338"/>
            <a:ext cx="4267200" cy="22463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let</a:t>
            </a:r>
            <a:endParaRPr lang="en-US" altLang="zh-CN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  type intfun = int -&gt; int</a:t>
            </a:r>
            <a:endParaRPr lang="en-US" altLang="zh-CN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  function add(n: int): intfun = </a:t>
            </a:r>
            <a:endParaRPr lang="en-US" altLang="zh-CN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    let function h(m: int): int = n+m</a:t>
            </a:r>
            <a:endParaRPr lang="en-US" altLang="zh-CN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      in h</a:t>
            </a:r>
            <a:endParaRPr lang="en-US" altLang="zh-CN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    end</a:t>
            </a:r>
            <a:endParaRPr lang="en-US" altLang="zh-CN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1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var addFive: intfun := add(5)</a:t>
            </a:r>
            <a:endParaRPr lang="en-US" altLang="zh-CN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  var twenty := addFive(15)</a:t>
            </a:r>
            <a:endParaRPr lang="en-US" altLang="zh-CN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  …</a:t>
            </a:r>
            <a:endParaRPr lang="en-US" altLang="zh-CN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in addTwentyFour(seventeen)</a:t>
            </a:r>
            <a:endParaRPr lang="zh-CN" altLang="en-US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2773" name="矩形 6"/>
          <p:cNvSpPr/>
          <p:nvPr/>
        </p:nvSpPr>
        <p:spPr>
          <a:xfrm>
            <a:off x="1752600" y="3432175"/>
            <a:ext cx="685800" cy="9144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2774" name="文本框 8"/>
          <p:cNvSpPr txBox="1"/>
          <p:nvPr/>
        </p:nvSpPr>
        <p:spPr>
          <a:xfrm>
            <a:off x="963613" y="3735388"/>
            <a:ext cx="560387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main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32775" name="文本框 12"/>
          <p:cNvSpPr txBox="1"/>
          <p:nvPr/>
        </p:nvSpPr>
        <p:spPr>
          <a:xfrm>
            <a:off x="1270000" y="2865438"/>
            <a:ext cx="165100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ea typeface="宋体" panose="02010600030101010101" pitchFamily="2" charset="-122"/>
              </a:rPr>
              <a:t>Stack frames</a:t>
            </a: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32776" name="文本框 15"/>
          <p:cNvSpPr txBox="1"/>
          <p:nvPr/>
        </p:nvSpPr>
        <p:spPr>
          <a:xfrm>
            <a:off x="3048000" y="2865438"/>
            <a:ext cx="1579563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ea typeface="宋体" panose="02010600030101010101" pitchFamily="2" charset="-122"/>
              </a:rPr>
              <a:t>Heap frames</a:t>
            </a: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32777" name="矩形 16"/>
          <p:cNvSpPr/>
          <p:nvPr/>
        </p:nvSpPr>
        <p:spPr>
          <a:xfrm>
            <a:off x="3406775" y="3429000"/>
            <a:ext cx="685800" cy="9144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2778" name="文本框 17"/>
          <p:cNvSpPr txBox="1"/>
          <p:nvPr/>
        </p:nvSpPr>
        <p:spPr>
          <a:xfrm>
            <a:off x="2654300" y="3732213"/>
            <a:ext cx="487363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add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32779" name="矩形 18"/>
          <p:cNvSpPr/>
          <p:nvPr/>
        </p:nvSpPr>
        <p:spPr>
          <a:xfrm>
            <a:off x="3406775" y="3430588"/>
            <a:ext cx="685800" cy="2270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2780" name="文本框 19"/>
          <p:cNvSpPr txBox="1"/>
          <p:nvPr/>
        </p:nvSpPr>
        <p:spPr>
          <a:xfrm>
            <a:off x="3563938" y="3409950"/>
            <a:ext cx="377825" cy="2778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SL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32781" name="矩形 20"/>
          <p:cNvSpPr/>
          <p:nvPr/>
        </p:nvSpPr>
        <p:spPr>
          <a:xfrm>
            <a:off x="3406775" y="3659188"/>
            <a:ext cx="685800" cy="2270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2782" name="文本框 21"/>
          <p:cNvSpPr txBox="1"/>
          <p:nvPr/>
        </p:nvSpPr>
        <p:spPr>
          <a:xfrm>
            <a:off x="3600450" y="3638550"/>
            <a:ext cx="279400" cy="2778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5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cxnSp>
        <p:nvCxnSpPr>
          <p:cNvPr id="32783" name="直线箭头连接符 22"/>
          <p:cNvCxnSpPr/>
          <p:nvPr/>
        </p:nvCxnSpPr>
        <p:spPr>
          <a:xfrm flipH="1" flipV="1">
            <a:off x="7696200" y="5486400"/>
            <a:ext cx="304800" cy="15240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2784" name="矩形 23"/>
          <p:cNvSpPr/>
          <p:nvPr/>
        </p:nvSpPr>
        <p:spPr>
          <a:xfrm>
            <a:off x="1752600" y="4344988"/>
            <a:ext cx="685800" cy="9144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2785" name="文本框 25"/>
          <p:cNvSpPr txBox="1"/>
          <p:nvPr/>
        </p:nvSpPr>
        <p:spPr>
          <a:xfrm>
            <a:off x="920750" y="4648200"/>
            <a:ext cx="8318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addFive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32786" name="矩形 26"/>
          <p:cNvSpPr/>
          <p:nvPr/>
        </p:nvSpPr>
        <p:spPr>
          <a:xfrm>
            <a:off x="1752600" y="4346575"/>
            <a:ext cx="685800" cy="22701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2787" name="文本框 27"/>
          <p:cNvSpPr txBox="1"/>
          <p:nvPr/>
        </p:nvSpPr>
        <p:spPr>
          <a:xfrm>
            <a:off x="1911350" y="4327525"/>
            <a:ext cx="376238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SL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cxnSp>
        <p:nvCxnSpPr>
          <p:cNvPr id="32788" name="直线箭头连接符 10"/>
          <p:cNvCxnSpPr>
            <a:stCxn id="32786" idx="3"/>
            <a:endCxn id="32779" idx="1"/>
          </p:cNvCxnSpPr>
          <p:nvPr/>
        </p:nvCxnSpPr>
        <p:spPr>
          <a:xfrm flipV="1">
            <a:off x="2438400" y="3543300"/>
            <a:ext cx="968375" cy="9175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2789" name="文本框 30"/>
          <p:cNvSpPr txBox="1"/>
          <p:nvPr/>
        </p:nvSpPr>
        <p:spPr>
          <a:xfrm>
            <a:off x="-25400" y="5575300"/>
            <a:ext cx="49276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the </a:t>
            </a:r>
            <a:r>
              <a:rPr lang="en-US" altLang="zh-CN" sz="2000" b="1">
                <a:solidFill>
                  <a:srgbClr val="0070C0"/>
                </a:solidFill>
                <a:ea typeface="宋体" panose="02010600030101010101" pitchFamily="2" charset="-122"/>
              </a:rPr>
              <a:t>static link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 in addFive points to add </a:t>
            </a: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Grammar rules for Fun-Tiger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First add function types to Tiger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“arrows” are markers for function types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Left: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parameters</a:t>
            </a:r>
            <a:r>
              <a:rPr lang="en-US" altLang="zh-CN">
                <a:ea typeface="宋体" panose="02010600030101010101" pitchFamily="2" charset="-122"/>
              </a:rPr>
              <a:t>; right: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return value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arrow operator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right-associative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What is the following type means?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(int -&gt; int) -&gt; int -&gt; int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4" name="文本框 4"/>
          <p:cNvSpPr txBox="1"/>
          <p:nvPr/>
        </p:nvSpPr>
        <p:spPr>
          <a:xfrm>
            <a:off x="838200" y="2971800"/>
            <a:ext cx="6975475" cy="12001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ty -&gt; ty-&gt;ty			(single parameter)</a:t>
            </a:r>
            <a:endParaRPr lang="en-US" altLang="zh-CN" sz="24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    -&gt; (ty {, ty}) -&gt; ty		(multiple parameters)</a:t>
            </a:r>
            <a:endParaRPr lang="en-US" altLang="zh-CN" sz="24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    -&gt; () -&gt; ty			(no parameter)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3070" y="5617210"/>
            <a:ext cx="8560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含义：指的是一个接收</a:t>
            </a:r>
            <a:r>
              <a:rPr lang="en-US" altLang="zh-CN" sz="1600"/>
              <a:t>int</a:t>
            </a:r>
            <a:r>
              <a:rPr lang="zh-CN" altLang="en-US" sz="1600"/>
              <a:t>返回</a:t>
            </a:r>
            <a:r>
              <a:rPr lang="en-US" altLang="zh-CN" sz="1600"/>
              <a:t>int</a:t>
            </a:r>
            <a:r>
              <a:rPr lang="zh-CN" altLang="en-US" sz="1600"/>
              <a:t>的函数，接受一个接收</a:t>
            </a:r>
            <a:r>
              <a:rPr lang="en-US" altLang="zh-CN" sz="1600"/>
              <a:t>int</a:t>
            </a:r>
            <a:r>
              <a:rPr lang="zh-CN" altLang="en-US" sz="1600"/>
              <a:t>返回</a:t>
            </a:r>
            <a:r>
              <a:rPr lang="en-US" altLang="zh-CN" sz="1600"/>
              <a:t>int</a:t>
            </a:r>
            <a:r>
              <a:rPr lang="zh-CN" altLang="en-US" sz="1600"/>
              <a:t>的函数作为最终的参数。</a:t>
            </a:r>
            <a:endParaRPr lang="zh-CN" altLang="en-US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Activation record reclamation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Heap-allocated records are not auto-reclaimed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collector must explicit reclaim them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But: when to properly reclaim them?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Key insight: the record lives with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function instance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Recall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its alias: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environment</a:t>
            </a:r>
            <a:r>
              <a:rPr lang="en-US" altLang="zh-CN">
                <a:ea typeface="宋体" panose="02010600030101010101" pitchFamily="2" charset="-122"/>
              </a:rPr>
              <a:t> (together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with an item)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6" name="矩形 4"/>
          <p:cNvSpPr/>
          <p:nvPr/>
        </p:nvSpPr>
        <p:spPr>
          <a:xfrm>
            <a:off x="3535363" y="5672138"/>
            <a:ext cx="685800" cy="9144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3797" name="文本框 5"/>
          <p:cNvSpPr txBox="1"/>
          <p:nvPr/>
        </p:nvSpPr>
        <p:spPr>
          <a:xfrm>
            <a:off x="2746375" y="5975350"/>
            <a:ext cx="56038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main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33798" name="文本框 6"/>
          <p:cNvSpPr txBox="1"/>
          <p:nvPr/>
        </p:nvSpPr>
        <p:spPr>
          <a:xfrm>
            <a:off x="3052763" y="5105400"/>
            <a:ext cx="1649412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ea typeface="宋体" panose="02010600030101010101" pitchFamily="2" charset="-122"/>
              </a:rPr>
              <a:t>Stack frames</a:t>
            </a: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33799" name="文本框 7"/>
          <p:cNvSpPr txBox="1"/>
          <p:nvPr/>
        </p:nvSpPr>
        <p:spPr>
          <a:xfrm>
            <a:off x="4830763" y="5105400"/>
            <a:ext cx="1579562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ea typeface="宋体" panose="02010600030101010101" pitchFamily="2" charset="-122"/>
              </a:rPr>
              <a:t>Heap frames</a:t>
            </a: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33800" name="矩形 8"/>
          <p:cNvSpPr/>
          <p:nvPr/>
        </p:nvSpPr>
        <p:spPr>
          <a:xfrm>
            <a:off x="5187950" y="5668963"/>
            <a:ext cx="685800" cy="9144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3801" name="文本框 9"/>
          <p:cNvSpPr txBox="1"/>
          <p:nvPr/>
        </p:nvSpPr>
        <p:spPr>
          <a:xfrm>
            <a:off x="4437063" y="5972175"/>
            <a:ext cx="487362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add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33802" name="矩形 10"/>
          <p:cNvSpPr/>
          <p:nvPr/>
        </p:nvSpPr>
        <p:spPr>
          <a:xfrm>
            <a:off x="5187950" y="5670550"/>
            <a:ext cx="685800" cy="22701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3803" name="文本框 11"/>
          <p:cNvSpPr txBox="1"/>
          <p:nvPr/>
        </p:nvSpPr>
        <p:spPr>
          <a:xfrm>
            <a:off x="5346700" y="5651500"/>
            <a:ext cx="377825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SL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33804" name="矩形 12"/>
          <p:cNvSpPr/>
          <p:nvPr/>
        </p:nvSpPr>
        <p:spPr>
          <a:xfrm>
            <a:off x="5187950" y="5899150"/>
            <a:ext cx="685800" cy="22701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3805" name="文本框 13"/>
          <p:cNvSpPr txBox="1"/>
          <p:nvPr/>
        </p:nvSpPr>
        <p:spPr>
          <a:xfrm>
            <a:off x="5383213" y="5880100"/>
            <a:ext cx="279400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5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33806" name="矩形 15"/>
          <p:cNvSpPr/>
          <p:nvPr/>
        </p:nvSpPr>
        <p:spPr>
          <a:xfrm>
            <a:off x="3535363" y="6224588"/>
            <a:ext cx="685800" cy="2270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3807" name="文本框 16"/>
          <p:cNvSpPr txBox="1"/>
          <p:nvPr/>
        </p:nvSpPr>
        <p:spPr>
          <a:xfrm>
            <a:off x="3730625" y="6203950"/>
            <a:ext cx="274638" cy="2778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h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cxnSp>
        <p:nvCxnSpPr>
          <p:cNvPr id="33808" name="直线箭头连接符 18"/>
          <p:cNvCxnSpPr>
            <a:stCxn id="33806" idx="3"/>
          </p:cNvCxnSpPr>
          <p:nvPr/>
        </p:nvCxnSpPr>
        <p:spPr>
          <a:xfrm flipV="1">
            <a:off x="4221163" y="5668963"/>
            <a:ext cx="966787" cy="668337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Activation record reclamation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Heap-allocated records are not auto-reclaimed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collector must explicit reclaim(</a:t>
            </a:r>
            <a:r>
              <a:rPr lang="zh-CN" altLang="en-US">
                <a:ea typeface="宋体" panose="02010600030101010101" pitchFamily="2" charset="-122"/>
              </a:rPr>
              <a:t>回收</a:t>
            </a:r>
            <a:r>
              <a:rPr lang="en-US" altLang="zh-CN">
                <a:ea typeface="宋体" panose="02010600030101010101" pitchFamily="2" charset="-122"/>
              </a:rPr>
              <a:t>) them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But: when to properly reclaim them?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For addFive: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dead after addTen</a:t>
            </a:r>
            <a:r>
              <a:rPr lang="en-US" altLang="zh-CN">
                <a:ea typeface="宋体" panose="02010600030101010101" pitchFamily="2" charset="-122"/>
              </a:rPr>
              <a:t> (reclaimable then)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81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0" name="文本框 17"/>
          <p:cNvSpPr txBox="1"/>
          <p:nvPr/>
        </p:nvSpPr>
        <p:spPr>
          <a:xfrm>
            <a:off x="2633663" y="4038600"/>
            <a:ext cx="4265612" cy="267811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let</a:t>
            </a:r>
            <a:endParaRPr lang="en-US" altLang="zh-CN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  type intfun = int -&gt; int</a:t>
            </a:r>
            <a:endParaRPr lang="en-US" altLang="zh-CN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  function add(n: int): intfun = </a:t>
            </a:r>
            <a:endParaRPr lang="en-US" altLang="zh-CN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    let function h(m: int): int = n+m</a:t>
            </a:r>
            <a:endParaRPr lang="en-US" altLang="zh-CN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      in h</a:t>
            </a:r>
            <a:endParaRPr lang="en-US" altLang="zh-CN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    end</a:t>
            </a:r>
            <a:endParaRPr lang="en-US" altLang="zh-CN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14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var addFive: intfun := add(5)</a:t>
            </a:r>
            <a:endParaRPr lang="en-US" altLang="zh-CN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  var twenty := addFive(15)</a:t>
            </a:r>
            <a:endParaRPr lang="en-US" altLang="zh-CN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  …</a:t>
            </a:r>
            <a:endParaRPr lang="en-US" altLang="zh-CN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  var addTen: intfun := twice(addFive)</a:t>
            </a:r>
            <a:endParaRPr lang="en-US" altLang="zh-CN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  …</a:t>
            </a:r>
            <a:r>
              <a:rPr lang="zh-CN" altLang="en-US" sz="1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zh-CN" altLang="en-US" sz="1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 longer used</a:t>
            </a:r>
            <a:endParaRPr lang="en-US" altLang="zh-CN" sz="14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in addTwentyFour(seventeen)</a:t>
            </a:r>
            <a:endParaRPr lang="zh-CN" altLang="en-US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34821" name="直线箭头连接符 19"/>
          <p:cNvCxnSpPr/>
          <p:nvPr/>
        </p:nvCxnSpPr>
        <p:spPr>
          <a:xfrm flipH="1" flipV="1">
            <a:off x="3962400" y="5522913"/>
            <a:ext cx="2286000" cy="533400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4822" name="直线箭头连接符 21"/>
          <p:cNvCxnSpPr/>
          <p:nvPr/>
        </p:nvCxnSpPr>
        <p:spPr>
          <a:xfrm flipH="1" flipV="1">
            <a:off x="3962400" y="5522913"/>
            <a:ext cx="838200" cy="76200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Refinement to the heap-allocated technique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whole</a:t>
            </a:r>
            <a:r>
              <a:rPr lang="en-US" altLang="zh-CN">
                <a:ea typeface="宋体" panose="02010600030101010101" pitchFamily="2" charset="-122"/>
              </a:rPr>
              <a:t> stack frame is large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Can we only store necessary information?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Question: which variables are necessary? 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Answer: escaped variables!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/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Solution: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adding a escaping-variable record</a:t>
            </a:r>
            <a:r>
              <a:rPr lang="en-US" altLang="zh-CN">
                <a:ea typeface="宋体" panose="02010600030101010101" pitchFamily="2" charset="-122"/>
              </a:rPr>
              <a:t> for stack frames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record stores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all escaped variables on the heap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584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8800" y="5105400"/>
            <a:ext cx="8204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只存储</a:t>
            </a:r>
            <a:r>
              <a:rPr lang="en-US" altLang="zh-CN" sz="1800"/>
              <a:t>escaped var</a:t>
            </a:r>
            <a:r>
              <a:rPr lang="zh-CN" altLang="en-US" sz="1800"/>
              <a:t>在</a:t>
            </a:r>
            <a:r>
              <a:rPr lang="en-US" altLang="zh-CN" sz="1800"/>
              <a:t>heap</a:t>
            </a:r>
            <a:r>
              <a:rPr lang="zh-CN" altLang="en-US" sz="1800"/>
              <a:t>上面，这样可以节省</a:t>
            </a:r>
            <a:r>
              <a:rPr lang="en-US" altLang="zh-CN" sz="1800"/>
              <a:t>heap</a:t>
            </a:r>
            <a:r>
              <a:rPr lang="zh-CN" altLang="en-US" sz="1800"/>
              <a:t>空间，同时，在</a:t>
            </a:r>
            <a:r>
              <a:rPr lang="en-US" altLang="zh-CN" sz="1800"/>
              <a:t>heap</a:t>
            </a:r>
            <a:r>
              <a:rPr lang="zh-CN" altLang="en-US" sz="1800"/>
              <a:t>上存储</a:t>
            </a:r>
            <a:r>
              <a:rPr lang="en-US" altLang="zh-CN" sz="1800"/>
              <a:t>frame</a:t>
            </a:r>
            <a:r>
              <a:rPr lang="zh-CN" altLang="en-US" sz="1800"/>
              <a:t>的主要目的就是为了解决</a:t>
            </a:r>
            <a:r>
              <a:rPr lang="en-US" altLang="zh-CN" sz="1800"/>
              <a:t>nested func</a:t>
            </a:r>
            <a:r>
              <a:rPr lang="zh-CN" altLang="en-US" sz="1800"/>
              <a:t>在内层函数</a:t>
            </a:r>
            <a:r>
              <a:rPr lang="en-US" altLang="zh-CN" sz="1800"/>
              <a:t>ret</a:t>
            </a:r>
            <a:r>
              <a:rPr lang="zh-CN" altLang="en-US" sz="1800"/>
              <a:t>之后仍然能访问这个内部函数变量的问题，所以只存储</a:t>
            </a:r>
            <a:r>
              <a:rPr lang="en-US" altLang="zh-CN" sz="1800"/>
              <a:t>escaped var</a:t>
            </a:r>
            <a:r>
              <a:rPr lang="zh-CN" altLang="en-US" sz="1800"/>
              <a:t>并不影响正确性。</a:t>
            </a:r>
            <a:endParaRPr lang="zh-CN" altLang="en-US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example for refined closures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200">
                <a:ea typeface="宋体" panose="02010600030101010101" pitchFamily="2" charset="-122"/>
              </a:rPr>
              <a:t>EP -&gt; escape pointer</a:t>
            </a:r>
            <a:endParaRPr lang="en-US" altLang="zh-CN" sz="2200">
              <a:ea typeface="宋体" panose="02010600030101010101" pitchFamily="2" charset="-122"/>
            </a:endParaRPr>
          </a:p>
          <a:p>
            <a:endParaRPr lang="zh-CN" altLang="en-US" sz="2200">
              <a:ea typeface="宋体" panose="02010600030101010101" pitchFamily="2" charset="-122"/>
            </a:endParaRPr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686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0" y="1576388"/>
            <a:ext cx="4724400" cy="51895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6869" name="直线箭头连接符 6"/>
          <p:cNvCxnSpPr/>
          <p:nvPr/>
        </p:nvCxnSpPr>
        <p:spPr>
          <a:xfrm flipH="1">
            <a:off x="7467600" y="3124200"/>
            <a:ext cx="381000" cy="152400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6870" name="矩形 8"/>
          <p:cNvSpPr/>
          <p:nvPr/>
        </p:nvSpPr>
        <p:spPr>
          <a:xfrm>
            <a:off x="889000" y="3741738"/>
            <a:ext cx="685800" cy="9144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6871" name="矩形 9"/>
          <p:cNvSpPr/>
          <p:nvPr/>
        </p:nvSpPr>
        <p:spPr>
          <a:xfrm>
            <a:off x="889000" y="4656138"/>
            <a:ext cx="685800" cy="9144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6872" name="文本框 10"/>
          <p:cNvSpPr txBox="1"/>
          <p:nvPr/>
        </p:nvSpPr>
        <p:spPr>
          <a:xfrm>
            <a:off x="100013" y="4044950"/>
            <a:ext cx="560387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main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36873" name="文本框 11"/>
          <p:cNvSpPr txBox="1"/>
          <p:nvPr/>
        </p:nvSpPr>
        <p:spPr>
          <a:xfrm>
            <a:off x="136525" y="4959350"/>
            <a:ext cx="487363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add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36874" name="文本框 14"/>
          <p:cNvSpPr txBox="1"/>
          <p:nvPr/>
        </p:nvSpPr>
        <p:spPr>
          <a:xfrm>
            <a:off x="406400" y="3175000"/>
            <a:ext cx="165100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ea typeface="宋体" panose="02010600030101010101" pitchFamily="2" charset="-122"/>
              </a:rPr>
              <a:t>Stack frames</a:t>
            </a: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36875" name="矩形 17"/>
          <p:cNvSpPr/>
          <p:nvPr/>
        </p:nvSpPr>
        <p:spPr>
          <a:xfrm>
            <a:off x="889000" y="4416425"/>
            <a:ext cx="685800" cy="22701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6876" name="文本框 18"/>
          <p:cNvSpPr txBox="1"/>
          <p:nvPr/>
        </p:nvSpPr>
        <p:spPr>
          <a:xfrm>
            <a:off x="1050925" y="4394200"/>
            <a:ext cx="361950" cy="2778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EP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36877" name="矩形 19"/>
          <p:cNvSpPr/>
          <p:nvPr/>
        </p:nvSpPr>
        <p:spPr>
          <a:xfrm>
            <a:off x="889000" y="5335588"/>
            <a:ext cx="685800" cy="2270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6878" name="文本框 20"/>
          <p:cNvSpPr txBox="1"/>
          <p:nvPr/>
        </p:nvSpPr>
        <p:spPr>
          <a:xfrm>
            <a:off x="1050925" y="5313363"/>
            <a:ext cx="361950" cy="2778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EP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36879" name="矩形 21"/>
          <p:cNvSpPr/>
          <p:nvPr/>
        </p:nvSpPr>
        <p:spPr>
          <a:xfrm>
            <a:off x="2424113" y="4868863"/>
            <a:ext cx="685800" cy="458787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6880" name="矩形 23"/>
          <p:cNvSpPr/>
          <p:nvPr/>
        </p:nvSpPr>
        <p:spPr>
          <a:xfrm>
            <a:off x="2424113" y="4868863"/>
            <a:ext cx="685800" cy="2270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6881" name="文本框 24"/>
          <p:cNvSpPr txBox="1"/>
          <p:nvPr/>
        </p:nvSpPr>
        <p:spPr>
          <a:xfrm>
            <a:off x="2586038" y="4846638"/>
            <a:ext cx="377825" cy="2778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SL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36882" name="矩形 27"/>
          <p:cNvSpPr/>
          <p:nvPr/>
        </p:nvSpPr>
        <p:spPr>
          <a:xfrm>
            <a:off x="2424113" y="5100638"/>
            <a:ext cx="685800" cy="2270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6883" name="文本框 28"/>
          <p:cNvSpPr txBox="1"/>
          <p:nvPr/>
        </p:nvSpPr>
        <p:spPr>
          <a:xfrm>
            <a:off x="2628900" y="5076825"/>
            <a:ext cx="279400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5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cxnSp>
        <p:nvCxnSpPr>
          <p:cNvPr id="36884" name="直线箭头连接符 30"/>
          <p:cNvCxnSpPr>
            <a:stCxn id="36877" idx="3"/>
            <a:endCxn id="36880" idx="1"/>
          </p:cNvCxnSpPr>
          <p:nvPr/>
        </p:nvCxnSpPr>
        <p:spPr>
          <a:xfrm flipV="1">
            <a:off x="1574800" y="4983163"/>
            <a:ext cx="849313" cy="4667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6885" name="文本框 31"/>
          <p:cNvSpPr txBox="1"/>
          <p:nvPr/>
        </p:nvSpPr>
        <p:spPr>
          <a:xfrm>
            <a:off x="3155950" y="4906963"/>
            <a:ext cx="1225550" cy="3063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add’s escape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36886" name="矩形 32"/>
          <p:cNvSpPr/>
          <p:nvPr/>
        </p:nvSpPr>
        <p:spPr>
          <a:xfrm>
            <a:off x="2424113" y="3817938"/>
            <a:ext cx="685800" cy="458787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6887" name="矩形 33"/>
          <p:cNvSpPr/>
          <p:nvPr/>
        </p:nvSpPr>
        <p:spPr>
          <a:xfrm>
            <a:off x="2424113" y="3817938"/>
            <a:ext cx="685800" cy="2270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6888" name="文本框 34"/>
          <p:cNvSpPr txBox="1"/>
          <p:nvPr/>
        </p:nvSpPr>
        <p:spPr>
          <a:xfrm>
            <a:off x="2586038" y="3795713"/>
            <a:ext cx="377825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SL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36889" name="矩形 35"/>
          <p:cNvSpPr/>
          <p:nvPr/>
        </p:nvSpPr>
        <p:spPr>
          <a:xfrm>
            <a:off x="2424113" y="4049713"/>
            <a:ext cx="685800" cy="2270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6890" name="文本框 49"/>
          <p:cNvSpPr txBox="1"/>
          <p:nvPr/>
        </p:nvSpPr>
        <p:spPr>
          <a:xfrm>
            <a:off x="3125788" y="3863975"/>
            <a:ext cx="129857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main’s escape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cxnSp>
        <p:nvCxnSpPr>
          <p:cNvPr id="36891" name="曲线连接符 56"/>
          <p:cNvCxnSpPr>
            <a:stCxn id="36881" idx="0"/>
            <a:endCxn id="36887" idx="1"/>
          </p:cNvCxnSpPr>
          <p:nvPr/>
        </p:nvCxnSpPr>
        <p:spPr>
          <a:xfrm rot="-5400000" flipV="1">
            <a:off x="2141538" y="4213225"/>
            <a:ext cx="915987" cy="350838"/>
          </a:xfrm>
          <a:prstGeom prst="curvedConnector4">
            <a:avLst>
              <a:gd name="adj1" fmla="val 39046"/>
              <a:gd name="adj2" fmla="val 165120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6892" name="文本框 61"/>
          <p:cNvSpPr txBox="1"/>
          <p:nvPr/>
        </p:nvSpPr>
        <p:spPr>
          <a:xfrm>
            <a:off x="2144713" y="3173413"/>
            <a:ext cx="1636712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ea typeface="宋体" panose="02010600030101010101" pitchFamily="2" charset="-122"/>
              </a:rPr>
              <a:t>Heap records</a:t>
            </a:r>
            <a:endParaRPr lang="zh-CN" altLang="en-US" sz="1800" b="1">
              <a:ea typeface="宋体" panose="02010600030101010101" pitchFamily="2" charset="-122"/>
            </a:endParaRPr>
          </a:p>
        </p:txBody>
      </p:sp>
      <p:cxnSp>
        <p:nvCxnSpPr>
          <p:cNvPr id="36893" name="直线箭头连接符 63"/>
          <p:cNvCxnSpPr>
            <a:stCxn id="36875" idx="3"/>
          </p:cNvCxnSpPr>
          <p:nvPr/>
        </p:nvCxnSpPr>
        <p:spPr>
          <a:xfrm flipV="1">
            <a:off x="1574800" y="3930650"/>
            <a:ext cx="849313" cy="6000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example for refined closures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200">
                <a:ea typeface="宋体" panose="02010600030101010101" pitchFamily="2" charset="-122"/>
              </a:rPr>
              <a:t>EP -&gt; escape pointer</a:t>
            </a:r>
            <a:endParaRPr lang="en-US" altLang="zh-CN" sz="2200">
              <a:ea typeface="宋体" panose="02010600030101010101" pitchFamily="2" charset="-122"/>
            </a:endParaRPr>
          </a:p>
          <a:p>
            <a:r>
              <a:rPr lang="en-US" altLang="zh-CN" sz="2200">
                <a:ea typeface="宋体" panose="02010600030101010101" pitchFamily="2" charset="-122"/>
              </a:rPr>
              <a:t>MC -&gt; machine code</a:t>
            </a:r>
            <a:endParaRPr lang="en-US" altLang="zh-CN" sz="2200">
              <a:ea typeface="宋体" panose="02010600030101010101" pitchFamily="2" charset="-122"/>
            </a:endParaRPr>
          </a:p>
          <a:p>
            <a:endParaRPr lang="zh-CN" altLang="en-US" sz="2200">
              <a:ea typeface="宋体" panose="02010600030101010101" pitchFamily="2" charset="-122"/>
            </a:endParaRPr>
          </a:p>
        </p:txBody>
      </p:sp>
      <p:sp>
        <p:nvSpPr>
          <p:cNvPr id="3789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789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0" y="1576388"/>
            <a:ext cx="4724400" cy="51895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7893" name="直线箭头连接符 6"/>
          <p:cNvCxnSpPr/>
          <p:nvPr/>
        </p:nvCxnSpPr>
        <p:spPr>
          <a:xfrm>
            <a:off x="4427538" y="3505200"/>
            <a:ext cx="379412" cy="0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7894" name="矩形 8"/>
          <p:cNvSpPr/>
          <p:nvPr/>
        </p:nvSpPr>
        <p:spPr>
          <a:xfrm>
            <a:off x="889000" y="3741738"/>
            <a:ext cx="685800" cy="9144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7895" name="文本框 10"/>
          <p:cNvSpPr txBox="1"/>
          <p:nvPr/>
        </p:nvSpPr>
        <p:spPr>
          <a:xfrm>
            <a:off x="100013" y="4044950"/>
            <a:ext cx="560387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main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37896" name="文本框 14"/>
          <p:cNvSpPr txBox="1"/>
          <p:nvPr/>
        </p:nvSpPr>
        <p:spPr>
          <a:xfrm>
            <a:off x="406400" y="3175000"/>
            <a:ext cx="165100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ea typeface="宋体" panose="02010600030101010101" pitchFamily="2" charset="-122"/>
              </a:rPr>
              <a:t>Stack frames</a:t>
            </a: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37897" name="矩形 17"/>
          <p:cNvSpPr/>
          <p:nvPr/>
        </p:nvSpPr>
        <p:spPr>
          <a:xfrm>
            <a:off x="889000" y="4416425"/>
            <a:ext cx="685800" cy="22701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7898" name="文本框 18"/>
          <p:cNvSpPr txBox="1"/>
          <p:nvPr/>
        </p:nvSpPr>
        <p:spPr>
          <a:xfrm>
            <a:off x="1050925" y="4394200"/>
            <a:ext cx="361950" cy="2778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EP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37899" name="矩形 21"/>
          <p:cNvSpPr/>
          <p:nvPr/>
        </p:nvSpPr>
        <p:spPr>
          <a:xfrm>
            <a:off x="2424113" y="4868863"/>
            <a:ext cx="685800" cy="458787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7900" name="矩形 23"/>
          <p:cNvSpPr/>
          <p:nvPr/>
        </p:nvSpPr>
        <p:spPr>
          <a:xfrm>
            <a:off x="2424113" y="4868863"/>
            <a:ext cx="685800" cy="2270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7901" name="文本框 24"/>
          <p:cNvSpPr txBox="1"/>
          <p:nvPr/>
        </p:nvSpPr>
        <p:spPr>
          <a:xfrm>
            <a:off x="2586038" y="4846638"/>
            <a:ext cx="377825" cy="2778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SL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37902" name="矩形 27"/>
          <p:cNvSpPr/>
          <p:nvPr/>
        </p:nvSpPr>
        <p:spPr>
          <a:xfrm>
            <a:off x="2424113" y="5100638"/>
            <a:ext cx="685800" cy="2270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7903" name="文本框 28"/>
          <p:cNvSpPr txBox="1"/>
          <p:nvPr/>
        </p:nvSpPr>
        <p:spPr>
          <a:xfrm>
            <a:off x="2628900" y="5076825"/>
            <a:ext cx="279400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5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37904" name="文本框 31"/>
          <p:cNvSpPr txBox="1"/>
          <p:nvPr/>
        </p:nvSpPr>
        <p:spPr>
          <a:xfrm>
            <a:off x="3155950" y="4906963"/>
            <a:ext cx="1225550" cy="3063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add’s escape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37905" name="矩形 32"/>
          <p:cNvSpPr/>
          <p:nvPr/>
        </p:nvSpPr>
        <p:spPr>
          <a:xfrm>
            <a:off x="2424113" y="3817938"/>
            <a:ext cx="685800" cy="458787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7906" name="矩形 33"/>
          <p:cNvSpPr/>
          <p:nvPr/>
        </p:nvSpPr>
        <p:spPr>
          <a:xfrm>
            <a:off x="2424113" y="3817938"/>
            <a:ext cx="685800" cy="2270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7907" name="文本框 34"/>
          <p:cNvSpPr txBox="1"/>
          <p:nvPr/>
        </p:nvSpPr>
        <p:spPr>
          <a:xfrm>
            <a:off x="2586038" y="3795713"/>
            <a:ext cx="377825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SL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37908" name="矩形 35"/>
          <p:cNvSpPr/>
          <p:nvPr/>
        </p:nvSpPr>
        <p:spPr>
          <a:xfrm>
            <a:off x="2424113" y="4049713"/>
            <a:ext cx="685800" cy="2270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7909" name="文本框 49"/>
          <p:cNvSpPr txBox="1"/>
          <p:nvPr/>
        </p:nvSpPr>
        <p:spPr>
          <a:xfrm>
            <a:off x="3125788" y="3863975"/>
            <a:ext cx="129857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main’s escape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cxnSp>
        <p:nvCxnSpPr>
          <p:cNvPr id="37910" name="曲线连接符 56"/>
          <p:cNvCxnSpPr>
            <a:stCxn id="37901" idx="0"/>
            <a:endCxn id="37906" idx="1"/>
          </p:cNvCxnSpPr>
          <p:nvPr/>
        </p:nvCxnSpPr>
        <p:spPr>
          <a:xfrm rot="-5400000" flipV="1">
            <a:off x="2141538" y="4213225"/>
            <a:ext cx="915987" cy="350838"/>
          </a:xfrm>
          <a:prstGeom prst="curvedConnector4">
            <a:avLst>
              <a:gd name="adj1" fmla="val 39046"/>
              <a:gd name="adj2" fmla="val 165120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7911" name="文本框 61"/>
          <p:cNvSpPr txBox="1"/>
          <p:nvPr/>
        </p:nvSpPr>
        <p:spPr>
          <a:xfrm>
            <a:off x="2144713" y="3173413"/>
            <a:ext cx="1636712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ea typeface="宋体" panose="02010600030101010101" pitchFamily="2" charset="-122"/>
              </a:rPr>
              <a:t>Heap records</a:t>
            </a: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37912" name="矩形 36"/>
          <p:cNvSpPr/>
          <p:nvPr/>
        </p:nvSpPr>
        <p:spPr>
          <a:xfrm>
            <a:off x="889000" y="4114800"/>
            <a:ext cx="685800" cy="22701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7913" name="文本框 37"/>
          <p:cNvSpPr txBox="1"/>
          <p:nvPr/>
        </p:nvSpPr>
        <p:spPr>
          <a:xfrm>
            <a:off x="1093788" y="4094163"/>
            <a:ext cx="274637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h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cxnSp>
        <p:nvCxnSpPr>
          <p:cNvPr id="37914" name="曲线连接符 12"/>
          <p:cNvCxnSpPr>
            <a:stCxn id="37912" idx="3"/>
            <a:endCxn id="37917" idx="0"/>
          </p:cNvCxnSpPr>
          <p:nvPr/>
        </p:nvCxnSpPr>
        <p:spPr>
          <a:xfrm>
            <a:off x="1574800" y="4229100"/>
            <a:ext cx="506413" cy="1430338"/>
          </a:xfrm>
          <a:prstGeom prst="curvedConnector2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7915" name="矩形 38"/>
          <p:cNvSpPr/>
          <p:nvPr/>
        </p:nvSpPr>
        <p:spPr>
          <a:xfrm>
            <a:off x="1738313" y="5681663"/>
            <a:ext cx="685800" cy="458787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7916" name="矩形 39"/>
          <p:cNvSpPr/>
          <p:nvPr/>
        </p:nvSpPr>
        <p:spPr>
          <a:xfrm>
            <a:off x="1738313" y="5681663"/>
            <a:ext cx="685800" cy="2270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7917" name="文本框 40"/>
          <p:cNvSpPr txBox="1"/>
          <p:nvPr/>
        </p:nvSpPr>
        <p:spPr>
          <a:xfrm>
            <a:off x="1900238" y="5659438"/>
            <a:ext cx="361950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EP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37918" name="矩形 41"/>
          <p:cNvSpPr/>
          <p:nvPr/>
        </p:nvSpPr>
        <p:spPr>
          <a:xfrm>
            <a:off x="1738313" y="5913438"/>
            <a:ext cx="685800" cy="2270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7919" name="文本框 42"/>
          <p:cNvSpPr txBox="1"/>
          <p:nvPr/>
        </p:nvSpPr>
        <p:spPr>
          <a:xfrm>
            <a:off x="1874838" y="5894388"/>
            <a:ext cx="412750" cy="2778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MC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37920" name="文本框 43"/>
          <p:cNvSpPr txBox="1"/>
          <p:nvPr/>
        </p:nvSpPr>
        <p:spPr>
          <a:xfrm>
            <a:off x="2497138" y="5765800"/>
            <a:ext cx="1065212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h’s closure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cxnSp>
        <p:nvCxnSpPr>
          <p:cNvPr id="37921" name="曲线连接符 44"/>
          <p:cNvCxnSpPr>
            <a:stCxn id="37917" idx="0"/>
            <a:endCxn id="37900" idx="1"/>
          </p:cNvCxnSpPr>
          <p:nvPr/>
        </p:nvCxnSpPr>
        <p:spPr>
          <a:xfrm rot="5400000" flipH="1" flipV="1">
            <a:off x="1914525" y="5149850"/>
            <a:ext cx="676275" cy="342900"/>
          </a:xfrm>
          <a:prstGeom prst="curvedConnector2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22" name="直线箭头连接符 25"/>
          <p:cNvCxnSpPr>
            <a:stCxn id="37897" idx="3"/>
          </p:cNvCxnSpPr>
          <p:nvPr/>
        </p:nvCxnSpPr>
        <p:spPr>
          <a:xfrm flipV="1">
            <a:off x="1574800" y="3930650"/>
            <a:ext cx="849313" cy="6000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7923" name="文本框 26"/>
          <p:cNvSpPr txBox="1"/>
          <p:nvPr/>
        </p:nvSpPr>
        <p:spPr>
          <a:xfrm>
            <a:off x="2760663" y="6386513"/>
            <a:ext cx="1577975" cy="3063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h’s machine code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cxnSp>
        <p:nvCxnSpPr>
          <p:cNvPr id="37924" name="直线箭头连接符 45"/>
          <p:cNvCxnSpPr>
            <a:stCxn id="37918" idx="3"/>
            <a:endCxn id="37923" idx="1"/>
          </p:cNvCxnSpPr>
          <p:nvPr/>
        </p:nvCxnSpPr>
        <p:spPr>
          <a:xfrm>
            <a:off x="2424113" y="6026150"/>
            <a:ext cx="336550" cy="5143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example for refined closures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200">
                <a:ea typeface="宋体" panose="02010600030101010101" pitchFamily="2" charset="-122"/>
              </a:rPr>
              <a:t>EP -&gt; escape pointer</a:t>
            </a:r>
            <a:endParaRPr lang="en-US" altLang="zh-CN" sz="2200">
              <a:ea typeface="宋体" panose="02010600030101010101" pitchFamily="2" charset="-122"/>
            </a:endParaRPr>
          </a:p>
          <a:p>
            <a:r>
              <a:rPr lang="en-US" altLang="zh-CN" sz="2200">
                <a:ea typeface="宋体" panose="02010600030101010101" pitchFamily="2" charset="-122"/>
              </a:rPr>
              <a:t>MC -&gt; machine code</a:t>
            </a:r>
            <a:endParaRPr lang="en-US" altLang="zh-CN" sz="2200">
              <a:ea typeface="宋体" panose="02010600030101010101" pitchFamily="2" charset="-122"/>
            </a:endParaRPr>
          </a:p>
          <a:p>
            <a:endParaRPr lang="zh-CN" altLang="en-US" sz="2200">
              <a:ea typeface="宋体" panose="02010600030101010101" pitchFamily="2" charset="-122"/>
            </a:endParaRPr>
          </a:p>
        </p:txBody>
      </p:sp>
      <p:sp>
        <p:nvSpPr>
          <p:cNvPr id="3891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891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0" y="1576388"/>
            <a:ext cx="4724400" cy="51895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8917" name="直线箭头连接符 6"/>
          <p:cNvCxnSpPr/>
          <p:nvPr/>
        </p:nvCxnSpPr>
        <p:spPr>
          <a:xfrm>
            <a:off x="7315200" y="5076825"/>
            <a:ext cx="76200" cy="276225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8918" name="矩形 8"/>
          <p:cNvSpPr/>
          <p:nvPr/>
        </p:nvSpPr>
        <p:spPr>
          <a:xfrm>
            <a:off x="889000" y="3741738"/>
            <a:ext cx="685800" cy="9144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8919" name="文本框 10"/>
          <p:cNvSpPr txBox="1"/>
          <p:nvPr/>
        </p:nvSpPr>
        <p:spPr>
          <a:xfrm>
            <a:off x="100013" y="4044950"/>
            <a:ext cx="560387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main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38920" name="文本框 14"/>
          <p:cNvSpPr txBox="1"/>
          <p:nvPr/>
        </p:nvSpPr>
        <p:spPr>
          <a:xfrm>
            <a:off x="406400" y="3175000"/>
            <a:ext cx="165100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ea typeface="宋体" panose="02010600030101010101" pitchFamily="2" charset="-122"/>
              </a:rPr>
              <a:t>Stack frames</a:t>
            </a: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38921" name="矩形 17"/>
          <p:cNvSpPr/>
          <p:nvPr/>
        </p:nvSpPr>
        <p:spPr>
          <a:xfrm>
            <a:off x="889000" y="4416425"/>
            <a:ext cx="685800" cy="22701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8922" name="文本框 18"/>
          <p:cNvSpPr txBox="1"/>
          <p:nvPr/>
        </p:nvSpPr>
        <p:spPr>
          <a:xfrm>
            <a:off x="1050925" y="4394200"/>
            <a:ext cx="361950" cy="2778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EP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38923" name="矩形 21"/>
          <p:cNvSpPr/>
          <p:nvPr/>
        </p:nvSpPr>
        <p:spPr>
          <a:xfrm>
            <a:off x="2424113" y="4868863"/>
            <a:ext cx="685800" cy="458787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8924" name="矩形 23"/>
          <p:cNvSpPr/>
          <p:nvPr/>
        </p:nvSpPr>
        <p:spPr>
          <a:xfrm>
            <a:off x="2424113" y="4868863"/>
            <a:ext cx="685800" cy="2270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8925" name="文本框 24"/>
          <p:cNvSpPr txBox="1"/>
          <p:nvPr/>
        </p:nvSpPr>
        <p:spPr>
          <a:xfrm>
            <a:off x="2586038" y="4846638"/>
            <a:ext cx="377825" cy="2778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SL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38926" name="矩形 27"/>
          <p:cNvSpPr/>
          <p:nvPr/>
        </p:nvSpPr>
        <p:spPr>
          <a:xfrm>
            <a:off x="2424113" y="5100638"/>
            <a:ext cx="685800" cy="2270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8927" name="文本框 28"/>
          <p:cNvSpPr txBox="1"/>
          <p:nvPr/>
        </p:nvSpPr>
        <p:spPr>
          <a:xfrm>
            <a:off x="2628900" y="5076825"/>
            <a:ext cx="279400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5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38928" name="文本框 31"/>
          <p:cNvSpPr txBox="1"/>
          <p:nvPr/>
        </p:nvSpPr>
        <p:spPr>
          <a:xfrm>
            <a:off x="3155950" y="4906963"/>
            <a:ext cx="1225550" cy="3063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add’s escape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38929" name="矩形 32"/>
          <p:cNvSpPr/>
          <p:nvPr/>
        </p:nvSpPr>
        <p:spPr>
          <a:xfrm>
            <a:off x="2424113" y="3817938"/>
            <a:ext cx="685800" cy="458787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8930" name="矩形 33"/>
          <p:cNvSpPr/>
          <p:nvPr/>
        </p:nvSpPr>
        <p:spPr>
          <a:xfrm>
            <a:off x="2424113" y="3817938"/>
            <a:ext cx="685800" cy="2270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8931" name="文本框 34"/>
          <p:cNvSpPr txBox="1"/>
          <p:nvPr/>
        </p:nvSpPr>
        <p:spPr>
          <a:xfrm>
            <a:off x="2586038" y="3795713"/>
            <a:ext cx="377825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SL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38932" name="矩形 35"/>
          <p:cNvSpPr/>
          <p:nvPr/>
        </p:nvSpPr>
        <p:spPr>
          <a:xfrm>
            <a:off x="2424113" y="4049713"/>
            <a:ext cx="685800" cy="2270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8933" name="文本框 49"/>
          <p:cNvSpPr txBox="1"/>
          <p:nvPr/>
        </p:nvSpPr>
        <p:spPr>
          <a:xfrm>
            <a:off x="3125788" y="3863975"/>
            <a:ext cx="129857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main’s escape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cxnSp>
        <p:nvCxnSpPr>
          <p:cNvPr id="38934" name="曲线连接符 56"/>
          <p:cNvCxnSpPr>
            <a:stCxn id="38925" idx="0"/>
            <a:endCxn id="38930" idx="1"/>
          </p:cNvCxnSpPr>
          <p:nvPr/>
        </p:nvCxnSpPr>
        <p:spPr>
          <a:xfrm rot="-5400000" flipV="1">
            <a:off x="2141538" y="4213225"/>
            <a:ext cx="915987" cy="350838"/>
          </a:xfrm>
          <a:prstGeom prst="curvedConnector4">
            <a:avLst>
              <a:gd name="adj1" fmla="val 39046"/>
              <a:gd name="adj2" fmla="val 165120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8935" name="文本框 61"/>
          <p:cNvSpPr txBox="1"/>
          <p:nvPr/>
        </p:nvSpPr>
        <p:spPr>
          <a:xfrm>
            <a:off x="2144713" y="3173413"/>
            <a:ext cx="1636712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ea typeface="宋体" panose="02010600030101010101" pitchFamily="2" charset="-122"/>
              </a:rPr>
              <a:t>Heap records</a:t>
            </a: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38936" name="矩形 38"/>
          <p:cNvSpPr/>
          <p:nvPr/>
        </p:nvSpPr>
        <p:spPr>
          <a:xfrm>
            <a:off x="546100" y="6308725"/>
            <a:ext cx="685800" cy="458788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8937" name="矩形 39"/>
          <p:cNvSpPr/>
          <p:nvPr/>
        </p:nvSpPr>
        <p:spPr>
          <a:xfrm>
            <a:off x="546100" y="6308725"/>
            <a:ext cx="685800" cy="22701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8938" name="文本框 40"/>
          <p:cNvSpPr txBox="1"/>
          <p:nvPr/>
        </p:nvSpPr>
        <p:spPr>
          <a:xfrm>
            <a:off x="708025" y="6286500"/>
            <a:ext cx="361950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EP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38939" name="矩形 41"/>
          <p:cNvSpPr/>
          <p:nvPr/>
        </p:nvSpPr>
        <p:spPr>
          <a:xfrm>
            <a:off x="546100" y="6540500"/>
            <a:ext cx="685800" cy="22701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8940" name="文本框 42"/>
          <p:cNvSpPr txBox="1"/>
          <p:nvPr/>
        </p:nvSpPr>
        <p:spPr>
          <a:xfrm>
            <a:off x="682625" y="6521450"/>
            <a:ext cx="412750" cy="2778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MC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38941" name="文本框 43"/>
          <p:cNvSpPr txBox="1"/>
          <p:nvPr/>
        </p:nvSpPr>
        <p:spPr>
          <a:xfrm>
            <a:off x="1304925" y="6392863"/>
            <a:ext cx="1065213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h’s closure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cxnSp>
        <p:nvCxnSpPr>
          <p:cNvPr id="38942" name="直线箭头连接符 25"/>
          <p:cNvCxnSpPr>
            <a:stCxn id="38921" idx="3"/>
          </p:cNvCxnSpPr>
          <p:nvPr/>
        </p:nvCxnSpPr>
        <p:spPr>
          <a:xfrm flipV="1">
            <a:off x="1574800" y="3930650"/>
            <a:ext cx="849313" cy="6000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8943" name="文本框 26"/>
          <p:cNvSpPr txBox="1"/>
          <p:nvPr/>
        </p:nvSpPr>
        <p:spPr>
          <a:xfrm>
            <a:off x="2293938" y="6600825"/>
            <a:ext cx="1579562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h’s machine code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cxnSp>
        <p:nvCxnSpPr>
          <p:cNvPr id="38944" name="直线箭头连接符 45"/>
          <p:cNvCxnSpPr>
            <a:stCxn id="38939" idx="3"/>
            <a:endCxn id="38943" idx="1"/>
          </p:cNvCxnSpPr>
          <p:nvPr/>
        </p:nvCxnSpPr>
        <p:spPr>
          <a:xfrm>
            <a:off x="1231900" y="6653213"/>
            <a:ext cx="1062038" cy="101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8945" name="矩形 46"/>
          <p:cNvSpPr/>
          <p:nvPr/>
        </p:nvSpPr>
        <p:spPr>
          <a:xfrm>
            <a:off x="889000" y="4656138"/>
            <a:ext cx="685800" cy="9144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8946" name="文本框 47"/>
          <p:cNvSpPr txBox="1"/>
          <p:nvPr/>
        </p:nvSpPr>
        <p:spPr>
          <a:xfrm>
            <a:off x="84138" y="4941888"/>
            <a:ext cx="633412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twice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38947" name="矩形 48"/>
          <p:cNvSpPr/>
          <p:nvPr/>
        </p:nvSpPr>
        <p:spPr>
          <a:xfrm>
            <a:off x="889000" y="5335588"/>
            <a:ext cx="685800" cy="2270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8948" name="文本框 50"/>
          <p:cNvSpPr txBox="1"/>
          <p:nvPr/>
        </p:nvSpPr>
        <p:spPr>
          <a:xfrm>
            <a:off x="1050925" y="5313363"/>
            <a:ext cx="361950" cy="2778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EP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38949" name="矩形 51"/>
          <p:cNvSpPr/>
          <p:nvPr/>
        </p:nvSpPr>
        <p:spPr>
          <a:xfrm>
            <a:off x="2424113" y="5594350"/>
            <a:ext cx="685800" cy="458788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8950" name="矩形 52"/>
          <p:cNvSpPr/>
          <p:nvPr/>
        </p:nvSpPr>
        <p:spPr>
          <a:xfrm>
            <a:off x="2424113" y="5594350"/>
            <a:ext cx="685800" cy="22701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8951" name="文本框 53"/>
          <p:cNvSpPr txBox="1"/>
          <p:nvPr/>
        </p:nvSpPr>
        <p:spPr>
          <a:xfrm>
            <a:off x="2586038" y="5572125"/>
            <a:ext cx="377825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SL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38952" name="矩形 54"/>
          <p:cNvSpPr/>
          <p:nvPr/>
        </p:nvSpPr>
        <p:spPr>
          <a:xfrm>
            <a:off x="2424113" y="5826125"/>
            <a:ext cx="685800" cy="22701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8953" name="文本框 55"/>
          <p:cNvSpPr txBox="1"/>
          <p:nvPr/>
        </p:nvSpPr>
        <p:spPr>
          <a:xfrm>
            <a:off x="2628900" y="5802313"/>
            <a:ext cx="263525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ea typeface="宋体" panose="02010600030101010101" pitchFamily="2" charset="-122"/>
              </a:rPr>
              <a:t>f</a:t>
            </a:r>
            <a:endParaRPr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38954" name="文本框 57"/>
          <p:cNvSpPr txBox="1"/>
          <p:nvPr/>
        </p:nvSpPr>
        <p:spPr>
          <a:xfrm>
            <a:off x="3155950" y="5630863"/>
            <a:ext cx="137160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twice’s escape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cxnSp>
        <p:nvCxnSpPr>
          <p:cNvPr id="38955" name="曲线连接符 19"/>
          <p:cNvCxnSpPr>
            <a:stCxn id="38951" idx="0"/>
          </p:cNvCxnSpPr>
          <p:nvPr/>
        </p:nvCxnSpPr>
        <p:spPr>
          <a:xfrm rot="-5400000" flipV="1">
            <a:off x="1778000" y="4575175"/>
            <a:ext cx="1641475" cy="350838"/>
          </a:xfrm>
          <a:prstGeom prst="curvedConnector3">
            <a:avLst>
              <a:gd name="adj1" fmla="val 50000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56" name="直线箭头连接符 30"/>
          <p:cNvCxnSpPr>
            <a:stCxn id="38953" idx="2"/>
            <a:endCxn id="38937" idx="3"/>
          </p:cNvCxnSpPr>
          <p:nvPr/>
        </p:nvCxnSpPr>
        <p:spPr>
          <a:xfrm flipH="1">
            <a:off x="1231900" y="6078538"/>
            <a:ext cx="1528763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57" name="直线箭头连接符 63"/>
          <p:cNvCxnSpPr>
            <a:stCxn id="38938" idx="0"/>
          </p:cNvCxnSpPr>
          <p:nvPr/>
        </p:nvCxnSpPr>
        <p:spPr>
          <a:xfrm flipV="1">
            <a:off x="889000" y="4941888"/>
            <a:ext cx="1535113" cy="13446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58" name="直线箭头连接符 2"/>
          <p:cNvCxnSpPr>
            <a:stCxn id="38947" idx="3"/>
          </p:cNvCxnSpPr>
          <p:nvPr/>
        </p:nvCxnSpPr>
        <p:spPr>
          <a:xfrm>
            <a:off x="1574800" y="5449888"/>
            <a:ext cx="849313" cy="4889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Modifications to the Tiger compiler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Adding EP to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frame structure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All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static-link-related </a:t>
            </a:r>
            <a:r>
              <a:rPr lang="en-US" altLang="zh-CN">
                <a:ea typeface="宋体" panose="02010600030101010101" pitchFamily="2" charset="-122"/>
              </a:rPr>
              <a:t>operations now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rely on EP</a:t>
            </a:r>
            <a:r>
              <a:rPr lang="en-US" altLang="zh-CN">
                <a:ea typeface="宋体" panose="02010600030101010101" pitchFamily="2" charset="-122"/>
              </a:rPr>
              <a:t> (not FP)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EP itself is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non-escaping local temporary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Other frames do not directly access it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Formals/locals creation should be modified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Offsets should be based on EP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Escaped variables should be allocated on heap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In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procEntryExit1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993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solidFill>
                  <a:srgbClr val="FF0000"/>
                </a:solidFill>
                <a:latin typeface="+mj-lt"/>
                <a:ea typeface="宋体" panose="02010600030101010101" pitchFamily="2" charset="-122"/>
                <a:cs typeface="+mj-cs"/>
              </a:rPr>
              <a:t>IMMUTABLE</a:t>
            </a:r>
            <a:r>
              <a:rPr lang="zh-CN" altLang="en-US">
                <a:latin typeface="+mj-lt"/>
                <a:ea typeface="宋体" panose="02010600030101010101" pitchFamily="2" charset="-122"/>
                <a:cs typeface="+mj-cs"/>
              </a:rPr>
              <a:t> </a:t>
            </a:r>
            <a:r>
              <a:rPr lang="en-US" altLang="zh-CN">
                <a:latin typeface="+mj-lt"/>
                <a:ea typeface="宋体" panose="02010600030101010101" pitchFamily="2" charset="-122"/>
                <a:cs typeface="+mj-cs"/>
              </a:rPr>
              <a:t>VARIABLES</a:t>
            </a:r>
            <a:endParaRPr lang="zh-CN" altLang="en-US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0962" name="文本占位符 5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b" anchorCtr="0"/>
          <a:p>
            <a:endParaRPr lang="zh-CN" altLang="en-US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FunTiger is not pure enough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986" name="内容占位符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Side effects still exist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function may return a different value each time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We pursue a pure functional language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function must return a result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WITHOUT changing the “world” in any observable way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198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FunTiger is not pure enough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In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pure functional PL</a:t>
            </a:r>
            <a:r>
              <a:rPr lang="en-US" altLang="zh-CN">
                <a:ea typeface="宋体" panose="02010600030101010101" pitchFamily="2" charset="-122"/>
              </a:rPr>
              <a:t>, the following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prohibited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Assignments to variables (except for initializations)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Assignments to heap-allocated records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Calls to external functions having visible effects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print, flush, getchar, exit (discussed later)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Isn’t it too restrictive?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What can we do with such a language?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Grammar rules for Fun-Tiger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The CALL expression should also be extended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Original: only ID (name) can be used for calling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Now: arbitrary expressions (examples later)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What if expressions are not functions? (solved by semantic analysis)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文本框 4"/>
          <p:cNvSpPr txBox="1"/>
          <p:nvPr/>
        </p:nvSpPr>
        <p:spPr>
          <a:xfrm>
            <a:off x="2895600" y="4953000"/>
            <a:ext cx="2947988" cy="70802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exp -&gt; exp (exp {, exp})</a:t>
            </a:r>
            <a:endParaRPr lang="en-US" altLang="zh-CN" sz="20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exp -&gt; exp ()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6389" name="文本框 5"/>
          <p:cNvSpPr txBox="1"/>
          <p:nvPr/>
        </p:nvSpPr>
        <p:spPr>
          <a:xfrm>
            <a:off x="4114800" y="4386263"/>
            <a:ext cx="1370013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solidFill>
                  <a:srgbClr val="FF0000"/>
                </a:solidFill>
                <a:ea typeface="宋体" panose="02010600030101010101" pitchFamily="2" charset="-122"/>
              </a:rPr>
              <a:t>originally ID</a:t>
            </a:r>
            <a:endParaRPr lang="zh-CN" altLang="en-US" sz="16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16390" name="直线连接符 7"/>
          <p:cNvCxnSpPr/>
          <p:nvPr/>
        </p:nvCxnSpPr>
        <p:spPr>
          <a:xfrm flipV="1">
            <a:off x="3962400" y="4668838"/>
            <a:ext cx="647700" cy="409575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391" name="直线连接符 9"/>
          <p:cNvCxnSpPr/>
          <p:nvPr/>
        </p:nvCxnSpPr>
        <p:spPr>
          <a:xfrm flipV="1">
            <a:off x="3962400" y="4668838"/>
            <a:ext cx="647700" cy="787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example: binary search trees (BST)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03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403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400" y="2371725"/>
            <a:ext cx="8331200" cy="349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6" name="文本框 6"/>
          <p:cNvSpPr txBox="1"/>
          <p:nvPr/>
        </p:nvSpPr>
        <p:spPr>
          <a:xfrm>
            <a:off x="1524000" y="1752600"/>
            <a:ext cx="14478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imperative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4037" name="文本框 7"/>
          <p:cNvSpPr txBox="1"/>
          <p:nvPr/>
        </p:nvSpPr>
        <p:spPr>
          <a:xfrm>
            <a:off x="5791200" y="1752600"/>
            <a:ext cx="13779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functional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4038" name="文本框 8"/>
          <p:cNvSpPr txBox="1"/>
          <p:nvPr/>
        </p:nvSpPr>
        <p:spPr>
          <a:xfrm>
            <a:off x="3100388" y="6000750"/>
            <a:ext cx="27908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This part is the same!</a:t>
            </a: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example: binary search trees (BST)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05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文本框 6"/>
          <p:cNvSpPr txBox="1"/>
          <p:nvPr/>
        </p:nvSpPr>
        <p:spPr>
          <a:xfrm>
            <a:off x="1524000" y="1543050"/>
            <a:ext cx="14478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imperative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5060" name="文本框 7"/>
          <p:cNvSpPr txBox="1"/>
          <p:nvPr/>
        </p:nvSpPr>
        <p:spPr>
          <a:xfrm>
            <a:off x="5791200" y="1543050"/>
            <a:ext cx="13779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functional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pic>
        <p:nvPicPr>
          <p:cNvPr id="4506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1943100"/>
            <a:ext cx="8445500" cy="45339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5062" name="直线连接符 4"/>
          <p:cNvCxnSpPr/>
          <p:nvPr/>
        </p:nvCxnSpPr>
        <p:spPr>
          <a:xfrm flipV="1">
            <a:off x="1735138" y="3124200"/>
            <a:ext cx="952500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5063" name="直线连接符 12"/>
          <p:cNvCxnSpPr/>
          <p:nvPr/>
        </p:nvCxnSpPr>
        <p:spPr>
          <a:xfrm flipV="1">
            <a:off x="1735138" y="5029200"/>
            <a:ext cx="952500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5064" name="直线连接符 14"/>
          <p:cNvCxnSpPr/>
          <p:nvPr/>
        </p:nvCxnSpPr>
        <p:spPr>
          <a:xfrm flipV="1">
            <a:off x="1295400" y="6400800"/>
            <a:ext cx="952500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5065" name="文本框 15"/>
          <p:cNvSpPr txBox="1"/>
          <p:nvPr/>
        </p:nvSpPr>
        <p:spPr>
          <a:xfrm>
            <a:off x="52388" y="3768725"/>
            <a:ext cx="16827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direct</a:t>
            </a:r>
            <a:r>
              <a:rPr lang="zh-CN" altLang="en-US" sz="1400" b="1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assignment</a:t>
            </a:r>
            <a:endParaRPr lang="zh-CN" altLang="en-US" sz="1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45066" name="直线连接符 17"/>
          <p:cNvCxnSpPr>
            <a:endCxn id="45065" idx="0"/>
          </p:cNvCxnSpPr>
          <p:nvPr/>
        </p:nvCxnSpPr>
        <p:spPr>
          <a:xfrm flipH="1">
            <a:off x="893763" y="3124200"/>
            <a:ext cx="935037" cy="644525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5067" name="直线连接符 19"/>
          <p:cNvCxnSpPr>
            <a:endCxn id="45065" idx="2"/>
          </p:cNvCxnSpPr>
          <p:nvPr/>
        </p:nvCxnSpPr>
        <p:spPr>
          <a:xfrm flipH="1" flipV="1">
            <a:off x="893763" y="4076700"/>
            <a:ext cx="877887" cy="80010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5068" name="直线连接符 21"/>
          <p:cNvCxnSpPr/>
          <p:nvPr/>
        </p:nvCxnSpPr>
        <p:spPr>
          <a:xfrm flipH="1" flipV="1">
            <a:off x="893763" y="4092575"/>
            <a:ext cx="554037" cy="2138363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5069" name="直线连接符 24"/>
          <p:cNvCxnSpPr/>
          <p:nvPr/>
        </p:nvCxnSpPr>
        <p:spPr>
          <a:xfrm>
            <a:off x="5334000" y="3138488"/>
            <a:ext cx="419100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5070" name="直线连接符 26"/>
          <p:cNvCxnSpPr/>
          <p:nvPr/>
        </p:nvCxnSpPr>
        <p:spPr>
          <a:xfrm>
            <a:off x="5335588" y="4737100"/>
            <a:ext cx="417512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5071" name="直线连接符 29"/>
          <p:cNvCxnSpPr/>
          <p:nvPr/>
        </p:nvCxnSpPr>
        <p:spPr>
          <a:xfrm>
            <a:off x="5567363" y="5715000"/>
            <a:ext cx="417512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5072" name="文本框 30"/>
          <p:cNvSpPr txBox="1"/>
          <p:nvPr/>
        </p:nvSpPr>
        <p:spPr>
          <a:xfrm>
            <a:off x="3730625" y="3719513"/>
            <a:ext cx="1420813" cy="3063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reconstruction</a:t>
            </a:r>
            <a:endParaRPr lang="zh-CN" altLang="en-US" sz="1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45073" name="直线连接符 31"/>
          <p:cNvCxnSpPr>
            <a:endCxn id="45072" idx="0"/>
          </p:cNvCxnSpPr>
          <p:nvPr/>
        </p:nvCxnSpPr>
        <p:spPr>
          <a:xfrm flipH="1">
            <a:off x="4441825" y="3148013"/>
            <a:ext cx="1125538" cy="57150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5074" name="直线连接符 34"/>
          <p:cNvCxnSpPr>
            <a:endCxn id="45072" idx="2"/>
          </p:cNvCxnSpPr>
          <p:nvPr/>
        </p:nvCxnSpPr>
        <p:spPr>
          <a:xfrm flipH="1" flipV="1">
            <a:off x="4441825" y="4025900"/>
            <a:ext cx="1125538" cy="708025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5075" name="直线连接符 37"/>
          <p:cNvCxnSpPr>
            <a:endCxn id="45072" idx="2"/>
          </p:cNvCxnSpPr>
          <p:nvPr/>
        </p:nvCxnSpPr>
        <p:spPr>
          <a:xfrm flipH="1" flipV="1">
            <a:off x="4441825" y="4025900"/>
            <a:ext cx="1349375" cy="1685925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example for enter in a functional style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608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6083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0100" y="1524000"/>
            <a:ext cx="4229100" cy="463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椭圆 5"/>
          <p:cNvSpPr/>
          <p:nvPr/>
        </p:nvSpPr>
        <p:spPr>
          <a:xfrm>
            <a:off x="1203325" y="30480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6085" name="椭圆 6"/>
          <p:cNvSpPr/>
          <p:nvPr/>
        </p:nvSpPr>
        <p:spPr>
          <a:xfrm>
            <a:off x="788988" y="365125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6086" name="椭圆 7"/>
          <p:cNvSpPr/>
          <p:nvPr/>
        </p:nvSpPr>
        <p:spPr>
          <a:xfrm>
            <a:off x="1584325" y="365125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46087" name="直线箭头连接符 9"/>
          <p:cNvCxnSpPr>
            <a:stCxn id="46084" idx="3"/>
            <a:endCxn id="46085" idx="0"/>
          </p:cNvCxnSpPr>
          <p:nvPr/>
        </p:nvCxnSpPr>
        <p:spPr>
          <a:xfrm flipH="1">
            <a:off x="979488" y="3373438"/>
            <a:ext cx="279400" cy="277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6088" name="直线箭头连接符 10"/>
          <p:cNvCxnSpPr>
            <a:stCxn id="46084" idx="5"/>
            <a:endCxn id="46086" idx="0"/>
          </p:cNvCxnSpPr>
          <p:nvPr/>
        </p:nvCxnSpPr>
        <p:spPr>
          <a:xfrm>
            <a:off x="1528763" y="3373438"/>
            <a:ext cx="246062" cy="277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6089" name="文本框 13"/>
          <p:cNvSpPr txBox="1"/>
          <p:nvPr/>
        </p:nvSpPr>
        <p:spPr>
          <a:xfrm>
            <a:off x="1217613" y="3084513"/>
            <a:ext cx="3746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12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46090" name="文本框 14"/>
          <p:cNvSpPr txBox="1"/>
          <p:nvPr/>
        </p:nvSpPr>
        <p:spPr>
          <a:xfrm>
            <a:off x="1587500" y="3687763"/>
            <a:ext cx="3746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31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46091" name="文本框 15"/>
          <p:cNvSpPr txBox="1"/>
          <p:nvPr/>
        </p:nvSpPr>
        <p:spPr>
          <a:xfrm>
            <a:off x="831850" y="3687763"/>
            <a:ext cx="29368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7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46092" name="椭圆 16"/>
          <p:cNvSpPr/>
          <p:nvPr/>
        </p:nvSpPr>
        <p:spPr>
          <a:xfrm>
            <a:off x="327025" y="41910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6093" name="文本框 17"/>
          <p:cNvSpPr txBox="1"/>
          <p:nvPr/>
        </p:nvSpPr>
        <p:spPr>
          <a:xfrm>
            <a:off x="371475" y="4230688"/>
            <a:ext cx="293688" cy="3063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3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46094" name="椭圆 18"/>
          <p:cNvSpPr/>
          <p:nvPr/>
        </p:nvSpPr>
        <p:spPr>
          <a:xfrm>
            <a:off x="1203325" y="41910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6095" name="文本框 19"/>
          <p:cNvSpPr txBox="1"/>
          <p:nvPr/>
        </p:nvSpPr>
        <p:spPr>
          <a:xfrm>
            <a:off x="1211263" y="4230688"/>
            <a:ext cx="373062" cy="3063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10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cxnSp>
        <p:nvCxnSpPr>
          <p:cNvPr id="46096" name="直线连接符 21"/>
          <p:cNvCxnSpPr>
            <a:stCxn id="46092" idx="7"/>
            <a:endCxn id="46085" idx="3"/>
          </p:cNvCxnSpPr>
          <p:nvPr/>
        </p:nvCxnSpPr>
        <p:spPr>
          <a:xfrm flipV="1">
            <a:off x="652463" y="3976688"/>
            <a:ext cx="192087" cy="269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6097" name="直线连接符 25"/>
          <p:cNvCxnSpPr>
            <a:stCxn id="46094" idx="1"/>
            <a:endCxn id="46085" idx="5"/>
          </p:cNvCxnSpPr>
          <p:nvPr/>
        </p:nvCxnSpPr>
        <p:spPr>
          <a:xfrm flipH="1" flipV="1">
            <a:off x="1114425" y="3976688"/>
            <a:ext cx="144463" cy="269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6098" name="文本框 31"/>
          <p:cNvSpPr txBox="1"/>
          <p:nvPr/>
        </p:nvSpPr>
        <p:spPr>
          <a:xfrm>
            <a:off x="965200" y="2428875"/>
            <a:ext cx="857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origin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6099" name="文本框 32"/>
          <p:cNvSpPr txBox="1"/>
          <p:nvPr/>
        </p:nvSpPr>
        <p:spPr>
          <a:xfrm>
            <a:off x="2743200" y="2428875"/>
            <a:ext cx="12525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returned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6100" name="文本框 33"/>
          <p:cNvSpPr txBox="1"/>
          <p:nvPr/>
        </p:nvSpPr>
        <p:spPr>
          <a:xfrm>
            <a:off x="438150" y="1574800"/>
            <a:ext cx="24923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enter(t, 11, 0)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example for enter in a functional style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10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7107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0100" y="1524000"/>
            <a:ext cx="4229100" cy="463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08" name="椭圆 5"/>
          <p:cNvSpPr/>
          <p:nvPr/>
        </p:nvSpPr>
        <p:spPr>
          <a:xfrm>
            <a:off x="1203325" y="30480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7109" name="椭圆 6"/>
          <p:cNvSpPr/>
          <p:nvPr/>
        </p:nvSpPr>
        <p:spPr>
          <a:xfrm>
            <a:off x="788988" y="365125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7110" name="椭圆 7"/>
          <p:cNvSpPr/>
          <p:nvPr/>
        </p:nvSpPr>
        <p:spPr>
          <a:xfrm>
            <a:off x="1584325" y="365125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47111" name="直线箭头连接符 9"/>
          <p:cNvCxnSpPr>
            <a:stCxn id="47108" idx="3"/>
            <a:endCxn id="47109" idx="0"/>
          </p:cNvCxnSpPr>
          <p:nvPr/>
        </p:nvCxnSpPr>
        <p:spPr>
          <a:xfrm flipH="1">
            <a:off x="979488" y="3373438"/>
            <a:ext cx="279400" cy="277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7112" name="直线箭头连接符 10"/>
          <p:cNvCxnSpPr>
            <a:stCxn id="47108" idx="5"/>
            <a:endCxn id="47110" idx="0"/>
          </p:cNvCxnSpPr>
          <p:nvPr/>
        </p:nvCxnSpPr>
        <p:spPr>
          <a:xfrm>
            <a:off x="1528763" y="3373438"/>
            <a:ext cx="246062" cy="277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7113" name="文本框 13"/>
          <p:cNvSpPr txBox="1"/>
          <p:nvPr/>
        </p:nvSpPr>
        <p:spPr>
          <a:xfrm>
            <a:off x="1217613" y="3084513"/>
            <a:ext cx="3746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12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47114" name="文本框 14"/>
          <p:cNvSpPr txBox="1"/>
          <p:nvPr/>
        </p:nvSpPr>
        <p:spPr>
          <a:xfrm>
            <a:off x="1587500" y="3687763"/>
            <a:ext cx="3746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31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47115" name="文本框 15"/>
          <p:cNvSpPr txBox="1"/>
          <p:nvPr/>
        </p:nvSpPr>
        <p:spPr>
          <a:xfrm>
            <a:off x="831850" y="3687763"/>
            <a:ext cx="29368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7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47116" name="椭圆 16"/>
          <p:cNvSpPr/>
          <p:nvPr/>
        </p:nvSpPr>
        <p:spPr>
          <a:xfrm>
            <a:off x="327025" y="41910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7117" name="文本框 17"/>
          <p:cNvSpPr txBox="1"/>
          <p:nvPr/>
        </p:nvSpPr>
        <p:spPr>
          <a:xfrm>
            <a:off x="371475" y="4230688"/>
            <a:ext cx="293688" cy="3063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3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47118" name="椭圆 18"/>
          <p:cNvSpPr/>
          <p:nvPr/>
        </p:nvSpPr>
        <p:spPr>
          <a:xfrm>
            <a:off x="1203325" y="41910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7119" name="文本框 19"/>
          <p:cNvSpPr txBox="1"/>
          <p:nvPr/>
        </p:nvSpPr>
        <p:spPr>
          <a:xfrm>
            <a:off x="1211263" y="4230688"/>
            <a:ext cx="373062" cy="3063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10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cxnSp>
        <p:nvCxnSpPr>
          <p:cNvPr id="47120" name="直线连接符 21"/>
          <p:cNvCxnSpPr>
            <a:stCxn id="47116" idx="7"/>
            <a:endCxn id="47109" idx="3"/>
          </p:cNvCxnSpPr>
          <p:nvPr/>
        </p:nvCxnSpPr>
        <p:spPr>
          <a:xfrm flipV="1">
            <a:off x="652463" y="3976688"/>
            <a:ext cx="192087" cy="269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7121" name="直线连接符 25"/>
          <p:cNvCxnSpPr>
            <a:stCxn id="47118" idx="1"/>
            <a:endCxn id="47109" idx="5"/>
          </p:cNvCxnSpPr>
          <p:nvPr/>
        </p:nvCxnSpPr>
        <p:spPr>
          <a:xfrm flipH="1" flipV="1">
            <a:off x="1114425" y="3976688"/>
            <a:ext cx="144463" cy="269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7122" name="文本框 31"/>
          <p:cNvSpPr txBox="1"/>
          <p:nvPr/>
        </p:nvSpPr>
        <p:spPr>
          <a:xfrm>
            <a:off x="965200" y="2428875"/>
            <a:ext cx="857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origin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7123" name="文本框 32"/>
          <p:cNvSpPr txBox="1"/>
          <p:nvPr/>
        </p:nvSpPr>
        <p:spPr>
          <a:xfrm>
            <a:off x="2743200" y="2428875"/>
            <a:ext cx="12525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returned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7124" name="文本框 33"/>
          <p:cNvSpPr txBox="1"/>
          <p:nvPr/>
        </p:nvSpPr>
        <p:spPr>
          <a:xfrm>
            <a:off x="438150" y="1574800"/>
            <a:ext cx="24923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enter(t, 11, 0)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25" name="文本框 2"/>
          <p:cNvSpPr txBox="1"/>
          <p:nvPr/>
        </p:nvSpPr>
        <p:spPr>
          <a:xfrm>
            <a:off x="438150" y="1962150"/>
            <a:ext cx="9398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11 &lt; 12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47126" name="直线箭头连接符 11"/>
          <p:cNvCxnSpPr/>
          <p:nvPr/>
        </p:nvCxnSpPr>
        <p:spPr>
          <a:xfrm flipH="1">
            <a:off x="7164388" y="2686050"/>
            <a:ext cx="685800" cy="0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7127" name="椭圆 26"/>
          <p:cNvSpPr/>
          <p:nvPr/>
        </p:nvSpPr>
        <p:spPr>
          <a:xfrm>
            <a:off x="3282950" y="3087688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7128" name="椭圆 28"/>
          <p:cNvSpPr/>
          <p:nvPr/>
        </p:nvSpPr>
        <p:spPr>
          <a:xfrm>
            <a:off x="3663950" y="3690938"/>
            <a:ext cx="381000" cy="381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47129" name="直线箭头连接符 29"/>
          <p:cNvCxnSpPr>
            <a:stCxn id="47127" idx="3"/>
          </p:cNvCxnSpPr>
          <p:nvPr/>
        </p:nvCxnSpPr>
        <p:spPr>
          <a:xfrm flipH="1">
            <a:off x="3059113" y="3411538"/>
            <a:ext cx="279400" cy="279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7130" name="直线箭头连接符 30"/>
          <p:cNvCxnSpPr>
            <a:stCxn id="47127" idx="5"/>
            <a:endCxn id="47128" idx="0"/>
          </p:cNvCxnSpPr>
          <p:nvPr/>
        </p:nvCxnSpPr>
        <p:spPr>
          <a:xfrm>
            <a:off x="3608388" y="3411538"/>
            <a:ext cx="246062" cy="279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7131" name="文本框 34"/>
          <p:cNvSpPr txBox="1"/>
          <p:nvPr/>
        </p:nvSpPr>
        <p:spPr>
          <a:xfrm>
            <a:off x="3297238" y="3124200"/>
            <a:ext cx="374650" cy="306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12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47132" name="文本框 35"/>
          <p:cNvSpPr txBox="1"/>
          <p:nvPr/>
        </p:nvSpPr>
        <p:spPr>
          <a:xfrm>
            <a:off x="3668713" y="3727450"/>
            <a:ext cx="373062" cy="306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31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example for enter in a functional style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13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8131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0100" y="1524000"/>
            <a:ext cx="4229100" cy="463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2" name="椭圆 5"/>
          <p:cNvSpPr/>
          <p:nvPr/>
        </p:nvSpPr>
        <p:spPr>
          <a:xfrm>
            <a:off x="1203325" y="30480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8133" name="椭圆 6"/>
          <p:cNvSpPr/>
          <p:nvPr/>
        </p:nvSpPr>
        <p:spPr>
          <a:xfrm>
            <a:off x="788988" y="365125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8134" name="椭圆 7"/>
          <p:cNvSpPr/>
          <p:nvPr/>
        </p:nvSpPr>
        <p:spPr>
          <a:xfrm>
            <a:off x="1584325" y="365125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48135" name="直线箭头连接符 9"/>
          <p:cNvCxnSpPr>
            <a:stCxn id="48132" idx="3"/>
            <a:endCxn id="48133" idx="0"/>
          </p:cNvCxnSpPr>
          <p:nvPr/>
        </p:nvCxnSpPr>
        <p:spPr>
          <a:xfrm flipH="1">
            <a:off x="979488" y="3373438"/>
            <a:ext cx="279400" cy="277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8136" name="直线箭头连接符 10"/>
          <p:cNvCxnSpPr>
            <a:stCxn id="48132" idx="5"/>
            <a:endCxn id="48134" idx="0"/>
          </p:cNvCxnSpPr>
          <p:nvPr/>
        </p:nvCxnSpPr>
        <p:spPr>
          <a:xfrm>
            <a:off x="1528763" y="3373438"/>
            <a:ext cx="246062" cy="277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8137" name="文本框 13"/>
          <p:cNvSpPr txBox="1"/>
          <p:nvPr/>
        </p:nvSpPr>
        <p:spPr>
          <a:xfrm>
            <a:off x="1217613" y="3084513"/>
            <a:ext cx="3746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12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48138" name="文本框 14"/>
          <p:cNvSpPr txBox="1"/>
          <p:nvPr/>
        </p:nvSpPr>
        <p:spPr>
          <a:xfrm>
            <a:off x="1587500" y="3687763"/>
            <a:ext cx="3746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31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48139" name="文本框 15"/>
          <p:cNvSpPr txBox="1"/>
          <p:nvPr/>
        </p:nvSpPr>
        <p:spPr>
          <a:xfrm>
            <a:off x="831850" y="3687763"/>
            <a:ext cx="29368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7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48140" name="椭圆 16"/>
          <p:cNvSpPr/>
          <p:nvPr/>
        </p:nvSpPr>
        <p:spPr>
          <a:xfrm>
            <a:off x="327025" y="41910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8141" name="文本框 17"/>
          <p:cNvSpPr txBox="1"/>
          <p:nvPr/>
        </p:nvSpPr>
        <p:spPr>
          <a:xfrm>
            <a:off x="371475" y="4230688"/>
            <a:ext cx="293688" cy="3063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3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48142" name="椭圆 18"/>
          <p:cNvSpPr/>
          <p:nvPr/>
        </p:nvSpPr>
        <p:spPr>
          <a:xfrm>
            <a:off x="1203325" y="41910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8143" name="文本框 19"/>
          <p:cNvSpPr txBox="1"/>
          <p:nvPr/>
        </p:nvSpPr>
        <p:spPr>
          <a:xfrm>
            <a:off x="1211263" y="4230688"/>
            <a:ext cx="373062" cy="3063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10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cxnSp>
        <p:nvCxnSpPr>
          <p:cNvPr id="48144" name="直线连接符 21"/>
          <p:cNvCxnSpPr>
            <a:stCxn id="48140" idx="7"/>
            <a:endCxn id="48133" idx="3"/>
          </p:cNvCxnSpPr>
          <p:nvPr/>
        </p:nvCxnSpPr>
        <p:spPr>
          <a:xfrm flipV="1">
            <a:off x="652463" y="3976688"/>
            <a:ext cx="192087" cy="269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8145" name="直线连接符 25"/>
          <p:cNvCxnSpPr>
            <a:stCxn id="48142" idx="1"/>
            <a:endCxn id="48133" idx="5"/>
          </p:cNvCxnSpPr>
          <p:nvPr/>
        </p:nvCxnSpPr>
        <p:spPr>
          <a:xfrm flipH="1" flipV="1">
            <a:off x="1114425" y="3976688"/>
            <a:ext cx="144463" cy="269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8146" name="文本框 31"/>
          <p:cNvSpPr txBox="1"/>
          <p:nvPr/>
        </p:nvSpPr>
        <p:spPr>
          <a:xfrm>
            <a:off x="965200" y="2428875"/>
            <a:ext cx="857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origin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8147" name="文本框 32"/>
          <p:cNvSpPr txBox="1"/>
          <p:nvPr/>
        </p:nvSpPr>
        <p:spPr>
          <a:xfrm>
            <a:off x="2743200" y="2428875"/>
            <a:ext cx="12525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returned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8148" name="文本框 33"/>
          <p:cNvSpPr txBox="1"/>
          <p:nvPr/>
        </p:nvSpPr>
        <p:spPr>
          <a:xfrm>
            <a:off x="438150" y="1574800"/>
            <a:ext cx="24923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enter(t, 11, 0)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8149" name="文本框 2"/>
          <p:cNvSpPr txBox="1"/>
          <p:nvPr/>
        </p:nvSpPr>
        <p:spPr>
          <a:xfrm>
            <a:off x="438150" y="1962150"/>
            <a:ext cx="8239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11 &gt; 7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48150" name="直线箭头连接符 11"/>
          <p:cNvCxnSpPr/>
          <p:nvPr/>
        </p:nvCxnSpPr>
        <p:spPr>
          <a:xfrm flipH="1">
            <a:off x="7086600" y="4343400"/>
            <a:ext cx="685800" cy="0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8151" name="椭圆 26"/>
          <p:cNvSpPr/>
          <p:nvPr/>
        </p:nvSpPr>
        <p:spPr>
          <a:xfrm>
            <a:off x="3282950" y="3087688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8152" name="椭圆 28"/>
          <p:cNvSpPr/>
          <p:nvPr/>
        </p:nvSpPr>
        <p:spPr>
          <a:xfrm>
            <a:off x="3663950" y="3690938"/>
            <a:ext cx="381000" cy="381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48153" name="直线箭头连接符 29"/>
          <p:cNvCxnSpPr>
            <a:stCxn id="48151" idx="3"/>
          </p:cNvCxnSpPr>
          <p:nvPr/>
        </p:nvCxnSpPr>
        <p:spPr>
          <a:xfrm flipH="1">
            <a:off x="3059113" y="3411538"/>
            <a:ext cx="279400" cy="279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8154" name="直线箭头连接符 30"/>
          <p:cNvCxnSpPr>
            <a:stCxn id="48151" idx="5"/>
            <a:endCxn id="48152" idx="0"/>
          </p:cNvCxnSpPr>
          <p:nvPr/>
        </p:nvCxnSpPr>
        <p:spPr>
          <a:xfrm>
            <a:off x="3608388" y="3411538"/>
            <a:ext cx="246062" cy="279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8155" name="文本框 34"/>
          <p:cNvSpPr txBox="1"/>
          <p:nvPr/>
        </p:nvSpPr>
        <p:spPr>
          <a:xfrm>
            <a:off x="3297238" y="3124200"/>
            <a:ext cx="374650" cy="306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12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48156" name="文本框 35"/>
          <p:cNvSpPr txBox="1"/>
          <p:nvPr/>
        </p:nvSpPr>
        <p:spPr>
          <a:xfrm>
            <a:off x="3668713" y="3727450"/>
            <a:ext cx="373062" cy="306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31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48157" name="椭圆 36"/>
          <p:cNvSpPr/>
          <p:nvPr/>
        </p:nvSpPr>
        <p:spPr>
          <a:xfrm>
            <a:off x="2825750" y="3690938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8158" name="文本框 37"/>
          <p:cNvSpPr txBox="1"/>
          <p:nvPr/>
        </p:nvSpPr>
        <p:spPr>
          <a:xfrm>
            <a:off x="2870200" y="3727450"/>
            <a:ext cx="293688" cy="306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7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48159" name="椭圆 38"/>
          <p:cNvSpPr/>
          <p:nvPr/>
        </p:nvSpPr>
        <p:spPr>
          <a:xfrm>
            <a:off x="2363788" y="4230688"/>
            <a:ext cx="381000" cy="381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8160" name="文本框 39"/>
          <p:cNvSpPr txBox="1"/>
          <p:nvPr/>
        </p:nvSpPr>
        <p:spPr>
          <a:xfrm>
            <a:off x="2408238" y="4268788"/>
            <a:ext cx="293687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3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cxnSp>
        <p:nvCxnSpPr>
          <p:cNvPr id="48161" name="直线连接符 42"/>
          <p:cNvCxnSpPr>
            <a:stCxn id="48159" idx="7"/>
            <a:endCxn id="48157" idx="3"/>
          </p:cNvCxnSpPr>
          <p:nvPr/>
        </p:nvCxnSpPr>
        <p:spPr>
          <a:xfrm flipV="1">
            <a:off x="2689225" y="4014788"/>
            <a:ext cx="192088" cy="2714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8162" name="直线连接符 43"/>
          <p:cNvCxnSpPr>
            <a:endCxn id="48157" idx="5"/>
          </p:cNvCxnSpPr>
          <p:nvPr/>
        </p:nvCxnSpPr>
        <p:spPr>
          <a:xfrm flipH="1" flipV="1">
            <a:off x="3151188" y="4014788"/>
            <a:ext cx="146050" cy="2714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example for enter in a functional style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15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915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0100" y="1524000"/>
            <a:ext cx="4229100" cy="463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56" name="椭圆 5"/>
          <p:cNvSpPr/>
          <p:nvPr/>
        </p:nvSpPr>
        <p:spPr>
          <a:xfrm>
            <a:off x="1203325" y="30480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9157" name="椭圆 6"/>
          <p:cNvSpPr/>
          <p:nvPr/>
        </p:nvSpPr>
        <p:spPr>
          <a:xfrm>
            <a:off x="788988" y="365125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9158" name="椭圆 7"/>
          <p:cNvSpPr/>
          <p:nvPr/>
        </p:nvSpPr>
        <p:spPr>
          <a:xfrm>
            <a:off x="1584325" y="365125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49159" name="直线箭头连接符 9"/>
          <p:cNvCxnSpPr>
            <a:stCxn id="49156" idx="3"/>
            <a:endCxn id="49157" idx="0"/>
          </p:cNvCxnSpPr>
          <p:nvPr/>
        </p:nvCxnSpPr>
        <p:spPr>
          <a:xfrm flipH="1">
            <a:off x="979488" y="3373438"/>
            <a:ext cx="279400" cy="277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9160" name="直线箭头连接符 10"/>
          <p:cNvCxnSpPr>
            <a:stCxn id="49156" idx="5"/>
            <a:endCxn id="49158" idx="0"/>
          </p:cNvCxnSpPr>
          <p:nvPr/>
        </p:nvCxnSpPr>
        <p:spPr>
          <a:xfrm>
            <a:off x="1528763" y="3373438"/>
            <a:ext cx="246062" cy="277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9161" name="文本框 13"/>
          <p:cNvSpPr txBox="1"/>
          <p:nvPr/>
        </p:nvSpPr>
        <p:spPr>
          <a:xfrm>
            <a:off x="1217613" y="3084513"/>
            <a:ext cx="3746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12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49162" name="文本框 14"/>
          <p:cNvSpPr txBox="1"/>
          <p:nvPr/>
        </p:nvSpPr>
        <p:spPr>
          <a:xfrm>
            <a:off x="1587500" y="3687763"/>
            <a:ext cx="3746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31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49163" name="文本框 15"/>
          <p:cNvSpPr txBox="1"/>
          <p:nvPr/>
        </p:nvSpPr>
        <p:spPr>
          <a:xfrm>
            <a:off x="831850" y="3687763"/>
            <a:ext cx="29368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7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49164" name="椭圆 16"/>
          <p:cNvSpPr/>
          <p:nvPr/>
        </p:nvSpPr>
        <p:spPr>
          <a:xfrm>
            <a:off x="327025" y="41910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9165" name="文本框 17"/>
          <p:cNvSpPr txBox="1"/>
          <p:nvPr/>
        </p:nvSpPr>
        <p:spPr>
          <a:xfrm>
            <a:off x="371475" y="4230688"/>
            <a:ext cx="293688" cy="3063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3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49166" name="椭圆 18"/>
          <p:cNvSpPr/>
          <p:nvPr/>
        </p:nvSpPr>
        <p:spPr>
          <a:xfrm>
            <a:off x="1203325" y="41910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9167" name="文本框 19"/>
          <p:cNvSpPr txBox="1"/>
          <p:nvPr/>
        </p:nvSpPr>
        <p:spPr>
          <a:xfrm>
            <a:off x="1211263" y="4230688"/>
            <a:ext cx="373062" cy="3063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10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cxnSp>
        <p:nvCxnSpPr>
          <p:cNvPr id="49168" name="直线连接符 21"/>
          <p:cNvCxnSpPr>
            <a:stCxn id="49164" idx="7"/>
            <a:endCxn id="49157" idx="3"/>
          </p:cNvCxnSpPr>
          <p:nvPr/>
        </p:nvCxnSpPr>
        <p:spPr>
          <a:xfrm flipV="1">
            <a:off x="652463" y="3976688"/>
            <a:ext cx="192087" cy="269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9169" name="直线连接符 25"/>
          <p:cNvCxnSpPr>
            <a:stCxn id="49166" idx="1"/>
            <a:endCxn id="49157" idx="5"/>
          </p:cNvCxnSpPr>
          <p:nvPr/>
        </p:nvCxnSpPr>
        <p:spPr>
          <a:xfrm flipH="1" flipV="1">
            <a:off x="1114425" y="3976688"/>
            <a:ext cx="144463" cy="269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9170" name="文本框 31"/>
          <p:cNvSpPr txBox="1"/>
          <p:nvPr/>
        </p:nvSpPr>
        <p:spPr>
          <a:xfrm>
            <a:off x="965200" y="2428875"/>
            <a:ext cx="857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origin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9171" name="文本框 32"/>
          <p:cNvSpPr txBox="1"/>
          <p:nvPr/>
        </p:nvSpPr>
        <p:spPr>
          <a:xfrm>
            <a:off x="2743200" y="2428875"/>
            <a:ext cx="12525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returned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9172" name="文本框 33"/>
          <p:cNvSpPr txBox="1"/>
          <p:nvPr/>
        </p:nvSpPr>
        <p:spPr>
          <a:xfrm>
            <a:off x="438150" y="1574800"/>
            <a:ext cx="24923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enter(t, 11, 0)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9173" name="文本框 2"/>
          <p:cNvSpPr txBox="1"/>
          <p:nvPr/>
        </p:nvSpPr>
        <p:spPr>
          <a:xfrm>
            <a:off x="438150" y="1962150"/>
            <a:ext cx="9398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11 &gt; 10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49174" name="直线箭头连接符 11"/>
          <p:cNvCxnSpPr/>
          <p:nvPr/>
        </p:nvCxnSpPr>
        <p:spPr>
          <a:xfrm flipH="1">
            <a:off x="7086600" y="4343400"/>
            <a:ext cx="685800" cy="0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9175" name="椭圆 26"/>
          <p:cNvSpPr/>
          <p:nvPr/>
        </p:nvSpPr>
        <p:spPr>
          <a:xfrm>
            <a:off x="3282950" y="3087688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9176" name="椭圆 28"/>
          <p:cNvSpPr/>
          <p:nvPr/>
        </p:nvSpPr>
        <p:spPr>
          <a:xfrm>
            <a:off x="3663950" y="3690938"/>
            <a:ext cx="381000" cy="381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49177" name="直线箭头连接符 29"/>
          <p:cNvCxnSpPr>
            <a:stCxn id="49175" idx="3"/>
          </p:cNvCxnSpPr>
          <p:nvPr/>
        </p:nvCxnSpPr>
        <p:spPr>
          <a:xfrm flipH="1">
            <a:off x="3059113" y="3411538"/>
            <a:ext cx="279400" cy="279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9178" name="直线箭头连接符 30"/>
          <p:cNvCxnSpPr>
            <a:stCxn id="49175" idx="5"/>
            <a:endCxn id="49176" idx="0"/>
          </p:cNvCxnSpPr>
          <p:nvPr/>
        </p:nvCxnSpPr>
        <p:spPr>
          <a:xfrm>
            <a:off x="3608388" y="3411538"/>
            <a:ext cx="246062" cy="279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9179" name="文本框 34"/>
          <p:cNvSpPr txBox="1"/>
          <p:nvPr/>
        </p:nvSpPr>
        <p:spPr>
          <a:xfrm>
            <a:off x="3297238" y="3124200"/>
            <a:ext cx="374650" cy="306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12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49180" name="文本框 35"/>
          <p:cNvSpPr txBox="1"/>
          <p:nvPr/>
        </p:nvSpPr>
        <p:spPr>
          <a:xfrm>
            <a:off x="3668713" y="3727450"/>
            <a:ext cx="373062" cy="306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31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49181" name="椭圆 36"/>
          <p:cNvSpPr/>
          <p:nvPr/>
        </p:nvSpPr>
        <p:spPr>
          <a:xfrm>
            <a:off x="2825750" y="3690938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9182" name="文本框 37"/>
          <p:cNvSpPr txBox="1"/>
          <p:nvPr/>
        </p:nvSpPr>
        <p:spPr>
          <a:xfrm>
            <a:off x="2870200" y="3727450"/>
            <a:ext cx="293688" cy="306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7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49183" name="椭圆 38"/>
          <p:cNvSpPr/>
          <p:nvPr/>
        </p:nvSpPr>
        <p:spPr>
          <a:xfrm>
            <a:off x="2363788" y="4230688"/>
            <a:ext cx="381000" cy="381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9184" name="文本框 39"/>
          <p:cNvSpPr txBox="1"/>
          <p:nvPr/>
        </p:nvSpPr>
        <p:spPr>
          <a:xfrm>
            <a:off x="2408238" y="4268788"/>
            <a:ext cx="293687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3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cxnSp>
        <p:nvCxnSpPr>
          <p:cNvPr id="49185" name="直线连接符 42"/>
          <p:cNvCxnSpPr>
            <a:stCxn id="49183" idx="7"/>
            <a:endCxn id="49181" idx="3"/>
          </p:cNvCxnSpPr>
          <p:nvPr/>
        </p:nvCxnSpPr>
        <p:spPr>
          <a:xfrm flipV="1">
            <a:off x="2689225" y="4014788"/>
            <a:ext cx="192088" cy="2714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9186" name="直线连接符 43"/>
          <p:cNvCxnSpPr>
            <a:endCxn id="49181" idx="5"/>
          </p:cNvCxnSpPr>
          <p:nvPr/>
        </p:nvCxnSpPr>
        <p:spPr>
          <a:xfrm flipH="1" flipV="1">
            <a:off x="3151188" y="4014788"/>
            <a:ext cx="146050" cy="2714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9187" name="椭圆 40"/>
          <p:cNvSpPr/>
          <p:nvPr/>
        </p:nvSpPr>
        <p:spPr>
          <a:xfrm>
            <a:off x="3248025" y="4230688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9188" name="文本框 41"/>
          <p:cNvSpPr txBox="1"/>
          <p:nvPr/>
        </p:nvSpPr>
        <p:spPr>
          <a:xfrm>
            <a:off x="3255963" y="4268788"/>
            <a:ext cx="373062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10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cxnSp>
        <p:nvCxnSpPr>
          <p:cNvPr id="49189" name="直线连接符 44"/>
          <p:cNvCxnSpPr/>
          <p:nvPr/>
        </p:nvCxnSpPr>
        <p:spPr>
          <a:xfrm flipH="1" flipV="1">
            <a:off x="3519488" y="4602163"/>
            <a:ext cx="144462" cy="269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example for enter in a functional style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017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0179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0100" y="1524000"/>
            <a:ext cx="4229100" cy="463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0" name="椭圆 5"/>
          <p:cNvSpPr/>
          <p:nvPr/>
        </p:nvSpPr>
        <p:spPr>
          <a:xfrm>
            <a:off x="1203325" y="30480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0181" name="椭圆 6"/>
          <p:cNvSpPr/>
          <p:nvPr/>
        </p:nvSpPr>
        <p:spPr>
          <a:xfrm>
            <a:off x="788988" y="365125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0182" name="椭圆 7"/>
          <p:cNvSpPr/>
          <p:nvPr/>
        </p:nvSpPr>
        <p:spPr>
          <a:xfrm>
            <a:off x="1584325" y="365125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50183" name="直线箭头连接符 9"/>
          <p:cNvCxnSpPr>
            <a:stCxn id="50180" idx="3"/>
            <a:endCxn id="50181" idx="0"/>
          </p:cNvCxnSpPr>
          <p:nvPr/>
        </p:nvCxnSpPr>
        <p:spPr>
          <a:xfrm flipH="1">
            <a:off x="979488" y="3373438"/>
            <a:ext cx="279400" cy="277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0184" name="直线箭头连接符 10"/>
          <p:cNvCxnSpPr>
            <a:stCxn id="50180" idx="5"/>
            <a:endCxn id="50182" idx="0"/>
          </p:cNvCxnSpPr>
          <p:nvPr/>
        </p:nvCxnSpPr>
        <p:spPr>
          <a:xfrm>
            <a:off x="1528763" y="3373438"/>
            <a:ext cx="246062" cy="277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0185" name="文本框 13"/>
          <p:cNvSpPr txBox="1"/>
          <p:nvPr/>
        </p:nvSpPr>
        <p:spPr>
          <a:xfrm>
            <a:off x="1217613" y="3084513"/>
            <a:ext cx="3746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12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50186" name="文本框 14"/>
          <p:cNvSpPr txBox="1"/>
          <p:nvPr/>
        </p:nvSpPr>
        <p:spPr>
          <a:xfrm>
            <a:off x="1587500" y="3687763"/>
            <a:ext cx="3746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31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50187" name="文本框 15"/>
          <p:cNvSpPr txBox="1"/>
          <p:nvPr/>
        </p:nvSpPr>
        <p:spPr>
          <a:xfrm>
            <a:off x="831850" y="3687763"/>
            <a:ext cx="29368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7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50188" name="椭圆 16"/>
          <p:cNvSpPr/>
          <p:nvPr/>
        </p:nvSpPr>
        <p:spPr>
          <a:xfrm>
            <a:off x="327025" y="41910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0189" name="文本框 17"/>
          <p:cNvSpPr txBox="1"/>
          <p:nvPr/>
        </p:nvSpPr>
        <p:spPr>
          <a:xfrm>
            <a:off x="371475" y="4230688"/>
            <a:ext cx="293688" cy="3063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3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50190" name="椭圆 18"/>
          <p:cNvSpPr/>
          <p:nvPr/>
        </p:nvSpPr>
        <p:spPr>
          <a:xfrm>
            <a:off x="1203325" y="41910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0191" name="文本框 19"/>
          <p:cNvSpPr txBox="1"/>
          <p:nvPr/>
        </p:nvSpPr>
        <p:spPr>
          <a:xfrm>
            <a:off x="1211263" y="4230688"/>
            <a:ext cx="373062" cy="3063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10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cxnSp>
        <p:nvCxnSpPr>
          <p:cNvPr id="50192" name="直线连接符 21"/>
          <p:cNvCxnSpPr>
            <a:stCxn id="50188" idx="7"/>
            <a:endCxn id="50181" idx="3"/>
          </p:cNvCxnSpPr>
          <p:nvPr/>
        </p:nvCxnSpPr>
        <p:spPr>
          <a:xfrm flipV="1">
            <a:off x="652463" y="3976688"/>
            <a:ext cx="192087" cy="269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0193" name="直线连接符 25"/>
          <p:cNvCxnSpPr>
            <a:stCxn id="50190" idx="1"/>
            <a:endCxn id="50181" idx="5"/>
          </p:cNvCxnSpPr>
          <p:nvPr/>
        </p:nvCxnSpPr>
        <p:spPr>
          <a:xfrm flipH="1" flipV="1">
            <a:off x="1114425" y="3976688"/>
            <a:ext cx="144463" cy="269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0194" name="文本框 31"/>
          <p:cNvSpPr txBox="1"/>
          <p:nvPr/>
        </p:nvSpPr>
        <p:spPr>
          <a:xfrm>
            <a:off x="965200" y="2428875"/>
            <a:ext cx="857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origin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0195" name="文本框 32"/>
          <p:cNvSpPr txBox="1"/>
          <p:nvPr/>
        </p:nvSpPr>
        <p:spPr>
          <a:xfrm>
            <a:off x="2743200" y="2428875"/>
            <a:ext cx="12525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returned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0196" name="文本框 33"/>
          <p:cNvSpPr txBox="1"/>
          <p:nvPr/>
        </p:nvSpPr>
        <p:spPr>
          <a:xfrm>
            <a:off x="438150" y="1574800"/>
            <a:ext cx="24923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enter(t, 11, 0)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0197" name="文本框 2"/>
          <p:cNvSpPr txBox="1"/>
          <p:nvPr/>
        </p:nvSpPr>
        <p:spPr>
          <a:xfrm>
            <a:off x="438150" y="1962150"/>
            <a:ext cx="6635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Null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50198" name="直线箭头连接符 11"/>
          <p:cNvCxnSpPr/>
          <p:nvPr/>
        </p:nvCxnSpPr>
        <p:spPr>
          <a:xfrm flipH="1">
            <a:off x="7315200" y="5257800"/>
            <a:ext cx="685800" cy="0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0199" name="椭圆 26"/>
          <p:cNvSpPr/>
          <p:nvPr/>
        </p:nvSpPr>
        <p:spPr>
          <a:xfrm>
            <a:off x="3282950" y="3087688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0200" name="椭圆 28"/>
          <p:cNvSpPr/>
          <p:nvPr/>
        </p:nvSpPr>
        <p:spPr>
          <a:xfrm>
            <a:off x="3663950" y="3690938"/>
            <a:ext cx="381000" cy="381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50201" name="直线箭头连接符 29"/>
          <p:cNvCxnSpPr>
            <a:stCxn id="50199" idx="3"/>
          </p:cNvCxnSpPr>
          <p:nvPr/>
        </p:nvCxnSpPr>
        <p:spPr>
          <a:xfrm flipH="1">
            <a:off x="3059113" y="3411538"/>
            <a:ext cx="279400" cy="279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0202" name="直线箭头连接符 30"/>
          <p:cNvCxnSpPr>
            <a:stCxn id="50199" idx="5"/>
            <a:endCxn id="50200" idx="0"/>
          </p:cNvCxnSpPr>
          <p:nvPr/>
        </p:nvCxnSpPr>
        <p:spPr>
          <a:xfrm>
            <a:off x="3608388" y="3411538"/>
            <a:ext cx="246062" cy="279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0203" name="文本框 34"/>
          <p:cNvSpPr txBox="1"/>
          <p:nvPr/>
        </p:nvSpPr>
        <p:spPr>
          <a:xfrm>
            <a:off x="3297238" y="3124200"/>
            <a:ext cx="374650" cy="306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12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50204" name="文本框 35"/>
          <p:cNvSpPr txBox="1"/>
          <p:nvPr/>
        </p:nvSpPr>
        <p:spPr>
          <a:xfrm>
            <a:off x="3668713" y="3727450"/>
            <a:ext cx="373062" cy="306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31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50205" name="椭圆 36"/>
          <p:cNvSpPr/>
          <p:nvPr/>
        </p:nvSpPr>
        <p:spPr>
          <a:xfrm>
            <a:off x="2825750" y="3690938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0206" name="文本框 37"/>
          <p:cNvSpPr txBox="1"/>
          <p:nvPr/>
        </p:nvSpPr>
        <p:spPr>
          <a:xfrm>
            <a:off x="2870200" y="3727450"/>
            <a:ext cx="293688" cy="306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7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50207" name="椭圆 38"/>
          <p:cNvSpPr/>
          <p:nvPr/>
        </p:nvSpPr>
        <p:spPr>
          <a:xfrm>
            <a:off x="2363788" y="4230688"/>
            <a:ext cx="381000" cy="381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0208" name="文本框 39"/>
          <p:cNvSpPr txBox="1"/>
          <p:nvPr/>
        </p:nvSpPr>
        <p:spPr>
          <a:xfrm>
            <a:off x="2408238" y="4268788"/>
            <a:ext cx="293687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3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cxnSp>
        <p:nvCxnSpPr>
          <p:cNvPr id="50209" name="直线连接符 42"/>
          <p:cNvCxnSpPr>
            <a:stCxn id="50207" idx="7"/>
            <a:endCxn id="50205" idx="3"/>
          </p:cNvCxnSpPr>
          <p:nvPr/>
        </p:nvCxnSpPr>
        <p:spPr>
          <a:xfrm flipV="1">
            <a:off x="2689225" y="4014788"/>
            <a:ext cx="192088" cy="2714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0210" name="直线连接符 43"/>
          <p:cNvCxnSpPr>
            <a:endCxn id="50205" idx="5"/>
          </p:cNvCxnSpPr>
          <p:nvPr/>
        </p:nvCxnSpPr>
        <p:spPr>
          <a:xfrm flipH="1" flipV="1">
            <a:off x="3151188" y="4014788"/>
            <a:ext cx="146050" cy="2714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0211" name="椭圆 40"/>
          <p:cNvSpPr/>
          <p:nvPr/>
        </p:nvSpPr>
        <p:spPr>
          <a:xfrm>
            <a:off x="3248025" y="4230688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0212" name="文本框 41"/>
          <p:cNvSpPr txBox="1"/>
          <p:nvPr/>
        </p:nvSpPr>
        <p:spPr>
          <a:xfrm>
            <a:off x="3255963" y="4268788"/>
            <a:ext cx="373062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10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cxnSp>
        <p:nvCxnSpPr>
          <p:cNvPr id="50213" name="直线连接符 44"/>
          <p:cNvCxnSpPr/>
          <p:nvPr/>
        </p:nvCxnSpPr>
        <p:spPr>
          <a:xfrm flipH="1" flipV="1">
            <a:off x="3519488" y="4602163"/>
            <a:ext cx="144462" cy="269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0214" name="椭圆 45"/>
          <p:cNvSpPr/>
          <p:nvPr/>
        </p:nvSpPr>
        <p:spPr>
          <a:xfrm>
            <a:off x="3578225" y="483235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0215" name="文本框 46"/>
          <p:cNvSpPr txBox="1"/>
          <p:nvPr/>
        </p:nvSpPr>
        <p:spPr>
          <a:xfrm>
            <a:off x="3584575" y="4870450"/>
            <a:ext cx="34607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11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When enter is returned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0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120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0100" y="1524000"/>
            <a:ext cx="4229100" cy="463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椭圆 5"/>
          <p:cNvSpPr/>
          <p:nvPr/>
        </p:nvSpPr>
        <p:spPr bwMode="auto">
          <a:xfrm>
            <a:off x="1203325" y="3048000"/>
            <a:ext cx="3810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788988" y="3651250"/>
            <a:ext cx="3810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7" name="椭圆 7"/>
          <p:cNvSpPr/>
          <p:nvPr/>
        </p:nvSpPr>
        <p:spPr>
          <a:xfrm>
            <a:off x="1584325" y="365125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51208" name="直线箭头连接符 8"/>
          <p:cNvCxnSpPr>
            <a:stCxn id="6" idx="3"/>
            <a:endCxn id="7" idx="0"/>
          </p:cNvCxnSpPr>
          <p:nvPr/>
        </p:nvCxnSpPr>
        <p:spPr>
          <a:xfrm flipH="1">
            <a:off x="979488" y="3373438"/>
            <a:ext cx="279400" cy="277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1209" name="直线箭头连接符 9"/>
          <p:cNvCxnSpPr>
            <a:stCxn id="6" idx="5"/>
            <a:endCxn id="51207" idx="0"/>
          </p:cNvCxnSpPr>
          <p:nvPr/>
        </p:nvCxnSpPr>
        <p:spPr>
          <a:xfrm>
            <a:off x="1528763" y="3373438"/>
            <a:ext cx="246062" cy="277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10" name="文本框 10"/>
          <p:cNvSpPr txBox="1"/>
          <p:nvPr/>
        </p:nvSpPr>
        <p:spPr>
          <a:xfrm>
            <a:off x="1217613" y="3084513"/>
            <a:ext cx="3746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12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51211" name="文本框 11"/>
          <p:cNvSpPr txBox="1"/>
          <p:nvPr/>
        </p:nvSpPr>
        <p:spPr>
          <a:xfrm>
            <a:off x="1587500" y="3687763"/>
            <a:ext cx="3746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31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51212" name="文本框 12"/>
          <p:cNvSpPr txBox="1"/>
          <p:nvPr/>
        </p:nvSpPr>
        <p:spPr>
          <a:xfrm>
            <a:off x="831850" y="3687763"/>
            <a:ext cx="29368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7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51213" name="椭圆 13"/>
          <p:cNvSpPr/>
          <p:nvPr/>
        </p:nvSpPr>
        <p:spPr>
          <a:xfrm>
            <a:off x="327025" y="41910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1214" name="文本框 14"/>
          <p:cNvSpPr txBox="1"/>
          <p:nvPr/>
        </p:nvSpPr>
        <p:spPr>
          <a:xfrm>
            <a:off x="371475" y="4230688"/>
            <a:ext cx="293688" cy="3063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3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51215" name="椭圆 15"/>
          <p:cNvSpPr/>
          <p:nvPr/>
        </p:nvSpPr>
        <p:spPr>
          <a:xfrm>
            <a:off x="1203325" y="4191000"/>
            <a:ext cx="381000" cy="381000"/>
          </a:xfrm>
          <a:prstGeom prst="ellipse">
            <a:avLst/>
          </a:prstGeom>
          <a:solidFill>
            <a:srgbClr val="E6E7E6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1216" name="文本框 16"/>
          <p:cNvSpPr txBox="1"/>
          <p:nvPr/>
        </p:nvSpPr>
        <p:spPr>
          <a:xfrm>
            <a:off x="1211263" y="4230688"/>
            <a:ext cx="373062" cy="3063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10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cxnSp>
        <p:nvCxnSpPr>
          <p:cNvPr id="51217" name="直线连接符 17"/>
          <p:cNvCxnSpPr>
            <a:stCxn id="51213" idx="7"/>
            <a:endCxn id="7" idx="3"/>
          </p:cNvCxnSpPr>
          <p:nvPr/>
        </p:nvCxnSpPr>
        <p:spPr>
          <a:xfrm flipV="1">
            <a:off x="652463" y="3976688"/>
            <a:ext cx="192087" cy="269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" name="直线连接符 18"/>
          <p:cNvCxnSpPr>
            <a:stCxn id="51215" idx="1"/>
            <a:endCxn id="7" idx="5"/>
          </p:cNvCxnSpPr>
          <p:nvPr/>
        </p:nvCxnSpPr>
        <p:spPr bwMode="auto">
          <a:xfrm flipH="1" flipV="1">
            <a:off x="1114425" y="3976688"/>
            <a:ext cx="144463" cy="269875"/>
          </a:xfrm>
          <a:prstGeom prst="lin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219" name="文本框 19"/>
          <p:cNvSpPr txBox="1"/>
          <p:nvPr/>
        </p:nvSpPr>
        <p:spPr>
          <a:xfrm>
            <a:off x="965200" y="2428875"/>
            <a:ext cx="857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origin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1220" name="文本框 20"/>
          <p:cNvSpPr txBox="1"/>
          <p:nvPr/>
        </p:nvSpPr>
        <p:spPr>
          <a:xfrm>
            <a:off x="2743200" y="2428875"/>
            <a:ext cx="12525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returned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1221" name="椭圆 21"/>
          <p:cNvSpPr/>
          <p:nvPr/>
        </p:nvSpPr>
        <p:spPr>
          <a:xfrm>
            <a:off x="3282950" y="3087688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1222" name="椭圆 22"/>
          <p:cNvSpPr/>
          <p:nvPr/>
        </p:nvSpPr>
        <p:spPr>
          <a:xfrm>
            <a:off x="3663950" y="3690938"/>
            <a:ext cx="381000" cy="381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51223" name="直线箭头连接符 23"/>
          <p:cNvCxnSpPr>
            <a:stCxn id="51221" idx="3"/>
          </p:cNvCxnSpPr>
          <p:nvPr/>
        </p:nvCxnSpPr>
        <p:spPr>
          <a:xfrm flipH="1">
            <a:off x="3059113" y="3411538"/>
            <a:ext cx="279400" cy="279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1224" name="直线箭头连接符 24"/>
          <p:cNvCxnSpPr>
            <a:stCxn id="51221" idx="5"/>
            <a:endCxn id="51222" idx="0"/>
          </p:cNvCxnSpPr>
          <p:nvPr/>
        </p:nvCxnSpPr>
        <p:spPr>
          <a:xfrm>
            <a:off x="3608388" y="3411538"/>
            <a:ext cx="246062" cy="279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25" name="文本框 25"/>
          <p:cNvSpPr txBox="1"/>
          <p:nvPr/>
        </p:nvSpPr>
        <p:spPr>
          <a:xfrm>
            <a:off x="3297238" y="3124200"/>
            <a:ext cx="374650" cy="306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12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51226" name="文本框 26"/>
          <p:cNvSpPr txBox="1"/>
          <p:nvPr/>
        </p:nvSpPr>
        <p:spPr>
          <a:xfrm>
            <a:off x="3668713" y="3727450"/>
            <a:ext cx="373062" cy="306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31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51227" name="椭圆 27"/>
          <p:cNvSpPr/>
          <p:nvPr/>
        </p:nvSpPr>
        <p:spPr>
          <a:xfrm>
            <a:off x="2825750" y="3690938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1228" name="文本框 28"/>
          <p:cNvSpPr txBox="1"/>
          <p:nvPr/>
        </p:nvSpPr>
        <p:spPr>
          <a:xfrm>
            <a:off x="2870200" y="3727450"/>
            <a:ext cx="293688" cy="306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7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51229" name="椭圆 29"/>
          <p:cNvSpPr/>
          <p:nvPr/>
        </p:nvSpPr>
        <p:spPr>
          <a:xfrm>
            <a:off x="2363788" y="4230688"/>
            <a:ext cx="381000" cy="381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1230" name="文本框 30"/>
          <p:cNvSpPr txBox="1"/>
          <p:nvPr/>
        </p:nvSpPr>
        <p:spPr>
          <a:xfrm>
            <a:off x="2408238" y="4268788"/>
            <a:ext cx="293687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3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cxnSp>
        <p:nvCxnSpPr>
          <p:cNvPr id="51231" name="直线连接符 31"/>
          <p:cNvCxnSpPr>
            <a:stCxn id="51229" idx="7"/>
            <a:endCxn id="51227" idx="3"/>
          </p:cNvCxnSpPr>
          <p:nvPr/>
        </p:nvCxnSpPr>
        <p:spPr>
          <a:xfrm flipV="1">
            <a:off x="2689225" y="4014788"/>
            <a:ext cx="192088" cy="2714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1232" name="直线连接符 32"/>
          <p:cNvCxnSpPr>
            <a:endCxn id="51227" idx="5"/>
          </p:cNvCxnSpPr>
          <p:nvPr/>
        </p:nvCxnSpPr>
        <p:spPr>
          <a:xfrm flipH="1" flipV="1">
            <a:off x="3151188" y="4014788"/>
            <a:ext cx="146050" cy="2714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3" name="椭圆 33"/>
          <p:cNvSpPr/>
          <p:nvPr/>
        </p:nvSpPr>
        <p:spPr>
          <a:xfrm>
            <a:off x="3248025" y="4230688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1234" name="文本框 34"/>
          <p:cNvSpPr txBox="1"/>
          <p:nvPr/>
        </p:nvSpPr>
        <p:spPr>
          <a:xfrm>
            <a:off x="3255963" y="4268788"/>
            <a:ext cx="373062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10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cxnSp>
        <p:nvCxnSpPr>
          <p:cNvPr id="51235" name="直线连接符 35"/>
          <p:cNvCxnSpPr/>
          <p:nvPr/>
        </p:nvCxnSpPr>
        <p:spPr>
          <a:xfrm flipH="1" flipV="1">
            <a:off x="3519488" y="4602163"/>
            <a:ext cx="144462" cy="269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6" name="椭圆 36"/>
          <p:cNvSpPr/>
          <p:nvPr/>
        </p:nvSpPr>
        <p:spPr>
          <a:xfrm>
            <a:off x="3578225" y="483235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1237" name="文本框 37"/>
          <p:cNvSpPr txBox="1"/>
          <p:nvPr/>
        </p:nvSpPr>
        <p:spPr>
          <a:xfrm>
            <a:off x="3584575" y="4870450"/>
            <a:ext cx="34607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11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51238" name="文本框 38"/>
          <p:cNvSpPr txBox="1"/>
          <p:nvPr/>
        </p:nvSpPr>
        <p:spPr>
          <a:xfrm>
            <a:off x="746125" y="5480050"/>
            <a:ext cx="3657600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Unused nodes can be deleted</a:t>
            </a:r>
            <a:endParaRPr lang="en-US" altLang="zh-CN" sz="20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Shared nodes are kept</a:t>
            </a: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Recap: the prohibited behaviors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Assignments to vars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Assignments to heap records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Calls to external functions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External functions are usually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I/O related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E.g. print, getchar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How to make them ‘functional’?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Solution: continuation-based I/O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222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8" name="右大括号 4"/>
          <p:cNvSpPr/>
          <p:nvPr/>
        </p:nvSpPr>
        <p:spPr>
          <a:xfrm>
            <a:off x="5867400" y="1676400"/>
            <a:ext cx="155575" cy="838200"/>
          </a:xfrm>
          <a:prstGeom prst="rightBrace">
            <a:avLst>
              <a:gd name="adj1" fmla="val 8331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2229" name="文本框 5"/>
          <p:cNvSpPr txBox="1"/>
          <p:nvPr/>
        </p:nvSpPr>
        <p:spPr>
          <a:xfrm>
            <a:off x="6048375" y="1895475"/>
            <a:ext cx="194468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reconstruction</a:t>
            </a: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2230" name="文本框 6"/>
          <p:cNvSpPr txBox="1"/>
          <p:nvPr/>
        </p:nvSpPr>
        <p:spPr>
          <a:xfrm>
            <a:off x="6172200" y="2667000"/>
            <a:ext cx="3460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?</a:t>
            </a:r>
            <a:endParaRPr lang="zh-CN" altLang="en-US" sz="2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What is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continuation</a:t>
            </a:r>
            <a:r>
              <a:rPr lang="en-US" altLang="zh-CN">
                <a:ea typeface="宋体" panose="02010600030101010101" pitchFamily="2" charset="-122"/>
              </a:rPr>
              <a:t>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Formally: an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abstract representation</a:t>
            </a:r>
            <a:r>
              <a:rPr lang="en-US" altLang="zh-CN">
                <a:ea typeface="宋体" panose="02010600030101010101" pitchFamily="2" charset="-122"/>
              </a:rPr>
              <a:t> of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control state</a:t>
            </a:r>
            <a:r>
              <a:rPr lang="en-US" altLang="zh-CN">
                <a:ea typeface="宋体" panose="02010600030101010101" pitchFamily="2" charset="-122"/>
              </a:rPr>
              <a:t> of a computer program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Similar to “context”(</a:t>
            </a:r>
            <a:r>
              <a:rPr lang="zh-CN" altLang="en-US">
                <a:ea typeface="宋体" panose="02010600030101010101" pitchFamily="2" charset="-122"/>
              </a:rPr>
              <a:t>上下文</a:t>
            </a:r>
            <a:r>
              <a:rPr lang="en-US" altLang="zh-CN">
                <a:ea typeface="宋体" panose="02010600030101010101" pitchFamily="2" charset="-122"/>
              </a:rPr>
              <a:t>) in process/thread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Coroutines(</a:t>
            </a:r>
            <a:r>
              <a:rPr lang="zh-CN" altLang="en-US">
                <a:ea typeface="宋体" panose="02010600030101010101" pitchFamily="2" charset="-122"/>
              </a:rPr>
              <a:t>协同程序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协程</a:t>
            </a:r>
            <a:r>
              <a:rPr lang="en-US" altLang="zh-CN">
                <a:ea typeface="宋体" panose="02010600030101010101" pitchFamily="2" charset="-122"/>
              </a:rPr>
              <a:t>) can be implemented with continuations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In functional I/O, continuations are used to: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Generate a fixed return value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answer(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与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中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main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的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return 0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类似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So a function always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returns the same value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325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example for Fun-Tiger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7411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0" y="1460500"/>
            <a:ext cx="4724400" cy="518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2" name="矩形 5"/>
          <p:cNvSpPr/>
          <p:nvPr/>
        </p:nvSpPr>
        <p:spPr>
          <a:xfrm>
            <a:off x="4495800" y="1676400"/>
            <a:ext cx="25146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7413" name="文本框 6"/>
          <p:cNvSpPr txBox="1"/>
          <p:nvPr/>
        </p:nvSpPr>
        <p:spPr>
          <a:xfrm>
            <a:off x="985838" y="1622425"/>
            <a:ext cx="2709862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Type declaration: </a:t>
            </a:r>
            <a:endParaRPr lang="en-US" altLang="zh-CN" sz="20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accept int, return int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17414" name="直线箭头连接符 8"/>
          <p:cNvCxnSpPr>
            <a:stCxn id="17412" idx="1"/>
          </p:cNvCxnSpPr>
          <p:nvPr/>
        </p:nvCxnSpPr>
        <p:spPr>
          <a:xfrm flipH="1">
            <a:off x="3276600" y="1828800"/>
            <a:ext cx="1219200" cy="1476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Types and functions for PureFun-Tiger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27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Adding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answer type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 abstract type for the return value of I/O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Denoting the “result” for the entire program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27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427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4662488"/>
            <a:ext cx="5334000" cy="1970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77" name="矩形 6"/>
          <p:cNvSpPr/>
          <p:nvPr/>
        </p:nvSpPr>
        <p:spPr>
          <a:xfrm>
            <a:off x="1828800" y="4727575"/>
            <a:ext cx="14478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Types and functions for PureFun-Tiger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Adding the answer type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consumer type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Containing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logic to handle input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Now the I/O related logic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explicitly passed in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529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530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4662488"/>
            <a:ext cx="5334000" cy="1970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301" name="矩形 6"/>
          <p:cNvSpPr/>
          <p:nvPr/>
        </p:nvSpPr>
        <p:spPr>
          <a:xfrm>
            <a:off x="1828800" y="4953000"/>
            <a:ext cx="45720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Types and functions for PureFun-Tiger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Adding the answer type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consumer type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continuation type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Generate the return value in </a:t>
            </a:r>
            <a:r>
              <a:rPr lang="en-US" altLang="zh-CN" i="1">
                <a:ea typeface="宋体" panose="02010600030101010101" pitchFamily="2" charset="-122"/>
              </a:rPr>
              <a:t>answer</a:t>
            </a:r>
            <a:endParaRPr lang="en-US" altLang="zh-CN" i="1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63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632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4662488"/>
            <a:ext cx="5334000" cy="1970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325" name="矩形 6"/>
          <p:cNvSpPr/>
          <p:nvPr/>
        </p:nvSpPr>
        <p:spPr>
          <a:xfrm>
            <a:off x="1828800" y="5257800"/>
            <a:ext cx="45720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1365" y="3582670"/>
            <a:ext cx="57207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cont()</a:t>
            </a:r>
            <a:r>
              <a:rPr lang="zh-CN" altLang="en-US" sz="1600"/>
              <a:t>类型不接受任何参数，而直接返回一个</a:t>
            </a:r>
            <a:r>
              <a:rPr lang="en-US" altLang="zh-CN" sz="1600"/>
              <a:t>answer</a:t>
            </a:r>
            <a:r>
              <a:rPr lang="zh-CN" altLang="en-US" sz="1600"/>
              <a:t>，调用一个</a:t>
            </a:r>
            <a:r>
              <a:rPr lang="en-US" altLang="zh-CN" sz="1600"/>
              <a:t>cont</a:t>
            </a:r>
            <a:r>
              <a:rPr lang="zh-CN" altLang="en-US" sz="1600"/>
              <a:t>函数的时候实际上就是跳转到某一个控制流并执行。</a:t>
            </a:r>
            <a:endParaRPr lang="zh-CN" altLang="en-US" sz="1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Types and functions for PureFun-Tiger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Adding the answer type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consumer type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continuation type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External functions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All functions return </a:t>
            </a:r>
            <a:r>
              <a:rPr lang="en-US" altLang="zh-CN" i="1">
                <a:ea typeface="宋体" panose="02010600030101010101" pitchFamily="2" charset="-122"/>
              </a:rPr>
              <a:t>answer</a:t>
            </a:r>
            <a:r>
              <a:rPr lang="en-US" altLang="zh-CN">
                <a:ea typeface="宋体" panose="02010600030101010101" pitchFamily="2" charset="-122"/>
              </a:rPr>
              <a:t> now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Invoking the continuation to get answer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34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734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4662488"/>
            <a:ext cx="5334000" cy="1970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349" name="矩形 6"/>
          <p:cNvSpPr/>
          <p:nvPr/>
        </p:nvSpPr>
        <p:spPr>
          <a:xfrm>
            <a:off x="1828800" y="5646738"/>
            <a:ext cx="5257800" cy="9826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Types and functions for PureFun-Tiger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Adding the answer type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consumer type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continuation type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External functions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getchar: passing the read char to the consumer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837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837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4662488"/>
            <a:ext cx="5334000" cy="1970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3" name="矩形 6"/>
          <p:cNvSpPr/>
          <p:nvPr/>
        </p:nvSpPr>
        <p:spPr>
          <a:xfrm>
            <a:off x="1828800" y="5646738"/>
            <a:ext cx="5257800" cy="2968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Types and functions for PureFun-Tiger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Adding the answer type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consumer type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continuation type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External functions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print/flush: invoke the continuation (c) to produce an answer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939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939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4662488"/>
            <a:ext cx="5334000" cy="1970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397" name="矩形 6"/>
          <p:cNvSpPr/>
          <p:nvPr/>
        </p:nvSpPr>
        <p:spPr>
          <a:xfrm>
            <a:off x="1828800" y="5943600"/>
            <a:ext cx="5257800" cy="4572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example for PureFun-Tiger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Two I/O-related functions: getInt/putInt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041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0420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276600"/>
            <a:ext cx="4454525" cy="3070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0421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3352800"/>
            <a:ext cx="4557713" cy="34988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0422" name="直线连接符 9"/>
          <p:cNvCxnSpPr/>
          <p:nvPr/>
        </p:nvCxnSpPr>
        <p:spPr>
          <a:xfrm flipH="1">
            <a:off x="4495800" y="3276600"/>
            <a:ext cx="31750" cy="3581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0423" name="矩形 12"/>
          <p:cNvSpPr/>
          <p:nvPr/>
        </p:nvSpPr>
        <p:spPr>
          <a:xfrm>
            <a:off x="914400" y="4481513"/>
            <a:ext cx="685800" cy="1524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0424" name="矩形 13"/>
          <p:cNvSpPr/>
          <p:nvPr/>
        </p:nvSpPr>
        <p:spPr>
          <a:xfrm>
            <a:off x="5410200" y="3373438"/>
            <a:ext cx="609600" cy="1524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300" y="2103755"/>
            <a:ext cx="43821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getInt</a:t>
            </a:r>
            <a:r>
              <a:rPr lang="zh-CN" altLang="en-US" sz="1400"/>
              <a:t>是读取一个输入的数字字符串并将其转化为十进制，并在遇到一个分隔符的时候一次读取完成。</a:t>
            </a:r>
            <a:endParaRPr lang="zh-CN" altLang="en-US" sz="1400"/>
          </a:p>
          <a:p>
            <a:r>
              <a:rPr lang="en-US" altLang="zh-CN" sz="1400"/>
              <a:t>done</a:t>
            </a:r>
            <a:r>
              <a:rPr lang="zh-CN" altLang="en-US" sz="1400"/>
              <a:t>会读取最终的</a:t>
            </a:r>
            <a:r>
              <a:rPr lang="en-US" altLang="zh-CN" sz="1400"/>
              <a:t>int</a:t>
            </a:r>
            <a:r>
              <a:rPr lang="zh-CN" altLang="en-US" sz="1400"/>
              <a:t>并返回一个</a:t>
            </a:r>
            <a:r>
              <a:rPr lang="en-US" altLang="zh-CN" sz="1400"/>
              <a:t>answer</a:t>
            </a:r>
            <a:r>
              <a:rPr lang="zh-CN" altLang="en-US" sz="1400"/>
              <a:t>，从而结束这个</a:t>
            </a:r>
            <a:r>
              <a:rPr lang="en-US" altLang="zh-CN" sz="1400"/>
              <a:t>nextDigit</a:t>
            </a:r>
            <a:r>
              <a:rPr lang="zh-CN" altLang="en-US" sz="1400"/>
              <a:t>函数。</a:t>
            </a:r>
            <a:endParaRPr lang="zh-CN" altLang="en-US"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example for PureFun-Tiger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getInt: invoke getchar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 stringConsumer -&gt; answer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Passing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the input character to eatChar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144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1444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276600"/>
            <a:ext cx="4454525" cy="3070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45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3352800"/>
            <a:ext cx="4557713" cy="34988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1446" name="直线连接符 9"/>
          <p:cNvCxnSpPr/>
          <p:nvPr/>
        </p:nvCxnSpPr>
        <p:spPr>
          <a:xfrm flipH="1">
            <a:off x="4495800" y="3276600"/>
            <a:ext cx="31750" cy="3581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447" name="矩形 12"/>
          <p:cNvSpPr/>
          <p:nvPr/>
        </p:nvSpPr>
        <p:spPr>
          <a:xfrm>
            <a:off x="1981200" y="4873625"/>
            <a:ext cx="685800" cy="1524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1448" name="矩形 10"/>
          <p:cNvSpPr/>
          <p:nvPr/>
        </p:nvSpPr>
        <p:spPr>
          <a:xfrm>
            <a:off x="1143000" y="5626100"/>
            <a:ext cx="685800" cy="1524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61449" name="直线箭头连接符 5"/>
          <p:cNvCxnSpPr>
            <a:stCxn id="61448" idx="0"/>
          </p:cNvCxnSpPr>
          <p:nvPr/>
        </p:nvCxnSpPr>
        <p:spPr>
          <a:xfrm flipV="1">
            <a:off x="1485900" y="5026025"/>
            <a:ext cx="838200" cy="60007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example for PureFun-Tiger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getInt: invoke getchar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eatChar recursively read characters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When inputting non-digit,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go to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done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loop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2468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276600"/>
            <a:ext cx="4454525" cy="3070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2469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3352800"/>
            <a:ext cx="4557713" cy="34988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2470" name="直线连接符 9"/>
          <p:cNvCxnSpPr/>
          <p:nvPr/>
        </p:nvCxnSpPr>
        <p:spPr>
          <a:xfrm flipH="1">
            <a:off x="4495800" y="3276600"/>
            <a:ext cx="31750" cy="3581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2471" name="矩形 12"/>
          <p:cNvSpPr/>
          <p:nvPr/>
        </p:nvSpPr>
        <p:spPr>
          <a:xfrm>
            <a:off x="1981200" y="4873625"/>
            <a:ext cx="685800" cy="1524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62472" name="直线箭头连接符 8"/>
          <p:cNvCxnSpPr>
            <a:stCxn id="62471" idx="0"/>
          </p:cNvCxnSpPr>
          <p:nvPr/>
        </p:nvCxnSpPr>
        <p:spPr>
          <a:xfrm flipH="1" flipV="1">
            <a:off x="1898650" y="4808538"/>
            <a:ext cx="425450" cy="65087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62473" name="矩形 13"/>
          <p:cNvSpPr/>
          <p:nvPr/>
        </p:nvSpPr>
        <p:spPr>
          <a:xfrm>
            <a:off x="1393825" y="4656138"/>
            <a:ext cx="938213" cy="1524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2474" name="矩形 16"/>
          <p:cNvSpPr/>
          <p:nvPr/>
        </p:nvSpPr>
        <p:spPr>
          <a:xfrm>
            <a:off x="1778000" y="5429250"/>
            <a:ext cx="441325" cy="1524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62475" name="直线箭头连接符 17"/>
          <p:cNvCxnSpPr>
            <a:endCxn id="62474" idx="0"/>
          </p:cNvCxnSpPr>
          <p:nvPr/>
        </p:nvCxnSpPr>
        <p:spPr>
          <a:xfrm flipH="1">
            <a:off x="1998663" y="5026025"/>
            <a:ext cx="333375" cy="40322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62476" name="矩形 21"/>
          <p:cNvSpPr/>
          <p:nvPr/>
        </p:nvSpPr>
        <p:spPr>
          <a:xfrm>
            <a:off x="5554663" y="6477000"/>
            <a:ext cx="441325" cy="1524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62477" name="直线连接符 23"/>
          <p:cNvCxnSpPr>
            <a:stCxn id="62474" idx="2"/>
            <a:endCxn id="62476" idx="0"/>
          </p:cNvCxnSpPr>
          <p:nvPr/>
        </p:nvCxnSpPr>
        <p:spPr>
          <a:xfrm>
            <a:off x="1998663" y="5581650"/>
            <a:ext cx="3776662" cy="895350"/>
          </a:xfrm>
          <a:prstGeom prst="line">
            <a:avLst/>
          </a:prstGeom>
          <a:ln w="9525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example for PureFun-Tiger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349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loop: a dead loop to read numbers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number larger than 12 exits the program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Otherwise passing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next (continuation)</a:t>
            </a:r>
            <a:r>
              <a:rPr lang="en-US" altLang="zh-CN">
                <a:ea typeface="宋体" panose="02010600030101010101" pitchFamily="2" charset="-122"/>
              </a:rPr>
              <a:t> to putInt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349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3492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276600"/>
            <a:ext cx="4454525" cy="3070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493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3352800"/>
            <a:ext cx="4557713" cy="34988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3494" name="直线连接符 9"/>
          <p:cNvCxnSpPr/>
          <p:nvPr/>
        </p:nvCxnSpPr>
        <p:spPr>
          <a:xfrm flipH="1">
            <a:off x="4495800" y="3276600"/>
            <a:ext cx="31750" cy="3581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3495" name="矩形 21"/>
          <p:cNvSpPr/>
          <p:nvPr/>
        </p:nvSpPr>
        <p:spPr>
          <a:xfrm>
            <a:off x="5429250" y="5375275"/>
            <a:ext cx="441325" cy="1524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3496" name="矩形 15"/>
          <p:cNvSpPr/>
          <p:nvPr/>
        </p:nvSpPr>
        <p:spPr>
          <a:xfrm>
            <a:off x="6130925" y="5562600"/>
            <a:ext cx="441325" cy="1524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3497" name="矩形 18"/>
          <p:cNvSpPr/>
          <p:nvPr/>
        </p:nvSpPr>
        <p:spPr>
          <a:xfrm>
            <a:off x="7467600" y="5935663"/>
            <a:ext cx="441325" cy="1524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63498" name="直线箭头连接符 10"/>
          <p:cNvCxnSpPr>
            <a:stCxn id="63495" idx="2"/>
          </p:cNvCxnSpPr>
          <p:nvPr/>
        </p:nvCxnSpPr>
        <p:spPr>
          <a:xfrm>
            <a:off x="5649913" y="5527675"/>
            <a:ext cx="701675" cy="3492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63499" name="矩形 19"/>
          <p:cNvSpPr/>
          <p:nvPr/>
        </p:nvSpPr>
        <p:spPr>
          <a:xfrm>
            <a:off x="5435600" y="3379788"/>
            <a:ext cx="592138" cy="1524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63500" name="直线箭头连接符 20"/>
          <p:cNvCxnSpPr>
            <a:stCxn id="63495" idx="0"/>
            <a:endCxn id="63499" idx="2"/>
          </p:cNvCxnSpPr>
          <p:nvPr/>
        </p:nvCxnSpPr>
        <p:spPr>
          <a:xfrm flipV="1">
            <a:off x="5649913" y="3532188"/>
            <a:ext cx="80962" cy="1843087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example for Fun-Tiger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843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0" y="1460500"/>
            <a:ext cx="4724400" cy="518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矩形 5"/>
          <p:cNvSpPr/>
          <p:nvPr/>
        </p:nvSpPr>
        <p:spPr>
          <a:xfrm>
            <a:off x="4495800" y="2068513"/>
            <a:ext cx="3240088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18437" name="直线箭头连接符 8"/>
          <p:cNvCxnSpPr>
            <a:stCxn id="18436" idx="1"/>
          </p:cNvCxnSpPr>
          <p:nvPr/>
        </p:nvCxnSpPr>
        <p:spPr>
          <a:xfrm flipH="1">
            <a:off x="3276600" y="2220913"/>
            <a:ext cx="1219200" cy="304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8438" name="文本框 7"/>
          <p:cNvSpPr txBox="1"/>
          <p:nvPr/>
        </p:nvSpPr>
        <p:spPr>
          <a:xfrm>
            <a:off x="466725" y="2324100"/>
            <a:ext cx="2916555" cy="10147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Func declaration: </a:t>
            </a:r>
            <a:endParaRPr lang="en-US" altLang="zh-CN" sz="20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accept int, return h</a:t>
            </a:r>
            <a:r>
              <a:rPr lang="zh-CN" altLang="en-US" sz="2000" b="1">
                <a:ea typeface="宋体" panose="02010600030101010101" pitchFamily="2" charset="-122"/>
              </a:rPr>
              <a:t>，</a:t>
            </a:r>
            <a:endParaRPr lang="zh-CN" altLang="en-US" sz="20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h</a:t>
            </a:r>
            <a:r>
              <a:rPr lang="zh-CN" altLang="en-US" sz="2000" b="1">
                <a:ea typeface="宋体" panose="02010600030101010101" pitchFamily="2" charset="-122"/>
              </a:rPr>
              <a:t>是一个</a:t>
            </a:r>
            <a:r>
              <a:rPr lang="en-US" altLang="zh-CN" sz="2000" b="1">
                <a:ea typeface="宋体" panose="02010600030101010101" pitchFamily="2" charset="-122"/>
              </a:rPr>
              <a:t>intfun</a:t>
            </a:r>
            <a:r>
              <a:rPr lang="zh-CN" altLang="en-US" sz="2000" b="1">
                <a:ea typeface="宋体" panose="02010600030101010101" pitchFamily="2" charset="-122"/>
              </a:rPr>
              <a:t>。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8439" name="矩形 11"/>
          <p:cNvSpPr/>
          <p:nvPr/>
        </p:nvSpPr>
        <p:spPr>
          <a:xfrm>
            <a:off x="4838700" y="2525713"/>
            <a:ext cx="647700" cy="2524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18440" name="直线箭头连接符 13"/>
          <p:cNvCxnSpPr>
            <a:stCxn id="18439" idx="1"/>
          </p:cNvCxnSpPr>
          <p:nvPr/>
        </p:nvCxnSpPr>
        <p:spPr>
          <a:xfrm flipH="1" flipV="1">
            <a:off x="3352800" y="2590800"/>
            <a:ext cx="1485900" cy="603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example for PureFun-Tiger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putInt: output the integer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 is 0 (output is done):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call cont and go back to loop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Otherwise recursively print the characters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451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4516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276600"/>
            <a:ext cx="4454525" cy="3070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517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3352800"/>
            <a:ext cx="4557713" cy="34988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4518" name="直线连接符 9"/>
          <p:cNvCxnSpPr/>
          <p:nvPr/>
        </p:nvCxnSpPr>
        <p:spPr>
          <a:xfrm flipH="1">
            <a:off x="4495800" y="3276600"/>
            <a:ext cx="31750" cy="3581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4519" name="矩形 19"/>
          <p:cNvSpPr/>
          <p:nvPr/>
        </p:nvSpPr>
        <p:spPr>
          <a:xfrm>
            <a:off x="5435600" y="3379788"/>
            <a:ext cx="592138" cy="1524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4520" name="矩形 13"/>
          <p:cNvSpPr/>
          <p:nvPr/>
        </p:nvSpPr>
        <p:spPr>
          <a:xfrm>
            <a:off x="5867400" y="3560763"/>
            <a:ext cx="381000" cy="1524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4521" name="矩形 14"/>
          <p:cNvSpPr/>
          <p:nvPr/>
        </p:nvSpPr>
        <p:spPr>
          <a:xfrm>
            <a:off x="971550" y="4486275"/>
            <a:ext cx="592138" cy="1524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64522" name="直线箭头连接符 5"/>
          <p:cNvCxnSpPr>
            <a:endCxn id="64521" idx="0"/>
          </p:cNvCxnSpPr>
          <p:nvPr/>
        </p:nvCxnSpPr>
        <p:spPr>
          <a:xfrm flipH="1">
            <a:off x="1266825" y="3713163"/>
            <a:ext cx="4791075" cy="773112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64523" name="矩形 17"/>
          <p:cNvSpPr/>
          <p:nvPr/>
        </p:nvSpPr>
        <p:spPr>
          <a:xfrm>
            <a:off x="6781800" y="4267200"/>
            <a:ext cx="685800" cy="1524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4524" name="矩形 22"/>
          <p:cNvSpPr/>
          <p:nvPr/>
        </p:nvSpPr>
        <p:spPr>
          <a:xfrm>
            <a:off x="6781800" y="3375025"/>
            <a:ext cx="685800" cy="1524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64525" name="直线箭头连接符 11"/>
          <p:cNvCxnSpPr>
            <a:stCxn id="64523" idx="0"/>
            <a:endCxn id="64524" idx="2"/>
          </p:cNvCxnSpPr>
          <p:nvPr/>
        </p:nvCxnSpPr>
        <p:spPr>
          <a:xfrm flipV="1">
            <a:off x="7124700" y="3527425"/>
            <a:ext cx="0" cy="73977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example for PureFun-Tiger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553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The control flow of putInt (suppose i is 24)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553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5540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0100" y="3352800"/>
            <a:ext cx="4557713" cy="3498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41" name="矩形 19"/>
          <p:cNvSpPr/>
          <p:nvPr/>
        </p:nvSpPr>
        <p:spPr>
          <a:xfrm>
            <a:off x="5435600" y="3379788"/>
            <a:ext cx="592138" cy="1524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5542" name="矩形 13"/>
          <p:cNvSpPr/>
          <p:nvPr/>
        </p:nvSpPr>
        <p:spPr>
          <a:xfrm>
            <a:off x="5867400" y="3560763"/>
            <a:ext cx="381000" cy="1524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5543" name="矩形 22"/>
          <p:cNvSpPr/>
          <p:nvPr/>
        </p:nvSpPr>
        <p:spPr>
          <a:xfrm>
            <a:off x="6781800" y="3375025"/>
            <a:ext cx="685800" cy="1524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5544" name="文本框 4"/>
          <p:cNvSpPr txBox="1"/>
          <p:nvPr/>
        </p:nvSpPr>
        <p:spPr>
          <a:xfrm>
            <a:off x="762000" y="2555875"/>
            <a:ext cx="2146300" cy="3079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putInt(24, getInt(loop)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65545" name="文本框 15"/>
          <p:cNvSpPr txBox="1"/>
          <p:nvPr/>
        </p:nvSpPr>
        <p:spPr>
          <a:xfrm>
            <a:off x="381000" y="3251200"/>
            <a:ext cx="3275013" cy="3079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putInt(2, print(chr(4), getInt(loop)))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65546" name="文本框 16"/>
          <p:cNvSpPr txBox="1"/>
          <p:nvPr/>
        </p:nvSpPr>
        <p:spPr>
          <a:xfrm>
            <a:off x="53975" y="3963988"/>
            <a:ext cx="4448175" cy="3079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putInt(0, print(chr(2), print(chr(4), getInt(loop))))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65547" name="文本框 20"/>
          <p:cNvSpPr txBox="1"/>
          <p:nvPr/>
        </p:nvSpPr>
        <p:spPr>
          <a:xfrm>
            <a:off x="420688" y="4799013"/>
            <a:ext cx="3551237" cy="3079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print(chr(2), print(chr(4), getInt(loop)))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65548" name="文本框 21"/>
          <p:cNvSpPr txBox="1"/>
          <p:nvPr/>
        </p:nvSpPr>
        <p:spPr>
          <a:xfrm>
            <a:off x="836613" y="5638800"/>
            <a:ext cx="2378075" cy="3079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print(chr(4), getInt(loop))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65549" name="文本框 23"/>
          <p:cNvSpPr txBox="1"/>
          <p:nvPr/>
        </p:nvSpPr>
        <p:spPr>
          <a:xfrm>
            <a:off x="1231900" y="6400800"/>
            <a:ext cx="1206500" cy="3079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getInt(loop)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cxnSp>
        <p:nvCxnSpPr>
          <p:cNvPr id="65550" name="直线箭头连接符 10"/>
          <p:cNvCxnSpPr>
            <a:stCxn id="65544" idx="2"/>
          </p:cNvCxnSpPr>
          <p:nvPr/>
        </p:nvCxnSpPr>
        <p:spPr>
          <a:xfrm>
            <a:off x="1835150" y="2863850"/>
            <a:ext cx="0" cy="38735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5551" name="直线箭头连接符 24"/>
          <p:cNvCxnSpPr/>
          <p:nvPr/>
        </p:nvCxnSpPr>
        <p:spPr>
          <a:xfrm>
            <a:off x="1835150" y="3559175"/>
            <a:ext cx="0" cy="404813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5552" name="直线箭头连接符 25"/>
          <p:cNvCxnSpPr/>
          <p:nvPr/>
        </p:nvCxnSpPr>
        <p:spPr>
          <a:xfrm>
            <a:off x="1835150" y="4271963"/>
            <a:ext cx="0" cy="52705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5553" name="直线箭头连接符 27"/>
          <p:cNvCxnSpPr/>
          <p:nvPr/>
        </p:nvCxnSpPr>
        <p:spPr>
          <a:xfrm>
            <a:off x="1835150" y="5106988"/>
            <a:ext cx="0" cy="528637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5554" name="直线箭头连接符 28"/>
          <p:cNvCxnSpPr>
            <a:endCxn id="65549" idx="0"/>
          </p:cNvCxnSpPr>
          <p:nvPr/>
        </p:nvCxnSpPr>
        <p:spPr>
          <a:xfrm>
            <a:off x="1835150" y="5943600"/>
            <a:ext cx="0" cy="45720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65555" name="文本框 30"/>
          <p:cNvSpPr txBox="1"/>
          <p:nvPr/>
        </p:nvSpPr>
        <p:spPr>
          <a:xfrm>
            <a:off x="1835150" y="4333875"/>
            <a:ext cx="441325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solidFill>
                  <a:srgbClr val="FF0000"/>
                </a:solidFill>
                <a:ea typeface="宋体" panose="02010600030101010101" pitchFamily="2" charset="-122"/>
              </a:rPr>
              <a:t>c()</a:t>
            </a:r>
            <a:endParaRPr lang="zh-CN" altLang="en-US" sz="16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5556" name="文本框 31"/>
          <p:cNvSpPr txBox="1"/>
          <p:nvPr/>
        </p:nvSpPr>
        <p:spPr>
          <a:xfrm>
            <a:off x="1863725" y="5167313"/>
            <a:ext cx="441325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solidFill>
                  <a:srgbClr val="FF0000"/>
                </a:solidFill>
                <a:ea typeface="宋体" panose="02010600030101010101" pitchFamily="2" charset="-122"/>
              </a:rPr>
              <a:t>c()</a:t>
            </a:r>
            <a:endParaRPr lang="zh-CN" altLang="en-US" sz="16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5557" name="文本框 32"/>
          <p:cNvSpPr txBox="1"/>
          <p:nvPr/>
        </p:nvSpPr>
        <p:spPr>
          <a:xfrm>
            <a:off x="1863725" y="5981700"/>
            <a:ext cx="441325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solidFill>
                  <a:srgbClr val="FF0000"/>
                </a:solidFill>
                <a:ea typeface="宋体" panose="02010600030101010101" pitchFamily="2" charset="-122"/>
              </a:rPr>
              <a:t>c()</a:t>
            </a:r>
            <a:endParaRPr lang="zh-CN" altLang="en-US" sz="16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5558" name="文本框 34"/>
          <p:cNvSpPr txBox="1"/>
          <p:nvPr/>
        </p:nvSpPr>
        <p:spPr>
          <a:xfrm>
            <a:off x="3470275" y="2538413"/>
            <a:ext cx="506412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print invocations are stringed by continuation</a:t>
            </a:r>
            <a:endParaRPr lang="zh-CN" altLang="en-US" sz="18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5490" y="210375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factorial(4)=24</a:t>
            </a:r>
            <a:endParaRPr lang="en-US" altLang="zh-CN" sz="1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Language changes for Pure-Tiger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Predefined types and functions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answer, stringConsumer, cont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getchar, print, flush, exit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 procedure is considered to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return answer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Assignments, for/while loops, compound statements (seqExp) are deleted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656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Pure functional language optimizations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758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PureFun-Tiger does not change much compared with Tiger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Similar optimizations (e.g., register allocation) can apply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However, the control flow is more complex…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Expressed through function calls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Some calls are function variables instead of static functions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758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Pure functional language optimizations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861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Are there any specific languages for pure functional languages?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answer is YES, by using equational reasoning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>
                <a:ea typeface="宋体" panose="02010600030101010101" pitchFamily="2" charset="-122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861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Pure functional language optimizations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963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Are there any specific optimizations for pure functional languages?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answer is YES, by using equational reasoning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Consider the following example: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963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963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3288" y="4297363"/>
            <a:ext cx="4049712" cy="23114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9637" name="直线箭头连接符 6"/>
          <p:cNvCxnSpPr/>
          <p:nvPr/>
        </p:nvCxnSpPr>
        <p:spPr>
          <a:xfrm>
            <a:off x="4419600" y="5334000"/>
            <a:ext cx="381000" cy="0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69638" name="文本框 7"/>
          <p:cNvSpPr txBox="1"/>
          <p:nvPr/>
        </p:nvSpPr>
        <p:spPr>
          <a:xfrm>
            <a:off x="328613" y="4572000"/>
            <a:ext cx="2452687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a1 (immutable) -&gt; 5</a:t>
            </a:r>
            <a:endParaRPr lang="en-US" altLang="zh-CN" sz="20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b1 (immutable) -&gt; 7</a:t>
            </a:r>
            <a:endParaRPr lang="en-US" altLang="zh-CN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Pure functional language optimizations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065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Are there any specific languages for pure functional languages?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answer is YES, by using equational reasoning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Consider the following example: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065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066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3288" y="4297363"/>
            <a:ext cx="4049712" cy="23114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0661" name="直线箭头连接符 6"/>
          <p:cNvCxnSpPr/>
          <p:nvPr/>
        </p:nvCxnSpPr>
        <p:spPr>
          <a:xfrm>
            <a:off x="4419600" y="5588000"/>
            <a:ext cx="381000" cy="0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0662" name="文本框 7"/>
          <p:cNvSpPr txBox="1"/>
          <p:nvPr/>
        </p:nvSpPr>
        <p:spPr>
          <a:xfrm>
            <a:off x="328613" y="4572000"/>
            <a:ext cx="3349625" cy="1016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a1 (immutable) -&gt; 5</a:t>
            </a:r>
            <a:endParaRPr lang="en-US" altLang="zh-CN" sz="20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b1 (immutable) -&gt; 7</a:t>
            </a:r>
            <a:endParaRPr lang="en-US" altLang="zh-CN" sz="20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r (immutable) -&gt; {a=5, b=7}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Pure functional language optimizations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8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Are there any specific languages for pure functional languages?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answer is YES, by using equational reasoning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Consider the following example: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8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168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3288" y="4297363"/>
            <a:ext cx="4049712" cy="23114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1685" name="直线箭头连接符 6"/>
          <p:cNvCxnSpPr/>
          <p:nvPr/>
        </p:nvCxnSpPr>
        <p:spPr>
          <a:xfrm>
            <a:off x="4381500" y="6172200"/>
            <a:ext cx="381000" cy="0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1686" name="文本框 7"/>
          <p:cNvSpPr txBox="1"/>
          <p:nvPr/>
        </p:nvSpPr>
        <p:spPr>
          <a:xfrm>
            <a:off x="328613" y="4572000"/>
            <a:ext cx="3349625" cy="1016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a1 (immutable) -&gt; 5</a:t>
            </a:r>
            <a:endParaRPr lang="en-US" altLang="zh-CN" sz="20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b1 (immutable) -&gt; 7</a:t>
            </a:r>
            <a:endParaRPr lang="en-US" altLang="zh-CN" sz="20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r (immutable) -&gt; {a=5, b=7}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1687" name="文本框 5"/>
          <p:cNvSpPr txBox="1"/>
          <p:nvPr/>
        </p:nvSpPr>
        <p:spPr>
          <a:xfrm>
            <a:off x="328613" y="5867400"/>
            <a:ext cx="26987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all data is immutable!</a:t>
            </a: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Pure functional language optimizations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270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Are there any specific languages for pure functional languages?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answer is YES, by using equational reasoning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Consider the following example: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270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270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3288" y="4297363"/>
            <a:ext cx="4049712" cy="23114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2709" name="直线箭头连接符 6"/>
          <p:cNvCxnSpPr/>
          <p:nvPr/>
        </p:nvCxnSpPr>
        <p:spPr>
          <a:xfrm>
            <a:off x="4381500" y="6565900"/>
            <a:ext cx="381000" cy="0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2710" name="文本框 7"/>
          <p:cNvSpPr txBox="1"/>
          <p:nvPr/>
        </p:nvSpPr>
        <p:spPr>
          <a:xfrm>
            <a:off x="328613" y="4572000"/>
            <a:ext cx="4441825" cy="1323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a1 (immutable) -&gt; 5</a:t>
            </a:r>
            <a:endParaRPr lang="en-US" altLang="zh-CN" sz="20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b1 (immutable) -&gt; 7</a:t>
            </a:r>
            <a:endParaRPr lang="en-US" altLang="zh-CN" sz="20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r (immutable) -&gt; {a=5, b=7}</a:t>
            </a:r>
            <a:endParaRPr lang="en-US" altLang="zh-CN" sz="20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y &lt;- 5+7 = 12 (constant propagation)</a:t>
            </a: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2711" name="文本框 5"/>
          <p:cNvSpPr txBox="1"/>
          <p:nvPr/>
        </p:nvSpPr>
        <p:spPr>
          <a:xfrm>
            <a:off x="328613" y="5867400"/>
            <a:ext cx="1857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Pure functional language optimizations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373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Are there any specific languages for pure functional languages?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answer is YES, by using equational reasoning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Constant propagation is also used in imperative languages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But more complex: fields can be changed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Inter-function analysis is usually difficult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373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2" name="文本框 5"/>
          <p:cNvSpPr txBox="1"/>
          <p:nvPr/>
        </p:nvSpPr>
        <p:spPr>
          <a:xfrm>
            <a:off x="328613" y="5867400"/>
            <a:ext cx="1857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example for Fun-Tiger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5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9459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0" y="1460500"/>
            <a:ext cx="4724400" cy="518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0" name="文本框 7"/>
          <p:cNvSpPr txBox="1"/>
          <p:nvPr/>
        </p:nvSpPr>
        <p:spPr>
          <a:xfrm>
            <a:off x="152400" y="3152775"/>
            <a:ext cx="36941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Defining two intfun instances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9461" name="矩形 9"/>
          <p:cNvSpPr/>
          <p:nvPr/>
        </p:nvSpPr>
        <p:spPr>
          <a:xfrm>
            <a:off x="4495800" y="3124200"/>
            <a:ext cx="3240088" cy="4572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19462" name="直线箭头连接符 6"/>
          <p:cNvCxnSpPr>
            <a:stCxn id="19461" idx="1"/>
            <a:endCxn id="19460" idx="3"/>
          </p:cNvCxnSpPr>
          <p:nvPr/>
        </p:nvCxnSpPr>
        <p:spPr>
          <a:xfrm flipH="1">
            <a:off x="3846513" y="3352800"/>
            <a:ext cx="649287" cy="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345440" y="3662680"/>
            <a:ext cx="3771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add(5)=m+5</a:t>
            </a:r>
            <a:endParaRPr lang="en-US" altLang="zh-CN" sz="1800"/>
          </a:p>
          <a:p>
            <a:r>
              <a:rPr lang="en-US" altLang="zh-CN" sz="1800"/>
              <a:t>add(7)=m+7</a:t>
            </a:r>
            <a:endParaRPr lang="en-US" altLang="zh-CN"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latin typeface="+mj-lt"/>
                <a:ea typeface="宋体" panose="02010600030101010101" pitchFamily="2" charset="-122"/>
                <a:cs typeface="+mj-cs"/>
              </a:rPr>
              <a:t>INLINE EXPANSION</a:t>
            </a:r>
            <a:endParaRPr lang="zh-CN" altLang="en-US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74754" name="文本占位符 5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b" anchorCtr="0"/>
          <a:p>
            <a:endParaRPr lang="zh-CN" altLang="en-US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Yet another important optimization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5778" name="内容占位符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Observation: functional programs tend to use many small functions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Loops are not used; replaced by recursive functions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Too many invocations cause performance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overhead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Solution: inlining function invocations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Replacing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function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call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with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copy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of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function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body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resulting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program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can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be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as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efficient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as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imperative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one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577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The example used in this part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680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680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680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0" y="1624013"/>
            <a:ext cx="5715000" cy="5057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6805" name="矩形 5"/>
          <p:cNvSpPr/>
          <p:nvPr/>
        </p:nvSpPr>
        <p:spPr>
          <a:xfrm>
            <a:off x="3810000" y="6248400"/>
            <a:ext cx="11430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6806" name="文本框 6"/>
          <p:cNvSpPr txBox="1"/>
          <p:nvPr/>
        </p:nvSpPr>
        <p:spPr>
          <a:xfrm>
            <a:off x="130175" y="3952875"/>
            <a:ext cx="362108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print elements in a table/list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76807" name="直线箭头连接符 8"/>
          <p:cNvCxnSpPr>
            <a:stCxn id="76806" idx="2"/>
          </p:cNvCxnSpPr>
          <p:nvPr/>
        </p:nvCxnSpPr>
        <p:spPr>
          <a:xfrm>
            <a:off x="1941513" y="4352925"/>
            <a:ext cx="2571750" cy="1895475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The example used in this part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782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782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782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0" y="1624013"/>
            <a:ext cx="5715000" cy="5057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7829" name="矩形 5"/>
          <p:cNvSpPr/>
          <p:nvPr/>
        </p:nvSpPr>
        <p:spPr>
          <a:xfrm>
            <a:off x="6551613" y="4384675"/>
            <a:ext cx="1760537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7830" name="文本框 6"/>
          <p:cNvSpPr txBox="1"/>
          <p:nvPr/>
        </p:nvSpPr>
        <p:spPr>
          <a:xfrm>
            <a:off x="609600" y="3886200"/>
            <a:ext cx="21320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print twice: i, i+i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7831" name="矩形 9"/>
          <p:cNvSpPr/>
          <p:nvPr/>
        </p:nvSpPr>
        <p:spPr>
          <a:xfrm>
            <a:off x="4648200" y="4581525"/>
            <a:ext cx="990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77832" name="直线箭头连接符 10"/>
          <p:cNvCxnSpPr/>
          <p:nvPr/>
        </p:nvCxnSpPr>
        <p:spPr>
          <a:xfrm>
            <a:off x="2743200" y="4114800"/>
            <a:ext cx="3808413" cy="384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7833" name="直线箭头连接符 12"/>
          <p:cNvCxnSpPr/>
          <p:nvPr/>
        </p:nvCxnSpPr>
        <p:spPr>
          <a:xfrm>
            <a:off x="2741613" y="4114800"/>
            <a:ext cx="1906587" cy="5794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7834" name="文本框 14"/>
          <p:cNvSpPr txBox="1"/>
          <p:nvPr/>
        </p:nvSpPr>
        <p:spPr>
          <a:xfrm>
            <a:off x="587375" y="4568825"/>
            <a:ext cx="2401888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suppose list = {1,2}</a:t>
            </a:r>
            <a:endParaRPr lang="en-US" altLang="zh-CN" sz="20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output: 1,2,2,4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Note: avoiding variable capture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885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Outer variables can have the same name with inners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885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2" name="文本框 4"/>
          <p:cNvSpPr txBox="1"/>
          <p:nvPr/>
        </p:nvSpPr>
        <p:spPr>
          <a:xfrm>
            <a:off x="2209800" y="3776663"/>
            <a:ext cx="4800600" cy="22463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let</a:t>
            </a:r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var x := 5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function g(y: int): int =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y+x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function f(x: int): int =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g(1)+x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in f(2)+x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end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8853" name="椭圆 5"/>
          <p:cNvSpPr/>
          <p:nvPr/>
        </p:nvSpPr>
        <p:spPr>
          <a:xfrm>
            <a:off x="3438525" y="3822700"/>
            <a:ext cx="304800" cy="3048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8854" name="椭圆 6"/>
          <p:cNvSpPr/>
          <p:nvPr/>
        </p:nvSpPr>
        <p:spPr>
          <a:xfrm>
            <a:off x="4200525" y="5029200"/>
            <a:ext cx="304800" cy="3048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Note: avoiding variable capture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987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Outer variables can have the same name with inners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Suppose we want to inline g(1) in f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987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6" name="文本框 4"/>
          <p:cNvSpPr txBox="1"/>
          <p:nvPr/>
        </p:nvSpPr>
        <p:spPr>
          <a:xfrm>
            <a:off x="2209800" y="3776663"/>
            <a:ext cx="4800600" cy="22463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let</a:t>
            </a:r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var x := 5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function g(y: int): int =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y+x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function f(x: int): int =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g(1)+x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in f(2)+x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end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9877" name="矩形 8"/>
          <p:cNvSpPr/>
          <p:nvPr/>
        </p:nvSpPr>
        <p:spPr>
          <a:xfrm>
            <a:off x="3429000" y="5029200"/>
            <a:ext cx="685800" cy="3048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79878" name="直线箭头连接符 10"/>
          <p:cNvCxnSpPr>
            <a:stCxn id="79877" idx="0"/>
          </p:cNvCxnSpPr>
          <p:nvPr/>
        </p:nvCxnSpPr>
        <p:spPr>
          <a:xfrm flipV="1">
            <a:off x="3771900" y="4419600"/>
            <a:ext cx="800100" cy="609600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9879" name="文本框 11"/>
          <p:cNvSpPr txBox="1"/>
          <p:nvPr/>
        </p:nvSpPr>
        <p:spPr>
          <a:xfrm>
            <a:off x="3444875" y="4419600"/>
            <a:ext cx="2889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endParaRPr lang="zh-CN" altLang="en-US" sz="18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79880" name="直线箭头连接符 12"/>
          <p:cNvCxnSpPr/>
          <p:nvPr/>
        </p:nvCxnSpPr>
        <p:spPr>
          <a:xfrm flipH="1">
            <a:off x="3589338" y="4416425"/>
            <a:ext cx="982662" cy="187325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Note: avoiding variable capture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089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Outer variables can have the same name with inners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Suppose we want to inline g(1) in f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result is 1+x+x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089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0" name="文本框 4"/>
          <p:cNvSpPr txBox="1"/>
          <p:nvPr/>
        </p:nvSpPr>
        <p:spPr>
          <a:xfrm>
            <a:off x="2209800" y="4154488"/>
            <a:ext cx="4800600" cy="22463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let</a:t>
            </a:r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var x := 5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function g(y: int): int =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y+x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function f(x: int): int =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1+x+x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in f(2)+x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end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Note: avoiding variable capture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2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Outer variables can have the same name with inners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Suppose we want to inline g(1) in f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result is 1+x+x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After inlining: f(2) = 1+2+2=5 (before is 1+5+2=8!)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Key reason: two “x”s are different!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19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4" name="文本框 4"/>
          <p:cNvSpPr txBox="1"/>
          <p:nvPr/>
        </p:nvSpPr>
        <p:spPr>
          <a:xfrm>
            <a:off x="2209800" y="4572000"/>
            <a:ext cx="4800600" cy="224631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let</a:t>
            </a:r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var x := 5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function g(y: int): int =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y+x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function f(x: int): int =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1+x+x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in f(2)+x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end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1925" name="椭圆 5"/>
          <p:cNvSpPr/>
          <p:nvPr/>
        </p:nvSpPr>
        <p:spPr>
          <a:xfrm>
            <a:off x="3438525" y="4608513"/>
            <a:ext cx="304800" cy="3048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1926" name="椭圆 6"/>
          <p:cNvSpPr/>
          <p:nvPr/>
        </p:nvSpPr>
        <p:spPr>
          <a:xfrm>
            <a:off x="3743325" y="5827713"/>
            <a:ext cx="304800" cy="3048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1927" name="椭圆 7"/>
          <p:cNvSpPr/>
          <p:nvPr/>
        </p:nvSpPr>
        <p:spPr>
          <a:xfrm>
            <a:off x="4068763" y="5827713"/>
            <a:ext cx="304800" cy="3048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81928" name="直线箭头连接符 9"/>
          <p:cNvCxnSpPr>
            <a:stCxn id="81926" idx="0"/>
            <a:endCxn id="81925" idx="4"/>
          </p:cNvCxnSpPr>
          <p:nvPr/>
        </p:nvCxnSpPr>
        <p:spPr>
          <a:xfrm flipH="1" flipV="1">
            <a:off x="3590925" y="4913313"/>
            <a:ext cx="304800" cy="914400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1929" name="椭圆 12"/>
          <p:cNvSpPr/>
          <p:nvPr/>
        </p:nvSpPr>
        <p:spPr>
          <a:xfrm>
            <a:off x="4505325" y="5534025"/>
            <a:ext cx="304800" cy="3048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81930" name="直线箭头连接符 14"/>
          <p:cNvCxnSpPr>
            <a:stCxn id="81927" idx="7"/>
            <a:endCxn id="81929" idx="3"/>
          </p:cNvCxnSpPr>
          <p:nvPr/>
        </p:nvCxnSpPr>
        <p:spPr>
          <a:xfrm flipV="1">
            <a:off x="4329113" y="5794375"/>
            <a:ext cx="220662" cy="77788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Note: avoiding variable capture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294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Solution: renaming the parameters of f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Now the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synonym problem is gone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None/>
            </a:pP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94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8" name="文本框 11"/>
          <p:cNvSpPr txBox="1"/>
          <p:nvPr/>
        </p:nvSpPr>
        <p:spPr>
          <a:xfrm>
            <a:off x="2209800" y="4267200"/>
            <a:ext cx="4800600" cy="224631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let</a:t>
            </a:r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var x := 5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function g(y: int): int =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y+x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function f(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: int): int =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g(1)+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 -&gt; (1+x)+a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in f(2)+x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end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Note: avoiding variable capture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397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Solution: renaming the parameters of f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Now the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synonym problem is gone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 more general solution: adding an earlier pass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Renaming all variables so they never declare twice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397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2" name="文本框 11"/>
          <p:cNvSpPr txBox="1"/>
          <p:nvPr/>
        </p:nvSpPr>
        <p:spPr>
          <a:xfrm>
            <a:off x="2209800" y="4267200"/>
            <a:ext cx="4954588" cy="224631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let</a:t>
            </a:r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var t0 := 5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function g(t1: int): int =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t1+t0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function f(t2: int): int =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g(1)+t2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in f(2)+t0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end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example for Fun-Tiger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483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0" y="1460500"/>
            <a:ext cx="4724400" cy="518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4" name="文本框 7"/>
          <p:cNvSpPr txBox="1"/>
          <p:nvPr/>
        </p:nvSpPr>
        <p:spPr>
          <a:xfrm>
            <a:off x="88900" y="3616325"/>
            <a:ext cx="40449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Using intfun instances to get int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0485" name="矩形 9"/>
          <p:cNvSpPr/>
          <p:nvPr/>
        </p:nvSpPr>
        <p:spPr>
          <a:xfrm>
            <a:off x="4495800" y="3587750"/>
            <a:ext cx="3240088" cy="4000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20486" name="直线箭头连接符 6"/>
          <p:cNvCxnSpPr>
            <a:stCxn id="20485" idx="1"/>
            <a:endCxn id="20484" idx="3"/>
          </p:cNvCxnSpPr>
          <p:nvPr/>
        </p:nvCxnSpPr>
        <p:spPr>
          <a:xfrm flipH="1">
            <a:off x="4133850" y="3787775"/>
            <a:ext cx="361950" cy="28575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Algorithm for inline expansion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499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499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499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600200"/>
            <a:ext cx="7696200" cy="5072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4997" name="椭圆 5"/>
          <p:cNvSpPr/>
          <p:nvPr/>
        </p:nvSpPr>
        <p:spPr>
          <a:xfrm>
            <a:off x="3297238" y="2833688"/>
            <a:ext cx="228600" cy="230187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4998" name="文本框 6"/>
          <p:cNvSpPr txBox="1"/>
          <p:nvPr/>
        </p:nvSpPr>
        <p:spPr>
          <a:xfrm>
            <a:off x="2827338" y="2579688"/>
            <a:ext cx="1168400" cy="2778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function</a:t>
            </a:r>
            <a:r>
              <a:rPr lang="zh-CN" altLang="en-US" sz="1200" b="1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body</a:t>
            </a:r>
            <a:endParaRPr lang="zh-CN" altLang="en-US" sz="12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Back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to the original 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601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Suppose we want to inline the </a:t>
            </a:r>
            <a:r>
              <a:rPr lang="en-US" altLang="zh-CN" i="1">
                <a:ea typeface="宋体" panose="02010600030101010101" pitchFamily="2" charset="-122"/>
              </a:rPr>
              <a:t>double(i)</a:t>
            </a:r>
            <a:r>
              <a:rPr lang="en-US" altLang="zh-CN">
                <a:ea typeface="宋体" panose="02010600030101010101" pitchFamily="2" charset="-122"/>
              </a:rPr>
              <a:t> invocation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601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20" name="文本框 5"/>
          <p:cNvSpPr txBox="1"/>
          <p:nvPr/>
        </p:nvSpPr>
        <p:spPr>
          <a:xfrm>
            <a:off x="785813" y="3200400"/>
            <a:ext cx="7572375" cy="224631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double(j: int): int = j+j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printDouble(i: int, c:cont) =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let function again() = putInt(double(i), c))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in putInt(i, again)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end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6021" name="矩形 6"/>
          <p:cNvSpPr/>
          <p:nvPr/>
        </p:nvSpPr>
        <p:spPr>
          <a:xfrm>
            <a:off x="6019800" y="4191000"/>
            <a:ext cx="1371600" cy="3048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Back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to the original 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704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Suppose we want to inline the </a:t>
            </a:r>
            <a:r>
              <a:rPr lang="en-US" altLang="zh-CN" i="1">
                <a:ea typeface="宋体" panose="02010600030101010101" pitchFamily="2" charset="-122"/>
              </a:rPr>
              <a:t>double(i)</a:t>
            </a:r>
            <a:r>
              <a:rPr lang="en-US" altLang="zh-CN">
                <a:ea typeface="宋体" panose="02010600030101010101" pitchFamily="2" charset="-122"/>
              </a:rPr>
              <a:t> invocation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Following (a): replace i in j+j -&gt; i+i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704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4" name="文本框 5"/>
          <p:cNvSpPr txBox="1"/>
          <p:nvPr/>
        </p:nvSpPr>
        <p:spPr>
          <a:xfrm>
            <a:off x="785813" y="3200400"/>
            <a:ext cx="6648450" cy="224631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double(j: int): int = j+j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printDouble(i: int, c:cont) =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let function again() = putInt(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i+i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, c))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in putInt(i, again)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end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 slightly different 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806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The invocation now becomes double(g(i))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We do not want to inline the g function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806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8" name="文本框 4"/>
          <p:cNvSpPr txBox="1"/>
          <p:nvPr/>
        </p:nvSpPr>
        <p:spPr>
          <a:xfrm>
            <a:off x="785813" y="3200400"/>
            <a:ext cx="8032750" cy="2554288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double(j: int): int = j+j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printDouble(i: int, c:cont) =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let function again() = putInt(double(g(i)), c))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in putInt(i, again)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end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g(x: Int) = 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8069" name="矩形 5"/>
          <p:cNvSpPr/>
          <p:nvPr/>
        </p:nvSpPr>
        <p:spPr>
          <a:xfrm>
            <a:off x="6019800" y="4168775"/>
            <a:ext cx="1828800" cy="3048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 slightly different 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909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The invocation now becomes double(g(i))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We do not want to inline the g function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Following (a): replace g(i) in j+j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909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2" name="文本框 4"/>
          <p:cNvSpPr txBox="1"/>
          <p:nvPr/>
        </p:nvSpPr>
        <p:spPr>
          <a:xfrm>
            <a:off x="785813" y="3200400"/>
            <a:ext cx="7880350" cy="2554288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double(j: int): int = j+j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printDouble(i: int, c:cont) =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let function again() = putInt(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(g(i)+g(i)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, c))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in putInt(i, again)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end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g(x: Int) = 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 slightly different 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011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This inline expansion is not good enough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Efficiency: call g twice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Correctness: two calls can have different results for imperative programs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011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6" name="文本框 4"/>
          <p:cNvSpPr txBox="1"/>
          <p:nvPr/>
        </p:nvSpPr>
        <p:spPr>
          <a:xfrm>
            <a:off x="785813" y="3617913"/>
            <a:ext cx="7880350" cy="255428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double(j: int): int = j+j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printDouble(i: int, c:cont) =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let function again() = putInt(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(g(i)+g(i)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, c))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in putInt(i, again)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end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g(x: Int) = 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 slightly different 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113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Solution: following algorithm (b)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Using let-expression to catch the value of g(i)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Then using the new variable to replace j+j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113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40" name="文本框 4"/>
          <p:cNvSpPr txBox="1"/>
          <p:nvPr/>
        </p:nvSpPr>
        <p:spPr>
          <a:xfrm>
            <a:off x="785813" y="3200400"/>
            <a:ext cx="6032500" cy="347821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double(j: int): int = j+j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printDouble(i: int, c:cont) =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let function again() = putInt(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let k:= g(i)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in k+k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end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, c))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in putInt(i, again)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end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g(x: Int) = 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Dead function elimination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16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Similar to dead code elimination (DCE)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Useless functions can be removed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previous example: double() can be removed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16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4" name="文本框 4"/>
          <p:cNvSpPr txBox="1"/>
          <p:nvPr/>
        </p:nvSpPr>
        <p:spPr>
          <a:xfrm>
            <a:off x="1066800" y="3200400"/>
            <a:ext cx="6648450" cy="224631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double(j: int): int = j+j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printDouble(i: int, c:cont) =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let function again() = putInt(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i+i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, c))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in putInt(i, again)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end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92165" name="直线连接符 6"/>
          <p:cNvCxnSpPr/>
          <p:nvPr/>
        </p:nvCxnSpPr>
        <p:spPr>
          <a:xfrm>
            <a:off x="914400" y="3600450"/>
            <a:ext cx="5867400" cy="20955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166" name="直线连接符 7"/>
          <p:cNvCxnSpPr/>
          <p:nvPr/>
        </p:nvCxnSpPr>
        <p:spPr>
          <a:xfrm flipV="1">
            <a:off x="914400" y="3600450"/>
            <a:ext cx="5867400" cy="180975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Inlining recursive functions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318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Following (a), we can inline doList in printTable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318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8" name="文本框 4"/>
          <p:cNvSpPr txBox="1"/>
          <p:nvPr/>
        </p:nvSpPr>
        <p:spPr>
          <a:xfrm>
            <a:off x="654050" y="2743200"/>
            <a:ext cx="8032750" cy="28622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doList(f: observeInt, l: list, c: cont) =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if l = nil then c()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else let function doRest() = doList(f, l.tail, c)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in f(l.head, doRest)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end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printTable(l: list, c: cont) =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doList(printDouble, l, c)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3189" name="矩形 6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3190" name="矩形 7"/>
          <p:cNvSpPr/>
          <p:nvPr/>
        </p:nvSpPr>
        <p:spPr>
          <a:xfrm>
            <a:off x="2057400" y="3117850"/>
            <a:ext cx="990600" cy="3048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Inlining recursive functions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421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Following (a), we can inline doList in printTable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But invocations to doList still exist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We only inline “the first iteration”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421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2" name="文本框 4"/>
          <p:cNvSpPr txBox="1"/>
          <p:nvPr/>
        </p:nvSpPr>
        <p:spPr>
          <a:xfrm>
            <a:off x="709613" y="3200400"/>
            <a:ext cx="7724775" cy="2554288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printTable(l: list, c: cont) =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if l = nil then c()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else let function doRest() =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          doList(printDouble, l.tail, c)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in printDouble(l.head, doRest)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end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4213" name="矩形 8"/>
          <p:cNvSpPr/>
          <p:nvPr/>
        </p:nvSpPr>
        <p:spPr>
          <a:xfrm>
            <a:off x="3629025" y="4478338"/>
            <a:ext cx="990600" cy="3048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example for Fun-Tiger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0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1507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0" y="1460500"/>
            <a:ext cx="4724400" cy="518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8" name="文本框 7"/>
          <p:cNvSpPr txBox="1"/>
          <p:nvPr/>
        </p:nvSpPr>
        <p:spPr>
          <a:xfrm>
            <a:off x="30163" y="4348163"/>
            <a:ext cx="38322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Get an intfun, return an intfun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1509" name="矩形 9"/>
          <p:cNvSpPr/>
          <p:nvPr/>
        </p:nvSpPr>
        <p:spPr>
          <a:xfrm>
            <a:off x="4495800" y="4067175"/>
            <a:ext cx="4191000" cy="96202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21510" name="直线箭头连接符 6"/>
          <p:cNvCxnSpPr>
            <a:stCxn id="21509" idx="1"/>
            <a:endCxn id="21508" idx="3"/>
          </p:cNvCxnSpPr>
          <p:nvPr/>
        </p:nvCxnSpPr>
        <p:spPr>
          <a:xfrm flipH="1">
            <a:off x="3862388" y="4548188"/>
            <a:ext cx="633412" cy="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How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to entirely inline recursive functions?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523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Simply inline them does not work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They can have infinite iterations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We need to refactor/customize them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Algorithm: loop-preheader transformation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Key idea: split the function into nested two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outer one serves as a “hook” (or prelude)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523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523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4978400"/>
            <a:ext cx="7429500" cy="180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How does this algorithm work?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Still use doList as an 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625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0" name="文本框 4"/>
          <p:cNvSpPr txBox="1"/>
          <p:nvPr/>
        </p:nvSpPr>
        <p:spPr>
          <a:xfrm>
            <a:off x="492125" y="2179638"/>
            <a:ext cx="7215188" cy="14779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function doList(f: observeInt, l: list, c: cont) =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if l = nil then c()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else let function doRest() = doList(f, l.tail, c)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  in f(l.head, doRest)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 end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6261" name="文本框 5"/>
          <p:cNvSpPr txBox="1"/>
          <p:nvPr/>
        </p:nvSpPr>
        <p:spPr>
          <a:xfrm>
            <a:off x="492125" y="4208463"/>
            <a:ext cx="8042275" cy="230822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function doList(fX: observeInt, lX: list, cX: cont) =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let function doListX(f: observeInt, l: list, c: cont) =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if l = nil then c()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else let function doRest() = doListX(f, l.tail, c)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    in f(l.head, doRest)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   end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in doListX(fX, lX, cX)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end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6262" name="下箭头 6"/>
          <p:cNvSpPr/>
          <p:nvPr/>
        </p:nvSpPr>
        <p:spPr>
          <a:xfrm>
            <a:off x="4087813" y="3760788"/>
            <a:ext cx="484187" cy="34448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How does this algorithm work?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728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Now doList is not calling itself (doListX is)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728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4" name="文本框 4"/>
          <p:cNvSpPr txBox="1"/>
          <p:nvPr/>
        </p:nvSpPr>
        <p:spPr>
          <a:xfrm>
            <a:off x="492125" y="2179638"/>
            <a:ext cx="7215188" cy="14779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function doList(f: observeInt, l: list, c: cont) =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if l = nil then c()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else let function doRest() = doList(f, l.tail, c)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  in f(l.head, doRest)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 end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7285" name="文本框 5"/>
          <p:cNvSpPr txBox="1"/>
          <p:nvPr/>
        </p:nvSpPr>
        <p:spPr>
          <a:xfrm>
            <a:off x="492125" y="4208463"/>
            <a:ext cx="8042275" cy="230822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function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doList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(fX: observeInt, lX: list, cX: cont) =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let function doListX(f: observeInt, l: list, c: cont) =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if l = nil then c()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else let function doRest() =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doListX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(f, l.tail, c)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    in f(l.head, doRest)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   end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in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doListX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(fX, lX, cX)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end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7286" name="下箭头 6"/>
          <p:cNvSpPr/>
          <p:nvPr/>
        </p:nvSpPr>
        <p:spPr>
          <a:xfrm>
            <a:off x="4087813" y="3760788"/>
            <a:ext cx="484187" cy="34448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97287" name="直线箭头连接符 8"/>
          <p:cNvCxnSpPr/>
          <p:nvPr/>
        </p:nvCxnSpPr>
        <p:spPr>
          <a:xfrm flipH="1">
            <a:off x="1981200" y="4495800"/>
            <a:ext cx="228600" cy="1524000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7288" name="直线箭头连接符 9"/>
          <p:cNvCxnSpPr/>
          <p:nvPr/>
        </p:nvCxnSpPr>
        <p:spPr>
          <a:xfrm flipV="1">
            <a:off x="1981200" y="5334000"/>
            <a:ext cx="3581400" cy="685800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Inline expand after transformation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830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Now if printTable inlines doList: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Following (a)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Note: the formal parameters do not need to change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830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8" name="文本框 4"/>
          <p:cNvSpPr txBox="1"/>
          <p:nvPr/>
        </p:nvSpPr>
        <p:spPr>
          <a:xfrm>
            <a:off x="131763" y="3233738"/>
            <a:ext cx="8956675" cy="28622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printTable(l: list, c: cont) =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let function doListX(f: observeInt, l: list, c: cont) =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if l = nil then c()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else let function doRest() = doListX(f, l.tail, c)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 in f(l.head, doRest)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end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in doListX(printDouble, l, c)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Inline expand after transformation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Is it good enough?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Perhaps more potential optimizations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E.g., f is always printDouble in doListX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2" name="文本框 4"/>
          <p:cNvSpPr txBox="1"/>
          <p:nvPr/>
        </p:nvSpPr>
        <p:spPr>
          <a:xfrm>
            <a:off x="131763" y="3233738"/>
            <a:ext cx="8956675" cy="28622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printTable(l: list, c: cont) =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let function doListX(f: observeInt, l: list, c: cont) =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if l = nil then c()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else let function doRest() = doListX(f, l.tail, c)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 in f(l.head, doRest)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end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in doListX(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printDouble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, l, c)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99333" name="直线箭头连接符 6"/>
          <p:cNvCxnSpPr/>
          <p:nvPr/>
        </p:nvCxnSpPr>
        <p:spPr>
          <a:xfrm flipV="1">
            <a:off x="3124200" y="4191000"/>
            <a:ext cx="1295400" cy="1295400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Loop-invariant arguments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035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doListX has two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unchanged arguments in every calls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 (always fX); c (always cX)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They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are </a:t>
            </a:r>
            <a:r>
              <a:rPr lang="en-US" altLang="zh-CN" b="1">
                <a:ea typeface="宋体" panose="02010600030101010101" pitchFamily="2" charset="-122"/>
              </a:rPr>
              <a:t>invariants</a:t>
            </a:r>
            <a:r>
              <a:rPr lang="en-US" altLang="zh-CN">
                <a:ea typeface="宋体" panose="02010600030101010101" pitchFamily="2" charset="-122"/>
              </a:rPr>
              <a:t> during recursive invocations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035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6" name="文本框 7"/>
          <p:cNvSpPr txBox="1"/>
          <p:nvPr/>
        </p:nvSpPr>
        <p:spPr>
          <a:xfrm>
            <a:off x="644525" y="3689350"/>
            <a:ext cx="8042275" cy="230822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function doList(fX: observeInt, lX: list, cX: cont) =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let function doListX(f: observeInt, l: list, c: cont) =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if l = nil then c()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else let function doRest() = doListX(f, l.tail, c)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    in f(l.head, doRest)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   end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in doListX(fX, lX, cX)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end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Loop-invariant hoisting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137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>
                <a:ea typeface="宋体" panose="02010600030101010101" pitchFamily="2" charset="-122"/>
              </a:rPr>
              <a:t>Algorithm: if every use of f’ within B is of the form f’(E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…, E</a:t>
            </a:r>
            <a:r>
              <a:rPr lang="en-US" altLang="zh-CN" baseline="-25000">
                <a:ea typeface="宋体" panose="02010600030101010101" pitchFamily="2" charset="-122"/>
              </a:rPr>
              <a:t>i-1</a:t>
            </a:r>
            <a:r>
              <a:rPr lang="en-US" altLang="zh-CN">
                <a:ea typeface="宋体" panose="02010600030101010101" pitchFamily="2" charset="-122"/>
              </a:rPr>
              <a:t>, a</a:t>
            </a:r>
            <a:r>
              <a:rPr lang="en-US" altLang="zh-CN" baseline="-25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, E</a:t>
            </a:r>
            <a:r>
              <a:rPr lang="en-US" altLang="zh-CN" baseline="-25000">
                <a:ea typeface="宋体" panose="02010600030101010101" pitchFamily="2" charset="-122"/>
              </a:rPr>
              <a:t>i+1</a:t>
            </a:r>
            <a:r>
              <a:rPr lang="en-US" altLang="zh-CN">
                <a:ea typeface="宋体" panose="02010600030101010101" pitchFamily="2" charset="-122"/>
              </a:rPr>
              <a:t>, …, E</a:t>
            </a:r>
            <a:r>
              <a:rPr lang="en-US" altLang="zh-CN" baseline="-25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) such that the ith argument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always a</a:t>
            </a:r>
            <a:r>
              <a:rPr lang="en-US" altLang="zh-CN" baseline="-25000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, then rewrite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/>
            <a:endParaRPr lang="en-US" altLang="zh-CN">
              <a:ea typeface="宋体" panose="02010600030101010101" pitchFamily="2" charset="-122"/>
            </a:endParaRPr>
          </a:p>
          <a:p>
            <a:pPr marL="0" indent="0"/>
            <a:endParaRPr lang="en-US" altLang="zh-CN">
              <a:ea typeface="宋体" panose="02010600030101010101" pitchFamily="2" charset="-122"/>
            </a:endParaRPr>
          </a:p>
          <a:p>
            <a:pPr marL="0" indent="0"/>
            <a:endParaRPr lang="en-US" altLang="zh-CN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anose="02010600030101010101" pitchFamily="2" charset="-122"/>
              </a:rPr>
              <a:t>where every call f’(E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…, E</a:t>
            </a:r>
            <a:r>
              <a:rPr lang="en-US" altLang="zh-CN" baseline="-25000">
                <a:ea typeface="宋体" panose="02010600030101010101" pitchFamily="2" charset="-122"/>
              </a:rPr>
              <a:t>i-1</a:t>
            </a:r>
            <a:r>
              <a:rPr lang="en-US" altLang="zh-CN">
                <a:ea typeface="宋体" panose="02010600030101010101" pitchFamily="2" charset="-122"/>
              </a:rPr>
              <a:t>, a</a:t>
            </a:r>
            <a:r>
              <a:rPr lang="en-US" altLang="zh-CN" baseline="-25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, E</a:t>
            </a:r>
            <a:r>
              <a:rPr lang="en-US" altLang="zh-CN" baseline="-25000">
                <a:ea typeface="宋体" panose="02010600030101010101" pitchFamily="2" charset="-122"/>
              </a:rPr>
              <a:t>i+1</a:t>
            </a:r>
            <a:r>
              <a:rPr lang="en-US" altLang="zh-CN">
                <a:ea typeface="宋体" panose="02010600030101010101" pitchFamily="2" charset="-122"/>
              </a:rPr>
              <a:t>, …, E</a:t>
            </a:r>
            <a:r>
              <a:rPr lang="en-US" altLang="zh-CN" baseline="-25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) within B is rewritten as f’(E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…, E</a:t>
            </a:r>
            <a:r>
              <a:rPr lang="en-US" altLang="zh-CN" baseline="-25000">
                <a:ea typeface="宋体" panose="02010600030101010101" pitchFamily="2" charset="-122"/>
              </a:rPr>
              <a:t>i-1</a:t>
            </a:r>
            <a:r>
              <a:rPr lang="en-US" altLang="zh-CN">
                <a:ea typeface="宋体" panose="02010600030101010101" pitchFamily="2" charset="-122"/>
              </a:rPr>
              <a:t>, E</a:t>
            </a:r>
            <a:r>
              <a:rPr lang="en-US" altLang="zh-CN" baseline="-25000">
                <a:ea typeface="宋体" panose="02010600030101010101" pitchFamily="2" charset="-122"/>
              </a:rPr>
              <a:t>i+1</a:t>
            </a:r>
            <a:r>
              <a:rPr lang="en-US" altLang="zh-CN">
                <a:ea typeface="宋体" panose="02010600030101010101" pitchFamily="2" charset="-122"/>
              </a:rPr>
              <a:t>, …, E</a:t>
            </a:r>
            <a:r>
              <a:rPr lang="en-US" altLang="zh-CN" baseline="-25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137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138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025" y="3128963"/>
            <a:ext cx="8534400" cy="1362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381" name="椭圆 5"/>
          <p:cNvSpPr/>
          <p:nvPr/>
        </p:nvSpPr>
        <p:spPr>
          <a:xfrm>
            <a:off x="6624638" y="3246438"/>
            <a:ext cx="304800" cy="3048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01382" name="文本框 6"/>
          <p:cNvSpPr txBox="1"/>
          <p:nvPr/>
        </p:nvSpPr>
        <p:spPr>
          <a:xfrm>
            <a:off x="6777038" y="2732088"/>
            <a:ext cx="13985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moved out</a:t>
            </a: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Loop-invariant hoisting in our 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0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Moving f and c out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Replacing the original name: fX and cX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0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4" name="文本框 4"/>
          <p:cNvSpPr txBox="1"/>
          <p:nvPr/>
        </p:nvSpPr>
        <p:spPr>
          <a:xfrm>
            <a:off x="644525" y="3689350"/>
            <a:ext cx="8042275" cy="230822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function doList(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fX: observeInt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, lX: list,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cX: cont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) =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let function doListX(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f: observeInt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, l: list,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c: cont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) =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if l = nil then c()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else let function doRest() = doListX(f, l.tail, c)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    in f(l.head, doRest)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   end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in doListX(fX, lX, cX)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end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Loop-invariant hoisting in our 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42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Moving f and c out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Replacing the original name: fX and cX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Now doListX has only one parameter (l)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42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28" name="文本框 4"/>
          <p:cNvSpPr txBox="1"/>
          <p:nvPr/>
        </p:nvSpPr>
        <p:spPr>
          <a:xfrm>
            <a:off x="644525" y="3689350"/>
            <a:ext cx="7215188" cy="230822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function doList(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f: observeInt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, lX: list,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c: cont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) =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let function doListX(l: list) =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if l = nil then c()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else let function doRest() = doListX(l.tail)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    in f(l.head, doRest)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   end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in doListX(lX)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end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Loop-invariant hoisting in our 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445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Moving f and c out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Replacing the original name: fX and cX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Now doListX has only one parameter (l)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inlined result also changes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445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2" name="文本框 5"/>
          <p:cNvSpPr txBox="1"/>
          <p:nvPr/>
        </p:nvSpPr>
        <p:spPr>
          <a:xfrm>
            <a:off x="785813" y="3657600"/>
            <a:ext cx="7572375" cy="28622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printTable(l: list, c: cont) =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let function doListX(l: list) =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if l = nil then c()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else let function doRest() = doListX(l.tail)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 in printDouble(l.head, doRest)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end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in doListX(l)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example for Fun-Tiger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3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2531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0" y="1460500"/>
            <a:ext cx="4724400" cy="518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2" name="文本框 7"/>
          <p:cNvSpPr txBox="1"/>
          <p:nvPr/>
        </p:nvSpPr>
        <p:spPr>
          <a:xfrm>
            <a:off x="-17462" y="3794125"/>
            <a:ext cx="4295775" cy="1323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Type analysis: </a:t>
            </a:r>
            <a:endParaRPr lang="en-US" altLang="zh-CN" sz="20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f: intfun (int -&gt; int)</a:t>
            </a:r>
            <a:endParaRPr lang="en-US" altLang="zh-CN" sz="20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f(x): return int</a:t>
            </a:r>
            <a:endParaRPr lang="en-US" altLang="zh-CN" sz="20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f(f(x): accept int (f(x)), return int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2533" name="矩形 9"/>
          <p:cNvSpPr/>
          <p:nvPr/>
        </p:nvSpPr>
        <p:spPr>
          <a:xfrm>
            <a:off x="4800600" y="4348163"/>
            <a:ext cx="38862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22534" name="直线箭头连接符 6"/>
          <p:cNvCxnSpPr>
            <a:stCxn id="22533" idx="1"/>
            <a:endCxn id="22532" idx="3"/>
          </p:cNvCxnSpPr>
          <p:nvPr/>
        </p:nvCxnSpPr>
        <p:spPr>
          <a:xfrm flipH="1">
            <a:off x="4278313" y="4456113"/>
            <a:ext cx="522287" cy="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Cascading inlining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547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Formal inline expands enable more opportunities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Now it is clear that printDouble can be inlined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Following (b)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547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476" name="文本框 5"/>
          <p:cNvSpPr txBox="1"/>
          <p:nvPr/>
        </p:nvSpPr>
        <p:spPr>
          <a:xfrm>
            <a:off x="785813" y="3657600"/>
            <a:ext cx="7572375" cy="28622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printTable(l: list, c: cont) =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let function doListX(l: list) =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if l = nil then c()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else let function doRest() = doListX(l.tail)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 in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printDouble(l.head, doRest)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end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in doListX(l)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Cascading inlining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649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The result for inline expanding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Can we do more inlining? (sure, consider putInt)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649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500" name="文本框 5"/>
          <p:cNvSpPr txBox="1"/>
          <p:nvPr/>
        </p:nvSpPr>
        <p:spPr>
          <a:xfrm>
            <a:off x="582613" y="2819400"/>
            <a:ext cx="8180387" cy="369411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function printTable(l: list, c: cont) = 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let function doListX(l: list) =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if l = nil then c()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else let function doRest() = doListX(l.tail)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    in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let var i:= l.head</a:t>
            </a:r>
            <a:endParaRPr lang="en-US" altLang="zh-CN" sz="18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in let function again() = putInt(i+i,doRest)</a:t>
            </a:r>
            <a:endParaRPr lang="en-US" altLang="zh-CN" sz="18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  in putInt(i,again)</a:t>
            </a:r>
            <a:endParaRPr lang="en-US" altLang="zh-CN" sz="18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 end</a:t>
            </a:r>
            <a:endParaRPr lang="en-US" altLang="zh-CN" sz="18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end</a:t>
            </a:r>
            <a:endParaRPr lang="en-US" altLang="zh-CN" sz="18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   end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in doListX(l)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zh-CN" altLang="en-US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Another opportunity: unnesting lets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752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Nested lets can be simplified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 sz="1200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In our example: three nested lets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75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4" name="文本框 4"/>
          <p:cNvSpPr txBox="1"/>
          <p:nvPr/>
        </p:nvSpPr>
        <p:spPr>
          <a:xfrm>
            <a:off x="685800" y="2286000"/>
            <a:ext cx="7466013" cy="4000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let dec1 in let dec2 in exp end end = let dec1 dec2 in exp end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07525" name="文本框 5"/>
          <p:cNvSpPr txBox="1"/>
          <p:nvPr/>
        </p:nvSpPr>
        <p:spPr>
          <a:xfrm>
            <a:off x="477838" y="3352800"/>
            <a:ext cx="8180387" cy="3416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function printTable(l: list, c: cont) = 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let function doListX(l: list) =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if l = nil then c()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else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let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function doRest() = doListX(l.tail)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    in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let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var i:= l.head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        in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let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function again() = putInt(i+i,doRest)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            in putInt(i,again)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           end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        end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   end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in doListX(l)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end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Another opportunity: unnesting lets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54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Nested lets can be simplified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 sz="1200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optimized version (neat in source code)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854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48" name="文本框 4"/>
          <p:cNvSpPr txBox="1"/>
          <p:nvPr/>
        </p:nvSpPr>
        <p:spPr>
          <a:xfrm>
            <a:off x="685800" y="2286000"/>
            <a:ext cx="7466013" cy="4000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let dec1 in let dec2 in exp end end = let dec1 dec2 in exp end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08549" name="文本框 5"/>
          <p:cNvSpPr txBox="1"/>
          <p:nvPr/>
        </p:nvSpPr>
        <p:spPr>
          <a:xfrm>
            <a:off x="698500" y="3489325"/>
            <a:ext cx="7078663" cy="28638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function printTable(l: list, c: cont) = 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let function doListX(l: list) =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if l = nil then c()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else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let function doRest() = doListX(l.tail)</a:t>
            </a:r>
            <a:endParaRPr lang="en-US" altLang="zh-CN" sz="18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var i:= l.head</a:t>
            </a:r>
            <a:endParaRPr lang="en-US" altLang="zh-CN" sz="18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function again() = putInt(i+i,doRest)</a:t>
            </a:r>
            <a:endParaRPr lang="en-US" altLang="zh-CN" sz="18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    in putInt(i,again)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   end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in doListX(l)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end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Tradeoff for inline expansion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957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Inline expansion can improve the performance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Call instructions are removed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Less register saving/restoring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However, it makes the program bigger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function body might be copied in multiple callers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Can cause code explosion if handled incorrectly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957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Heuristics to control inlining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059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Expand only call sites frequently executed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most cost-effective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Frequency can be determined by static analysis or dynamic profiling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Expand functions with small bodies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Some functions (getter/setter) are even smaller than the call-related instruction sequence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smart compiler automatic inlines them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059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Heuristics to control inlining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161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Expand only call sites frequently executed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Expand functions with small bodies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Expand functions called only once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original body can be removed by DFE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program size may not increase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161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8796f7c2-acce-4bef-bc88-95e3a24126c7"/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22140</Words>
  <Application>WPS 演示</Application>
  <PresentationFormat>全屏显示(4:3)</PresentationFormat>
  <Paragraphs>1512</Paragraphs>
  <Slides>96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05" baseType="lpstr">
      <vt:lpstr>Arial</vt:lpstr>
      <vt:lpstr>宋体</vt:lpstr>
      <vt:lpstr>Wingdings</vt:lpstr>
      <vt:lpstr>Comic Sans MS</vt:lpstr>
      <vt:lpstr>Times New Roman</vt:lpstr>
      <vt:lpstr>微软雅黑</vt:lpstr>
      <vt:lpstr>Arial Unicode MS</vt:lpstr>
      <vt:lpstr>Courier New</vt:lpstr>
      <vt:lpstr>icfp99</vt:lpstr>
      <vt:lpstr>Functional Programming Languages</vt:lpstr>
      <vt:lpstr>Grammar rules for Fun-Tiger</vt:lpstr>
      <vt:lpstr>Grammar rules for Fun-Tiger</vt:lpstr>
      <vt:lpstr>An example for Fun-Tiger</vt:lpstr>
      <vt:lpstr>An example for Fun-Tiger</vt:lpstr>
      <vt:lpstr>An example for Fun-Tiger</vt:lpstr>
      <vt:lpstr>An example for Fun-Tiger</vt:lpstr>
      <vt:lpstr>An example for Fun-Tiger</vt:lpstr>
      <vt:lpstr>An example for Fun-Tiger</vt:lpstr>
      <vt:lpstr>An example for Fun-Tiger</vt:lpstr>
      <vt:lpstr>An example for Fun-Tiger</vt:lpstr>
      <vt:lpstr>An example for Fun-Tiger</vt:lpstr>
      <vt:lpstr>CLOSURES(闭包)</vt:lpstr>
      <vt:lpstr>Why higher-order is more interesting with nested? </vt:lpstr>
      <vt:lpstr>Back to the previous example</vt:lpstr>
      <vt:lpstr>Back to the previous example</vt:lpstr>
      <vt:lpstr>Solution: closure</vt:lpstr>
      <vt:lpstr>Heap-allocated activation records</vt:lpstr>
      <vt:lpstr>Heap-allocated activation records</vt:lpstr>
      <vt:lpstr>Activation record reclamation</vt:lpstr>
      <vt:lpstr>Activation record reclamation</vt:lpstr>
      <vt:lpstr>Refinement to the heap-allocated technique</vt:lpstr>
      <vt:lpstr>An example for refined closures</vt:lpstr>
      <vt:lpstr>An example for refined closures</vt:lpstr>
      <vt:lpstr>An example for refined closures</vt:lpstr>
      <vt:lpstr>Modifications to the Tiger compiler</vt:lpstr>
      <vt:lpstr>IMMUTABLE VARIABLES</vt:lpstr>
      <vt:lpstr>FunTiger is not pure enough</vt:lpstr>
      <vt:lpstr>FunTiger is not pure enough</vt:lpstr>
      <vt:lpstr>An example: binary search trees (BST)</vt:lpstr>
      <vt:lpstr>An example: binary search trees (BST)</vt:lpstr>
      <vt:lpstr>An example for enter in a functional style</vt:lpstr>
      <vt:lpstr>An example for enter in a functional style</vt:lpstr>
      <vt:lpstr>An example for enter in a functional style</vt:lpstr>
      <vt:lpstr>An example for enter in a functional style</vt:lpstr>
      <vt:lpstr>An example for enter in a functional style</vt:lpstr>
      <vt:lpstr>When enter is returned</vt:lpstr>
      <vt:lpstr>Recap: the prohibited behaviors</vt:lpstr>
      <vt:lpstr>What is a continuation?</vt:lpstr>
      <vt:lpstr>Types and functions for PureFun-Tiger</vt:lpstr>
      <vt:lpstr>Types and functions for PureFun-Tiger</vt:lpstr>
      <vt:lpstr>Types and functions for PureFun-Tiger</vt:lpstr>
      <vt:lpstr>Types and functions for PureFun-Tiger</vt:lpstr>
      <vt:lpstr>Types and functions for PureFun-Tiger</vt:lpstr>
      <vt:lpstr>Types and functions for PureFun-Tiger</vt:lpstr>
      <vt:lpstr>An example for PureFun-Tiger</vt:lpstr>
      <vt:lpstr>An example for PureFun-Tiger</vt:lpstr>
      <vt:lpstr>An example for PureFun-Tiger</vt:lpstr>
      <vt:lpstr>An example for PureFun-Tiger</vt:lpstr>
      <vt:lpstr>An example for PureFun-Tiger</vt:lpstr>
      <vt:lpstr>An example for PureFun-Tiger</vt:lpstr>
      <vt:lpstr>Language changes for Pure-Tiger</vt:lpstr>
      <vt:lpstr>Pure functional language optimizations</vt:lpstr>
      <vt:lpstr>Pure functional language optimizations</vt:lpstr>
      <vt:lpstr>Pure functional language optimizations</vt:lpstr>
      <vt:lpstr>Pure functional language optimizations</vt:lpstr>
      <vt:lpstr>Pure functional language optimizations</vt:lpstr>
      <vt:lpstr>Pure functional language optimizations</vt:lpstr>
      <vt:lpstr>Pure functional language optimizations</vt:lpstr>
      <vt:lpstr>INLINE EXPANSION</vt:lpstr>
      <vt:lpstr>Yet another important optimization</vt:lpstr>
      <vt:lpstr>The example used in this part</vt:lpstr>
      <vt:lpstr>The example used in this part</vt:lpstr>
      <vt:lpstr>Note: avoiding variable capture </vt:lpstr>
      <vt:lpstr>Note: avoiding variable capture </vt:lpstr>
      <vt:lpstr>Note: avoiding variable capture </vt:lpstr>
      <vt:lpstr>Note: avoiding variable capture </vt:lpstr>
      <vt:lpstr>Note: avoiding variable capture </vt:lpstr>
      <vt:lpstr>Note: avoiding variable capture </vt:lpstr>
      <vt:lpstr>Algorithm for inline expansion</vt:lpstr>
      <vt:lpstr>Back to the original example</vt:lpstr>
      <vt:lpstr>Back to the original example</vt:lpstr>
      <vt:lpstr>A slightly different example</vt:lpstr>
      <vt:lpstr>A slightly different example</vt:lpstr>
      <vt:lpstr>A slightly different example</vt:lpstr>
      <vt:lpstr>A slightly different example</vt:lpstr>
      <vt:lpstr>Dead function elimination</vt:lpstr>
      <vt:lpstr>Inlining recursive functions</vt:lpstr>
      <vt:lpstr>Inlining recursive functions</vt:lpstr>
      <vt:lpstr>How to entirely inline recursive functions?</vt:lpstr>
      <vt:lpstr>How does this algorithm work?</vt:lpstr>
      <vt:lpstr>How does this algorithm work?</vt:lpstr>
      <vt:lpstr>Inline expand after transformation</vt:lpstr>
      <vt:lpstr>Inline expand after transformation</vt:lpstr>
      <vt:lpstr>Loop-invariant arguments</vt:lpstr>
      <vt:lpstr>Loop-invariant hoisting</vt:lpstr>
      <vt:lpstr>Loop-invariant hoisting in our example</vt:lpstr>
      <vt:lpstr>Loop-invariant hoisting in our example</vt:lpstr>
      <vt:lpstr>Loop-invariant hoisting in our example</vt:lpstr>
      <vt:lpstr>Cascading inlining</vt:lpstr>
      <vt:lpstr>Cascading inlining</vt:lpstr>
      <vt:lpstr>Another opportunity: unnesting lets</vt:lpstr>
      <vt:lpstr>Another opportunity: unnesting lets</vt:lpstr>
      <vt:lpstr>Tradeoff for inline expansion</vt:lpstr>
      <vt:lpstr>Heuristics to control inlining</vt:lpstr>
      <vt:lpstr>Heuristics to control inlining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Languages and Compilers</dc:title>
  <dc:creator>Binyu Zang</dc:creator>
  <cp:lastModifiedBy>李昱翰</cp:lastModifiedBy>
  <cp:revision>2167</cp:revision>
  <dcterms:created xsi:type="dcterms:W3CDTF">2000-01-15T07:54:00Z</dcterms:created>
  <dcterms:modified xsi:type="dcterms:W3CDTF">2022-12-28T04:26:55Z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FFDB1D1B3B5B4DFF8ACD2894E0B22EF7</vt:lpwstr>
  </property>
  <property fmtid="{D5CDD505-2E9C-101B-9397-08002B2CF9AE}" pid="3" name="KSOProductBuildVer">
    <vt:lpwstr>2052-11.1.0.12980</vt:lpwstr>
  </property>
</Properties>
</file>