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5"/>
  </p:notesMasterIdLst>
  <p:sldIdLst>
    <p:sldId id="800" r:id="rId3"/>
    <p:sldId id="801" r:id="rId4"/>
    <p:sldId id="802" r:id="rId5"/>
    <p:sldId id="803" r:id="rId6"/>
    <p:sldId id="805" r:id="rId7"/>
    <p:sldId id="804" r:id="rId8"/>
    <p:sldId id="806" r:id="rId9"/>
    <p:sldId id="807" r:id="rId10"/>
    <p:sldId id="808" r:id="rId11"/>
    <p:sldId id="809" r:id="rId12"/>
    <p:sldId id="810" r:id="rId13"/>
    <p:sldId id="811" r:id="rId14"/>
    <p:sldId id="812" r:id="rId15"/>
    <p:sldId id="813" r:id="rId16"/>
    <p:sldId id="814" r:id="rId17"/>
    <p:sldId id="815" r:id="rId18"/>
    <p:sldId id="816" r:id="rId19"/>
    <p:sldId id="817" r:id="rId20"/>
    <p:sldId id="818" r:id="rId21"/>
    <p:sldId id="819" r:id="rId22"/>
    <p:sldId id="820" r:id="rId23"/>
    <p:sldId id="821" r:id="rId24"/>
    <p:sldId id="822" r:id="rId25"/>
    <p:sldId id="823" r:id="rId26"/>
    <p:sldId id="825" r:id="rId27"/>
    <p:sldId id="826" r:id="rId28"/>
    <p:sldId id="824" r:id="rId29"/>
    <p:sldId id="827" r:id="rId30"/>
    <p:sldId id="829" r:id="rId31"/>
    <p:sldId id="828" r:id="rId32"/>
    <p:sldId id="838" r:id="rId33"/>
    <p:sldId id="831" r:id="rId34"/>
    <p:sldId id="832" r:id="rId35"/>
    <p:sldId id="830" r:id="rId36"/>
    <p:sldId id="833" r:id="rId37"/>
    <p:sldId id="834" r:id="rId38"/>
    <p:sldId id="835" r:id="rId39"/>
    <p:sldId id="836" r:id="rId40"/>
    <p:sldId id="757" r:id="rId41"/>
    <p:sldId id="756" r:id="rId42"/>
    <p:sldId id="759" r:id="rId43"/>
    <p:sldId id="760" r:id="rId44"/>
    <p:sldId id="761" r:id="rId45"/>
    <p:sldId id="762" r:id="rId46"/>
    <p:sldId id="763" r:id="rId47"/>
    <p:sldId id="764" r:id="rId48"/>
    <p:sldId id="765" r:id="rId49"/>
    <p:sldId id="766" r:id="rId50"/>
    <p:sldId id="767" r:id="rId51"/>
    <p:sldId id="768" r:id="rId52"/>
    <p:sldId id="769" r:id="rId53"/>
    <p:sldId id="770" r:id="rId54"/>
    <p:sldId id="755" r:id="rId55"/>
    <p:sldId id="771" r:id="rId56"/>
    <p:sldId id="772" r:id="rId57"/>
    <p:sldId id="773" r:id="rId58"/>
    <p:sldId id="774" r:id="rId59"/>
    <p:sldId id="775" r:id="rId60"/>
    <p:sldId id="776" r:id="rId61"/>
    <p:sldId id="778" r:id="rId62"/>
    <p:sldId id="779" r:id="rId63"/>
    <p:sldId id="777" r:id="rId64"/>
    <p:sldId id="758" r:id="rId65"/>
    <p:sldId id="780" r:id="rId66"/>
    <p:sldId id="781" r:id="rId67"/>
    <p:sldId id="782" r:id="rId68"/>
    <p:sldId id="783" r:id="rId69"/>
    <p:sldId id="784" r:id="rId70"/>
    <p:sldId id="785" r:id="rId71"/>
    <p:sldId id="786" r:id="rId72"/>
    <p:sldId id="787" r:id="rId73"/>
    <p:sldId id="788" r:id="rId74"/>
  </p:sldIdLst>
  <p:sldSz cx="9144000" cy="6858000" type="screen4x3"/>
  <p:notesSz cx="6858000" cy="9144000"/>
  <p:custDataLst>
    <p:tags r:id="rId79"/>
  </p:custDataLst>
  <p:defaultTextStyle>
    <a:defPPr>
      <a:defRPr lang="en-US"/>
    </a:defPPr>
    <a:lvl1pPr algn="l" rtl="0" eaLnBrk="0" fontAlgn="base" hangingPunct="0">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0" autoAdjust="0"/>
    <p:restoredTop sz="86460" autoAdjust="0"/>
  </p:normalViewPr>
  <p:slideViewPr>
    <p:cSldViewPr showGuides="1">
      <p:cViewPr varScale="1">
        <p:scale>
          <a:sx n="114" d="100"/>
          <a:sy n="114" d="100"/>
        </p:scale>
        <p:origin x="149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9" Type="http://schemas.openxmlformats.org/officeDocument/2006/relationships/tags" Target="tags/tag1.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notesMaster" Target="notesMasters/notesMaster1.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defRPr>
            </a:lvl1pPr>
          </a:lstStyle>
          <a:p>
            <a:pPr>
              <a:defRPr/>
            </a:pPr>
            <a:endParaRPr lang="zh-CN" alt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defRPr>
            </a:lvl1pPr>
          </a:lstStyle>
          <a:p>
            <a:pPr>
              <a:defRPr/>
            </a:pPr>
            <a:fld id="{8259A61E-DA2A-3E4F-91BB-3F8F1007B23F}"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685800" y="2286000"/>
            <a:ext cx="7772400" cy="1143000"/>
          </a:xfrm>
        </p:spPr>
        <p:txBody>
          <a:bodyPr/>
          <a:lstStyle>
            <a:lvl1pPr algn="ctr">
              <a:defRPr/>
            </a:lvl1pPr>
          </a:lstStyle>
          <a:p>
            <a:r>
              <a:rPr lang="en-US" altLang="zh-CN"/>
              <a:t>Click to edit Master title style</a:t>
            </a:r>
            <a:endParaRPr lang="en-US" altLang="zh-CN"/>
          </a:p>
        </p:txBody>
      </p:sp>
      <p:sp>
        <p:nvSpPr>
          <p:cNvPr id="4099"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endParaRPr lang="en-US" altLang="zh-CN"/>
          </a:p>
        </p:txBody>
      </p:sp>
      <p:sp>
        <p:nvSpPr>
          <p:cNvPr id="2" name="Rectangle 1028"/>
          <p:cNvSpPr>
            <a:spLocks noGrp="1" noChangeArrowheads="1"/>
          </p:cNvSpPr>
          <p:nvPr>
            <p:ph type="dt" sz="half" idx="10"/>
          </p:nvPr>
        </p:nvSpPr>
        <p:spPr>
          <a:xfrm>
            <a:off x="533400" y="6248400"/>
            <a:ext cx="1905000" cy="457200"/>
          </a:xfrm>
        </p:spPr>
        <p:txBody>
          <a:bodyPr/>
          <a:lstStyle>
            <a:lvl1pPr>
              <a:defRPr/>
            </a:lvl1pPr>
          </a:lstStyle>
          <a:p>
            <a:pPr>
              <a:defRPr/>
            </a:pPr>
            <a:fld id="{E6A8A6C0-0F78-E147-BACC-0C6592963116}" type="datetime1">
              <a:rPr lang="zh-CN" altLang="en-US"/>
            </a:fld>
            <a:endParaRPr lang="en-US" altLang="zh-CN"/>
          </a:p>
        </p:txBody>
      </p:sp>
      <p:sp>
        <p:nvSpPr>
          <p:cNvPr id="3" name="Rectangle 1029"/>
          <p:cNvSpPr>
            <a:spLocks noGrp="1" noChangeArrowheads="1"/>
          </p:cNvSpPr>
          <p:nvPr>
            <p:ph type="ftr" sz="quarter" idx="11"/>
          </p:nvPr>
        </p:nvSpPr>
        <p:spPr>
          <a:xfrm>
            <a:off x="2514600" y="6248400"/>
            <a:ext cx="4114800" cy="457200"/>
          </a:xfrm>
        </p:spPr>
        <p:txBody>
          <a:bodyPr/>
          <a:lstStyle>
            <a:lvl1pPr>
              <a:defRPr/>
            </a:lvl1pPr>
          </a:lstStyle>
          <a:p>
            <a:pPr>
              <a:defRPr/>
            </a:pPr>
            <a:r>
              <a:rPr lang="zh-CN" altLang="en-US"/>
              <a:t>Compilers Autumn 2002</a:t>
            </a:r>
            <a:endParaRPr lang="en-US" altLang="zh-CN"/>
          </a:p>
        </p:txBody>
      </p:sp>
      <p:sp>
        <p:nvSpPr>
          <p:cNvPr id="4" name="Rectangle 1030"/>
          <p:cNvSpPr>
            <a:spLocks noGrp="1" noChangeArrowheads="1"/>
          </p:cNvSpPr>
          <p:nvPr>
            <p:ph type="sldNum" sz="quarter" idx="12"/>
          </p:nvPr>
        </p:nvSpPr>
        <p:spPr>
          <a:xfrm>
            <a:off x="6705600" y="6248400"/>
            <a:ext cx="1905000" cy="457200"/>
          </a:xfrm>
        </p:spPr>
        <p:txBody>
          <a:bodyPr/>
          <a:lstStyle>
            <a:lvl1pPr>
              <a:defRPr/>
            </a:lvl1pPr>
          </a:lstStyle>
          <a:p>
            <a:pPr>
              <a:defRPr/>
            </a:pPr>
            <a:fld id="{AB645908-4224-534D-846C-D0EF2045E4AE}"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144633B8-2987-9D4E-BFF5-D886C089587D}"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Compilers Autumn 2002</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E2BAADF-4FDD-5547-8223-FC4FF1769672}"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57200"/>
            <a:ext cx="2076450" cy="55626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76950" cy="55626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3C024C79-86B3-B745-836A-418884BF7B06}"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Compilers Autumn 2002</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4CAC9B5-1120-6D47-9584-BE19197CDF64}"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1978C96D-AABB-F740-B8C3-AA823FA2D446}"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Compilers Autumn 2002</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2AD9660-8B2B-1944-AFAE-CE288FD609AF}"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CC5916B-0066-964C-B111-33379AD51C14}"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Compilers Autumn 2002</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D4A803C-0C3A-4842-A0ED-5326CD240926}"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863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E4A501E8-91DF-1840-B723-5ED3CA69C651}"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Compilers Autumn 2002</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176E51F-5919-8F44-988C-2DA3C43156B3}"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E35264C2-7B1C-F340-B228-F438047AB15E}"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r>
              <a:rPr lang="zh-CN" altLang="en-US"/>
              <a:t>Compilers Autumn 2002</a:t>
            </a: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16FDD96-DFC9-AF40-BEE6-60238BFE1A4E}"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9FE2275B-042C-6244-AA8D-8B5FC3B1206D}"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r>
              <a:rPr lang="zh-CN" altLang="en-US"/>
              <a:t>Compilers Autumn 2002</a:t>
            </a: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586E2374-5AD7-0641-95C9-01E66749F98A}"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0FF87519-2CAC-BE43-8B6B-9DE686296D86}"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r>
              <a:rPr lang="zh-CN" altLang="en-US"/>
              <a:t>Compilers Autumn 2002</a:t>
            </a: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2E7F34A6-04B0-0A47-8E90-D94B3676930E}"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13360190-8BAF-C642-9BA7-B3DFBBAA5FE0}"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Compilers Autumn 2002</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4B9C047-840D-894E-BDB7-D15D10CFA9BD}"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9F65A5BC-4EC7-024A-A4DE-C94EEBDA62E6}"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Compilers Autumn 2002</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8C28625-79FA-7D45-8C2B-57A31CEBA432}"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077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1027" name="Rectangle 3"/>
          <p:cNvSpPr>
            <a:spLocks noGrp="1" noChangeArrowheads="1"/>
          </p:cNvSpPr>
          <p:nvPr>
            <p:ph type="body" idx="1"/>
          </p:nvPr>
        </p:nvSpPr>
        <p:spPr bwMode="auto">
          <a:xfrm>
            <a:off x="457200" y="1600200"/>
            <a:ext cx="8305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3076" name="Rectangle 4"/>
          <p:cNvSpPr>
            <a:spLocks noGrp="1" noChangeArrowheads="1"/>
          </p:cNvSpPr>
          <p:nvPr>
            <p:ph type="dt" sz="half" idx="2"/>
          </p:nvPr>
        </p:nvSpPr>
        <p:spPr bwMode="auto">
          <a:xfrm>
            <a:off x="838200" y="6172200"/>
            <a:ext cx="1524000" cy="457200"/>
          </a:xfrm>
          <a:prstGeom prst="rect">
            <a:avLst/>
          </a:prstGeom>
          <a:noFill/>
          <a:ln w="9525">
            <a:noFill/>
            <a:miter lim="800000"/>
          </a:ln>
          <a:effectLst/>
        </p:spPr>
        <p:txBody>
          <a:bodyPr vert="horz" wrap="square" lIns="91440" tIns="45720" rIns="91440" bIns="45720" numCol="1" anchor="t" anchorCtr="0" compatLnSpc="1"/>
          <a:lstStyle>
            <a:lvl1pPr>
              <a:defRPr sz="1400" b="0">
                <a:latin typeface="Times New Roman" panose="02020603050405020304" pitchFamily="18" charset="0"/>
              </a:defRPr>
            </a:lvl1pPr>
          </a:lstStyle>
          <a:p>
            <a:pPr>
              <a:defRPr/>
            </a:pPr>
            <a:fld id="{F1270B51-8777-E34A-86B4-0A8051578DA7}" type="datetime1">
              <a:rPr lang="zh-CN" altLang="en-US"/>
            </a:fld>
            <a:endParaRPr lang="en-US" altLang="zh-CN"/>
          </a:p>
        </p:txBody>
      </p:sp>
      <p:sp>
        <p:nvSpPr>
          <p:cNvPr id="3077" name="Rectangle 5"/>
          <p:cNvSpPr>
            <a:spLocks noGrp="1" noChangeArrowheads="1"/>
          </p:cNvSpPr>
          <p:nvPr>
            <p:ph type="ftr" sz="quarter" idx="3"/>
          </p:nvPr>
        </p:nvSpPr>
        <p:spPr bwMode="auto">
          <a:xfrm>
            <a:off x="2590800" y="6172200"/>
            <a:ext cx="41148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atin typeface="Times New Roman" panose="02020603050405020304" pitchFamily="18" charset="0"/>
              </a:defRPr>
            </a:lvl1pPr>
          </a:lstStyle>
          <a:p>
            <a:pPr>
              <a:defRPr/>
            </a:pPr>
            <a:r>
              <a:rPr lang="zh-CN" altLang="en-US"/>
              <a:t>Compilers Autumn 2002</a:t>
            </a:r>
            <a:endParaRPr lang="en-US" altLang="zh-CN"/>
          </a:p>
        </p:txBody>
      </p:sp>
      <p:sp>
        <p:nvSpPr>
          <p:cNvPr id="3078" name="Rectangle 6"/>
          <p:cNvSpPr>
            <a:spLocks noGrp="1" noChangeArrowheads="1"/>
          </p:cNvSpPr>
          <p:nvPr>
            <p:ph type="sldNum" sz="quarter" idx="4"/>
          </p:nvPr>
        </p:nvSpPr>
        <p:spPr bwMode="auto">
          <a:xfrm>
            <a:off x="6934200" y="6172200"/>
            <a:ext cx="1295400" cy="457200"/>
          </a:xfrm>
          <a:prstGeom prst="rect">
            <a:avLst/>
          </a:prstGeom>
          <a:noFill/>
          <a:ln w="9525">
            <a:noFill/>
            <a:miter lim="800000"/>
          </a:ln>
          <a:effectLst/>
        </p:spPr>
        <p:txBody>
          <a:bodyPr vert="horz" wrap="square" lIns="91440" tIns="45720" rIns="91440" bIns="45720" numCol="1" anchor="t" anchorCtr="0" compatLnSpc="1"/>
          <a:lstStyle>
            <a:lvl1pPr algn="r">
              <a:defRPr sz="1400" b="0">
                <a:latin typeface="Times New Roman" panose="02020603050405020304" pitchFamily="18" charset="0"/>
              </a:defRPr>
            </a:lvl1pPr>
          </a:lstStyle>
          <a:p>
            <a:pPr>
              <a:defRPr/>
            </a:pPr>
            <a:fld id="{B5EAE709-E228-D540-999C-8600941031EE}" type="slidenum">
              <a:rPr lang="zh-CN" altLang="en-US"/>
            </a:fld>
            <a:endParaRPr lang="en-US" altLang="zh-CN"/>
          </a:p>
        </p:txBody>
      </p:sp>
      <p:sp>
        <p:nvSpPr>
          <p:cNvPr id="1031" name="Line 7"/>
          <p:cNvSpPr>
            <a:spLocks noChangeShapeType="1"/>
          </p:cNvSpPr>
          <p:nvPr/>
        </p:nvSpPr>
        <p:spPr bwMode="auto">
          <a:xfrm>
            <a:off x="457200" y="1371600"/>
            <a:ext cx="8077200"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4"/>
          <p:cNvSpPr>
            <a:spLocks noGrp="1" noChangeArrowheads="1"/>
          </p:cNvSpPr>
          <p:nvPr>
            <p:ph type="title"/>
          </p:nvPr>
        </p:nvSpPr>
        <p:spPr/>
        <p:txBody>
          <a:bodyPr/>
          <a:lstStyle/>
          <a:p>
            <a:r>
              <a:rPr lang="en-US" altLang="zh-CN" cap="none">
                <a:ea typeface="宋体" panose="02010600030101010101" pitchFamily="2" charset="-122"/>
              </a:rPr>
              <a:t>INLINE EXPANSION</a:t>
            </a:r>
            <a:endParaRPr lang="zh-CN" altLang="en-US" cap="none">
              <a:ea typeface="宋体" panose="02010600030101010101" pitchFamily="2" charset="-122"/>
            </a:endParaRPr>
          </a:p>
        </p:txBody>
      </p:sp>
      <p:sp>
        <p:nvSpPr>
          <p:cNvPr id="74754" name="文本占位符 5"/>
          <p:cNvSpPr>
            <a:spLocks noGrp="1" noChangeArrowheads="1"/>
          </p:cNvSpPr>
          <p:nvPr>
            <p:ph type="body" idx="1"/>
          </p:nvPr>
        </p:nvSpPr>
        <p:spPr/>
        <p:txBody>
          <a:bodyPr/>
          <a:lstStyle/>
          <a:p>
            <a:endParaRPr lang="zh-CN" altLang="en-US">
              <a:ea typeface="宋体" panose="02010600030101010101" pitchFamily="2" charset="-122"/>
            </a:endParaRPr>
          </a:p>
        </p:txBody>
      </p:sp>
      <p:sp>
        <p:nvSpPr>
          <p:cNvPr id="74755"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5C69EC6B-9388-3A43-923A-03B9A014CA85}"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2" name="文本框 1"/>
          <p:cNvSpPr txBox="1"/>
          <p:nvPr/>
        </p:nvSpPr>
        <p:spPr>
          <a:xfrm>
            <a:off x="1283970" y="5344795"/>
            <a:ext cx="3048000" cy="398780"/>
          </a:xfrm>
          <a:prstGeom prst="rect">
            <a:avLst/>
          </a:prstGeom>
          <a:noFill/>
        </p:spPr>
        <p:txBody>
          <a:bodyPr wrap="square" rtlCol="0">
            <a:spAutoFit/>
          </a:bodyPr>
          <a:p>
            <a:r>
              <a:rPr lang="en-US" altLang="zh-CN"/>
              <a:t>(</a:t>
            </a:r>
            <a:r>
              <a:rPr lang="zh-CN" altLang="en-US"/>
              <a:t>内联拓展</a:t>
            </a:r>
            <a:r>
              <a:rPr lang="en-US" altLang="zh-CN"/>
              <a:t>)</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noChangeArrowheads="1"/>
          </p:cNvSpPr>
          <p:nvPr>
            <p:ph type="title"/>
          </p:nvPr>
        </p:nvSpPr>
        <p:spPr/>
        <p:txBody>
          <a:bodyPr/>
          <a:lstStyle/>
          <a:p>
            <a:r>
              <a:rPr kumimoji="1" lang="en-US" altLang="zh-CN">
                <a:ea typeface="宋体" panose="02010600030101010101" pitchFamily="2" charset="-122"/>
              </a:rPr>
              <a:t>Note: avoiding variable capture</a:t>
            </a:r>
            <a:r>
              <a:rPr kumimoji="1" lang="zh-CN" altLang="en-US">
                <a:ea typeface="宋体" panose="02010600030101010101" pitchFamily="2" charset="-122"/>
              </a:rPr>
              <a:t> </a:t>
            </a:r>
            <a:endParaRPr kumimoji="1" lang="zh-CN" altLang="en-US">
              <a:ea typeface="宋体" panose="02010600030101010101" pitchFamily="2" charset="-122"/>
            </a:endParaRPr>
          </a:p>
        </p:txBody>
      </p:sp>
      <p:sp>
        <p:nvSpPr>
          <p:cNvPr id="83970" name="内容占位符 2"/>
          <p:cNvSpPr>
            <a:spLocks noGrp="1" noChangeArrowheads="1"/>
          </p:cNvSpPr>
          <p:nvPr>
            <p:ph idx="1"/>
          </p:nvPr>
        </p:nvSpPr>
        <p:spPr/>
        <p:txBody>
          <a:bodyPr/>
          <a:lstStyle/>
          <a:p>
            <a:r>
              <a:rPr kumimoji="1" lang="en-US" altLang="zh-CN">
                <a:ea typeface="宋体" panose="02010600030101010101" pitchFamily="2" charset="-122"/>
              </a:rPr>
              <a:t>Solution: renaming the parameters of f</a:t>
            </a:r>
            <a:endParaRPr kumimoji="1" lang="en-US" altLang="zh-CN">
              <a:ea typeface="宋体" panose="02010600030101010101" pitchFamily="2" charset="-122"/>
            </a:endParaRPr>
          </a:p>
          <a:p>
            <a:pPr lvl="1"/>
            <a:r>
              <a:rPr kumimoji="1" lang="en-US" altLang="zh-CN">
                <a:ea typeface="宋体" panose="02010600030101010101" pitchFamily="2" charset="-122"/>
              </a:rPr>
              <a:t>Now the</a:t>
            </a:r>
            <a:r>
              <a:rPr kumimoji="1" lang="zh-CN" altLang="en-US">
                <a:ea typeface="宋体" panose="02010600030101010101" pitchFamily="2" charset="-122"/>
              </a:rPr>
              <a:t> </a:t>
            </a:r>
            <a:r>
              <a:rPr kumimoji="1" lang="en-US" altLang="zh-CN">
                <a:ea typeface="宋体" panose="02010600030101010101" pitchFamily="2" charset="-122"/>
              </a:rPr>
              <a:t>synonym problem is gone</a:t>
            </a:r>
            <a:endParaRPr kumimoji="1" lang="en-US" altLang="zh-CN">
              <a:ea typeface="宋体" panose="02010600030101010101" pitchFamily="2" charset="-122"/>
            </a:endParaRPr>
          </a:p>
          <a:p>
            <a:r>
              <a:rPr kumimoji="1" lang="en-US" altLang="zh-CN">
                <a:ea typeface="宋体" panose="02010600030101010101" pitchFamily="2" charset="-122"/>
              </a:rPr>
              <a:t>A more general solution: </a:t>
            </a:r>
            <a:r>
              <a:rPr kumimoji="1" lang="en-US" altLang="zh-CN">
                <a:solidFill>
                  <a:srgbClr val="FF0000"/>
                </a:solidFill>
                <a:ea typeface="宋体" panose="02010600030101010101" pitchFamily="2" charset="-122"/>
              </a:rPr>
              <a:t>adding an earlier pass</a:t>
            </a:r>
            <a:endParaRPr kumimoji="1" lang="en-US" altLang="zh-CN">
              <a:ea typeface="宋体" panose="02010600030101010101" pitchFamily="2" charset="-122"/>
            </a:endParaRPr>
          </a:p>
          <a:p>
            <a:pPr lvl="1"/>
            <a:r>
              <a:rPr kumimoji="1" lang="en-US" altLang="zh-CN">
                <a:ea typeface="宋体" panose="02010600030101010101" pitchFamily="2" charset="-122"/>
              </a:rPr>
              <a:t>Renaming all variables so they </a:t>
            </a:r>
            <a:r>
              <a:rPr kumimoji="1" lang="en-US" altLang="zh-CN">
                <a:solidFill>
                  <a:srgbClr val="FF0000"/>
                </a:solidFill>
                <a:ea typeface="宋体" panose="02010600030101010101" pitchFamily="2" charset="-122"/>
              </a:rPr>
              <a:t>never declare twice</a:t>
            </a:r>
            <a:br>
              <a:rPr kumimoji="1" lang="en-US" altLang="zh-CN">
                <a:ea typeface="宋体" panose="02010600030101010101" pitchFamily="2" charset="-122"/>
              </a:rPr>
            </a:br>
            <a:endParaRPr kumimoji="1" lang="en-US" altLang="zh-CN">
              <a:ea typeface="宋体" panose="02010600030101010101" pitchFamily="2" charset="-122"/>
            </a:endParaRPr>
          </a:p>
        </p:txBody>
      </p:sp>
      <p:sp>
        <p:nvSpPr>
          <p:cNvPr id="83971"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49028412-738B-F145-ABB4-99B7446CAD2B}"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83972" name="文本框 11"/>
          <p:cNvSpPr txBox="1">
            <a:spLocks noChangeArrowheads="1"/>
          </p:cNvSpPr>
          <p:nvPr/>
        </p:nvSpPr>
        <p:spPr bwMode="auto">
          <a:xfrm>
            <a:off x="2209800" y="4267200"/>
            <a:ext cx="4954588" cy="2246313"/>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let</a:t>
            </a:r>
            <a:r>
              <a:rPr kumimoji="1" lang="zh-CN" altLang="en-US" sz="2000">
                <a:latin typeface="Courier New" panose="02070309020205020404" pitchFamily="49" charset="0"/>
                <a:cs typeface="Courier New" panose="02070309020205020404" pitchFamily="49" charset="0"/>
              </a:rPr>
              <a:t> </a:t>
            </a:r>
            <a:r>
              <a:rPr kumimoji="1" lang="en-US" altLang="zh-CN" sz="2000">
                <a:latin typeface="Courier New" panose="02070309020205020404" pitchFamily="49" charset="0"/>
                <a:cs typeface="Courier New" panose="02070309020205020404" pitchFamily="49" charset="0"/>
              </a:rPr>
              <a:t>var t0 := 5</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function g(t1: int): int =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t1+t0</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function f(t2: int): int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g(1)+t2</a:t>
            </a:r>
            <a:endParaRPr kumimoji="1" lang="en-US" altLang="zh-CN" sz="2000">
              <a:solidFill>
                <a:srgbClr val="FF0000"/>
              </a:solidFill>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f(2)+t0</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end</a:t>
            </a:r>
            <a:endParaRPr kumimoji="1" lang="zh-CN" altLang="en-US" sz="2000">
              <a:latin typeface="Courier New" panose="02070309020205020404" pitchFamily="49" charset="0"/>
              <a:cs typeface="Courier New" panose="02070309020205020404" pitchFamily="49" charset="0"/>
            </a:endParaRPr>
          </a:p>
        </p:txBody>
      </p:sp>
      <p:sp>
        <p:nvSpPr>
          <p:cNvPr id="2" name="文本框 1"/>
          <p:cNvSpPr txBox="1"/>
          <p:nvPr/>
        </p:nvSpPr>
        <p:spPr>
          <a:xfrm>
            <a:off x="1139825" y="3547110"/>
            <a:ext cx="7409815" cy="645160"/>
          </a:xfrm>
          <a:prstGeom prst="rect">
            <a:avLst/>
          </a:prstGeom>
          <a:noFill/>
        </p:spPr>
        <p:txBody>
          <a:bodyPr wrap="square" rtlCol="0">
            <a:spAutoFit/>
          </a:bodyPr>
          <a:p>
            <a:r>
              <a:rPr lang="zh-CN" altLang="en-US" sz="1800"/>
              <a:t>即根据变量出现的顺序</a:t>
            </a:r>
            <a:r>
              <a:rPr lang="en-US" altLang="zh-CN" sz="1800"/>
              <a:t>(</a:t>
            </a:r>
            <a:r>
              <a:rPr lang="zh-CN" altLang="en-US" sz="1800"/>
              <a:t>无论是声明的变量还是函数参数</a:t>
            </a:r>
            <a:r>
              <a:rPr lang="en-US" altLang="zh-CN" sz="1800"/>
              <a:t>)</a:t>
            </a:r>
            <a:r>
              <a:rPr lang="zh-CN" altLang="en-US" sz="1800"/>
              <a:t>来给每一个变量加一个</a:t>
            </a:r>
            <a:r>
              <a:rPr lang="en-US" altLang="zh-CN" sz="1800"/>
              <a:t>”</a:t>
            </a:r>
            <a:r>
              <a:rPr lang="zh-CN" altLang="en-US" sz="1800"/>
              <a:t>时间戳</a:t>
            </a:r>
            <a:r>
              <a:rPr lang="en-US" altLang="zh-CN" sz="1800"/>
              <a:t>”,</a:t>
            </a:r>
            <a:r>
              <a:rPr lang="zh-CN" altLang="en-US" sz="1800"/>
              <a:t>类似于在</a:t>
            </a:r>
            <a:r>
              <a:rPr lang="en-US" altLang="zh-CN" sz="1800"/>
              <a:t>compiler</a:t>
            </a:r>
            <a:r>
              <a:rPr lang="zh-CN" altLang="en-US" sz="1800"/>
              <a:t>中的</a:t>
            </a:r>
            <a:r>
              <a:rPr lang="en-US" altLang="zh-CN" sz="1800"/>
              <a:t>t100.</a:t>
            </a:r>
            <a:endParaRPr lang="en-US" altLang="zh-CN"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noChangeArrowheads="1"/>
          </p:cNvSpPr>
          <p:nvPr>
            <p:ph type="title"/>
          </p:nvPr>
        </p:nvSpPr>
        <p:spPr/>
        <p:txBody>
          <a:bodyPr/>
          <a:lstStyle/>
          <a:p>
            <a:r>
              <a:rPr kumimoji="1" lang="en-US" altLang="zh-CN">
                <a:ea typeface="宋体" panose="02010600030101010101" pitchFamily="2" charset="-122"/>
              </a:rPr>
              <a:t>Algorithm for inline expansion</a:t>
            </a:r>
            <a:endParaRPr kumimoji="1" lang="zh-CN" altLang="en-US">
              <a:ea typeface="宋体" panose="02010600030101010101" pitchFamily="2" charset="-122"/>
            </a:endParaRPr>
          </a:p>
        </p:txBody>
      </p:sp>
      <p:sp>
        <p:nvSpPr>
          <p:cNvPr id="84994" name="内容占位符 2"/>
          <p:cNvSpPr>
            <a:spLocks noGrp="1" noChangeArrowheads="1"/>
          </p:cNvSpPr>
          <p:nvPr>
            <p:ph idx="1"/>
          </p:nvPr>
        </p:nvSpPr>
        <p:spPr/>
        <p:txBody>
          <a:bodyPr/>
          <a:lstStyle/>
          <a:p>
            <a:endParaRPr kumimoji="1" lang="zh-CN" altLang="en-US">
              <a:ea typeface="宋体" panose="02010600030101010101" pitchFamily="2" charset="-122"/>
            </a:endParaRPr>
          </a:p>
        </p:txBody>
      </p:sp>
      <p:sp>
        <p:nvSpPr>
          <p:cNvPr id="84995"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96C4BFD8-1348-034E-A87C-DA768B5942B5}"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84996"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7700" y="1600200"/>
            <a:ext cx="7696200"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椭圆 5"/>
          <p:cNvSpPr>
            <a:spLocks noChangeArrowheads="1"/>
          </p:cNvSpPr>
          <p:nvPr/>
        </p:nvSpPr>
        <p:spPr bwMode="auto">
          <a:xfrm>
            <a:off x="3297238" y="2833688"/>
            <a:ext cx="228600" cy="230187"/>
          </a:xfrm>
          <a:prstGeom prst="ellipse">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solidFill>
                <a:srgbClr val="FF0000"/>
              </a:solidFill>
            </a:endParaRPr>
          </a:p>
        </p:txBody>
      </p:sp>
      <p:sp>
        <p:nvSpPr>
          <p:cNvPr id="84998" name="文本框 6"/>
          <p:cNvSpPr txBox="1">
            <a:spLocks noChangeArrowheads="1"/>
          </p:cNvSpPr>
          <p:nvPr/>
        </p:nvSpPr>
        <p:spPr bwMode="auto">
          <a:xfrm>
            <a:off x="2827338" y="2579688"/>
            <a:ext cx="1168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200">
                <a:solidFill>
                  <a:srgbClr val="FF0000"/>
                </a:solidFill>
              </a:rPr>
              <a:t>function</a:t>
            </a:r>
            <a:r>
              <a:rPr kumimoji="1" lang="zh-CN" altLang="en-US" sz="1200">
                <a:solidFill>
                  <a:srgbClr val="FF0000"/>
                </a:solidFill>
              </a:rPr>
              <a:t> </a:t>
            </a:r>
            <a:r>
              <a:rPr kumimoji="1" lang="en-US" altLang="zh-CN" sz="1200">
                <a:solidFill>
                  <a:srgbClr val="FF0000"/>
                </a:solidFill>
              </a:rPr>
              <a:t>body</a:t>
            </a:r>
            <a:endParaRPr kumimoji="1" lang="zh-CN" altLang="en-US" sz="12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noChangeArrowheads="1"/>
          </p:cNvSpPr>
          <p:nvPr>
            <p:ph type="title"/>
          </p:nvPr>
        </p:nvSpPr>
        <p:spPr/>
        <p:txBody>
          <a:bodyPr/>
          <a:lstStyle/>
          <a:p>
            <a:r>
              <a:rPr kumimoji="1" lang="en-US" altLang="zh-CN">
                <a:ea typeface="宋体" panose="02010600030101010101" pitchFamily="2" charset="-122"/>
              </a:rPr>
              <a:t>Back</a:t>
            </a:r>
            <a:r>
              <a:rPr kumimoji="1" lang="zh-CN" altLang="en-US">
                <a:ea typeface="宋体" panose="02010600030101010101" pitchFamily="2" charset="-122"/>
              </a:rPr>
              <a:t> </a:t>
            </a:r>
            <a:r>
              <a:rPr kumimoji="1" lang="en-US" altLang="zh-CN">
                <a:ea typeface="宋体" panose="02010600030101010101" pitchFamily="2" charset="-122"/>
              </a:rPr>
              <a:t>to the original example</a:t>
            </a:r>
            <a:endParaRPr kumimoji="1" lang="zh-CN" altLang="en-US">
              <a:ea typeface="宋体" panose="02010600030101010101" pitchFamily="2" charset="-122"/>
            </a:endParaRPr>
          </a:p>
        </p:txBody>
      </p:sp>
      <p:sp>
        <p:nvSpPr>
          <p:cNvPr id="86018" name="内容占位符 2"/>
          <p:cNvSpPr>
            <a:spLocks noGrp="1" noChangeArrowheads="1"/>
          </p:cNvSpPr>
          <p:nvPr>
            <p:ph idx="1"/>
          </p:nvPr>
        </p:nvSpPr>
        <p:spPr/>
        <p:txBody>
          <a:bodyPr/>
          <a:lstStyle/>
          <a:p>
            <a:r>
              <a:rPr kumimoji="1" lang="en-US" altLang="zh-CN">
                <a:ea typeface="宋体" panose="02010600030101010101" pitchFamily="2" charset="-122"/>
              </a:rPr>
              <a:t>Suppose we want to inline the </a:t>
            </a:r>
            <a:r>
              <a:rPr kumimoji="1" lang="en-US" altLang="zh-CN" i="1">
                <a:ea typeface="宋体" panose="02010600030101010101" pitchFamily="2" charset="-122"/>
              </a:rPr>
              <a:t>double(i)</a:t>
            </a:r>
            <a:r>
              <a:rPr kumimoji="1" lang="en-US" altLang="zh-CN">
                <a:ea typeface="宋体" panose="02010600030101010101" pitchFamily="2" charset="-122"/>
              </a:rPr>
              <a:t> invocation</a:t>
            </a:r>
            <a:endParaRPr kumimoji="1" lang="zh-CN" altLang="en-US">
              <a:ea typeface="宋体" panose="02010600030101010101" pitchFamily="2" charset="-122"/>
            </a:endParaRPr>
          </a:p>
        </p:txBody>
      </p:sp>
      <p:sp>
        <p:nvSpPr>
          <p:cNvPr id="86019"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A150A76A-9827-CF48-BF10-CBE00F04A128}"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86020" name="文本框 5"/>
          <p:cNvSpPr txBox="1">
            <a:spLocks noChangeArrowheads="1"/>
          </p:cNvSpPr>
          <p:nvPr/>
        </p:nvSpPr>
        <p:spPr bwMode="auto">
          <a:xfrm>
            <a:off x="785813" y="3200400"/>
            <a:ext cx="7572375" cy="2246313"/>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double(j: int): int = j+j</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printDouble(i: int, c:cont)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let function again() = putInt(double(i), c))</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putInt(i, again)</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end</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zh-CN" altLang="en-US" sz="2000">
              <a:latin typeface="Courier New" panose="02070309020205020404" pitchFamily="49" charset="0"/>
              <a:cs typeface="Courier New" panose="02070309020205020404" pitchFamily="49" charset="0"/>
            </a:endParaRPr>
          </a:p>
        </p:txBody>
      </p:sp>
      <p:sp>
        <p:nvSpPr>
          <p:cNvPr id="86021" name="矩形 6"/>
          <p:cNvSpPr>
            <a:spLocks noChangeArrowheads="1"/>
          </p:cNvSpPr>
          <p:nvPr/>
        </p:nvSpPr>
        <p:spPr bwMode="auto">
          <a:xfrm>
            <a:off x="6019800" y="4191000"/>
            <a:ext cx="1371600" cy="3048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
          <p:cNvSpPr>
            <a:spLocks noGrp="1" noChangeArrowheads="1"/>
          </p:cNvSpPr>
          <p:nvPr>
            <p:ph type="title"/>
          </p:nvPr>
        </p:nvSpPr>
        <p:spPr/>
        <p:txBody>
          <a:bodyPr/>
          <a:lstStyle/>
          <a:p>
            <a:r>
              <a:rPr kumimoji="1" lang="en-US" altLang="zh-CN">
                <a:ea typeface="宋体" panose="02010600030101010101" pitchFamily="2" charset="-122"/>
              </a:rPr>
              <a:t>Back</a:t>
            </a:r>
            <a:r>
              <a:rPr kumimoji="1" lang="zh-CN" altLang="en-US">
                <a:ea typeface="宋体" panose="02010600030101010101" pitchFamily="2" charset="-122"/>
              </a:rPr>
              <a:t> </a:t>
            </a:r>
            <a:r>
              <a:rPr kumimoji="1" lang="en-US" altLang="zh-CN">
                <a:ea typeface="宋体" panose="02010600030101010101" pitchFamily="2" charset="-122"/>
              </a:rPr>
              <a:t>to the original example</a:t>
            </a:r>
            <a:endParaRPr kumimoji="1" lang="zh-CN" altLang="en-US">
              <a:ea typeface="宋体" panose="02010600030101010101" pitchFamily="2" charset="-122"/>
            </a:endParaRPr>
          </a:p>
        </p:txBody>
      </p:sp>
      <p:sp>
        <p:nvSpPr>
          <p:cNvPr id="87042" name="内容占位符 2"/>
          <p:cNvSpPr>
            <a:spLocks noGrp="1" noChangeArrowheads="1"/>
          </p:cNvSpPr>
          <p:nvPr>
            <p:ph idx="1"/>
          </p:nvPr>
        </p:nvSpPr>
        <p:spPr/>
        <p:txBody>
          <a:bodyPr/>
          <a:lstStyle/>
          <a:p>
            <a:r>
              <a:rPr kumimoji="1" lang="en-US" altLang="zh-CN">
                <a:ea typeface="宋体" panose="02010600030101010101" pitchFamily="2" charset="-122"/>
              </a:rPr>
              <a:t>Suppose we want to inline the </a:t>
            </a:r>
            <a:r>
              <a:rPr kumimoji="1" lang="en-US" altLang="zh-CN" i="1">
                <a:ea typeface="宋体" panose="02010600030101010101" pitchFamily="2" charset="-122"/>
              </a:rPr>
              <a:t>double(i)</a:t>
            </a:r>
            <a:r>
              <a:rPr kumimoji="1" lang="en-US" altLang="zh-CN">
                <a:ea typeface="宋体" panose="02010600030101010101" pitchFamily="2" charset="-122"/>
              </a:rPr>
              <a:t> invocation</a:t>
            </a:r>
            <a:endParaRPr kumimoji="1" lang="en-US" altLang="zh-CN">
              <a:ea typeface="宋体" panose="02010600030101010101" pitchFamily="2" charset="-122"/>
            </a:endParaRPr>
          </a:p>
          <a:p>
            <a:pPr lvl="1"/>
            <a:r>
              <a:rPr kumimoji="1" lang="en-US" altLang="zh-CN">
                <a:ea typeface="宋体" panose="02010600030101010101" pitchFamily="2" charset="-122"/>
              </a:rPr>
              <a:t>Following (a): replace i in j+j -&gt; i+i</a:t>
            </a:r>
            <a:endParaRPr kumimoji="1" lang="zh-CN" altLang="en-US">
              <a:ea typeface="宋体" panose="02010600030101010101" pitchFamily="2" charset="-122"/>
            </a:endParaRPr>
          </a:p>
        </p:txBody>
      </p:sp>
      <p:sp>
        <p:nvSpPr>
          <p:cNvPr id="8704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387E33C8-2709-0742-89EC-D6A613BBF56C}"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87044" name="文本框 5"/>
          <p:cNvSpPr txBox="1">
            <a:spLocks noChangeArrowheads="1"/>
          </p:cNvSpPr>
          <p:nvPr/>
        </p:nvSpPr>
        <p:spPr bwMode="auto">
          <a:xfrm>
            <a:off x="785813" y="3200400"/>
            <a:ext cx="6648450" cy="2246313"/>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double(j: int): int = j+j</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printDouble(i: int, c:cont)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let function again() = putInt(</a:t>
            </a:r>
            <a:r>
              <a:rPr kumimoji="1" lang="en-US" altLang="zh-CN" sz="2000">
                <a:solidFill>
                  <a:srgbClr val="FF0000"/>
                </a:solidFill>
                <a:latin typeface="Courier New" panose="02070309020205020404" pitchFamily="49" charset="0"/>
                <a:cs typeface="Courier New" panose="02070309020205020404" pitchFamily="49" charset="0"/>
              </a:rPr>
              <a:t>i+i</a:t>
            </a:r>
            <a:r>
              <a:rPr kumimoji="1" lang="en-US" altLang="zh-CN" sz="2000">
                <a:latin typeface="Courier New" panose="02070309020205020404" pitchFamily="49" charset="0"/>
                <a:cs typeface="Courier New" panose="02070309020205020404" pitchFamily="49" charset="0"/>
              </a:rPr>
              <a:t>, c))</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putInt(i, again)</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end</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zh-CN" altLang="en-US" sz="2000">
              <a:latin typeface="Courier New" panose="02070309020205020404" pitchFamily="49" charset="0"/>
              <a:cs typeface="Courier New" panose="020703090202050204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noChangeArrowheads="1"/>
          </p:cNvSpPr>
          <p:nvPr>
            <p:ph type="title"/>
          </p:nvPr>
        </p:nvSpPr>
        <p:spPr/>
        <p:txBody>
          <a:bodyPr/>
          <a:lstStyle/>
          <a:p>
            <a:r>
              <a:rPr kumimoji="1" lang="en-US" altLang="zh-CN">
                <a:ea typeface="宋体" panose="02010600030101010101" pitchFamily="2" charset="-122"/>
              </a:rPr>
              <a:t>A slightly different example</a:t>
            </a:r>
            <a:endParaRPr kumimoji="1" lang="zh-CN" altLang="en-US">
              <a:ea typeface="宋体" panose="02010600030101010101" pitchFamily="2" charset="-122"/>
            </a:endParaRPr>
          </a:p>
        </p:txBody>
      </p:sp>
      <p:sp>
        <p:nvSpPr>
          <p:cNvPr id="88066" name="内容占位符 2"/>
          <p:cNvSpPr>
            <a:spLocks noGrp="1" noChangeArrowheads="1"/>
          </p:cNvSpPr>
          <p:nvPr>
            <p:ph idx="1"/>
          </p:nvPr>
        </p:nvSpPr>
        <p:spPr/>
        <p:txBody>
          <a:bodyPr/>
          <a:lstStyle/>
          <a:p>
            <a:r>
              <a:rPr kumimoji="1" lang="en-US" altLang="zh-CN">
                <a:ea typeface="宋体" panose="02010600030101010101" pitchFamily="2" charset="-122"/>
              </a:rPr>
              <a:t>The invocation now becomes double(g(i))</a:t>
            </a:r>
            <a:endParaRPr kumimoji="1" lang="en-US" altLang="zh-CN">
              <a:ea typeface="宋体" panose="02010600030101010101" pitchFamily="2" charset="-122"/>
            </a:endParaRPr>
          </a:p>
          <a:p>
            <a:pPr lvl="1"/>
            <a:r>
              <a:rPr kumimoji="1" lang="en-US" altLang="zh-CN">
                <a:ea typeface="宋体" panose="02010600030101010101" pitchFamily="2" charset="-122"/>
              </a:rPr>
              <a:t>We do not want to inline the g function</a:t>
            </a:r>
            <a:endParaRPr kumimoji="1" lang="zh-CN" altLang="en-US">
              <a:ea typeface="宋体" panose="02010600030101010101" pitchFamily="2" charset="-122"/>
            </a:endParaRPr>
          </a:p>
        </p:txBody>
      </p:sp>
      <p:sp>
        <p:nvSpPr>
          <p:cNvPr id="88067"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6A29C56E-E909-6447-8660-36A1D78E143A}"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88068" name="文本框 4"/>
          <p:cNvSpPr txBox="1">
            <a:spLocks noChangeArrowheads="1"/>
          </p:cNvSpPr>
          <p:nvPr/>
        </p:nvSpPr>
        <p:spPr bwMode="auto">
          <a:xfrm>
            <a:off x="785813" y="3200400"/>
            <a:ext cx="8032750" cy="25542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double(j: int): int = j+j</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printDouble(i: int, c:cont)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let function again() = putInt(double(g(i)), c))</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putInt(i, again)</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end</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g(x: Int) =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zh-CN" altLang="en-US" sz="2000">
              <a:latin typeface="Courier New" panose="02070309020205020404" pitchFamily="49" charset="0"/>
              <a:cs typeface="Courier New" panose="02070309020205020404" pitchFamily="49" charset="0"/>
            </a:endParaRPr>
          </a:p>
        </p:txBody>
      </p:sp>
      <p:sp>
        <p:nvSpPr>
          <p:cNvPr id="88069" name="矩形 5"/>
          <p:cNvSpPr>
            <a:spLocks noChangeArrowheads="1"/>
          </p:cNvSpPr>
          <p:nvPr/>
        </p:nvSpPr>
        <p:spPr bwMode="auto">
          <a:xfrm>
            <a:off x="6019800" y="4168775"/>
            <a:ext cx="1828800" cy="3048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noChangeArrowheads="1"/>
          </p:cNvSpPr>
          <p:nvPr>
            <p:ph type="title"/>
          </p:nvPr>
        </p:nvSpPr>
        <p:spPr/>
        <p:txBody>
          <a:bodyPr/>
          <a:lstStyle/>
          <a:p>
            <a:r>
              <a:rPr kumimoji="1" lang="en-US" altLang="zh-CN">
                <a:ea typeface="宋体" panose="02010600030101010101" pitchFamily="2" charset="-122"/>
              </a:rPr>
              <a:t>A slightly different example</a:t>
            </a:r>
            <a:endParaRPr kumimoji="1" lang="zh-CN" altLang="en-US">
              <a:ea typeface="宋体" panose="02010600030101010101" pitchFamily="2" charset="-122"/>
            </a:endParaRPr>
          </a:p>
        </p:txBody>
      </p:sp>
      <p:sp>
        <p:nvSpPr>
          <p:cNvPr id="89090" name="内容占位符 2"/>
          <p:cNvSpPr>
            <a:spLocks noGrp="1" noChangeArrowheads="1"/>
          </p:cNvSpPr>
          <p:nvPr>
            <p:ph idx="1"/>
          </p:nvPr>
        </p:nvSpPr>
        <p:spPr/>
        <p:txBody>
          <a:bodyPr/>
          <a:lstStyle/>
          <a:p>
            <a:r>
              <a:rPr kumimoji="1" lang="en-US" altLang="zh-CN">
                <a:ea typeface="宋体" panose="02010600030101010101" pitchFamily="2" charset="-122"/>
              </a:rPr>
              <a:t>The invocation now becomes double(g(i))</a:t>
            </a:r>
            <a:endParaRPr kumimoji="1" lang="en-US" altLang="zh-CN">
              <a:ea typeface="宋体" panose="02010600030101010101" pitchFamily="2" charset="-122"/>
            </a:endParaRPr>
          </a:p>
          <a:p>
            <a:pPr lvl="1"/>
            <a:r>
              <a:rPr kumimoji="1" lang="en-US" altLang="zh-CN">
                <a:ea typeface="宋体" panose="02010600030101010101" pitchFamily="2" charset="-122"/>
              </a:rPr>
              <a:t>We do not want to inline the g function</a:t>
            </a:r>
            <a:endParaRPr kumimoji="1" lang="en-US" altLang="zh-CN">
              <a:ea typeface="宋体" panose="02010600030101010101" pitchFamily="2" charset="-122"/>
            </a:endParaRPr>
          </a:p>
          <a:p>
            <a:pPr lvl="1"/>
            <a:r>
              <a:rPr kumimoji="1" lang="en-US" altLang="zh-CN">
                <a:ea typeface="宋体" panose="02010600030101010101" pitchFamily="2" charset="-122"/>
              </a:rPr>
              <a:t>Following (a): replace g(i) in j+j</a:t>
            </a:r>
            <a:endParaRPr kumimoji="1" lang="zh-CN" altLang="en-US">
              <a:ea typeface="宋体" panose="02010600030101010101" pitchFamily="2" charset="-122"/>
            </a:endParaRPr>
          </a:p>
        </p:txBody>
      </p:sp>
      <p:sp>
        <p:nvSpPr>
          <p:cNvPr id="89091"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38C6205F-7F5A-8049-A00D-7BB35C2BAD74}"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89092" name="文本框 4"/>
          <p:cNvSpPr txBox="1">
            <a:spLocks noChangeArrowheads="1"/>
          </p:cNvSpPr>
          <p:nvPr/>
        </p:nvSpPr>
        <p:spPr bwMode="auto">
          <a:xfrm>
            <a:off x="785813" y="3200400"/>
            <a:ext cx="7880350" cy="25542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double(j: int): int = j+j</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printDouble(i: int, c:cont)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let function again() = putInt(</a:t>
            </a:r>
            <a:r>
              <a:rPr kumimoji="1" lang="en-US" altLang="zh-CN" sz="2000">
                <a:solidFill>
                  <a:srgbClr val="FF0000"/>
                </a:solidFill>
                <a:latin typeface="Courier New" panose="02070309020205020404" pitchFamily="49" charset="0"/>
                <a:cs typeface="Courier New" panose="02070309020205020404" pitchFamily="49" charset="0"/>
              </a:rPr>
              <a:t>(g(i)+g(i)</a:t>
            </a:r>
            <a:r>
              <a:rPr kumimoji="1" lang="en-US" altLang="zh-CN" sz="2000">
                <a:latin typeface="Courier New" panose="02070309020205020404" pitchFamily="49" charset="0"/>
                <a:cs typeface="Courier New" panose="02070309020205020404" pitchFamily="49" charset="0"/>
              </a:rPr>
              <a:t>, c))</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putInt(i, again)</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end</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g(x: Int) =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zh-CN" altLang="en-US" sz="2000">
              <a:latin typeface="Courier New" panose="02070309020205020404" pitchFamily="49" charset="0"/>
              <a:cs typeface="Courier New"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noChangeArrowheads="1"/>
          </p:cNvSpPr>
          <p:nvPr>
            <p:ph type="title"/>
          </p:nvPr>
        </p:nvSpPr>
        <p:spPr/>
        <p:txBody>
          <a:bodyPr/>
          <a:lstStyle/>
          <a:p>
            <a:r>
              <a:rPr kumimoji="1" lang="en-US" altLang="zh-CN">
                <a:ea typeface="宋体" panose="02010600030101010101" pitchFamily="2" charset="-122"/>
              </a:rPr>
              <a:t>A slightly different example</a:t>
            </a:r>
            <a:endParaRPr kumimoji="1" lang="zh-CN" altLang="en-US">
              <a:ea typeface="宋体" panose="02010600030101010101" pitchFamily="2" charset="-122"/>
            </a:endParaRPr>
          </a:p>
        </p:txBody>
      </p:sp>
      <p:sp>
        <p:nvSpPr>
          <p:cNvPr id="90114" name="内容占位符 2"/>
          <p:cNvSpPr>
            <a:spLocks noGrp="1" noChangeArrowheads="1"/>
          </p:cNvSpPr>
          <p:nvPr>
            <p:ph idx="1"/>
          </p:nvPr>
        </p:nvSpPr>
        <p:spPr/>
        <p:txBody>
          <a:bodyPr/>
          <a:lstStyle/>
          <a:p>
            <a:r>
              <a:rPr kumimoji="1" lang="en-US" altLang="zh-CN">
                <a:ea typeface="宋体" panose="02010600030101010101" pitchFamily="2" charset="-122"/>
              </a:rPr>
              <a:t>This inline expansion is not good enough</a:t>
            </a:r>
            <a:endParaRPr kumimoji="1" lang="en-US" altLang="zh-CN">
              <a:ea typeface="宋体" panose="02010600030101010101" pitchFamily="2" charset="-122"/>
            </a:endParaRPr>
          </a:p>
          <a:p>
            <a:pPr lvl="1"/>
            <a:r>
              <a:rPr kumimoji="1" lang="en-US" altLang="zh-CN">
                <a:ea typeface="宋体" panose="02010600030101010101" pitchFamily="2" charset="-122"/>
              </a:rPr>
              <a:t>Efficiency: call g twice</a:t>
            </a:r>
            <a:endParaRPr kumimoji="1" lang="en-US" altLang="zh-CN">
              <a:ea typeface="宋体" panose="02010600030101010101" pitchFamily="2" charset="-122"/>
            </a:endParaRPr>
          </a:p>
          <a:p>
            <a:pPr lvl="1"/>
            <a:r>
              <a:rPr kumimoji="1" lang="en-US" altLang="zh-CN">
                <a:ea typeface="宋体" panose="02010600030101010101" pitchFamily="2" charset="-122"/>
              </a:rPr>
              <a:t>Correctness: two calls </a:t>
            </a:r>
            <a:r>
              <a:rPr kumimoji="1" lang="en-US" altLang="zh-CN">
                <a:solidFill>
                  <a:srgbClr val="FF0000"/>
                </a:solidFill>
                <a:ea typeface="宋体" panose="02010600030101010101" pitchFamily="2" charset="-122"/>
              </a:rPr>
              <a:t>can have different results for imperative programs(</a:t>
            </a:r>
            <a:r>
              <a:rPr kumimoji="1" lang="zh-CN" altLang="en-US">
                <a:solidFill>
                  <a:srgbClr val="FF0000"/>
                </a:solidFill>
                <a:ea typeface="宋体" panose="02010600030101010101" pitchFamily="2" charset="-122"/>
              </a:rPr>
              <a:t>幂等</a:t>
            </a:r>
            <a:r>
              <a:rPr kumimoji="1" lang="en-US" altLang="zh-CN">
                <a:solidFill>
                  <a:srgbClr val="FF0000"/>
                </a:solidFill>
                <a:ea typeface="宋体" panose="02010600030101010101" pitchFamily="2" charset="-122"/>
              </a:rPr>
              <a:t>/</a:t>
            </a:r>
            <a:r>
              <a:rPr kumimoji="1" lang="zh-CN" altLang="en-US">
                <a:solidFill>
                  <a:srgbClr val="FF0000"/>
                </a:solidFill>
                <a:ea typeface="宋体" panose="02010600030101010101" pitchFamily="2" charset="-122"/>
              </a:rPr>
              <a:t>非幂等</a:t>
            </a:r>
            <a:r>
              <a:rPr kumimoji="1" lang="en-US" altLang="zh-CN">
                <a:solidFill>
                  <a:srgbClr val="FF0000"/>
                </a:solidFill>
                <a:ea typeface="宋体" panose="02010600030101010101" pitchFamily="2" charset="-122"/>
              </a:rPr>
              <a:t>)</a:t>
            </a:r>
            <a:endParaRPr kumimoji="1" lang="en-US" altLang="zh-CN">
              <a:solidFill>
                <a:srgbClr val="FF0000"/>
              </a:solidFill>
              <a:ea typeface="宋体" panose="02010600030101010101" pitchFamily="2" charset="-122"/>
            </a:endParaRPr>
          </a:p>
        </p:txBody>
      </p:sp>
      <p:sp>
        <p:nvSpPr>
          <p:cNvPr id="90115"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16595402-62DC-0142-8E28-C470F0C254BE}"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90116" name="文本框 4"/>
          <p:cNvSpPr txBox="1">
            <a:spLocks noChangeArrowheads="1"/>
          </p:cNvSpPr>
          <p:nvPr/>
        </p:nvSpPr>
        <p:spPr bwMode="auto">
          <a:xfrm>
            <a:off x="785813" y="3617913"/>
            <a:ext cx="7880350" cy="2554287"/>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double(j: int): int = j+j</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printDouble(i: int, c:cont)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let function again() = putInt(</a:t>
            </a:r>
            <a:r>
              <a:rPr kumimoji="1" lang="en-US" altLang="zh-CN" sz="2000">
                <a:solidFill>
                  <a:srgbClr val="FF0000"/>
                </a:solidFill>
                <a:latin typeface="Courier New" panose="02070309020205020404" pitchFamily="49" charset="0"/>
                <a:cs typeface="Courier New" panose="02070309020205020404" pitchFamily="49" charset="0"/>
              </a:rPr>
              <a:t>(g(i)+g(i)</a:t>
            </a:r>
            <a:r>
              <a:rPr kumimoji="1" lang="en-US" altLang="zh-CN" sz="2000">
                <a:latin typeface="Courier New" panose="02070309020205020404" pitchFamily="49" charset="0"/>
                <a:cs typeface="Courier New" panose="02070309020205020404" pitchFamily="49" charset="0"/>
              </a:rPr>
              <a:t>, c))</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putInt(i, again)</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end</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g(x: Int) =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zh-CN" altLang="en-US" sz="2000">
              <a:latin typeface="Courier New" panose="02070309020205020404" pitchFamily="49" charset="0"/>
              <a:cs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noChangeArrowheads="1"/>
          </p:cNvSpPr>
          <p:nvPr>
            <p:ph type="title"/>
          </p:nvPr>
        </p:nvSpPr>
        <p:spPr/>
        <p:txBody>
          <a:bodyPr/>
          <a:lstStyle/>
          <a:p>
            <a:r>
              <a:rPr kumimoji="1" lang="en-US" altLang="zh-CN">
                <a:ea typeface="宋体" panose="02010600030101010101" pitchFamily="2" charset="-122"/>
              </a:rPr>
              <a:t>A slightly different example</a:t>
            </a:r>
            <a:endParaRPr kumimoji="1" lang="zh-CN" altLang="en-US">
              <a:ea typeface="宋体" panose="02010600030101010101" pitchFamily="2" charset="-122"/>
            </a:endParaRPr>
          </a:p>
        </p:txBody>
      </p:sp>
      <p:sp>
        <p:nvSpPr>
          <p:cNvPr id="91138" name="内容占位符 2"/>
          <p:cNvSpPr>
            <a:spLocks noGrp="1" noChangeArrowheads="1"/>
          </p:cNvSpPr>
          <p:nvPr>
            <p:ph idx="1"/>
          </p:nvPr>
        </p:nvSpPr>
        <p:spPr/>
        <p:txBody>
          <a:bodyPr/>
          <a:lstStyle/>
          <a:p>
            <a:r>
              <a:rPr kumimoji="1" lang="en-US" altLang="zh-CN">
                <a:ea typeface="宋体" panose="02010600030101010101" pitchFamily="2" charset="-122"/>
              </a:rPr>
              <a:t>Solution: following algorithm </a:t>
            </a:r>
            <a:r>
              <a:rPr kumimoji="1" lang="en-US" altLang="zh-CN">
                <a:solidFill>
                  <a:srgbClr val="FF0000"/>
                </a:solidFill>
                <a:ea typeface="宋体" panose="02010600030101010101" pitchFamily="2" charset="-122"/>
              </a:rPr>
              <a:t>(b)</a:t>
            </a:r>
            <a:endParaRPr kumimoji="1" lang="en-US" altLang="zh-CN">
              <a:ea typeface="宋体" panose="02010600030101010101" pitchFamily="2" charset="-122"/>
            </a:endParaRPr>
          </a:p>
          <a:p>
            <a:pPr lvl="1"/>
            <a:r>
              <a:rPr kumimoji="1" lang="en-US" altLang="zh-CN">
                <a:ea typeface="宋体" panose="02010600030101010101" pitchFamily="2" charset="-122"/>
              </a:rPr>
              <a:t>Using let-expression to catch the value of g(i)</a:t>
            </a:r>
            <a:endParaRPr kumimoji="1" lang="en-US" altLang="zh-CN">
              <a:ea typeface="宋体" panose="02010600030101010101" pitchFamily="2" charset="-122"/>
            </a:endParaRPr>
          </a:p>
          <a:p>
            <a:pPr lvl="1"/>
            <a:r>
              <a:rPr kumimoji="1" lang="en-US" altLang="zh-CN">
                <a:ea typeface="宋体" panose="02010600030101010101" pitchFamily="2" charset="-122"/>
              </a:rPr>
              <a:t>Then using the new variable to replace j+j</a:t>
            </a:r>
            <a:endParaRPr kumimoji="1" lang="zh-CN" altLang="en-US">
              <a:ea typeface="宋体" panose="02010600030101010101" pitchFamily="2" charset="-122"/>
            </a:endParaRPr>
          </a:p>
        </p:txBody>
      </p:sp>
      <p:sp>
        <p:nvSpPr>
          <p:cNvPr id="91139"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7D4083A3-F41B-2E4E-968B-45AD1D7BD6FF}"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91140" name="文本框 4"/>
          <p:cNvSpPr txBox="1">
            <a:spLocks noChangeArrowheads="1"/>
          </p:cNvSpPr>
          <p:nvPr/>
        </p:nvSpPr>
        <p:spPr bwMode="auto">
          <a:xfrm>
            <a:off x="785813" y="3200400"/>
            <a:ext cx="6032500" cy="3478213"/>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double(j: int): int = j+j</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printDouble(i: int, c:cont)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let function again() = putInt(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a:t>
            </a:r>
            <a:r>
              <a:rPr kumimoji="1" lang="en-US" altLang="zh-CN" sz="2000">
                <a:solidFill>
                  <a:srgbClr val="FF0000"/>
                </a:solidFill>
                <a:latin typeface="Courier New" panose="02070309020205020404" pitchFamily="49" charset="0"/>
                <a:cs typeface="Courier New" panose="02070309020205020404" pitchFamily="49" charset="0"/>
              </a:rPr>
              <a:t>let k:= g(i)</a:t>
            </a:r>
            <a:endParaRPr kumimoji="1" lang="en-US" altLang="zh-CN" sz="2000">
              <a:solidFill>
                <a:srgbClr val="FF0000"/>
              </a:solidFill>
              <a:latin typeface="Courier New" panose="02070309020205020404" pitchFamily="49" charset="0"/>
              <a:cs typeface="Courier New" panose="02070309020205020404" pitchFamily="49" charset="0"/>
            </a:endParaRPr>
          </a:p>
          <a:p>
            <a:pPr>
              <a:spcBef>
                <a:spcPct val="0"/>
              </a:spcBef>
              <a:buFontTx/>
              <a:buNone/>
            </a:pPr>
            <a:r>
              <a:rPr kumimoji="1" lang="en-US" altLang="zh-CN" sz="2000">
                <a:solidFill>
                  <a:srgbClr val="FF0000"/>
                </a:solidFill>
                <a:latin typeface="Courier New" panose="02070309020205020404" pitchFamily="49" charset="0"/>
                <a:cs typeface="Courier New" panose="02070309020205020404" pitchFamily="49" charset="0"/>
              </a:rPr>
              <a:t>         in k+k</a:t>
            </a:r>
            <a:endParaRPr kumimoji="1" lang="en-US" altLang="zh-CN" sz="2000">
              <a:solidFill>
                <a:srgbClr val="FF0000"/>
              </a:solidFill>
              <a:latin typeface="Courier New" panose="02070309020205020404" pitchFamily="49" charset="0"/>
              <a:cs typeface="Courier New" panose="02070309020205020404" pitchFamily="49" charset="0"/>
            </a:endParaRPr>
          </a:p>
          <a:p>
            <a:pPr>
              <a:spcBef>
                <a:spcPct val="0"/>
              </a:spcBef>
              <a:buFontTx/>
              <a:buNone/>
            </a:pPr>
            <a:r>
              <a:rPr kumimoji="1" lang="en-US" altLang="zh-CN" sz="2000">
                <a:solidFill>
                  <a:srgbClr val="FF0000"/>
                </a:solidFill>
                <a:latin typeface="Courier New" panose="02070309020205020404" pitchFamily="49" charset="0"/>
                <a:cs typeface="Courier New" panose="02070309020205020404" pitchFamily="49" charset="0"/>
              </a:rPr>
              <a:t>        end</a:t>
            </a:r>
            <a:r>
              <a:rPr kumimoji="1" lang="en-US" altLang="zh-CN" sz="2000">
                <a:latin typeface="Courier New" panose="02070309020205020404" pitchFamily="49" charset="0"/>
                <a:cs typeface="Courier New" panose="02070309020205020404" pitchFamily="49" charset="0"/>
              </a:rPr>
              <a:t>, c))</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putInt(i, again)</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end</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g(x: Int) =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zh-CN" altLang="en-US" sz="2000">
              <a:latin typeface="Courier New" panose="02070309020205020404" pitchFamily="49" charset="0"/>
              <a:cs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noChangeArrowheads="1"/>
          </p:cNvSpPr>
          <p:nvPr>
            <p:ph type="title"/>
          </p:nvPr>
        </p:nvSpPr>
        <p:spPr/>
        <p:txBody>
          <a:bodyPr/>
          <a:lstStyle/>
          <a:p>
            <a:r>
              <a:rPr kumimoji="1" lang="en-US" altLang="zh-CN">
                <a:ea typeface="宋体" panose="02010600030101010101" pitchFamily="2" charset="-122"/>
              </a:rPr>
              <a:t>Dead function elimination</a:t>
            </a:r>
            <a:endParaRPr kumimoji="1" lang="zh-CN" altLang="en-US">
              <a:ea typeface="宋体" panose="02010600030101010101" pitchFamily="2" charset="-122"/>
            </a:endParaRPr>
          </a:p>
        </p:txBody>
      </p:sp>
      <p:sp>
        <p:nvSpPr>
          <p:cNvPr id="92162" name="内容占位符 2"/>
          <p:cNvSpPr>
            <a:spLocks noGrp="1" noChangeArrowheads="1"/>
          </p:cNvSpPr>
          <p:nvPr>
            <p:ph idx="1"/>
          </p:nvPr>
        </p:nvSpPr>
        <p:spPr/>
        <p:txBody>
          <a:bodyPr/>
          <a:lstStyle/>
          <a:p>
            <a:r>
              <a:rPr kumimoji="1" lang="en-US" altLang="zh-CN">
                <a:ea typeface="宋体" panose="02010600030101010101" pitchFamily="2" charset="-122"/>
              </a:rPr>
              <a:t>Similar to dead code elimination (DCE)</a:t>
            </a:r>
            <a:endParaRPr kumimoji="1" lang="en-US" altLang="zh-CN">
              <a:ea typeface="宋体" panose="02010600030101010101" pitchFamily="2" charset="-122"/>
            </a:endParaRPr>
          </a:p>
          <a:p>
            <a:pPr lvl="1"/>
            <a:r>
              <a:rPr kumimoji="1" lang="en-US" altLang="zh-CN">
                <a:solidFill>
                  <a:srgbClr val="FF0000"/>
                </a:solidFill>
                <a:ea typeface="宋体" panose="02010600030101010101" pitchFamily="2" charset="-122"/>
              </a:rPr>
              <a:t>Useless functions can be removed</a:t>
            </a:r>
            <a:endParaRPr kumimoji="1" lang="en-US" altLang="zh-CN">
              <a:ea typeface="宋体" panose="02010600030101010101" pitchFamily="2" charset="-122"/>
            </a:endParaRPr>
          </a:p>
          <a:p>
            <a:pPr lvl="1"/>
            <a:r>
              <a:rPr kumimoji="1" lang="en-US" altLang="zh-CN">
                <a:ea typeface="宋体" panose="02010600030101010101" pitchFamily="2" charset="-122"/>
              </a:rPr>
              <a:t>The previous example: double() can be removed</a:t>
            </a:r>
            <a:endParaRPr kumimoji="1" lang="zh-CN" altLang="en-US">
              <a:ea typeface="宋体" panose="02010600030101010101" pitchFamily="2" charset="-122"/>
            </a:endParaRPr>
          </a:p>
        </p:txBody>
      </p:sp>
      <p:sp>
        <p:nvSpPr>
          <p:cNvPr id="9216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8C090A0B-05BA-F747-8D70-C579ABD9F281}"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92164" name="文本框 4"/>
          <p:cNvSpPr txBox="1">
            <a:spLocks noChangeArrowheads="1"/>
          </p:cNvSpPr>
          <p:nvPr/>
        </p:nvSpPr>
        <p:spPr bwMode="auto">
          <a:xfrm>
            <a:off x="1066800" y="3200400"/>
            <a:ext cx="6648450" cy="2246313"/>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double(j: int): int = j+j</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printDouble(i: int, c:cont)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let function again() = putInt(</a:t>
            </a:r>
            <a:r>
              <a:rPr kumimoji="1" lang="en-US" altLang="zh-CN" sz="2000">
                <a:solidFill>
                  <a:srgbClr val="FF0000"/>
                </a:solidFill>
                <a:latin typeface="Courier New" panose="02070309020205020404" pitchFamily="49" charset="0"/>
                <a:cs typeface="Courier New" panose="02070309020205020404" pitchFamily="49" charset="0"/>
              </a:rPr>
              <a:t>i+i</a:t>
            </a:r>
            <a:r>
              <a:rPr kumimoji="1" lang="en-US" altLang="zh-CN" sz="2000">
                <a:latin typeface="Courier New" panose="02070309020205020404" pitchFamily="49" charset="0"/>
                <a:cs typeface="Courier New" panose="02070309020205020404" pitchFamily="49" charset="0"/>
              </a:rPr>
              <a:t>, c))</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putInt(i, again)</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end</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zh-CN" altLang="en-US" sz="2000">
              <a:latin typeface="Courier New" panose="02070309020205020404" pitchFamily="49" charset="0"/>
              <a:cs typeface="Courier New" panose="02070309020205020404" pitchFamily="49" charset="0"/>
            </a:endParaRPr>
          </a:p>
        </p:txBody>
      </p:sp>
      <p:cxnSp>
        <p:nvCxnSpPr>
          <p:cNvPr id="92165" name="直线连接符 6"/>
          <p:cNvCxnSpPr>
            <a:cxnSpLocks noChangeShapeType="1"/>
          </p:cNvCxnSpPr>
          <p:nvPr/>
        </p:nvCxnSpPr>
        <p:spPr bwMode="auto">
          <a:xfrm>
            <a:off x="914400" y="3600450"/>
            <a:ext cx="5867400" cy="209550"/>
          </a:xfrm>
          <a:prstGeom prst="line">
            <a:avLst/>
          </a:prstGeom>
          <a:noFill/>
          <a:ln w="12700" algn="ctr">
            <a:solidFill>
              <a:srgbClr val="FF0000"/>
            </a:solidFill>
            <a:round/>
          </a:ln>
          <a:extLst>
            <a:ext uri="{909E8E84-426E-40DD-AFC4-6F175D3DCCD1}">
              <a14:hiddenFill xmlns:a14="http://schemas.microsoft.com/office/drawing/2010/main">
                <a:noFill/>
              </a14:hiddenFill>
            </a:ext>
          </a:extLst>
        </p:spPr>
      </p:cxnSp>
      <p:cxnSp>
        <p:nvCxnSpPr>
          <p:cNvPr id="92166" name="直线连接符 7"/>
          <p:cNvCxnSpPr/>
          <p:nvPr/>
        </p:nvCxnSpPr>
        <p:spPr bwMode="auto">
          <a:xfrm flipV="1">
            <a:off x="914400" y="3600450"/>
            <a:ext cx="5867400" cy="180975"/>
          </a:xfrm>
          <a:prstGeom prst="line">
            <a:avLst/>
          </a:prstGeom>
          <a:noFill/>
          <a:ln w="12700" algn="ctr">
            <a:solidFill>
              <a:srgbClr val="FF0000"/>
            </a:solidFill>
            <a:round/>
          </a:ln>
          <a:extLst>
            <a:ext uri="{909E8E84-426E-40DD-AFC4-6F175D3DCCD1}">
              <a14:hiddenFill xmlns:a14="http://schemas.microsoft.com/office/drawing/2010/main">
                <a:noFill/>
              </a14:hiddenFill>
            </a:ext>
          </a:extLst>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noChangeArrowheads="1"/>
          </p:cNvSpPr>
          <p:nvPr>
            <p:ph type="title"/>
          </p:nvPr>
        </p:nvSpPr>
        <p:spPr/>
        <p:txBody>
          <a:bodyPr/>
          <a:lstStyle/>
          <a:p>
            <a:r>
              <a:rPr kumimoji="1" lang="en-US" altLang="zh-CN">
                <a:ea typeface="宋体" panose="02010600030101010101" pitchFamily="2" charset="-122"/>
              </a:rPr>
              <a:t>Inlining </a:t>
            </a:r>
            <a:r>
              <a:rPr kumimoji="1" lang="en-US" altLang="zh-CN">
                <a:solidFill>
                  <a:srgbClr val="FF0000"/>
                </a:solidFill>
                <a:ea typeface="宋体" panose="02010600030101010101" pitchFamily="2" charset="-122"/>
              </a:rPr>
              <a:t>recursive functions</a:t>
            </a:r>
            <a:endParaRPr kumimoji="1" lang="en-US" altLang="zh-CN">
              <a:solidFill>
                <a:srgbClr val="FF0000"/>
              </a:solidFill>
              <a:ea typeface="宋体" panose="02010600030101010101" pitchFamily="2" charset="-122"/>
            </a:endParaRPr>
          </a:p>
        </p:txBody>
      </p:sp>
      <p:sp>
        <p:nvSpPr>
          <p:cNvPr id="93186" name="内容占位符 2"/>
          <p:cNvSpPr>
            <a:spLocks noGrp="1" noChangeArrowheads="1"/>
          </p:cNvSpPr>
          <p:nvPr>
            <p:ph idx="1"/>
          </p:nvPr>
        </p:nvSpPr>
        <p:spPr/>
        <p:txBody>
          <a:bodyPr/>
          <a:lstStyle/>
          <a:p>
            <a:r>
              <a:rPr kumimoji="1" lang="en-US" altLang="zh-CN">
                <a:ea typeface="宋体" panose="02010600030101010101" pitchFamily="2" charset="-122"/>
              </a:rPr>
              <a:t>Following (a), we can inline doList in printTable</a:t>
            </a:r>
            <a:endParaRPr kumimoji="1" lang="zh-CN" altLang="en-US">
              <a:ea typeface="宋体" panose="02010600030101010101" pitchFamily="2" charset="-122"/>
            </a:endParaRPr>
          </a:p>
        </p:txBody>
      </p:sp>
      <p:sp>
        <p:nvSpPr>
          <p:cNvPr id="93187"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34A3435D-5820-5B45-8964-EB079D30EBD9}"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93188" name="文本框 4"/>
          <p:cNvSpPr txBox="1">
            <a:spLocks noChangeArrowheads="1"/>
          </p:cNvSpPr>
          <p:nvPr/>
        </p:nvSpPr>
        <p:spPr bwMode="auto">
          <a:xfrm>
            <a:off x="654050" y="2743200"/>
            <a:ext cx="8032750" cy="2862263"/>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doList(f: observeInt, l: list, c: cont)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if l = nil then c()</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else let function doRest() = doList(f, l.tail, c)</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f(l.head, doRest)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end</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printTable(l: list, c: cont) =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doList(printDouble, l, c)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zh-CN" altLang="en-US" sz="2000">
              <a:latin typeface="Courier New" panose="02070309020205020404" pitchFamily="49" charset="0"/>
              <a:cs typeface="Courier New" panose="02070309020205020404" pitchFamily="49" charset="0"/>
            </a:endParaRPr>
          </a:p>
        </p:txBody>
      </p:sp>
      <p:sp>
        <p:nvSpPr>
          <p:cNvPr id="93189" name="矩形 6"/>
          <p:cNvSpPr>
            <a:spLocks noChangeArrowheads="1"/>
          </p:cNvSpPr>
          <p:nvPr/>
        </p:nvSpPr>
        <p:spPr bwMode="auto">
          <a:xfrm>
            <a:off x="990600" y="4953000"/>
            <a:ext cx="990600" cy="3048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93190" name="矩形 7"/>
          <p:cNvSpPr>
            <a:spLocks noChangeArrowheads="1"/>
          </p:cNvSpPr>
          <p:nvPr/>
        </p:nvSpPr>
        <p:spPr bwMode="auto">
          <a:xfrm>
            <a:off x="2057400" y="3117850"/>
            <a:ext cx="990600" cy="3048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4"/>
          <p:cNvSpPr>
            <a:spLocks noGrp="1" noChangeArrowheads="1"/>
          </p:cNvSpPr>
          <p:nvPr>
            <p:ph type="title"/>
          </p:nvPr>
        </p:nvSpPr>
        <p:spPr/>
        <p:txBody>
          <a:bodyPr/>
          <a:lstStyle/>
          <a:p>
            <a:r>
              <a:rPr lang="en-US" altLang="zh-CN">
                <a:ea typeface="宋体" panose="02010600030101010101" pitchFamily="2" charset="-122"/>
              </a:rPr>
              <a:t>Yet another important optimization</a:t>
            </a:r>
            <a:endParaRPr lang="zh-CN" altLang="en-US">
              <a:ea typeface="宋体" panose="02010600030101010101" pitchFamily="2" charset="-122"/>
            </a:endParaRPr>
          </a:p>
        </p:txBody>
      </p:sp>
      <p:sp>
        <p:nvSpPr>
          <p:cNvPr id="75778" name="内容占位符 5"/>
          <p:cNvSpPr>
            <a:spLocks noGrp="1" noChangeArrowheads="1"/>
          </p:cNvSpPr>
          <p:nvPr>
            <p:ph idx="1"/>
          </p:nvPr>
        </p:nvSpPr>
        <p:spPr/>
        <p:txBody>
          <a:bodyPr/>
          <a:lstStyle/>
          <a:p>
            <a:r>
              <a:rPr lang="en-US" altLang="zh-CN">
                <a:ea typeface="宋体" panose="02010600030101010101" pitchFamily="2" charset="-122"/>
              </a:rPr>
              <a:t>Observation: functional programs tend to use </a:t>
            </a:r>
            <a:r>
              <a:rPr lang="en-US" altLang="zh-CN">
                <a:solidFill>
                  <a:srgbClr val="FF0000"/>
                </a:solidFill>
                <a:ea typeface="宋体" panose="02010600030101010101" pitchFamily="2" charset="-122"/>
              </a:rPr>
              <a:t>many small functions</a:t>
            </a:r>
            <a:endParaRPr lang="en-US" altLang="zh-CN">
              <a:ea typeface="宋体" panose="02010600030101010101" pitchFamily="2" charset="-122"/>
            </a:endParaRPr>
          </a:p>
          <a:p>
            <a:pPr lvl="1"/>
            <a:r>
              <a:rPr lang="en-US" altLang="zh-CN">
                <a:ea typeface="宋体" panose="02010600030101010101" pitchFamily="2" charset="-122"/>
              </a:rPr>
              <a:t>Loops are not used; replaced by recursive functions</a:t>
            </a:r>
            <a:endParaRPr lang="en-US" altLang="zh-CN">
              <a:ea typeface="宋体" panose="02010600030101010101" pitchFamily="2" charset="-122"/>
            </a:endParaRPr>
          </a:p>
          <a:p>
            <a:pPr lvl="1"/>
            <a:r>
              <a:rPr lang="en-US" altLang="zh-CN">
                <a:ea typeface="宋体" panose="02010600030101010101" pitchFamily="2" charset="-122"/>
              </a:rPr>
              <a:t>Too many invocations cause performance</a:t>
            </a:r>
            <a:r>
              <a:rPr lang="zh-CN" altLang="en-US">
                <a:ea typeface="宋体" panose="02010600030101010101" pitchFamily="2" charset="-122"/>
              </a:rPr>
              <a:t> </a:t>
            </a:r>
            <a:r>
              <a:rPr lang="en-US" altLang="zh-CN">
                <a:ea typeface="宋体" panose="02010600030101010101" pitchFamily="2" charset="-122"/>
              </a:rPr>
              <a:t>overhead</a:t>
            </a:r>
            <a:endParaRPr lang="en-US" altLang="zh-CN">
              <a:ea typeface="宋体" panose="02010600030101010101" pitchFamily="2" charset="-122"/>
            </a:endParaRPr>
          </a:p>
          <a:p>
            <a:pPr lvl="1"/>
            <a:endParaRPr lang="en-US" altLang="zh-CN">
              <a:ea typeface="宋体" panose="02010600030101010101" pitchFamily="2" charset="-122"/>
            </a:endParaRPr>
          </a:p>
          <a:p>
            <a:r>
              <a:rPr lang="en-US" altLang="zh-CN">
                <a:ea typeface="宋体" panose="02010600030101010101" pitchFamily="2" charset="-122"/>
              </a:rPr>
              <a:t>Solution: inlining function invocations</a:t>
            </a:r>
            <a:endParaRPr lang="en-US" altLang="zh-CN">
              <a:ea typeface="宋体" panose="02010600030101010101" pitchFamily="2" charset="-122"/>
            </a:endParaRPr>
          </a:p>
          <a:p>
            <a:pPr lvl="1"/>
            <a:r>
              <a:rPr lang="en-US" altLang="zh-CN">
                <a:ea typeface="宋体" panose="02010600030101010101" pitchFamily="2" charset="-122"/>
              </a:rPr>
              <a:t>Replacing</a:t>
            </a:r>
            <a:r>
              <a:rPr lang="zh-CN" altLang="en-US">
                <a:ea typeface="宋体" panose="02010600030101010101" pitchFamily="2" charset="-122"/>
              </a:rPr>
              <a:t> </a:t>
            </a:r>
            <a:r>
              <a:rPr lang="en-US" altLang="zh-CN">
                <a:ea typeface="宋体" panose="02010600030101010101" pitchFamily="2" charset="-122"/>
              </a:rPr>
              <a:t>a</a:t>
            </a:r>
            <a:r>
              <a:rPr lang="zh-CN" altLang="en-US">
                <a:ea typeface="宋体" panose="02010600030101010101" pitchFamily="2" charset="-122"/>
              </a:rPr>
              <a:t> </a:t>
            </a:r>
            <a:r>
              <a:rPr lang="en-US" altLang="zh-CN">
                <a:ea typeface="宋体" panose="02010600030101010101" pitchFamily="2" charset="-122"/>
              </a:rPr>
              <a:t>function</a:t>
            </a:r>
            <a:r>
              <a:rPr lang="zh-CN" altLang="en-US">
                <a:ea typeface="宋体" panose="02010600030101010101" pitchFamily="2" charset="-122"/>
              </a:rPr>
              <a:t> </a:t>
            </a:r>
            <a:r>
              <a:rPr lang="en-US" altLang="zh-CN">
                <a:ea typeface="宋体" panose="02010600030101010101" pitchFamily="2" charset="-122"/>
              </a:rPr>
              <a:t>call</a:t>
            </a:r>
            <a:r>
              <a:rPr lang="zh-CN" altLang="en-US">
                <a:ea typeface="宋体" panose="02010600030101010101" pitchFamily="2" charset="-122"/>
              </a:rPr>
              <a:t> </a:t>
            </a:r>
            <a:r>
              <a:rPr lang="en-US" altLang="zh-CN">
                <a:ea typeface="宋体" panose="02010600030101010101" pitchFamily="2" charset="-122"/>
              </a:rPr>
              <a:t>with</a:t>
            </a:r>
            <a:r>
              <a:rPr lang="zh-CN" altLang="en-US">
                <a:ea typeface="宋体" panose="02010600030101010101" pitchFamily="2" charset="-122"/>
              </a:rPr>
              <a:t> </a:t>
            </a:r>
            <a:r>
              <a:rPr lang="en-US" altLang="zh-CN">
                <a:solidFill>
                  <a:srgbClr val="FF0000"/>
                </a:solidFill>
                <a:ea typeface="宋体" panose="02010600030101010101" pitchFamily="2" charset="-122"/>
              </a:rPr>
              <a:t>a</a:t>
            </a:r>
            <a:r>
              <a:rPr lang="zh-CN" altLang="en-US">
                <a:solidFill>
                  <a:srgbClr val="FF0000"/>
                </a:solidFill>
                <a:ea typeface="宋体" panose="02010600030101010101" pitchFamily="2" charset="-122"/>
              </a:rPr>
              <a:t> </a:t>
            </a:r>
            <a:r>
              <a:rPr lang="en-US" altLang="zh-CN">
                <a:solidFill>
                  <a:srgbClr val="FF0000"/>
                </a:solidFill>
                <a:ea typeface="宋体" panose="02010600030101010101" pitchFamily="2" charset="-122"/>
              </a:rPr>
              <a:t>copy</a:t>
            </a:r>
            <a:r>
              <a:rPr lang="zh-CN" altLang="en-US">
                <a:solidFill>
                  <a:srgbClr val="FF0000"/>
                </a:solidFill>
                <a:ea typeface="宋体" panose="02010600030101010101" pitchFamily="2" charset="-122"/>
              </a:rPr>
              <a:t> </a:t>
            </a:r>
            <a:r>
              <a:rPr lang="en-US" altLang="zh-CN">
                <a:solidFill>
                  <a:srgbClr val="FF0000"/>
                </a:solidFill>
                <a:ea typeface="宋体" panose="02010600030101010101" pitchFamily="2" charset="-122"/>
              </a:rPr>
              <a:t>of</a:t>
            </a:r>
            <a:r>
              <a:rPr lang="zh-CN" altLang="en-US">
                <a:solidFill>
                  <a:srgbClr val="FF0000"/>
                </a:solidFill>
                <a:ea typeface="宋体" panose="02010600030101010101" pitchFamily="2" charset="-122"/>
              </a:rPr>
              <a:t> </a:t>
            </a:r>
            <a:r>
              <a:rPr lang="en-US" altLang="zh-CN">
                <a:solidFill>
                  <a:srgbClr val="FF0000"/>
                </a:solidFill>
                <a:ea typeface="宋体" panose="02010600030101010101" pitchFamily="2" charset="-122"/>
              </a:rPr>
              <a:t>a</a:t>
            </a:r>
            <a:r>
              <a:rPr lang="zh-CN" altLang="en-US">
                <a:solidFill>
                  <a:srgbClr val="FF0000"/>
                </a:solidFill>
                <a:ea typeface="宋体" panose="02010600030101010101" pitchFamily="2" charset="-122"/>
              </a:rPr>
              <a:t> </a:t>
            </a:r>
            <a:r>
              <a:rPr lang="en-US" altLang="zh-CN">
                <a:solidFill>
                  <a:srgbClr val="FF0000"/>
                </a:solidFill>
                <a:ea typeface="宋体" panose="02010600030101010101" pitchFamily="2" charset="-122"/>
              </a:rPr>
              <a:t>function</a:t>
            </a:r>
            <a:r>
              <a:rPr lang="zh-CN" altLang="en-US">
                <a:solidFill>
                  <a:srgbClr val="FF0000"/>
                </a:solidFill>
                <a:ea typeface="宋体" panose="02010600030101010101" pitchFamily="2" charset="-122"/>
              </a:rPr>
              <a:t> </a:t>
            </a:r>
            <a:r>
              <a:rPr lang="en-US" altLang="zh-CN">
                <a:solidFill>
                  <a:srgbClr val="FF0000"/>
                </a:solidFill>
                <a:ea typeface="宋体" panose="02010600030101010101" pitchFamily="2" charset="-122"/>
              </a:rPr>
              <a:t>body</a:t>
            </a:r>
            <a:endParaRPr lang="en-US" altLang="zh-CN">
              <a:ea typeface="宋体" panose="02010600030101010101" pitchFamily="2" charset="-122"/>
            </a:endParaRPr>
          </a:p>
          <a:p>
            <a:pPr lvl="1"/>
            <a:r>
              <a:rPr lang="en-US" altLang="zh-CN">
                <a:ea typeface="宋体" panose="02010600030101010101" pitchFamily="2" charset="-122"/>
              </a:rPr>
              <a:t>The</a:t>
            </a:r>
            <a:r>
              <a:rPr lang="zh-CN" altLang="en-US">
                <a:ea typeface="宋体" panose="02010600030101010101" pitchFamily="2" charset="-122"/>
              </a:rPr>
              <a:t> </a:t>
            </a:r>
            <a:r>
              <a:rPr lang="en-US" altLang="zh-CN">
                <a:ea typeface="宋体" panose="02010600030101010101" pitchFamily="2" charset="-122"/>
              </a:rPr>
              <a:t>resulting</a:t>
            </a:r>
            <a:r>
              <a:rPr lang="zh-CN" altLang="en-US">
                <a:ea typeface="宋体" panose="02010600030101010101" pitchFamily="2" charset="-122"/>
              </a:rPr>
              <a:t> </a:t>
            </a:r>
            <a:r>
              <a:rPr lang="en-US" altLang="zh-CN">
                <a:ea typeface="宋体" panose="02010600030101010101" pitchFamily="2" charset="-122"/>
              </a:rPr>
              <a:t>program</a:t>
            </a:r>
            <a:r>
              <a:rPr lang="zh-CN" altLang="en-US">
                <a:ea typeface="宋体" panose="02010600030101010101" pitchFamily="2" charset="-122"/>
              </a:rPr>
              <a:t> </a:t>
            </a:r>
            <a:r>
              <a:rPr lang="en-US" altLang="zh-CN">
                <a:ea typeface="宋体" panose="02010600030101010101" pitchFamily="2" charset="-122"/>
              </a:rPr>
              <a:t>can</a:t>
            </a:r>
            <a:r>
              <a:rPr lang="zh-CN" altLang="en-US">
                <a:ea typeface="宋体" panose="02010600030101010101" pitchFamily="2" charset="-122"/>
              </a:rPr>
              <a:t> </a:t>
            </a:r>
            <a:r>
              <a:rPr lang="en-US" altLang="zh-CN">
                <a:solidFill>
                  <a:srgbClr val="FF0000"/>
                </a:solidFill>
                <a:ea typeface="宋体" panose="02010600030101010101" pitchFamily="2" charset="-122"/>
              </a:rPr>
              <a:t>be</a:t>
            </a:r>
            <a:r>
              <a:rPr lang="zh-CN" altLang="en-US">
                <a:solidFill>
                  <a:srgbClr val="FF0000"/>
                </a:solidFill>
                <a:ea typeface="宋体" panose="02010600030101010101" pitchFamily="2" charset="-122"/>
              </a:rPr>
              <a:t> </a:t>
            </a:r>
            <a:r>
              <a:rPr lang="en-US" altLang="zh-CN">
                <a:solidFill>
                  <a:srgbClr val="FF0000"/>
                </a:solidFill>
                <a:ea typeface="宋体" panose="02010600030101010101" pitchFamily="2" charset="-122"/>
              </a:rPr>
              <a:t>as</a:t>
            </a:r>
            <a:r>
              <a:rPr lang="zh-CN" altLang="en-US">
                <a:solidFill>
                  <a:srgbClr val="FF0000"/>
                </a:solidFill>
                <a:ea typeface="宋体" panose="02010600030101010101" pitchFamily="2" charset="-122"/>
              </a:rPr>
              <a:t> </a:t>
            </a:r>
            <a:r>
              <a:rPr lang="en-US" altLang="zh-CN">
                <a:solidFill>
                  <a:srgbClr val="FF0000"/>
                </a:solidFill>
                <a:ea typeface="宋体" panose="02010600030101010101" pitchFamily="2" charset="-122"/>
              </a:rPr>
              <a:t>efficient</a:t>
            </a:r>
            <a:r>
              <a:rPr lang="zh-CN" altLang="en-US">
                <a:solidFill>
                  <a:srgbClr val="FF0000"/>
                </a:solidFill>
                <a:ea typeface="宋体" panose="02010600030101010101" pitchFamily="2" charset="-122"/>
              </a:rPr>
              <a:t> </a:t>
            </a:r>
            <a:r>
              <a:rPr lang="en-US" altLang="zh-CN">
                <a:solidFill>
                  <a:srgbClr val="FF0000"/>
                </a:solidFill>
                <a:ea typeface="宋体" panose="02010600030101010101" pitchFamily="2" charset="-122"/>
              </a:rPr>
              <a:t>as</a:t>
            </a:r>
            <a:r>
              <a:rPr lang="zh-CN" altLang="en-US">
                <a:solidFill>
                  <a:srgbClr val="FF0000"/>
                </a:solidFill>
                <a:ea typeface="宋体" panose="02010600030101010101" pitchFamily="2" charset="-122"/>
              </a:rPr>
              <a:t> </a:t>
            </a:r>
            <a:r>
              <a:rPr lang="en-US" altLang="zh-CN">
                <a:solidFill>
                  <a:srgbClr val="FF0000"/>
                </a:solidFill>
                <a:ea typeface="宋体" panose="02010600030101010101" pitchFamily="2" charset="-122"/>
              </a:rPr>
              <a:t>a</a:t>
            </a:r>
            <a:r>
              <a:rPr lang="zh-CN" altLang="en-US">
                <a:solidFill>
                  <a:srgbClr val="FF0000"/>
                </a:solidFill>
                <a:ea typeface="宋体" panose="02010600030101010101" pitchFamily="2" charset="-122"/>
              </a:rPr>
              <a:t> </a:t>
            </a:r>
            <a:r>
              <a:rPr lang="en-US" altLang="zh-CN">
                <a:solidFill>
                  <a:srgbClr val="FF0000"/>
                </a:solidFill>
                <a:ea typeface="宋体" panose="02010600030101010101" pitchFamily="2" charset="-122"/>
              </a:rPr>
              <a:t>imperative</a:t>
            </a:r>
            <a:r>
              <a:rPr lang="zh-CN" altLang="en-US">
                <a:solidFill>
                  <a:srgbClr val="FF0000"/>
                </a:solidFill>
                <a:ea typeface="宋体" panose="02010600030101010101" pitchFamily="2" charset="-122"/>
              </a:rPr>
              <a:t> </a:t>
            </a:r>
            <a:r>
              <a:rPr lang="en-US" altLang="zh-CN">
                <a:solidFill>
                  <a:srgbClr val="FF0000"/>
                </a:solidFill>
                <a:ea typeface="宋体" panose="02010600030101010101" pitchFamily="2" charset="-122"/>
              </a:rPr>
              <a:t>one</a:t>
            </a:r>
            <a:endParaRPr lang="en-US" altLang="zh-CN">
              <a:solidFill>
                <a:srgbClr val="FF0000"/>
              </a:solidFill>
              <a:ea typeface="宋体" panose="02010600030101010101" pitchFamily="2" charset="-122"/>
            </a:endParaRPr>
          </a:p>
        </p:txBody>
      </p:sp>
      <p:sp>
        <p:nvSpPr>
          <p:cNvPr id="75779"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41C1B8CB-BF05-C04A-98F0-91AEC63DF73F}"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noChangeArrowheads="1"/>
          </p:cNvSpPr>
          <p:nvPr>
            <p:ph type="title"/>
          </p:nvPr>
        </p:nvSpPr>
        <p:spPr/>
        <p:txBody>
          <a:bodyPr/>
          <a:lstStyle/>
          <a:p>
            <a:r>
              <a:rPr kumimoji="1" lang="en-US" altLang="zh-CN">
                <a:ea typeface="宋体" panose="02010600030101010101" pitchFamily="2" charset="-122"/>
              </a:rPr>
              <a:t>Inlining recursive functions</a:t>
            </a:r>
            <a:endParaRPr kumimoji="1" lang="zh-CN" altLang="en-US">
              <a:ea typeface="宋体" panose="02010600030101010101" pitchFamily="2" charset="-122"/>
            </a:endParaRPr>
          </a:p>
        </p:txBody>
      </p:sp>
      <p:sp>
        <p:nvSpPr>
          <p:cNvPr id="94210" name="内容占位符 2"/>
          <p:cNvSpPr>
            <a:spLocks noGrp="1" noChangeArrowheads="1"/>
          </p:cNvSpPr>
          <p:nvPr>
            <p:ph idx="1"/>
          </p:nvPr>
        </p:nvSpPr>
        <p:spPr/>
        <p:txBody>
          <a:bodyPr/>
          <a:lstStyle/>
          <a:p>
            <a:r>
              <a:rPr kumimoji="1" lang="en-US" altLang="zh-CN">
                <a:ea typeface="宋体" panose="02010600030101010101" pitchFamily="2" charset="-122"/>
              </a:rPr>
              <a:t>Following (a), we can inline doList in printTable</a:t>
            </a:r>
            <a:endParaRPr kumimoji="1" lang="en-US" altLang="zh-CN">
              <a:ea typeface="宋体" panose="02010600030101010101" pitchFamily="2" charset="-122"/>
            </a:endParaRPr>
          </a:p>
          <a:p>
            <a:pPr lvl="1"/>
            <a:r>
              <a:rPr kumimoji="1" lang="en-US" altLang="zh-CN">
                <a:ea typeface="宋体" panose="02010600030101010101" pitchFamily="2" charset="-122"/>
              </a:rPr>
              <a:t>But </a:t>
            </a:r>
            <a:r>
              <a:rPr kumimoji="1" lang="en-US" altLang="zh-CN">
                <a:solidFill>
                  <a:srgbClr val="FF0000"/>
                </a:solidFill>
                <a:ea typeface="宋体" panose="02010600030101010101" pitchFamily="2" charset="-122"/>
              </a:rPr>
              <a:t>invocations to doList still exist</a:t>
            </a:r>
            <a:endParaRPr kumimoji="1" lang="en-US" altLang="zh-CN">
              <a:solidFill>
                <a:srgbClr val="FF0000"/>
              </a:solidFill>
              <a:ea typeface="宋体" panose="02010600030101010101" pitchFamily="2" charset="-122"/>
            </a:endParaRPr>
          </a:p>
          <a:p>
            <a:pPr lvl="1"/>
            <a:r>
              <a:rPr kumimoji="1" lang="en-US" altLang="zh-CN">
                <a:ea typeface="宋体" panose="02010600030101010101" pitchFamily="2" charset="-122"/>
              </a:rPr>
              <a:t>We only inline “</a:t>
            </a:r>
            <a:r>
              <a:rPr kumimoji="1" lang="en-US" altLang="zh-CN">
                <a:solidFill>
                  <a:srgbClr val="FF0000"/>
                </a:solidFill>
                <a:ea typeface="宋体" panose="02010600030101010101" pitchFamily="2" charset="-122"/>
              </a:rPr>
              <a:t>the first iteration</a:t>
            </a:r>
            <a:r>
              <a:rPr kumimoji="1" lang="en-US" altLang="zh-CN">
                <a:ea typeface="宋体" panose="02010600030101010101" pitchFamily="2" charset="-122"/>
              </a:rPr>
              <a:t>”</a:t>
            </a:r>
            <a:endParaRPr kumimoji="1" lang="zh-CN" altLang="en-US">
              <a:ea typeface="宋体" panose="02010600030101010101" pitchFamily="2" charset="-122"/>
            </a:endParaRPr>
          </a:p>
        </p:txBody>
      </p:sp>
      <p:sp>
        <p:nvSpPr>
          <p:cNvPr id="94211"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487C5BF3-90EA-E04C-A23A-E3989FAF034E}"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94212" name="文本框 4"/>
          <p:cNvSpPr txBox="1">
            <a:spLocks noChangeArrowheads="1"/>
          </p:cNvSpPr>
          <p:nvPr/>
        </p:nvSpPr>
        <p:spPr bwMode="auto">
          <a:xfrm>
            <a:off x="709613" y="3200400"/>
            <a:ext cx="7724775" cy="25542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printTable(l: list, c: cont) =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if l = nil then c()</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else let function doRest() =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doList(printDouble, l.tail, c)</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printDouble(l.head, doRest)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end</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zh-CN" altLang="en-US" sz="2000">
              <a:latin typeface="Courier New" panose="02070309020205020404" pitchFamily="49" charset="0"/>
              <a:cs typeface="Courier New" panose="02070309020205020404" pitchFamily="49" charset="0"/>
            </a:endParaRPr>
          </a:p>
        </p:txBody>
      </p:sp>
      <p:sp>
        <p:nvSpPr>
          <p:cNvPr id="94213" name="矩形 8"/>
          <p:cNvSpPr>
            <a:spLocks noChangeArrowheads="1"/>
          </p:cNvSpPr>
          <p:nvPr/>
        </p:nvSpPr>
        <p:spPr bwMode="auto">
          <a:xfrm>
            <a:off x="3629025" y="4478338"/>
            <a:ext cx="990600" cy="3048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a:spLocks noGrp="1" noChangeArrowheads="1"/>
          </p:cNvSpPr>
          <p:nvPr>
            <p:ph type="title"/>
          </p:nvPr>
        </p:nvSpPr>
        <p:spPr/>
        <p:txBody>
          <a:bodyPr/>
          <a:lstStyle/>
          <a:p>
            <a:r>
              <a:rPr kumimoji="1" lang="en-US" altLang="zh-CN">
                <a:ea typeface="宋体" panose="02010600030101010101" pitchFamily="2" charset="-122"/>
              </a:rPr>
              <a:t>How</a:t>
            </a:r>
            <a:r>
              <a:rPr kumimoji="1" lang="zh-CN" altLang="en-US">
                <a:ea typeface="宋体" panose="02010600030101010101" pitchFamily="2" charset="-122"/>
              </a:rPr>
              <a:t> </a:t>
            </a:r>
            <a:r>
              <a:rPr kumimoji="1" lang="en-US" altLang="zh-CN">
                <a:ea typeface="宋体" panose="02010600030101010101" pitchFamily="2" charset="-122"/>
              </a:rPr>
              <a:t>to entirely inline recursive functions?</a:t>
            </a:r>
            <a:endParaRPr kumimoji="1" lang="zh-CN" altLang="en-US">
              <a:ea typeface="宋体" panose="02010600030101010101" pitchFamily="2" charset="-122"/>
            </a:endParaRPr>
          </a:p>
        </p:txBody>
      </p:sp>
      <p:sp>
        <p:nvSpPr>
          <p:cNvPr id="95234" name="内容占位符 2"/>
          <p:cNvSpPr>
            <a:spLocks noGrp="1" noChangeArrowheads="1"/>
          </p:cNvSpPr>
          <p:nvPr>
            <p:ph idx="1"/>
          </p:nvPr>
        </p:nvSpPr>
        <p:spPr/>
        <p:txBody>
          <a:bodyPr/>
          <a:lstStyle/>
          <a:p>
            <a:r>
              <a:rPr kumimoji="1" lang="en-US" altLang="zh-CN">
                <a:ea typeface="宋体" panose="02010600030101010101" pitchFamily="2" charset="-122"/>
              </a:rPr>
              <a:t>Simply inline them does not work</a:t>
            </a:r>
            <a:endParaRPr kumimoji="1" lang="en-US" altLang="zh-CN">
              <a:ea typeface="宋体" panose="02010600030101010101" pitchFamily="2" charset="-122"/>
            </a:endParaRPr>
          </a:p>
          <a:p>
            <a:pPr lvl="1"/>
            <a:r>
              <a:rPr kumimoji="1" lang="en-US" altLang="zh-CN">
                <a:ea typeface="宋体" panose="02010600030101010101" pitchFamily="2" charset="-122"/>
              </a:rPr>
              <a:t>They can have infinite iterations</a:t>
            </a:r>
            <a:endParaRPr kumimoji="1" lang="en-US" altLang="zh-CN">
              <a:ea typeface="宋体" panose="02010600030101010101" pitchFamily="2" charset="-122"/>
            </a:endParaRPr>
          </a:p>
          <a:p>
            <a:pPr lvl="1"/>
            <a:r>
              <a:rPr kumimoji="1" lang="en-US" altLang="zh-CN">
                <a:ea typeface="宋体" panose="02010600030101010101" pitchFamily="2" charset="-122"/>
              </a:rPr>
              <a:t>We need to refactor/customize them</a:t>
            </a:r>
            <a:endParaRPr kumimoji="1" lang="en-US" altLang="zh-CN">
              <a:ea typeface="宋体" panose="02010600030101010101" pitchFamily="2" charset="-122"/>
            </a:endParaRPr>
          </a:p>
          <a:p>
            <a:pPr lvl="1"/>
            <a:endParaRPr kumimoji="1" lang="en-US" altLang="zh-CN">
              <a:ea typeface="宋体" panose="02010600030101010101" pitchFamily="2" charset="-122"/>
            </a:endParaRPr>
          </a:p>
          <a:p>
            <a:r>
              <a:rPr kumimoji="1" lang="en-US" altLang="zh-CN">
                <a:ea typeface="宋体" panose="02010600030101010101" pitchFamily="2" charset="-122"/>
              </a:rPr>
              <a:t>Algorithm:</a:t>
            </a:r>
            <a:r>
              <a:rPr kumimoji="1" lang="en-US" altLang="zh-CN">
                <a:solidFill>
                  <a:srgbClr val="FF0000"/>
                </a:solidFill>
                <a:ea typeface="宋体" panose="02010600030101010101" pitchFamily="2" charset="-122"/>
              </a:rPr>
              <a:t> loop-preheader transformation</a:t>
            </a:r>
            <a:endParaRPr kumimoji="1" lang="en-US" altLang="zh-CN">
              <a:ea typeface="宋体" panose="02010600030101010101" pitchFamily="2" charset="-122"/>
            </a:endParaRPr>
          </a:p>
          <a:p>
            <a:pPr lvl="1"/>
            <a:r>
              <a:rPr kumimoji="1" lang="en-US" altLang="zh-CN">
                <a:ea typeface="宋体" panose="02010600030101010101" pitchFamily="2" charset="-122"/>
              </a:rPr>
              <a:t>Key idea: </a:t>
            </a:r>
            <a:r>
              <a:rPr kumimoji="1" lang="en-US" altLang="zh-CN">
                <a:solidFill>
                  <a:srgbClr val="FF0000"/>
                </a:solidFill>
                <a:ea typeface="宋体" panose="02010600030101010101" pitchFamily="2" charset="-122"/>
              </a:rPr>
              <a:t>split</a:t>
            </a:r>
            <a:r>
              <a:rPr kumimoji="1" lang="en-US" altLang="zh-CN">
                <a:ea typeface="宋体" panose="02010600030101010101" pitchFamily="2" charset="-122"/>
              </a:rPr>
              <a:t> the function into </a:t>
            </a:r>
            <a:r>
              <a:rPr kumimoji="1" lang="en-US" altLang="zh-CN">
                <a:solidFill>
                  <a:srgbClr val="FF0000"/>
                </a:solidFill>
                <a:ea typeface="宋体" panose="02010600030101010101" pitchFamily="2" charset="-122"/>
              </a:rPr>
              <a:t>nested two</a:t>
            </a:r>
            <a:endParaRPr kumimoji="1" lang="en-US" altLang="zh-CN">
              <a:ea typeface="宋体" panose="02010600030101010101" pitchFamily="2" charset="-122"/>
            </a:endParaRPr>
          </a:p>
          <a:p>
            <a:pPr lvl="1"/>
            <a:r>
              <a:rPr kumimoji="1" lang="en-US" altLang="zh-CN">
                <a:ea typeface="宋体" panose="02010600030101010101" pitchFamily="2" charset="-122"/>
              </a:rPr>
              <a:t>The outer one serves as a “</a:t>
            </a:r>
            <a:r>
              <a:rPr kumimoji="1" lang="en-US" altLang="zh-CN">
                <a:solidFill>
                  <a:srgbClr val="FF0000"/>
                </a:solidFill>
                <a:ea typeface="宋体" panose="02010600030101010101" pitchFamily="2" charset="-122"/>
              </a:rPr>
              <a:t>hook</a:t>
            </a:r>
            <a:r>
              <a:rPr kumimoji="1" lang="en-US" altLang="zh-CN">
                <a:ea typeface="宋体" panose="02010600030101010101" pitchFamily="2" charset="-122"/>
              </a:rPr>
              <a:t>” (or prelude)</a:t>
            </a:r>
            <a:endParaRPr kumimoji="1" lang="zh-CN" altLang="en-US">
              <a:ea typeface="宋体" panose="02010600030101010101" pitchFamily="2" charset="-122"/>
            </a:endParaRPr>
          </a:p>
        </p:txBody>
      </p:sp>
      <p:sp>
        <p:nvSpPr>
          <p:cNvPr id="95235"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FFD1802D-326E-8B4D-9452-AAAD886858D1}"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95236"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0100" y="4978400"/>
            <a:ext cx="74295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noChangeArrowheads="1"/>
          </p:cNvSpPr>
          <p:nvPr>
            <p:ph type="title"/>
          </p:nvPr>
        </p:nvSpPr>
        <p:spPr/>
        <p:txBody>
          <a:bodyPr/>
          <a:lstStyle/>
          <a:p>
            <a:r>
              <a:rPr kumimoji="1" lang="en-US" altLang="zh-CN">
                <a:ea typeface="宋体" panose="02010600030101010101" pitchFamily="2" charset="-122"/>
              </a:rPr>
              <a:t>How does this algorithm work?</a:t>
            </a:r>
            <a:endParaRPr kumimoji="1" lang="zh-CN" altLang="en-US">
              <a:ea typeface="宋体" panose="02010600030101010101" pitchFamily="2" charset="-122"/>
            </a:endParaRPr>
          </a:p>
        </p:txBody>
      </p:sp>
      <p:sp>
        <p:nvSpPr>
          <p:cNvPr id="96258" name="内容占位符 2"/>
          <p:cNvSpPr>
            <a:spLocks noGrp="1" noChangeArrowheads="1"/>
          </p:cNvSpPr>
          <p:nvPr>
            <p:ph idx="1"/>
          </p:nvPr>
        </p:nvSpPr>
        <p:spPr/>
        <p:txBody>
          <a:bodyPr/>
          <a:lstStyle/>
          <a:p>
            <a:r>
              <a:rPr kumimoji="1" lang="en-US" altLang="zh-CN">
                <a:ea typeface="宋体" panose="02010600030101010101" pitchFamily="2" charset="-122"/>
              </a:rPr>
              <a:t>Still use doList as an example</a:t>
            </a:r>
            <a:endParaRPr kumimoji="1" lang="zh-CN" altLang="en-US">
              <a:ea typeface="宋体" panose="02010600030101010101" pitchFamily="2" charset="-122"/>
            </a:endParaRPr>
          </a:p>
        </p:txBody>
      </p:sp>
      <p:sp>
        <p:nvSpPr>
          <p:cNvPr id="96259"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C7358799-DE49-4046-BCDC-BF9D000EFF35}"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96260" name="文本框 4"/>
          <p:cNvSpPr txBox="1">
            <a:spLocks noChangeArrowheads="1"/>
          </p:cNvSpPr>
          <p:nvPr/>
        </p:nvSpPr>
        <p:spPr bwMode="auto">
          <a:xfrm>
            <a:off x="492125" y="2179638"/>
            <a:ext cx="7215188" cy="1477962"/>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800">
                <a:latin typeface="Courier New" panose="02070309020205020404" pitchFamily="49" charset="0"/>
                <a:cs typeface="Courier New" panose="02070309020205020404" pitchFamily="49" charset="0"/>
              </a:rPr>
              <a:t>function doList(f: observeInt, l: list, c: cont) =</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if l = nil then c()</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else let function doRest() = doList(f, l.tail, c)</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in f(l.head, doRest)</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end</a:t>
            </a:r>
            <a:endParaRPr kumimoji="1" lang="en-US" altLang="zh-CN" sz="1800">
              <a:latin typeface="Courier New" panose="02070309020205020404" pitchFamily="49" charset="0"/>
              <a:cs typeface="Courier New" panose="02070309020205020404" pitchFamily="49" charset="0"/>
            </a:endParaRPr>
          </a:p>
        </p:txBody>
      </p:sp>
      <p:sp>
        <p:nvSpPr>
          <p:cNvPr id="96261" name="文本框 5"/>
          <p:cNvSpPr txBox="1">
            <a:spLocks noChangeArrowheads="1"/>
          </p:cNvSpPr>
          <p:nvPr/>
        </p:nvSpPr>
        <p:spPr bwMode="auto">
          <a:xfrm>
            <a:off x="492125" y="4208463"/>
            <a:ext cx="8042275" cy="230822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800">
                <a:latin typeface="Courier New" panose="02070309020205020404" pitchFamily="49" charset="0"/>
                <a:cs typeface="Courier New" panose="02070309020205020404" pitchFamily="49" charset="0"/>
              </a:rPr>
              <a:t>function doList(fX: observeInt, lX: list, cX: cont) =</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let function doListX(f: observeInt, l: list, c: cont) =</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if l = nil then c()</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else let function doRest() = doListX(f, l.tail, c)</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in f(l.head, doRest)</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end</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in doListX(fX, lX, cX)</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end</a:t>
            </a:r>
            <a:endParaRPr kumimoji="1" lang="en-US" altLang="zh-CN" sz="1800">
              <a:latin typeface="Courier New" panose="02070309020205020404" pitchFamily="49" charset="0"/>
              <a:cs typeface="Courier New" panose="02070309020205020404" pitchFamily="49" charset="0"/>
            </a:endParaRPr>
          </a:p>
        </p:txBody>
      </p:sp>
      <p:sp>
        <p:nvSpPr>
          <p:cNvPr id="96262" name="下箭头 6"/>
          <p:cNvSpPr>
            <a:spLocks noChangeArrowheads="1"/>
          </p:cNvSpPr>
          <p:nvPr/>
        </p:nvSpPr>
        <p:spPr bwMode="auto">
          <a:xfrm>
            <a:off x="4087813" y="3760788"/>
            <a:ext cx="484187" cy="344487"/>
          </a:xfrm>
          <a:prstGeom prst="downArrow">
            <a:avLst>
              <a:gd name="adj1" fmla="val 50000"/>
              <a:gd name="adj2" fmla="val 50000"/>
            </a:avLst>
          </a:prstGeom>
          <a:solidFill>
            <a:srgbClr val="00B0F0"/>
          </a:solidFill>
          <a:ln w="9525" algn="ctr">
            <a:solidFill>
              <a:schemeClr val="tx1"/>
            </a:solidFill>
            <a:round/>
          </a:ln>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1"/>
          <p:cNvSpPr>
            <a:spLocks noGrp="1" noChangeArrowheads="1"/>
          </p:cNvSpPr>
          <p:nvPr>
            <p:ph type="title"/>
          </p:nvPr>
        </p:nvSpPr>
        <p:spPr/>
        <p:txBody>
          <a:bodyPr/>
          <a:lstStyle/>
          <a:p>
            <a:r>
              <a:rPr kumimoji="1" lang="en-US" altLang="zh-CN">
                <a:ea typeface="宋体" panose="02010600030101010101" pitchFamily="2" charset="-122"/>
              </a:rPr>
              <a:t>How does this algorithm work?</a:t>
            </a:r>
            <a:endParaRPr kumimoji="1" lang="zh-CN" altLang="en-US">
              <a:ea typeface="宋体" panose="02010600030101010101" pitchFamily="2" charset="-122"/>
            </a:endParaRPr>
          </a:p>
        </p:txBody>
      </p:sp>
      <p:sp>
        <p:nvSpPr>
          <p:cNvPr id="97282" name="内容占位符 2"/>
          <p:cNvSpPr>
            <a:spLocks noGrp="1" noChangeArrowheads="1"/>
          </p:cNvSpPr>
          <p:nvPr>
            <p:ph idx="1"/>
          </p:nvPr>
        </p:nvSpPr>
        <p:spPr/>
        <p:txBody>
          <a:bodyPr/>
          <a:lstStyle/>
          <a:p>
            <a:r>
              <a:rPr kumimoji="1" lang="en-US" altLang="zh-CN">
                <a:ea typeface="宋体" panose="02010600030101010101" pitchFamily="2" charset="-122"/>
              </a:rPr>
              <a:t>Now doList is not calling itself (doListX is)</a:t>
            </a:r>
            <a:endParaRPr kumimoji="1" lang="zh-CN" altLang="en-US">
              <a:ea typeface="宋体" panose="02010600030101010101" pitchFamily="2" charset="-122"/>
            </a:endParaRPr>
          </a:p>
        </p:txBody>
      </p:sp>
      <p:sp>
        <p:nvSpPr>
          <p:cNvPr id="9728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2DC5A6F3-9243-274A-BC99-0B7202292322}"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97284" name="文本框 4"/>
          <p:cNvSpPr txBox="1">
            <a:spLocks noChangeArrowheads="1"/>
          </p:cNvSpPr>
          <p:nvPr/>
        </p:nvSpPr>
        <p:spPr bwMode="auto">
          <a:xfrm>
            <a:off x="492125" y="2179638"/>
            <a:ext cx="7215188" cy="1477962"/>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800">
                <a:latin typeface="Courier New" panose="02070309020205020404" pitchFamily="49" charset="0"/>
                <a:cs typeface="Courier New" panose="02070309020205020404" pitchFamily="49" charset="0"/>
              </a:rPr>
              <a:t>function doList(f: observeInt, l: list, c: cont) =</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if l = nil then c()</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else let function doRest() = doList(f, l.tail, c)</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in f(l.head, doRest)</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end</a:t>
            </a:r>
            <a:endParaRPr kumimoji="1" lang="en-US" altLang="zh-CN" sz="1800">
              <a:latin typeface="Courier New" panose="02070309020205020404" pitchFamily="49" charset="0"/>
              <a:cs typeface="Courier New" panose="02070309020205020404" pitchFamily="49" charset="0"/>
            </a:endParaRPr>
          </a:p>
        </p:txBody>
      </p:sp>
      <p:sp>
        <p:nvSpPr>
          <p:cNvPr id="97285" name="文本框 5"/>
          <p:cNvSpPr txBox="1">
            <a:spLocks noChangeArrowheads="1"/>
          </p:cNvSpPr>
          <p:nvPr/>
        </p:nvSpPr>
        <p:spPr bwMode="auto">
          <a:xfrm>
            <a:off x="492125" y="4208463"/>
            <a:ext cx="8042275" cy="230822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800">
                <a:latin typeface="Courier New" panose="02070309020205020404" pitchFamily="49" charset="0"/>
                <a:cs typeface="Courier New" panose="02070309020205020404" pitchFamily="49" charset="0"/>
              </a:rPr>
              <a:t>function </a:t>
            </a:r>
            <a:r>
              <a:rPr kumimoji="1" lang="en-US" altLang="zh-CN" sz="1800">
                <a:solidFill>
                  <a:srgbClr val="FF0000"/>
                </a:solidFill>
                <a:latin typeface="Courier New" panose="02070309020205020404" pitchFamily="49" charset="0"/>
                <a:cs typeface="Courier New" panose="02070309020205020404" pitchFamily="49" charset="0"/>
              </a:rPr>
              <a:t>doList</a:t>
            </a:r>
            <a:r>
              <a:rPr kumimoji="1" lang="en-US" altLang="zh-CN" sz="1800">
                <a:latin typeface="Courier New" panose="02070309020205020404" pitchFamily="49" charset="0"/>
                <a:cs typeface="Courier New" panose="02070309020205020404" pitchFamily="49" charset="0"/>
              </a:rPr>
              <a:t>(fX: observeInt, lX: list, cX: cont) =</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let function doListX(f: observeInt, l: list, c: cont) =</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if l = nil then c()</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else let function doRest() = </a:t>
            </a:r>
            <a:r>
              <a:rPr kumimoji="1" lang="en-US" altLang="zh-CN" sz="1800">
                <a:solidFill>
                  <a:srgbClr val="FF0000"/>
                </a:solidFill>
                <a:latin typeface="Courier New" panose="02070309020205020404" pitchFamily="49" charset="0"/>
                <a:cs typeface="Courier New" panose="02070309020205020404" pitchFamily="49" charset="0"/>
              </a:rPr>
              <a:t>doListX</a:t>
            </a:r>
            <a:r>
              <a:rPr kumimoji="1" lang="en-US" altLang="zh-CN" sz="1800">
                <a:latin typeface="Courier New" panose="02070309020205020404" pitchFamily="49" charset="0"/>
                <a:cs typeface="Courier New" panose="02070309020205020404" pitchFamily="49" charset="0"/>
              </a:rPr>
              <a:t>(f, l.tail, c)</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in f(l.head, doRest)</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end</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in </a:t>
            </a:r>
            <a:r>
              <a:rPr kumimoji="1" lang="en-US" altLang="zh-CN" sz="1800">
                <a:solidFill>
                  <a:srgbClr val="FF0000"/>
                </a:solidFill>
                <a:latin typeface="Courier New" panose="02070309020205020404" pitchFamily="49" charset="0"/>
                <a:cs typeface="Courier New" panose="02070309020205020404" pitchFamily="49" charset="0"/>
              </a:rPr>
              <a:t>doListX</a:t>
            </a:r>
            <a:r>
              <a:rPr kumimoji="1" lang="en-US" altLang="zh-CN" sz="1800">
                <a:latin typeface="Courier New" panose="02070309020205020404" pitchFamily="49" charset="0"/>
                <a:cs typeface="Courier New" panose="02070309020205020404" pitchFamily="49" charset="0"/>
              </a:rPr>
              <a:t>(fX, lX, cX)</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end</a:t>
            </a:r>
            <a:endParaRPr kumimoji="1" lang="en-US" altLang="zh-CN" sz="1800">
              <a:latin typeface="Courier New" panose="02070309020205020404" pitchFamily="49" charset="0"/>
              <a:cs typeface="Courier New" panose="02070309020205020404" pitchFamily="49" charset="0"/>
            </a:endParaRPr>
          </a:p>
        </p:txBody>
      </p:sp>
      <p:sp>
        <p:nvSpPr>
          <p:cNvPr id="97286" name="下箭头 6"/>
          <p:cNvSpPr>
            <a:spLocks noChangeArrowheads="1"/>
          </p:cNvSpPr>
          <p:nvPr/>
        </p:nvSpPr>
        <p:spPr bwMode="auto">
          <a:xfrm>
            <a:off x="4087813" y="3760788"/>
            <a:ext cx="484187" cy="344487"/>
          </a:xfrm>
          <a:prstGeom prst="downArrow">
            <a:avLst>
              <a:gd name="adj1" fmla="val 50000"/>
              <a:gd name="adj2" fmla="val 50000"/>
            </a:avLst>
          </a:prstGeom>
          <a:solidFill>
            <a:srgbClr val="00B0F0"/>
          </a:solidFill>
          <a:ln w="9525" algn="ctr">
            <a:solidFill>
              <a:schemeClr val="tx1"/>
            </a:solidFill>
            <a:round/>
          </a:ln>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cxnSp>
        <p:nvCxnSpPr>
          <p:cNvPr id="97287" name="直线箭头连接符 8"/>
          <p:cNvCxnSpPr/>
          <p:nvPr/>
        </p:nvCxnSpPr>
        <p:spPr bwMode="auto">
          <a:xfrm flipH="1">
            <a:off x="1981200" y="4495800"/>
            <a:ext cx="228600" cy="1524000"/>
          </a:xfrm>
          <a:prstGeom prst="straightConnector1">
            <a:avLst/>
          </a:prstGeom>
          <a:noFill/>
          <a:ln w="12700" algn="ctr">
            <a:solidFill>
              <a:srgbClr val="FF0000"/>
            </a:solidFill>
            <a:round/>
            <a:tailEnd type="triangle" w="med" len="med"/>
          </a:ln>
          <a:extLst>
            <a:ext uri="{909E8E84-426E-40DD-AFC4-6F175D3DCCD1}">
              <a14:hiddenFill xmlns:a14="http://schemas.microsoft.com/office/drawing/2010/main">
                <a:noFill/>
              </a14:hiddenFill>
            </a:ext>
          </a:extLst>
        </p:spPr>
      </p:cxnSp>
      <p:cxnSp>
        <p:nvCxnSpPr>
          <p:cNvPr id="97288" name="直线箭头连接符 9"/>
          <p:cNvCxnSpPr/>
          <p:nvPr/>
        </p:nvCxnSpPr>
        <p:spPr bwMode="auto">
          <a:xfrm flipV="1">
            <a:off x="1981200" y="5334000"/>
            <a:ext cx="3581400" cy="685800"/>
          </a:xfrm>
          <a:prstGeom prst="straightConnector1">
            <a:avLst/>
          </a:prstGeom>
          <a:noFill/>
          <a:ln w="12700" algn="ctr">
            <a:solidFill>
              <a:srgbClr val="FF0000"/>
            </a:solidFill>
            <a:rou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noChangeArrowheads="1"/>
          </p:cNvSpPr>
          <p:nvPr>
            <p:ph type="title"/>
          </p:nvPr>
        </p:nvSpPr>
        <p:spPr/>
        <p:txBody>
          <a:bodyPr/>
          <a:lstStyle/>
          <a:p>
            <a:r>
              <a:rPr kumimoji="1" lang="en-US" altLang="zh-CN">
                <a:ea typeface="宋体" panose="02010600030101010101" pitchFamily="2" charset="-122"/>
              </a:rPr>
              <a:t>Inline expand after transformation</a:t>
            </a:r>
            <a:endParaRPr kumimoji="1" lang="zh-CN" altLang="en-US">
              <a:ea typeface="宋体" panose="02010600030101010101" pitchFamily="2" charset="-122"/>
            </a:endParaRPr>
          </a:p>
        </p:txBody>
      </p:sp>
      <p:sp>
        <p:nvSpPr>
          <p:cNvPr id="98306" name="内容占位符 2"/>
          <p:cNvSpPr>
            <a:spLocks noGrp="1" noChangeArrowheads="1"/>
          </p:cNvSpPr>
          <p:nvPr>
            <p:ph idx="1"/>
          </p:nvPr>
        </p:nvSpPr>
        <p:spPr/>
        <p:txBody>
          <a:bodyPr/>
          <a:lstStyle/>
          <a:p>
            <a:r>
              <a:rPr kumimoji="1" lang="en-US" altLang="zh-CN">
                <a:ea typeface="宋体" panose="02010600030101010101" pitchFamily="2" charset="-122"/>
              </a:rPr>
              <a:t>Now if printTable inlines doList:</a:t>
            </a:r>
            <a:endParaRPr kumimoji="1" lang="en-US" altLang="zh-CN">
              <a:ea typeface="宋体" panose="02010600030101010101" pitchFamily="2" charset="-122"/>
            </a:endParaRPr>
          </a:p>
          <a:p>
            <a:pPr lvl="1"/>
            <a:r>
              <a:rPr kumimoji="1" lang="en-US" altLang="zh-CN">
                <a:ea typeface="宋体" panose="02010600030101010101" pitchFamily="2" charset="-122"/>
              </a:rPr>
              <a:t>Following (a)</a:t>
            </a:r>
            <a:endParaRPr kumimoji="1" lang="en-US" altLang="zh-CN">
              <a:ea typeface="宋体" panose="02010600030101010101" pitchFamily="2" charset="-122"/>
            </a:endParaRPr>
          </a:p>
          <a:p>
            <a:pPr lvl="2"/>
            <a:r>
              <a:rPr kumimoji="1" lang="en-US" altLang="zh-CN">
                <a:ea typeface="宋体" panose="02010600030101010101" pitchFamily="2" charset="-122"/>
              </a:rPr>
              <a:t>Note: the formal parameters do not need to change</a:t>
            </a:r>
            <a:endParaRPr kumimoji="1" lang="zh-CN" altLang="en-US">
              <a:ea typeface="宋体" panose="02010600030101010101" pitchFamily="2" charset="-122"/>
            </a:endParaRPr>
          </a:p>
        </p:txBody>
      </p:sp>
      <p:sp>
        <p:nvSpPr>
          <p:cNvPr id="98307"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91E2F2D4-9A55-AE4B-BB0C-FC029A17AE1F}"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98308" name="文本框 4"/>
          <p:cNvSpPr txBox="1">
            <a:spLocks noChangeArrowheads="1"/>
          </p:cNvSpPr>
          <p:nvPr/>
        </p:nvSpPr>
        <p:spPr bwMode="auto">
          <a:xfrm>
            <a:off x="131763" y="3233738"/>
            <a:ext cx="8956675" cy="2862262"/>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printTable(l: list, c: cont) =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let function doListX(f: observeInt, l: list, c: cont)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if l = nil then c()</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else let function doRest() = doListX(f, l.tail, c)</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f(l.head, doRest)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end</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doListX(printDouble, l, c)</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zh-CN" altLang="en-US" sz="2000">
              <a:latin typeface="Courier New" panose="02070309020205020404" pitchFamily="49" charset="0"/>
              <a:cs typeface="Courier New" panose="020703090202050204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1"/>
          <p:cNvSpPr>
            <a:spLocks noGrp="1" noChangeArrowheads="1"/>
          </p:cNvSpPr>
          <p:nvPr>
            <p:ph type="title"/>
          </p:nvPr>
        </p:nvSpPr>
        <p:spPr/>
        <p:txBody>
          <a:bodyPr/>
          <a:lstStyle/>
          <a:p>
            <a:r>
              <a:rPr kumimoji="1" lang="en-US" altLang="zh-CN">
                <a:ea typeface="宋体" panose="02010600030101010101" pitchFamily="2" charset="-122"/>
              </a:rPr>
              <a:t>Inline expand after transformation</a:t>
            </a:r>
            <a:endParaRPr kumimoji="1" lang="zh-CN" altLang="en-US">
              <a:ea typeface="宋体" panose="02010600030101010101" pitchFamily="2" charset="-122"/>
            </a:endParaRPr>
          </a:p>
        </p:txBody>
      </p:sp>
      <p:sp>
        <p:nvSpPr>
          <p:cNvPr id="99330" name="内容占位符 2"/>
          <p:cNvSpPr>
            <a:spLocks noGrp="1" noChangeArrowheads="1"/>
          </p:cNvSpPr>
          <p:nvPr>
            <p:ph idx="1"/>
          </p:nvPr>
        </p:nvSpPr>
        <p:spPr/>
        <p:txBody>
          <a:bodyPr/>
          <a:lstStyle/>
          <a:p>
            <a:r>
              <a:rPr kumimoji="1" lang="en-US" altLang="zh-CN">
                <a:ea typeface="宋体" panose="02010600030101010101" pitchFamily="2" charset="-122"/>
              </a:rPr>
              <a:t>Is it good enough?</a:t>
            </a:r>
            <a:endParaRPr kumimoji="1" lang="en-US" altLang="zh-CN">
              <a:ea typeface="宋体" panose="02010600030101010101" pitchFamily="2" charset="-122"/>
            </a:endParaRPr>
          </a:p>
          <a:p>
            <a:pPr lvl="1"/>
            <a:r>
              <a:rPr kumimoji="1" lang="en-US" altLang="zh-CN">
                <a:ea typeface="宋体" panose="02010600030101010101" pitchFamily="2" charset="-122"/>
              </a:rPr>
              <a:t>Perhaps more potential optimizations</a:t>
            </a:r>
            <a:endParaRPr kumimoji="1" lang="en-US" altLang="zh-CN">
              <a:ea typeface="宋体" panose="02010600030101010101" pitchFamily="2" charset="-122"/>
            </a:endParaRPr>
          </a:p>
          <a:p>
            <a:pPr lvl="1"/>
            <a:r>
              <a:rPr kumimoji="1" lang="en-US" altLang="zh-CN">
                <a:ea typeface="宋体" panose="02010600030101010101" pitchFamily="2" charset="-122"/>
              </a:rPr>
              <a:t>E.g., f is always printDouble in doListX</a:t>
            </a:r>
            <a:endParaRPr kumimoji="1" lang="en-US" altLang="zh-CN">
              <a:ea typeface="宋体" panose="02010600030101010101" pitchFamily="2" charset="-122"/>
            </a:endParaRPr>
          </a:p>
          <a:p>
            <a:pPr lvl="1"/>
            <a:endParaRPr kumimoji="1" lang="zh-CN" altLang="en-US">
              <a:ea typeface="宋体" panose="02010600030101010101" pitchFamily="2" charset="-122"/>
            </a:endParaRPr>
          </a:p>
        </p:txBody>
      </p:sp>
      <p:sp>
        <p:nvSpPr>
          <p:cNvPr id="99331"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6F5A1722-0FEF-8B43-B641-16D0A1FD356B}"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99332" name="文本框 4"/>
          <p:cNvSpPr txBox="1">
            <a:spLocks noChangeArrowheads="1"/>
          </p:cNvSpPr>
          <p:nvPr/>
        </p:nvSpPr>
        <p:spPr bwMode="auto">
          <a:xfrm>
            <a:off x="131763" y="3233738"/>
            <a:ext cx="8956675" cy="2862262"/>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printTable(l: list, c: cont) =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let function doListX(f: observeInt, l: list, c: cont)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if l = nil then c()</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else let function doRest() = doListX(f, l.tail, c)</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f(l.head, doRest)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end</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doListX(</a:t>
            </a:r>
            <a:r>
              <a:rPr kumimoji="1" lang="en-US" altLang="zh-CN" sz="2000">
                <a:solidFill>
                  <a:srgbClr val="FF0000"/>
                </a:solidFill>
                <a:latin typeface="Courier New" panose="02070309020205020404" pitchFamily="49" charset="0"/>
                <a:cs typeface="Courier New" panose="02070309020205020404" pitchFamily="49" charset="0"/>
              </a:rPr>
              <a:t>printDouble</a:t>
            </a:r>
            <a:r>
              <a:rPr kumimoji="1" lang="en-US" altLang="zh-CN" sz="2000">
                <a:latin typeface="Courier New" panose="02070309020205020404" pitchFamily="49" charset="0"/>
                <a:cs typeface="Courier New" panose="02070309020205020404" pitchFamily="49" charset="0"/>
              </a:rPr>
              <a:t>, l, c)</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zh-CN" altLang="en-US" sz="2000">
              <a:latin typeface="Courier New" panose="02070309020205020404" pitchFamily="49" charset="0"/>
              <a:cs typeface="Courier New" panose="02070309020205020404" pitchFamily="49" charset="0"/>
            </a:endParaRPr>
          </a:p>
        </p:txBody>
      </p:sp>
      <p:cxnSp>
        <p:nvCxnSpPr>
          <p:cNvPr id="99333" name="直线箭头连接符 6"/>
          <p:cNvCxnSpPr>
            <a:cxnSpLocks noChangeShapeType="1"/>
          </p:cNvCxnSpPr>
          <p:nvPr/>
        </p:nvCxnSpPr>
        <p:spPr bwMode="auto">
          <a:xfrm flipV="1">
            <a:off x="3124200" y="4191000"/>
            <a:ext cx="1295400" cy="1295400"/>
          </a:xfrm>
          <a:prstGeom prst="straightConnector1">
            <a:avLst/>
          </a:prstGeom>
          <a:noFill/>
          <a:ln w="12700" algn="ctr">
            <a:solidFill>
              <a:srgbClr val="FF0000"/>
            </a:solidFill>
            <a:rou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noChangeArrowheads="1"/>
          </p:cNvSpPr>
          <p:nvPr>
            <p:ph type="title"/>
          </p:nvPr>
        </p:nvSpPr>
        <p:spPr/>
        <p:txBody>
          <a:bodyPr/>
          <a:lstStyle/>
          <a:p>
            <a:r>
              <a:rPr kumimoji="1" lang="en-US" altLang="zh-CN">
                <a:ea typeface="宋体" panose="02010600030101010101" pitchFamily="2" charset="-122"/>
              </a:rPr>
              <a:t>Loop-invariant arguments</a:t>
            </a:r>
            <a:endParaRPr kumimoji="1" lang="zh-CN" altLang="en-US">
              <a:ea typeface="宋体" panose="02010600030101010101" pitchFamily="2" charset="-122"/>
            </a:endParaRPr>
          </a:p>
        </p:txBody>
      </p:sp>
      <p:sp>
        <p:nvSpPr>
          <p:cNvPr id="100354" name="内容占位符 2"/>
          <p:cNvSpPr>
            <a:spLocks noGrp="1" noChangeArrowheads="1"/>
          </p:cNvSpPr>
          <p:nvPr>
            <p:ph idx="1"/>
          </p:nvPr>
        </p:nvSpPr>
        <p:spPr/>
        <p:txBody>
          <a:bodyPr/>
          <a:lstStyle/>
          <a:p>
            <a:r>
              <a:rPr kumimoji="1" lang="en-US" altLang="zh-CN" dirty="0" err="1">
                <a:ea typeface="宋体" panose="02010600030101010101" pitchFamily="2" charset="-122"/>
              </a:rPr>
              <a:t>doListX</a:t>
            </a:r>
            <a:r>
              <a:rPr kumimoji="1" lang="en-US" altLang="zh-CN" dirty="0">
                <a:ea typeface="宋体" panose="02010600030101010101" pitchFamily="2" charset="-122"/>
              </a:rPr>
              <a:t> has </a:t>
            </a:r>
            <a:r>
              <a:rPr kumimoji="1" lang="en-US" altLang="zh-CN" dirty="0">
                <a:solidFill>
                  <a:srgbClr val="FF0000"/>
                </a:solidFill>
                <a:ea typeface="宋体" panose="02010600030101010101" pitchFamily="2" charset="-122"/>
              </a:rPr>
              <a:t>two</a:t>
            </a:r>
            <a:r>
              <a:rPr kumimoji="1" lang="zh-CN" altLang="en-US" dirty="0">
                <a:solidFill>
                  <a:srgbClr val="FF0000"/>
                </a:solidFill>
                <a:ea typeface="宋体" panose="02010600030101010101" pitchFamily="2" charset="-122"/>
              </a:rPr>
              <a:t> </a:t>
            </a:r>
            <a:r>
              <a:rPr kumimoji="1" lang="en-US" altLang="zh-CN" dirty="0">
                <a:solidFill>
                  <a:srgbClr val="FF0000"/>
                </a:solidFill>
                <a:ea typeface="宋体" panose="02010600030101010101" pitchFamily="2" charset="-122"/>
              </a:rPr>
              <a:t>unchanged arguments</a:t>
            </a:r>
            <a:r>
              <a:rPr kumimoji="1" lang="en-US" altLang="zh-CN" dirty="0">
                <a:ea typeface="宋体" panose="02010600030101010101" pitchFamily="2" charset="-122"/>
              </a:rPr>
              <a:t> in every calls</a:t>
            </a:r>
            <a:endParaRPr kumimoji="1" lang="en-US" altLang="zh-CN" dirty="0">
              <a:ea typeface="宋体" panose="02010600030101010101" pitchFamily="2" charset="-122"/>
            </a:endParaRPr>
          </a:p>
          <a:p>
            <a:pPr lvl="1"/>
            <a:r>
              <a:rPr kumimoji="1" lang="en-US" altLang="zh-CN" dirty="0">
                <a:ea typeface="宋体" panose="02010600030101010101" pitchFamily="2" charset="-122"/>
              </a:rPr>
              <a:t>f (always </a:t>
            </a:r>
            <a:r>
              <a:rPr kumimoji="1" lang="en-US" altLang="zh-CN" dirty="0" err="1">
                <a:ea typeface="宋体" panose="02010600030101010101" pitchFamily="2" charset="-122"/>
              </a:rPr>
              <a:t>fX</a:t>
            </a:r>
            <a:r>
              <a:rPr kumimoji="1" lang="en-US" altLang="zh-CN" dirty="0">
                <a:ea typeface="宋体" panose="02010600030101010101" pitchFamily="2" charset="-122"/>
              </a:rPr>
              <a:t>); c (always </a:t>
            </a:r>
            <a:r>
              <a:rPr kumimoji="1" lang="en-US" altLang="zh-CN" dirty="0" err="1">
                <a:ea typeface="宋体" panose="02010600030101010101" pitchFamily="2" charset="-122"/>
              </a:rPr>
              <a:t>cX</a:t>
            </a:r>
            <a:r>
              <a:rPr kumimoji="1" lang="en-US" altLang="zh-CN" dirty="0">
                <a:ea typeface="宋体" panose="02010600030101010101" pitchFamily="2" charset="-122"/>
              </a:rPr>
              <a:t>)</a:t>
            </a:r>
            <a:endParaRPr kumimoji="1" lang="en-US" altLang="zh-CN" dirty="0">
              <a:ea typeface="宋体" panose="02010600030101010101" pitchFamily="2" charset="-122"/>
            </a:endParaRPr>
          </a:p>
          <a:p>
            <a:pPr lvl="1"/>
            <a:r>
              <a:rPr kumimoji="1" lang="en-US" altLang="zh-CN" dirty="0">
                <a:ea typeface="宋体" panose="02010600030101010101" pitchFamily="2" charset="-122"/>
              </a:rPr>
              <a:t>They</a:t>
            </a:r>
            <a:r>
              <a:rPr kumimoji="1" lang="zh-CN" altLang="en-US" dirty="0">
                <a:ea typeface="宋体" panose="02010600030101010101" pitchFamily="2" charset="-122"/>
              </a:rPr>
              <a:t> </a:t>
            </a:r>
            <a:r>
              <a:rPr kumimoji="1" lang="en-US" altLang="zh-CN" dirty="0">
                <a:ea typeface="宋体" panose="02010600030101010101" pitchFamily="2" charset="-122"/>
              </a:rPr>
              <a:t>are </a:t>
            </a:r>
            <a:r>
              <a:rPr kumimoji="1" lang="en-US" altLang="zh-CN" b="1" dirty="0">
                <a:ea typeface="宋体" panose="02010600030101010101" pitchFamily="2" charset="-122"/>
              </a:rPr>
              <a:t>invariants</a:t>
            </a:r>
            <a:r>
              <a:rPr kumimoji="1" lang="en-US" altLang="zh-CN" dirty="0">
                <a:ea typeface="宋体" panose="02010600030101010101" pitchFamily="2" charset="-122"/>
              </a:rPr>
              <a:t> during recursive invocations</a:t>
            </a:r>
            <a:endParaRPr kumimoji="1" lang="zh-CN" altLang="en-US" dirty="0">
              <a:ea typeface="宋体" panose="02010600030101010101" pitchFamily="2" charset="-122"/>
            </a:endParaRPr>
          </a:p>
        </p:txBody>
      </p:sp>
      <p:sp>
        <p:nvSpPr>
          <p:cNvPr id="100355"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DB0F0573-2206-634F-BC25-F36E1D8796B7}"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100356" name="文本框 7"/>
          <p:cNvSpPr txBox="1">
            <a:spLocks noChangeArrowheads="1"/>
          </p:cNvSpPr>
          <p:nvPr/>
        </p:nvSpPr>
        <p:spPr bwMode="auto">
          <a:xfrm>
            <a:off x="644525" y="3689350"/>
            <a:ext cx="8042275" cy="230822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800">
                <a:latin typeface="Courier New" panose="02070309020205020404" pitchFamily="49" charset="0"/>
                <a:cs typeface="Courier New" panose="02070309020205020404" pitchFamily="49" charset="0"/>
              </a:rPr>
              <a:t>function doList(fX: observeInt, lX: list, cX: cont) =</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let function doListX(f: observeInt, l: list, c: cont) =</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if l = nil then c()</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else let function doRest() = doListX(f, l.tail, c)</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in f(l.head, doRest)</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end</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in doListX(fX, lX, cX)</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end</a:t>
            </a:r>
            <a:endParaRPr kumimoji="1" lang="en-US" altLang="zh-CN" sz="1800">
              <a:latin typeface="Courier New" panose="02070309020205020404" pitchFamily="49" charset="0"/>
              <a:cs typeface="Courier New" panose="020703090202050204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
          <p:cNvSpPr>
            <a:spLocks noGrp="1" noChangeArrowheads="1"/>
          </p:cNvSpPr>
          <p:nvPr>
            <p:ph type="title"/>
          </p:nvPr>
        </p:nvSpPr>
        <p:spPr/>
        <p:txBody>
          <a:bodyPr/>
          <a:lstStyle/>
          <a:p>
            <a:r>
              <a:rPr kumimoji="1" lang="en-US" altLang="zh-CN">
                <a:ea typeface="宋体" panose="02010600030101010101" pitchFamily="2" charset="-122"/>
              </a:rPr>
              <a:t>Loop-invariant hoisting</a:t>
            </a:r>
            <a:endParaRPr kumimoji="1" lang="zh-CN" altLang="en-US">
              <a:ea typeface="宋体" panose="02010600030101010101" pitchFamily="2" charset="-122"/>
            </a:endParaRPr>
          </a:p>
        </p:txBody>
      </p:sp>
      <p:sp>
        <p:nvSpPr>
          <p:cNvPr id="101378" name="内容占位符 2"/>
          <p:cNvSpPr>
            <a:spLocks noGrp="1" noChangeArrowheads="1"/>
          </p:cNvSpPr>
          <p:nvPr>
            <p:ph idx="1"/>
          </p:nvPr>
        </p:nvSpPr>
        <p:spPr/>
        <p:txBody>
          <a:bodyPr/>
          <a:lstStyle/>
          <a:p>
            <a:pPr marL="0" indent="0">
              <a:buFontTx/>
              <a:buNone/>
            </a:pPr>
            <a:r>
              <a:rPr kumimoji="1" lang="en-US" altLang="zh-CN">
                <a:ea typeface="宋体" panose="02010600030101010101" pitchFamily="2" charset="-122"/>
              </a:rPr>
              <a:t>Algorithm: if every use of f’ within B is of the form f’(E</a:t>
            </a:r>
            <a:r>
              <a:rPr kumimoji="1" lang="en-US" altLang="zh-CN" baseline="-25000">
                <a:ea typeface="宋体" panose="02010600030101010101" pitchFamily="2" charset="-122"/>
              </a:rPr>
              <a:t>1</a:t>
            </a:r>
            <a:r>
              <a:rPr kumimoji="1" lang="en-US" altLang="zh-CN">
                <a:ea typeface="宋体" panose="02010600030101010101" pitchFamily="2" charset="-122"/>
              </a:rPr>
              <a:t>, …, E</a:t>
            </a:r>
            <a:r>
              <a:rPr kumimoji="1" lang="en-US" altLang="zh-CN" baseline="-25000">
                <a:ea typeface="宋体" panose="02010600030101010101" pitchFamily="2" charset="-122"/>
              </a:rPr>
              <a:t>i-1</a:t>
            </a:r>
            <a:r>
              <a:rPr kumimoji="1" lang="en-US" altLang="zh-CN">
                <a:ea typeface="宋体" panose="02010600030101010101" pitchFamily="2" charset="-122"/>
              </a:rPr>
              <a:t>, a</a:t>
            </a:r>
            <a:r>
              <a:rPr kumimoji="1" lang="en-US" altLang="zh-CN" baseline="-25000">
                <a:ea typeface="宋体" panose="02010600030101010101" pitchFamily="2" charset="-122"/>
              </a:rPr>
              <a:t>i</a:t>
            </a:r>
            <a:r>
              <a:rPr kumimoji="1" lang="en-US" altLang="zh-CN">
                <a:ea typeface="宋体" panose="02010600030101010101" pitchFamily="2" charset="-122"/>
              </a:rPr>
              <a:t>, E</a:t>
            </a:r>
            <a:r>
              <a:rPr kumimoji="1" lang="en-US" altLang="zh-CN" baseline="-25000">
                <a:ea typeface="宋体" panose="02010600030101010101" pitchFamily="2" charset="-122"/>
              </a:rPr>
              <a:t>i+1</a:t>
            </a:r>
            <a:r>
              <a:rPr kumimoji="1" lang="en-US" altLang="zh-CN">
                <a:ea typeface="宋体" panose="02010600030101010101" pitchFamily="2" charset="-122"/>
              </a:rPr>
              <a:t>, …, E</a:t>
            </a:r>
            <a:r>
              <a:rPr kumimoji="1" lang="en-US" altLang="zh-CN" baseline="-25000">
                <a:ea typeface="宋体" panose="02010600030101010101" pitchFamily="2" charset="-122"/>
              </a:rPr>
              <a:t>n</a:t>
            </a:r>
            <a:r>
              <a:rPr kumimoji="1" lang="en-US" altLang="zh-CN">
                <a:ea typeface="宋体" panose="02010600030101010101" pitchFamily="2" charset="-122"/>
              </a:rPr>
              <a:t>) such that the </a:t>
            </a:r>
            <a:r>
              <a:rPr kumimoji="1" lang="en-US" altLang="zh-CN">
                <a:solidFill>
                  <a:srgbClr val="FF0000"/>
                </a:solidFill>
                <a:ea typeface="宋体" panose="02010600030101010101" pitchFamily="2" charset="-122"/>
              </a:rPr>
              <a:t>ith</a:t>
            </a:r>
            <a:r>
              <a:rPr kumimoji="1" lang="en-US" altLang="zh-CN">
                <a:ea typeface="宋体" panose="02010600030101010101" pitchFamily="2" charset="-122"/>
              </a:rPr>
              <a:t> argument is </a:t>
            </a:r>
            <a:r>
              <a:rPr kumimoji="1" lang="en-US" altLang="zh-CN">
                <a:solidFill>
                  <a:srgbClr val="FF0000"/>
                </a:solidFill>
                <a:ea typeface="宋体" panose="02010600030101010101" pitchFamily="2" charset="-122"/>
              </a:rPr>
              <a:t>always a</a:t>
            </a:r>
            <a:r>
              <a:rPr kumimoji="1" lang="en-US" altLang="zh-CN" baseline="-25000">
                <a:solidFill>
                  <a:srgbClr val="FF0000"/>
                </a:solidFill>
                <a:ea typeface="宋体" panose="02010600030101010101" pitchFamily="2" charset="-122"/>
              </a:rPr>
              <a:t>i</a:t>
            </a:r>
            <a:r>
              <a:rPr kumimoji="1" lang="en-US" altLang="zh-CN">
                <a:ea typeface="宋体" panose="02010600030101010101" pitchFamily="2" charset="-122"/>
              </a:rPr>
              <a:t>, then rewrite</a:t>
            </a:r>
            <a:endParaRPr kumimoji="1" lang="en-US" altLang="zh-CN">
              <a:ea typeface="宋体" panose="02010600030101010101" pitchFamily="2" charset="-122"/>
            </a:endParaRPr>
          </a:p>
          <a:p>
            <a:pPr marL="0" indent="0"/>
            <a:endParaRPr kumimoji="1" lang="en-US" altLang="zh-CN">
              <a:ea typeface="宋体" panose="02010600030101010101" pitchFamily="2" charset="-122"/>
            </a:endParaRPr>
          </a:p>
          <a:p>
            <a:pPr marL="0" indent="0"/>
            <a:endParaRPr kumimoji="1" lang="en-US" altLang="zh-CN">
              <a:ea typeface="宋体" panose="02010600030101010101" pitchFamily="2" charset="-122"/>
            </a:endParaRPr>
          </a:p>
          <a:p>
            <a:pPr marL="0" indent="0"/>
            <a:endParaRPr kumimoji="1" lang="en-US" altLang="zh-CN">
              <a:ea typeface="宋体" panose="02010600030101010101" pitchFamily="2" charset="-122"/>
            </a:endParaRPr>
          </a:p>
          <a:p>
            <a:pPr marL="0" indent="0">
              <a:buFontTx/>
              <a:buNone/>
            </a:pPr>
            <a:r>
              <a:rPr kumimoji="1" lang="en-US" altLang="zh-CN">
                <a:ea typeface="宋体" panose="02010600030101010101" pitchFamily="2" charset="-122"/>
              </a:rPr>
              <a:t>where every call f’(E</a:t>
            </a:r>
            <a:r>
              <a:rPr kumimoji="1" lang="en-US" altLang="zh-CN" baseline="-25000">
                <a:ea typeface="宋体" panose="02010600030101010101" pitchFamily="2" charset="-122"/>
              </a:rPr>
              <a:t>1</a:t>
            </a:r>
            <a:r>
              <a:rPr kumimoji="1" lang="en-US" altLang="zh-CN">
                <a:ea typeface="宋体" panose="02010600030101010101" pitchFamily="2" charset="-122"/>
              </a:rPr>
              <a:t>, …, E</a:t>
            </a:r>
            <a:r>
              <a:rPr kumimoji="1" lang="en-US" altLang="zh-CN" baseline="-25000">
                <a:ea typeface="宋体" panose="02010600030101010101" pitchFamily="2" charset="-122"/>
              </a:rPr>
              <a:t>i-1</a:t>
            </a:r>
            <a:r>
              <a:rPr kumimoji="1" lang="en-US" altLang="zh-CN">
                <a:ea typeface="宋体" panose="02010600030101010101" pitchFamily="2" charset="-122"/>
              </a:rPr>
              <a:t>, a</a:t>
            </a:r>
            <a:r>
              <a:rPr kumimoji="1" lang="en-US" altLang="zh-CN" baseline="-25000">
                <a:ea typeface="宋体" panose="02010600030101010101" pitchFamily="2" charset="-122"/>
              </a:rPr>
              <a:t>i</a:t>
            </a:r>
            <a:r>
              <a:rPr kumimoji="1" lang="en-US" altLang="zh-CN">
                <a:ea typeface="宋体" panose="02010600030101010101" pitchFamily="2" charset="-122"/>
              </a:rPr>
              <a:t>, E</a:t>
            </a:r>
            <a:r>
              <a:rPr kumimoji="1" lang="en-US" altLang="zh-CN" baseline="-25000">
                <a:ea typeface="宋体" panose="02010600030101010101" pitchFamily="2" charset="-122"/>
              </a:rPr>
              <a:t>i+1</a:t>
            </a:r>
            <a:r>
              <a:rPr kumimoji="1" lang="en-US" altLang="zh-CN">
                <a:ea typeface="宋体" panose="02010600030101010101" pitchFamily="2" charset="-122"/>
              </a:rPr>
              <a:t>, …, E</a:t>
            </a:r>
            <a:r>
              <a:rPr kumimoji="1" lang="en-US" altLang="zh-CN" baseline="-25000">
                <a:ea typeface="宋体" panose="02010600030101010101" pitchFamily="2" charset="-122"/>
              </a:rPr>
              <a:t>n</a:t>
            </a:r>
            <a:r>
              <a:rPr kumimoji="1" lang="en-US" altLang="zh-CN">
                <a:ea typeface="宋体" panose="02010600030101010101" pitchFamily="2" charset="-122"/>
              </a:rPr>
              <a:t>) within B is rewritten as f’(E</a:t>
            </a:r>
            <a:r>
              <a:rPr kumimoji="1" lang="en-US" altLang="zh-CN" baseline="-25000">
                <a:ea typeface="宋体" panose="02010600030101010101" pitchFamily="2" charset="-122"/>
              </a:rPr>
              <a:t>1</a:t>
            </a:r>
            <a:r>
              <a:rPr kumimoji="1" lang="en-US" altLang="zh-CN">
                <a:ea typeface="宋体" panose="02010600030101010101" pitchFamily="2" charset="-122"/>
              </a:rPr>
              <a:t>, …, E</a:t>
            </a:r>
            <a:r>
              <a:rPr kumimoji="1" lang="en-US" altLang="zh-CN" baseline="-25000">
                <a:ea typeface="宋体" panose="02010600030101010101" pitchFamily="2" charset="-122"/>
              </a:rPr>
              <a:t>i-1</a:t>
            </a:r>
            <a:r>
              <a:rPr kumimoji="1" lang="en-US" altLang="zh-CN">
                <a:ea typeface="宋体" panose="02010600030101010101" pitchFamily="2" charset="-122"/>
              </a:rPr>
              <a:t>, E</a:t>
            </a:r>
            <a:r>
              <a:rPr kumimoji="1" lang="en-US" altLang="zh-CN" baseline="-25000">
                <a:ea typeface="宋体" panose="02010600030101010101" pitchFamily="2" charset="-122"/>
              </a:rPr>
              <a:t>i+1</a:t>
            </a:r>
            <a:r>
              <a:rPr kumimoji="1" lang="en-US" altLang="zh-CN">
                <a:ea typeface="宋体" panose="02010600030101010101" pitchFamily="2" charset="-122"/>
              </a:rPr>
              <a:t>, …, E</a:t>
            </a:r>
            <a:r>
              <a:rPr kumimoji="1" lang="en-US" altLang="zh-CN" baseline="-25000">
                <a:ea typeface="宋体" panose="02010600030101010101" pitchFamily="2" charset="-122"/>
              </a:rPr>
              <a:t>n</a:t>
            </a:r>
            <a:r>
              <a:rPr kumimoji="1" lang="en-US" altLang="zh-CN">
                <a:ea typeface="宋体" panose="02010600030101010101" pitchFamily="2" charset="-122"/>
              </a:rPr>
              <a:t>)</a:t>
            </a:r>
            <a:endParaRPr kumimoji="1" lang="zh-CN" altLang="en-US">
              <a:ea typeface="宋体" panose="02010600030101010101" pitchFamily="2" charset="-122"/>
            </a:endParaRPr>
          </a:p>
        </p:txBody>
      </p:sp>
      <p:sp>
        <p:nvSpPr>
          <p:cNvPr id="101379"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5247BB24-339E-C946-BF67-E44636D75960}"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101380"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4025" y="3128963"/>
            <a:ext cx="85344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1" name="椭圆 5"/>
          <p:cNvSpPr>
            <a:spLocks noChangeArrowheads="1"/>
          </p:cNvSpPr>
          <p:nvPr/>
        </p:nvSpPr>
        <p:spPr bwMode="auto">
          <a:xfrm>
            <a:off x="6624638" y="3246438"/>
            <a:ext cx="304800" cy="304800"/>
          </a:xfrm>
          <a:prstGeom prst="ellipse">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101382" name="文本框 6"/>
          <p:cNvSpPr txBox="1">
            <a:spLocks noChangeArrowheads="1"/>
          </p:cNvSpPr>
          <p:nvPr/>
        </p:nvSpPr>
        <p:spPr bwMode="auto">
          <a:xfrm>
            <a:off x="6777038" y="2732088"/>
            <a:ext cx="1398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solidFill>
                  <a:srgbClr val="FF0000"/>
                </a:solidFill>
              </a:rPr>
              <a:t>moved out</a:t>
            </a:r>
            <a:endParaRPr kumimoji="1" lang="zh-CN" altLang="en-US" sz="2000">
              <a:solidFill>
                <a:srgbClr val="FF0000"/>
              </a:solidFill>
            </a:endParaRPr>
          </a:p>
        </p:txBody>
      </p:sp>
      <p:sp>
        <p:nvSpPr>
          <p:cNvPr id="2" name="文本框 1"/>
          <p:cNvSpPr txBox="1"/>
          <p:nvPr/>
        </p:nvSpPr>
        <p:spPr>
          <a:xfrm>
            <a:off x="1054100" y="5467985"/>
            <a:ext cx="6887210" cy="645160"/>
          </a:xfrm>
          <a:prstGeom prst="rect">
            <a:avLst/>
          </a:prstGeom>
          <a:noFill/>
        </p:spPr>
        <p:txBody>
          <a:bodyPr wrap="square" rtlCol="0">
            <a:spAutoFit/>
          </a:bodyPr>
          <a:p>
            <a:r>
              <a:rPr lang="en-US" altLang="zh-CN" sz="1800"/>
              <a:t>(</a:t>
            </a:r>
            <a:r>
              <a:rPr lang="zh-CN" altLang="en-US" sz="1800"/>
              <a:t>相当于每次参数</a:t>
            </a:r>
            <a:r>
              <a:rPr lang="en-US" altLang="zh-CN" sz="1800"/>
              <a:t>a_i</a:t>
            </a:r>
            <a:r>
              <a:rPr lang="zh-CN" altLang="en-US" sz="1800"/>
              <a:t>都是一个固定的值，所以就干脆不把他作为一个参数而作为这个函数的一个常量来处理了。</a:t>
            </a:r>
            <a:r>
              <a:rPr lang="en-US" altLang="zh-CN" sz="1800"/>
              <a:t>)</a:t>
            </a:r>
            <a:endParaRPr lang="en-US" altLang="zh-CN"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noChangeArrowheads="1"/>
          </p:cNvSpPr>
          <p:nvPr>
            <p:ph type="title"/>
          </p:nvPr>
        </p:nvSpPr>
        <p:spPr/>
        <p:txBody>
          <a:bodyPr/>
          <a:lstStyle/>
          <a:p>
            <a:r>
              <a:rPr kumimoji="1" lang="en-US" altLang="zh-CN">
                <a:ea typeface="宋体" panose="02010600030101010101" pitchFamily="2" charset="-122"/>
              </a:rPr>
              <a:t>Loop-invariant hoisting in our example</a:t>
            </a:r>
            <a:endParaRPr kumimoji="1" lang="zh-CN" altLang="en-US">
              <a:ea typeface="宋体" panose="02010600030101010101" pitchFamily="2" charset="-122"/>
            </a:endParaRPr>
          </a:p>
        </p:txBody>
      </p:sp>
      <p:sp>
        <p:nvSpPr>
          <p:cNvPr id="102402" name="内容占位符 2"/>
          <p:cNvSpPr>
            <a:spLocks noGrp="1" noChangeArrowheads="1"/>
          </p:cNvSpPr>
          <p:nvPr>
            <p:ph idx="1"/>
          </p:nvPr>
        </p:nvSpPr>
        <p:spPr/>
        <p:txBody>
          <a:bodyPr/>
          <a:lstStyle/>
          <a:p>
            <a:r>
              <a:rPr kumimoji="1" lang="en-US" altLang="zh-CN">
                <a:ea typeface="宋体" panose="02010600030101010101" pitchFamily="2" charset="-122"/>
              </a:rPr>
              <a:t>Moving f and c out</a:t>
            </a:r>
            <a:endParaRPr kumimoji="1" lang="en-US" altLang="zh-CN">
              <a:ea typeface="宋体" panose="02010600030101010101" pitchFamily="2" charset="-122"/>
            </a:endParaRPr>
          </a:p>
          <a:p>
            <a:pPr lvl="1"/>
            <a:r>
              <a:rPr kumimoji="1" lang="en-US" altLang="zh-CN">
                <a:ea typeface="宋体" panose="02010600030101010101" pitchFamily="2" charset="-122"/>
              </a:rPr>
              <a:t>Replacing the original name: fX and cX</a:t>
            </a:r>
            <a:endParaRPr kumimoji="1" lang="zh-CN" altLang="en-US">
              <a:ea typeface="宋体" panose="02010600030101010101" pitchFamily="2" charset="-122"/>
            </a:endParaRPr>
          </a:p>
        </p:txBody>
      </p:sp>
      <p:sp>
        <p:nvSpPr>
          <p:cNvPr id="10240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90A0BF88-CF72-4844-8943-4B8964100C97}"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102404" name="文本框 4"/>
          <p:cNvSpPr txBox="1">
            <a:spLocks noChangeArrowheads="1"/>
          </p:cNvSpPr>
          <p:nvPr/>
        </p:nvSpPr>
        <p:spPr bwMode="auto">
          <a:xfrm>
            <a:off x="644525" y="3689350"/>
            <a:ext cx="8042275" cy="230822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800">
                <a:latin typeface="Courier New" panose="02070309020205020404" pitchFamily="49" charset="0"/>
                <a:cs typeface="Courier New" panose="02070309020205020404" pitchFamily="49" charset="0"/>
              </a:rPr>
              <a:t>function doList(</a:t>
            </a:r>
            <a:r>
              <a:rPr kumimoji="1" lang="en-US" altLang="zh-CN" sz="1800">
                <a:solidFill>
                  <a:srgbClr val="FF0000"/>
                </a:solidFill>
                <a:latin typeface="Courier New" panose="02070309020205020404" pitchFamily="49" charset="0"/>
                <a:cs typeface="Courier New" panose="02070309020205020404" pitchFamily="49" charset="0"/>
              </a:rPr>
              <a:t>fX: observeInt</a:t>
            </a:r>
            <a:r>
              <a:rPr kumimoji="1" lang="en-US" altLang="zh-CN" sz="1800">
                <a:latin typeface="Courier New" panose="02070309020205020404" pitchFamily="49" charset="0"/>
                <a:cs typeface="Courier New" panose="02070309020205020404" pitchFamily="49" charset="0"/>
              </a:rPr>
              <a:t>, lX: list, </a:t>
            </a:r>
            <a:r>
              <a:rPr kumimoji="1" lang="en-US" altLang="zh-CN" sz="1800">
                <a:solidFill>
                  <a:srgbClr val="FF0000"/>
                </a:solidFill>
                <a:latin typeface="Courier New" panose="02070309020205020404" pitchFamily="49" charset="0"/>
                <a:cs typeface="Courier New" panose="02070309020205020404" pitchFamily="49" charset="0"/>
              </a:rPr>
              <a:t>cX: cont</a:t>
            </a:r>
            <a:r>
              <a:rPr kumimoji="1" lang="en-US" altLang="zh-CN" sz="1800">
                <a:latin typeface="Courier New" panose="02070309020205020404" pitchFamily="49" charset="0"/>
                <a:cs typeface="Courier New" panose="02070309020205020404" pitchFamily="49" charset="0"/>
              </a:rPr>
              <a:t>) =</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let function doListX(</a:t>
            </a:r>
            <a:r>
              <a:rPr kumimoji="1" lang="en-US" altLang="zh-CN" sz="1800">
                <a:solidFill>
                  <a:srgbClr val="FF0000"/>
                </a:solidFill>
                <a:latin typeface="Courier New" panose="02070309020205020404" pitchFamily="49" charset="0"/>
                <a:cs typeface="Courier New" panose="02070309020205020404" pitchFamily="49" charset="0"/>
              </a:rPr>
              <a:t>f: observeInt</a:t>
            </a:r>
            <a:r>
              <a:rPr kumimoji="1" lang="en-US" altLang="zh-CN" sz="1800">
                <a:latin typeface="Courier New" panose="02070309020205020404" pitchFamily="49" charset="0"/>
                <a:cs typeface="Courier New" panose="02070309020205020404" pitchFamily="49" charset="0"/>
              </a:rPr>
              <a:t>, l: list, </a:t>
            </a:r>
            <a:r>
              <a:rPr kumimoji="1" lang="en-US" altLang="zh-CN" sz="1800">
                <a:solidFill>
                  <a:srgbClr val="FF0000"/>
                </a:solidFill>
                <a:latin typeface="Courier New" panose="02070309020205020404" pitchFamily="49" charset="0"/>
                <a:cs typeface="Courier New" panose="02070309020205020404" pitchFamily="49" charset="0"/>
              </a:rPr>
              <a:t>c: cont</a:t>
            </a:r>
            <a:r>
              <a:rPr kumimoji="1" lang="en-US" altLang="zh-CN" sz="1800">
                <a:latin typeface="Courier New" panose="02070309020205020404" pitchFamily="49" charset="0"/>
                <a:cs typeface="Courier New" panose="02070309020205020404" pitchFamily="49" charset="0"/>
              </a:rPr>
              <a:t>) =</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if l = nil then c()</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else let function doRest() = doListX(f, l.tail, c)</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in f(l.head, doRest)</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end</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in doListX(fX, lX, cX)</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end</a:t>
            </a:r>
            <a:endParaRPr kumimoji="1" lang="en-US" altLang="zh-CN" sz="1800">
              <a:latin typeface="Courier New" panose="02070309020205020404" pitchFamily="49" charset="0"/>
              <a:cs typeface="Courier New" panose="020703090202050204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1"/>
          <p:cNvSpPr>
            <a:spLocks noGrp="1" noChangeArrowheads="1"/>
          </p:cNvSpPr>
          <p:nvPr>
            <p:ph type="title"/>
          </p:nvPr>
        </p:nvSpPr>
        <p:spPr/>
        <p:txBody>
          <a:bodyPr/>
          <a:lstStyle/>
          <a:p>
            <a:r>
              <a:rPr kumimoji="1" lang="en-US" altLang="zh-CN">
                <a:ea typeface="宋体" panose="02010600030101010101" pitchFamily="2" charset="-122"/>
              </a:rPr>
              <a:t>Loop-invariant hoisting in our example</a:t>
            </a:r>
            <a:endParaRPr kumimoji="1" lang="zh-CN" altLang="en-US">
              <a:ea typeface="宋体" panose="02010600030101010101" pitchFamily="2" charset="-122"/>
            </a:endParaRPr>
          </a:p>
        </p:txBody>
      </p:sp>
      <p:sp>
        <p:nvSpPr>
          <p:cNvPr id="103426" name="内容占位符 2"/>
          <p:cNvSpPr>
            <a:spLocks noGrp="1" noChangeArrowheads="1"/>
          </p:cNvSpPr>
          <p:nvPr>
            <p:ph idx="1"/>
          </p:nvPr>
        </p:nvSpPr>
        <p:spPr/>
        <p:txBody>
          <a:bodyPr/>
          <a:lstStyle/>
          <a:p>
            <a:r>
              <a:rPr kumimoji="1" lang="en-US" altLang="zh-CN">
                <a:ea typeface="宋体" panose="02010600030101010101" pitchFamily="2" charset="-122"/>
              </a:rPr>
              <a:t>Moving f and c out</a:t>
            </a:r>
            <a:endParaRPr kumimoji="1" lang="en-US" altLang="zh-CN">
              <a:ea typeface="宋体" panose="02010600030101010101" pitchFamily="2" charset="-122"/>
            </a:endParaRPr>
          </a:p>
          <a:p>
            <a:pPr lvl="1"/>
            <a:r>
              <a:rPr kumimoji="1" lang="en-US" altLang="zh-CN">
                <a:ea typeface="宋体" panose="02010600030101010101" pitchFamily="2" charset="-122"/>
              </a:rPr>
              <a:t>Replacing the original name: fX and cX</a:t>
            </a:r>
            <a:endParaRPr kumimoji="1" lang="en-US" altLang="zh-CN">
              <a:ea typeface="宋体" panose="02010600030101010101" pitchFamily="2" charset="-122"/>
            </a:endParaRPr>
          </a:p>
          <a:p>
            <a:pPr lvl="1"/>
            <a:r>
              <a:rPr kumimoji="1" lang="en-US" altLang="zh-CN">
                <a:ea typeface="宋体" panose="02010600030101010101" pitchFamily="2" charset="-122"/>
              </a:rPr>
              <a:t>Now doListX </a:t>
            </a:r>
            <a:r>
              <a:rPr kumimoji="1" lang="en-US" altLang="zh-CN">
                <a:solidFill>
                  <a:srgbClr val="FF0000"/>
                </a:solidFill>
                <a:ea typeface="宋体" panose="02010600030101010101" pitchFamily="2" charset="-122"/>
              </a:rPr>
              <a:t>has only one parameter (l)</a:t>
            </a:r>
            <a:endParaRPr kumimoji="1" lang="en-US" altLang="zh-CN">
              <a:solidFill>
                <a:srgbClr val="FF0000"/>
              </a:solidFill>
              <a:ea typeface="宋体" panose="02010600030101010101" pitchFamily="2" charset="-122"/>
            </a:endParaRPr>
          </a:p>
        </p:txBody>
      </p:sp>
      <p:sp>
        <p:nvSpPr>
          <p:cNvPr id="103427"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853C6563-18B6-C443-9345-E911A52BB03B}"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103428" name="文本框 4"/>
          <p:cNvSpPr txBox="1">
            <a:spLocks noChangeArrowheads="1"/>
          </p:cNvSpPr>
          <p:nvPr/>
        </p:nvSpPr>
        <p:spPr bwMode="auto">
          <a:xfrm>
            <a:off x="644525" y="3689350"/>
            <a:ext cx="7215188" cy="230822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800">
                <a:latin typeface="Courier New" panose="02070309020205020404" pitchFamily="49" charset="0"/>
                <a:cs typeface="Courier New" panose="02070309020205020404" pitchFamily="49" charset="0"/>
              </a:rPr>
              <a:t>function doList(</a:t>
            </a:r>
            <a:r>
              <a:rPr kumimoji="1" lang="en-US" altLang="zh-CN" sz="1800">
                <a:solidFill>
                  <a:srgbClr val="FF0000"/>
                </a:solidFill>
                <a:latin typeface="Courier New" panose="02070309020205020404" pitchFamily="49" charset="0"/>
                <a:cs typeface="Courier New" panose="02070309020205020404" pitchFamily="49" charset="0"/>
              </a:rPr>
              <a:t>f: observeInt</a:t>
            </a:r>
            <a:r>
              <a:rPr kumimoji="1" lang="en-US" altLang="zh-CN" sz="1800">
                <a:latin typeface="Courier New" panose="02070309020205020404" pitchFamily="49" charset="0"/>
                <a:cs typeface="Courier New" panose="02070309020205020404" pitchFamily="49" charset="0"/>
              </a:rPr>
              <a:t>, lX: list, </a:t>
            </a:r>
            <a:r>
              <a:rPr kumimoji="1" lang="en-US" altLang="zh-CN" sz="1800">
                <a:solidFill>
                  <a:srgbClr val="FF0000"/>
                </a:solidFill>
                <a:latin typeface="Courier New" panose="02070309020205020404" pitchFamily="49" charset="0"/>
                <a:cs typeface="Courier New" panose="02070309020205020404" pitchFamily="49" charset="0"/>
              </a:rPr>
              <a:t>c: cont</a:t>
            </a:r>
            <a:r>
              <a:rPr kumimoji="1" lang="en-US" altLang="zh-CN" sz="1800">
                <a:latin typeface="Courier New" panose="02070309020205020404" pitchFamily="49" charset="0"/>
                <a:cs typeface="Courier New" panose="02070309020205020404" pitchFamily="49" charset="0"/>
              </a:rPr>
              <a:t>) =</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let function doListX(l: list) =</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if l = nil then c()</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else let function doRest() = doListX(l.tail)</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in f(l.head, doRest)</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end</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in doListX(lX)</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end</a:t>
            </a:r>
            <a:endParaRPr kumimoji="1" lang="en-US" altLang="zh-CN" sz="1800">
              <a:latin typeface="Courier New" panose="02070309020205020404" pitchFamily="49" charset="0"/>
              <a:cs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noChangeArrowheads="1"/>
          </p:cNvSpPr>
          <p:nvPr>
            <p:ph type="title"/>
          </p:nvPr>
        </p:nvSpPr>
        <p:spPr/>
        <p:txBody>
          <a:bodyPr/>
          <a:lstStyle/>
          <a:p>
            <a:r>
              <a:rPr kumimoji="1" lang="en-US" altLang="zh-CN">
                <a:ea typeface="宋体" panose="02010600030101010101" pitchFamily="2" charset="-122"/>
              </a:rPr>
              <a:t>The example used in this part</a:t>
            </a:r>
            <a:endParaRPr kumimoji="1" lang="zh-CN" altLang="en-US">
              <a:ea typeface="宋体" panose="02010600030101010101" pitchFamily="2" charset="-122"/>
            </a:endParaRPr>
          </a:p>
        </p:txBody>
      </p:sp>
      <p:sp>
        <p:nvSpPr>
          <p:cNvPr id="76802" name="内容占位符 2"/>
          <p:cNvSpPr>
            <a:spLocks noGrp="1" noChangeArrowheads="1"/>
          </p:cNvSpPr>
          <p:nvPr>
            <p:ph idx="1"/>
          </p:nvPr>
        </p:nvSpPr>
        <p:spPr/>
        <p:txBody>
          <a:bodyPr/>
          <a:lstStyle/>
          <a:p>
            <a:endParaRPr kumimoji="1" lang="zh-CN" altLang="en-US">
              <a:ea typeface="宋体" panose="02010600030101010101" pitchFamily="2" charset="-122"/>
            </a:endParaRPr>
          </a:p>
        </p:txBody>
      </p:sp>
      <p:sp>
        <p:nvSpPr>
          <p:cNvPr id="7680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1DCEA762-23F2-E84A-862E-2FB796A1CE46}"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76804"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2800" y="1624013"/>
            <a:ext cx="57150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矩形 5"/>
          <p:cNvSpPr>
            <a:spLocks noChangeArrowheads="1"/>
          </p:cNvSpPr>
          <p:nvPr/>
        </p:nvSpPr>
        <p:spPr bwMode="auto">
          <a:xfrm>
            <a:off x="3810000" y="6248400"/>
            <a:ext cx="1143000" cy="228600"/>
          </a:xfrm>
          <a:prstGeom prst="rect">
            <a:avLst/>
          </a:prstGeom>
          <a:noFill/>
          <a:ln w="12700" algn="ctr">
            <a:solidFill>
              <a:schemeClr val="tx1"/>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76806" name="文本框 6"/>
          <p:cNvSpPr txBox="1">
            <a:spLocks noChangeArrowheads="1"/>
          </p:cNvSpPr>
          <p:nvPr/>
        </p:nvSpPr>
        <p:spPr bwMode="auto">
          <a:xfrm>
            <a:off x="130175" y="3952875"/>
            <a:ext cx="3621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t>print elements in a table/list</a:t>
            </a:r>
            <a:endParaRPr kumimoji="1" lang="zh-CN" altLang="en-US" sz="2000"/>
          </a:p>
        </p:txBody>
      </p:sp>
      <p:cxnSp>
        <p:nvCxnSpPr>
          <p:cNvPr id="76807" name="直线箭头连接符 8"/>
          <p:cNvCxnSpPr>
            <a:stCxn id="76806" idx="2"/>
          </p:cNvCxnSpPr>
          <p:nvPr/>
        </p:nvCxnSpPr>
        <p:spPr bwMode="auto">
          <a:xfrm>
            <a:off x="1941513" y="4352925"/>
            <a:ext cx="2571750" cy="1895475"/>
          </a:xfrm>
          <a:prstGeom prst="straightConnector1">
            <a:avLst/>
          </a:prstGeom>
          <a:noFill/>
          <a:ln w="12700" algn="ctr">
            <a:solidFill>
              <a:schemeClr val="tx1"/>
            </a:solidFill>
            <a:round/>
          </a:ln>
          <a:extLst>
            <a:ext uri="{909E8E84-426E-40DD-AFC4-6F175D3DCCD1}">
              <a14:hiddenFill xmlns:a14="http://schemas.microsoft.com/office/drawing/2010/main">
                <a:noFill/>
              </a14:hiddenFill>
            </a:ext>
          </a:extLst>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noChangeArrowheads="1"/>
          </p:cNvSpPr>
          <p:nvPr>
            <p:ph type="title"/>
          </p:nvPr>
        </p:nvSpPr>
        <p:spPr/>
        <p:txBody>
          <a:bodyPr/>
          <a:lstStyle/>
          <a:p>
            <a:r>
              <a:rPr kumimoji="1" lang="en-US" altLang="zh-CN">
                <a:ea typeface="宋体" panose="02010600030101010101" pitchFamily="2" charset="-122"/>
              </a:rPr>
              <a:t>Loop-invariant hoisting in our example</a:t>
            </a:r>
            <a:endParaRPr kumimoji="1" lang="zh-CN" altLang="en-US">
              <a:ea typeface="宋体" panose="02010600030101010101" pitchFamily="2" charset="-122"/>
            </a:endParaRPr>
          </a:p>
        </p:txBody>
      </p:sp>
      <p:sp>
        <p:nvSpPr>
          <p:cNvPr id="104450" name="内容占位符 2"/>
          <p:cNvSpPr>
            <a:spLocks noGrp="1" noChangeArrowheads="1"/>
          </p:cNvSpPr>
          <p:nvPr>
            <p:ph idx="1"/>
          </p:nvPr>
        </p:nvSpPr>
        <p:spPr/>
        <p:txBody>
          <a:bodyPr/>
          <a:lstStyle/>
          <a:p>
            <a:r>
              <a:rPr kumimoji="1" lang="en-US" altLang="zh-CN">
                <a:ea typeface="宋体" panose="02010600030101010101" pitchFamily="2" charset="-122"/>
              </a:rPr>
              <a:t>Moving f and c out</a:t>
            </a:r>
            <a:endParaRPr kumimoji="1" lang="en-US" altLang="zh-CN">
              <a:ea typeface="宋体" panose="02010600030101010101" pitchFamily="2" charset="-122"/>
            </a:endParaRPr>
          </a:p>
          <a:p>
            <a:pPr lvl="1"/>
            <a:r>
              <a:rPr kumimoji="1" lang="en-US" altLang="zh-CN">
                <a:ea typeface="宋体" panose="02010600030101010101" pitchFamily="2" charset="-122"/>
              </a:rPr>
              <a:t>Replacing the original name: fX and cX</a:t>
            </a:r>
            <a:endParaRPr kumimoji="1" lang="en-US" altLang="zh-CN">
              <a:ea typeface="宋体" panose="02010600030101010101" pitchFamily="2" charset="-122"/>
            </a:endParaRPr>
          </a:p>
          <a:p>
            <a:pPr lvl="1"/>
            <a:r>
              <a:rPr kumimoji="1" lang="en-US" altLang="zh-CN">
                <a:ea typeface="宋体" panose="02010600030101010101" pitchFamily="2" charset="-122"/>
              </a:rPr>
              <a:t>Now doListX has only one parameter (l)</a:t>
            </a:r>
            <a:endParaRPr kumimoji="1" lang="en-US" altLang="zh-CN">
              <a:ea typeface="宋体" panose="02010600030101010101" pitchFamily="2" charset="-122"/>
            </a:endParaRPr>
          </a:p>
          <a:p>
            <a:pPr lvl="1"/>
            <a:r>
              <a:rPr kumimoji="1" lang="en-US" altLang="zh-CN">
                <a:ea typeface="宋体" panose="02010600030101010101" pitchFamily="2" charset="-122"/>
              </a:rPr>
              <a:t>The inlined result also changes</a:t>
            </a:r>
            <a:endParaRPr kumimoji="1" lang="zh-CN" altLang="en-US">
              <a:ea typeface="宋体" panose="02010600030101010101" pitchFamily="2" charset="-122"/>
            </a:endParaRPr>
          </a:p>
        </p:txBody>
      </p:sp>
      <p:sp>
        <p:nvSpPr>
          <p:cNvPr id="104451"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8FE1AFD6-8ADB-D640-AB33-5164B4CA7012}"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104452" name="文本框 5"/>
          <p:cNvSpPr txBox="1">
            <a:spLocks noChangeArrowheads="1"/>
          </p:cNvSpPr>
          <p:nvPr/>
        </p:nvSpPr>
        <p:spPr bwMode="auto">
          <a:xfrm>
            <a:off x="785813" y="3657600"/>
            <a:ext cx="7572375" cy="2862263"/>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printTable(l: list, c: cont) =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let function doListX(l: list)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if l = nil then c()</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else let function doRest() = doListX(l.tail)</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a:t>
            </a:r>
            <a:r>
              <a:rPr kumimoji="1" lang="en-US" altLang="zh-CN" sz="2000">
                <a:solidFill>
                  <a:srgbClr val="FF0000"/>
                </a:solidFill>
                <a:latin typeface="Courier New" panose="02070309020205020404" pitchFamily="49" charset="0"/>
                <a:cs typeface="Courier New" panose="02070309020205020404" pitchFamily="49" charset="0"/>
              </a:rPr>
              <a:t>printDouble</a:t>
            </a:r>
            <a:r>
              <a:rPr kumimoji="1" lang="en-US" altLang="zh-CN" sz="2000">
                <a:latin typeface="Courier New" panose="02070309020205020404" pitchFamily="49" charset="0"/>
                <a:cs typeface="Courier New" panose="02070309020205020404" pitchFamily="49" charset="0"/>
              </a:rPr>
              <a:t>(l.head, doRest)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end</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doListX(l)</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zh-CN" altLang="en-US" sz="2000">
              <a:latin typeface="Courier New" panose="02070309020205020404" pitchFamily="49" charset="0"/>
              <a:cs typeface="Courier New" panose="02070309020205020404" pitchFamily="49" charset="0"/>
            </a:endParaRPr>
          </a:p>
        </p:txBody>
      </p:sp>
      <p:sp>
        <p:nvSpPr>
          <p:cNvPr id="2" name="文本框 1"/>
          <p:cNvSpPr txBox="1"/>
          <p:nvPr/>
        </p:nvSpPr>
        <p:spPr>
          <a:xfrm>
            <a:off x="3200400" y="5486400"/>
            <a:ext cx="4614545" cy="337185"/>
          </a:xfrm>
          <a:prstGeom prst="rect">
            <a:avLst/>
          </a:prstGeom>
          <a:noFill/>
        </p:spPr>
        <p:txBody>
          <a:bodyPr wrap="square" rtlCol="0">
            <a:spAutoFit/>
          </a:bodyPr>
          <a:p>
            <a:r>
              <a:rPr lang="zh-CN" altLang="en-US" sz="1600"/>
              <a:t>注意这里要换成那个新不变的参数对应的常量</a:t>
            </a:r>
            <a:endParaRPr lang="zh-CN" altLang="en-US"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p:cNvSpPr>
            <a:spLocks noGrp="1" noChangeArrowheads="1"/>
          </p:cNvSpPr>
          <p:nvPr>
            <p:ph type="title"/>
          </p:nvPr>
        </p:nvSpPr>
        <p:spPr/>
        <p:txBody>
          <a:bodyPr/>
          <a:lstStyle/>
          <a:p>
            <a:r>
              <a:rPr kumimoji="1" lang="en-US" altLang="zh-CN">
                <a:ea typeface="宋体" panose="02010600030101010101" pitchFamily="2" charset="-122"/>
              </a:rPr>
              <a:t>Cascading inlining</a:t>
            </a:r>
            <a:endParaRPr kumimoji="1" lang="zh-CN" altLang="en-US">
              <a:ea typeface="宋体" panose="02010600030101010101" pitchFamily="2" charset="-122"/>
            </a:endParaRPr>
          </a:p>
        </p:txBody>
      </p:sp>
      <p:sp>
        <p:nvSpPr>
          <p:cNvPr id="105474" name="内容占位符 2"/>
          <p:cNvSpPr>
            <a:spLocks noGrp="1" noChangeArrowheads="1"/>
          </p:cNvSpPr>
          <p:nvPr>
            <p:ph idx="1"/>
          </p:nvPr>
        </p:nvSpPr>
        <p:spPr/>
        <p:txBody>
          <a:bodyPr/>
          <a:lstStyle/>
          <a:p>
            <a:r>
              <a:rPr kumimoji="1" lang="en-US" altLang="zh-CN" dirty="0">
                <a:ea typeface="宋体" panose="02010600030101010101" pitchFamily="2" charset="-122"/>
              </a:rPr>
              <a:t>Formal inline expands enable more opportunities</a:t>
            </a:r>
            <a:endParaRPr kumimoji="1" lang="en-US" altLang="zh-CN" dirty="0">
              <a:ea typeface="宋体" panose="02010600030101010101" pitchFamily="2" charset="-122"/>
            </a:endParaRPr>
          </a:p>
          <a:p>
            <a:pPr lvl="1"/>
            <a:r>
              <a:rPr kumimoji="1" lang="en-US" altLang="zh-CN" dirty="0">
                <a:ea typeface="宋体" panose="02010600030101010101" pitchFamily="2" charset="-122"/>
              </a:rPr>
              <a:t>Before: </a:t>
            </a:r>
            <a:r>
              <a:rPr kumimoji="1" lang="en-US" altLang="zh-CN" dirty="0" err="1">
                <a:ea typeface="宋体" panose="02010600030101010101" pitchFamily="2" charset="-122"/>
              </a:rPr>
              <a:t>printDouble</a:t>
            </a:r>
            <a:r>
              <a:rPr kumimoji="1" lang="en-US" altLang="zh-CN" dirty="0">
                <a:ea typeface="宋体" panose="02010600030101010101" pitchFamily="2" charset="-122"/>
              </a:rPr>
              <a:t> is an argument to </a:t>
            </a:r>
            <a:r>
              <a:rPr kumimoji="1" lang="en-US" altLang="zh-CN" dirty="0" err="1">
                <a:ea typeface="宋体" panose="02010600030101010101" pitchFamily="2" charset="-122"/>
              </a:rPr>
              <a:t>doListX</a:t>
            </a:r>
            <a:endParaRPr kumimoji="1" lang="en-US" altLang="zh-CN" dirty="0">
              <a:ea typeface="宋体" panose="02010600030101010101" pitchFamily="2" charset="-122"/>
            </a:endParaRPr>
          </a:p>
          <a:p>
            <a:pPr lvl="1"/>
            <a:endParaRPr kumimoji="1" lang="zh-CN" altLang="en-US" dirty="0">
              <a:ea typeface="宋体" panose="02010600030101010101" pitchFamily="2" charset="-122"/>
            </a:endParaRPr>
          </a:p>
        </p:txBody>
      </p:sp>
      <p:sp>
        <p:nvSpPr>
          <p:cNvPr id="105475"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AB4F103E-0628-4543-AFB5-0AA941771177}"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2" name="文本框 1"/>
          <p:cNvSpPr txBox="1">
            <a:spLocks noChangeArrowheads="1"/>
          </p:cNvSpPr>
          <p:nvPr/>
        </p:nvSpPr>
        <p:spPr bwMode="auto">
          <a:xfrm>
            <a:off x="131763" y="3352800"/>
            <a:ext cx="8956675" cy="2862262"/>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dirty="0">
                <a:latin typeface="Courier New" panose="02070309020205020404" pitchFamily="49" charset="0"/>
                <a:cs typeface="Courier New" panose="02070309020205020404" pitchFamily="49" charset="0"/>
              </a:rPr>
              <a:t>…</a:t>
            </a:r>
            <a:endParaRPr kumimoji="1" lang="en-US" altLang="zh-CN" sz="2000" dirty="0">
              <a:latin typeface="Courier New" panose="02070309020205020404" pitchFamily="49" charset="0"/>
              <a:cs typeface="Courier New" panose="02070309020205020404" pitchFamily="49" charset="0"/>
            </a:endParaRPr>
          </a:p>
          <a:p>
            <a:pPr>
              <a:spcBef>
                <a:spcPct val="0"/>
              </a:spcBef>
              <a:buFontTx/>
              <a:buNone/>
            </a:pPr>
            <a:r>
              <a:rPr kumimoji="1" lang="en-US" altLang="zh-CN" sz="2000" dirty="0">
                <a:latin typeface="Courier New" panose="02070309020205020404" pitchFamily="49" charset="0"/>
                <a:cs typeface="Courier New" panose="02070309020205020404" pitchFamily="49" charset="0"/>
              </a:rPr>
              <a:t>function </a:t>
            </a:r>
            <a:r>
              <a:rPr kumimoji="1" lang="en-US" altLang="zh-CN" sz="2000" dirty="0" err="1">
                <a:latin typeface="Courier New" panose="02070309020205020404" pitchFamily="49" charset="0"/>
                <a:cs typeface="Courier New" panose="02070309020205020404" pitchFamily="49" charset="0"/>
              </a:rPr>
              <a:t>printTable</a:t>
            </a:r>
            <a:r>
              <a:rPr kumimoji="1" lang="en-US" altLang="zh-CN" sz="2000" dirty="0">
                <a:latin typeface="Courier New" panose="02070309020205020404" pitchFamily="49" charset="0"/>
                <a:cs typeface="Courier New" panose="02070309020205020404" pitchFamily="49" charset="0"/>
              </a:rPr>
              <a:t>(l: list, c: </a:t>
            </a:r>
            <a:r>
              <a:rPr kumimoji="1" lang="en-US" altLang="zh-CN" sz="2000" dirty="0" err="1">
                <a:latin typeface="Courier New" panose="02070309020205020404" pitchFamily="49" charset="0"/>
                <a:cs typeface="Courier New" panose="02070309020205020404" pitchFamily="49" charset="0"/>
              </a:rPr>
              <a:t>cont</a:t>
            </a:r>
            <a:r>
              <a:rPr kumimoji="1" lang="en-US" altLang="zh-CN" sz="2000" dirty="0">
                <a:latin typeface="Courier New" panose="02070309020205020404" pitchFamily="49" charset="0"/>
                <a:cs typeface="Courier New" panose="02070309020205020404" pitchFamily="49" charset="0"/>
              </a:rPr>
              <a:t>) = </a:t>
            </a:r>
            <a:endParaRPr kumimoji="1" lang="en-US" altLang="zh-CN" sz="2000" dirty="0">
              <a:latin typeface="Courier New" panose="02070309020205020404" pitchFamily="49" charset="0"/>
              <a:cs typeface="Courier New" panose="02070309020205020404" pitchFamily="49" charset="0"/>
            </a:endParaRPr>
          </a:p>
          <a:p>
            <a:pPr>
              <a:spcBef>
                <a:spcPct val="0"/>
              </a:spcBef>
              <a:buFontTx/>
              <a:buNone/>
            </a:pPr>
            <a:r>
              <a:rPr kumimoji="1" lang="en-US" altLang="zh-CN" sz="2000" dirty="0">
                <a:latin typeface="Courier New" panose="02070309020205020404" pitchFamily="49" charset="0"/>
                <a:cs typeface="Courier New" panose="02070309020205020404" pitchFamily="49" charset="0"/>
              </a:rPr>
              <a:t>  let function </a:t>
            </a:r>
            <a:r>
              <a:rPr kumimoji="1" lang="en-US" altLang="zh-CN" sz="2000" dirty="0" err="1">
                <a:latin typeface="Courier New" panose="02070309020205020404" pitchFamily="49" charset="0"/>
                <a:cs typeface="Courier New" panose="02070309020205020404" pitchFamily="49" charset="0"/>
              </a:rPr>
              <a:t>doListX</a:t>
            </a:r>
            <a:r>
              <a:rPr kumimoji="1" lang="en-US" altLang="zh-CN" sz="2000" dirty="0">
                <a:latin typeface="Courier New" panose="02070309020205020404" pitchFamily="49" charset="0"/>
                <a:cs typeface="Courier New" panose="02070309020205020404" pitchFamily="49" charset="0"/>
              </a:rPr>
              <a:t>(f: </a:t>
            </a:r>
            <a:r>
              <a:rPr kumimoji="1" lang="en-US" altLang="zh-CN" sz="2000" dirty="0" err="1">
                <a:latin typeface="Courier New" panose="02070309020205020404" pitchFamily="49" charset="0"/>
                <a:cs typeface="Courier New" panose="02070309020205020404" pitchFamily="49" charset="0"/>
              </a:rPr>
              <a:t>observeInt</a:t>
            </a:r>
            <a:r>
              <a:rPr kumimoji="1" lang="en-US" altLang="zh-CN" sz="2000" dirty="0">
                <a:latin typeface="Courier New" panose="02070309020205020404" pitchFamily="49" charset="0"/>
                <a:cs typeface="Courier New" panose="02070309020205020404" pitchFamily="49" charset="0"/>
              </a:rPr>
              <a:t>, l: list, c: </a:t>
            </a:r>
            <a:r>
              <a:rPr kumimoji="1" lang="en-US" altLang="zh-CN" sz="2000" dirty="0" err="1">
                <a:latin typeface="Courier New" panose="02070309020205020404" pitchFamily="49" charset="0"/>
                <a:cs typeface="Courier New" panose="02070309020205020404" pitchFamily="49" charset="0"/>
              </a:rPr>
              <a:t>cont</a:t>
            </a:r>
            <a:r>
              <a:rPr kumimoji="1" lang="en-US" altLang="zh-CN" sz="2000" dirty="0">
                <a:latin typeface="Courier New" panose="02070309020205020404" pitchFamily="49" charset="0"/>
                <a:cs typeface="Courier New" panose="02070309020205020404" pitchFamily="49" charset="0"/>
              </a:rPr>
              <a:t>) =</a:t>
            </a:r>
            <a:endParaRPr kumimoji="1" lang="en-US" altLang="zh-CN" sz="2000" dirty="0">
              <a:latin typeface="Courier New" panose="02070309020205020404" pitchFamily="49" charset="0"/>
              <a:cs typeface="Courier New" panose="02070309020205020404" pitchFamily="49" charset="0"/>
            </a:endParaRPr>
          </a:p>
          <a:p>
            <a:pPr>
              <a:spcBef>
                <a:spcPct val="0"/>
              </a:spcBef>
              <a:buFontTx/>
              <a:buNone/>
            </a:pPr>
            <a:r>
              <a:rPr kumimoji="1" lang="en-US" altLang="zh-CN" sz="2000" dirty="0">
                <a:latin typeface="Courier New" panose="02070309020205020404" pitchFamily="49" charset="0"/>
                <a:cs typeface="Courier New" panose="02070309020205020404" pitchFamily="49" charset="0"/>
              </a:rPr>
              <a:t>    if l = nil then c()</a:t>
            </a:r>
            <a:endParaRPr kumimoji="1" lang="en-US" altLang="zh-CN" sz="2000" dirty="0">
              <a:latin typeface="Courier New" panose="02070309020205020404" pitchFamily="49" charset="0"/>
              <a:cs typeface="Courier New" panose="02070309020205020404" pitchFamily="49" charset="0"/>
            </a:endParaRPr>
          </a:p>
          <a:p>
            <a:pPr>
              <a:spcBef>
                <a:spcPct val="0"/>
              </a:spcBef>
              <a:buFontTx/>
              <a:buNone/>
            </a:pPr>
            <a:r>
              <a:rPr kumimoji="1" lang="en-US" altLang="zh-CN" sz="2000" dirty="0">
                <a:latin typeface="Courier New" panose="02070309020205020404" pitchFamily="49" charset="0"/>
                <a:cs typeface="Courier New" panose="02070309020205020404" pitchFamily="49" charset="0"/>
              </a:rPr>
              <a:t>    else let function </a:t>
            </a:r>
            <a:r>
              <a:rPr kumimoji="1" lang="en-US" altLang="zh-CN" sz="2000" dirty="0" err="1">
                <a:latin typeface="Courier New" panose="02070309020205020404" pitchFamily="49" charset="0"/>
                <a:cs typeface="Courier New" panose="02070309020205020404" pitchFamily="49" charset="0"/>
              </a:rPr>
              <a:t>doRest</a:t>
            </a:r>
            <a:r>
              <a:rPr kumimoji="1" lang="en-US" altLang="zh-CN" sz="2000" dirty="0">
                <a:latin typeface="Courier New" panose="02070309020205020404" pitchFamily="49" charset="0"/>
                <a:cs typeface="Courier New" panose="02070309020205020404" pitchFamily="49" charset="0"/>
              </a:rPr>
              <a:t>() = </a:t>
            </a:r>
            <a:r>
              <a:rPr kumimoji="1" lang="en-US" altLang="zh-CN" sz="2000" dirty="0" err="1">
                <a:latin typeface="Courier New" panose="02070309020205020404" pitchFamily="49" charset="0"/>
                <a:cs typeface="Courier New" panose="02070309020205020404" pitchFamily="49" charset="0"/>
              </a:rPr>
              <a:t>doListX</a:t>
            </a:r>
            <a:r>
              <a:rPr kumimoji="1" lang="en-US" altLang="zh-CN" sz="2000" dirty="0">
                <a:latin typeface="Courier New" panose="02070309020205020404" pitchFamily="49" charset="0"/>
                <a:cs typeface="Courier New" panose="02070309020205020404" pitchFamily="49" charset="0"/>
              </a:rPr>
              <a:t>(f, </a:t>
            </a:r>
            <a:r>
              <a:rPr kumimoji="1" lang="en-US" altLang="zh-CN" sz="2000" dirty="0" err="1">
                <a:latin typeface="Courier New" panose="02070309020205020404" pitchFamily="49" charset="0"/>
                <a:cs typeface="Courier New" panose="02070309020205020404" pitchFamily="49" charset="0"/>
              </a:rPr>
              <a:t>l.tail</a:t>
            </a:r>
            <a:r>
              <a:rPr kumimoji="1" lang="en-US" altLang="zh-CN" sz="2000" dirty="0">
                <a:latin typeface="Courier New" panose="02070309020205020404" pitchFamily="49" charset="0"/>
                <a:cs typeface="Courier New" panose="02070309020205020404" pitchFamily="49" charset="0"/>
              </a:rPr>
              <a:t>, c)</a:t>
            </a:r>
            <a:endParaRPr kumimoji="1" lang="en-US" altLang="zh-CN" sz="2000" dirty="0">
              <a:latin typeface="Courier New" panose="02070309020205020404" pitchFamily="49" charset="0"/>
              <a:cs typeface="Courier New" panose="02070309020205020404" pitchFamily="49" charset="0"/>
            </a:endParaRPr>
          </a:p>
          <a:p>
            <a:pPr>
              <a:spcBef>
                <a:spcPct val="0"/>
              </a:spcBef>
              <a:buFontTx/>
              <a:buNone/>
            </a:pPr>
            <a:r>
              <a:rPr kumimoji="1" lang="en-US" altLang="zh-CN" sz="2000" dirty="0">
                <a:latin typeface="Courier New" panose="02070309020205020404" pitchFamily="49" charset="0"/>
                <a:cs typeface="Courier New" panose="02070309020205020404" pitchFamily="49" charset="0"/>
              </a:rPr>
              <a:t>          in f(</a:t>
            </a:r>
            <a:r>
              <a:rPr kumimoji="1" lang="en-US" altLang="zh-CN" sz="2000" dirty="0" err="1">
                <a:latin typeface="Courier New" panose="02070309020205020404" pitchFamily="49" charset="0"/>
                <a:cs typeface="Courier New" panose="02070309020205020404" pitchFamily="49" charset="0"/>
              </a:rPr>
              <a:t>l.head</a:t>
            </a:r>
            <a:r>
              <a:rPr kumimoji="1" lang="en-US" altLang="zh-CN" sz="2000" dirty="0">
                <a:latin typeface="Courier New" panose="02070309020205020404" pitchFamily="49" charset="0"/>
                <a:cs typeface="Courier New" panose="02070309020205020404" pitchFamily="49" charset="0"/>
              </a:rPr>
              <a:t>, </a:t>
            </a:r>
            <a:r>
              <a:rPr kumimoji="1" lang="en-US" altLang="zh-CN" sz="2000" dirty="0" err="1">
                <a:latin typeface="Courier New" panose="02070309020205020404" pitchFamily="49" charset="0"/>
                <a:cs typeface="Courier New" panose="02070309020205020404" pitchFamily="49" charset="0"/>
              </a:rPr>
              <a:t>doRest</a:t>
            </a:r>
            <a:r>
              <a:rPr kumimoji="1" lang="en-US" altLang="zh-CN" sz="2000" dirty="0">
                <a:latin typeface="Courier New" panose="02070309020205020404" pitchFamily="49" charset="0"/>
                <a:cs typeface="Courier New" panose="02070309020205020404" pitchFamily="49" charset="0"/>
              </a:rPr>
              <a:t>)</a:t>
            </a:r>
            <a:endParaRPr kumimoji="1" lang="en-US" altLang="zh-CN" sz="2000" dirty="0">
              <a:latin typeface="Courier New" panose="02070309020205020404" pitchFamily="49" charset="0"/>
              <a:cs typeface="Courier New" panose="02070309020205020404" pitchFamily="49" charset="0"/>
            </a:endParaRPr>
          </a:p>
          <a:p>
            <a:pPr>
              <a:spcBef>
                <a:spcPct val="0"/>
              </a:spcBef>
              <a:buFontTx/>
              <a:buNone/>
            </a:pPr>
            <a:r>
              <a:rPr kumimoji="1" lang="en-US" altLang="zh-CN" sz="2000" dirty="0">
                <a:latin typeface="Courier New" panose="02070309020205020404" pitchFamily="49" charset="0"/>
                <a:cs typeface="Courier New" panose="02070309020205020404" pitchFamily="49" charset="0"/>
              </a:rPr>
              <a:t>         end</a:t>
            </a:r>
            <a:endParaRPr kumimoji="1" lang="en-US" altLang="zh-CN" sz="2000" dirty="0">
              <a:latin typeface="Courier New" panose="02070309020205020404" pitchFamily="49" charset="0"/>
              <a:cs typeface="Courier New" panose="02070309020205020404" pitchFamily="49" charset="0"/>
            </a:endParaRPr>
          </a:p>
          <a:p>
            <a:pPr>
              <a:spcBef>
                <a:spcPct val="0"/>
              </a:spcBef>
              <a:buFontTx/>
              <a:buNone/>
            </a:pPr>
            <a:r>
              <a:rPr kumimoji="1" lang="en-US" altLang="zh-CN" sz="2000" dirty="0">
                <a:latin typeface="Courier New" panose="02070309020205020404" pitchFamily="49" charset="0"/>
                <a:cs typeface="Courier New" panose="02070309020205020404" pitchFamily="49" charset="0"/>
              </a:rPr>
              <a:t>   in </a:t>
            </a:r>
            <a:r>
              <a:rPr kumimoji="1" lang="en-US" altLang="zh-CN" sz="2000" dirty="0" err="1">
                <a:latin typeface="Courier New" panose="02070309020205020404" pitchFamily="49" charset="0"/>
                <a:cs typeface="Courier New" panose="02070309020205020404" pitchFamily="49" charset="0"/>
              </a:rPr>
              <a:t>doListX</a:t>
            </a:r>
            <a:r>
              <a:rPr kumimoji="1" lang="en-US" altLang="zh-CN" sz="2000" dirty="0">
                <a:latin typeface="Courier New" panose="02070309020205020404" pitchFamily="49" charset="0"/>
                <a:cs typeface="Courier New" panose="02070309020205020404" pitchFamily="49" charset="0"/>
              </a:rPr>
              <a:t>(</a:t>
            </a:r>
            <a:r>
              <a:rPr kumimoji="1" lang="en-US" altLang="zh-CN" sz="2000" dirty="0" err="1">
                <a:solidFill>
                  <a:srgbClr val="FF0000"/>
                </a:solidFill>
                <a:latin typeface="Courier New" panose="02070309020205020404" pitchFamily="49" charset="0"/>
                <a:cs typeface="Courier New" panose="02070309020205020404" pitchFamily="49" charset="0"/>
              </a:rPr>
              <a:t>printDouble</a:t>
            </a:r>
            <a:r>
              <a:rPr kumimoji="1" lang="en-US" altLang="zh-CN" sz="2000" dirty="0">
                <a:latin typeface="Courier New" panose="02070309020205020404" pitchFamily="49" charset="0"/>
                <a:cs typeface="Courier New" panose="02070309020205020404" pitchFamily="49" charset="0"/>
              </a:rPr>
              <a:t>, l, c)</a:t>
            </a:r>
            <a:endParaRPr kumimoji="1" lang="en-US" altLang="zh-CN" sz="2000" dirty="0">
              <a:latin typeface="Courier New" panose="02070309020205020404" pitchFamily="49" charset="0"/>
              <a:cs typeface="Courier New" panose="02070309020205020404" pitchFamily="49" charset="0"/>
            </a:endParaRPr>
          </a:p>
          <a:p>
            <a:pPr>
              <a:spcBef>
                <a:spcPct val="0"/>
              </a:spcBef>
              <a:buFontTx/>
              <a:buNone/>
            </a:pPr>
            <a:r>
              <a:rPr kumimoji="1" lang="en-US" altLang="zh-CN" sz="2000" dirty="0">
                <a:latin typeface="Courier New" panose="02070309020205020404" pitchFamily="49" charset="0"/>
                <a:cs typeface="Courier New" panose="02070309020205020404" pitchFamily="49" charset="0"/>
              </a:rPr>
              <a:t>…</a:t>
            </a:r>
            <a:endParaRPr kumimoji="1" lang="zh-CN" altLang="en-US" sz="2000" dirty="0">
              <a:latin typeface="Courier New" panose="02070309020205020404" pitchFamily="49" charset="0"/>
              <a:cs typeface="Courier New" panose="020703090202050204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p:cNvSpPr>
            <a:spLocks noGrp="1" noChangeArrowheads="1"/>
          </p:cNvSpPr>
          <p:nvPr>
            <p:ph type="title"/>
          </p:nvPr>
        </p:nvSpPr>
        <p:spPr/>
        <p:txBody>
          <a:bodyPr/>
          <a:lstStyle/>
          <a:p>
            <a:r>
              <a:rPr kumimoji="1" lang="en-US" altLang="zh-CN">
                <a:ea typeface="宋体" panose="02010600030101010101" pitchFamily="2" charset="-122"/>
              </a:rPr>
              <a:t>Cascading inlining</a:t>
            </a:r>
            <a:endParaRPr kumimoji="1" lang="zh-CN" altLang="en-US">
              <a:ea typeface="宋体" panose="02010600030101010101" pitchFamily="2" charset="-122"/>
            </a:endParaRPr>
          </a:p>
        </p:txBody>
      </p:sp>
      <p:sp>
        <p:nvSpPr>
          <p:cNvPr id="105474" name="内容占位符 2"/>
          <p:cNvSpPr>
            <a:spLocks noGrp="1" noChangeArrowheads="1"/>
          </p:cNvSpPr>
          <p:nvPr>
            <p:ph idx="1"/>
          </p:nvPr>
        </p:nvSpPr>
        <p:spPr/>
        <p:txBody>
          <a:bodyPr/>
          <a:lstStyle/>
          <a:p>
            <a:r>
              <a:rPr kumimoji="1" lang="en-US" altLang="zh-CN">
                <a:ea typeface="宋体" panose="02010600030101010101" pitchFamily="2" charset="-122"/>
              </a:rPr>
              <a:t>Formal inline expands enable more opportunities</a:t>
            </a:r>
            <a:endParaRPr kumimoji="1" lang="en-US" altLang="zh-CN">
              <a:ea typeface="宋体" panose="02010600030101010101" pitchFamily="2" charset="-122"/>
            </a:endParaRPr>
          </a:p>
          <a:p>
            <a:pPr lvl="1"/>
            <a:r>
              <a:rPr kumimoji="1" lang="en-US" altLang="zh-CN">
                <a:ea typeface="宋体" panose="02010600030101010101" pitchFamily="2" charset="-122"/>
              </a:rPr>
              <a:t>Now it is clear that printDouble can be inlined</a:t>
            </a:r>
            <a:endParaRPr kumimoji="1" lang="en-US" altLang="zh-CN">
              <a:ea typeface="宋体" panose="02010600030101010101" pitchFamily="2" charset="-122"/>
            </a:endParaRPr>
          </a:p>
          <a:p>
            <a:pPr lvl="2"/>
            <a:r>
              <a:rPr kumimoji="1" lang="en-US" altLang="zh-CN">
                <a:ea typeface="宋体" panose="02010600030101010101" pitchFamily="2" charset="-122"/>
              </a:rPr>
              <a:t>Following (b)</a:t>
            </a:r>
            <a:endParaRPr kumimoji="1" lang="en-US" altLang="zh-CN">
              <a:ea typeface="宋体" panose="02010600030101010101" pitchFamily="2" charset="-122"/>
            </a:endParaRPr>
          </a:p>
          <a:p>
            <a:pPr lvl="1"/>
            <a:endParaRPr kumimoji="1" lang="zh-CN" altLang="en-US">
              <a:ea typeface="宋体" panose="02010600030101010101" pitchFamily="2" charset="-122"/>
            </a:endParaRPr>
          </a:p>
        </p:txBody>
      </p:sp>
      <p:sp>
        <p:nvSpPr>
          <p:cNvPr id="105475"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AB4F103E-0628-4543-AFB5-0AA941771177}"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105476" name="文本框 5"/>
          <p:cNvSpPr txBox="1">
            <a:spLocks noChangeArrowheads="1"/>
          </p:cNvSpPr>
          <p:nvPr/>
        </p:nvSpPr>
        <p:spPr bwMode="auto">
          <a:xfrm>
            <a:off x="785813" y="3657600"/>
            <a:ext cx="7572375" cy="2862263"/>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printTable(l: list, c: cont) =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let function doListX(l: list)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if l = nil then c()</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else let function doRest() = doListX(l.tail)</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a:t>
            </a:r>
            <a:r>
              <a:rPr kumimoji="1" lang="en-US" altLang="zh-CN" sz="2000">
                <a:solidFill>
                  <a:srgbClr val="FF0000"/>
                </a:solidFill>
                <a:latin typeface="Courier New" panose="02070309020205020404" pitchFamily="49" charset="0"/>
                <a:cs typeface="Courier New" panose="02070309020205020404" pitchFamily="49" charset="0"/>
              </a:rPr>
              <a:t>printDouble(l.head, doRest)</a:t>
            </a:r>
            <a:endParaRPr kumimoji="1" lang="en-US" altLang="zh-CN" sz="2000">
              <a:solidFill>
                <a:srgbClr val="FF0000"/>
              </a:solidFill>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end</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doListX(l)</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a:t>
            </a:r>
            <a:endParaRPr kumimoji="1" lang="zh-CN" altLang="en-US" sz="2000">
              <a:latin typeface="Courier New" panose="02070309020205020404" pitchFamily="49" charset="0"/>
              <a:cs typeface="Courier New" panose="020703090202050204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1"/>
          <p:cNvSpPr>
            <a:spLocks noGrp="1" noChangeArrowheads="1"/>
          </p:cNvSpPr>
          <p:nvPr>
            <p:ph type="title"/>
          </p:nvPr>
        </p:nvSpPr>
        <p:spPr/>
        <p:txBody>
          <a:bodyPr/>
          <a:lstStyle/>
          <a:p>
            <a:r>
              <a:rPr kumimoji="1" lang="en-US" altLang="zh-CN">
                <a:ea typeface="宋体" panose="02010600030101010101" pitchFamily="2" charset="-122"/>
              </a:rPr>
              <a:t>Cascading inlining</a:t>
            </a:r>
            <a:endParaRPr kumimoji="1" lang="zh-CN" altLang="en-US">
              <a:ea typeface="宋体" panose="02010600030101010101" pitchFamily="2" charset="-122"/>
            </a:endParaRPr>
          </a:p>
        </p:txBody>
      </p:sp>
      <p:sp>
        <p:nvSpPr>
          <p:cNvPr id="106498" name="内容占位符 2"/>
          <p:cNvSpPr>
            <a:spLocks noGrp="1" noChangeArrowheads="1"/>
          </p:cNvSpPr>
          <p:nvPr>
            <p:ph idx="1"/>
          </p:nvPr>
        </p:nvSpPr>
        <p:spPr/>
        <p:txBody>
          <a:bodyPr/>
          <a:lstStyle/>
          <a:p>
            <a:r>
              <a:rPr kumimoji="1" lang="en-US" altLang="zh-CN">
                <a:ea typeface="宋体" panose="02010600030101010101" pitchFamily="2" charset="-122"/>
              </a:rPr>
              <a:t>The result for inline expanding</a:t>
            </a:r>
            <a:endParaRPr kumimoji="1" lang="en-US" altLang="zh-CN">
              <a:ea typeface="宋体" panose="02010600030101010101" pitchFamily="2" charset="-122"/>
            </a:endParaRPr>
          </a:p>
          <a:p>
            <a:pPr lvl="1"/>
            <a:r>
              <a:rPr kumimoji="1" lang="en-US" altLang="zh-CN">
                <a:ea typeface="宋体" panose="02010600030101010101" pitchFamily="2" charset="-122"/>
              </a:rPr>
              <a:t>Can we do more inlining? (sure, consider putInt)</a:t>
            </a:r>
            <a:endParaRPr kumimoji="1" lang="zh-CN" altLang="en-US">
              <a:ea typeface="宋体" panose="02010600030101010101" pitchFamily="2" charset="-122"/>
            </a:endParaRPr>
          </a:p>
        </p:txBody>
      </p:sp>
      <p:sp>
        <p:nvSpPr>
          <p:cNvPr id="106499"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000079AF-F6E3-DF42-B5B9-E1ED39E5E879}"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106500" name="文本框 5"/>
          <p:cNvSpPr txBox="1">
            <a:spLocks noChangeArrowheads="1"/>
          </p:cNvSpPr>
          <p:nvPr/>
        </p:nvSpPr>
        <p:spPr bwMode="auto">
          <a:xfrm>
            <a:off x="582613" y="2819400"/>
            <a:ext cx="8180387" cy="3694113"/>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800">
                <a:latin typeface="Courier New" panose="02070309020205020404" pitchFamily="49" charset="0"/>
                <a:cs typeface="Courier New" panose="02070309020205020404" pitchFamily="49" charset="0"/>
              </a:rPr>
              <a:t>…</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function printTable(l: list, c: cont) = </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let function doListX(l: list) =</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if l = nil then c()</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else let function doRest() = doListX(l.tail)</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in </a:t>
            </a:r>
            <a:r>
              <a:rPr kumimoji="1" lang="en-US" altLang="zh-CN" sz="1800">
                <a:solidFill>
                  <a:srgbClr val="FF0000"/>
                </a:solidFill>
                <a:latin typeface="Courier New" panose="02070309020205020404" pitchFamily="49" charset="0"/>
                <a:cs typeface="Courier New" panose="02070309020205020404" pitchFamily="49" charset="0"/>
              </a:rPr>
              <a:t>let var i:= l.head</a:t>
            </a:r>
            <a:endParaRPr kumimoji="1" lang="en-US" altLang="zh-CN" sz="1800">
              <a:solidFill>
                <a:srgbClr val="FF0000"/>
              </a:solidFill>
              <a:latin typeface="Courier New" panose="02070309020205020404" pitchFamily="49" charset="0"/>
              <a:cs typeface="Courier New" panose="02070309020205020404" pitchFamily="49" charset="0"/>
            </a:endParaRPr>
          </a:p>
          <a:p>
            <a:pPr>
              <a:spcBef>
                <a:spcPct val="0"/>
              </a:spcBef>
              <a:buFontTx/>
              <a:buNone/>
            </a:pPr>
            <a:r>
              <a:rPr kumimoji="1" lang="en-US" altLang="zh-CN" sz="1800">
                <a:solidFill>
                  <a:srgbClr val="FF0000"/>
                </a:solidFill>
                <a:latin typeface="Courier New" panose="02070309020205020404" pitchFamily="49" charset="0"/>
                <a:cs typeface="Courier New" panose="02070309020205020404" pitchFamily="49" charset="0"/>
              </a:rPr>
              <a:t>              in let function again() = putInt(i+i,doRest)</a:t>
            </a:r>
            <a:endParaRPr kumimoji="1" lang="en-US" altLang="zh-CN" sz="1800">
              <a:solidFill>
                <a:srgbClr val="FF0000"/>
              </a:solidFill>
              <a:latin typeface="Courier New" panose="02070309020205020404" pitchFamily="49" charset="0"/>
              <a:cs typeface="Courier New" panose="02070309020205020404" pitchFamily="49" charset="0"/>
            </a:endParaRPr>
          </a:p>
          <a:p>
            <a:pPr>
              <a:spcBef>
                <a:spcPct val="0"/>
              </a:spcBef>
              <a:buFontTx/>
              <a:buNone/>
            </a:pPr>
            <a:r>
              <a:rPr kumimoji="1" lang="en-US" altLang="zh-CN" sz="1800">
                <a:solidFill>
                  <a:srgbClr val="FF0000"/>
                </a:solidFill>
                <a:latin typeface="Courier New" panose="02070309020205020404" pitchFamily="49" charset="0"/>
                <a:cs typeface="Courier New" panose="02070309020205020404" pitchFamily="49" charset="0"/>
              </a:rPr>
              <a:t>                  in putInt(i,again)</a:t>
            </a:r>
            <a:endParaRPr kumimoji="1" lang="en-US" altLang="zh-CN" sz="1800">
              <a:solidFill>
                <a:srgbClr val="FF0000"/>
              </a:solidFill>
              <a:latin typeface="Courier New" panose="02070309020205020404" pitchFamily="49" charset="0"/>
              <a:cs typeface="Courier New" panose="02070309020205020404" pitchFamily="49" charset="0"/>
            </a:endParaRPr>
          </a:p>
          <a:p>
            <a:pPr>
              <a:spcBef>
                <a:spcPct val="0"/>
              </a:spcBef>
              <a:buFontTx/>
              <a:buNone/>
            </a:pPr>
            <a:r>
              <a:rPr kumimoji="1" lang="en-US" altLang="zh-CN" sz="1800">
                <a:solidFill>
                  <a:srgbClr val="FF0000"/>
                </a:solidFill>
                <a:latin typeface="Courier New" panose="02070309020205020404" pitchFamily="49" charset="0"/>
                <a:cs typeface="Courier New" panose="02070309020205020404" pitchFamily="49" charset="0"/>
              </a:rPr>
              <a:t>                 end</a:t>
            </a:r>
            <a:endParaRPr kumimoji="1" lang="en-US" altLang="zh-CN" sz="1800">
              <a:solidFill>
                <a:srgbClr val="FF0000"/>
              </a:solidFill>
              <a:latin typeface="Courier New" panose="02070309020205020404" pitchFamily="49" charset="0"/>
              <a:cs typeface="Courier New" panose="02070309020205020404" pitchFamily="49" charset="0"/>
            </a:endParaRPr>
          </a:p>
          <a:p>
            <a:pPr>
              <a:spcBef>
                <a:spcPct val="0"/>
              </a:spcBef>
              <a:buFontTx/>
              <a:buNone/>
            </a:pPr>
            <a:r>
              <a:rPr kumimoji="1" lang="en-US" altLang="zh-CN" sz="1800">
                <a:solidFill>
                  <a:srgbClr val="FF0000"/>
                </a:solidFill>
                <a:latin typeface="Courier New" panose="02070309020205020404" pitchFamily="49" charset="0"/>
                <a:cs typeface="Courier New" panose="02070309020205020404" pitchFamily="49" charset="0"/>
              </a:rPr>
              <a:t>              end</a:t>
            </a:r>
            <a:endParaRPr kumimoji="1" lang="en-US" altLang="zh-CN" sz="1800">
              <a:solidFill>
                <a:srgbClr val="FF0000"/>
              </a:solidFill>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end</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in doListX(l)</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a:t>
            </a:r>
            <a:endParaRPr kumimoji="1" lang="zh-CN" altLang="en-US" sz="1800">
              <a:latin typeface="Courier New" panose="02070309020205020404" pitchFamily="49" charset="0"/>
              <a:cs typeface="Courier New" panose="020703090202050204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1"/>
          <p:cNvSpPr>
            <a:spLocks noGrp="1" noChangeArrowheads="1"/>
          </p:cNvSpPr>
          <p:nvPr>
            <p:ph type="title"/>
          </p:nvPr>
        </p:nvSpPr>
        <p:spPr/>
        <p:txBody>
          <a:bodyPr/>
          <a:lstStyle/>
          <a:p>
            <a:r>
              <a:rPr kumimoji="1" lang="en-US" altLang="zh-CN">
                <a:ea typeface="宋体" panose="02010600030101010101" pitchFamily="2" charset="-122"/>
              </a:rPr>
              <a:t>Another opportunity: unnesting lets</a:t>
            </a:r>
            <a:endParaRPr kumimoji="1" lang="zh-CN" altLang="en-US">
              <a:ea typeface="宋体" panose="02010600030101010101" pitchFamily="2" charset="-122"/>
            </a:endParaRPr>
          </a:p>
        </p:txBody>
      </p:sp>
      <p:sp>
        <p:nvSpPr>
          <p:cNvPr id="107522" name="内容占位符 2"/>
          <p:cNvSpPr>
            <a:spLocks noGrp="1" noChangeArrowheads="1"/>
          </p:cNvSpPr>
          <p:nvPr>
            <p:ph idx="1"/>
          </p:nvPr>
        </p:nvSpPr>
        <p:spPr/>
        <p:txBody>
          <a:bodyPr/>
          <a:lstStyle/>
          <a:p>
            <a:r>
              <a:rPr kumimoji="1" lang="en-US" altLang="zh-CN">
                <a:solidFill>
                  <a:srgbClr val="FF0000"/>
                </a:solidFill>
                <a:ea typeface="宋体" panose="02010600030101010101" pitchFamily="2" charset="-122"/>
              </a:rPr>
              <a:t>Nested lets</a:t>
            </a:r>
            <a:r>
              <a:rPr kumimoji="1" lang="en-US" altLang="zh-CN">
                <a:ea typeface="宋体" panose="02010600030101010101" pitchFamily="2" charset="-122"/>
              </a:rPr>
              <a:t> can be simplified</a:t>
            </a:r>
            <a:endParaRPr kumimoji="1" lang="en-US" altLang="zh-CN">
              <a:ea typeface="宋体" panose="02010600030101010101" pitchFamily="2" charset="-122"/>
            </a:endParaRPr>
          </a:p>
          <a:p>
            <a:endParaRPr kumimoji="1" lang="en-US" altLang="zh-CN">
              <a:ea typeface="宋体" panose="02010600030101010101" pitchFamily="2" charset="-122"/>
            </a:endParaRPr>
          </a:p>
          <a:p>
            <a:endParaRPr kumimoji="1" lang="en-US" altLang="zh-CN" sz="1200">
              <a:ea typeface="宋体" panose="02010600030101010101" pitchFamily="2" charset="-122"/>
            </a:endParaRPr>
          </a:p>
          <a:p>
            <a:r>
              <a:rPr kumimoji="1" lang="en-US" altLang="zh-CN">
                <a:ea typeface="宋体" panose="02010600030101010101" pitchFamily="2" charset="-122"/>
              </a:rPr>
              <a:t>In our example: three nested lets</a:t>
            </a:r>
            <a:endParaRPr kumimoji="1" lang="en-US" altLang="zh-CN">
              <a:ea typeface="宋体" panose="02010600030101010101" pitchFamily="2" charset="-122"/>
            </a:endParaRPr>
          </a:p>
        </p:txBody>
      </p:sp>
      <p:sp>
        <p:nvSpPr>
          <p:cNvPr id="10752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385F6E37-2219-F847-8A14-061EBF51C0F4}"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107524" name="文本框 4"/>
          <p:cNvSpPr txBox="1">
            <a:spLocks noChangeArrowheads="1"/>
          </p:cNvSpPr>
          <p:nvPr/>
        </p:nvSpPr>
        <p:spPr bwMode="auto">
          <a:xfrm>
            <a:off x="685800" y="2286000"/>
            <a:ext cx="7466013" cy="4000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t>let </a:t>
            </a:r>
            <a:r>
              <a:rPr kumimoji="1" lang="en-US" altLang="zh-CN" sz="2000">
                <a:solidFill>
                  <a:srgbClr val="FF0000"/>
                </a:solidFill>
              </a:rPr>
              <a:t>dec1 in let dec2</a:t>
            </a:r>
            <a:r>
              <a:rPr kumimoji="1" lang="en-US" altLang="zh-CN" sz="2000"/>
              <a:t> in exp end end = let </a:t>
            </a:r>
            <a:r>
              <a:rPr kumimoji="1" lang="en-US" altLang="zh-CN" sz="2000">
                <a:solidFill>
                  <a:srgbClr val="FF0000"/>
                </a:solidFill>
              </a:rPr>
              <a:t>dec1 dec2</a:t>
            </a:r>
            <a:r>
              <a:rPr kumimoji="1" lang="en-US" altLang="zh-CN" sz="2000"/>
              <a:t> in exp end</a:t>
            </a:r>
            <a:endParaRPr kumimoji="1" lang="zh-CN" altLang="en-US" sz="2000"/>
          </a:p>
        </p:txBody>
      </p:sp>
      <p:sp>
        <p:nvSpPr>
          <p:cNvPr id="107525" name="文本框 5"/>
          <p:cNvSpPr txBox="1">
            <a:spLocks noChangeArrowheads="1"/>
          </p:cNvSpPr>
          <p:nvPr/>
        </p:nvSpPr>
        <p:spPr bwMode="auto">
          <a:xfrm>
            <a:off x="477838" y="3352800"/>
            <a:ext cx="8180387" cy="34163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800">
                <a:latin typeface="Courier New" panose="02070309020205020404" pitchFamily="49" charset="0"/>
                <a:cs typeface="Courier New" panose="02070309020205020404" pitchFamily="49" charset="0"/>
              </a:rPr>
              <a:t>function printTable(l: list, c: cont) = </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let function doListX(l: list) =</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if l = nil then c()</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else </a:t>
            </a:r>
            <a:r>
              <a:rPr kumimoji="1" lang="en-US" altLang="zh-CN" sz="1800">
                <a:solidFill>
                  <a:srgbClr val="FF0000"/>
                </a:solidFill>
                <a:latin typeface="Courier New" panose="02070309020205020404" pitchFamily="49" charset="0"/>
                <a:cs typeface="Courier New" panose="02070309020205020404" pitchFamily="49" charset="0"/>
              </a:rPr>
              <a:t>let</a:t>
            </a:r>
            <a:r>
              <a:rPr kumimoji="1" lang="en-US" altLang="zh-CN" sz="1800">
                <a:latin typeface="Courier New" panose="02070309020205020404" pitchFamily="49" charset="0"/>
                <a:cs typeface="Courier New" panose="02070309020205020404" pitchFamily="49" charset="0"/>
              </a:rPr>
              <a:t> function doRest() = doListX(l.tail)</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in </a:t>
            </a:r>
            <a:r>
              <a:rPr kumimoji="1" lang="en-US" altLang="zh-CN" sz="1800">
                <a:solidFill>
                  <a:srgbClr val="FF0000"/>
                </a:solidFill>
                <a:latin typeface="Courier New" panose="02070309020205020404" pitchFamily="49" charset="0"/>
                <a:cs typeface="Courier New" panose="02070309020205020404" pitchFamily="49" charset="0"/>
              </a:rPr>
              <a:t>let</a:t>
            </a:r>
            <a:r>
              <a:rPr kumimoji="1" lang="en-US" altLang="zh-CN" sz="1800">
                <a:latin typeface="Courier New" panose="02070309020205020404" pitchFamily="49" charset="0"/>
                <a:cs typeface="Courier New" panose="02070309020205020404" pitchFamily="49" charset="0"/>
              </a:rPr>
              <a:t> var i:= l.head</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in </a:t>
            </a:r>
            <a:r>
              <a:rPr kumimoji="1" lang="en-US" altLang="zh-CN" sz="1800">
                <a:solidFill>
                  <a:srgbClr val="FF0000"/>
                </a:solidFill>
                <a:latin typeface="Courier New" panose="02070309020205020404" pitchFamily="49" charset="0"/>
                <a:cs typeface="Courier New" panose="02070309020205020404" pitchFamily="49" charset="0"/>
              </a:rPr>
              <a:t>let</a:t>
            </a:r>
            <a:r>
              <a:rPr kumimoji="1" lang="en-US" altLang="zh-CN" sz="1800">
                <a:latin typeface="Courier New" panose="02070309020205020404" pitchFamily="49" charset="0"/>
                <a:cs typeface="Courier New" panose="02070309020205020404" pitchFamily="49" charset="0"/>
              </a:rPr>
              <a:t> function again() = putInt(i+i,doRest)</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in putInt(i,again)</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end</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end</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end</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in doListX(l)</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end</a:t>
            </a:r>
            <a:endParaRPr kumimoji="1" lang="en-US" altLang="zh-CN" sz="1800">
              <a:latin typeface="Courier New" panose="02070309020205020404" pitchFamily="49" charset="0"/>
              <a:cs typeface="Courier New" panose="020703090202050204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1"/>
          <p:cNvSpPr>
            <a:spLocks noGrp="1" noChangeArrowheads="1"/>
          </p:cNvSpPr>
          <p:nvPr>
            <p:ph type="title"/>
          </p:nvPr>
        </p:nvSpPr>
        <p:spPr/>
        <p:txBody>
          <a:bodyPr/>
          <a:lstStyle/>
          <a:p>
            <a:r>
              <a:rPr kumimoji="1" lang="en-US" altLang="zh-CN">
                <a:ea typeface="宋体" panose="02010600030101010101" pitchFamily="2" charset="-122"/>
              </a:rPr>
              <a:t>Another opportunity: unnesting lets</a:t>
            </a:r>
            <a:endParaRPr kumimoji="1" lang="zh-CN" altLang="en-US">
              <a:ea typeface="宋体" panose="02010600030101010101" pitchFamily="2" charset="-122"/>
            </a:endParaRPr>
          </a:p>
        </p:txBody>
      </p:sp>
      <p:sp>
        <p:nvSpPr>
          <p:cNvPr id="108546" name="内容占位符 2"/>
          <p:cNvSpPr>
            <a:spLocks noGrp="1" noChangeArrowheads="1"/>
          </p:cNvSpPr>
          <p:nvPr>
            <p:ph idx="1"/>
          </p:nvPr>
        </p:nvSpPr>
        <p:spPr/>
        <p:txBody>
          <a:bodyPr/>
          <a:lstStyle/>
          <a:p>
            <a:r>
              <a:rPr kumimoji="1" lang="en-US" altLang="zh-CN">
                <a:ea typeface="宋体" panose="02010600030101010101" pitchFamily="2" charset="-122"/>
              </a:rPr>
              <a:t>Nested lets can be simplified</a:t>
            </a:r>
            <a:endParaRPr kumimoji="1" lang="en-US" altLang="zh-CN">
              <a:ea typeface="宋体" panose="02010600030101010101" pitchFamily="2" charset="-122"/>
            </a:endParaRPr>
          </a:p>
          <a:p>
            <a:endParaRPr kumimoji="1" lang="en-US" altLang="zh-CN">
              <a:ea typeface="宋体" panose="02010600030101010101" pitchFamily="2" charset="-122"/>
            </a:endParaRPr>
          </a:p>
          <a:p>
            <a:endParaRPr kumimoji="1" lang="en-US" altLang="zh-CN" sz="1200">
              <a:ea typeface="宋体" panose="02010600030101010101" pitchFamily="2" charset="-122"/>
            </a:endParaRPr>
          </a:p>
          <a:p>
            <a:r>
              <a:rPr kumimoji="1" lang="en-US" altLang="zh-CN">
                <a:ea typeface="宋体" panose="02010600030101010101" pitchFamily="2" charset="-122"/>
              </a:rPr>
              <a:t>The optimized version (neat in source code)</a:t>
            </a:r>
            <a:endParaRPr kumimoji="1" lang="en-US" altLang="zh-CN">
              <a:ea typeface="宋体" panose="02010600030101010101" pitchFamily="2" charset="-122"/>
            </a:endParaRPr>
          </a:p>
        </p:txBody>
      </p:sp>
      <p:sp>
        <p:nvSpPr>
          <p:cNvPr id="108547"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4A561593-F1B2-4642-B64D-062AB2C37076}"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108548" name="文本框 4"/>
          <p:cNvSpPr txBox="1">
            <a:spLocks noChangeArrowheads="1"/>
          </p:cNvSpPr>
          <p:nvPr/>
        </p:nvSpPr>
        <p:spPr bwMode="auto">
          <a:xfrm>
            <a:off x="685800" y="2286000"/>
            <a:ext cx="7466013" cy="4000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t>let dec1 in let dec2 in exp end end = let dec1 dec2 in exp end</a:t>
            </a:r>
            <a:endParaRPr kumimoji="1" lang="zh-CN" altLang="en-US" sz="2000"/>
          </a:p>
        </p:txBody>
      </p:sp>
      <p:sp>
        <p:nvSpPr>
          <p:cNvPr id="108549" name="文本框 5"/>
          <p:cNvSpPr txBox="1">
            <a:spLocks noChangeArrowheads="1"/>
          </p:cNvSpPr>
          <p:nvPr/>
        </p:nvSpPr>
        <p:spPr bwMode="auto">
          <a:xfrm>
            <a:off x="698500" y="3489325"/>
            <a:ext cx="7078663" cy="28638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800">
                <a:latin typeface="Courier New" panose="02070309020205020404" pitchFamily="49" charset="0"/>
                <a:cs typeface="Courier New" panose="02070309020205020404" pitchFamily="49" charset="0"/>
              </a:rPr>
              <a:t>function printTable(l: list, c: cont) = </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let function doListX(l: list) =</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if l = nil then c()</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else </a:t>
            </a:r>
            <a:r>
              <a:rPr kumimoji="1" lang="en-US" altLang="zh-CN" sz="1800">
                <a:solidFill>
                  <a:srgbClr val="FF0000"/>
                </a:solidFill>
                <a:latin typeface="Courier New" panose="02070309020205020404" pitchFamily="49" charset="0"/>
                <a:cs typeface="Courier New" panose="02070309020205020404" pitchFamily="49" charset="0"/>
              </a:rPr>
              <a:t>let function doRest() = doListX(l.tail)</a:t>
            </a:r>
            <a:endParaRPr kumimoji="1" lang="en-US" altLang="zh-CN" sz="1800">
              <a:solidFill>
                <a:srgbClr val="FF0000"/>
              </a:solidFill>
              <a:latin typeface="Courier New" panose="02070309020205020404" pitchFamily="49" charset="0"/>
              <a:cs typeface="Courier New" panose="02070309020205020404" pitchFamily="49" charset="0"/>
            </a:endParaRPr>
          </a:p>
          <a:p>
            <a:pPr>
              <a:spcBef>
                <a:spcPct val="0"/>
              </a:spcBef>
              <a:buFontTx/>
              <a:buNone/>
            </a:pPr>
            <a:r>
              <a:rPr kumimoji="1" lang="en-US" altLang="zh-CN" sz="1800">
                <a:solidFill>
                  <a:srgbClr val="FF0000"/>
                </a:solidFill>
                <a:latin typeface="Courier New" panose="02070309020205020404" pitchFamily="49" charset="0"/>
                <a:cs typeface="Courier New" panose="02070309020205020404" pitchFamily="49" charset="0"/>
              </a:rPr>
              <a:t>             var i:= l.head</a:t>
            </a:r>
            <a:endParaRPr kumimoji="1" lang="en-US" altLang="zh-CN" sz="1800">
              <a:solidFill>
                <a:srgbClr val="FF0000"/>
              </a:solidFill>
              <a:latin typeface="Courier New" panose="02070309020205020404" pitchFamily="49" charset="0"/>
              <a:cs typeface="Courier New" panose="02070309020205020404" pitchFamily="49" charset="0"/>
            </a:endParaRPr>
          </a:p>
          <a:p>
            <a:pPr>
              <a:spcBef>
                <a:spcPct val="0"/>
              </a:spcBef>
              <a:buFontTx/>
              <a:buNone/>
            </a:pPr>
            <a:r>
              <a:rPr kumimoji="1" lang="en-US" altLang="zh-CN" sz="1800">
                <a:solidFill>
                  <a:srgbClr val="FF0000"/>
                </a:solidFill>
                <a:latin typeface="Courier New" panose="02070309020205020404" pitchFamily="49" charset="0"/>
                <a:cs typeface="Courier New" panose="02070309020205020404" pitchFamily="49" charset="0"/>
              </a:rPr>
              <a:t>             function again() = putInt(i+i,doRest)</a:t>
            </a:r>
            <a:endParaRPr kumimoji="1" lang="en-US" altLang="zh-CN" sz="1800">
              <a:solidFill>
                <a:srgbClr val="FF0000"/>
              </a:solidFill>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in putInt(i,again)</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end</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in doListX(l)</a:t>
            </a:r>
            <a:endParaRPr kumimoji="1" lang="en-US" altLang="zh-CN" sz="1800">
              <a:latin typeface="Courier New" panose="02070309020205020404" pitchFamily="49" charset="0"/>
              <a:cs typeface="Courier New" panose="02070309020205020404" pitchFamily="49" charset="0"/>
            </a:endParaRPr>
          </a:p>
          <a:p>
            <a:pPr>
              <a:spcBef>
                <a:spcPct val="0"/>
              </a:spcBef>
              <a:buFontTx/>
              <a:buNone/>
            </a:pPr>
            <a:r>
              <a:rPr kumimoji="1" lang="en-US" altLang="zh-CN" sz="1800">
                <a:latin typeface="Courier New" panose="02070309020205020404" pitchFamily="49" charset="0"/>
                <a:cs typeface="Courier New" panose="02070309020205020404" pitchFamily="49" charset="0"/>
              </a:rPr>
              <a:t>  end</a:t>
            </a:r>
            <a:endParaRPr kumimoji="1" lang="en-US" altLang="zh-CN" sz="1800">
              <a:latin typeface="Courier New" panose="02070309020205020404" pitchFamily="49" charset="0"/>
              <a:cs typeface="Courier New" panose="020703090202050204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
          <p:cNvSpPr>
            <a:spLocks noGrp="1" noChangeArrowheads="1"/>
          </p:cNvSpPr>
          <p:nvPr>
            <p:ph type="title"/>
          </p:nvPr>
        </p:nvSpPr>
        <p:spPr/>
        <p:txBody>
          <a:bodyPr/>
          <a:lstStyle/>
          <a:p>
            <a:r>
              <a:rPr kumimoji="1" lang="en-US" altLang="zh-CN">
                <a:ea typeface="宋体" panose="02010600030101010101" pitchFamily="2" charset="-122"/>
              </a:rPr>
              <a:t>Tradeoff for inline expansion</a:t>
            </a:r>
            <a:endParaRPr kumimoji="1" lang="zh-CN" altLang="en-US">
              <a:ea typeface="宋体" panose="02010600030101010101" pitchFamily="2" charset="-122"/>
            </a:endParaRPr>
          </a:p>
        </p:txBody>
      </p:sp>
      <p:sp>
        <p:nvSpPr>
          <p:cNvPr id="109570" name="内容占位符 2"/>
          <p:cNvSpPr>
            <a:spLocks noGrp="1" noChangeArrowheads="1"/>
          </p:cNvSpPr>
          <p:nvPr>
            <p:ph idx="1"/>
          </p:nvPr>
        </p:nvSpPr>
        <p:spPr/>
        <p:txBody>
          <a:bodyPr/>
          <a:lstStyle/>
          <a:p>
            <a:r>
              <a:rPr kumimoji="1" lang="en-US" altLang="zh-CN">
                <a:ea typeface="宋体" panose="02010600030101010101" pitchFamily="2" charset="-122"/>
              </a:rPr>
              <a:t>Inline expansion can </a:t>
            </a:r>
            <a:r>
              <a:rPr kumimoji="1" lang="en-US" altLang="zh-CN">
                <a:solidFill>
                  <a:srgbClr val="FF0000"/>
                </a:solidFill>
                <a:ea typeface="宋体" panose="02010600030101010101" pitchFamily="2" charset="-122"/>
              </a:rPr>
              <a:t>improve the performance</a:t>
            </a:r>
            <a:endParaRPr kumimoji="1" lang="en-US" altLang="zh-CN">
              <a:ea typeface="宋体" panose="02010600030101010101" pitchFamily="2" charset="-122"/>
            </a:endParaRPr>
          </a:p>
          <a:p>
            <a:pPr lvl="1"/>
            <a:r>
              <a:rPr kumimoji="1" lang="en-US" altLang="zh-CN">
                <a:ea typeface="宋体" panose="02010600030101010101" pitchFamily="2" charset="-122"/>
              </a:rPr>
              <a:t>Call instructions are removed</a:t>
            </a:r>
            <a:endParaRPr kumimoji="1" lang="en-US" altLang="zh-CN">
              <a:ea typeface="宋体" panose="02010600030101010101" pitchFamily="2" charset="-122"/>
            </a:endParaRPr>
          </a:p>
          <a:p>
            <a:pPr lvl="1"/>
            <a:r>
              <a:rPr kumimoji="1" lang="en-US" altLang="zh-CN">
                <a:ea typeface="宋体" panose="02010600030101010101" pitchFamily="2" charset="-122"/>
              </a:rPr>
              <a:t>Less register saving/restoring</a:t>
            </a:r>
            <a:endParaRPr kumimoji="1" lang="en-US" altLang="zh-CN">
              <a:ea typeface="宋体" panose="02010600030101010101" pitchFamily="2" charset="-122"/>
            </a:endParaRPr>
          </a:p>
          <a:p>
            <a:pPr lvl="1"/>
            <a:endParaRPr kumimoji="1" lang="en-US" altLang="zh-CN">
              <a:ea typeface="宋体" panose="02010600030101010101" pitchFamily="2" charset="-122"/>
            </a:endParaRPr>
          </a:p>
          <a:p>
            <a:r>
              <a:rPr kumimoji="1" lang="en-US" altLang="zh-CN">
                <a:ea typeface="宋体" panose="02010600030101010101" pitchFamily="2" charset="-122"/>
              </a:rPr>
              <a:t>However, </a:t>
            </a:r>
            <a:r>
              <a:rPr kumimoji="1" lang="en-US" altLang="zh-CN">
                <a:solidFill>
                  <a:srgbClr val="FF0000"/>
                </a:solidFill>
                <a:ea typeface="宋体" panose="02010600030101010101" pitchFamily="2" charset="-122"/>
              </a:rPr>
              <a:t>it makes the program bigger</a:t>
            </a:r>
            <a:endParaRPr kumimoji="1" lang="en-US" altLang="zh-CN">
              <a:ea typeface="宋体" panose="02010600030101010101" pitchFamily="2" charset="-122"/>
            </a:endParaRPr>
          </a:p>
          <a:p>
            <a:pPr lvl="1"/>
            <a:r>
              <a:rPr kumimoji="1" lang="en-US" altLang="zh-CN">
                <a:ea typeface="宋体" panose="02010600030101010101" pitchFamily="2" charset="-122"/>
              </a:rPr>
              <a:t>A function body might be copied in multiple callers</a:t>
            </a:r>
            <a:endParaRPr kumimoji="1" lang="en-US" altLang="zh-CN">
              <a:ea typeface="宋体" panose="02010600030101010101" pitchFamily="2" charset="-122"/>
            </a:endParaRPr>
          </a:p>
          <a:p>
            <a:pPr lvl="1"/>
            <a:r>
              <a:rPr kumimoji="1" lang="en-US" altLang="zh-CN">
                <a:ea typeface="宋体" panose="02010600030101010101" pitchFamily="2" charset="-122"/>
              </a:rPr>
              <a:t>Can cause code explosion if handled incorrectly</a:t>
            </a:r>
            <a:endParaRPr kumimoji="1" lang="en-US" altLang="zh-CN">
              <a:ea typeface="宋体" panose="02010600030101010101" pitchFamily="2" charset="-122"/>
            </a:endParaRPr>
          </a:p>
        </p:txBody>
      </p:sp>
      <p:sp>
        <p:nvSpPr>
          <p:cNvPr id="109571"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8A614316-0E49-694C-B197-26C2A0979AA9}"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2" name="文本框 1"/>
          <p:cNvSpPr txBox="1"/>
          <p:nvPr/>
        </p:nvSpPr>
        <p:spPr>
          <a:xfrm>
            <a:off x="419100" y="4871085"/>
            <a:ext cx="8115300" cy="645160"/>
          </a:xfrm>
          <a:prstGeom prst="rect">
            <a:avLst/>
          </a:prstGeom>
          <a:noFill/>
        </p:spPr>
        <p:txBody>
          <a:bodyPr wrap="square" rtlCol="0">
            <a:spAutoFit/>
          </a:bodyPr>
          <a:p>
            <a:r>
              <a:rPr lang="zh-CN" altLang="en-US" sz="1800"/>
              <a:t>对于</a:t>
            </a:r>
            <a:r>
              <a:rPr lang="en-US" altLang="zh-CN" sz="1800"/>
              <a:t>functional language</a:t>
            </a:r>
            <a:r>
              <a:rPr lang="zh-CN" altLang="en-US" sz="1800"/>
              <a:t>函数进行优化的目标：</a:t>
            </a:r>
            <a:endParaRPr lang="zh-CN" altLang="en-US" sz="1800"/>
          </a:p>
          <a:p>
            <a:r>
              <a:rPr lang="zh-CN" altLang="en-US" sz="1800"/>
              <a:t>使其具有与</a:t>
            </a:r>
            <a:r>
              <a:rPr lang="en-US" altLang="zh-CN" sz="1800"/>
              <a:t>imperative language</a:t>
            </a:r>
            <a:r>
              <a:rPr lang="zh-CN" altLang="en-US" sz="1800"/>
              <a:t>几乎相同的运行性能。</a:t>
            </a:r>
            <a:endParaRPr lang="zh-CN" altLang="en-US"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noChangeArrowheads="1"/>
          </p:cNvSpPr>
          <p:nvPr>
            <p:ph type="title"/>
          </p:nvPr>
        </p:nvSpPr>
        <p:spPr/>
        <p:txBody>
          <a:bodyPr/>
          <a:lstStyle/>
          <a:p>
            <a:r>
              <a:rPr kumimoji="1" lang="en-US" altLang="zh-CN">
                <a:ea typeface="宋体" panose="02010600030101010101" pitchFamily="2" charset="-122"/>
              </a:rPr>
              <a:t>Heuristics to control inlining</a:t>
            </a:r>
            <a:endParaRPr kumimoji="1" lang="zh-CN" altLang="en-US">
              <a:ea typeface="宋体" panose="02010600030101010101" pitchFamily="2" charset="-122"/>
            </a:endParaRPr>
          </a:p>
        </p:txBody>
      </p:sp>
      <p:sp>
        <p:nvSpPr>
          <p:cNvPr id="110594" name="内容占位符 2"/>
          <p:cNvSpPr>
            <a:spLocks noGrp="1" noChangeArrowheads="1"/>
          </p:cNvSpPr>
          <p:nvPr>
            <p:ph idx="1"/>
          </p:nvPr>
        </p:nvSpPr>
        <p:spPr/>
        <p:txBody>
          <a:bodyPr/>
          <a:lstStyle/>
          <a:p>
            <a:r>
              <a:rPr kumimoji="1" lang="en-US" altLang="zh-CN">
                <a:ea typeface="宋体" panose="02010600030101010101" pitchFamily="2" charset="-122"/>
              </a:rPr>
              <a:t>Expand only </a:t>
            </a:r>
            <a:r>
              <a:rPr kumimoji="1" lang="en-US" altLang="zh-CN">
                <a:solidFill>
                  <a:srgbClr val="FF0000"/>
                </a:solidFill>
                <a:ea typeface="宋体" panose="02010600030101010101" pitchFamily="2" charset="-122"/>
              </a:rPr>
              <a:t>call sites frequently executed</a:t>
            </a:r>
            <a:endParaRPr kumimoji="1" lang="en-US" altLang="zh-CN">
              <a:ea typeface="宋体" panose="02010600030101010101" pitchFamily="2" charset="-122"/>
            </a:endParaRPr>
          </a:p>
          <a:p>
            <a:pPr lvl="1"/>
            <a:r>
              <a:rPr kumimoji="1" lang="en-US" altLang="zh-CN">
                <a:ea typeface="宋体" panose="02010600030101010101" pitchFamily="2" charset="-122"/>
              </a:rPr>
              <a:t>The most cost-effective</a:t>
            </a:r>
            <a:endParaRPr kumimoji="1" lang="en-US" altLang="zh-CN">
              <a:ea typeface="宋体" panose="02010600030101010101" pitchFamily="2" charset="-122"/>
            </a:endParaRPr>
          </a:p>
          <a:p>
            <a:pPr lvl="1"/>
            <a:r>
              <a:rPr kumimoji="1" lang="en-US" altLang="zh-CN">
                <a:ea typeface="宋体" panose="02010600030101010101" pitchFamily="2" charset="-122"/>
              </a:rPr>
              <a:t>Frequency can be determined by static analysis or dynamic profiling</a:t>
            </a:r>
            <a:endParaRPr kumimoji="1" lang="en-US" altLang="zh-CN">
              <a:ea typeface="宋体" panose="02010600030101010101" pitchFamily="2" charset="-122"/>
            </a:endParaRPr>
          </a:p>
          <a:p>
            <a:pPr lvl="1"/>
            <a:endParaRPr kumimoji="1" lang="en-US" altLang="zh-CN">
              <a:ea typeface="宋体" panose="02010600030101010101" pitchFamily="2" charset="-122"/>
            </a:endParaRPr>
          </a:p>
          <a:p>
            <a:r>
              <a:rPr kumimoji="1" lang="en-US" altLang="zh-CN">
                <a:ea typeface="宋体" panose="02010600030101010101" pitchFamily="2" charset="-122"/>
              </a:rPr>
              <a:t>Expand functions with small bodies</a:t>
            </a:r>
            <a:endParaRPr kumimoji="1" lang="en-US" altLang="zh-CN">
              <a:ea typeface="宋体" panose="02010600030101010101" pitchFamily="2" charset="-122"/>
            </a:endParaRPr>
          </a:p>
          <a:p>
            <a:pPr lvl="1"/>
            <a:r>
              <a:rPr kumimoji="1" lang="en-US" altLang="zh-CN">
                <a:ea typeface="宋体" panose="02010600030101010101" pitchFamily="2" charset="-122"/>
              </a:rPr>
              <a:t>Some functions (</a:t>
            </a:r>
            <a:r>
              <a:rPr kumimoji="1" lang="en-US" altLang="zh-CN">
                <a:solidFill>
                  <a:srgbClr val="FF0000"/>
                </a:solidFill>
                <a:ea typeface="宋体" panose="02010600030101010101" pitchFamily="2" charset="-122"/>
              </a:rPr>
              <a:t>getter/setter</a:t>
            </a:r>
            <a:r>
              <a:rPr kumimoji="1" lang="en-US" altLang="zh-CN">
                <a:ea typeface="宋体" panose="02010600030101010101" pitchFamily="2" charset="-122"/>
              </a:rPr>
              <a:t>) are even smaller than the call-related instruction sequence</a:t>
            </a:r>
            <a:endParaRPr kumimoji="1" lang="en-US" altLang="zh-CN">
              <a:ea typeface="宋体" panose="02010600030101010101" pitchFamily="2" charset="-122"/>
            </a:endParaRPr>
          </a:p>
          <a:p>
            <a:pPr lvl="1"/>
            <a:r>
              <a:rPr kumimoji="1" lang="en-US" altLang="zh-CN">
                <a:ea typeface="宋体" panose="02010600030101010101" pitchFamily="2" charset="-122"/>
              </a:rPr>
              <a:t>A smart compiler automatic inlines them</a:t>
            </a:r>
            <a:endParaRPr kumimoji="1" lang="en-US" altLang="zh-CN">
              <a:ea typeface="宋体" panose="02010600030101010101" pitchFamily="2" charset="-122"/>
            </a:endParaRPr>
          </a:p>
        </p:txBody>
      </p:sp>
      <p:sp>
        <p:nvSpPr>
          <p:cNvPr id="110595"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99655F86-6059-F844-B811-B358751EA2E8}"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1"/>
          <p:cNvSpPr>
            <a:spLocks noGrp="1" noChangeArrowheads="1"/>
          </p:cNvSpPr>
          <p:nvPr>
            <p:ph type="title"/>
          </p:nvPr>
        </p:nvSpPr>
        <p:spPr/>
        <p:txBody>
          <a:bodyPr/>
          <a:lstStyle/>
          <a:p>
            <a:r>
              <a:rPr kumimoji="1" lang="en-US" altLang="zh-CN">
                <a:ea typeface="宋体" panose="02010600030101010101" pitchFamily="2" charset="-122"/>
              </a:rPr>
              <a:t>Heuristics to control inlining</a:t>
            </a:r>
            <a:endParaRPr kumimoji="1" lang="zh-CN" altLang="en-US">
              <a:ea typeface="宋体" panose="02010600030101010101" pitchFamily="2" charset="-122"/>
            </a:endParaRPr>
          </a:p>
        </p:txBody>
      </p:sp>
      <p:sp>
        <p:nvSpPr>
          <p:cNvPr id="111618" name="内容占位符 2"/>
          <p:cNvSpPr>
            <a:spLocks noGrp="1" noChangeArrowheads="1"/>
          </p:cNvSpPr>
          <p:nvPr>
            <p:ph idx="1"/>
          </p:nvPr>
        </p:nvSpPr>
        <p:spPr/>
        <p:txBody>
          <a:bodyPr/>
          <a:lstStyle/>
          <a:p>
            <a:r>
              <a:rPr kumimoji="1" lang="en-US" altLang="zh-CN">
                <a:ea typeface="宋体" panose="02010600030101010101" pitchFamily="2" charset="-122"/>
              </a:rPr>
              <a:t>Expand only call sites frequently executed</a:t>
            </a:r>
            <a:endParaRPr kumimoji="1" lang="en-US" altLang="zh-CN">
              <a:ea typeface="宋体" panose="02010600030101010101" pitchFamily="2" charset="-122"/>
            </a:endParaRPr>
          </a:p>
          <a:p>
            <a:pPr lvl="1"/>
            <a:endParaRPr kumimoji="1" lang="en-US" altLang="zh-CN">
              <a:ea typeface="宋体" panose="02010600030101010101" pitchFamily="2" charset="-122"/>
            </a:endParaRPr>
          </a:p>
          <a:p>
            <a:r>
              <a:rPr kumimoji="1" lang="en-US" altLang="zh-CN">
                <a:ea typeface="宋体" panose="02010600030101010101" pitchFamily="2" charset="-122"/>
              </a:rPr>
              <a:t>Expand functions with small bodies</a:t>
            </a:r>
            <a:endParaRPr kumimoji="1" lang="en-US" altLang="zh-CN">
              <a:ea typeface="宋体" panose="02010600030101010101" pitchFamily="2" charset="-122"/>
            </a:endParaRPr>
          </a:p>
          <a:p>
            <a:endParaRPr kumimoji="1" lang="en-US" altLang="zh-CN">
              <a:ea typeface="宋体" panose="02010600030101010101" pitchFamily="2" charset="-122"/>
            </a:endParaRPr>
          </a:p>
          <a:p>
            <a:r>
              <a:rPr kumimoji="1" lang="en-US" altLang="zh-CN">
                <a:ea typeface="宋体" panose="02010600030101010101" pitchFamily="2" charset="-122"/>
              </a:rPr>
              <a:t>Expand functions called only once</a:t>
            </a:r>
            <a:endParaRPr kumimoji="1" lang="en-US" altLang="zh-CN">
              <a:ea typeface="宋体" panose="02010600030101010101" pitchFamily="2" charset="-122"/>
            </a:endParaRPr>
          </a:p>
          <a:p>
            <a:pPr lvl="1"/>
            <a:r>
              <a:rPr kumimoji="1" lang="en-US" altLang="zh-CN">
                <a:ea typeface="宋体" panose="02010600030101010101" pitchFamily="2" charset="-122"/>
              </a:rPr>
              <a:t>The original body can be removed by DFE</a:t>
            </a:r>
            <a:endParaRPr kumimoji="1" lang="en-US" altLang="zh-CN">
              <a:ea typeface="宋体" panose="02010600030101010101" pitchFamily="2" charset="-122"/>
            </a:endParaRPr>
          </a:p>
          <a:p>
            <a:pPr lvl="1"/>
            <a:r>
              <a:rPr kumimoji="1" lang="en-US" altLang="zh-CN">
                <a:ea typeface="宋体" panose="02010600030101010101" pitchFamily="2" charset="-122"/>
              </a:rPr>
              <a:t>The program size may not increase</a:t>
            </a:r>
            <a:endParaRPr kumimoji="1" lang="en-US" altLang="zh-CN">
              <a:ea typeface="宋体" panose="02010600030101010101" pitchFamily="2" charset="-122"/>
            </a:endParaRPr>
          </a:p>
        </p:txBody>
      </p:sp>
      <p:sp>
        <p:nvSpPr>
          <p:cNvPr id="111619"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9B99F0D3-7562-DA42-9E23-AD09BF2B9B5A}"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noChangeArrowheads="1"/>
          </p:cNvSpPr>
          <p:nvPr>
            <p:ph type="title"/>
          </p:nvPr>
        </p:nvSpPr>
        <p:spPr/>
        <p:txBody>
          <a:bodyPr/>
          <a:lstStyle/>
          <a:p>
            <a:r>
              <a:rPr kumimoji="1" lang="en-US" altLang="zh-CN" cap="none">
                <a:ea typeface="宋体" panose="02010600030101010101" pitchFamily="2" charset="-122"/>
              </a:rPr>
              <a:t>CLOSURE CONVERSION</a:t>
            </a:r>
            <a:endParaRPr kumimoji="1" lang="zh-CN" altLang="en-US" cap="none">
              <a:ea typeface="宋体" panose="02010600030101010101" pitchFamily="2" charset="-122"/>
            </a:endParaRPr>
          </a:p>
        </p:txBody>
      </p:sp>
      <p:sp>
        <p:nvSpPr>
          <p:cNvPr id="63490" name="文本占位符 2"/>
          <p:cNvSpPr>
            <a:spLocks noGrp="1" noChangeArrowheads="1"/>
          </p:cNvSpPr>
          <p:nvPr>
            <p:ph type="body" idx="1"/>
          </p:nvPr>
        </p:nvSpPr>
        <p:spPr/>
        <p:txBody>
          <a:bodyPr/>
          <a:lstStyle/>
          <a:p>
            <a:endParaRPr kumimoji="1" lang="zh-CN" altLang="en-US">
              <a:ea typeface="宋体" panose="02010600030101010101" pitchFamily="2" charset="-122"/>
            </a:endParaRPr>
          </a:p>
        </p:txBody>
      </p:sp>
      <p:sp>
        <p:nvSpPr>
          <p:cNvPr id="63491"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4D9E65D1-F224-D346-B31C-5EC55F29106A}"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noChangeArrowheads="1"/>
          </p:cNvSpPr>
          <p:nvPr>
            <p:ph type="title"/>
          </p:nvPr>
        </p:nvSpPr>
        <p:spPr/>
        <p:txBody>
          <a:bodyPr/>
          <a:lstStyle/>
          <a:p>
            <a:r>
              <a:rPr kumimoji="1" lang="en-US" altLang="zh-CN">
                <a:ea typeface="宋体" panose="02010600030101010101" pitchFamily="2" charset="-122"/>
              </a:rPr>
              <a:t>The example used in this part</a:t>
            </a:r>
            <a:endParaRPr kumimoji="1" lang="zh-CN" altLang="en-US">
              <a:ea typeface="宋体" panose="02010600030101010101" pitchFamily="2" charset="-122"/>
            </a:endParaRPr>
          </a:p>
        </p:txBody>
      </p:sp>
      <p:sp>
        <p:nvSpPr>
          <p:cNvPr id="77826" name="内容占位符 2"/>
          <p:cNvSpPr>
            <a:spLocks noGrp="1" noChangeArrowheads="1"/>
          </p:cNvSpPr>
          <p:nvPr>
            <p:ph idx="1"/>
          </p:nvPr>
        </p:nvSpPr>
        <p:spPr/>
        <p:txBody>
          <a:bodyPr/>
          <a:lstStyle/>
          <a:p>
            <a:endParaRPr kumimoji="1" lang="zh-CN" altLang="en-US">
              <a:ea typeface="宋体" panose="02010600030101010101" pitchFamily="2" charset="-122"/>
            </a:endParaRPr>
          </a:p>
        </p:txBody>
      </p:sp>
      <p:sp>
        <p:nvSpPr>
          <p:cNvPr id="77827"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48D884CC-E600-254A-AE7B-EA5EE56018EA}"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77828"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2800" y="1624013"/>
            <a:ext cx="57150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矩形 5"/>
          <p:cNvSpPr>
            <a:spLocks noChangeArrowheads="1"/>
          </p:cNvSpPr>
          <p:nvPr/>
        </p:nvSpPr>
        <p:spPr bwMode="auto">
          <a:xfrm>
            <a:off x="6551613" y="4384675"/>
            <a:ext cx="1760537" cy="228600"/>
          </a:xfrm>
          <a:prstGeom prst="rect">
            <a:avLst/>
          </a:prstGeom>
          <a:noFill/>
          <a:ln w="12700" algn="ctr">
            <a:solidFill>
              <a:schemeClr val="tx1"/>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77830" name="文本框 6"/>
          <p:cNvSpPr txBox="1">
            <a:spLocks noChangeArrowheads="1"/>
          </p:cNvSpPr>
          <p:nvPr/>
        </p:nvSpPr>
        <p:spPr bwMode="auto">
          <a:xfrm>
            <a:off x="609600" y="3886200"/>
            <a:ext cx="2132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t>print twice: i, i+i</a:t>
            </a:r>
            <a:endParaRPr kumimoji="1" lang="zh-CN" altLang="en-US" sz="2000"/>
          </a:p>
        </p:txBody>
      </p:sp>
      <p:sp>
        <p:nvSpPr>
          <p:cNvPr id="77831" name="矩形 9"/>
          <p:cNvSpPr>
            <a:spLocks noChangeArrowheads="1"/>
          </p:cNvSpPr>
          <p:nvPr/>
        </p:nvSpPr>
        <p:spPr bwMode="auto">
          <a:xfrm>
            <a:off x="4648200" y="4581525"/>
            <a:ext cx="990600" cy="228600"/>
          </a:xfrm>
          <a:prstGeom prst="rect">
            <a:avLst/>
          </a:prstGeom>
          <a:noFill/>
          <a:ln w="12700" algn="ctr">
            <a:solidFill>
              <a:schemeClr val="tx1"/>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cxnSp>
        <p:nvCxnSpPr>
          <p:cNvPr id="77832" name="直线箭头连接符 10"/>
          <p:cNvCxnSpPr>
            <a:cxnSpLocks noChangeShapeType="1"/>
          </p:cNvCxnSpPr>
          <p:nvPr/>
        </p:nvCxnSpPr>
        <p:spPr bwMode="auto">
          <a:xfrm>
            <a:off x="2743200" y="4114800"/>
            <a:ext cx="3808413" cy="384175"/>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cxnSp>
        <p:nvCxnSpPr>
          <p:cNvPr id="77833" name="直线箭头连接符 12"/>
          <p:cNvCxnSpPr/>
          <p:nvPr/>
        </p:nvCxnSpPr>
        <p:spPr bwMode="auto">
          <a:xfrm>
            <a:off x="2741613" y="4114800"/>
            <a:ext cx="1906587" cy="579438"/>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sp>
        <p:nvSpPr>
          <p:cNvPr id="77834" name="文本框 14"/>
          <p:cNvSpPr txBox="1">
            <a:spLocks noChangeArrowheads="1"/>
          </p:cNvSpPr>
          <p:nvPr/>
        </p:nvSpPr>
        <p:spPr bwMode="auto">
          <a:xfrm>
            <a:off x="587375" y="4568825"/>
            <a:ext cx="2401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t>suppose list = {1,2}</a:t>
            </a:r>
            <a:endParaRPr kumimoji="1" lang="en-US" altLang="zh-CN" sz="2000"/>
          </a:p>
          <a:p>
            <a:pPr>
              <a:spcBef>
                <a:spcPct val="0"/>
              </a:spcBef>
              <a:buFontTx/>
              <a:buNone/>
            </a:pPr>
            <a:r>
              <a:rPr kumimoji="1" lang="en-US" altLang="zh-CN" sz="2000"/>
              <a:t>output: 1,2,2,4</a:t>
            </a:r>
            <a:endParaRPr kumimoji="1" lang="zh-CN" alt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4"/>
          <p:cNvSpPr>
            <a:spLocks noGrp="1" noChangeArrowheads="1"/>
          </p:cNvSpPr>
          <p:nvPr>
            <p:ph type="title"/>
          </p:nvPr>
        </p:nvSpPr>
        <p:spPr/>
        <p:txBody>
          <a:bodyPr/>
          <a:lstStyle/>
          <a:p>
            <a:r>
              <a:rPr lang="en-US" altLang="zh-CN">
                <a:ea typeface="宋体" panose="02010600030101010101" pitchFamily="2" charset="-122"/>
              </a:rPr>
              <a:t>Recap: what is a closure?</a:t>
            </a:r>
            <a:endParaRPr lang="zh-CN" altLang="en-US">
              <a:ea typeface="宋体" panose="02010600030101010101" pitchFamily="2" charset="-122"/>
            </a:endParaRPr>
          </a:p>
        </p:txBody>
      </p:sp>
      <p:sp>
        <p:nvSpPr>
          <p:cNvPr id="64514" name="内容占位符 5"/>
          <p:cNvSpPr>
            <a:spLocks noGrp="1" noChangeArrowheads="1"/>
          </p:cNvSpPr>
          <p:nvPr>
            <p:ph idx="1"/>
          </p:nvPr>
        </p:nvSpPr>
        <p:spPr/>
        <p:txBody>
          <a:bodyPr/>
          <a:lstStyle/>
          <a:p>
            <a:r>
              <a:rPr lang="en-US" altLang="zh-CN">
                <a:ea typeface="宋体" panose="02010600030101010101" pitchFamily="2" charset="-122"/>
              </a:rPr>
              <a:t>A closure combines </a:t>
            </a:r>
            <a:endParaRPr lang="en-US" altLang="zh-CN">
              <a:ea typeface="宋体" panose="02010600030101010101" pitchFamily="2" charset="-122"/>
            </a:endParaRPr>
          </a:p>
          <a:p>
            <a:pPr lvl="1"/>
            <a:r>
              <a:rPr lang="en-US" altLang="zh-CN">
                <a:ea typeface="宋体" panose="02010600030101010101" pitchFamily="2" charset="-122"/>
              </a:rPr>
              <a:t>A </a:t>
            </a:r>
            <a:r>
              <a:rPr lang="en-US" altLang="zh-CN">
                <a:solidFill>
                  <a:srgbClr val="FF0000"/>
                </a:solidFill>
                <a:ea typeface="宋体" panose="02010600030101010101" pitchFamily="2" charset="-122"/>
              </a:rPr>
              <a:t>function pointer</a:t>
            </a:r>
            <a:r>
              <a:rPr lang="en-US" altLang="zh-CN">
                <a:ea typeface="宋体" panose="02010600030101010101" pitchFamily="2" charset="-122"/>
              </a:rPr>
              <a:t> (to its </a:t>
            </a:r>
            <a:r>
              <a:rPr lang="en-US" altLang="zh-CN">
                <a:solidFill>
                  <a:srgbClr val="FF0000"/>
                </a:solidFill>
                <a:ea typeface="宋体" panose="02010600030101010101" pitchFamily="2" charset="-122"/>
              </a:rPr>
              <a:t>machine code</a:t>
            </a:r>
            <a:r>
              <a:rPr lang="en-US" altLang="zh-CN">
                <a:ea typeface="宋体" panose="02010600030101010101" pitchFamily="2" charset="-122"/>
              </a:rPr>
              <a:t>)</a:t>
            </a:r>
            <a:endParaRPr lang="en-US" altLang="zh-CN">
              <a:ea typeface="宋体" panose="02010600030101010101" pitchFamily="2" charset="-122"/>
            </a:endParaRPr>
          </a:p>
          <a:p>
            <a:pPr lvl="1"/>
            <a:r>
              <a:rPr lang="en-US" altLang="zh-CN">
                <a:ea typeface="宋体" panose="02010600030101010101" pitchFamily="2" charset="-122"/>
              </a:rPr>
              <a:t>A means of accessing</a:t>
            </a:r>
            <a:r>
              <a:rPr lang="en-US" altLang="zh-CN">
                <a:solidFill>
                  <a:srgbClr val="FF0000"/>
                </a:solidFill>
                <a:ea typeface="宋体" panose="02010600030101010101" pitchFamily="2" charset="-122"/>
              </a:rPr>
              <a:t> non-local (free) variables</a:t>
            </a:r>
            <a:endParaRPr lang="en-US" altLang="zh-CN">
              <a:ea typeface="宋体" panose="02010600030101010101" pitchFamily="2" charset="-122"/>
            </a:endParaRPr>
          </a:p>
          <a:p>
            <a:pPr lvl="1"/>
            <a:endParaRPr lang="en-US" altLang="zh-CN">
              <a:ea typeface="宋体" panose="02010600030101010101" pitchFamily="2" charset="-122"/>
            </a:endParaRPr>
          </a:p>
          <a:p>
            <a:r>
              <a:rPr lang="en-US" altLang="zh-CN">
                <a:ea typeface="宋体" panose="02010600030101010101" pitchFamily="2" charset="-122"/>
              </a:rPr>
              <a:t>We use </a:t>
            </a:r>
            <a:r>
              <a:rPr lang="en-US" altLang="zh-CN">
                <a:solidFill>
                  <a:srgbClr val="FF0000"/>
                </a:solidFill>
                <a:ea typeface="宋体" panose="02010600030101010101" pitchFamily="2" charset="-122"/>
              </a:rPr>
              <a:t>heap-allocated records</a:t>
            </a:r>
            <a:r>
              <a:rPr lang="en-US" altLang="zh-CN">
                <a:ea typeface="宋体" panose="02010600030101010101" pitchFamily="2" charset="-122"/>
              </a:rPr>
              <a:t> to implement closures</a:t>
            </a:r>
            <a:endParaRPr lang="zh-CN" altLang="en-US">
              <a:ea typeface="宋体" panose="02010600030101010101" pitchFamily="2" charset="-122"/>
            </a:endParaRPr>
          </a:p>
        </p:txBody>
      </p:sp>
      <p:sp>
        <p:nvSpPr>
          <p:cNvPr id="64515"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29C38B7E-9D89-3945-A5CB-270C43CA14F3}"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64516" name="矩形 8"/>
          <p:cNvSpPr>
            <a:spLocks noChangeArrowheads="1"/>
          </p:cNvSpPr>
          <p:nvPr/>
        </p:nvSpPr>
        <p:spPr bwMode="auto">
          <a:xfrm>
            <a:off x="3276600" y="4911725"/>
            <a:ext cx="685800" cy="914400"/>
          </a:xfrm>
          <a:prstGeom prst="rect">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64517" name="矩形 9"/>
          <p:cNvSpPr>
            <a:spLocks noChangeArrowheads="1"/>
          </p:cNvSpPr>
          <p:nvPr/>
        </p:nvSpPr>
        <p:spPr bwMode="auto">
          <a:xfrm>
            <a:off x="3276600" y="5826125"/>
            <a:ext cx="685800" cy="914400"/>
          </a:xfrm>
          <a:prstGeom prst="rect">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64518" name="文本框 10"/>
          <p:cNvSpPr txBox="1">
            <a:spLocks noChangeArrowheads="1"/>
          </p:cNvSpPr>
          <p:nvPr/>
        </p:nvSpPr>
        <p:spPr bwMode="auto">
          <a:xfrm>
            <a:off x="2487613" y="5214938"/>
            <a:ext cx="560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400"/>
              <a:t>main</a:t>
            </a:r>
            <a:endParaRPr kumimoji="1" lang="zh-CN" altLang="en-US" sz="1400"/>
          </a:p>
        </p:txBody>
      </p:sp>
      <p:sp>
        <p:nvSpPr>
          <p:cNvPr id="64519" name="文本框 11"/>
          <p:cNvSpPr txBox="1">
            <a:spLocks noChangeArrowheads="1"/>
          </p:cNvSpPr>
          <p:nvPr/>
        </p:nvSpPr>
        <p:spPr bwMode="auto">
          <a:xfrm>
            <a:off x="2524125" y="6129338"/>
            <a:ext cx="487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400"/>
              <a:t>add</a:t>
            </a:r>
            <a:endParaRPr kumimoji="1" lang="zh-CN" altLang="en-US" sz="1400"/>
          </a:p>
        </p:txBody>
      </p:sp>
      <p:sp>
        <p:nvSpPr>
          <p:cNvPr id="64520" name="文本框 14"/>
          <p:cNvSpPr txBox="1">
            <a:spLocks noChangeArrowheads="1"/>
          </p:cNvSpPr>
          <p:nvPr/>
        </p:nvSpPr>
        <p:spPr bwMode="auto">
          <a:xfrm>
            <a:off x="2794000" y="4344988"/>
            <a:ext cx="1651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800"/>
              <a:t>Stack frames</a:t>
            </a:r>
            <a:endParaRPr kumimoji="1" lang="zh-CN" altLang="en-US" sz="1800"/>
          </a:p>
        </p:txBody>
      </p:sp>
      <p:sp>
        <p:nvSpPr>
          <p:cNvPr id="64521" name="矩形 17"/>
          <p:cNvSpPr>
            <a:spLocks noChangeArrowheads="1"/>
          </p:cNvSpPr>
          <p:nvPr/>
        </p:nvSpPr>
        <p:spPr bwMode="auto">
          <a:xfrm>
            <a:off x="3276600" y="5586413"/>
            <a:ext cx="685800" cy="227012"/>
          </a:xfrm>
          <a:prstGeom prst="rect">
            <a:avLst/>
          </a:prstGeom>
          <a:noFill/>
          <a:ln w="12700" algn="ctr">
            <a:solidFill>
              <a:schemeClr val="tx1"/>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64522" name="文本框 18"/>
          <p:cNvSpPr txBox="1">
            <a:spLocks noChangeArrowheads="1"/>
          </p:cNvSpPr>
          <p:nvPr/>
        </p:nvSpPr>
        <p:spPr bwMode="auto">
          <a:xfrm>
            <a:off x="3438525" y="5564188"/>
            <a:ext cx="3619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200"/>
              <a:t>EP</a:t>
            </a:r>
            <a:endParaRPr kumimoji="1" lang="zh-CN" altLang="en-US" sz="1200"/>
          </a:p>
        </p:txBody>
      </p:sp>
      <p:sp>
        <p:nvSpPr>
          <p:cNvPr id="64523" name="矩形 19"/>
          <p:cNvSpPr>
            <a:spLocks noChangeArrowheads="1"/>
          </p:cNvSpPr>
          <p:nvPr/>
        </p:nvSpPr>
        <p:spPr bwMode="auto">
          <a:xfrm>
            <a:off x="3276600" y="6505575"/>
            <a:ext cx="685800" cy="227013"/>
          </a:xfrm>
          <a:prstGeom prst="rect">
            <a:avLst/>
          </a:prstGeom>
          <a:noFill/>
          <a:ln w="12700" algn="ctr">
            <a:solidFill>
              <a:schemeClr val="tx1"/>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64524" name="文本框 20"/>
          <p:cNvSpPr txBox="1">
            <a:spLocks noChangeArrowheads="1"/>
          </p:cNvSpPr>
          <p:nvPr/>
        </p:nvSpPr>
        <p:spPr bwMode="auto">
          <a:xfrm>
            <a:off x="3438525" y="6483350"/>
            <a:ext cx="3619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200"/>
              <a:t>EP</a:t>
            </a:r>
            <a:endParaRPr kumimoji="1" lang="zh-CN" altLang="en-US" sz="1200"/>
          </a:p>
        </p:txBody>
      </p:sp>
      <p:sp>
        <p:nvSpPr>
          <p:cNvPr id="64525" name="矩形 21"/>
          <p:cNvSpPr>
            <a:spLocks noChangeArrowheads="1"/>
          </p:cNvSpPr>
          <p:nvPr/>
        </p:nvSpPr>
        <p:spPr bwMode="auto">
          <a:xfrm>
            <a:off x="4811713" y="6038850"/>
            <a:ext cx="685800" cy="458788"/>
          </a:xfrm>
          <a:prstGeom prst="rect">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64526" name="矩形 23"/>
          <p:cNvSpPr>
            <a:spLocks noChangeArrowheads="1"/>
          </p:cNvSpPr>
          <p:nvPr/>
        </p:nvSpPr>
        <p:spPr bwMode="auto">
          <a:xfrm>
            <a:off x="4811713" y="6038850"/>
            <a:ext cx="685800" cy="227013"/>
          </a:xfrm>
          <a:prstGeom prst="rect">
            <a:avLst/>
          </a:prstGeom>
          <a:noFill/>
          <a:ln w="12700" algn="ctr">
            <a:solidFill>
              <a:schemeClr val="tx1"/>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64527" name="文本框 24"/>
          <p:cNvSpPr txBox="1">
            <a:spLocks noChangeArrowheads="1"/>
          </p:cNvSpPr>
          <p:nvPr/>
        </p:nvSpPr>
        <p:spPr bwMode="auto">
          <a:xfrm>
            <a:off x="4973638" y="6016625"/>
            <a:ext cx="3778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200"/>
              <a:t>SL</a:t>
            </a:r>
            <a:endParaRPr kumimoji="1" lang="zh-CN" altLang="en-US" sz="1200"/>
          </a:p>
        </p:txBody>
      </p:sp>
      <p:sp>
        <p:nvSpPr>
          <p:cNvPr id="64528" name="矩形 27"/>
          <p:cNvSpPr>
            <a:spLocks noChangeArrowheads="1"/>
          </p:cNvSpPr>
          <p:nvPr/>
        </p:nvSpPr>
        <p:spPr bwMode="auto">
          <a:xfrm>
            <a:off x="4811713" y="6270625"/>
            <a:ext cx="685800" cy="227013"/>
          </a:xfrm>
          <a:prstGeom prst="rect">
            <a:avLst/>
          </a:prstGeom>
          <a:noFill/>
          <a:ln w="12700" algn="ctr">
            <a:solidFill>
              <a:schemeClr val="tx1"/>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64529" name="文本框 28"/>
          <p:cNvSpPr txBox="1">
            <a:spLocks noChangeArrowheads="1"/>
          </p:cNvSpPr>
          <p:nvPr/>
        </p:nvSpPr>
        <p:spPr bwMode="auto">
          <a:xfrm>
            <a:off x="5016500" y="6246813"/>
            <a:ext cx="279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200"/>
              <a:t>5</a:t>
            </a:r>
            <a:endParaRPr kumimoji="1" lang="zh-CN" altLang="en-US" sz="1200"/>
          </a:p>
        </p:txBody>
      </p:sp>
      <p:cxnSp>
        <p:nvCxnSpPr>
          <p:cNvPr id="64530" name="直线箭头连接符 30"/>
          <p:cNvCxnSpPr>
            <a:stCxn id="64523" idx="3"/>
            <a:endCxn id="64526" idx="1"/>
          </p:cNvCxnSpPr>
          <p:nvPr/>
        </p:nvCxnSpPr>
        <p:spPr bwMode="auto">
          <a:xfrm flipV="1">
            <a:off x="3962400" y="6153150"/>
            <a:ext cx="849313" cy="466725"/>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sp>
        <p:nvSpPr>
          <p:cNvPr id="64531" name="文本框 31"/>
          <p:cNvSpPr txBox="1">
            <a:spLocks noChangeArrowheads="1"/>
          </p:cNvSpPr>
          <p:nvPr/>
        </p:nvSpPr>
        <p:spPr bwMode="auto">
          <a:xfrm>
            <a:off x="5543550" y="6076950"/>
            <a:ext cx="12255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400"/>
              <a:t>add’s escape</a:t>
            </a:r>
            <a:endParaRPr kumimoji="1" lang="zh-CN" altLang="en-US" sz="1400"/>
          </a:p>
        </p:txBody>
      </p:sp>
      <p:sp>
        <p:nvSpPr>
          <p:cNvPr id="64532" name="矩形 32"/>
          <p:cNvSpPr>
            <a:spLocks noChangeArrowheads="1"/>
          </p:cNvSpPr>
          <p:nvPr/>
        </p:nvSpPr>
        <p:spPr bwMode="auto">
          <a:xfrm>
            <a:off x="4811713" y="4987925"/>
            <a:ext cx="685800" cy="458788"/>
          </a:xfrm>
          <a:prstGeom prst="rect">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64533" name="矩形 33"/>
          <p:cNvSpPr>
            <a:spLocks noChangeArrowheads="1"/>
          </p:cNvSpPr>
          <p:nvPr/>
        </p:nvSpPr>
        <p:spPr bwMode="auto">
          <a:xfrm>
            <a:off x="4811713" y="4987925"/>
            <a:ext cx="685800" cy="227013"/>
          </a:xfrm>
          <a:prstGeom prst="rect">
            <a:avLst/>
          </a:prstGeom>
          <a:noFill/>
          <a:ln w="12700" algn="ctr">
            <a:solidFill>
              <a:schemeClr val="tx1"/>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64534" name="文本框 34"/>
          <p:cNvSpPr txBox="1">
            <a:spLocks noChangeArrowheads="1"/>
          </p:cNvSpPr>
          <p:nvPr/>
        </p:nvSpPr>
        <p:spPr bwMode="auto">
          <a:xfrm>
            <a:off x="4973638" y="4965700"/>
            <a:ext cx="377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200"/>
              <a:t>SL</a:t>
            </a:r>
            <a:endParaRPr kumimoji="1" lang="zh-CN" altLang="en-US" sz="1200"/>
          </a:p>
        </p:txBody>
      </p:sp>
      <p:sp>
        <p:nvSpPr>
          <p:cNvPr id="64535" name="矩形 35"/>
          <p:cNvSpPr>
            <a:spLocks noChangeArrowheads="1"/>
          </p:cNvSpPr>
          <p:nvPr/>
        </p:nvSpPr>
        <p:spPr bwMode="auto">
          <a:xfrm>
            <a:off x="4811713" y="5219700"/>
            <a:ext cx="685800" cy="227013"/>
          </a:xfrm>
          <a:prstGeom prst="rect">
            <a:avLst/>
          </a:prstGeom>
          <a:noFill/>
          <a:ln w="12700" algn="ctr">
            <a:solidFill>
              <a:schemeClr val="tx1"/>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64536" name="文本框 49"/>
          <p:cNvSpPr txBox="1">
            <a:spLocks noChangeArrowheads="1"/>
          </p:cNvSpPr>
          <p:nvPr/>
        </p:nvSpPr>
        <p:spPr bwMode="auto">
          <a:xfrm>
            <a:off x="5513388" y="5033963"/>
            <a:ext cx="1298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400"/>
              <a:t>main’s escape</a:t>
            </a:r>
            <a:endParaRPr kumimoji="1" lang="zh-CN" altLang="en-US" sz="1400"/>
          </a:p>
        </p:txBody>
      </p:sp>
      <p:cxnSp>
        <p:nvCxnSpPr>
          <p:cNvPr id="64537" name="曲线连接符 56"/>
          <p:cNvCxnSpPr>
            <a:stCxn id="64527" idx="0"/>
            <a:endCxn id="64533" idx="1"/>
          </p:cNvCxnSpPr>
          <p:nvPr/>
        </p:nvCxnSpPr>
        <p:spPr bwMode="auto">
          <a:xfrm rot="16200000" flipV="1">
            <a:off x="4529138" y="5383213"/>
            <a:ext cx="915987" cy="350837"/>
          </a:xfrm>
          <a:prstGeom prst="curvedConnector4">
            <a:avLst>
              <a:gd name="adj1" fmla="val 39046"/>
              <a:gd name="adj2" fmla="val 165120"/>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sp>
        <p:nvSpPr>
          <p:cNvPr id="64538" name="文本框 61"/>
          <p:cNvSpPr txBox="1">
            <a:spLocks noChangeArrowheads="1"/>
          </p:cNvSpPr>
          <p:nvPr/>
        </p:nvSpPr>
        <p:spPr bwMode="auto">
          <a:xfrm>
            <a:off x="4532313" y="4343400"/>
            <a:ext cx="1636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800"/>
              <a:t>Heap records</a:t>
            </a:r>
            <a:endParaRPr kumimoji="1" lang="zh-CN" altLang="en-US" sz="1800"/>
          </a:p>
        </p:txBody>
      </p:sp>
      <p:cxnSp>
        <p:nvCxnSpPr>
          <p:cNvPr id="64539" name="直线箭头连接符 63"/>
          <p:cNvCxnSpPr>
            <a:cxnSpLocks noChangeShapeType="1"/>
            <a:stCxn id="64521" idx="3"/>
          </p:cNvCxnSpPr>
          <p:nvPr/>
        </p:nvCxnSpPr>
        <p:spPr bwMode="auto">
          <a:xfrm flipV="1">
            <a:off x="3962400" y="5100638"/>
            <a:ext cx="849313" cy="600075"/>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noChangeArrowheads="1"/>
          </p:cNvSpPr>
          <p:nvPr>
            <p:ph type="title"/>
          </p:nvPr>
        </p:nvSpPr>
        <p:spPr>
          <a:xfrm>
            <a:off x="457200" y="457200"/>
            <a:ext cx="8557260" cy="914400"/>
          </a:xfrm>
        </p:spPr>
        <p:txBody>
          <a:bodyPr/>
          <a:lstStyle/>
          <a:p>
            <a:r>
              <a:rPr kumimoji="1" lang="en-US" altLang="zh-CN">
                <a:ea typeface="宋体" panose="02010600030101010101" pitchFamily="2" charset="-122"/>
              </a:rPr>
              <a:t>Closures are complicated than normal functions </a:t>
            </a:r>
            <a:endParaRPr kumimoji="1" lang="zh-CN" altLang="en-US">
              <a:ea typeface="宋体" panose="02010600030101010101" pitchFamily="2" charset="-122"/>
            </a:endParaRPr>
          </a:p>
        </p:txBody>
      </p:sp>
      <p:sp>
        <p:nvSpPr>
          <p:cNvPr id="65538" name="内容占位符 2"/>
          <p:cNvSpPr>
            <a:spLocks noGrp="1" noChangeArrowheads="1"/>
          </p:cNvSpPr>
          <p:nvPr>
            <p:ph idx="1"/>
          </p:nvPr>
        </p:nvSpPr>
        <p:spPr/>
        <p:txBody>
          <a:bodyPr/>
          <a:lstStyle/>
          <a:p>
            <a:r>
              <a:rPr kumimoji="1" lang="en-US" altLang="zh-CN" dirty="0">
                <a:ea typeface="宋体" panose="02010600030101010101" pitchFamily="2" charset="-122"/>
              </a:rPr>
              <a:t>It contains not only code but also data</a:t>
            </a:r>
            <a:endParaRPr kumimoji="1" lang="en-US" altLang="zh-CN" dirty="0">
              <a:ea typeface="宋体" panose="02010600030101010101" pitchFamily="2" charset="-122"/>
            </a:endParaRPr>
          </a:p>
          <a:p>
            <a:pPr lvl="1"/>
            <a:r>
              <a:rPr kumimoji="1" lang="en-US" altLang="zh-CN" dirty="0">
                <a:ea typeface="宋体" panose="02010600030101010101" pitchFamily="2" charset="-122"/>
              </a:rPr>
              <a:t>Making it harder for backend analysis</a:t>
            </a:r>
            <a:endParaRPr kumimoji="1" lang="en-US" altLang="zh-CN" dirty="0">
              <a:ea typeface="宋体" panose="02010600030101010101" pitchFamily="2" charset="-122"/>
            </a:endParaRPr>
          </a:p>
          <a:p>
            <a:pPr lvl="1"/>
            <a:endParaRPr kumimoji="1" lang="en-US" altLang="zh-CN" dirty="0">
              <a:ea typeface="宋体" panose="02010600030101010101" pitchFamily="2" charset="-122"/>
            </a:endParaRPr>
          </a:p>
          <a:p>
            <a:r>
              <a:rPr kumimoji="1" lang="en-US" altLang="zh-CN" dirty="0">
                <a:ea typeface="宋体" panose="02010600030101010101" pitchFamily="2" charset="-122"/>
              </a:rPr>
              <a:t>So we need a </a:t>
            </a:r>
            <a:r>
              <a:rPr kumimoji="1" lang="en-US" altLang="zh-CN" dirty="0">
                <a:solidFill>
                  <a:srgbClr val="FF0000"/>
                </a:solidFill>
                <a:ea typeface="宋体" panose="02010600030101010101" pitchFamily="2" charset="-122"/>
              </a:rPr>
              <a:t>closure conversion </a:t>
            </a:r>
            <a:r>
              <a:rPr kumimoji="1" lang="en-US" altLang="zh-CN" dirty="0">
                <a:ea typeface="宋体" panose="02010600030101010101" pitchFamily="2" charset="-122"/>
              </a:rPr>
              <a:t>phase </a:t>
            </a:r>
            <a:endParaRPr kumimoji="1" lang="en-US" altLang="zh-CN" dirty="0">
              <a:ea typeface="宋体" panose="02010600030101010101" pitchFamily="2" charset="-122"/>
            </a:endParaRPr>
          </a:p>
          <a:p>
            <a:pPr lvl="1"/>
            <a:r>
              <a:rPr kumimoji="1" lang="en-US" altLang="zh-CN" dirty="0">
                <a:ea typeface="宋体" panose="02010600030101010101" pitchFamily="2" charset="-122"/>
              </a:rPr>
              <a:t>So none of the functions </a:t>
            </a:r>
            <a:r>
              <a:rPr kumimoji="1" lang="en-US" altLang="zh-CN" dirty="0">
                <a:solidFill>
                  <a:srgbClr val="FF0000"/>
                </a:solidFill>
                <a:ea typeface="宋体" panose="02010600030101010101" pitchFamily="2" charset="-122"/>
              </a:rPr>
              <a:t>appears to access free variables</a:t>
            </a:r>
            <a:endParaRPr kumimoji="1" lang="en-US" altLang="zh-CN" dirty="0">
              <a:ea typeface="宋体" panose="02010600030101010101" pitchFamily="2" charset="-122"/>
            </a:endParaRPr>
          </a:p>
          <a:p>
            <a:pPr lvl="1"/>
            <a:r>
              <a:rPr kumimoji="1" lang="en-US" altLang="zh-CN" dirty="0">
                <a:ea typeface="宋体" panose="02010600030101010101" pitchFamily="2" charset="-122"/>
              </a:rPr>
              <a:t>Basic idea: turning free variable access into formal parameter access</a:t>
            </a:r>
            <a:endParaRPr kumimoji="1" lang="en-US" altLang="zh-CN" dirty="0">
              <a:ea typeface="宋体" panose="02010600030101010101" pitchFamily="2" charset="-122"/>
            </a:endParaRPr>
          </a:p>
          <a:p>
            <a:endParaRPr kumimoji="1" lang="zh-CN" altLang="en-US" dirty="0">
              <a:ea typeface="宋体" panose="02010600030101010101" pitchFamily="2" charset="-122"/>
            </a:endParaRPr>
          </a:p>
        </p:txBody>
      </p:sp>
      <p:sp>
        <p:nvSpPr>
          <p:cNvPr id="65539"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F504D3B2-9E02-CA42-AF55-E6A5B3C604A1}"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noChangeArrowheads="1"/>
          </p:cNvSpPr>
          <p:nvPr>
            <p:ph type="title"/>
          </p:nvPr>
        </p:nvSpPr>
        <p:spPr/>
        <p:txBody>
          <a:bodyPr/>
          <a:lstStyle/>
          <a:p>
            <a:r>
              <a:rPr kumimoji="1" lang="en-US" altLang="zh-CN">
                <a:ea typeface="宋体" panose="02010600030101010101" pitchFamily="2" charset="-122"/>
              </a:rPr>
              <a:t>Formal rewriting rules</a:t>
            </a:r>
            <a:endParaRPr kumimoji="1" lang="zh-CN" altLang="en-US">
              <a:ea typeface="宋体" panose="02010600030101010101" pitchFamily="2" charset="-122"/>
            </a:endParaRPr>
          </a:p>
        </p:txBody>
      </p:sp>
      <p:sp>
        <p:nvSpPr>
          <p:cNvPr id="66562" name="内容占位符 2"/>
          <p:cNvSpPr>
            <a:spLocks noGrp="1" noChangeArrowheads="1"/>
          </p:cNvSpPr>
          <p:nvPr>
            <p:ph idx="1"/>
          </p:nvPr>
        </p:nvSpPr>
        <p:spPr/>
        <p:txBody>
          <a:bodyPr/>
          <a:lstStyle/>
          <a:p>
            <a:r>
              <a:rPr kumimoji="1" lang="en-US" altLang="zh-CN" dirty="0">
                <a:ea typeface="宋体" panose="02010600030101010101" pitchFamily="2" charset="-122"/>
              </a:rPr>
              <a:t>Given a function f(a</a:t>
            </a:r>
            <a:r>
              <a:rPr kumimoji="1" lang="en-US" altLang="zh-CN" baseline="-25000" dirty="0">
                <a:ea typeface="宋体" panose="02010600030101010101" pitchFamily="2" charset="-122"/>
              </a:rPr>
              <a:t>1</a:t>
            </a:r>
            <a:r>
              <a:rPr kumimoji="1" lang="en-US" altLang="zh-CN" dirty="0">
                <a:ea typeface="宋体" panose="02010600030101010101" pitchFamily="2" charset="-122"/>
              </a:rPr>
              <a:t>, …, a</a:t>
            </a:r>
            <a:r>
              <a:rPr kumimoji="1" lang="en-US" altLang="zh-CN" baseline="-25000" dirty="0">
                <a:ea typeface="宋体" panose="02010600030101010101" pitchFamily="2" charset="-122"/>
              </a:rPr>
              <a:t>n</a:t>
            </a:r>
            <a:r>
              <a:rPr kumimoji="1" lang="en-US" altLang="zh-CN" dirty="0">
                <a:ea typeface="宋体" panose="02010600030101010101" pitchFamily="2" charset="-122"/>
              </a:rPr>
              <a:t>) = B at nesting depth d with escaping variables </a:t>
            </a:r>
            <a:r>
              <a:rPr kumimoji="1" lang="en-US" altLang="zh-CN" dirty="0">
                <a:solidFill>
                  <a:srgbClr val="FF0000"/>
                </a:solidFill>
                <a:ea typeface="宋体" panose="02010600030101010101" pitchFamily="2" charset="-122"/>
              </a:rPr>
              <a:t>x</a:t>
            </a:r>
            <a:r>
              <a:rPr kumimoji="1" lang="en-US" altLang="zh-CN" baseline="-25000" dirty="0">
                <a:solidFill>
                  <a:srgbClr val="FF0000"/>
                </a:solidFill>
                <a:ea typeface="宋体" panose="02010600030101010101" pitchFamily="2" charset="-122"/>
              </a:rPr>
              <a:t>1</a:t>
            </a:r>
            <a:r>
              <a:rPr kumimoji="1" lang="en-US" altLang="zh-CN" dirty="0">
                <a:solidFill>
                  <a:srgbClr val="FF0000"/>
                </a:solidFill>
                <a:ea typeface="宋体" panose="02010600030101010101" pitchFamily="2" charset="-122"/>
              </a:rPr>
              <a:t>, x</a:t>
            </a:r>
            <a:r>
              <a:rPr kumimoji="1" lang="en-US" altLang="zh-CN" baseline="-25000" dirty="0">
                <a:solidFill>
                  <a:srgbClr val="FF0000"/>
                </a:solidFill>
                <a:ea typeface="宋体" panose="02010600030101010101" pitchFamily="2" charset="-122"/>
              </a:rPr>
              <a:t>2</a:t>
            </a:r>
            <a:r>
              <a:rPr kumimoji="1" lang="en-US" altLang="zh-CN" dirty="0">
                <a:solidFill>
                  <a:srgbClr val="FF0000"/>
                </a:solidFill>
                <a:ea typeface="宋体" panose="02010600030101010101" pitchFamily="2" charset="-122"/>
              </a:rPr>
              <a:t>, …, </a:t>
            </a:r>
            <a:r>
              <a:rPr kumimoji="1" lang="en-US" altLang="zh-CN" dirty="0" err="1">
                <a:solidFill>
                  <a:srgbClr val="FF0000"/>
                </a:solidFill>
                <a:ea typeface="宋体" panose="02010600030101010101" pitchFamily="2" charset="-122"/>
              </a:rPr>
              <a:t>x</a:t>
            </a:r>
            <a:r>
              <a:rPr kumimoji="1" lang="en-US" altLang="zh-CN" baseline="-25000" dirty="0" err="1">
                <a:solidFill>
                  <a:srgbClr val="FF0000"/>
                </a:solidFill>
                <a:ea typeface="宋体" panose="02010600030101010101" pitchFamily="2" charset="-122"/>
              </a:rPr>
              <a:t>n</a:t>
            </a:r>
            <a:r>
              <a:rPr kumimoji="1" lang="en-US" altLang="zh-CN" dirty="0">
                <a:ea typeface="宋体" panose="02010600030101010101" pitchFamily="2" charset="-122"/>
              </a:rPr>
              <a:t> and non-escaping variables </a:t>
            </a:r>
            <a:r>
              <a:rPr kumimoji="1" lang="en-US" altLang="zh-CN" dirty="0">
                <a:solidFill>
                  <a:srgbClr val="00B0F0"/>
                </a:solidFill>
                <a:ea typeface="宋体" panose="02010600030101010101" pitchFamily="2" charset="-122"/>
              </a:rPr>
              <a:t>y</a:t>
            </a:r>
            <a:r>
              <a:rPr kumimoji="1" lang="en-US" altLang="zh-CN" baseline="-25000" dirty="0">
                <a:solidFill>
                  <a:srgbClr val="00B0F0"/>
                </a:solidFill>
                <a:ea typeface="宋体" panose="02010600030101010101" pitchFamily="2" charset="-122"/>
              </a:rPr>
              <a:t>1</a:t>
            </a:r>
            <a:r>
              <a:rPr kumimoji="1" lang="en-US" altLang="zh-CN" dirty="0">
                <a:solidFill>
                  <a:srgbClr val="00B0F0"/>
                </a:solidFill>
                <a:ea typeface="宋体" panose="02010600030101010101" pitchFamily="2" charset="-122"/>
              </a:rPr>
              <a:t>, y</a:t>
            </a:r>
            <a:r>
              <a:rPr kumimoji="1" lang="en-US" altLang="zh-CN" baseline="-25000" dirty="0">
                <a:solidFill>
                  <a:srgbClr val="00B0F0"/>
                </a:solidFill>
                <a:ea typeface="宋体" panose="02010600030101010101" pitchFamily="2" charset="-122"/>
              </a:rPr>
              <a:t>2</a:t>
            </a:r>
            <a:r>
              <a:rPr kumimoji="1" lang="en-US" altLang="zh-CN" dirty="0">
                <a:solidFill>
                  <a:srgbClr val="00B0F0"/>
                </a:solidFill>
                <a:ea typeface="宋体" panose="02010600030101010101" pitchFamily="2" charset="-122"/>
              </a:rPr>
              <a:t>, …, </a:t>
            </a:r>
            <a:r>
              <a:rPr kumimoji="1" lang="en-US" altLang="zh-CN" dirty="0" err="1">
                <a:solidFill>
                  <a:srgbClr val="00B0F0"/>
                </a:solidFill>
                <a:ea typeface="宋体" panose="02010600030101010101" pitchFamily="2" charset="-122"/>
              </a:rPr>
              <a:t>y</a:t>
            </a:r>
            <a:r>
              <a:rPr kumimoji="1" lang="en-US" altLang="zh-CN" baseline="-25000" dirty="0" err="1">
                <a:solidFill>
                  <a:srgbClr val="00B0F0"/>
                </a:solidFill>
                <a:ea typeface="宋体" panose="02010600030101010101" pitchFamily="2" charset="-122"/>
              </a:rPr>
              <a:t>n</a:t>
            </a:r>
            <a:r>
              <a:rPr kumimoji="1" lang="en-US" altLang="zh-CN" dirty="0">
                <a:ea typeface="宋体" panose="02010600030101010101" pitchFamily="2" charset="-122"/>
              </a:rPr>
              <a:t>; rewriting into:</a:t>
            </a:r>
            <a:endParaRPr kumimoji="1" lang="en-US" altLang="zh-CN" dirty="0">
              <a:ea typeface="宋体" panose="02010600030101010101" pitchFamily="2" charset="-122"/>
            </a:endParaRPr>
          </a:p>
          <a:p>
            <a:endParaRPr kumimoji="1" lang="en-US" altLang="zh-CN" dirty="0">
              <a:ea typeface="宋体" panose="02010600030101010101" pitchFamily="2" charset="-122"/>
            </a:endParaRPr>
          </a:p>
          <a:p>
            <a:endParaRPr kumimoji="1" lang="en-US" altLang="zh-CN" sz="2000" dirty="0">
              <a:ea typeface="宋体" panose="02010600030101010101" pitchFamily="2" charset="-122"/>
            </a:endParaRPr>
          </a:p>
          <a:p>
            <a:pPr lvl="1"/>
            <a:r>
              <a:rPr kumimoji="1" lang="en-US" altLang="zh-CN" dirty="0">
                <a:ea typeface="宋体" panose="02010600030101010101" pitchFamily="2" charset="-122"/>
              </a:rPr>
              <a:t>a</a:t>
            </a:r>
            <a:r>
              <a:rPr kumimoji="1" lang="en-US" altLang="zh-CN" baseline="-25000" dirty="0">
                <a:ea typeface="宋体" panose="02010600030101010101" pitchFamily="2" charset="-122"/>
              </a:rPr>
              <a:t>0</a:t>
            </a:r>
            <a:r>
              <a:rPr kumimoji="1" lang="en-US" altLang="zh-CN" dirty="0">
                <a:ea typeface="宋体" panose="02010600030101010101" pitchFamily="2" charset="-122"/>
              </a:rPr>
              <a:t>: static link</a:t>
            </a:r>
            <a:endParaRPr kumimoji="1" lang="en-US" altLang="zh-CN" dirty="0">
              <a:ea typeface="宋体" panose="02010600030101010101" pitchFamily="2" charset="-122"/>
            </a:endParaRPr>
          </a:p>
          <a:p>
            <a:pPr lvl="1"/>
            <a:r>
              <a:rPr kumimoji="1" lang="en-US" altLang="zh-CN" dirty="0">
                <a:ea typeface="宋体" panose="02010600030101010101" pitchFamily="2" charset="-122"/>
              </a:rPr>
              <a:t>r: a record containing all escaping variables and static link</a:t>
            </a:r>
            <a:endParaRPr kumimoji="1" lang="en-US" altLang="zh-CN" dirty="0">
              <a:ea typeface="宋体" panose="02010600030101010101" pitchFamily="2" charset="-122"/>
            </a:endParaRPr>
          </a:p>
          <a:p>
            <a:pPr lvl="2"/>
            <a:r>
              <a:rPr kumimoji="1" lang="en-US" altLang="zh-CN" dirty="0">
                <a:solidFill>
                  <a:srgbClr val="FF0000"/>
                </a:solidFill>
                <a:ea typeface="宋体" panose="02010600030101010101" pitchFamily="2" charset="-122"/>
              </a:rPr>
              <a:t>Acting as the static link(</a:t>
            </a:r>
            <a:r>
              <a:rPr kumimoji="1" lang="zh-CN" altLang="en-US" dirty="0">
                <a:solidFill>
                  <a:srgbClr val="FF0000"/>
                </a:solidFill>
                <a:ea typeface="宋体" panose="02010600030101010101" pitchFamily="2" charset="-122"/>
              </a:rPr>
              <a:t>之后通过与</a:t>
            </a:r>
            <a:r>
              <a:rPr kumimoji="1" lang="en-US" altLang="zh-CN" dirty="0">
                <a:solidFill>
                  <a:srgbClr val="FF0000"/>
                </a:solidFill>
                <a:ea typeface="宋体" panose="02010600030101010101" pitchFamily="2" charset="-122"/>
              </a:rPr>
              <a:t>record-field</a:t>
            </a:r>
            <a:r>
              <a:rPr kumimoji="1" lang="zh-CN" altLang="en-US" dirty="0">
                <a:solidFill>
                  <a:srgbClr val="FF0000"/>
                </a:solidFill>
                <a:ea typeface="宋体" panose="02010600030101010101" pitchFamily="2" charset="-122"/>
              </a:rPr>
              <a:t>访问类似的方式来访问想要的</a:t>
            </a:r>
            <a:r>
              <a:rPr kumimoji="1" lang="en-US" altLang="zh-CN" dirty="0">
                <a:solidFill>
                  <a:srgbClr val="FF0000"/>
                </a:solidFill>
                <a:ea typeface="宋体" panose="02010600030101010101" pitchFamily="2" charset="-122"/>
              </a:rPr>
              <a:t>escape var/SL)</a:t>
            </a:r>
            <a:r>
              <a:rPr kumimoji="1" lang="en-US" altLang="zh-CN" dirty="0">
                <a:ea typeface="宋体" panose="02010600030101010101" pitchFamily="2" charset="-122"/>
              </a:rPr>
              <a:t> when calling functions of depth d+1 </a:t>
            </a:r>
            <a:endParaRPr kumimoji="1" lang="zh-CN" altLang="en-US" dirty="0">
              <a:ea typeface="宋体" panose="02010600030101010101" pitchFamily="2" charset="-122"/>
            </a:endParaRPr>
          </a:p>
        </p:txBody>
      </p:sp>
      <p:sp>
        <p:nvSpPr>
          <p:cNvPr id="6656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AA8422ED-57F2-1A45-98AF-2667FBAEB2B7}"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66564" name="文本框 4"/>
          <p:cNvSpPr txBox="1">
            <a:spLocks noChangeArrowheads="1"/>
          </p:cNvSpPr>
          <p:nvPr/>
        </p:nvSpPr>
        <p:spPr bwMode="auto">
          <a:xfrm>
            <a:off x="1268413" y="3609975"/>
            <a:ext cx="6454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t>f(a</a:t>
            </a:r>
            <a:r>
              <a:rPr kumimoji="1" lang="en-US" altLang="zh-CN" sz="2000" baseline="-25000"/>
              <a:t>0</a:t>
            </a:r>
            <a:r>
              <a:rPr kumimoji="1" lang="en-US" altLang="zh-CN" sz="2000"/>
              <a:t>, a</a:t>
            </a:r>
            <a:r>
              <a:rPr kumimoji="1" lang="en-US" altLang="zh-CN" sz="2000" baseline="-25000"/>
              <a:t>1</a:t>
            </a:r>
            <a:r>
              <a:rPr kumimoji="1" lang="en-US" altLang="zh-CN" sz="2000"/>
              <a:t>, …, a</a:t>
            </a:r>
            <a:r>
              <a:rPr kumimoji="1" lang="en-US" altLang="zh-CN" sz="2000" baseline="-25000"/>
              <a:t>n</a:t>
            </a:r>
            <a:r>
              <a:rPr kumimoji="1" lang="en-US" altLang="zh-CN" sz="2000"/>
              <a:t>) = let var r := {a</a:t>
            </a:r>
            <a:r>
              <a:rPr kumimoji="1" lang="en-US" altLang="zh-CN" sz="2000" baseline="-25000"/>
              <a:t>0</a:t>
            </a:r>
            <a:r>
              <a:rPr kumimoji="1" lang="en-US" altLang="zh-CN" sz="2000"/>
              <a:t>, x</a:t>
            </a:r>
            <a:r>
              <a:rPr kumimoji="1" lang="en-US" altLang="zh-CN" sz="2000" baseline="-25000"/>
              <a:t>1</a:t>
            </a:r>
            <a:r>
              <a:rPr kumimoji="1" lang="en-US" altLang="zh-CN" sz="2000"/>
              <a:t>, x</a:t>
            </a:r>
            <a:r>
              <a:rPr kumimoji="1" lang="en-US" altLang="zh-CN" sz="2000" baseline="-25000"/>
              <a:t>2</a:t>
            </a:r>
            <a:r>
              <a:rPr kumimoji="1" lang="en-US" altLang="zh-CN" sz="2000"/>
              <a:t>, …, x</a:t>
            </a:r>
            <a:r>
              <a:rPr kumimoji="1" lang="en-US" altLang="zh-CN" sz="2000" baseline="-25000"/>
              <a:t>n</a:t>
            </a:r>
            <a:r>
              <a:rPr kumimoji="1" lang="en-US" altLang="zh-CN" sz="2000"/>
              <a:t>} in B’ end</a:t>
            </a:r>
            <a:endParaRPr kumimoji="1" lang="zh-CN" altLang="en-US"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noChangeArrowheads="1"/>
          </p:cNvSpPr>
          <p:nvPr>
            <p:ph type="title"/>
          </p:nvPr>
        </p:nvSpPr>
        <p:spPr/>
        <p:txBody>
          <a:bodyPr/>
          <a:lstStyle/>
          <a:p>
            <a:r>
              <a:rPr kumimoji="1" lang="en-US" altLang="zh-CN">
                <a:ea typeface="宋体" panose="02010600030101010101" pitchFamily="2" charset="-122"/>
              </a:rPr>
              <a:t>What about functions in the parameters?</a:t>
            </a:r>
            <a:endParaRPr kumimoji="1" lang="zh-CN" altLang="en-US">
              <a:ea typeface="宋体" panose="02010600030101010101" pitchFamily="2" charset="-122"/>
            </a:endParaRPr>
          </a:p>
        </p:txBody>
      </p:sp>
      <p:sp>
        <p:nvSpPr>
          <p:cNvPr id="67586" name="内容占位符 2"/>
          <p:cNvSpPr>
            <a:spLocks noGrp="1" noChangeArrowheads="1"/>
          </p:cNvSpPr>
          <p:nvPr>
            <p:ph idx="1"/>
          </p:nvPr>
        </p:nvSpPr>
        <p:spPr/>
        <p:txBody>
          <a:bodyPr/>
          <a:lstStyle/>
          <a:p>
            <a:r>
              <a:rPr kumimoji="1" lang="en-US" altLang="zh-CN">
                <a:ea typeface="宋体" panose="02010600030101010101" pitchFamily="2" charset="-122"/>
              </a:rPr>
              <a:t>They were represented as closures before</a:t>
            </a:r>
            <a:endParaRPr kumimoji="1" lang="en-US" altLang="zh-CN">
              <a:ea typeface="宋体" panose="02010600030101010101" pitchFamily="2" charset="-122"/>
            </a:endParaRPr>
          </a:p>
          <a:p>
            <a:pPr lvl="1"/>
            <a:r>
              <a:rPr kumimoji="1" lang="en-US" altLang="zh-CN">
                <a:ea typeface="宋体" panose="02010600030101010101" pitchFamily="2" charset="-122"/>
              </a:rPr>
              <a:t>We create </a:t>
            </a:r>
            <a:r>
              <a:rPr kumimoji="1" lang="en-US" altLang="zh-CN">
                <a:solidFill>
                  <a:srgbClr val="FF0000"/>
                </a:solidFill>
                <a:ea typeface="宋体" panose="02010600030101010101" pitchFamily="2" charset="-122"/>
              </a:rPr>
              <a:t>records on heap to store them</a:t>
            </a:r>
            <a:endParaRPr kumimoji="1" lang="en-US" altLang="zh-CN">
              <a:ea typeface="宋体" panose="02010600030101010101" pitchFamily="2" charset="-122"/>
            </a:endParaRPr>
          </a:p>
          <a:p>
            <a:pPr lvl="1"/>
            <a:endParaRPr kumimoji="1" lang="en-US" altLang="zh-CN">
              <a:ea typeface="宋体" panose="02010600030101010101" pitchFamily="2" charset="-122"/>
            </a:endParaRPr>
          </a:p>
          <a:p>
            <a:r>
              <a:rPr kumimoji="1" lang="en-US" altLang="zh-CN">
                <a:ea typeface="宋体" panose="02010600030101010101" pitchFamily="2" charset="-122"/>
              </a:rPr>
              <a:t>After closure conversion, we split them into two</a:t>
            </a:r>
            <a:endParaRPr kumimoji="1" lang="en-US" altLang="zh-CN">
              <a:ea typeface="宋体" panose="02010600030101010101" pitchFamily="2" charset="-122"/>
            </a:endParaRPr>
          </a:p>
          <a:p>
            <a:pPr lvl="1"/>
            <a:r>
              <a:rPr kumimoji="1" lang="en-US" altLang="zh-CN">
                <a:ea typeface="宋体" panose="02010600030101010101" pitchFamily="2" charset="-122"/>
              </a:rPr>
              <a:t>One parameter as the </a:t>
            </a:r>
            <a:r>
              <a:rPr kumimoji="1" lang="en-US" altLang="zh-CN">
                <a:solidFill>
                  <a:srgbClr val="FF0000"/>
                </a:solidFill>
                <a:ea typeface="宋体" panose="02010600030101010101" pitchFamily="2" charset="-122"/>
              </a:rPr>
              <a:t>code pointer</a:t>
            </a:r>
            <a:endParaRPr kumimoji="1" lang="en-US" altLang="zh-CN">
              <a:ea typeface="宋体" panose="02010600030101010101" pitchFamily="2" charset="-122"/>
            </a:endParaRPr>
          </a:p>
          <a:p>
            <a:pPr lvl="1"/>
            <a:r>
              <a:rPr kumimoji="1" lang="en-US" altLang="zh-CN">
                <a:ea typeface="宋体" panose="02010600030101010101" pitchFamily="2" charset="-122"/>
              </a:rPr>
              <a:t>Another as the </a:t>
            </a:r>
            <a:r>
              <a:rPr kumimoji="1" lang="en-US" altLang="zh-CN">
                <a:solidFill>
                  <a:srgbClr val="FF0000"/>
                </a:solidFill>
                <a:ea typeface="宋体" panose="02010600030101010101" pitchFamily="2" charset="-122"/>
              </a:rPr>
              <a:t>converted</a:t>
            </a:r>
            <a:r>
              <a:rPr kumimoji="1" lang="en-US" altLang="zh-CN">
                <a:ea typeface="宋体" panose="02010600030101010101" pitchFamily="2" charset="-122"/>
              </a:rPr>
              <a:t> static link</a:t>
            </a:r>
            <a:endParaRPr kumimoji="1" lang="en-US" altLang="zh-CN">
              <a:ea typeface="宋体" panose="02010600030101010101" pitchFamily="2" charset="-122"/>
            </a:endParaRPr>
          </a:p>
          <a:p>
            <a:pPr lvl="2"/>
            <a:r>
              <a:rPr kumimoji="1" lang="en-US" altLang="zh-CN">
                <a:ea typeface="宋体" panose="02010600030101010101" pitchFamily="2" charset="-122"/>
              </a:rPr>
              <a:t>Containing escaping variables</a:t>
            </a:r>
            <a:endParaRPr kumimoji="1" lang="zh-CN" altLang="en-US">
              <a:ea typeface="宋体" panose="02010600030101010101" pitchFamily="2" charset="-122"/>
            </a:endParaRPr>
          </a:p>
        </p:txBody>
      </p:sp>
      <p:sp>
        <p:nvSpPr>
          <p:cNvPr id="67587"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8C05504B-41BA-3A4B-AA0D-D48B70BA74C0}"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noChangeArrowheads="1"/>
          </p:cNvSpPr>
          <p:nvPr>
            <p:ph type="title"/>
          </p:nvPr>
        </p:nvSpPr>
        <p:spPr/>
        <p:txBody>
          <a:bodyPr/>
          <a:lstStyle/>
          <a:p>
            <a:r>
              <a:rPr kumimoji="1" lang="en-US" altLang="zh-CN">
                <a:ea typeface="宋体" panose="02010600030101010101" pitchFamily="2" charset="-122"/>
              </a:rPr>
              <a:t>An example: printTable (before conversion)</a:t>
            </a:r>
            <a:endParaRPr kumimoji="1" lang="zh-CN" altLang="en-US">
              <a:ea typeface="宋体" panose="02010600030101010101" pitchFamily="2" charset="-122"/>
            </a:endParaRPr>
          </a:p>
        </p:txBody>
      </p:sp>
      <p:sp>
        <p:nvSpPr>
          <p:cNvPr id="68610"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34182551-24E3-5A45-B072-6D6D7308B148}"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68611"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7700" y="2066925"/>
            <a:ext cx="76962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椭圆 5"/>
          <p:cNvSpPr>
            <a:spLocks noChangeArrowheads="1"/>
          </p:cNvSpPr>
          <p:nvPr/>
        </p:nvSpPr>
        <p:spPr bwMode="auto">
          <a:xfrm>
            <a:off x="5638800" y="2133600"/>
            <a:ext cx="304800" cy="304800"/>
          </a:xfrm>
          <a:prstGeom prst="ellipse">
            <a:avLst/>
          </a:prstGeom>
          <a:noFill/>
          <a:ln w="1905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68613" name="椭圆 6"/>
          <p:cNvSpPr>
            <a:spLocks noChangeArrowheads="1"/>
          </p:cNvSpPr>
          <p:nvPr/>
        </p:nvSpPr>
        <p:spPr bwMode="auto">
          <a:xfrm>
            <a:off x="4800600" y="2819400"/>
            <a:ext cx="304800" cy="304800"/>
          </a:xfrm>
          <a:prstGeom prst="ellipse">
            <a:avLst/>
          </a:prstGeom>
          <a:noFill/>
          <a:ln w="1905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cxnSp>
        <p:nvCxnSpPr>
          <p:cNvPr id="68614" name="直线箭头连接符 8"/>
          <p:cNvCxnSpPr>
            <a:stCxn id="68612" idx="3"/>
            <a:endCxn id="68613" idx="7"/>
          </p:cNvCxnSpPr>
          <p:nvPr/>
        </p:nvCxnSpPr>
        <p:spPr bwMode="auto">
          <a:xfrm flipH="1">
            <a:off x="5060950" y="2393950"/>
            <a:ext cx="622300" cy="469900"/>
          </a:xfrm>
          <a:prstGeom prst="straightConnector1">
            <a:avLst/>
          </a:prstGeom>
          <a:noFill/>
          <a:ln w="12700" algn="ctr">
            <a:solidFill>
              <a:srgbClr val="FF0000"/>
            </a:solidFill>
            <a:round/>
            <a:tailEnd type="triangle" w="med" len="med"/>
          </a:ln>
          <a:extLst>
            <a:ext uri="{909E8E84-426E-40DD-AFC4-6F175D3DCCD1}">
              <a14:hiddenFill xmlns:a14="http://schemas.microsoft.com/office/drawing/2010/main">
                <a:noFill/>
              </a14:hiddenFill>
            </a:ext>
          </a:extLst>
        </p:spPr>
      </p:cxnSp>
      <p:sp>
        <p:nvSpPr>
          <p:cNvPr id="68615" name="椭圆 10"/>
          <p:cNvSpPr>
            <a:spLocks noChangeArrowheads="1"/>
          </p:cNvSpPr>
          <p:nvPr/>
        </p:nvSpPr>
        <p:spPr bwMode="auto">
          <a:xfrm>
            <a:off x="4913313" y="2454275"/>
            <a:ext cx="304800" cy="304800"/>
          </a:xfrm>
          <a:prstGeom prst="ellipse">
            <a:avLst/>
          </a:prstGeom>
          <a:noFill/>
          <a:ln w="1905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68616" name="椭圆 11"/>
          <p:cNvSpPr>
            <a:spLocks noChangeArrowheads="1"/>
          </p:cNvSpPr>
          <p:nvPr/>
        </p:nvSpPr>
        <p:spPr bwMode="auto">
          <a:xfrm>
            <a:off x="6629400" y="3454400"/>
            <a:ext cx="304800" cy="304800"/>
          </a:xfrm>
          <a:prstGeom prst="ellipse">
            <a:avLst/>
          </a:prstGeom>
          <a:noFill/>
          <a:ln w="1905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cxnSp>
        <p:nvCxnSpPr>
          <p:cNvPr id="68617" name="直线箭头连接符 12"/>
          <p:cNvCxnSpPr>
            <a:stCxn id="68615" idx="5"/>
            <a:endCxn id="68616" idx="1"/>
          </p:cNvCxnSpPr>
          <p:nvPr/>
        </p:nvCxnSpPr>
        <p:spPr bwMode="auto">
          <a:xfrm>
            <a:off x="5173663" y="2714625"/>
            <a:ext cx="1500187" cy="784225"/>
          </a:xfrm>
          <a:prstGeom prst="straightConnector1">
            <a:avLst/>
          </a:prstGeom>
          <a:noFill/>
          <a:ln w="12700" algn="ctr">
            <a:solidFill>
              <a:srgbClr val="FF0000"/>
            </a:solidFill>
            <a:round/>
            <a:tailEnd type="triangle" w="med" len="med"/>
          </a:ln>
          <a:extLst>
            <a:ext uri="{909E8E84-426E-40DD-AFC4-6F175D3DCCD1}">
              <a14:hiddenFill xmlns:a14="http://schemas.microsoft.com/office/drawing/2010/main">
                <a:noFill/>
              </a14:hiddenFill>
            </a:ext>
          </a:extLst>
        </p:spPr>
      </p:cxnSp>
      <p:sp>
        <p:nvSpPr>
          <p:cNvPr id="68618" name="文本框 16"/>
          <p:cNvSpPr txBox="1">
            <a:spLocks noChangeArrowheads="1"/>
          </p:cNvSpPr>
          <p:nvPr/>
        </p:nvSpPr>
        <p:spPr bwMode="auto">
          <a:xfrm>
            <a:off x="5921375" y="2700338"/>
            <a:ext cx="1193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t>escaping</a:t>
            </a:r>
            <a:endParaRPr kumimoji="1" lang="zh-CN" altLang="en-US" sz="2000"/>
          </a:p>
        </p:txBody>
      </p:sp>
      <p:sp>
        <p:nvSpPr>
          <p:cNvPr id="68619" name="椭圆 17"/>
          <p:cNvSpPr>
            <a:spLocks noChangeArrowheads="1"/>
          </p:cNvSpPr>
          <p:nvPr/>
        </p:nvSpPr>
        <p:spPr bwMode="auto">
          <a:xfrm>
            <a:off x="4594225" y="3871913"/>
            <a:ext cx="304800" cy="304800"/>
          </a:xfrm>
          <a:prstGeom prst="ellipse">
            <a:avLst/>
          </a:prstGeom>
          <a:noFill/>
          <a:ln w="1905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68620" name="椭圆 18"/>
          <p:cNvSpPr>
            <a:spLocks noChangeArrowheads="1"/>
          </p:cNvSpPr>
          <p:nvPr/>
        </p:nvSpPr>
        <p:spPr bwMode="auto">
          <a:xfrm>
            <a:off x="6400800" y="4495800"/>
            <a:ext cx="714375" cy="304800"/>
          </a:xfrm>
          <a:prstGeom prst="ellipse">
            <a:avLst/>
          </a:prstGeom>
          <a:noFill/>
          <a:ln w="1905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cxnSp>
        <p:nvCxnSpPr>
          <p:cNvPr id="68621" name="直线箭头连接符 19"/>
          <p:cNvCxnSpPr>
            <a:stCxn id="68619" idx="6"/>
            <a:endCxn id="68620" idx="2"/>
          </p:cNvCxnSpPr>
          <p:nvPr/>
        </p:nvCxnSpPr>
        <p:spPr bwMode="auto">
          <a:xfrm>
            <a:off x="4899025" y="4024313"/>
            <a:ext cx="1501775" cy="623887"/>
          </a:xfrm>
          <a:prstGeom prst="straightConnector1">
            <a:avLst/>
          </a:prstGeom>
          <a:noFill/>
          <a:ln w="12700" algn="ctr">
            <a:solidFill>
              <a:srgbClr val="FF0000"/>
            </a:solidFill>
            <a:rou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noChangeArrowheads="1"/>
          </p:cNvSpPr>
          <p:nvPr>
            <p:ph type="title"/>
          </p:nvPr>
        </p:nvSpPr>
        <p:spPr/>
        <p:txBody>
          <a:bodyPr/>
          <a:lstStyle/>
          <a:p>
            <a:r>
              <a:rPr kumimoji="1" lang="en-US" altLang="zh-CN">
                <a:ea typeface="宋体" panose="02010600030101010101" pitchFamily="2" charset="-122"/>
              </a:rPr>
              <a:t>An example: printTable (after conversion)</a:t>
            </a:r>
            <a:endParaRPr kumimoji="1" lang="zh-CN" altLang="en-US">
              <a:ea typeface="宋体" panose="02010600030101010101" pitchFamily="2" charset="-122"/>
            </a:endParaRPr>
          </a:p>
        </p:txBody>
      </p:sp>
      <p:sp>
        <p:nvSpPr>
          <p:cNvPr id="69634" name="内容占位符 2"/>
          <p:cNvSpPr>
            <a:spLocks noGrp="1" noChangeArrowheads="1"/>
          </p:cNvSpPr>
          <p:nvPr>
            <p:ph idx="1"/>
          </p:nvPr>
        </p:nvSpPr>
        <p:spPr/>
        <p:txBody>
          <a:bodyPr/>
          <a:lstStyle/>
          <a:p>
            <a:endParaRPr kumimoji="1" lang="zh-CN" altLang="en-US">
              <a:ea typeface="宋体" panose="02010600030101010101" pitchFamily="2" charset="-122"/>
            </a:endParaRPr>
          </a:p>
        </p:txBody>
      </p:sp>
      <p:sp>
        <p:nvSpPr>
          <p:cNvPr id="69635"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DB355ACC-2A5C-D940-9367-ED4E347B7EB7}"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69636"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1535113"/>
            <a:ext cx="7162800" cy="534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矩形 6"/>
          <p:cNvSpPr>
            <a:spLocks noChangeArrowheads="1"/>
          </p:cNvSpPr>
          <p:nvPr/>
        </p:nvSpPr>
        <p:spPr bwMode="auto">
          <a:xfrm>
            <a:off x="5638800" y="3124200"/>
            <a:ext cx="2133600" cy="2286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69638" name="文本框 7"/>
          <p:cNvSpPr txBox="1">
            <a:spLocks noChangeArrowheads="1"/>
          </p:cNvSpPr>
          <p:nvPr/>
        </p:nvSpPr>
        <p:spPr bwMode="auto">
          <a:xfrm>
            <a:off x="6980238" y="2820988"/>
            <a:ext cx="1289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400"/>
              <a:t>split into two</a:t>
            </a:r>
            <a:endParaRPr kumimoji="1" lang="zh-CN" altLang="en-US" sz="1400"/>
          </a:p>
        </p:txBody>
      </p:sp>
      <p:pic>
        <p:nvPicPr>
          <p:cNvPr id="4" name="图片 3"/>
          <p:cNvPicPr>
            <a:picLocks noChangeAspect="1"/>
          </p:cNvPicPr>
          <p:nvPr/>
        </p:nvPicPr>
        <p:blipFill>
          <a:blip r:embed="rId2"/>
          <a:stretch>
            <a:fillRect/>
          </a:stretch>
        </p:blipFill>
        <p:spPr>
          <a:xfrm>
            <a:off x="990600" y="2848240"/>
            <a:ext cx="4330700" cy="253469"/>
          </a:xfrm>
          <a:prstGeom prst="rect">
            <a:avLst/>
          </a:prstGeom>
          <a:solidFill>
            <a:schemeClr val="bg1"/>
          </a:solidFill>
        </p:spPr>
      </p:pic>
      <p:sp>
        <p:nvSpPr>
          <p:cNvPr id="5" name="矩形 6"/>
          <p:cNvSpPr>
            <a:spLocks noChangeArrowheads="1"/>
          </p:cNvSpPr>
          <p:nvPr/>
        </p:nvSpPr>
        <p:spPr bwMode="auto">
          <a:xfrm>
            <a:off x="4175919" y="2862011"/>
            <a:ext cx="929481" cy="2286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cxnSp>
        <p:nvCxnSpPr>
          <p:cNvPr id="7" name="直线箭头连接符 6"/>
          <p:cNvCxnSpPr/>
          <p:nvPr/>
        </p:nvCxnSpPr>
        <p:spPr bwMode="auto">
          <a:xfrm>
            <a:off x="5105400" y="2971800"/>
            <a:ext cx="1676400" cy="15240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noChangeArrowheads="1"/>
          </p:cNvSpPr>
          <p:nvPr>
            <p:ph type="title"/>
          </p:nvPr>
        </p:nvSpPr>
        <p:spPr/>
        <p:txBody>
          <a:bodyPr/>
          <a:lstStyle/>
          <a:p>
            <a:r>
              <a:rPr kumimoji="1" lang="en-US" altLang="zh-CN">
                <a:ea typeface="宋体" panose="02010600030101010101" pitchFamily="2" charset="-122"/>
              </a:rPr>
              <a:t>An example: printTable (after conversion)</a:t>
            </a:r>
            <a:endParaRPr kumimoji="1" lang="zh-CN" altLang="en-US">
              <a:ea typeface="宋体" panose="02010600030101010101" pitchFamily="2" charset="-122"/>
            </a:endParaRPr>
          </a:p>
        </p:txBody>
      </p:sp>
      <p:sp>
        <p:nvSpPr>
          <p:cNvPr id="70658"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7F72F5A2-C371-0F4A-BA72-3FCCAF4E1CBA}"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70659"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1535113"/>
            <a:ext cx="7162800" cy="534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矩形 6"/>
          <p:cNvSpPr>
            <a:spLocks noChangeArrowheads="1"/>
          </p:cNvSpPr>
          <p:nvPr/>
        </p:nvSpPr>
        <p:spPr bwMode="auto">
          <a:xfrm>
            <a:off x="1905000" y="3314700"/>
            <a:ext cx="2667000" cy="2286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70661" name="矩形 8"/>
          <p:cNvSpPr>
            <a:spLocks noChangeArrowheads="1"/>
          </p:cNvSpPr>
          <p:nvPr/>
        </p:nvSpPr>
        <p:spPr bwMode="auto">
          <a:xfrm>
            <a:off x="2541588" y="3771900"/>
            <a:ext cx="2411412" cy="2286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70662" name="矩形 9"/>
          <p:cNvSpPr>
            <a:spLocks noChangeArrowheads="1"/>
          </p:cNvSpPr>
          <p:nvPr/>
        </p:nvSpPr>
        <p:spPr bwMode="auto">
          <a:xfrm>
            <a:off x="3505200" y="4841875"/>
            <a:ext cx="2438400" cy="2286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70663" name="文本框 10"/>
          <p:cNvSpPr txBox="1">
            <a:spLocks noChangeArrowheads="1"/>
          </p:cNvSpPr>
          <p:nvPr/>
        </p:nvSpPr>
        <p:spPr bwMode="auto">
          <a:xfrm>
            <a:off x="485775" y="4398963"/>
            <a:ext cx="20558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400"/>
              <a:t>records for static link</a:t>
            </a:r>
            <a:endParaRPr kumimoji="1" lang="zh-CN" altLang="en-US" sz="1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noChangeArrowheads="1"/>
          </p:cNvSpPr>
          <p:nvPr>
            <p:ph type="title"/>
          </p:nvPr>
        </p:nvSpPr>
        <p:spPr/>
        <p:txBody>
          <a:bodyPr/>
          <a:lstStyle/>
          <a:p>
            <a:r>
              <a:rPr kumimoji="1" lang="en-US" altLang="zh-CN">
                <a:ea typeface="宋体" panose="02010600030101010101" pitchFamily="2" charset="-122"/>
              </a:rPr>
              <a:t>An example: printTable (after conversion)</a:t>
            </a:r>
            <a:endParaRPr kumimoji="1" lang="zh-CN" altLang="en-US">
              <a:ea typeface="宋体" panose="02010600030101010101" pitchFamily="2" charset="-122"/>
            </a:endParaRPr>
          </a:p>
        </p:txBody>
      </p:sp>
      <p:sp>
        <p:nvSpPr>
          <p:cNvPr id="71682"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AFFC0BD2-F535-5D43-A717-851875271C04}"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71683"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1535113"/>
            <a:ext cx="7162800" cy="534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矩形 6"/>
          <p:cNvSpPr>
            <a:spLocks noChangeArrowheads="1"/>
          </p:cNvSpPr>
          <p:nvPr/>
        </p:nvSpPr>
        <p:spPr bwMode="auto">
          <a:xfrm>
            <a:off x="1905000" y="3314700"/>
            <a:ext cx="2667000" cy="2286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71685" name="矩形 8"/>
          <p:cNvSpPr>
            <a:spLocks noChangeArrowheads="1"/>
          </p:cNvSpPr>
          <p:nvPr/>
        </p:nvSpPr>
        <p:spPr bwMode="auto">
          <a:xfrm>
            <a:off x="2541588" y="3771900"/>
            <a:ext cx="2411412" cy="2286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71686" name="矩形 9"/>
          <p:cNvSpPr>
            <a:spLocks noChangeArrowheads="1"/>
          </p:cNvSpPr>
          <p:nvPr/>
        </p:nvSpPr>
        <p:spPr bwMode="auto">
          <a:xfrm>
            <a:off x="3505200" y="4841875"/>
            <a:ext cx="2438400" cy="2286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71687" name="文本框 10"/>
          <p:cNvSpPr txBox="1">
            <a:spLocks noChangeArrowheads="1"/>
          </p:cNvSpPr>
          <p:nvPr/>
        </p:nvSpPr>
        <p:spPr bwMode="auto">
          <a:xfrm>
            <a:off x="485775" y="4398963"/>
            <a:ext cx="2093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400"/>
              <a:t>records for static link</a:t>
            </a:r>
            <a:endParaRPr kumimoji="1" lang="en-US" altLang="zh-CN" sz="1400"/>
          </a:p>
          <a:p>
            <a:pPr>
              <a:spcBef>
                <a:spcPct val="0"/>
              </a:spcBef>
              <a:buFontTx/>
              <a:buNone/>
            </a:pPr>
            <a:r>
              <a:rPr kumimoji="1" lang="en-US" altLang="zh-CN" sz="1400"/>
              <a:t>(used in larger depths)</a:t>
            </a:r>
            <a:endParaRPr kumimoji="1" lang="zh-CN" altLang="en-US" sz="1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noChangeArrowheads="1"/>
          </p:cNvSpPr>
          <p:nvPr>
            <p:ph type="title"/>
          </p:nvPr>
        </p:nvSpPr>
        <p:spPr/>
        <p:txBody>
          <a:bodyPr/>
          <a:lstStyle/>
          <a:p>
            <a:r>
              <a:rPr kumimoji="1" lang="en-US" altLang="zh-CN">
                <a:ea typeface="宋体" panose="02010600030101010101" pitchFamily="2" charset="-122"/>
              </a:rPr>
              <a:t>An example: printTable (after conversion)</a:t>
            </a:r>
            <a:endParaRPr kumimoji="1" lang="zh-CN" altLang="en-US">
              <a:ea typeface="宋体" panose="02010600030101010101" pitchFamily="2" charset="-122"/>
            </a:endParaRPr>
          </a:p>
        </p:txBody>
      </p:sp>
      <p:sp>
        <p:nvSpPr>
          <p:cNvPr id="72706"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DAB25CA4-CCBF-124B-AE62-A1A5C7F4CB6B}"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72707"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1535113"/>
            <a:ext cx="7162800" cy="534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矩形 6"/>
          <p:cNvSpPr>
            <a:spLocks noChangeArrowheads="1"/>
          </p:cNvSpPr>
          <p:nvPr/>
        </p:nvSpPr>
        <p:spPr bwMode="auto">
          <a:xfrm>
            <a:off x="1066800" y="1535113"/>
            <a:ext cx="6781800" cy="1360487"/>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72709" name="文本框 10"/>
          <p:cNvSpPr txBox="1">
            <a:spLocks noChangeArrowheads="1"/>
          </p:cNvSpPr>
          <p:nvPr/>
        </p:nvSpPr>
        <p:spPr bwMode="auto">
          <a:xfrm>
            <a:off x="38100" y="1752600"/>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400"/>
              <a:t>link types</a:t>
            </a:r>
            <a:endParaRPr kumimoji="1" lang="zh-CN" altLang="en-US" sz="1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noChangeArrowheads="1"/>
          </p:cNvSpPr>
          <p:nvPr>
            <p:ph type="title"/>
          </p:nvPr>
        </p:nvSpPr>
        <p:spPr/>
        <p:txBody>
          <a:bodyPr/>
          <a:lstStyle/>
          <a:p>
            <a:r>
              <a:rPr kumimoji="1" lang="en-US" altLang="zh-CN">
                <a:ea typeface="宋体" panose="02010600030101010101" pitchFamily="2" charset="-122"/>
              </a:rPr>
              <a:t>What is a </a:t>
            </a:r>
            <a:r>
              <a:rPr kumimoji="1" lang="en-US" altLang="zh-CN">
                <a:solidFill>
                  <a:srgbClr val="FF0000"/>
                </a:solidFill>
                <a:ea typeface="宋体" panose="02010600030101010101" pitchFamily="2" charset="-122"/>
              </a:rPr>
              <a:t>?</a:t>
            </a:r>
            <a:r>
              <a:rPr kumimoji="1" lang="en-US" altLang="zh-CN">
                <a:ea typeface="宋体" panose="02010600030101010101" pitchFamily="2" charset="-122"/>
              </a:rPr>
              <a:t> Type?</a:t>
            </a:r>
            <a:endParaRPr kumimoji="1" lang="zh-CN" altLang="en-US">
              <a:ea typeface="宋体" panose="02010600030101010101" pitchFamily="2" charset="-122"/>
            </a:endParaRPr>
          </a:p>
        </p:txBody>
      </p:sp>
      <p:sp>
        <p:nvSpPr>
          <p:cNvPr id="73730" name="内容占位符 2"/>
          <p:cNvSpPr>
            <a:spLocks noGrp="1" noChangeArrowheads="1"/>
          </p:cNvSpPr>
          <p:nvPr>
            <p:ph idx="1"/>
          </p:nvPr>
        </p:nvSpPr>
        <p:spPr/>
        <p:txBody>
          <a:bodyPr/>
          <a:lstStyle/>
          <a:p>
            <a:r>
              <a:rPr kumimoji="1" lang="en-US" altLang="zh-CN" dirty="0">
                <a:ea typeface="宋体" panose="02010600030101010101" pitchFamily="2" charset="-122"/>
              </a:rPr>
              <a:t>The type of </a:t>
            </a:r>
            <a:r>
              <a:rPr kumimoji="1" lang="en-US" altLang="zh-CN" dirty="0" err="1">
                <a:ea typeface="宋体" panose="02010600030101010101" pitchFamily="2" charset="-122"/>
              </a:rPr>
              <a:t>cont’s</a:t>
            </a:r>
            <a:r>
              <a:rPr kumimoji="1" lang="en-US" altLang="zh-CN" dirty="0">
                <a:ea typeface="宋体" panose="02010600030101010101" pitchFamily="2" charset="-122"/>
              </a:rPr>
              <a:t> static link is unknown</a:t>
            </a:r>
            <a:endParaRPr kumimoji="1" lang="en-US" altLang="zh-CN" dirty="0">
              <a:ea typeface="宋体" panose="02010600030101010101" pitchFamily="2" charset="-122"/>
            </a:endParaRPr>
          </a:p>
          <a:p>
            <a:pPr lvl="1"/>
            <a:r>
              <a:rPr kumimoji="1" lang="en-US" altLang="zh-CN" dirty="0">
                <a:ea typeface="宋体" panose="02010600030101010101" pitchFamily="2" charset="-122"/>
              </a:rPr>
              <a:t>Marked as a question mark (?)</a:t>
            </a:r>
            <a:endParaRPr kumimoji="1" lang="en-US" altLang="zh-CN" dirty="0">
              <a:ea typeface="宋体" panose="02010600030101010101" pitchFamily="2" charset="-122"/>
            </a:endParaRPr>
          </a:p>
          <a:p>
            <a:pPr lvl="1"/>
            <a:r>
              <a:rPr kumimoji="1" lang="en-US" altLang="zh-CN" dirty="0">
                <a:ea typeface="宋体" panose="02010600030101010101" pitchFamily="2" charset="-122"/>
              </a:rPr>
              <a:t>Because </a:t>
            </a:r>
            <a:r>
              <a:rPr kumimoji="1" lang="en-US" altLang="zh-CN" dirty="0" err="1">
                <a:ea typeface="宋体" panose="02010600030101010101" pitchFamily="2" charset="-122"/>
              </a:rPr>
              <a:t>cont’s</a:t>
            </a:r>
            <a:r>
              <a:rPr kumimoji="1" lang="en-US" altLang="zh-CN" dirty="0">
                <a:ea typeface="宋体" panose="02010600030101010101" pitchFamily="2" charset="-122"/>
              </a:rPr>
              <a:t> static link has </a:t>
            </a:r>
            <a:r>
              <a:rPr kumimoji="1" lang="en-US" altLang="zh-CN" dirty="0">
                <a:solidFill>
                  <a:srgbClr val="FF0000"/>
                </a:solidFill>
                <a:ea typeface="宋体" panose="02010600030101010101" pitchFamily="2" charset="-122"/>
              </a:rPr>
              <a:t>multiple functions</a:t>
            </a:r>
            <a:endParaRPr kumimoji="1" lang="en-US" altLang="zh-CN" dirty="0">
              <a:ea typeface="宋体" panose="02010600030101010101" pitchFamily="2" charset="-122"/>
            </a:endParaRPr>
          </a:p>
          <a:p>
            <a:pPr lvl="1"/>
            <a:endParaRPr kumimoji="1" lang="zh-CN" altLang="en-US" dirty="0">
              <a:ea typeface="宋体" panose="02010600030101010101" pitchFamily="2" charset="-122"/>
            </a:endParaRPr>
          </a:p>
        </p:txBody>
      </p:sp>
      <p:sp>
        <p:nvSpPr>
          <p:cNvPr id="73731"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5831CFE3-E565-F541-A5E1-38BC7E3E7A6D}"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73732"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55700" y="3124200"/>
            <a:ext cx="69088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矩形 5"/>
          <p:cNvSpPr>
            <a:spLocks noChangeArrowheads="1"/>
          </p:cNvSpPr>
          <p:nvPr/>
        </p:nvSpPr>
        <p:spPr bwMode="auto">
          <a:xfrm>
            <a:off x="5410200" y="4038600"/>
            <a:ext cx="609600" cy="1524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73734" name="矩形 7"/>
          <p:cNvSpPr>
            <a:spLocks noChangeArrowheads="1"/>
          </p:cNvSpPr>
          <p:nvPr/>
        </p:nvSpPr>
        <p:spPr bwMode="auto">
          <a:xfrm>
            <a:off x="6972300" y="3203575"/>
            <a:ext cx="723900" cy="1524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cxnSp>
        <p:nvCxnSpPr>
          <p:cNvPr id="73735" name="直线箭头连接符 9"/>
          <p:cNvCxnSpPr>
            <a:endCxn id="73734" idx="2"/>
          </p:cNvCxnSpPr>
          <p:nvPr/>
        </p:nvCxnSpPr>
        <p:spPr bwMode="auto">
          <a:xfrm flipV="1">
            <a:off x="5715000" y="3355975"/>
            <a:ext cx="1619250" cy="682625"/>
          </a:xfrm>
          <a:prstGeom prst="straightConnector1">
            <a:avLst/>
          </a:prstGeom>
          <a:noFill/>
          <a:ln w="12700" algn="ctr">
            <a:solidFill>
              <a:srgbClr val="FF0000"/>
            </a:solidFill>
            <a:round/>
            <a:tailEnd type="triangle" w="med" len="med"/>
          </a:ln>
          <a:extLst>
            <a:ext uri="{909E8E84-426E-40DD-AFC4-6F175D3DCCD1}">
              <a14:hiddenFill xmlns:a14="http://schemas.microsoft.com/office/drawing/2010/main">
                <a:noFill/>
              </a14:hiddenFill>
            </a:ext>
          </a:extLst>
        </p:spPr>
      </p:cxnSp>
      <p:sp>
        <p:nvSpPr>
          <p:cNvPr id="73736" name="文本框 11"/>
          <p:cNvSpPr txBox="1">
            <a:spLocks noChangeArrowheads="1"/>
          </p:cNvSpPr>
          <p:nvPr/>
        </p:nvSpPr>
        <p:spPr bwMode="auto">
          <a:xfrm>
            <a:off x="7440613" y="3429000"/>
            <a:ext cx="1355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400"/>
              <a:t>from main()</a:t>
            </a:r>
            <a:endParaRPr kumimoji="1" lang="en-US" altLang="zh-CN" sz="1400"/>
          </a:p>
          <a:p>
            <a:pPr>
              <a:spcBef>
                <a:spcPct val="0"/>
              </a:spcBef>
              <a:buFontTx/>
              <a:buNone/>
            </a:pPr>
            <a:r>
              <a:rPr kumimoji="1" lang="en-US" altLang="zh-CN" sz="1400"/>
              <a:t>(acutally exit)</a:t>
            </a:r>
            <a:endParaRPr kumimoji="1" lang="zh-CN" altLang="en-US" sz="1400"/>
          </a:p>
        </p:txBody>
      </p:sp>
      <p:pic>
        <p:nvPicPr>
          <p:cNvPr id="2" name="图片 1"/>
          <p:cNvPicPr>
            <a:picLocks noChangeAspect="1"/>
          </p:cNvPicPr>
          <p:nvPr/>
        </p:nvPicPr>
        <p:blipFill>
          <a:blip r:embed="rId2"/>
          <a:stretch>
            <a:fillRect/>
          </a:stretch>
        </p:blipFill>
        <p:spPr>
          <a:xfrm>
            <a:off x="423862" y="4646967"/>
            <a:ext cx="2603500" cy="299683"/>
          </a:xfrm>
          <a:prstGeom prst="rect">
            <a:avLst/>
          </a:prstGeom>
          <a:ln w="25400">
            <a:solidFill>
              <a:srgbClr val="FF0000"/>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noChangeArrowheads="1"/>
          </p:cNvSpPr>
          <p:nvPr>
            <p:ph type="title"/>
          </p:nvPr>
        </p:nvSpPr>
        <p:spPr/>
        <p:txBody>
          <a:bodyPr/>
          <a:lstStyle/>
          <a:p>
            <a:r>
              <a:rPr kumimoji="1" lang="en-US" altLang="zh-CN">
                <a:ea typeface="宋体" panose="02010600030101010101" pitchFamily="2" charset="-122"/>
              </a:rPr>
              <a:t>Note: avoiding variable capture</a:t>
            </a:r>
            <a:r>
              <a:rPr kumimoji="1" lang="zh-CN" altLang="en-US">
                <a:ea typeface="宋体" panose="02010600030101010101" pitchFamily="2" charset="-122"/>
              </a:rPr>
              <a:t> </a:t>
            </a:r>
            <a:endParaRPr kumimoji="1" lang="zh-CN" altLang="en-US">
              <a:ea typeface="宋体" panose="02010600030101010101" pitchFamily="2" charset="-122"/>
            </a:endParaRPr>
          </a:p>
        </p:txBody>
      </p:sp>
      <p:sp>
        <p:nvSpPr>
          <p:cNvPr id="78850" name="内容占位符 2"/>
          <p:cNvSpPr>
            <a:spLocks noGrp="1" noChangeArrowheads="1"/>
          </p:cNvSpPr>
          <p:nvPr>
            <p:ph idx="1"/>
          </p:nvPr>
        </p:nvSpPr>
        <p:spPr/>
        <p:txBody>
          <a:bodyPr/>
          <a:lstStyle/>
          <a:p>
            <a:r>
              <a:rPr kumimoji="1" lang="en-US" altLang="zh-CN">
                <a:ea typeface="宋体" panose="02010600030101010101" pitchFamily="2" charset="-122"/>
              </a:rPr>
              <a:t>Outer variables can have the same name with inners</a:t>
            </a:r>
            <a:endParaRPr kumimoji="1" lang="en-US" altLang="zh-CN">
              <a:ea typeface="宋体" panose="02010600030101010101" pitchFamily="2" charset="-122"/>
            </a:endParaRPr>
          </a:p>
          <a:p>
            <a:pPr lvl="1"/>
            <a:endParaRPr kumimoji="1" lang="zh-CN" altLang="en-US">
              <a:ea typeface="宋体" panose="02010600030101010101" pitchFamily="2" charset="-122"/>
            </a:endParaRPr>
          </a:p>
        </p:txBody>
      </p:sp>
      <p:sp>
        <p:nvSpPr>
          <p:cNvPr id="78851"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627C0676-9733-A64B-BF54-706420176FED}"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78852" name="文本框 4"/>
          <p:cNvSpPr txBox="1">
            <a:spLocks noChangeArrowheads="1"/>
          </p:cNvSpPr>
          <p:nvPr/>
        </p:nvSpPr>
        <p:spPr bwMode="auto">
          <a:xfrm>
            <a:off x="2209800" y="3776663"/>
            <a:ext cx="4800600" cy="2246312"/>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let</a:t>
            </a:r>
            <a:r>
              <a:rPr kumimoji="1" lang="zh-CN" altLang="en-US" sz="2000">
                <a:latin typeface="Courier New" panose="02070309020205020404" pitchFamily="49" charset="0"/>
                <a:cs typeface="Courier New" panose="02070309020205020404" pitchFamily="49" charset="0"/>
              </a:rPr>
              <a:t> </a:t>
            </a:r>
            <a:r>
              <a:rPr kumimoji="1" lang="en-US" altLang="zh-CN" sz="2000">
                <a:latin typeface="Courier New" panose="02070309020205020404" pitchFamily="49" charset="0"/>
                <a:cs typeface="Courier New" panose="02070309020205020404" pitchFamily="49" charset="0"/>
              </a:rPr>
              <a:t>var x := 5</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function g(y: int): int =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y+x</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function f(x: int): int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g(1)+x</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f(2)+x</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end</a:t>
            </a:r>
            <a:endParaRPr kumimoji="1" lang="zh-CN" altLang="en-US" sz="2000">
              <a:latin typeface="Courier New" panose="02070309020205020404" pitchFamily="49" charset="0"/>
              <a:cs typeface="Courier New" panose="02070309020205020404" pitchFamily="49" charset="0"/>
            </a:endParaRPr>
          </a:p>
        </p:txBody>
      </p:sp>
      <p:sp>
        <p:nvSpPr>
          <p:cNvPr id="78853" name="椭圆 5"/>
          <p:cNvSpPr>
            <a:spLocks noChangeArrowheads="1"/>
          </p:cNvSpPr>
          <p:nvPr/>
        </p:nvSpPr>
        <p:spPr bwMode="auto">
          <a:xfrm>
            <a:off x="3438525" y="3822700"/>
            <a:ext cx="304800" cy="304800"/>
          </a:xfrm>
          <a:prstGeom prst="ellipse">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78854" name="椭圆 6"/>
          <p:cNvSpPr>
            <a:spLocks noChangeArrowheads="1"/>
          </p:cNvSpPr>
          <p:nvPr/>
        </p:nvSpPr>
        <p:spPr bwMode="auto">
          <a:xfrm>
            <a:off x="4200525" y="5029200"/>
            <a:ext cx="304800" cy="304800"/>
          </a:xfrm>
          <a:prstGeom prst="ellipse">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p:nvPr>
        </p:nvSpPr>
        <p:spPr/>
        <p:txBody>
          <a:bodyPr/>
          <a:lstStyle/>
          <a:p>
            <a:r>
              <a:rPr kumimoji="1" lang="en-US" altLang="zh-CN">
                <a:ea typeface="宋体" panose="02010600030101010101" pitchFamily="2" charset="-122"/>
              </a:rPr>
              <a:t>What is a </a:t>
            </a:r>
            <a:r>
              <a:rPr kumimoji="1" lang="en-US" altLang="zh-CN">
                <a:solidFill>
                  <a:srgbClr val="FF0000"/>
                </a:solidFill>
                <a:ea typeface="宋体" panose="02010600030101010101" pitchFamily="2" charset="-122"/>
              </a:rPr>
              <a:t>?</a:t>
            </a:r>
            <a:r>
              <a:rPr kumimoji="1" lang="en-US" altLang="zh-CN">
                <a:ea typeface="宋体" panose="02010600030101010101" pitchFamily="2" charset="-122"/>
              </a:rPr>
              <a:t> Type?</a:t>
            </a:r>
            <a:endParaRPr kumimoji="1" lang="zh-CN" altLang="en-US">
              <a:ea typeface="宋体" panose="02010600030101010101" pitchFamily="2" charset="-122"/>
            </a:endParaRPr>
          </a:p>
        </p:txBody>
      </p:sp>
      <p:sp>
        <p:nvSpPr>
          <p:cNvPr id="74754" name="内容占位符 2"/>
          <p:cNvSpPr>
            <a:spLocks noGrp="1" noChangeArrowheads="1"/>
          </p:cNvSpPr>
          <p:nvPr>
            <p:ph idx="1"/>
          </p:nvPr>
        </p:nvSpPr>
        <p:spPr/>
        <p:txBody>
          <a:bodyPr/>
          <a:lstStyle/>
          <a:p>
            <a:r>
              <a:rPr kumimoji="1" lang="en-US" altLang="zh-CN">
                <a:ea typeface="宋体" panose="02010600030101010101" pitchFamily="2" charset="-122"/>
              </a:rPr>
              <a:t>The type of cont’s static link is unknown</a:t>
            </a:r>
            <a:endParaRPr kumimoji="1" lang="en-US" altLang="zh-CN">
              <a:ea typeface="宋体" panose="02010600030101010101" pitchFamily="2" charset="-122"/>
            </a:endParaRPr>
          </a:p>
          <a:p>
            <a:pPr lvl="1"/>
            <a:r>
              <a:rPr kumimoji="1" lang="en-US" altLang="zh-CN">
                <a:ea typeface="宋体" panose="02010600030101010101" pitchFamily="2" charset="-122"/>
              </a:rPr>
              <a:t>Marked as a question mark (?)</a:t>
            </a:r>
            <a:endParaRPr kumimoji="1" lang="en-US" altLang="zh-CN">
              <a:ea typeface="宋体" panose="02010600030101010101" pitchFamily="2" charset="-122"/>
            </a:endParaRPr>
          </a:p>
          <a:p>
            <a:pPr lvl="1"/>
            <a:r>
              <a:rPr kumimoji="1" lang="en-US" altLang="zh-CN">
                <a:ea typeface="宋体" panose="02010600030101010101" pitchFamily="2" charset="-122"/>
              </a:rPr>
              <a:t>Because cont’s static link has multiple functions</a:t>
            </a:r>
            <a:endParaRPr kumimoji="1" lang="en-US" altLang="zh-CN">
              <a:ea typeface="宋体" panose="02010600030101010101" pitchFamily="2" charset="-122"/>
            </a:endParaRPr>
          </a:p>
          <a:p>
            <a:pPr lvl="1"/>
            <a:endParaRPr kumimoji="1" lang="zh-CN" altLang="en-US">
              <a:ea typeface="宋体" panose="02010600030101010101" pitchFamily="2" charset="-122"/>
            </a:endParaRPr>
          </a:p>
        </p:txBody>
      </p:sp>
      <p:sp>
        <p:nvSpPr>
          <p:cNvPr id="74755"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A63498B2-FFAC-674D-BED6-876D2A86986D}"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74756"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55700" y="3124200"/>
            <a:ext cx="69088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7" name="矩形 5"/>
          <p:cNvSpPr>
            <a:spLocks noChangeArrowheads="1"/>
          </p:cNvSpPr>
          <p:nvPr/>
        </p:nvSpPr>
        <p:spPr bwMode="auto">
          <a:xfrm>
            <a:off x="6400800" y="5715000"/>
            <a:ext cx="1143000" cy="1524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cxnSp>
        <p:nvCxnSpPr>
          <p:cNvPr id="74758" name="直线箭头连接符 9"/>
          <p:cNvCxnSpPr>
            <a:stCxn id="74757" idx="0"/>
            <a:endCxn id="74760" idx="2"/>
          </p:cNvCxnSpPr>
          <p:nvPr/>
        </p:nvCxnSpPr>
        <p:spPr bwMode="auto">
          <a:xfrm flipV="1">
            <a:off x="6972300" y="5257800"/>
            <a:ext cx="298450" cy="457200"/>
          </a:xfrm>
          <a:prstGeom prst="straightConnector1">
            <a:avLst/>
          </a:prstGeom>
          <a:noFill/>
          <a:ln w="12700" algn="ctr">
            <a:solidFill>
              <a:srgbClr val="FF0000"/>
            </a:solidFill>
            <a:round/>
            <a:tailEnd type="triangle" w="med" len="med"/>
          </a:ln>
          <a:extLst>
            <a:ext uri="{909E8E84-426E-40DD-AFC4-6F175D3DCCD1}">
              <a14:hiddenFill xmlns:a14="http://schemas.microsoft.com/office/drawing/2010/main">
                <a:noFill/>
              </a14:hiddenFill>
            </a:ext>
          </a:extLst>
        </p:spPr>
      </p:cxnSp>
      <p:sp>
        <p:nvSpPr>
          <p:cNvPr id="74759" name="文本框 11"/>
          <p:cNvSpPr txBox="1">
            <a:spLocks noChangeArrowheads="1"/>
          </p:cNvSpPr>
          <p:nvPr/>
        </p:nvSpPr>
        <p:spPr bwMode="auto">
          <a:xfrm>
            <a:off x="7543800" y="5421313"/>
            <a:ext cx="1258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400"/>
              <a:t>doListXLink1</a:t>
            </a:r>
            <a:endParaRPr kumimoji="1" lang="zh-CN" altLang="en-US" sz="1400"/>
          </a:p>
        </p:txBody>
      </p:sp>
      <p:sp>
        <p:nvSpPr>
          <p:cNvPr id="74760" name="矩形 10"/>
          <p:cNvSpPr>
            <a:spLocks noChangeArrowheads="1"/>
          </p:cNvSpPr>
          <p:nvPr/>
        </p:nvSpPr>
        <p:spPr bwMode="auto">
          <a:xfrm>
            <a:off x="6699250" y="5105400"/>
            <a:ext cx="1143000" cy="1524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74761" name="矩形 12"/>
          <p:cNvSpPr>
            <a:spLocks noChangeArrowheads="1"/>
          </p:cNvSpPr>
          <p:nvPr/>
        </p:nvSpPr>
        <p:spPr bwMode="auto">
          <a:xfrm>
            <a:off x="3733800" y="3824288"/>
            <a:ext cx="1250950" cy="1524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cxnSp>
        <p:nvCxnSpPr>
          <p:cNvPr id="74762" name="直线箭头连接符 13"/>
          <p:cNvCxnSpPr/>
          <p:nvPr/>
        </p:nvCxnSpPr>
        <p:spPr bwMode="auto">
          <a:xfrm flipH="1" flipV="1">
            <a:off x="4359275" y="3976688"/>
            <a:ext cx="2911475" cy="1122362"/>
          </a:xfrm>
          <a:prstGeom prst="straightConnector1">
            <a:avLst/>
          </a:prstGeom>
          <a:noFill/>
          <a:ln w="12700" algn="ctr">
            <a:solidFill>
              <a:srgbClr val="FF0000"/>
            </a:solidFill>
            <a:rou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noChangeArrowheads="1"/>
          </p:cNvSpPr>
          <p:nvPr>
            <p:ph type="title"/>
          </p:nvPr>
        </p:nvSpPr>
        <p:spPr/>
        <p:txBody>
          <a:bodyPr/>
          <a:lstStyle/>
          <a:p>
            <a:r>
              <a:rPr kumimoji="1" lang="en-US" altLang="zh-CN">
                <a:ea typeface="宋体" panose="02010600030101010101" pitchFamily="2" charset="-122"/>
              </a:rPr>
              <a:t>What is a </a:t>
            </a:r>
            <a:r>
              <a:rPr kumimoji="1" lang="en-US" altLang="zh-CN">
                <a:solidFill>
                  <a:srgbClr val="FF0000"/>
                </a:solidFill>
                <a:ea typeface="宋体" panose="02010600030101010101" pitchFamily="2" charset="-122"/>
              </a:rPr>
              <a:t>?</a:t>
            </a:r>
            <a:r>
              <a:rPr kumimoji="1" lang="en-US" altLang="zh-CN">
                <a:ea typeface="宋体" panose="02010600030101010101" pitchFamily="2" charset="-122"/>
              </a:rPr>
              <a:t> Type?</a:t>
            </a:r>
            <a:endParaRPr kumimoji="1" lang="zh-CN" altLang="en-US">
              <a:ea typeface="宋体" panose="02010600030101010101" pitchFamily="2" charset="-122"/>
            </a:endParaRPr>
          </a:p>
        </p:txBody>
      </p:sp>
      <p:sp>
        <p:nvSpPr>
          <p:cNvPr id="75778" name="内容占位符 2"/>
          <p:cNvSpPr>
            <a:spLocks noGrp="1" noChangeArrowheads="1"/>
          </p:cNvSpPr>
          <p:nvPr>
            <p:ph idx="1"/>
          </p:nvPr>
        </p:nvSpPr>
        <p:spPr/>
        <p:txBody>
          <a:bodyPr/>
          <a:lstStyle/>
          <a:p>
            <a:r>
              <a:rPr kumimoji="1" lang="en-US" altLang="zh-CN">
                <a:ea typeface="宋体" panose="02010600030101010101" pitchFamily="2" charset="-122"/>
              </a:rPr>
              <a:t>The type of cont’s static link is unknown</a:t>
            </a:r>
            <a:endParaRPr kumimoji="1" lang="en-US" altLang="zh-CN">
              <a:ea typeface="宋体" panose="02010600030101010101" pitchFamily="2" charset="-122"/>
            </a:endParaRPr>
          </a:p>
          <a:p>
            <a:pPr lvl="1"/>
            <a:r>
              <a:rPr kumimoji="1" lang="en-US" altLang="zh-CN">
                <a:ea typeface="宋体" panose="02010600030101010101" pitchFamily="2" charset="-122"/>
              </a:rPr>
              <a:t>Marked as a question mark (?)</a:t>
            </a:r>
            <a:endParaRPr kumimoji="1" lang="en-US" altLang="zh-CN">
              <a:ea typeface="宋体" panose="02010600030101010101" pitchFamily="2" charset="-122"/>
            </a:endParaRPr>
          </a:p>
          <a:p>
            <a:pPr lvl="1"/>
            <a:r>
              <a:rPr kumimoji="1" lang="en-US" altLang="zh-CN">
                <a:ea typeface="宋体" panose="02010600030101010101" pitchFamily="2" charset="-122"/>
              </a:rPr>
              <a:t>Because cont’s static link has multiple functions</a:t>
            </a:r>
            <a:endParaRPr kumimoji="1" lang="en-US" altLang="zh-CN">
              <a:ea typeface="宋体" panose="02010600030101010101" pitchFamily="2" charset="-122"/>
            </a:endParaRPr>
          </a:p>
          <a:p>
            <a:pPr lvl="1"/>
            <a:endParaRPr kumimoji="1" lang="zh-CN" altLang="en-US">
              <a:ea typeface="宋体" panose="02010600030101010101" pitchFamily="2" charset="-122"/>
            </a:endParaRPr>
          </a:p>
        </p:txBody>
      </p:sp>
      <p:sp>
        <p:nvSpPr>
          <p:cNvPr id="75779"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13625832-47E0-8841-B42B-B4F4339E78D2}"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75780"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55700" y="3124200"/>
            <a:ext cx="69088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矩形 5"/>
          <p:cNvSpPr>
            <a:spLocks noChangeArrowheads="1"/>
          </p:cNvSpPr>
          <p:nvPr/>
        </p:nvSpPr>
        <p:spPr bwMode="auto">
          <a:xfrm>
            <a:off x="5638800" y="5943600"/>
            <a:ext cx="304800" cy="1524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cxnSp>
        <p:nvCxnSpPr>
          <p:cNvPr id="75782" name="直线箭头连接符 9"/>
          <p:cNvCxnSpPr>
            <a:stCxn id="75781" idx="0"/>
            <a:endCxn id="75784" idx="2"/>
          </p:cNvCxnSpPr>
          <p:nvPr/>
        </p:nvCxnSpPr>
        <p:spPr bwMode="auto">
          <a:xfrm flipH="1" flipV="1">
            <a:off x="5295900" y="5022850"/>
            <a:ext cx="495300" cy="920750"/>
          </a:xfrm>
          <a:prstGeom prst="straightConnector1">
            <a:avLst/>
          </a:prstGeom>
          <a:noFill/>
          <a:ln w="12700" algn="ctr">
            <a:solidFill>
              <a:srgbClr val="FF0000"/>
            </a:solidFill>
            <a:round/>
            <a:tailEnd type="triangle" w="med" len="med"/>
          </a:ln>
          <a:extLst>
            <a:ext uri="{909E8E84-426E-40DD-AFC4-6F175D3DCCD1}">
              <a14:hiddenFill xmlns:a14="http://schemas.microsoft.com/office/drawing/2010/main">
                <a:noFill/>
              </a14:hiddenFill>
            </a:ext>
          </a:extLst>
        </p:spPr>
      </p:cxnSp>
      <p:sp>
        <p:nvSpPr>
          <p:cNvPr id="75783" name="文本框 11"/>
          <p:cNvSpPr txBox="1">
            <a:spLocks noChangeArrowheads="1"/>
          </p:cNvSpPr>
          <p:nvPr/>
        </p:nvSpPr>
        <p:spPr bwMode="auto">
          <a:xfrm>
            <a:off x="6013450" y="5918200"/>
            <a:ext cx="12874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400"/>
              <a:t>doListXLink2</a:t>
            </a:r>
            <a:endParaRPr kumimoji="1" lang="zh-CN" altLang="en-US" sz="1400"/>
          </a:p>
        </p:txBody>
      </p:sp>
      <p:sp>
        <p:nvSpPr>
          <p:cNvPr id="75784" name="矩形 10"/>
          <p:cNvSpPr>
            <a:spLocks noChangeArrowheads="1"/>
          </p:cNvSpPr>
          <p:nvPr/>
        </p:nvSpPr>
        <p:spPr bwMode="auto">
          <a:xfrm>
            <a:off x="4648200" y="4870450"/>
            <a:ext cx="1295400" cy="1524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noChangeArrowheads="1"/>
          </p:cNvSpPr>
          <p:nvPr>
            <p:ph type="title"/>
          </p:nvPr>
        </p:nvSpPr>
        <p:spPr/>
        <p:txBody>
          <a:bodyPr/>
          <a:lstStyle/>
          <a:p>
            <a:r>
              <a:rPr kumimoji="1" lang="en-US" altLang="zh-CN">
                <a:ea typeface="宋体" panose="02010600030101010101" pitchFamily="2" charset="-122"/>
              </a:rPr>
              <a:t>What is a </a:t>
            </a:r>
            <a:r>
              <a:rPr kumimoji="1" lang="en-US" altLang="zh-CN">
                <a:solidFill>
                  <a:srgbClr val="FF0000"/>
                </a:solidFill>
                <a:ea typeface="宋体" panose="02010600030101010101" pitchFamily="2" charset="-122"/>
              </a:rPr>
              <a:t>?</a:t>
            </a:r>
            <a:r>
              <a:rPr kumimoji="1" lang="en-US" altLang="zh-CN">
                <a:ea typeface="宋体" panose="02010600030101010101" pitchFamily="2" charset="-122"/>
              </a:rPr>
              <a:t> Type?</a:t>
            </a:r>
            <a:endParaRPr kumimoji="1" lang="zh-CN" altLang="en-US">
              <a:ea typeface="宋体" panose="02010600030101010101" pitchFamily="2" charset="-122"/>
            </a:endParaRPr>
          </a:p>
        </p:txBody>
      </p:sp>
      <p:sp>
        <p:nvSpPr>
          <p:cNvPr id="76802" name="内容占位符 2"/>
          <p:cNvSpPr>
            <a:spLocks noGrp="1" noChangeArrowheads="1"/>
          </p:cNvSpPr>
          <p:nvPr>
            <p:ph idx="1"/>
          </p:nvPr>
        </p:nvSpPr>
        <p:spPr/>
        <p:txBody>
          <a:bodyPr/>
          <a:lstStyle/>
          <a:p>
            <a:r>
              <a:rPr kumimoji="1" lang="en-US" altLang="zh-CN">
                <a:ea typeface="宋体" panose="02010600030101010101" pitchFamily="2" charset="-122"/>
              </a:rPr>
              <a:t>The type of cont’s static link is unknown</a:t>
            </a:r>
            <a:endParaRPr kumimoji="1" lang="en-US" altLang="zh-CN">
              <a:ea typeface="宋体" panose="02010600030101010101" pitchFamily="2" charset="-122"/>
            </a:endParaRPr>
          </a:p>
          <a:p>
            <a:pPr lvl="1"/>
            <a:r>
              <a:rPr kumimoji="1" lang="en-US" altLang="zh-CN">
                <a:ea typeface="宋体" panose="02010600030101010101" pitchFamily="2" charset="-122"/>
              </a:rPr>
              <a:t>Marked as a question mark (?)</a:t>
            </a:r>
            <a:endParaRPr kumimoji="1" lang="en-US" altLang="zh-CN">
              <a:ea typeface="宋体" panose="02010600030101010101" pitchFamily="2" charset="-122"/>
            </a:endParaRPr>
          </a:p>
          <a:p>
            <a:pPr lvl="1"/>
            <a:r>
              <a:rPr kumimoji="1" lang="en-US" altLang="zh-CN">
                <a:ea typeface="宋体" panose="02010600030101010101" pitchFamily="2" charset="-122"/>
              </a:rPr>
              <a:t>Because cont’s static link has multiple functions</a:t>
            </a:r>
            <a:endParaRPr kumimoji="1" lang="en-US" altLang="zh-CN">
              <a:ea typeface="宋体" panose="02010600030101010101" pitchFamily="2" charset="-122"/>
            </a:endParaRPr>
          </a:p>
          <a:p>
            <a:pPr lvl="1"/>
            <a:r>
              <a:rPr kumimoji="1" lang="en-US" altLang="zh-CN">
                <a:ea typeface="宋体" panose="02010600030101010101" pitchFamily="2" charset="-122"/>
              </a:rPr>
              <a:t>So its type cannot be determined</a:t>
            </a:r>
            <a:endParaRPr kumimoji="1" lang="en-US" altLang="zh-CN">
              <a:ea typeface="宋体" panose="02010600030101010101" pitchFamily="2" charset="-122"/>
            </a:endParaRPr>
          </a:p>
          <a:p>
            <a:pPr lvl="1"/>
            <a:endParaRPr kumimoji="1" lang="en-US" altLang="zh-CN">
              <a:ea typeface="宋体" panose="02010600030101010101" pitchFamily="2" charset="-122"/>
            </a:endParaRPr>
          </a:p>
          <a:p>
            <a:r>
              <a:rPr kumimoji="1" lang="en-US" altLang="zh-CN">
                <a:ea typeface="宋体" panose="02010600030101010101" pitchFamily="2" charset="-122"/>
              </a:rPr>
              <a:t>‘?’ suggests converted programs </a:t>
            </a:r>
            <a:r>
              <a:rPr kumimoji="1" lang="en-US" altLang="zh-CN">
                <a:solidFill>
                  <a:srgbClr val="FF0000"/>
                </a:solidFill>
                <a:ea typeface="宋体" panose="02010600030101010101" pitchFamily="2" charset="-122"/>
              </a:rPr>
              <a:t>cannot be type-checked in a normal fashion</a:t>
            </a:r>
            <a:endParaRPr kumimoji="1" lang="en-US" altLang="zh-CN">
              <a:solidFill>
                <a:srgbClr val="FF0000"/>
              </a:solidFill>
              <a:ea typeface="宋体" panose="02010600030101010101" pitchFamily="2" charset="-122"/>
            </a:endParaRPr>
          </a:p>
        </p:txBody>
      </p:sp>
      <p:sp>
        <p:nvSpPr>
          <p:cNvPr id="7680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1395F002-0A51-7343-AEF5-3643D6347DBB}"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4"/>
          <p:cNvSpPr>
            <a:spLocks noGrp="1" noChangeArrowheads="1"/>
          </p:cNvSpPr>
          <p:nvPr>
            <p:ph type="title"/>
          </p:nvPr>
        </p:nvSpPr>
        <p:spPr>
          <a:xfrm>
            <a:off x="722630" y="4406900"/>
            <a:ext cx="8217535" cy="1362075"/>
          </a:xfrm>
        </p:spPr>
        <p:txBody>
          <a:bodyPr/>
          <a:lstStyle/>
          <a:p>
            <a:r>
              <a:rPr lang="en-US" altLang="zh-CN" sz="3800" cap="none">
                <a:ea typeface="宋体" panose="02010600030101010101" pitchFamily="2" charset="-122"/>
              </a:rPr>
              <a:t>EFFICIENT TAIL CONVERSION</a:t>
            </a:r>
            <a:endParaRPr lang="zh-CN" altLang="en-US" sz="3800" cap="none">
              <a:ea typeface="宋体" panose="02010600030101010101" pitchFamily="2" charset="-122"/>
            </a:endParaRPr>
          </a:p>
        </p:txBody>
      </p:sp>
      <p:sp>
        <p:nvSpPr>
          <p:cNvPr id="77826" name="文本占位符 5"/>
          <p:cNvSpPr>
            <a:spLocks noGrp="1" noChangeArrowheads="1"/>
          </p:cNvSpPr>
          <p:nvPr>
            <p:ph type="body" idx="1"/>
          </p:nvPr>
        </p:nvSpPr>
        <p:spPr/>
        <p:txBody>
          <a:bodyPr/>
          <a:lstStyle/>
          <a:p>
            <a:endParaRPr lang="zh-CN" altLang="en-US">
              <a:ea typeface="宋体" panose="02010600030101010101" pitchFamily="2" charset="-122"/>
            </a:endParaRPr>
          </a:p>
        </p:txBody>
      </p:sp>
      <p:sp>
        <p:nvSpPr>
          <p:cNvPr id="77827"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BF0B4CD6-D2DE-BA4E-A893-027359280102}"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4"/>
          <p:cNvSpPr>
            <a:spLocks noGrp="1" noChangeArrowheads="1"/>
          </p:cNvSpPr>
          <p:nvPr>
            <p:ph type="title"/>
          </p:nvPr>
        </p:nvSpPr>
        <p:spPr/>
        <p:txBody>
          <a:bodyPr/>
          <a:lstStyle/>
          <a:p>
            <a:r>
              <a:rPr lang="en-US" altLang="zh-CN">
                <a:ea typeface="宋体" panose="02010600030101010101" pitchFamily="2" charset="-122"/>
              </a:rPr>
              <a:t>Functions in the</a:t>
            </a:r>
            <a:r>
              <a:rPr lang="zh-CN" altLang="en-US">
                <a:ea typeface="宋体" panose="02010600030101010101" pitchFamily="2" charset="-122"/>
              </a:rPr>
              <a:t> </a:t>
            </a:r>
            <a:r>
              <a:rPr lang="en-US" altLang="zh-CN">
                <a:ea typeface="宋体" panose="02010600030101010101" pitchFamily="2" charset="-122"/>
              </a:rPr>
              <a:t>tail position</a:t>
            </a:r>
            <a:endParaRPr lang="zh-CN" altLang="en-US">
              <a:ea typeface="宋体" panose="02010600030101010101" pitchFamily="2" charset="-122"/>
            </a:endParaRPr>
          </a:p>
        </p:txBody>
      </p:sp>
      <p:sp>
        <p:nvSpPr>
          <p:cNvPr id="78850" name="内容占位符 5"/>
          <p:cNvSpPr>
            <a:spLocks noGrp="1" noChangeArrowheads="1"/>
          </p:cNvSpPr>
          <p:nvPr>
            <p:ph idx="1"/>
          </p:nvPr>
        </p:nvSpPr>
        <p:spPr/>
        <p:txBody>
          <a:bodyPr/>
          <a:lstStyle/>
          <a:p>
            <a:r>
              <a:rPr lang="en-US" altLang="zh-CN">
                <a:ea typeface="宋体" panose="02010600030101010101" pitchFamily="2" charset="-122"/>
              </a:rPr>
              <a:t>Formal definition: f(x) within the body of g(y) is in tail position if</a:t>
            </a:r>
            <a:endParaRPr lang="en-US" altLang="zh-CN">
              <a:ea typeface="宋体" panose="02010600030101010101" pitchFamily="2" charset="-122"/>
            </a:endParaRPr>
          </a:p>
          <a:p>
            <a:pPr lvl="1"/>
            <a:r>
              <a:rPr lang="en-US" altLang="zh-CN">
                <a:ea typeface="宋体" panose="02010600030101010101" pitchFamily="2" charset="-122"/>
              </a:rPr>
              <a:t>Calling f is the </a:t>
            </a:r>
            <a:r>
              <a:rPr lang="en-US" altLang="zh-CN">
                <a:solidFill>
                  <a:srgbClr val="FF0000"/>
                </a:solidFill>
                <a:ea typeface="宋体" panose="02010600030101010101" pitchFamily="2" charset="-122"/>
              </a:rPr>
              <a:t>last thing</a:t>
            </a:r>
            <a:r>
              <a:rPr lang="en-US" altLang="zh-CN">
                <a:ea typeface="宋体" panose="02010600030101010101" pitchFamily="2" charset="-122"/>
              </a:rPr>
              <a:t> that g does </a:t>
            </a:r>
            <a:r>
              <a:rPr lang="en-US" altLang="zh-CN">
                <a:solidFill>
                  <a:srgbClr val="FF0000"/>
                </a:solidFill>
                <a:ea typeface="宋体" panose="02010600030101010101" pitchFamily="2" charset="-122"/>
              </a:rPr>
              <a:t>before return</a:t>
            </a:r>
            <a:endParaRPr lang="en-US" altLang="zh-CN">
              <a:ea typeface="宋体" panose="02010600030101010101" pitchFamily="2" charset="-122"/>
            </a:endParaRPr>
          </a:p>
          <a:p>
            <a:pPr lvl="1"/>
            <a:r>
              <a:rPr lang="en-US" altLang="zh-CN">
                <a:ea typeface="宋体" panose="02010600030101010101" pitchFamily="2" charset="-122"/>
              </a:rPr>
              <a:t>Calling to f is referred as ‘tail call’</a:t>
            </a:r>
            <a:endParaRPr lang="en-US" altLang="zh-CN">
              <a:ea typeface="宋体" panose="02010600030101010101" pitchFamily="2" charset="-122"/>
            </a:endParaRPr>
          </a:p>
          <a:p>
            <a:pPr lvl="1"/>
            <a:endParaRPr lang="en-US" altLang="zh-CN">
              <a:ea typeface="宋体" panose="02010600030101010101" pitchFamily="2" charset="-122"/>
            </a:endParaRPr>
          </a:p>
          <a:p>
            <a:r>
              <a:rPr lang="en-US" altLang="zh-CN">
                <a:ea typeface="宋体" panose="02010600030101010101" pitchFamily="2" charset="-122"/>
              </a:rPr>
              <a:t>For example, B</a:t>
            </a:r>
            <a:r>
              <a:rPr lang="en-US" altLang="zh-CN" baseline="-25000">
                <a:ea typeface="宋体" panose="02010600030101010101" pitchFamily="2" charset="-122"/>
              </a:rPr>
              <a:t>i</a:t>
            </a:r>
            <a:r>
              <a:rPr lang="en-US" altLang="zh-CN">
                <a:ea typeface="宋体" panose="02010600030101010101" pitchFamily="2" charset="-122"/>
              </a:rPr>
              <a:t> are in tail but C</a:t>
            </a:r>
            <a:r>
              <a:rPr lang="en-US" altLang="zh-CN" baseline="-25000">
                <a:ea typeface="宋体" panose="02010600030101010101" pitchFamily="2" charset="-122"/>
              </a:rPr>
              <a:t>i</a:t>
            </a:r>
            <a:r>
              <a:rPr lang="en-US" altLang="zh-CN">
                <a:ea typeface="宋体" panose="02010600030101010101" pitchFamily="2" charset="-122"/>
              </a:rPr>
              <a:t> are not</a:t>
            </a:r>
            <a:endParaRPr lang="en-US" altLang="zh-CN">
              <a:ea typeface="宋体" panose="02010600030101010101" pitchFamily="2" charset="-122"/>
            </a:endParaRPr>
          </a:p>
          <a:p>
            <a:pPr lvl="1"/>
            <a:r>
              <a:rPr lang="en-US" altLang="zh-CN">
                <a:ea typeface="宋体" panose="02010600030101010101" pitchFamily="2" charset="-122"/>
              </a:rPr>
              <a:t>let var x := C</a:t>
            </a:r>
            <a:r>
              <a:rPr lang="en-US" altLang="zh-CN" baseline="-25000">
                <a:ea typeface="宋体" panose="02010600030101010101" pitchFamily="2" charset="-122"/>
              </a:rPr>
              <a:t>1</a:t>
            </a:r>
            <a:r>
              <a:rPr lang="en-US" altLang="zh-CN">
                <a:ea typeface="宋体" panose="02010600030101010101" pitchFamily="2" charset="-122"/>
              </a:rPr>
              <a:t> in </a:t>
            </a:r>
            <a:r>
              <a:rPr lang="en-US" altLang="zh-CN">
                <a:solidFill>
                  <a:srgbClr val="FF0000"/>
                </a:solidFill>
                <a:ea typeface="宋体" panose="02010600030101010101" pitchFamily="2" charset="-122"/>
              </a:rPr>
              <a:t>B</a:t>
            </a:r>
            <a:r>
              <a:rPr lang="en-US" altLang="zh-CN" baseline="-25000">
                <a:solidFill>
                  <a:srgbClr val="FF0000"/>
                </a:solidFill>
                <a:ea typeface="宋体" panose="02010600030101010101" pitchFamily="2" charset="-122"/>
              </a:rPr>
              <a:t>1</a:t>
            </a:r>
            <a:r>
              <a:rPr lang="en-US" altLang="zh-CN">
                <a:ea typeface="宋体" panose="02010600030101010101" pitchFamily="2" charset="-122"/>
              </a:rPr>
              <a:t> end</a:t>
            </a:r>
            <a:endParaRPr lang="en-US" altLang="zh-CN">
              <a:ea typeface="宋体" panose="02010600030101010101" pitchFamily="2" charset="-122"/>
            </a:endParaRPr>
          </a:p>
          <a:p>
            <a:pPr lvl="1"/>
            <a:r>
              <a:rPr lang="en-US" altLang="zh-CN">
                <a:ea typeface="宋体" panose="02010600030101010101" pitchFamily="2" charset="-122"/>
              </a:rPr>
              <a:t>if C</a:t>
            </a:r>
            <a:r>
              <a:rPr lang="en-US" altLang="zh-CN" baseline="-25000">
                <a:ea typeface="宋体" panose="02010600030101010101" pitchFamily="2" charset="-122"/>
              </a:rPr>
              <a:t>1</a:t>
            </a:r>
            <a:r>
              <a:rPr lang="en-US" altLang="zh-CN">
                <a:ea typeface="宋体" panose="02010600030101010101" pitchFamily="2" charset="-122"/>
              </a:rPr>
              <a:t> then </a:t>
            </a:r>
            <a:r>
              <a:rPr lang="en-US" altLang="zh-CN">
                <a:solidFill>
                  <a:srgbClr val="FF0000"/>
                </a:solidFill>
                <a:ea typeface="宋体" panose="02010600030101010101" pitchFamily="2" charset="-122"/>
              </a:rPr>
              <a:t>B</a:t>
            </a:r>
            <a:r>
              <a:rPr lang="en-US" altLang="zh-CN" baseline="-25000">
                <a:solidFill>
                  <a:srgbClr val="FF0000"/>
                </a:solidFill>
                <a:ea typeface="宋体" panose="02010600030101010101" pitchFamily="2" charset="-122"/>
              </a:rPr>
              <a:t>1</a:t>
            </a:r>
            <a:r>
              <a:rPr lang="en-US" altLang="zh-CN">
                <a:ea typeface="宋体" panose="02010600030101010101" pitchFamily="2" charset="-122"/>
              </a:rPr>
              <a:t> else </a:t>
            </a:r>
            <a:r>
              <a:rPr lang="en-US" altLang="zh-CN">
                <a:solidFill>
                  <a:srgbClr val="FF0000"/>
                </a:solidFill>
                <a:ea typeface="宋体" panose="02010600030101010101" pitchFamily="2" charset="-122"/>
              </a:rPr>
              <a:t>B</a:t>
            </a:r>
            <a:r>
              <a:rPr lang="en-US" altLang="zh-CN" baseline="-25000">
                <a:solidFill>
                  <a:srgbClr val="FF0000"/>
                </a:solidFill>
                <a:ea typeface="宋体" panose="02010600030101010101" pitchFamily="2" charset="-122"/>
              </a:rPr>
              <a:t>2</a:t>
            </a:r>
            <a:endParaRPr lang="en-US" altLang="zh-CN" baseline="-25000">
              <a:solidFill>
                <a:srgbClr val="FF0000"/>
              </a:solidFill>
              <a:ea typeface="宋体" panose="02010600030101010101" pitchFamily="2" charset="-122"/>
            </a:endParaRPr>
          </a:p>
          <a:p>
            <a:pPr lvl="1"/>
            <a:r>
              <a:rPr lang="en-US" altLang="zh-CN">
                <a:ea typeface="宋体" panose="02010600030101010101" pitchFamily="2" charset="-122"/>
              </a:rPr>
              <a:t>C</a:t>
            </a:r>
            <a:r>
              <a:rPr lang="en-US" altLang="zh-CN" baseline="-25000">
                <a:ea typeface="宋体" panose="02010600030101010101" pitchFamily="2" charset="-122"/>
              </a:rPr>
              <a:t>1</a:t>
            </a:r>
            <a:r>
              <a:rPr lang="en-US" altLang="zh-CN">
                <a:ea typeface="宋体" panose="02010600030101010101" pitchFamily="2" charset="-122"/>
              </a:rPr>
              <a:t> + C</a:t>
            </a:r>
            <a:r>
              <a:rPr lang="en-US" altLang="zh-CN" baseline="-25000">
                <a:ea typeface="宋体" panose="02010600030101010101" pitchFamily="2" charset="-122"/>
              </a:rPr>
              <a:t>2</a:t>
            </a:r>
            <a:endParaRPr lang="zh-CN" altLang="en-US" baseline="-25000">
              <a:ea typeface="宋体" panose="02010600030101010101" pitchFamily="2" charset="-122"/>
            </a:endParaRPr>
          </a:p>
        </p:txBody>
      </p:sp>
      <p:sp>
        <p:nvSpPr>
          <p:cNvPr id="78851"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6993734A-4A4F-884E-A84C-395B49F0F8C9}"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noChangeArrowheads="1"/>
          </p:cNvSpPr>
          <p:nvPr>
            <p:ph type="title"/>
          </p:nvPr>
        </p:nvSpPr>
        <p:spPr/>
        <p:txBody>
          <a:bodyPr/>
          <a:lstStyle/>
          <a:p>
            <a:r>
              <a:rPr kumimoji="1" lang="en-US" altLang="zh-CN">
                <a:ea typeface="宋体" panose="02010600030101010101" pitchFamily="2" charset="-122"/>
              </a:rPr>
              <a:t>Why are tail calls important?</a:t>
            </a:r>
            <a:endParaRPr kumimoji="1" lang="zh-CN" altLang="en-US">
              <a:ea typeface="宋体" panose="02010600030101010101" pitchFamily="2" charset="-122"/>
            </a:endParaRPr>
          </a:p>
        </p:txBody>
      </p:sp>
      <p:sp>
        <p:nvSpPr>
          <p:cNvPr id="79874" name="内容占位符 2"/>
          <p:cNvSpPr>
            <a:spLocks noGrp="1" noChangeArrowheads="1"/>
          </p:cNvSpPr>
          <p:nvPr>
            <p:ph idx="1"/>
          </p:nvPr>
        </p:nvSpPr>
        <p:spPr/>
        <p:txBody>
          <a:bodyPr/>
          <a:lstStyle/>
          <a:p>
            <a:r>
              <a:rPr kumimoji="1" lang="en-US" altLang="zh-CN">
                <a:ea typeface="宋体" panose="02010600030101010101" pitchFamily="2" charset="-122"/>
              </a:rPr>
              <a:t>Tail calls can be implemented more efficiently than ordinary ones</a:t>
            </a:r>
            <a:endParaRPr kumimoji="1" lang="en-US" altLang="zh-CN">
              <a:ea typeface="宋体" panose="02010600030101010101" pitchFamily="2" charset="-122"/>
            </a:endParaRPr>
          </a:p>
          <a:p>
            <a:pPr lvl="1"/>
            <a:r>
              <a:rPr kumimoji="1" lang="en-US" altLang="zh-CN">
                <a:ea typeface="宋体" panose="02010600030101010101" pitchFamily="2" charset="-122"/>
              </a:rPr>
              <a:t>A function </a:t>
            </a:r>
            <a:r>
              <a:rPr kumimoji="1" lang="en-US" altLang="zh-CN">
                <a:solidFill>
                  <a:srgbClr val="FF0000"/>
                </a:solidFill>
                <a:ea typeface="宋体" panose="02010600030101010101" pitchFamily="2" charset="-122"/>
              </a:rPr>
              <a:t>has the same return value as its tail call</a:t>
            </a:r>
            <a:endParaRPr kumimoji="1" lang="en-US" altLang="zh-CN">
              <a:ea typeface="宋体" panose="02010600030101010101" pitchFamily="2" charset="-122"/>
            </a:endParaRPr>
          </a:p>
          <a:p>
            <a:pPr lvl="1"/>
            <a:r>
              <a:rPr kumimoji="1" lang="en-US" altLang="zh-CN">
                <a:ea typeface="宋体" panose="02010600030101010101" pitchFamily="2" charset="-122"/>
              </a:rPr>
              <a:t>Perhaps we can </a:t>
            </a:r>
            <a:r>
              <a:rPr kumimoji="1" lang="en-US" altLang="zh-CN">
                <a:solidFill>
                  <a:srgbClr val="FF0000"/>
                </a:solidFill>
                <a:ea typeface="宋体" panose="02010600030101010101" pitchFamily="2" charset="-122"/>
              </a:rPr>
              <a:t>avoid pushing the return value</a:t>
            </a:r>
            <a:r>
              <a:rPr kumimoji="1" lang="en-US" altLang="zh-CN">
                <a:ea typeface="宋体" panose="02010600030101010101" pitchFamily="2" charset="-122"/>
              </a:rPr>
              <a:t> to stack</a:t>
            </a:r>
            <a:endParaRPr kumimoji="1" lang="en-US" altLang="zh-CN">
              <a:ea typeface="宋体" panose="02010600030101010101" pitchFamily="2" charset="-122"/>
            </a:endParaRPr>
          </a:p>
          <a:p>
            <a:endParaRPr kumimoji="1" lang="en-US" altLang="zh-CN">
              <a:ea typeface="宋体" panose="02010600030101010101" pitchFamily="2" charset="-122"/>
            </a:endParaRPr>
          </a:p>
          <a:p>
            <a:r>
              <a:rPr kumimoji="1" lang="en-US" altLang="zh-CN">
                <a:ea typeface="宋体" panose="02010600030101010101" pitchFamily="2" charset="-122"/>
              </a:rPr>
              <a:t>Optimization: implementing tail calls </a:t>
            </a:r>
            <a:r>
              <a:rPr kumimoji="1" lang="en-US" altLang="zh-CN">
                <a:solidFill>
                  <a:srgbClr val="FF0000"/>
                </a:solidFill>
                <a:ea typeface="宋体" panose="02010600030101010101" pitchFamily="2" charset="-122"/>
              </a:rPr>
              <a:t>like a jump</a:t>
            </a:r>
            <a:endParaRPr kumimoji="1" lang="en-US" altLang="zh-CN">
              <a:ea typeface="宋体" panose="02010600030101010101" pitchFamily="2" charset="-122"/>
            </a:endParaRPr>
          </a:p>
          <a:p>
            <a:pPr lvl="1"/>
            <a:r>
              <a:rPr kumimoji="1" lang="en-US" altLang="zh-CN">
                <a:ea typeface="宋体" panose="02010600030101010101" pitchFamily="2" charset="-122"/>
              </a:rPr>
              <a:t>Using jump instructions instead of calls</a:t>
            </a:r>
            <a:endParaRPr kumimoji="1" lang="zh-CN" altLang="en-US">
              <a:ea typeface="宋体" panose="02010600030101010101" pitchFamily="2" charset="-122"/>
            </a:endParaRPr>
          </a:p>
        </p:txBody>
      </p:sp>
      <p:sp>
        <p:nvSpPr>
          <p:cNvPr id="79875"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B98B004E-F5E9-DA45-A676-EDF5C2D44D1B}"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noChangeArrowheads="1"/>
          </p:cNvSpPr>
          <p:nvPr>
            <p:ph type="title"/>
          </p:nvPr>
        </p:nvSpPr>
        <p:spPr/>
        <p:txBody>
          <a:bodyPr/>
          <a:lstStyle/>
          <a:p>
            <a:r>
              <a:rPr kumimoji="1" lang="en-US" altLang="zh-CN">
                <a:ea typeface="宋体" panose="02010600030101010101" pitchFamily="2" charset="-122"/>
              </a:rPr>
              <a:t>Implementing a tail call</a:t>
            </a:r>
            <a:endParaRPr kumimoji="1" lang="zh-CN" altLang="en-US">
              <a:ea typeface="宋体" panose="02010600030101010101" pitchFamily="2" charset="-122"/>
            </a:endParaRPr>
          </a:p>
        </p:txBody>
      </p:sp>
      <p:sp>
        <p:nvSpPr>
          <p:cNvPr id="80898" name="内容占位符 2"/>
          <p:cNvSpPr>
            <a:spLocks noGrp="1" noChangeArrowheads="1"/>
          </p:cNvSpPr>
          <p:nvPr>
            <p:ph idx="1"/>
          </p:nvPr>
        </p:nvSpPr>
        <p:spPr/>
        <p:txBody>
          <a:bodyPr/>
          <a:lstStyle/>
          <a:p>
            <a:r>
              <a:rPr kumimoji="1" lang="en-US" altLang="zh-CN">
                <a:ea typeface="宋体" panose="02010600030101010101" pitchFamily="2" charset="-122"/>
              </a:rPr>
              <a:t>A </a:t>
            </a:r>
            <a:r>
              <a:rPr kumimoji="1" lang="en-US" altLang="zh-CN">
                <a:solidFill>
                  <a:srgbClr val="FF0000"/>
                </a:solidFill>
                <a:ea typeface="宋体" panose="02010600030101010101" pitchFamily="2" charset="-122"/>
              </a:rPr>
              <a:t>tail call</a:t>
            </a:r>
            <a:r>
              <a:rPr kumimoji="1" lang="en-US" altLang="zh-CN">
                <a:ea typeface="宋体" panose="02010600030101010101" pitchFamily="2" charset="-122"/>
              </a:rPr>
              <a:t> has two missions</a:t>
            </a:r>
            <a:endParaRPr kumimoji="1" lang="en-US" altLang="zh-CN">
              <a:ea typeface="宋体" panose="02010600030101010101" pitchFamily="2" charset="-122"/>
            </a:endParaRPr>
          </a:p>
          <a:p>
            <a:pPr lvl="1"/>
            <a:r>
              <a:rPr kumimoji="1" lang="en-US" altLang="zh-CN">
                <a:ea typeface="宋体" panose="02010600030101010101" pitchFamily="2" charset="-122"/>
              </a:rPr>
              <a:t>Passing the control flow to callee</a:t>
            </a:r>
            <a:endParaRPr kumimoji="1" lang="en-US" altLang="zh-CN">
              <a:ea typeface="宋体" panose="02010600030101010101" pitchFamily="2" charset="-122"/>
            </a:endParaRPr>
          </a:p>
          <a:p>
            <a:pPr lvl="1"/>
            <a:r>
              <a:rPr kumimoji="1" lang="en-US" altLang="zh-CN">
                <a:ea typeface="宋体" panose="02010600030101010101" pitchFamily="2" charset="-122"/>
              </a:rPr>
              <a:t>Returning from the caller (as it ends after the call)</a:t>
            </a:r>
            <a:endParaRPr kumimoji="1" lang="en-US" altLang="zh-CN">
              <a:ea typeface="宋体" panose="02010600030101010101" pitchFamily="2" charset="-122"/>
            </a:endParaRPr>
          </a:p>
          <a:p>
            <a:pPr lvl="1"/>
            <a:endParaRPr kumimoji="1" lang="en-US" altLang="zh-CN">
              <a:ea typeface="宋体" panose="02010600030101010101" pitchFamily="2" charset="-122"/>
            </a:endParaRPr>
          </a:p>
          <a:p>
            <a:r>
              <a:rPr kumimoji="1" lang="en-US" altLang="zh-CN">
                <a:ea typeface="宋体" panose="02010600030101010101" pitchFamily="2" charset="-122"/>
              </a:rPr>
              <a:t>It contains four steps</a:t>
            </a:r>
            <a:endParaRPr kumimoji="1" lang="en-US" altLang="zh-CN">
              <a:ea typeface="宋体" panose="02010600030101010101" pitchFamily="2" charset="-122"/>
            </a:endParaRPr>
          </a:p>
          <a:p>
            <a:pPr lvl="1"/>
            <a:r>
              <a:rPr kumimoji="1" lang="en-US" altLang="zh-CN">
                <a:ea typeface="宋体" panose="02010600030101010101" pitchFamily="2" charset="-122"/>
              </a:rPr>
              <a:t>Move actual parameters into argument registers</a:t>
            </a:r>
            <a:endParaRPr kumimoji="1" lang="en-US" altLang="zh-CN">
              <a:ea typeface="宋体" panose="02010600030101010101" pitchFamily="2" charset="-122"/>
            </a:endParaRPr>
          </a:p>
          <a:p>
            <a:pPr lvl="1"/>
            <a:r>
              <a:rPr kumimoji="1" lang="en-US" altLang="zh-CN">
                <a:ea typeface="宋体" panose="02010600030101010101" pitchFamily="2" charset="-122"/>
              </a:rPr>
              <a:t>Restore callee-save registers</a:t>
            </a:r>
            <a:endParaRPr kumimoji="1" lang="en-US" altLang="zh-CN">
              <a:ea typeface="宋体" panose="02010600030101010101" pitchFamily="2" charset="-122"/>
            </a:endParaRPr>
          </a:p>
          <a:p>
            <a:pPr lvl="1"/>
            <a:r>
              <a:rPr kumimoji="1" lang="en-US" altLang="zh-CN">
                <a:ea typeface="宋体" panose="02010600030101010101" pitchFamily="2" charset="-122"/>
              </a:rPr>
              <a:t>Pop the stack frame of the calling function</a:t>
            </a:r>
            <a:endParaRPr kumimoji="1" lang="en-US" altLang="zh-CN">
              <a:ea typeface="宋体" panose="02010600030101010101" pitchFamily="2" charset="-122"/>
            </a:endParaRPr>
          </a:p>
          <a:p>
            <a:pPr lvl="1"/>
            <a:r>
              <a:rPr kumimoji="1" lang="en-US" altLang="zh-CN">
                <a:ea typeface="宋体" panose="02010600030101010101" pitchFamily="2" charset="-122"/>
              </a:rPr>
              <a:t>Jump to the callee </a:t>
            </a:r>
            <a:endParaRPr kumimoji="1" lang="zh-CN" altLang="en-US">
              <a:ea typeface="宋体" panose="02010600030101010101" pitchFamily="2" charset="-122"/>
            </a:endParaRPr>
          </a:p>
        </p:txBody>
      </p:sp>
      <p:sp>
        <p:nvSpPr>
          <p:cNvPr id="80899"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A560A540-563A-5345-B59A-3CFB32BC2067}"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noChangeArrowheads="1"/>
          </p:cNvSpPr>
          <p:nvPr>
            <p:ph type="title"/>
          </p:nvPr>
        </p:nvSpPr>
        <p:spPr/>
        <p:txBody>
          <a:bodyPr/>
          <a:lstStyle/>
          <a:p>
            <a:r>
              <a:rPr kumimoji="1" lang="en-US" altLang="zh-CN">
                <a:ea typeface="宋体" panose="02010600030101010101" pitchFamily="2" charset="-122"/>
              </a:rPr>
              <a:t>Implementing a tail call</a:t>
            </a:r>
            <a:endParaRPr kumimoji="1" lang="zh-CN" altLang="en-US">
              <a:ea typeface="宋体" panose="02010600030101010101" pitchFamily="2" charset="-122"/>
            </a:endParaRPr>
          </a:p>
        </p:txBody>
      </p:sp>
      <p:sp>
        <p:nvSpPr>
          <p:cNvPr id="81922" name="内容占位符 2"/>
          <p:cNvSpPr>
            <a:spLocks noGrp="1" noChangeArrowheads="1"/>
          </p:cNvSpPr>
          <p:nvPr>
            <p:ph idx="1"/>
          </p:nvPr>
        </p:nvSpPr>
        <p:spPr/>
        <p:txBody>
          <a:bodyPr/>
          <a:lstStyle/>
          <a:p>
            <a:r>
              <a:rPr kumimoji="1" lang="en-US" altLang="zh-CN">
                <a:ea typeface="宋体" panose="02010600030101010101" pitchFamily="2" charset="-122"/>
              </a:rPr>
              <a:t>A tail call has two missions</a:t>
            </a:r>
            <a:endParaRPr kumimoji="1" lang="en-US" altLang="zh-CN">
              <a:ea typeface="宋体" panose="02010600030101010101" pitchFamily="2" charset="-122"/>
            </a:endParaRPr>
          </a:p>
          <a:p>
            <a:pPr lvl="1"/>
            <a:r>
              <a:rPr kumimoji="1" lang="en-US" altLang="zh-CN">
                <a:ea typeface="宋体" panose="02010600030101010101" pitchFamily="2" charset="-122"/>
              </a:rPr>
              <a:t>Passing the control flow to callee</a:t>
            </a:r>
            <a:endParaRPr kumimoji="1" lang="en-US" altLang="zh-CN">
              <a:ea typeface="宋体" panose="02010600030101010101" pitchFamily="2" charset="-122"/>
            </a:endParaRPr>
          </a:p>
          <a:p>
            <a:pPr lvl="1"/>
            <a:r>
              <a:rPr kumimoji="1" lang="en-US" altLang="zh-CN">
                <a:ea typeface="宋体" panose="02010600030101010101" pitchFamily="2" charset="-122"/>
              </a:rPr>
              <a:t>Returning from the caller (as it ends after the call)</a:t>
            </a:r>
            <a:endParaRPr kumimoji="1" lang="en-US" altLang="zh-CN">
              <a:ea typeface="宋体" panose="02010600030101010101" pitchFamily="2" charset="-122"/>
            </a:endParaRPr>
          </a:p>
          <a:p>
            <a:pPr lvl="1"/>
            <a:endParaRPr kumimoji="1" lang="en-US" altLang="zh-CN">
              <a:ea typeface="宋体" panose="02010600030101010101" pitchFamily="2" charset="-122"/>
            </a:endParaRPr>
          </a:p>
          <a:p>
            <a:r>
              <a:rPr kumimoji="1" lang="en-US" altLang="zh-CN">
                <a:ea typeface="宋体" panose="02010600030101010101" pitchFamily="2" charset="-122"/>
              </a:rPr>
              <a:t>It contains four steps</a:t>
            </a:r>
            <a:endParaRPr kumimoji="1" lang="en-US" altLang="zh-CN">
              <a:ea typeface="宋体" panose="02010600030101010101" pitchFamily="2" charset="-122"/>
            </a:endParaRPr>
          </a:p>
          <a:p>
            <a:pPr lvl="1"/>
            <a:r>
              <a:rPr kumimoji="1" lang="en-US" altLang="zh-CN">
                <a:ea typeface="宋体" panose="02010600030101010101" pitchFamily="2" charset="-122"/>
              </a:rPr>
              <a:t>Move actual parameters into argument registers</a:t>
            </a:r>
            <a:endParaRPr kumimoji="1" lang="en-US" altLang="zh-CN">
              <a:ea typeface="宋体" panose="02010600030101010101" pitchFamily="2" charset="-122"/>
            </a:endParaRPr>
          </a:p>
          <a:p>
            <a:pPr lvl="1"/>
            <a:r>
              <a:rPr kumimoji="1" lang="en-US" altLang="zh-CN">
                <a:ea typeface="宋体" panose="02010600030101010101" pitchFamily="2" charset="-122"/>
              </a:rPr>
              <a:t>Restore callee-save registers</a:t>
            </a:r>
            <a:endParaRPr kumimoji="1" lang="en-US" altLang="zh-CN">
              <a:ea typeface="宋体" panose="02010600030101010101" pitchFamily="2" charset="-122"/>
            </a:endParaRPr>
          </a:p>
          <a:p>
            <a:pPr lvl="1"/>
            <a:r>
              <a:rPr kumimoji="1" lang="en-US" altLang="zh-CN">
                <a:ea typeface="宋体" panose="02010600030101010101" pitchFamily="2" charset="-122"/>
              </a:rPr>
              <a:t>Pop the stack frame of the calling function</a:t>
            </a:r>
            <a:endParaRPr kumimoji="1" lang="en-US" altLang="zh-CN">
              <a:ea typeface="宋体" panose="02010600030101010101" pitchFamily="2" charset="-122"/>
            </a:endParaRPr>
          </a:p>
          <a:p>
            <a:pPr lvl="1"/>
            <a:r>
              <a:rPr kumimoji="1" lang="en-US" altLang="zh-CN">
                <a:ea typeface="宋体" panose="02010600030101010101" pitchFamily="2" charset="-122"/>
              </a:rPr>
              <a:t>Jump to the callee </a:t>
            </a:r>
            <a:r>
              <a:rPr kumimoji="1" lang="en-US" altLang="zh-CN">
                <a:solidFill>
                  <a:srgbClr val="FF0000"/>
                </a:solidFill>
                <a:ea typeface="宋体" panose="02010600030101010101" pitchFamily="2" charset="-122"/>
              </a:rPr>
              <a:t>(cheap)</a:t>
            </a:r>
            <a:r>
              <a:rPr kumimoji="1" lang="en-US" altLang="zh-CN">
                <a:ea typeface="宋体" panose="02010600030101010101" pitchFamily="2" charset="-122"/>
              </a:rPr>
              <a:t> </a:t>
            </a:r>
            <a:endParaRPr kumimoji="1" lang="zh-CN" altLang="en-US">
              <a:ea typeface="宋体" panose="02010600030101010101" pitchFamily="2" charset="-122"/>
            </a:endParaRPr>
          </a:p>
        </p:txBody>
      </p:sp>
      <p:sp>
        <p:nvSpPr>
          <p:cNvPr id="8192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E6CB6FD9-84DE-5A47-A867-89370EE9D8AF}"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cxnSp>
        <p:nvCxnSpPr>
          <p:cNvPr id="81924" name="直线连接符 5"/>
          <p:cNvCxnSpPr>
            <a:cxnSpLocks noChangeShapeType="1"/>
          </p:cNvCxnSpPr>
          <p:nvPr/>
        </p:nvCxnSpPr>
        <p:spPr bwMode="auto">
          <a:xfrm>
            <a:off x="762000" y="4191000"/>
            <a:ext cx="7620000" cy="0"/>
          </a:xfrm>
          <a:prstGeom prst="line">
            <a:avLst/>
          </a:prstGeom>
          <a:noFill/>
          <a:ln w="12700" algn="ctr">
            <a:solidFill>
              <a:srgbClr val="FF0000"/>
            </a:solidFill>
            <a:round/>
          </a:ln>
          <a:extLst>
            <a:ext uri="{909E8E84-426E-40DD-AFC4-6F175D3DCCD1}">
              <a14:hiddenFill xmlns:a14="http://schemas.microsoft.com/office/drawing/2010/main">
                <a:noFill/>
              </a14:hiddenFill>
            </a:ext>
          </a:extLst>
        </p:spPr>
      </p:cxnSp>
      <p:sp>
        <p:nvSpPr>
          <p:cNvPr id="81925" name="文本框 6"/>
          <p:cNvSpPr txBox="1">
            <a:spLocks noChangeArrowheads="1"/>
          </p:cNvSpPr>
          <p:nvPr/>
        </p:nvSpPr>
        <p:spPr bwMode="auto">
          <a:xfrm>
            <a:off x="5715000" y="3429000"/>
            <a:ext cx="2847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solidFill>
                  <a:srgbClr val="FF0000"/>
                </a:solidFill>
              </a:rPr>
              <a:t>removed by coalescing</a:t>
            </a:r>
            <a:endParaRPr kumimoji="1" lang="zh-CN" altLang="en-US" sz="2000">
              <a:solidFill>
                <a:srgbClr val="FF0000"/>
              </a:solidFill>
            </a:endParaRPr>
          </a:p>
        </p:txBody>
      </p:sp>
      <p:cxnSp>
        <p:nvCxnSpPr>
          <p:cNvPr id="81926" name="直线连接符 7"/>
          <p:cNvCxnSpPr/>
          <p:nvPr/>
        </p:nvCxnSpPr>
        <p:spPr bwMode="auto">
          <a:xfrm>
            <a:off x="762000" y="4648200"/>
            <a:ext cx="5410200" cy="0"/>
          </a:xfrm>
          <a:prstGeom prst="line">
            <a:avLst/>
          </a:prstGeom>
          <a:noFill/>
          <a:ln w="12700" algn="ctr">
            <a:solidFill>
              <a:srgbClr val="FF0000"/>
            </a:solidFill>
            <a:round/>
          </a:ln>
          <a:extLst>
            <a:ext uri="{909E8E84-426E-40DD-AFC4-6F175D3DCCD1}">
              <a14:hiddenFill xmlns:a14="http://schemas.microsoft.com/office/drawing/2010/main">
                <a:noFill/>
              </a14:hiddenFill>
            </a:ext>
          </a:extLst>
        </p:spPr>
      </p:cxnSp>
      <p:cxnSp>
        <p:nvCxnSpPr>
          <p:cNvPr id="81927" name="直线连接符 9"/>
          <p:cNvCxnSpPr/>
          <p:nvPr/>
        </p:nvCxnSpPr>
        <p:spPr bwMode="auto">
          <a:xfrm>
            <a:off x="762000" y="5029200"/>
            <a:ext cx="6705600" cy="0"/>
          </a:xfrm>
          <a:prstGeom prst="line">
            <a:avLst/>
          </a:prstGeom>
          <a:noFill/>
          <a:ln w="12700" algn="ctr">
            <a:solidFill>
              <a:srgbClr val="FF0000"/>
            </a:solidFill>
            <a:round/>
          </a:ln>
          <a:extLst>
            <a:ext uri="{909E8E84-426E-40DD-AFC4-6F175D3DCCD1}">
              <a14:hiddenFill xmlns:a14="http://schemas.microsoft.com/office/drawing/2010/main">
                <a:noFill/>
              </a14:hiddenFill>
            </a:ext>
          </a:extLst>
        </p:spPr>
      </p:cxnSp>
      <p:sp>
        <p:nvSpPr>
          <p:cNvPr id="81928" name="文本框 11"/>
          <p:cNvSpPr txBox="1">
            <a:spLocks noChangeArrowheads="1"/>
          </p:cNvSpPr>
          <p:nvPr/>
        </p:nvSpPr>
        <p:spPr bwMode="auto">
          <a:xfrm>
            <a:off x="6477000" y="5126038"/>
            <a:ext cx="2209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solidFill>
                  <a:srgbClr val="FF0000"/>
                </a:solidFill>
              </a:rPr>
              <a:t>not required for </a:t>
            </a:r>
            <a:endParaRPr kumimoji="1" lang="en-US" altLang="zh-CN" sz="2000">
              <a:solidFill>
                <a:srgbClr val="FF0000"/>
              </a:solidFill>
            </a:endParaRPr>
          </a:p>
          <a:p>
            <a:pPr>
              <a:spcBef>
                <a:spcPct val="0"/>
              </a:spcBef>
              <a:buFontTx/>
              <a:buNone/>
            </a:pPr>
            <a:r>
              <a:rPr kumimoji="1" lang="en-US" altLang="zh-CN" sz="2000">
                <a:solidFill>
                  <a:srgbClr val="FF0000"/>
                </a:solidFill>
              </a:rPr>
              <a:t>simple functions</a:t>
            </a:r>
            <a:endParaRPr kumimoji="1" lang="zh-CN" altLang="en-US" sz="2000">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noChangeArrowheads="1"/>
          </p:cNvSpPr>
          <p:nvPr>
            <p:ph type="title"/>
          </p:nvPr>
        </p:nvSpPr>
        <p:spPr/>
        <p:txBody>
          <a:bodyPr/>
          <a:lstStyle/>
          <a:p>
            <a:r>
              <a:rPr kumimoji="1" lang="en-US" altLang="zh-CN">
                <a:ea typeface="宋体" panose="02010600030101010101" pitchFamily="2" charset="-122"/>
              </a:rPr>
              <a:t>Functional PL has many tail calls</a:t>
            </a:r>
            <a:endParaRPr kumimoji="1" lang="zh-CN" altLang="en-US">
              <a:ea typeface="宋体" panose="02010600030101010101" pitchFamily="2" charset="-122"/>
            </a:endParaRPr>
          </a:p>
        </p:txBody>
      </p:sp>
      <p:sp>
        <p:nvSpPr>
          <p:cNvPr id="82946" name="内容占位符 2"/>
          <p:cNvSpPr>
            <a:spLocks noGrp="1" noChangeArrowheads="1"/>
          </p:cNvSpPr>
          <p:nvPr>
            <p:ph idx="1"/>
          </p:nvPr>
        </p:nvSpPr>
        <p:spPr/>
        <p:txBody>
          <a:bodyPr/>
          <a:lstStyle/>
          <a:p>
            <a:r>
              <a:rPr kumimoji="1" lang="en-US" altLang="zh-CN">
                <a:ea typeface="宋体" panose="02010600030101010101" pitchFamily="2" charset="-122"/>
              </a:rPr>
              <a:t>Functions are passed as parameters and invoked in the end of function body</a:t>
            </a:r>
            <a:endParaRPr kumimoji="1" lang="en-US" altLang="zh-CN">
              <a:ea typeface="宋体" panose="02010600030101010101" pitchFamily="2" charset="-122"/>
            </a:endParaRPr>
          </a:p>
          <a:p>
            <a:pPr lvl="1"/>
            <a:r>
              <a:rPr kumimoji="1" lang="en-US" altLang="zh-CN">
                <a:solidFill>
                  <a:srgbClr val="FF0000"/>
                </a:solidFill>
                <a:ea typeface="宋体" panose="02010600030101010101" pitchFamily="2" charset="-122"/>
              </a:rPr>
              <a:t>Every call in printTable is a tail call!</a:t>
            </a:r>
            <a:endParaRPr kumimoji="1" lang="en-US" altLang="zh-CN">
              <a:solidFill>
                <a:srgbClr val="FF0000"/>
              </a:solidFill>
              <a:ea typeface="宋体" panose="02010600030101010101" pitchFamily="2" charset="-122"/>
            </a:endParaRPr>
          </a:p>
        </p:txBody>
      </p:sp>
      <p:sp>
        <p:nvSpPr>
          <p:cNvPr id="82947"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228E6DB2-E73F-FD4E-9058-127CF77A07A6}"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82948"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2984500"/>
            <a:ext cx="69088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矩形 6"/>
          <p:cNvSpPr>
            <a:spLocks noChangeArrowheads="1"/>
          </p:cNvSpPr>
          <p:nvPr/>
        </p:nvSpPr>
        <p:spPr bwMode="auto">
          <a:xfrm>
            <a:off x="1752600" y="6172200"/>
            <a:ext cx="762000" cy="2286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82950" name="矩形 7"/>
          <p:cNvSpPr>
            <a:spLocks noChangeArrowheads="1"/>
          </p:cNvSpPr>
          <p:nvPr/>
        </p:nvSpPr>
        <p:spPr bwMode="auto">
          <a:xfrm>
            <a:off x="3124200" y="5753100"/>
            <a:ext cx="762000" cy="2286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82951" name="矩形 8"/>
          <p:cNvSpPr>
            <a:spLocks noChangeArrowheads="1"/>
          </p:cNvSpPr>
          <p:nvPr/>
        </p:nvSpPr>
        <p:spPr bwMode="auto">
          <a:xfrm>
            <a:off x="3733800" y="5334000"/>
            <a:ext cx="762000" cy="2286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82952" name="矩形 9"/>
          <p:cNvSpPr>
            <a:spLocks noChangeArrowheads="1"/>
          </p:cNvSpPr>
          <p:nvPr/>
        </p:nvSpPr>
        <p:spPr bwMode="auto">
          <a:xfrm>
            <a:off x="3795713" y="4270375"/>
            <a:ext cx="762000" cy="2286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82953" name="矩形 10"/>
          <p:cNvSpPr>
            <a:spLocks noChangeArrowheads="1"/>
          </p:cNvSpPr>
          <p:nvPr/>
        </p:nvSpPr>
        <p:spPr bwMode="auto">
          <a:xfrm>
            <a:off x="4191000" y="3851275"/>
            <a:ext cx="914400" cy="2286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noChangeArrowheads="1"/>
          </p:cNvSpPr>
          <p:nvPr>
            <p:ph type="title"/>
          </p:nvPr>
        </p:nvSpPr>
        <p:spPr/>
        <p:txBody>
          <a:bodyPr/>
          <a:lstStyle/>
          <a:p>
            <a:r>
              <a:rPr kumimoji="1" lang="en-US" altLang="zh-CN">
                <a:ea typeface="宋体" panose="02010600030101010101" pitchFamily="2" charset="-122"/>
              </a:rPr>
              <a:t>printTable after compilation</a:t>
            </a:r>
            <a:endParaRPr kumimoji="1" lang="zh-CN" altLang="en-US">
              <a:ea typeface="宋体" panose="02010600030101010101" pitchFamily="2" charset="-122"/>
            </a:endParaRPr>
          </a:p>
        </p:txBody>
      </p:sp>
      <p:sp>
        <p:nvSpPr>
          <p:cNvPr id="83970" name="内容占位符 2"/>
          <p:cNvSpPr>
            <a:spLocks noGrp="1" noChangeArrowheads="1"/>
          </p:cNvSpPr>
          <p:nvPr>
            <p:ph idx="1"/>
          </p:nvPr>
        </p:nvSpPr>
        <p:spPr/>
        <p:txBody>
          <a:bodyPr/>
          <a:lstStyle/>
          <a:p>
            <a:r>
              <a:rPr kumimoji="1" lang="en-US" altLang="zh-CN">
                <a:ea typeface="宋体" panose="02010600030101010101" pitchFamily="2" charset="-122"/>
              </a:rPr>
              <a:t>All calls are replaced with jumps</a:t>
            </a:r>
            <a:endParaRPr kumimoji="1" lang="en-US" altLang="zh-CN">
              <a:ea typeface="宋体" panose="02010600030101010101" pitchFamily="2" charset="-122"/>
            </a:endParaRPr>
          </a:p>
          <a:p>
            <a:pPr lvl="1"/>
            <a:r>
              <a:rPr kumimoji="1" lang="en-US" altLang="zh-CN">
                <a:ea typeface="宋体" panose="02010600030101010101" pitchFamily="2" charset="-122"/>
              </a:rPr>
              <a:t>Now it looks like a </a:t>
            </a:r>
            <a:r>
              <a:rPr kumimoji="1" lang="en-US" altLang="zh-CN">
                <a:solidFill>
                  <a:srgbClr val="FF0000"/>
                </a:solidFill>
                <a:ea typeface="宋体" panose="02010600030101010101" pitchFamily="2" charset="-122"/>
              </a:rPr>
              <a:t>loop-based function</a:t>
            </a:r>
            <a:endParaRPr kumimoji="1" lang="en-US" altLang="zh-CN">
              <a:solidFill>
                <a:srgbClr val="FF0000"/>
              </a:solidFill>
              <a:ea typeface="宋体" panose="02010600030101010101" pitchFamily="2" charset="-122"/>
            </a:endParaRPr>
          </a:p>
        </p:txBody>
      </p:sp>
      <p:sp>
        <p:nvSpPr>
          <p:cNvPr id="83971"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0363BC71-37D1-A34C-9797-E360E197627A}"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83972"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0" y="2711450"/>
            <a:ext cx="4352925"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noChangeArrowheads="1"/>
          </p:cNvSpPr>
          <p:nvPr>
            <p:ph type="title"/>
          </p:nvPr>
        </p:nvSpPr>
        <p:spPr/>
        <p:txBody>
          <a:bodyPr/>
          <a:lstStyle/>
          <a:p>
            <a:r>
              <a:rPr kumimoji="1" lang="en-US" altLang="zh-CN">
                <a:ea typeface="宋体" panose="02010600030101010101" pitchFamily="2" charset="-122"/>
              </a:rPr>
              <a:t>Note: avoiding variable capture</a:t>
            </a:r>
            <a:r>
              <a:rPr kumimoji="1" lang="zh-CN" altLang="en-US">
                <a:ea typeface="宋体" panose="02010600030101010101" pitchFamily="2" charset="-122"/>
              </a:rPr>
              <a:t> </a:t>
            </a:r>
            <a:endParaRPr kumimoji="1" lang="zh-CN" altLang="en-US">
              <a:ea typeface="宋体" panose="02010600030101010101" pitchFamily="2" charset="-122"/>
            </a:endParaRPr>
          </a:p>
        </p:txBody>
      </p:sp>
      <p:sp>
        <p:nvSpPr>
          <p:cNvPr id="79874" name="内容占位符 2"/>
          <p:cNvSpPr>
            <a:spLocks noGrp="1" noChangeArrowheads="1"/>
          </p:cNvSpPr>
          <p:nvPr>
            <p:ph idx="1"/>
          </p:nvPr>
        </p:nvSpPr>
        <p:spPr/>
        <p:txBody>
          <a:bodyPr/>
          <a:lstStyle/>
          <a:p>
            <a:r>
              <a:rPr kumimoji="1" lang="en-US" altLang="zh-CN">
                <a:ea typeface="宋体" panose="02010600030101010101" pitchFamily="2" charset="-122"/>
              </a:rPr>
              <a:t>Outer variables can have the same name with inners</a:t>
            </a:r>
            <a:endParaRPr kumimoji="1" lang="en-US" altLang="zh-CN">
              <a:ea typeface="宋体" panose="02010600030101010101" pitchFamily="2" charset="-122"/>
            </a:endParaRPr>
          </a:p>
          <a:p>
            <a:r>
              <a:rPr kumimoji="1" lang="en-US" altLang="zh-CN">
                <a:ea typeface="宋体" panose="02010600030101010101" pitchFamily="2" charset="-122"/>
              </a:rPr>
              <a:t>Suppose we want to inline g(1) in f</a:t>
            </a:r>
            <a:endParaRPr kumimoji="1" lang="en-US" altLang="zh-CN">
              <a:ea typeface="宋体" panose="02010600030101010101" pitchFamily="2" charset="-122"/>
            </a:endParaRPr>
          </a:p>
        </p:txBody>
      </p:sp>
      <p:sp>
        <p:nvSpPr>
          <p:cNvPr id="79875"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CF6AF3F7-7916-324F-98A5-BF9A7E803BBA}"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79876" name="文本框 4"/>
          <p:cNvSpPr txBox="1">
            <a:spLocks noChangeArrowheads="1"/>
          </p:cNvSpPr>
          <p:nvPr/>
        </p:nvSpPr>
        <p:spPr bwMode="auto">
          <a:xfrm>
            <a:off x="2209800" y="3776663"/>
            <a:ext cx="4800600" cy="2246312"/>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let</a:t>
            </a:r>
            <a:r>
              <a:rPr kumimoji="1" lang="zh-CN" altLang="en-US" sz="2000">
                <a:latin typeface="Courier New" panose="02070309020205020404" pitchFamily="49" charset="0"/>
                <a:cs typeface="Courier New" panose="02070309020205020404" pitchFamily="49" charset="0"/>
              </a:rPr>
              <a:t> </a:t>
            </a:r>
            <a:r>
              <a:rPr kumimoji="1" lang="en-US" altLang="zh-CN" sz="2000">
                <a:latin typeface="Courier New" panose="02070309020205020404" pitchFamily="49" charset="0"/>
                <a:cs typeface="Courier New" panose="02070309020205020404" pitchFamily="49" charset="0"/>
              </a:rPr>
              <a:t>var x := 5</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function g(y: int): int =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y+x</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function f(x: int): int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g(1)+x</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f(2)+x</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end</a:t>
            </a:r>
            <a:endParaRPr kumimoji="1" lang="zh-CN" altLang="en-US" sz="2000">
              <a:latin typeface="Courier New" panose="02070309020205020404" pitchFamily="49" charset="0"/>
              <a:cs typeface="Courier New" panose="02070309020205020404" pitchFamily="49" charset="0"/>
            </a:endParaRPr>
          </a:p>
        </p:txBody>
      </p:sp>
      <p:sp>
        <p:nvSpPr>
          <p:cNvPr id="79877" name="矩形 8"/>
          <p:cNvSpPr>
            <a:spLocks noChangeArrowheads="1"/>
          </p:cNvSpPr>
          <p:nvPr/>
        </p:nvSpPr>
        <p:spPr bwMode="auto">
          <a:xfrm>
            <a:off x="3429000" y="5029200"/>
            <a:ext cx="685800" cy="3048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cxnSp>
        <p:nvCxnSpPr>
          <p:cNvPr id="79878" name="直线箭头连接符 10"/>
          <p:cNvCxnSpPr>
            <a:stCxn id="79877" idx="0"/>
          </p:cNvCxnSpPr>
          <p:nvPr/>
        </p:nvCxnSpPr>
        <p:spPr bwMode="auto">
          <a:xfrm flipV="1">
            <a:off x="3771900" y="4419600"/>
            <a:ext cx="800100" cy="609600"/>
          </a:xfrm>
          <a:prstGeom prst="straightConnector1">
            <a:avLst/>
          </a:prstGeom>
          <a:noFill/>
          <a:ln w="12700" algn="ctr">
            <a:solidFill>
              <a:srgbClr val="FF0000"/>
            </a:solidFill>
            <a:round/>
            <a:tailEnd type="triangle" w="med" len="med"/>
          </a:ln>
          <a:extLst>
            <a:ext uri="{909E8E84-426E-40DD-AFC4-6F175D3DCCD1}">
              <a14:hiddenFill xmlns:a14="http://schemas.microsoft.com/office/drawing/2010/main">
                <a:noFill/>
              </a14:hiddenFill>
            </a:ext>
          </a:extLst>
        </p:spPr>
      </p:cxnSp>
      <p:sp>
        <p:nvSpPr>
          <p:cNvPr id="79879" name="文本框 11"/>
          <p:cNvSpPr txBox="1">
            <a:spLocks noChangeArrowheads="1"/>
          </p:cNvSpPr>
          <p:nvPr/>
        </p:nvSpPr>
        <p:spPr bwMode="auto">
          <a:xfrm>
            <a:off x="3444875" y="4419600"/>
            <a:ext cx="288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800">
                <a:solidFill>
                  <a:srgbClr val="FF0000"/>
                </a:solidFill>
              </a:rPr>
              <a:t>1</a:t>
            </a:r>
            <a:endParaRPr kumimoji="1" lang="zh-CN" altLang="en-US" sz="1800">
              <a:solidFill>
                <a:srgbClr val="FF0000"/>
              </a:solidFill>
            </a:endParaRPr>
          </a:p>
        </p:txBody>
      </p:sp>
      <p:cxnSp>
        <p:nvCxnSpPr>
          <p:cNvPr id="79880" name="直线箭头连接符 12"/>
          <p:cNvCxnSpPr/>
          <p:nvPr/>
        </p:nvCxnSpPr>
        <p:spPr bwMode="auto">
          <a:xfrm flipH="1">
            <a:off x="3589338" y="4416425"/>
            <a:ext cx="982662" cy="187325"/>
          </a:xfrm>
          <a:prstGeom prst="straightConnector1">
            <a:avLst/>
          </a:prstGeom>
          <a:noFill/>
          <a:ln w="12700" algn="ctr">
            <a:solidFill>
              <a:srgbClr val="FF0000"/>
            </a:solidFill>
            <a:rou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noChangeArrowheads="1"/>
          </p:cNvSpPr>
          <p:nvPr>
            <p:ph type="title"/>
          </p:nvPr>
        </p:nvSpPr>
        <p:spPr/>
        <p:txBody>
          <a:bodyPr/>
          <a:lstStyle/>
          <a:p>
            <a:r>
              <a:rPr kumimoji="1" lang="en-US" altLang="zh-CN">
                <a:ea typeface="宋体" panose="02010600030101010101" pitchFamily="2" charset="-122"/>
              </a:rPr>
              <a:t>Compared with an imperative version</a:t>
            </a:r>
            <a:endParaRPr kumimoji="1" lang="zh-CN" altLang="en-US">
              <a:ea typeface="宋体" panose="02010600030101010101" pitchFamily="2" charset="-122"/>
            </a:endParaRPr>
          </a:p>
        </p:txBody>
      </p:sp>
      <p:sp>
        <p:nvSpPr>
          <p:cNvPr id="84994" name="内容占位符 2"/>
          <p:cNvSpPr>
            <a:spLocks noGrp="1" noChangeArrowheads="1"/>
          </p:cNvSpPr>
          <p:nvPr>
            <p:ph idx="1"/>
          </p:nvPr>
        </p:nvSpPr>
        <p:spPr/>
        <p:txBody>
          <a:bodyPr/>
          <a:lstStyle/>
          <a:p>
            <a:endParaRPr kumimoji="1" lang="zh-CN" altLang="en-US">
              <a:ea typeface="宋体" panose="02010600030101010101" pitchFamily="2" charset="-122"/>
            </a:endParaRPr>
          </a:p>
        </p:txBody>
      </p:sp>
      <p:sp>
        <p:nvSpPr>
          <p:cNvPr id="84995"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FFB279EC-DDB8-8649-AFBD-8C78C2ED92E8}"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84996"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7838" y="1760538"/>
            <a:ext cx="4208462" cy="425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7"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8888" y="1905000"/>
            <a:ext cx="4075112"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8" name="右箭头 6"/>
          <p:cNvSpPr>
            <a:spLocks noChangeArrowheads="1"/>
          </p:cNvSpPr>
          <p:nvPr/>
        </p:nvSpPr>
        <p:spPr bwMode="auto">
          <a:xfrm>
            <a:off x="4495800" y="3567113"/>
            <a:ext cx="457200" cy="485775"/>
          </a:xfrm>
          <a:prstGeom prst="rightArrow">
            <a:avLst>
              <a:gd name="adj1" fmla="val 50000"/>
              <a:gd name="adj2" fmla="val 50000"/>
            </a:avLst>
          </a:prstGeom>
          <a:solidFill>
            <a:srgbClr val="00B0F0"/>
          </a:solidFill>
          <a:ln w="9525" algn="ctr">
            <a:solidFill>
              <a:schemeClr val="tx1"/>
            </a:solidFill>
            <a:round/>
          </a:ln>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noChangeArrowheads="1"/>
          </p:cNvSpPr>
          <p:nvPr>
            <p:ph type="title"/>
          </p:nvPr>
        </p:nvSpPr>
        <p:spPr/>
        <p:txBody>
          <a:bodyPr/>
          <a:lstStyle/>
          <a:p>
            <a:r>
              <a:rPr kumimoji="1" lang="en-US" altLang="zh-CN">
                <a:ea typeface="宋体" panose="02010600030101010101" pitchFamily="2" charset="-122"/>
              </a:rPr>
              <a:t>Now</a:t>
            </a:r>
            <a:r>
              <a:rPr kumimoji="1" lang="zh-CN" altLang="en-US">
                <a:ea typeface="宋体" panose="02010600030101010101" pitchFamily="2" charset="-122"/>
              </a:rPr>
              <a:t> </a:t>
            </a:r>
            <a:r>
              <a:rPr kumimoji="1" lang="en-US" altLang="zh-CN">
                <a:ea typeface="宋体" panose="02010600030101010101" pitchFamily="2" charset="-122"/>
              </a:rPr>
              <a:t>both</a:t>
            </a:r>
            <a:r>
              <a:rPr kumimoji="1" lang="zh-CN" altLang="en-US">
                <a:ea typeface="宋体" panose="02010600030101010101" pitchFamily="2" charset="-122"/>
              </a:rPr>
              <a:t> </a:t>
            </a:r>
            <a:r>
              <a:rPr kumimoji="1" lang="en-US" altLang="zh-CN">
                <a:ea typeface="宋体" panose="02010600030101010101" pitchFamily="2" charset="-122"/>
              </a:rPr>
              <a:t>lead</a:t>
            </a:r>
            <a:r>
              <a:rPr kumimoji="1" lang="zh-CN" altLang="en-US">
                <a:ea typeface="宋体" panose="02010600030101010101" pitchFamily="2" charset="-122"/>
              </a:rPr>
              <a:t> </a:t>
            </a:r>
            <a:r>
              <a:rPr kumimoji="1" lang="en-US" altLang="zh-CN">
                <a:ea typeface="宋体" panose="02010600030101010101" pitchFamily="2" charset="-122"/>
              </a:rPr>
              <a:t>to Rome!</a:t>
            </a:r>
            <a:endParaRPr kumimoji="1" lang="zh-CN" altLang="en-US">
              <a:ea typeface="宋体" panose="02010600030101010101" pitchFamily="2" charset="-122"/>
            </a:endParaRPr>
          </a:p>
        </p:txBody>
      </p:sp>
      <p:sp>
        <p:nvSpPr>
          <p:cNvPr id="86018" name="内容占位符 2"/>
          <p:cNvSpPr>
            <a:spLocks noGrp="1" noChangeArrowheads="1"/>
          </p:cNvSpPr>
          <p:nvPr>
            <p:ph idx="1"/>
          </p:nvPr>
        </p:nvSpPr>
        <p:spPr/>
        <p:txBody>
          <a:bodyPr/>
          <a:lstStyle/>
          <a:p>
            <a:r>
              <a:rPr kumimoji="1" lang="en-US" altLang="zh-CN">
                <a:ea typeface="宋体" panose="02010600030101010101" pitchFamily="2" charset="-122"/>
              </a:rPr>
              <a:t>The logic looks very similar after compilation</a:t>
            </a:r>
            <a:endParaRPr kumimoji="1" lang="en-US" altLang="zh-CN">
              <a:ea typeface="宋体" panose="02010600030101010101" pitchFamily="2" charset="-122"/>
            </a:endParaRPr>
          </a:p>
          <a:p>
            <a:pPr lvl="1"/>
            <a:r>
              <a:rPr kumimoji="1" lang="en-US" altLang="zh-CN">
                <a:ea typeface="宋体" panose="02010600030101010101" pitchFamily="2" charset="-122"/>
              </a:rPr>
              <a:t>The most difference comes </a:t>
            </a:r>
            <a:r>
              <a:rPr kumimoji="1" lang="en-US" altLang="zh-CN">
                <a:solidFill>
                  <a:srgbClr val="FF0000"/>
                </a:solidFill>
                <a:ea typeface="宋体" panose="02010600030101010101" pitchFamily="2" charset="-122"/>
              </a:rPr>
              <a:t>from heap vs. stack</a:t>
            </a:r>
            <a:endParaRPr kumimoji="1" lang="en-US" altLang="zh-CN">
              <a:solidFill>
                <a:srgbClr val="FF0000"/>
              </a:solidFill>
              <a:ea typeface="宋体" panose="02010600030101010101" pitchFamily="2" charset="-122"/>
            </a:endParaRPr>
          </a:p>
        </p:txBody>
      </p:sp>
      <p:sp>
        <p:nvSpPr>
          <p:cNvPr id="86019"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CFFD53B8-4C8D-DF4A-8C46-7AE0A1B2D6ED}"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86020"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4813" y="2652713"/>
            <a:ext cx="8458200" cy="397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1" name="矩形 5"/>
          <p:cNvSpPr>
            <a:spLocks noChangeArrowheads="1"/>
          </p:cNvSpPr>
          <p:nvPr/>
        </p:nvSpPr>
        <p:spPr bwMode="auto">
          <a:xfrm>
            <a:off x="2209800" y="2743200"/>
            <a:ext cx="1981200" cy="3048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86022" name="矩形 6"/>
          <p:cNvSpPr>
            <a:spLocks noChangeArrowheads="1"/>
          </p:cNvSpPr>
          <p:nvPr/>
        </p:nvSpPr>
        <p:spPr bwMode="auto">
          <a:xfrm>
            <a:off x="2209800" y="3429000"/>
            <a:ext cx="1981200" cy="3048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86023" name="矩形 7"/>
          <p:cNvSpPr>
            <a:spLocks noChangeArrowheads="1"/>
          </p:cNvSpPr>
          <p:nvPr/>
        </p:nvSpPr>
        <p:spPr bwMode="auto">
          <a:xfrm>
            <a:off x="2209800" y="4481513"/>
            <a:ext cx="1981200" cy="3048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86024" name="矩形 8"/>
          <p:cNvSpPr>
            <a:spLocks noChangeArrowheads="1"/>
          </p:cNvSpPr>
          <p:nvPr/>
        </p:nvSpPr>
        <p:spPr bwMode="auto">
          <a:xfrm>
            <a:off x="6400800" y="2743200"/>
            <a:ext cx="2209800" cy="304800"/>
          </a:xfrm>
          <a:prstGeom prst="rect">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
          <p:cNvSpPr>
            <a:spLocks noGrp="1" noChangeArrowheads="1"/>
          </p:cNvSpPr>
          <p:nvPr>
            <p:ph type="title"/>
          </p:nvPr>
        </p:nvSpPr>
        <p:spPr/>
        <p:txBody>
          <a:bodyPr/>
          <a:lstStyle/>
          <a:p>
            <a:r>
              <a:rPr kumimoji="1" lang="en-US" altLang="zh-CN">
                <a:ea typeface="宋体" panose="02010600030101010101" pitchFamily="2" charset="-122"/>
              </a:rPr>
              <a:t>The last inefficiency: heap-allocated record</a:t>
            </a:r>
            <a:endParaRPr kumimoji="1" lang="zh-CN" altLang="en-US">
              <a:ea typeface="宋体" panose="02010600030101010101" pitchFamily="2" charset="-122"/>
            </a:endParaRPr>
          </a:p>
        </p:txBody>
      </p:sp>
      <p:sp>
        <p:nvSpPr>
          <p:cNvPr id="87042" name="内容占位符 2"/>
          <p:cNvSpPr>
            <a:spLocks noGrp="1" noChangeArrowheads="1"/>
          </p:cNvSpPr>
          <p:nvPr>
            <p:ph idx="1"/>
          </p:nvPr>
        </p:nvSpPr>
        <p:spPr/>
        <p:txBody>
          <a:bodyPr/>
          <a:lstStyle/>
          <a:p>
            <a:r>
              <a:rPr kumimoji="1" lang="en-US" altLang="zh-CN">
                <a:ea typeface="宋体" panose="02010600030101010101" pitchFamily="2" charset="-122"/>
              </a:rPr>
              <a:t>Heap allocations are less efficient</a:t>
            </a:r>
            <a:endParaRPr kumimoji="1" lang="en-US" altLang="zh-CN">
              <a:ea typeface="宋体" panose="02010600030101010101" pitchFamily="2" charset="-122"/>
            </a:endParaRPr>
          </a:p>
          <a:p>
            <a:pPr lvl="1"/>
            <a:r>
              <a:rPr kumimoji="1" lang="en-US" altLang="zh-CN">
                <a:ea typeface="宋体" panose="02010600030101010101" pitchFamily="2" charset="-122"/>
              </a:rPr>
              <a:t>The heap structure is usually more complex</a:t>
            </a:r>
            <a:endParaRPr kumimoji="1" lang="en-US" altLang="zh-CN">
              <a:ea typeface="宋体" panose="02010600030101010101" pitchFamily="2" charset="-122"/>
            </a:endParaRPr>
          </a:p>
          <a:p>
            <a:pPr lvl="1"/>
            <a:r>
              <a:rPr kumimoji="1" lang="en-US" altLang="zh-CN">
                <a:ea typeface="宋体" panose="02010600030101010101" pitchFamily="2" charset="-122"/>
              </a:rPr>
              <a:t>Not to mention garbage collection</a:t>
            </a:r>
            <a:endParaRPr kumimoji="1" lang="en-US" altLang="zh-CN">
              <a:ea typeface="宋体" panose="02010600030101010101" pitchFamily="2" charset="-122"/>
            </a:endParaRPr>
          </a:p>
          <a:p>
            <a:pPr lvl="1"/>
            <a:endParaRPr kumimoji="1" lang="en-US" altLang="zh-CN">
              <a:ea typeface="宋体" panose="02010600030101010101" pitchFamily="2" charset="-122"/>
            </a:endParaRPr>
          </a:p>
          <a:p>
            <a:r>
              <a:rPr kumimoji="1" lang="en-US" altLang="zh-CN">
                <a:ea typeface="宋体" panose="02010600030101010101" pitchFamily="2" charset="-122"/>
              </a:rPr>
              <a:t>What can we do for further optimizations?</a:t>
            </a:r>
            <a:endParaRPr kumimoji="1" lang="en-US" altLang="zh-CN">
              <a:ea typeface="宋体" panose="02010600030101010101" pitchFamily="2" charset="-122"/>
            </a:endParaRPr>
          </a:p>
          <a:p>
            <a:pPr lvl="1"/>
            <a:r>
              <a:rPr kumimoji="1" lang="en-US" altLang="zh-CN">
                <a:ea typeface="宋体" panose="02010600030101010101" pitchFamily="2" charset="-122"/>
              </a:rPr>
              <a:t>More advanced closure conversion: reducing heap allocation</a:t>
            </a:r>
            <a:endParaRPr kumimoji="1" lang="en-US" altLang="zh-CN">
              <a:ea typeface="宋体" panose="02010600030101010101" pitchFamily="2" charset="-122"/>
            </a:endParaRPr>
          </a:p>
          <a:p>
            <a:pPr lvl="1"/>
            <a:r>
              <a:rPr kumimoji="1" lang="en-US" altLang="zh-CN">
                <a:ea typeface="宋体" panose="02010600030101010101" pitchFamily="2" charset="-122"/>
              </a:rPr>
              <a:t>Escape analysis: stack-allocated those records (r1)</a:t>
            </a:r>
            <a:endParaRPr kumimoji="1" lang="en-US" altLang="zh-CN">
              <a:ea typeface="宋体" panose="02010600030101010101" pitchFamily="2" charset="-122"/>
            </a:endParaRPr>
          </a:p>
          <a:p>
            <a:pPr lvl="1"/>
            <a:r>
              <a:rPr kumimoji="1" lang="en-US" altLang="zh-CN">
                <a:ea typeface="宋体" panose="02010600030101010101" pitchFamily="2" charset="-122"/>
              </a:rPr>
              <a:t>Fast heap allocation and GC  </a:t>
            </a:r>
            <a:endParaRPr kumimoji="1" lang="zh-CN" altLang="en-US">
              <a:ea typeface="宋体" panose="02010600030101010101" pitchFamily="2" charset="-122"/>
            </a:endParaRPr>
          </a:p>
        </p:txBody>
      </p:sp>
      <p:sp>
        <p:nvSpPr>
          <p:cNvPr id="8704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F679EBA0-F63E-924E-AD3D-71C9836ECB37}"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noChangeArrowheads="1"/>
          </p:cNvSpPr>
          <p:nvPr>
            <p:ph type="title"/>
          </p:nvPr>
        </p:nvSpPr>
        <p:spPr/>
        <p:txBody>
          <a:bodyPr/>
          <a:lstStyle/>
          <a:p>
            <a:r>
              <a:rPr kumimoji="1" lang="en-US" altLang="zh-CN" cap="none">
                <a:ea typeface="宋体" panose="02010600030101010101" pitchFamily="2" charset="-122"/>
              </a:rPr>
              <a:t>LAZY EVALUATION</a:t>
            </a:r>
            <a:endParaRPr kumimoji="1" lang="zh-CN" altLang="en-US" cap="none">
              <a:ea typeface="宋体" panose="02010600030101010101" pitchFamily="2" charset="-122"/>
            </a:endParaRPr>
          </a:p>
        </p:txBody>
      </p:sp>
      <p:sp>
        <p:nvSpPr>
          <p:cNvPr id="88066" name="文本占位符 2"/>
          <p:cNvSpPr>
            <a:spLocks noGrp="1" noChangeArrowheads="1"/>
          </p:cNvSpPr>
          <p:nvPr>
            <p:ph type="body" idx="1"/>
          </p:nvPr>
        </p:nvSpPr>
        <p:spPr/>
        <p:txBody>
          <a:bodyPr/>
          <a:lstStyle/>
          <a:p>
            <a:endParaRPr kumimoji="1" lang="zh-CN" altLang="en-US">
              <a:ea typeface="宋体" panose="02010600030101010101" pitchFamily="2" charset="-122"/>
            </a:endParaRPr>
          </a:p>
        </p:txBody>
      </p:sp>
      <p:sp>
        <p:nvSpPr>
          <p:cNvPr id="88067"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DE1A3110-2149-8347-9756-2E4125A42B84}"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4"/>
          <p:cNvSpPr>
            <a:spLocks noGrp="1" noChangeArrowheads="1"/>
          </p:cNvSpPr>
          <p:nvPr>
            <p:ph type="title"/>
          </p:nvPr>
        </p:nvSpPr>
        <p:spPr/>
        <p:txBody>
          <a:bodyPr/>
          <a:lstStyle/>
          <a:p>
            <a:r>
              <a:rPr lang="en-US" altLang="zh-CN" sz="2400">
                <a:ea typeface="宋体" panose="02010600030101010101" pitchFamily="2" charset="-122"/>
              </a:rPr>
              <a:t>Does PureTiger always ensure equational reasoning? </a:t>
            </a:r>
            <a:endParaRPr lang="zh-CN" altLang="en-US" sz="2400">
              <a:ea typeface="宋体" panose="02010600030101010101" pitchFamily="2" charset="-122"/>
            </a:endParaRPr>
          </a:p>
        </p:txBody>
      </p:sp>
      <p:sp>
        <p:nvSpPr>
          <p:cNvPr id="89090" name="内容占位符 5"/>
          <p:cNvSpPr>
            <a:spLocks noGrp="1" noChangeArrowheads="1"/>
          </p:cNvSpPr>
          <p:nvPr>
            <p:ph idx="1"/>
          </p:nvPr>
        </p:nvSpPr>
        <p:spPr/>
        <p:txBody>
          <a:bodyPr/>
          <a:lstStyle/>
          <a:p>
            <a:r>
              <a:rPr lang="en-US" altLang="zh-CN">
                <a:ea typeface="宋体" panose="02010600030101010101" pitchFamily="2" charset="-122"/>
              </a:rPr>
              <a:t>An important principle is ß-substitution:</a:t>
            </a:r>
            <a:endParaRPr lang="en-US" altLang="zh-CN">
              <a:ea typeface="宋体" panose="02010600030101010101" pitchFamily="2" charset="-122"/>
            </a:endParaRPr>
          </a:p>
          <a:p>
            <a:pPr lvl="1"/>
            <a:r>
              <a:rPr lang="en-US" altLang="zh-CN">
                <a:ea typeface="宋体" panose="02010600030101010101" pitchFamily="2" charset="-122"/>
              </a:rPr>
              <a:t>If f(x) = B with function body B, then any application f(E) to an expression E is equivalent to B with every occurrence of x replaced with E:</a:t>
            </a:r>
            <a:endParaRPr lang="en-US" altLang="zh-CN">
              <a:ea typeface="宋体" panose="02010600030101010101" pitchFamily="2" charset="-122"/>
            </a:endParaRPr>
          </a:p>
          <a:p>
            <a:pPr lvl="2"/>
            <a:r>
              <a:rPr lang="en-US" altLang="zh-CN">
                <a:ea typeface="宋体" panose="02010600030101010101" pitchFamily="2" charset="-122"/>
              </a:rPr>
              <a:t>f(x) = B -&gt; f(E) ≡ B[x |-&gt; E]</a:t>
            </a:r>
            <a:endParaRPr lang="en-US" altLang="zh-CN">
              <a:ea typeface="宋体" panose="02010600030101010101" pitchFamily="2" charset="-122"/>
            </a:endParaRPr>
          </a:p>
          <a:p>
            <a:r>
              <a:rPr lang="en-US" altLang="zh-CN">
                <a:ea typeface="宋体" panose="02010600030101010101" pitchFamily="2" charset="-122"/>
              </a:rPr>
              <a:t>An</a:t>
            </a:r>
            <a:r>
              <a:rPr lang="zh-CN" altLang="en-US">
                <a:ea typeface="宋体" panose="02010600030101010101" pitchFamily="2" charset="-122"/>
              </a:rPr>
              <a:t> </a:t>
            </a:r>
            <a:r>
              <a:rPr lang="en-US" altLang="zh-CN">
                <a:ea typeface="宋体" panose="02010600030101010101" pitchFamily="2" charset="-122"/>
              </a:rPr>
              <a:t>concrete example</a:t>
            </a:r>
            <a:endParaRPr lang="en-US" altLang="zh-CN">
              <a:ea typeface="宋体" panose="02010600030101010101" pitchFamily="2" charset="-122"/>
            </a:endParaRPr>
          </a:p>
          <a:p>
            <a:pPr lvl="1"/>
            <a:r>
              <a:rPr lang="en-US" altLang="zh-CN">
                <a:ea typeface="宋体" panose="02010600030101010101" pitchFamily="2" charset="-122"/>
              </a:rPr>
              <a:t>B: x*2; f(i+i) ≡ (i+i)*2</a:t>
            </a:r>
            <a:endParaRPr lang="en-US" altLang="zh-CN">
              <a:ea typeface="宋体" panose="02010600030101010101" pitchFamily="2" charset="-122"/>
            </a:endParaRPr>
          </a:p>
          <a:p>
            <a:pPr lvl="2"/>
            <a:endParaRPr lang="zh-CN" altLang="en-US">
              <a:ea typeface="宋体" panose="02010600030101010101" pitchFamily="2" charset="-122"/>
            </a:endParaRPr>
          </a:p>
        </p:txBody>
      </p:sp>
      <p:sp>
        <p:nvSpPr>
          <p:cNvPr id="89091"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2B622A23-8A32-8C42-978D-CC6FB9C136E3}"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89092" name="文本框 6"/>
          <p:cNvSpPr txBox="1">
            <a:spLocks noChangeArrowheads="1"/>
          </p:cNvSpPr>
          <p:nvPr/>
        </p:nvSpPr>
        <p:spPr bwMode="auto">
          <a:xfrm>
            <a:off x="838200" y="4800600"/>
            <a:ext cx="2954338" cy="132397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let f(x: int):int=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x*2</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in f(i+i)</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end</a:t>
            </a:r>
            <a:endParaRPr kumimoji="1" lang="zh-CN" altLang="en-US" sz="2000">
              <a:latin typeface="Courier New" panose="02070309020205020404" pitchFamily="49" charset="0"/>
              <a:cs typeface="Courier New" panose="02070309020205020404" pitchFamily="49" charset="0"/>
            </a:endParaRPr>
          </a:p>
        </p:txBody>
      </p:sp>
      <p:sp>
        <p:nvSpPr>
          <p:cNvPr id="89093" name="文本框 7"/>
          <p:cNvSpPr txBox="1">
            <a:spLocks noChangeArrowheads="1"/>
          </p:cNvSpPr>
          <p:nvPr/>
        </p:nvSpPr>
        <p:spPr bwMode="auto">
          <a:xfrm>
            <a:off x="4953000" y="4800600"/>
            <a:ext cx="2954338" cy="132397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let f(x: int):int=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x*2</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in (i+i)*2</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end</a:t>
            </a:r>
            <a:endParaRPr kumimoji="1" lang="zh-CN" altLang="en-US" sz="2000">
              <a:latin typeface="Courier New" panose="02070309020205020404" pitchFamily="49" charset="0"/>
              <a:cs typeface="Courier New" panose="02070309020205020404" pitchFamily="49" charset="0"/>
            </a:endParaRPr>
          </a:p>
        </p:txBody>
      </p:sp>
      <p:sp>
        <p:nvSpPr>
          <p:cNvPr id="89094" name="右箭头 8"/>
          <p:cNvSpPr>
            <a:spLocks noChangeArrowheads="1"/>
          </p:cNvSpPr>
          <p:nvPr/>
        </p:nvSpPr>
        <p:spPr bwMode="auto">
          <a:xfrm>
            <a:off x="4148138" y="5219700"/>
            <a:ext cx="533400" cy="484188"/>
          </a:xfrm>
          <a:prstGeom prst="rightArrow">
            <a:avLst>
              <a:gd name="adj1" fmla="val 50000"/>
              <a:gd name="adj2" fmla="val 50048"/>
            </a:avLst>
          </a:prstGeom>
          <a:solidFill>
            <a:srgbClr val="00B0F0"/>
          </a:solidFill>
          <a:ln w="9525" algn="ctr">
            <a:solidFill>
              <a:schemeClr val="tx1"/>
            </a:solidFill>
            <a:round/>
          </a:ln>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4"/>
          <p:cNvSpPr>
            <a:spLocks noGrp="1" noChangeArrowheads="1"/>
          </p:cNvSpPr>
          <p:nvPr>
            <p:ph type="title"/>
          </p:nvPr>
        </p:nvSpPr>
        <p:spPr/>
        <p:txBody>
          <a:bodyPr/>
          <a:lstStyle/>
          <a:p>
            <a:r>
              <a:rPr lang="en-US" altLang="zh-CN" sz="2400">
                <a:ea typeface="宋体" panose="02010600030101010101" pitchFamily="2" charset="-122"/>
              </a:rPr>
              <a:t>Does PureTiger always ensure equational reasoning? </a:t>
            </a:r>
            <a:endParaRPr lang="zh-CN" altLang="en-US" sz="2400">
              <a:ea typeface="宋体" panose="02010600030101010101" pitchFamily="2" charset="-122"/>
            </a:endParaRPr>
          </a:p>
        </p:txBody>
      </p:sp>
      <p:sp>
        <p:nvSpPr>
          <p:cNvPr id="90114" name="内容占位符 5"/>
          <p:cNvSpPr>
            <a:spLocks noGrp="1" noChangeArrowheads="1"/>
          </p:cNvSpPr>
          <p:nvPr>
            <p:ph idx="1"/>
          </p:nvPr>
        </p:nvSpPr>
        <p:spPr>
          <a:xfrm>
            <a:off x="457200" y="1600200"/>
            <a:ext cx="8382000" cy="4419600"/>
          </a:xfrm>
        </p:spPr>
        <p:txBody>
          <a:bodyPr/>
          <a:lstStyle/>
          <a:p>
            <a:r>
              <a:rPr lang="en-US" altLang="zh-CN">
                <a:ea typeface="宋体" panose="02010600030101010101" pitchFamily="2" charset="-122"/>
              </a:rPr>
              <a:t>But</a:t>
            </a:r>
            <a:r>
              <a:rPr lang="zh-CN" altLang="en-US">
                <a:ea typeface="宋体" panose="02010600030101010101" pitchFamily="2" charset="-122"/>
              </a:rPr>
              <a:t> </a:t>
            </a:r>
            <a:r>
              <a:rPr lang="en-US" altLang="zh-CN">
                <a:ea typeface="宋体" panose="02010600030101010101" pitchFamily="2" charset="-122"/>
              </a:rPr>
              <a:t>consider another example:</a:t>
            </a:r>
            <a:endParaRPr lang="en-US" altLang="zh-CN">
              <a:ea typeface="宋体" panose="02010600030101010101" pitchFamily="2" charset="-122"/>
            </a:endParaRPr>
          </a:p>
          <a:p>
            <a:pPr lvl="1"/>
            <a:r>
              <a:rPr lang="en-US" altLang="zh-CN">
                <a:ea typeface="宋体" panose="02010600030101010101" pitchFamily="2" charset="-122"/>
              </a:rPr>
              <a:t>B: if y&gt;8 then x else –y; seems equal</a:t>
            </a:r>
            <a:endParaRPr lang="en-US" altLang="zh-CN">
              <a:ea typeface="宋体" panose="02010600030101010101" pitchFamily="2" charset="-122"/>
            </a:endParaRPr>
          </a:p>
          <a:p>
            <a:pPr lvl="1"/>
            <a:r>
              <a:rPr lang="en-US" altLang="zh-CN">
                <a:ea typeface="宋体" panose="02010600030101010101" pitchFamily="2" charset="-122"/>
              </a:rPr>
              <a:t>But if y = 0: the left hangs while the right returns 0</a:t>
            </a:r>
            <a:endParaRPr lang="en-US" altLang="zh-CN">
              <a:ea typeface="宋体" panose="02010600030101010101" pitchFamily="2" charset="-122"/>
            </a:endParaRPr>
          </a:p>
          <a:p>
            <a:pPr lvl="1"/>
            <a:endParaRPr lang="en-US" altLang="zh-CN">
              <a:ea typeface="宋体" panose="02010600030101010101" pitchFamily="2" charset="-122"/>
            </a:endParaRPr>
          </a:p>
          <a:p>
            <a:pPr lvl="2"/>
            <a:endParaRPr lang="zh-CN" altLang="en-US">
              <a:ea typeface="宋体" panose="02010600030101010101" pitchFamily="2" charset="-122"/>
            </a:endParaRPr>
          </a:p>
        </p:txBody>
      </p:sp>
      <p:sp>
        <p:nvSpPr>
          <p:cNvPr id="90115"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0B141C38-52C1-B241-A930-FD28C1F9AFBC}"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9011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3388" y="3314700"/>
            <a:ext cx="82042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0117" name="直线连接符 9"/>
          <p:cNvCxnSpPr/>
          <p:nvPr/>
        </p:nvCxnSpPr>
        <p:spPr bwMode="auto">
          <a:xfrm>
            <a:off x="4419600" y="3276600"/>
            <a:ext cx="0" cy="2971800"/>
          </a:xfrm>
          <a:prstGeom prst="line">
            <a:avLst/>
          </a:prstGeom>
          <a:noFill/>
          <a:ln w="12700" algn="ctr">
            <a:solidFill>
              <a:schemeClr val="tx1"/>
            </a:solidFill>
            <a:round/>
          </a:ln>
          <a:extLst>
            <a:ext uri="{909E8E84-426E-40DD-AFC4-6F175D3DCCD1}">
              <a14:hiddenFill xmlns:a14="http://schemas.microsoft.com/office/drawing/2010/main">
                <a:noFill/>
              </a14:hiddenFill>
            </a:ext>
          </a:extLst>
        </p:spPr>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4"/>
          <p:cNvSpPr>
            <a:spLocks noGrp="1" noChangeArrowheads="1"/>
          </p:cNvSpPr>
          <p:nvPr>
            <p:ph type="title"/>
          </p:nvPr>
        </p:nvSpPr>
        <p:spPr/>
        <p:txBody>
          <a:bodyPr/>
          <a:lstStyle/>
          <a:p>
            <a:r>
              <a:rPr lang="en-US" altLang="zh-CN" sz="2400">
                <a:ea typeface="宋体" panose="02010600030101010101" pitchFamily="2" charset="-122"/>
              </a:rPr>
              <a:t>Does PureTiger always ensure equational reasoning? </a:t>
            </a:r>
            <a:endParaRPr lang="zh-CN" altLang="en-US" sz="2400">
              <a:ea typeface="宋体" panose="02010600030101010101" pitchFamily="2" charset="-122"/>
            </a:endParaRPr>
          </a:p>
        </p:txBody>
      </p:sp>
      <p:sp>
        <p:nvSpPr>
          <p:cNvPr id="91138" name="内容占位符 5"/>
          <p:cNvSpPr>
            <a:spLocks noGrp="1" noChangeArrowheads="1"/>
          </p:cNvSpPr>
          <p:nvPr>
            <p:ph idx="1"/>
          </p:nvPr>
        </p:nvSpPr>
        <p:spPr>
          <a:xfrm>
            <a:off x="457200" y="1600200"/>
            <a:ext cx="8382000" cy="4419600"/>
          </a:xfrm>
        </p:spPr>
        <p:txBody>
          <a:bodyPr/>
          <a:lstStyle/>
          <a:p>
            <a:r>
              <a:rPr lang="en-US" altLang="zh-CN">
                <a:ea typeface="宋体" panose="02010600030101010101" pitchFamily="2" charset="-122"/>
              </a:rPr>
              <a:t>What is the problem?</a:t>
            </a:r>
            <a:endParaRPr lang="en-US" altLang="zh-CN">
              <a:ea typeface="宋体" panose="02010600030101010101" pitchFamily="2" charset="-122"/>
            </a:endParaRPr>
          </a:p>
          <a:p>
            <a:pPr lvl="1"/>
            <a:r>
              <a:rPr lang="en-US" altLang="zh-CN">
                <a:ea typeface="宋体" panose="02010600030101010101" pitchFamily="2" charset="-122"/>
              </a:rPr>
              <a:t>The order of evaluation is different</a:t>
            </a:r>
            <a:endParaRPr lang="en-US" altLang="zh-CN">
              <a:ea typeface="宋体" panose="02010600030101010101" pitchFamily="2" charset="-122"/>
            </a:endParaRPr>
          </a:p>
          <a:p>
            <a:pPr lvl="1"/>
            <a:r>
              <a:rPr lang="en-US" altLang="zh-CN">
                <a:ea typeface="宋体" panose="02010600030101010101" pitchFamily="2" charset="-122"/>
              </a:rPr>
              <a:t>The left: loop(y) first; the right: f() first</a:t>
            </a:r>
            <a:endParaRPr lang="en-US" altLang="zh-CN">
              <a:ea typeface="宋体" panose="02010600030101010101" pitchFamily="2" charset="-122"/>
            </a:endParaRPr>
          </a:p>
          <a:p>
            <a:pPr lvl="1"/>
            <a:endParaRPr lang="en-US" altLang="zh-CN">
              <a:ea typeface="宋体" panose="02010600030101010101" pitchFamily="2" charset="-122"/>
            </a:endParaRPr>
          </a:p>
          <a:p>
            <a:pPr lvl="2"/>
            <a:endParaRPr lang="zh-CN" altLang="en-US">
              <a:ea typeface="宋体" panose="02010600030101010101" pitchFamily="2" charset="-122"/>
            </a:endParaRPr>
          </a:p>
        </p:txBody>
      </p:sp>
      <p:sp>
        <p:nvSpPr>
          <p:cNvPr id="91139"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5FDFF247-727D-3940-AF15-42DDB23E5182}"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9114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3388" y="3314700"/>
            <a:ext cx="82042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1141" name="直线连接符 9"/>
          <p:cNvCxnSpPr/>
          <p:nvPr/>
        </p:nvCxnSpPr>
        <p:spPr bwMode="auto">
          <a:xfrm>
            <a:off x="4419600" y="3276600"/>
            <a:ext cx="0" cy="2971800"/>
          </a:xfrm>
          <a:prstGeom prst="line">
            <a:avLst/>
          </a:prstGeom>
          <a:noFill/>
          <a:ln w="12700" algn="ctr">
            <a:solidFill>
              <a:schemeClr val="tx1"/>
            </a:solidFill>
            <a:round/>
          </a:ln>
          <a:extLst>
            <a:ext uri="{909E8E84-426E-40DD-AFC4-6F175D3DCCD1}">
              <a14:hiddenFill xmlns:a14="http://schemas.microsoft.com/office/drawing/2010/main">
                <a:noFill/>
              </a14:hiddenFill>
            </a:ext>
          </a:extLst>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noChangeArrowheads="1"/>
          </p:cNvSpPr>
          <p:nvPr>
            <p:ph type="title"/>
          </p:nvPr>
        </p:nvSpPr>
        <p:spPr/>
        <p:txBody>
          <a:bodyPr/>
          <a:lstStyle/>
          <a:p>
            <a:r>
              <a:rPr kumimoji="1" lang="en-US" altLang="zh-CN">
                <a:ea typeface="宋体" panose="02010600030101010101" pitchFamily="2" charset="-122"/>
              </a:rPr>
              <a:t>Introducing lazy evaluation</a:t>
            </a:r>
            <a:endParaRPr kumimoji="1" lang="zh-CN" altLang="en-US">
              <a:ea typeface="宋体" panose="02010600030101010101" pitchFamily="2" charset="-122"/>
            </a:endParaRPr>
          </a:p>
        </p:txBody>
      </p:sp>
      <p:sp>
        <p:nvSpPr>
          <p:cNvPr id="92162" name="内容占位符 2"/>
          <p:cNvSpPr>
            <a:spLocks noGrp="1" noChangeArrowheads="1"/>
          </p:cNvSpPr>
          <p:nvPr>
            <p:ph idx="1"/>
          </p:nvPr>
        </p:nvSpPr>
        <p:spPr/>
        <p:txBody>
          <a:bodyPr/>
          <a:lstStyle/>
          <a:p>
            <a:r>
              <a:rPr kumimoji="1" lang="en-US" altLang="zh-CN">
                <a:ea typeface="宋体" panose="02010600030101010101" pitchFamily="2" charset="-122"/>
              </a:rPr>
              <a:t>A program compiled with lazy evaluation will not evaluate any expression unless its value is demanded by some other part of the computation</a:t>
            </a:r>
            <a:endParaRPr kumimoji="1" lang="en-US" altLang="zh-CN">
              <a:ea typeface="宋体" panose="02010600030101010101" pitchFamily="2" charset="-122"/>
            </a:endParaRPr>
          </a:p>
          <a:p>
            <a:pPr lvl="1"/>
            <a:r>
              <a:rPr kumimoji="1" lang="en-US" altLang="zh-CN">
                <a:ea typeface="宋体" panose="02010600030101010101" pitchFamily="2" charset="-122"/>
              </a:rPr>
              <a:t>i.e., on-demand evaluation</a:t>
            </a:r>
            <a:endParaRPr kumimoji="1" lang="en-US" altLang="zh-CN">
              <a:ea typeface="宋体" panose="02010600030101010101" pitchFamily="2" charset="-122"/>
            </a:endParaRPr>
          </a:p>
          <a:p>
            <a:endParaRPr kumimoji="1" lang="en-US" altLang="zh-CN">
              <a:ea typeface="宋体" panose="02010600030101010101" pitchFamily="2" charset="-122"/>
            </a:endParaRPr>
          </a:p>
          <a:p>
            <a:r>
              <a:rPr kumimoji="1" lang="en-US" altLang="zh-CN">
                <a:ea typeface="宋体" panose="02010600030101010101" pitchFamily="2" charset="-122"/>
              </a:rPr>
              <a:t>A language with lazy evaluation is a </a:t>
            </a:r>
            <a:r>
              <a:rPr kumimoji="1" lang="en-US" altLang="zh-CN">
                <a:solidFill>
                  <a:srgbClr val="FF0000"/>
                </a:solidFill>
                <a:ea typeface="宋体" panose="02010600030101010101" pitchFamily="2" charset="-122"/>
              </a:rPr>
              <a:t>lazy language</a:t>
            </a:r>
            <a:endParaRPr kumimoji="1" lang="en-US" altLang="zh-CN">
              <a:solidFill>
                <a:srgbClr val="FF0000"/>
              </a:solidFill>
              <a:ea typeface="宋体" panose="02010600030101010101" pitchFamily="2" charset="-122"/>
            </a:endParaRPr>
          </a:p>
          <a:p>
            <a:pPr lvl="1"/>
            <a:r>
              <a:rPr kumimoji="1" lang="en-US" altLang="zh-CN">
                <a:ea typeface="宋体" panose="02010600030101010101" pitchFamily="2" charset="-122"/>
              </a:rPr>
              <a:t>This part introduces Lazy-Tiger</a:t>
            </a:r>
            <a:endParaRPr kumimoji="1" lang="zh-CN" altLang="en-US">
              <a:ea typeface="宋体" panose="02010600030101010101" pitchFamily="2" charset="-122"/>
            </a:endParaRPr>
          </a:p>
        </p:txBody>
      </p:sp>
      <p:sp>
        <p:nvSpPr>
          <p:cNvPr id="9216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C05661DB-E8ED-6141-AFE5-3CB7FBCD8D0A}"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noChangeArrowheads="1"/>
          </p:cNvSpPr>
          <p:nvPr>
            <p:ph type="title"/>
          </p:nvPr>
        </p:nvSpPr>
        <p:spPr/>
        <p:txBody>
          <a:bodyPr/>
          <a:lstStyle/>
          <a:p>
            <a:r>
              <a:rPr kumimoji="1" lang="en-US" altLang="zh-CN">
                <a:ea typeface="宋体" panose="02010600030101010101" pitchFamily="2" charset="-122"/>
              </a:rPr>
              <a:t>Call-by-name evaluation</a:t>
            </a:r>
            <a:endParaRPr kumimoji="1" lang="zh-CN" altLang="en-US">
              <a:ea typeface="宋体" panose="02010600030101010101" pitchFamily="2" charset="-122"/>
            </a:endParaRPr>
          </a:p>
        </p:txBody>
      </p:sp>
      <p:sp>
        <p:nvSpPr>
          <p:cNvPr id="93186" name="内容占位符 2"/>
          <p:cNvSpPr>
            <a:spLocks noGrp="1" noChangeArrowheads="1"/>
          </p:cNvSpPr>
          <p:nvPr>
            <p:ph idx="1"/>
          </p:nvPr>
        </p:nvSpPr>
        <p:spPr/>
        <p:txBody>
          <a:bodyPr/>
          <a:lstStyle/>
          <a:p>
            <a:r>
              <a:rPr kumimoji="1" lang="en-US" altLang="zh-CN">
                <a:ea typeface="宋体" panose="02010600030101010101" pitchFamily="2" charset="-122"/>
              </a:rPr>
              <a:t>Most (strict) languages use </a:t>
            </a:r>
            <a:r>
              <a:rPr kumimoji="1" lang="en-US" altLang="zh-CN" i="1">
                <a:ea typeface="宋体" panose="02010600030101010101" pitchFamily="2" charset="-122"/>
              </a:rPr>
              <a:t>call-by-value</a:t>
            </a:r>
            <a:r>
              <a:rPr kumimoji="1" lang="en-US" altLang="zh-CN">
                <a:ea typeface="宋体" panose="02010600030101010101" pitchFamily="2" charset="-122"/>
              </a:rPr>
              <a:t> to pass function arguments</a:t>
            </a:r>
            <a:endParaRPr kumimoji="1" lang="en-US" altLang="zh-CN">
              <a:ea typeface="宋体" panose="02010600030101010101" pitchFamily="2" charset="-122"/>
            </a:endParaRPr>
          </a:p>
          <a:p>
            <a:pPr lvl="1"/>
            <a:r>
              <a:rPr kumimoji="1" lang="en-US" altLang="zh-CN">
                <a:ea typeface="宋体" panose="02010600030101010101" pitchFamily="2" charset="-122"/>
              </a:rPr>
              <a:t>f(g(x)): first g(x) is evaluated even if f does not use it</a:t>
            </a:r>
            <a:endParaRPr kumimoji="1" lang="en-US" altLang="zh-CN">
              <a:ea typeface="宋体" panose="02010600030101010101" pitchFamily="2" charset="-122"/>
            </a:endParaRPr>
          </a:p>
          <a:p>
            <a:pPr lvl="1"/>
            <a:endParaRPr kumimoji="1" lang="en-US" altLang="zh-CN">
              <a:ea typeface="宋体" panose="02010600030101010101" pitchFamily="2" charset="-122"/>
            </a:endParaRPr>
          </a:p>
          <a:p>
            <a:r>
              <a:rPr kumimoji="1" lang="en-US" altLang="zh-CN" i="1">
                <a:ea typeface="宋体" panose="02010600030101010101" pitchFamily="2" charset="-122"/>
              </a:rPr>
              <a:t>Call-by-name</a:t>
            </a:r>
            <a:r>
              <a:rPr kumimoji="1" lang="en-US" altLang="zh-CN">
                <a:ea typeface="宋体" panose="02010600030101010101" pitchFamily="2" charset="-122"/>
              </a:rPr>
              <a:t> replaces each variable with a </a:t>
            </a:r>
            <a:r>
              <a:rPr kumimoji="1" lang="en-US" altLang="zh-CN">
                <a:solidFill>
                  <a:srgbClr val="FF0000"/>
                </a:solidFill>
                <a:ea typeface="宋体" panose="02010600030101010101" pitchFamily="2" charset="-122"/>
              </a:rPr>
              <a:t>thunk</a:t>
            </a:r>
            <a:endParaRPr kumimoji="1" lang="en-US" altLang="zh-CN">
              <a:solidFill>
                <a:srgbClr val="FF0000"/>
              </a:solidFill>
              <a:ea typeface="宋体" panose="02010600030101010101" pitchFamily="2" charset="-122"/>
            </a:endParaRPr>
          </a:p>
          <a:p>
            <a:pPr lvl="1"/>
            <a:r>
              <a:rPr kumimoji="1" lang="en-US" altLang="zh-CN">
                <a:ea typeface="宋体" panose="02010600030101010101" pitchFamily="2" charset="-122"/>
              </a:rPr>
              <a:t>E.g., each integer is replaced with a function value of type </a:t>
            </a:r>
            <a:r>
              <a:rPr kumimoji="1" lang="en-US" altLang="zh-CN">
                <a:solidFill>
                  <a:srgbClr val="FF0000"/>
                </a:solidFill>
                <a:ea typeface="宋体" panose="02010600030101010101" pitchFamily="2" charset="-122"/>
              </a:rPr>
              <a:t>()-&gt;int</a:t>
            </a:r>
            <a:endParaRPr kumimoji="1" lang="zh-CN" altLang="en-US">
              <a:solidFill>
                <a:srgbClr val="FF0000"/>
              </a:solidFill>
              <a:ea typeface="宋体" panose="02010600030101010101" pitchFamily="2" charset="-122"/>
            </a:endParaRPr>
          </a:p>
        </p:txBody>
      </p:sp>
      <p:sp>
        <p:nvSpPr>
          <p:cNvPr id="93187"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607FBCA5-DFE1-574A-A689-180CBF1E5B4A}"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93188" name="文本框 4"/>
          <p:cNvSpPr txBox="1">
            <a:spLocks noChangeArrowheads="1"/>
          </p:cNvSpPr>
          <p:nvPr/>
        </p:nvSpPr>
        <p:spPr bwMode="auto">
          <a:xfrm>
            <a:off x="627063" y="5770563"/>
            <a:ext cx="3373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t>let var a := 5+7 in a+10 end</a:t>
            </a:r>
            <a:endParaRPr kumimoji="1" lang="zh-CN" altLang="en-US" sz="2000"/>
          </a:p>
        </p:txBody>
      </p:sp>
      <p:sp>
        <p:nvSpPr>
          <p:cNvPr id="93189" name="文本框 5"/>
          <p:cNvSpPr txBox="1">
            <a:spLocks noChangeArrowheads="1"/>
          </p:cNvSpPr>
          <p:nvPr/>
        </p:nvSpPr>
        <p:spPr bwMode="auto">
          <a:xfrm>
            <a:off x="4610100" y="5770563"/>
            <a:ext cx="4362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t>let </a:t>
            </a:r>
            <a:r>
              <a:rPr kumimoji="1" lang="en-US" altLang="zh-CN" sz="2000">
                <a:solidFill>
                  <a:srgbClr val="FF0000"/>
                </a:solidFill>
              </a:rPr>
              <a:t>function a()</a:t>
            </a:r>
            <a:r>
              <a:rPr kumimoji="1" lang="en-US" altLang="zh-CN" sz="2000"/>
              <a:t> := 5+7 in </a:t>
            </a:r>
            <a:r>
              <a:rPr kumimoji="1" lang="en-US" altLang="zh-CN" sz="2000">
                <a:solidFill>
                  <a:srgbClr val="FF0000"/>
                </a:solidFill>
              </a:rPr>
              <a:t>a()</a:t>
            </a:r>
            <a:r>
              <a:rPr kumimoji="1" lang="en-US" altLang="zh-CN" sz="2000"/>
              <a:t>+10 end</a:t>
            </a:r>
            <a:endParaRPr kumimoji="1" lang="zh-CN" altLang="en-US" sz="2000"/>
          </a:p>
        </p:txBody>
      </p:sp>
      <p:sp>
        <p:nvSpPr>
          <p:cNvPr id="93190" name="右箭头 6"/>
          <p:cNvSpPr>
            <a:spLocks noChangeArrowheads="1"/>
          </p:cNvSpPr>
          <p:nvPr/>
        </p:nvSpPr>
        <p:spPr bwMode="auto">
          <a:xfrm>
            <a:off x="4057650" y="5822950"/>
            <a:ext cx="438150" cy="347663"/>
          </a:xfrm>
          <a:prstGeom prst="rightArrow">
            <a:avLst>
              <a:gd name="adj1" fmla="val 50000"/>
              <a:gd name="adj2" fmla="val 49769"/>
            </a:avLst>
          </a:prstGeom>
          <a:solidFill>
            <a:srgbClr val="00B0F0"/>
          </a:solidFill>
          <a:ln w="9525" algn="ctr">
            <a:solidFill>
              <a:schemeClr val="tx1"/>
            </a:solidFill>
            <a:round/>
          </a:ln>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noChangeArrowheads="1"/>
          </p:cNvSpPr>
          <p:nvPr>
            <p:ph type="title"/>
          </p:nvPr>
        </p:nvSpPr>
        <p:spPr/>
        <p:txBody>
          <a:bodyPr/>
          <a:lstStyle/>
          <a:p>
            <a:r>
              <a:rPr kumimoji="1" lang="en-US" altLang="zh-CN">
                <a:ea typeface="宋体" panose="02010600030101010101" pitchFamily="2" charset="-122"/>
              </a:rPr>
              <a:t>Call-by-name transformation for binary-tree</a:t>
            </a:r>
            <a:endParaRPr kumimoji="1" lang="zh-CN" altLang="en-US">
              <a:ea typeface="宋体" panose="02010600030101010101" pitchFamily="2" charset="-122"/>
            </a:endParaRPr>
          </a:p>
        </p:txBody>
      </p:sp>
      <p:sp>
        <p:nvSpPr>
          <p:cNvPr id="94210" name="内容占位符 2"/>
          <p:cNvSpPr>
            <a:spLocks noGrp="1" noChangeArrowheads="1"/>
          </p:cNvSpPr>
          <p:nvPr>
            <p:ph idx="1"/>
          </p:nvPr>
        </p:nvSpPr>
        <p:spPr/>
        <p:txBody>
          <a:bodyPr/>
          <a:lstStyle/>
          <a:p>
            <a:r>
              <a:rPr kumimoji="1" lang="en-US" altLang="zh-CN">
                <a:ea typeface="宋体" panose="02010600030101010101" pitchFamily="2" charset="-122"/>
              </a:rPr>
              <a:t>Recap: the original imperative program</a:t>
            </a:r>
            <a:endParaRPr kumimoji="1" lang="zh-CN" altLang="en-US">
              <a:ea typeface="宋体" panose="02010600030101010101" pitchFamily="2" charset="-122"/>
            </a:endParaRPr>
          </a:p>
        </p:txBody>
      </p:sp>
      <p:sp>
        <p:nvSpPr>
          <p:cNvPr id="94211"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ED803B27-20D3-BA4D-89B3-B8DA22E910BA}"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94212" name="文本框 4"/>
          <p:cNvSpPr txBox="1">
            <a:spLocks noChangeArrowheads="1"/>
          </p:cNvSpPr>
          <p:nvPr/>
        </p:nvSpPr>
        <p:spPr bwMode="auto">
          <a:xfrm>
            <a:off x="1447800" y="2316163"/>
            <a:ext cx="6494463" cy="37846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type key = string</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type binding = int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type tree = {key: key,</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binding: binding,</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left: tree,</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right: tree}</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look(t: tree, k: key): binding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if k &lt; t.key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then look(t.left, k)</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else if k &gt; t.key</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then look(t.right, k)</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else t.binding   </a:t>
            </a:r>
            <a:endParaRPr kumimoji="1" lang="zh-CN" altLang="en-US" sz="2000">
              <a:latin typeface="Courier New" panose="02070309020205020404" pitchFamily="49" charset="0"/>
              <a:cs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noChangeArrowheads="1"/>
          </p:cNvSpPr>
          <p:nvPr>
            <p:ph type="title"/>
          </p:nvPr>
        </p:nvSpPr>
        <p:spPr/>
        <p:txBody>
          <a:bodyPr/>
          <a:lstStyle/>
          <a:p>
            <a:r>
              <a:rPr kumimoji="1" lang="en-US" altLang="zh-CN">
                <a:ea typeface="宋体" panose="02010600030101010101" pitchFamily="2" charset="-122"/>
              </a:rPr>
              <a:t>Note: avoiding variable capture</a:t>
            </a:r>
            <a:r>
              <a:rPr kumimoji="1" lang="zh-CN" altLang="en-US">
                <a:ea typeface="宋体" panose="02010600030101010101" pitchFamily="2" charset="-122"/>
              </a:rPr>
              <a:t> </a:t>
            </a:r>
            <a:endParaRPr kumimoji="1" lang="zh-CN" altLang="en-US">
              <a:ea typeface="宋体" panose="02010600030101010101" pitchFamily="2" charset="-122"/>
            </a:endParaRPr>
          </a:p>
        </p:txBody>
      </p:sp>
      <p:sp>
        <p:nvSpPr>
          <p:cNvPr id="80898" name="内容占位符 2"/>
          <p:cNvSpPr>
            <a:spLocks noGrp="1" noChangeArrowheads="1"/>
          </p:cNvSpPr>
          <p:nvPr>
            <p:ph idx="1"/>
          </p:nvPr>
        </p:nvSpPr>
        <p:spPr/>
        <p:txBody>
          <a:bodyPr/>
          <a:lstStyle/>
          <a:p>
            <a:r>
              <a:rPr kumimoji="1" lang="en-US" altLang="zh-CN">
                <a:ea typeface="宋体" panose="02010600030101010101" pitchFamily="2" charset="-122"/>
              </a:rPr>
              <a:t>Outer variables can have the same name with inners</a:t>
            </a:r>
            <a:endParaRPr kumimoji="1" lang="en-US" altLang="zh-CN">
              <a:ea typeface="宋体" panose="02010600030101010101" pitchFamily="2" charset="-122"/>
            </a:endParaRPr>
          </a:p>
          <a:p>
            <a:r>
              <a:rPr kumimoji="1" lang="en-US" altLang="zh-CN">
                <a:ea typeface="宋体" panose="02010600030101010101" pitchFamily="2" charset="-122"/>
              </a:rPr>
              <a:t>Suppose we want to inline g(1) in f</a:t>
            </a:r>
            <a:endParaRPr kumimoji="1" lang="en-US" altLang="zh-CN">
              <a:ea typeface="宋体" panose="02010600030101010101" pitchFamily="2" charset="-122"/>
            </a:endParaRPr>
          </a:p>
          <a:p>
            <a:pPr lvl="1"/>
            <a:r>
              <a:rPr kumimoji="1" lang="en-US" altLang="zh-CN">
                <a:ea typeface="宋体" panose="02010600030101010101" pitchFamily="2" charset="-122"/>
              </a:rPr>
              <a:t>The</a:t>
            </a:r>
            <a:r>
              <a:rPr kumimoji="1" lang="zh-CN" altLang="en-US">
                <a:ea typeface="宋体" panose="02010600030101010101" pitchFamily="2" charset="-122"/>
              </a:rPr>
              <a:t> </a:t>
            </a:r>
            <a:r>
              <a:rPr kumimoji="1" lang="en-US" altLang="zh-CN">
                <a:ea typeface="宋体" panose="02010600030101010101" pitchFamily="2" charset="-122"/>
              </a:rPr>
              <a:t>result is 1+x+x</a:t>
            </a:r>
            <a:endParaRPr kumimoji="1" lang="en-US" altLang="zh-CN">
              <a:ea typeface="宋体" panose="02010600030101010101" pitchFamily="2" charset="-122"/>
            </a:endParaRPr>
          </a:p>
        </p:txBody>
      </p:sp>
      <p:sp>
        <p:nvSpPr>
          <p:cNvPr id="80899"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447FBEEE-D06A-0746-B0BD-92137C48C62E}"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80900" name="文本框 4"/>
          <p:cNvSpPr txBox="1">
            <a:spLocks noChangeArrowheads="1"/>
          </p:cNvSpPr>
          <p:nvPr/>
        </p:nvSpPr>
        <p:spPr bwMode="auto">
          <a:xfrm>
            <a:off x="2209800" y="4154488"/>
            <a:ext cx="4800600" cy="2246312"/>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let</a:t>
            </a:r>
            <a:r>
              <a:rPr kumimoji="1" lang="zh-CN" altLang="en-US" sz="2000">
                <a:latin typeface="Courier New" panose="02070309020205020404" pitchFamily="49" charset="0"/>
                <a:cs typeface="Courier New" panose="02070309020205020404" pitchFamily="49" charset="0"/>
              </a:rPr>
              <a:t> </a:t>
            </a:r>
            <a:r>
              <a:rPr kumimoji="1" lang="en-US" altLang="zh-CN" sz="2000">
                <a:latin typeface="Courier New" panose="02070309020205020404" pitchFamily="49" charset="0"/>
                <a:cs typeface="Courier New" panose="02070309020205020404" pitchFamily="49" charset="0"/>
              </a:rPr>
              <a:t>var x := 5</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function g(y: int): int =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y+x</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function f(x: int): int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1+x+x</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f(2)+x</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end</a:t>
            </a:r>
            <a:endParaRPr kumimoji="1" lang="zh-CN" altLang="en-US" sz="2000">
              <a:latin typeface="Courier New" panose="02070309020205020404" pitchFamily="49" charset="0"/>
              <a:cs typeface="Courier New" panose="020703090202050204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a:spLocks noGrp="1" noChangeArrowheads="1"/>
          </p:cNvSpPr>
          <p:nvPr>
            <p:ph type="title"/>
          </p:nvPr>
        </p:nvSpPr>
        <p:spPr/>
        <p:txBody>
          <a:bodyPr/>
          <a:lstStyle/>
          <a:p>
            <a:r>
              <a:rPr kumimoji="1" lang="en-US" altLang="zh-CN">
                <a:ea typeface="宋体" panose="02010600030101010101" pitchFamily="2" charset="-122"/>
              </a:rPr>
              <a:t>Call-by-name transformation for binary-tree</a:t>
            </a:r>
            <a:endParaRPr kumimoji="1" lang="zh-CN" altLang="en-US">
              <a:ea typeface="宋体" panose="02010600030101010101" pitchFamily="2" charset="-122"/>
            </a:endParaRPr>
          </a:p>
        </p:txBody>
      </p:sp>
      <p:sp>
        <p:nvSpPr>
          <p:cNvPr id="95234" name="内容占位符 2"/>
          <p:cNvSpPr>
            <a:spLocks noGrp="1" noChangeArrowheads="1"/>
          </p:cNvSpPr>
          <p:nvPr>
            <p:ph idx="1"/>
          </p:nvPr>
        </p:nvSpPr>
        <p:spPr/>
        <p:txBody>
          <a:bodyPr/>
          <a:lstStyle/>
          <a:p>
            <a:r>
              <a:rPr kumimoji="1" lang="en-US" altLang="zh-CN">
                <a:ea typeface="宋体" panose="02010600030101010101" pitchFamily="2" charset="-122"/>
              </a:rPr>
              <a:t>Recap: the original imperative program</a:t>
            </a:r>
            <a:endParaRPr kumimoji="1" lang="zh-CN" altLang="en-US">
              <a:ea typeface="宋体" panose="02010600030101010101" pitchFamily="2" charset="-122"/>
            </a:endParaRPr>
          </a:p>
        </p:txBody>
      </p:sp>
      <p:sp>
        <p:nvSpPr>
          <p:cNvPr id="95235"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9FE82592-E7AE-ED4A-8930-1CA919443570}"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95236" name="文本框 4"/>
          <p:cNvSpPr txBox="1">
            <a:spLocks noChangeArrowheads="1"/>
          </p:cNvSpPr>
          <p:nvPr/>
        </p:nvSpPr>
        <p:spPr bwMode="auto">
          <a:xfrm>
            <a:off x="747713" y="2309813"/>
            <a:ext cx="7724775" cy="3786187"/>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type key = string</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type binding = int</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type tree = {key: ()-&gt;key,</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binding: ()-&gt;binding,</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left: ()-&gt;tree,</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right: ()-&gt;tree}</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function look(t: ()-&gt;tree, k: ()-&gt;key): binding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if k() </a:t>
            </a:r>
            <a:r>
              <a:rPr kumimoji="1" lang="en-US" altLang="zh-CN" sz="2000">
                <a:solidFill>
                  <a:srgbClr val="FF0000"/>
                </a:solidFill>
                <a:latin typeface="Courier New" panose="02070309020205020404" pitchFamily="49" charset="0"/>
                <a:cs typeface="Courier New" panose="02070309020205020404" pitchFamily="49" charset="0"/>
              </a:rPr>
              <a:t>&lt;</a:t>
            </a:r>
            <a:r>
              <a:rPr kumimoji="1" lang="en-US" altLang="zh-CN" sz="2000">
                <a:latin typeface="Courier New" panose="02070309020205020404" pitchFamily="49" charset="0"/>
                <a:cs typeface="Courier New" panose="02070309020205020404" pitchFamily="49" charset="0"/>
              </a:rPr>
              <a:t> t().key()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then look(t().left, k)</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else if k() </a:t>
            </a:r>
            <a:r>
              <a:rPr kumimoji="1" lang="en-US" altLang="zh-CN" sz="2000">
                <a:solidFill>
                  <a:srgbClr val="FF0000"/>
                </a:solidFill>
                <a:latin typeface="Courier New" panose="02070309020205020404" pitchFamily="49" charset="0"/>
                <a:cs typeface="Courier New" panose="02070309020205020404" pitchFamily="49" charset="0"/>
              </a:rPr>
              <a:t>&gt;</a:t>
            </a:r>
            <a:r>
              <a:rPr kumimoji="1" lang="en-US" altLang="zh-CN" sz="2000">
                <a:latin typeface="Courier New" panose="02070309020205020404" pitchFamily="49" charset="0"/>
                <a:cs typeface="Courier New" panose="02070309020205020404" pitchFamily="49" charset="0"/>
              </a:rPr>
              <a:t> t().key()</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then look(t().right, k)</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else t().binding   </a:t>
            </a:r>
            <a:endParaRPr kumimoji="1" lang="zh-CN" altLang="en-US" sz="2000">
              <a:latin typeface="Courier New" panose="02070309020205020404" pitchFamily="49" charset="0"/>
              <a:cs typeface="Courier New" panose="02070309020205020404" pitchFamily="49" charset="0"/>
            </a:endParaRPr>
          </a:p>
        </p:txBody>
      </p:sp>
      <p:sp>
        <p:nvSpPr>
          <p:cNvPr id="95237" name="文本框 5"/>
          <p:cNvSpPr txBox="1">
            <a:spLocks noChangeArrowheads="1"/>
          </p:cNvSpPr>
          <p:nvPr/>
        </p:nvSpPr>
        <p:spPr bwMode="auto">
          <a:xfrm>
            <a:off x="3970338" y="4495800"/>
            <a:ext cx="1460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1400">
                <a:solidFill>
                  <a:srgbClr val="FF0000"/>
                </a:solidFill>
              </a:rPr>
              <a:t>must evaluate…</a:t>
            </a:r>
            <a:endParaRPr kumimoji="1" lang="zh-CN" altLang="en-US" sz="1400">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noChangeArrowheads="1"/>
          </p:cNvSpPr>
          <p:nvPr>
            <p:ph type="title"/>
          </p:nvPr>
        </p:nvSpPr>
        <p:spPr/>
        <p:txBody>
          <a:bodyPr/>
          <a:lstStyle/>
          <a:p>
            <a:r>
              <a:rPr kumimoji="1" lang="en-US" altLang="zh-CN">
                <a:ea typeface="宋体" panose="02010600030101010101" pitchFamily="2" charset="-122"/>
              </a:rPr>
              <a:t>The problem with call-by-name</a:t>
            </a:r>
            <a:endParaRPr kumimoji="1" lang="zh-CN" altLang="en-US">
              <a:ea typeface="宋体" panose="02010600030101010101" pitchFamily="2" charset="-122"/>
            </a:endParaRPr>
          </a:p>
        </p:txBody>
      </p:sp>
      <p:sp>
        <p:nvSpPr>
          <p:cNvPr id="96258" name="内容占位符 2"/>
          <p:cNvSpPr>
            <a:spLocks noGrp="1" noChangeArrowheads="1"/>
          </p:cNvSpPr>
          <p:nvPr>
            <p:ph idx="1"/>
          </p:nvPr>
        </p:nvSpPr>
        <p:spPr/>
        <p:txBody>
          <a:bodyPr/>
          <a:lstStyle/>
          <a:p>
            <a:r>
              <a:rPr kumimoji="1" lang="en-US" altLang="zh-CN">
                <a:ea typeface="宋体" panose="02010600030101010101" pitchFamily="2" charset="-122"/>
              </a:rPr>
              <a:t>A thunk may be executed many times</a:t>
            </a:r>
            <a:endParaRPr kumimoji="1" lang="en-US" altLang="zh-CN">
              <a:ea typeface="宋体" panose="02010600030101010101" pitchFamily="2" charset="-122"/>
            </a:endParaRPr>
          </a:p>
          <a:p>
            <a:pPr lvl="1"/>
            <a:r>
              <a:rPr kumimoji="1" lang="en-US" altLang="zh-CN">
                <a:ea typeface="宋体" panose="02010600030101010101" pitchFamily="2" charset="-122"/>
              </a:rPr>
              <a:t>In the tree example, a node is expanded every time it is traversed</a:t>
            </a:r>
            <a:endParaRPr kumimoji="1" lang="en-US" altLang="zh-CN">
              <a:ea typeface="宋体" panose="02010600030101010101" pitchFamily="2" charset="-122"/>
            </a:endParaRPr>
          </a:p>
          <a:p>
            <a:pPr lvl="1"/>
            <a:r>
              <a:rPr kumimoji="1" lang="en-US" altLang="zh-CN">
                <a:ea typeface="宋体" panose="02010600030101010101" pitchFamily="2" charset="-122"/>
              </a:rPr>
              <a:t>Now the tree has to be reconstructed even in read-only look()!</a:t>
            </a:r>
            <a:endParaRPr kumimoji="1" lang="en-US" altLang="zh-CN">
              <a:ea typeface="宋体" panose="02010600030101010101" pitchFamily="2" charset="-122"/>
            </a:endParaRPr>
          </a:p>
          <a:p>
            <a:pPr lvl="1"/>
            <a:endParaRPr kumimoji="1" lang="en-US" altLang="zh-CN">
              <a:ea typeface="宋体" panose="02010600030101010101" pitchFamily="2" charset="-122"/>
            </a:endParaRPr>
          </a:p>
          <a:p>
            <a:r>
              <a:rPr kumimoji="1" lang="en-US" altLang="zh-CN">
                <a:ea typeface="宋体" panose="02010600030101010101" pitchFamily="2" charset="-122"/>
              </a:rPr>
              <a:t>The problem can be solved with </a:t>
            </a:r>
            <a:r>
              <a:rPr kumimoji="1" lang="en-US" altLang="zh-CN">
                <a:solidFill>
                  <a:srgbClr val="FF0000"/>
                </a:solidFill>
                <a:ea typeface="宋体" panose="02010600030101010101" pitchFamily="2" charset="-122"/>
              </a:rPr>
              <a:t>call-by-need</a:t>
            </a:r>
            <a:endParaRPr kumimoji="1" lang="en-US" altLang="zh-CN">
              <a:solidFill>
                <a:srgbClr val="FF0000"/>
              </a:solidFill>
              <a:ea typeface="宋体" panose="02010600030101010101" pitchFamily="2" charset="-122"/>
            </a:endParaRPr>
          </a:p>
          <a:p>
            <a:pPr lvl="1"/>
            <a:r>
              <a:rPr kumimoji="1" lang="en-US" altLang="zh-CN">
                <a:ea typeface="宋体" panose="02010600030101010101" pitchFamily="2" charset="-122"/>
              </a:rPr>
              <a:t>Every</a:t>
            </a:r>
            <a:r>
              <a:rPr kumimoji="1" lang="zh-CN" altLang="en-US">
                <a:ea typeface="宋体" panose="02010600030101010101" pitchFamily="2" charset="-122"/>
              </a:rPr>
              <a:t> </a:t>
            </a:r>
            <a:r>
              <a:rPr kumimoji="1" lang="en-US" altLang="zh-CN">
                <a:ea typeface="宋体" panose="02010600030101010101" pitchFamily="2" charset="-122"/>
              </a:rPr>
              <a:t>thunk can be evaluated only once</a:t>
            </a:r>
            <a:endParaRPr kumimoji="1" lang="zh-CN" altLang="en-US">
              <a:ea typeface="宋体" panose="02010600030101010101" pitchFamily="2" charset="-122"/>
            </a:endParaRPr>
          </a:p>
        </p:txBody>
      </p:sp>
      <p:sp>
        <p:nvSpPr>
          <p:cNvPr id="96259"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0230D395-F6FB-9D47-8B45-17452EB51C67}"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1"/>
          <p:cNvSpPr>
            <a:spLocks noGrp="1" noChangeArrowheads="1"/>
          </p:cNvSpPr>
          <p:nvPr>
            <p:ph type="title"/>
          </p:nvPr>
        </p:nvSpPr>
        <p:spPr/>
        <p:txBody>
          <a:bodyPr/>
          <a:lstStyle/>
          <a:p>
            <a:r>
              <a:rPr kumimoji="1" lang="en-US" altLang="zh-CN">
                <a:ea typeface="宋体" panose="02010600030101010101" pitchFamily="2" charset="-122"/>
              </a:rPr>
              <a:t>Implementation of call-by-need</a:t>
            </a:r>
            <a:endParaRPr kumimoji="1" lang="zh-CN" altLang="en-US">
              <a:ea typeface="宋体" panose="02010600030101010101" pitchFamily="2" charset="-122"/>
            </a:endParaRPr>
          </a:p>
        </p:txBody>
      </p:sp>
      <p:sp>
        <p:nvSpPr>
          <p:cNvPr id="97282" name="内容占位符 2"/>
          <p:cNvSpPr>
            <a:spLocks noGrp="1" noChangeArrowheads="1"/>
          </p:cNvSpPr>
          <p:nvPr>
            <p:ph idx="1"/>
          </p:nvPr>
        </p:nvSpPr>
        <p:spPr/>
        <p:txBody>
          <a:bodyPr/>
          <a:lstStyle/>
          <a:p>
            <a:r>
              <a:rPr kumimoji="1" lang="en-US" altLang="zh-CN">
                <a:ea typeface="宋体" panose="02010600030101010101" pitchFamily="2" charset="-122"/>
              </a:rPr>
              <a:t>Key</a:t>
            </a:r>
            <a:r>
              <a:rPr kumimoji="1" lang="zh-CN" altLang="en-US">
                <a:ea typeface="宋体" panose="02010600030101010101" pitchFamily="2" charset="-122"/>
              </a:rPr>
              <a:t> </a:t>
            </a:r>
            <a:r>
              <a:rPr kumimoji="1" lang="en-US" altLang="zh-CN">
                <a:ea typeface="宋体" panose="02010600030101010101" pitchFamily="2" charset="-122"/>
              </a:rPr>
              <a:t>idea: store the evaluated result for each variable</a:t>
            </a:r>
            <a:endParaRPr kumimoji="1" lang="en-US" altLang="zh-CN">
              <a:ea typeface="宋体" panose="02010600030101010101" pitchFamily="2" charset="-122"/>
            </a:endParaRPr>
          </a:p>
          <a:p>
            <a:endParaRPr kumimoji="1" lang="en-US" altLang="zh-CN">
              <a:ea typeface="宋体" panose="02010600030101010101" pitchFamily="2" charset="-122"/>
            </a:endParaRPr>
          </a:p>
          <a:p>
            <a:endParaRPr kumimoji="1" lang="en-US" altLang="zh-CN">
              <a:ea typeface="宋体" panose="02010600030101010101" pitchFamily="2" charset="-122"/>
            </a:endParaRPr>
          </a:p>
          <a:p>
            <a:r>
              <a:rPr kumimoji="1" lang="en-US" altLang="zh-CN">
                <a:ea typeface="宋体" panose="02010600030101010101" pitchFamily="2" charset="-122"/>
              </a:rPr>
              <a:t>Implementation: a per-thunk memo slot</a:t>
            </a:r>
            <a:endParaRPr kumimoji="1" lang="en-US" altLang="zh-CN">
              <a:ea typeface="宋体" panose="02010600030101010101" pitchFamily="2" charset="-122"/>
            </a:endParaRPr>
          </a:p>
          <a:p>
            <a:pPr lvl="1"/>
            <a:r>
              <a:rPr kumimoji="1" lang="en-US" altLang="zh-CN">
                <a:ea typeface="宋体" panose="02010600030101010101" pitchFamily="2" charset="-122"/>
              </a:rPr>
              <a:t>Unevaluated: memo stores the static link (containing escaping parameters)</a:t>
            </a:r>
            <a:endParaRPr kumimoji="1" lang="en-US" altLang="zh-CN">
              <a:ea typeface="宋体" panose="02010600030101010101" pitchFamily="2" charset="-122"/>
            </a:endParaRPr>
          </a:p>
          <a:p>
            <a:pPr lvl="1"/>
            <a:r>
              <a:rPr kumimoji="1" lang="en-US" altLang="zh-CN">
                <a:ea typeface="宋体" panose="02010600030101010101" pitchFamily="2" charset="-122"/>
              </a:rPr>
              <a:t>Evaluated: previously computed values</a:t>
            </a:r>
            <a:endParaRPr kumimoji="1" lang="zh-CN" altLang="en-US">
              <a:ea typeface="宋体" panose="02010600030101010101" pitchFamily="2" charset="-122"/>
            </a:endParaRPr>
          </a:p>
        </p:txBody>
      </p:sp>
      <p:sp>
        <p:nvSpPr>
          <p:cNvPr id="9728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DF135502-3DC6-7840-B186-0A09F7A0366B}"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noChangeArrowheads="1"/>
          </p:cNvSpPr>
          <p:nvPr>
            <p:ph type="title"/>
          </p:nvPr>
        </p:nvSpPr>
        <p:spPr/>
        <p:txBody>
          <a:bodyPr/>
          <a:lstStyle/>
          <a:p>
            <a:r>
              <a:rPr kumimoji="1" lang="en-US" altLang="zh-CN">
                <a:ea typeface="宋体" panose="02010600030101010101" pitchFamily="2" charset="-122"/>
              </a:rPr>
              <a:t>Note: avoiding variable capture</a:t>
            </a:r>
            <a:r>
              <a:rPr kumimoji="1" lang="zh-CN" altLang="en-US">
                <a:ea typeface="宋体" panose="02010600030101010101" pitchFamily="2" charset="-122"/>
              </a:rPr>
              <a:t> </a:t>
            </a:r>
            <a:endParaRPr kumimoji="1" lang="zh-CN" altLang="en-US">
              <a:ea typeface="宋体" panose="02010600030101010101" pitchFamily="2" charset="-122"/>
            </a:endParaRPr>
          </a:p>
        </p:txBody>
      </p:sp>
      <p:sp>
        <p:nvSpPr>
          <p:cNvPr id="81922" name="内容占位符 2"/>
          <p:cNvSpPr>
            <a:spLocks noGrp="1" noChangeArrowheads="1"/>
          </p:cNvSpPr>
          <p:nvPr>
            <p:ph idx="1"/>
          </p:nvPr>
        </p:nvSpPr>
        <p:spPr/>
        <p:txBody>
          <a:bodyPr/>
          <a:lstStyle/>
          <a:p>
            <a:r>
              <a:rPr kumimoji="1" lang="en-US" altLang="zh-CN">
                <a:ea typeface="宋体" panose="02010600030101010101" pitchFamily="2" charset="-122"/>
              </a:rPr>
              <a:t>Outer variables can have the same name with inners</a:t>
            </a:r>
            <a:endParaRPr kumimoji="1" lang="en-US" altLang="zh-CN">
              <a:ea typeface="宋体" panose="02010600030101010101" pitchFamily="2" charset="-122"/>
            </a:endParaRPr>
          </a:p>
          <a:p>
            <a:r>
              <a:rPr kumimoji="1" lang="en-US" altLang="zh-CN">
                <a:ea typeface="宋体" panose="02010600030101010101" pitchFamily="2" charset="-122"/>
              </a:rPr>
              <a:t>Suppose we want to inline g(1) in f</a:t>
            </a:r>
            <a:endParaRPr kumimoji="1" lang="en-US" altLang="zh-CN">
              <a:ea typeface="宋体" panose="02010600030101010101" pitchFamily="2" charset="-122"/>
            </a:endParaRPr>
          </a:p>
          <a:p>
            <a:pPr lvl="1"/>
            <a:r>
              <a:rPr kumimoji="1" lang="en-US" altLang="zh-CN">
                <a:ea typeface="宋体" panose="02010600030101010101" pitchFamily="2" charset="-122"/>
              </a:rPr>
              <a:t>The</a:t>
            </a:r>
            <a:r>
              <a:rPr kumimoji="1" lang="zh-CN" altLang="en-US">
                <a:ea typeface="宋体" panose="02010600030101010101" pitchFamily="2" charset="-122"/>
              </a:rPr>
              <a:t> </a:t>
            </a:r>
            <a:r>
              <a:rPr kumimoji="1" lang="en-US" altLang="zh-CN">
                <a:ea typeface="宋体" panose="02010600030101010101" pitchFamily="2" charset="-122"/>
              </a:rPr>
              <a:t>result is 1+x+x</a:t>
            </a:r>
            <a:endParaRPr kumimoji="1" lang="en-US" altLang="zh-CN">
              <a:ea typeface="宋体" panose="02010600030101010101" pitchFamily="2" charset="-122"/>
            </a:endParaRPr>
          </a:p>
          <a:p>
            <a:pPr lvl="1"/>
            <a:r>
              <a:rPr kumimoji="1" lang="en-US" altLang="zh-CN">
                <a:ea typeface="宋体" panose="02010600030101010101" pitchFamily="2" charset="-122"/>
              </a:rPr>
              <a:t>After inlining: f(2) = 1+2+2=5 (before is 1+5+2=8!)</a:t>
            </a:r>
            <a:endParaRPr kumimoji="1" lang="en-US" altLang="zh-CN">
              <a:ea typeface="宋体" panose="02010600030101010101" pitchFamily="2" charset="-122"/>
            </a:endParaRPr>
          </a:p>
          <a:p>
            <a:pPr lvl="1"/>
            <a:r>
              <a:rPr kumimoji="1" lang="en-US" altLang="zh-CN">
                <a:ea typeface="宋体" panose="02010600030101010101" pitchFamily="2" charset="-122"/>
              </a:rPr>
              <a:t>Key reason: two “x”s are different!</a:t>
            </a:r>
            <a:br>
              <a:rPr kumimoji="1" lang="en-US" altLang="zh-CN">
                <a:ea typeface="宋体" panose="02010600030101010101" pitchFamily="2" charset="-122"/>
              </a:rPr>
            </a:br>
            <a:endParaRPr kumimoji="1" lang="en-US" altLang="zh-CN">
              <a:ea typeface="宋体" panose="02010600030101010101" pitchFamily="2" charset="-122"/>
            </a:endParaRPr>
          </a:p>
        </p:txBody>
      </p:sp>
      <p:sp>
        <p:nvSpPr>
          <p:cNvPr id="8192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EB0C52C1-E92B-CD44-9ABD-2308ADC21687}"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81924" name="文本框 4"/>
          <p:cNvSpPr txBox="1">
            <a:spLocks noChangeArrowheads="1"/>
          </p:cNvSpPr>
          <p:nvPr/>
        </p:nvSpPr>
        <p:spPr bwMode="auto">
          <a:xfrm>
            <a:off x="2209800" y="4572000"/>
            <a:ext cx="4800600" cy="2246313"/>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let</a:t>
            </a:r>
            <a:r>
              <a:rPr kumimoji="1" lang="zh-CN" altLang="en-US" sz="2000">
                <a:latin typeface="Courier New" panose="02070309020205020404" pitchFamily="49" charset="0"/>
                <a:cs typeface="Courier New" panose="02070309020205020404" pitchFamily="49" charset="0"/>
              </a:rPr>
              <a:t> </a:t>
            </a:r>
            <a:r>
              <a:rPr kumimoji="1" lang="en-US" altLang="zh-CN" sz="2000">
                <a:latin typeface="Courier New" panose="02070309020205020404" pitchFamily="49" charset="0"/>
                <a:cs typeface="Courier New" panose="02070309020205020404" pitchFamily="49" charset="0"/>
              </a:rPr>
              <a:t>var x := 5</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function g(y: int): int =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y+x</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function f(x: int): int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1+x+x</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f(2)+x</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end</a:t>
            </a:r>
            <a:endParaRPr kumimoji="1" lang="zh-CN" altLang="en-US" sz="2000">
              <a:latin typeface="Courier New" panose="02070309020205020404" pitchFamily="49" charset="0"/>
              <a:cs typeface="Courier New" panose="02070309020205020404" pitchFamily="49" charset="0"/>
            </a:endParaRPr>
          </a:p>
        </p:txBody>
      </p:sp>
      <p:sp>
        <p:nvSpPr>
          <p:cNvPr id="81925" name="椭圆 5"/>
          <p:cNvSpPr>
            <a:spLocks noChangeArrowheads="1"/>
          </p:cNvSpPr>
          <p:nvPr/>
        </p:nvSpPr>
        <p:spPr bwMode="auto">
          <a:xfrm>
            <a:off x="3438525" y="4608513"/>
            <a:ext cx="304800" cy="304800"/>
          </a:xfrm>
          <a:prstGeom prst="ellipse">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81926" name="椭圆 6"/>
          <p:cNvSpPr>
            <a:spLocks noChangeArrowheads="1"/>
          </p:cNvSpPr>
          <p:nvPr/>
        </p:nvSpPr>
        <p:spPr bwMode="auto">
          <a:xfrm>
            <a:off x="3743325" y="5827713"/>
            <a:ext cx="304800" cy="304800"/>
          </a:xfrm>
          <a:prstGeom prst="ellipse">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sp>
        <p:nvSpPr>
          <p:cNvPr id="81927" name="椭圆 7"/>
          <p:cNvSpPr>
            <a:spLocks noChangeArrowheads="1"/>
          </p:cNvSpPr>
          <p:nvPr/>
        </p:nvSpPr>
        <p:spPr bwMode="auto">
          <a:xfrm>
            <a:off x="4068763" y="5827713"/>
            <a:ext cx="304800" cy="304800"/>
          </a:xfrm>
          <a:prstGeom prst="ellipse">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cxnSp>
        <p:nvCxnSpPr>
          <p:cNvPr id="81928" name="直线箭头连接符 9"/>
          <p:cNvCxnSpPr>
            <a:stCxn id="81926" idx="0"/>
            <a:endCxn id="81925" idx="4"/>
          </p:cNvCxnSpPr>
          <p:nvPr/>
        </p:nvCxnSpPr>
        <p:spPr bwMode="auto">
          <a:xfrm flipH="1" flipV="1">
            <a:off x="3590925" y="4913313"/>
            <a:ext cx="304800" cy="914400"/>
          </a:xfrm>
          <a:prstGeom prst="straightConnector1">
            <a:avLst/>
          </a:prstGeom>
          <a:noFill/>
          <a:ln w="12700" algn="ctr">
            <a:solidFill>
              <a:srgbClr val="FF0000"/>
            </a:solidFill>
            <a:round/>
            <a:tailEnd type="triangle" w="med" len="med"/>
          </a:ln>
          <a:extLst>
            <a:ext uri="{909E8E84-426E-40DD-AFC4-6F175D3DCCD1}">
              <a14:hiddenFill xmlns:a14="http://schemas.microsoft.com/office/drawing/2010/main">
                <a:noFill/>
              </a14:hiddenFill>
            </a:ext>
          </a:extLst>
        </p:spPr>
      </p:cxnSp>
      <p:sp>
        <p:nvSpPr>
          <p:cNvPr id="81929" name="椭圆 12"/>
          <p:cNvSpPr>
            <a:spLocks noChangeArrowheads="1"/>
          </p:cNvSpPr>
          <p:nvPr/>
        </p:nvSpPr>
        <p:spPr bwMode="auto">
          <a:xfrm>
            <a:off x="4505325" y="5534025"/>
            <a:ext cx="304800" cy="304800"/>
          </a:xfrm>
          <a:prstGeom prst="ellipse">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endParaRPr lang="zh-CN" altLang="en-US" sz="2000"/>
          </a:p>
        </p:txBody>
      </p:sp>
      <p:cxnSp>
        <p:nvCxnSpPr>
          <p:cNvPr id="81930" name="直线箭头连接符 14"/>
          <p:cNvCxnSpPr>
            <a:stCxn id="81927" idx="7"/>
            <a:endCxn id="81929" idx="3"/>
          </p:cNvCxnSpPr>
          <p:nvPr/>
        </p:nvCxnSpPr>
        <p:spPr bwMode="auto">
          <a:xfrm flipV="1">
            <a:off x="4329113" y="5794375"/>
            <a:ext cx="220662" cy="77788"/>
          </a:xfrm>
          <a:prstGeom prst="straightConnector1">
            <a:avLst/>
          </a:prstGeom>
          <a:noFill/>
          <a:ln w="12700" algn="ctr">
            <a:solidFill>
              <a:srgbClr val="FF0000"/>
            </a:solidFill>
            <a:rou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noChangeArrowheads="1"/>
          </p:cNvSpPr>
          <p:nvPr>
            <p:ph type="title"/>
          </p:nvPr>
        </p:nvSpPr>
        <p:spPr/>
        <p:txBody>
          <a:bodyPr/>
          <a:lstStyle/>
          <a:p>
            <a:r>
              <a:rPr kumimoji="1" lang="en-US" altLang="zh-CN">
                <a:ea typeface="宋体" panose="02010600030101010101" pitchFamily="2" charset="-122"/>
              </a:rPr>
              <a:t>Note: avoiding variable capture</a:t>
            </a:r>
            <a:r>
              <a:rPr kumimoji="1" lang="zh-CN" altLang="en-US">
                <a:ea typeface="宋体" panose="02010600030101010101" pitchFamily="2" charset="-122"/>
              </a:rPr>
              <a:t> </a:t>
            </a:r>
            <a:endParaRPr kumimoji="1" lang="zh-CN" altLang="en-US">
              <a:ea typeface="宋体" panose="02010600030101010101" pitchFamily="2" charset="-122"/>
            </a:endParaRPr>
          </a:p>
        </p:txBody>
      </p:sp>
      <p:sp>
        <p:nvSpPr>
          <p:cNvPr id="82946" name="内容占位符 2"/>
          <p:cNvSpPr>
            <a:spLocks noGrp="1" noChangeArrowheads="1"/>
          </p:cNvSpPr>
          <p:nvPr>
            <p:ph idx="1"/>
          </p:nvPr>
        </p:nvSpPr>
        <p:spPr/>
        <p:txBody>
          <a:bodyPr/>
          <a:lstStyle/>
          <a:p>
            <a:r>
              <a:rPr kumimoji="1" lang="en-US" altLang="zh-CN">
                <a:ea typeface="宋体" panose="02010600030101010101" pitchFamily="2" charset="-122"/>
              </a:rPr>
              <a:t>Solution: </a:t>
            </a:r>
            <a:r>
              <a:rPr kumimoji="1" lang="en-US" altLang="zh-CN">
                <a:solidFill>
                  <a:srgbClr val="FF0000"/>
                </a:solidFill>
                <a:ea typeface="宋体" panose="02010600030101010101" pitchFamily="2" charset="-122"/>
              </a:rPr>
              <a:t>renaming the parameters of f</a:t>
            </a:r>
            <a:endParaRPr kumimoji="1" lang="en-US" altLang="zh-CN">
              <a:ea typeface="宋体" panose="02010600030101010101" pitchFamily="2" charset="-122"/>
            </a:endParaRPr>
          </a:p>
          <a:p>
            <a:pPr lvl="1"/>
            <a:r>
              <a:rPr kumimoji="1" lang="en-US" altLang="zh-CN">
                <a:ea typeface="宋体" panose="02010600030101010101" pitchFamily="2" charset="-122"/>
              </a:rPr>
              <a:t>Now the</a:t>
            </a:r>
            <a:r>
              <a:rPr kumimoji="1" lang="zh-CN" altLang="en-US">
                <a:ea typeface="宋体" panose="02010600030101010101" pitchFamily="2" charset="-122"/>
              </a:rPr>
              <a:t> </a:t>
            </a:r>
            <a:r>
              <a:rPr kumimoji="1" lang="en-US" altLang="zh-CN">
                <a:ea typeface="宋体" panose="02010600030101010101" pitchFamily="2" charset="-122"/>
              </a:rPr>
              <a:t>synonym problem is gone</a:t>
            </a:r>
            <a:endParaRPr kumimoji="1" lang="en-US" altLang="zh-CN">
              <a:ea typeface="宋体" panose="02010600030101010101" pitchFamily="2" charset="-122"/>
            </a:endParaRPr>
          </a:p>
          <a:p>
            <a:pPr>
              <a:buFontTx/>
              <a:buNone/>
            </a:pPr>
            <a:br>
              <a:rPr kumimoji="1" lang="en-US" altLang="zh-CN">
                <a:ea typeface="宋体" panose="02010600030101010101" pitchFamily="2" charset="-122"/>
              </a:rPr>
            </a:br>
            <a:endParaRPr kumimoji="1" lang="en-US" altLang="zh-CN">
              <a:ea typeface="宋体" panose="02010600030101010101" pitchFamily="2" charset="-122"/>
            </a:endParaRPr>
          </a:p>
        </p:txBody>
      </p:sp>
      <p:sp>
        <p:nvSpPr>
          <p:cNvPr id="82947"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A7B6B401-A6B0-2B4D-B0C5-8EE177670D95}" type="slidenum">
              <a:rPr lang="zh-CN" altLang="en-US" sz="1400" smtClean="0">
                <a:latin typeface="Times New Roman" panose="02020603050405020304" pitchFamily="18" charset="0"/>
              </a:rPr>
            </a:fld>
            <a:endParaRPr lang="en-US" altLang="zh-CN" sz="1400">
              <a:latin typeface="Times New Roman" panose="02020603050405020304" pitchFamily="18" charset="0"/>
            </a:endParaRPr>
          </a:p>
        </p:txBody>
      </p:sp>
      <p:sp>
        <p:nvSpPr>
          <p:cNvPr id="82948" name="文本框 11"/>
          <p:cNvSpPr txBox="1">
            <a:spLocks noChangeArrowheads="1"/>
          </p:cNvSpPr>
          <p:nvPr/>
        </p:nvSpPr>
        <p:spPr bwMode="auto">
          <a:xfrm>
            <a:off x="2209800" y="4267200"/>
            <a:ext cx="4800600" cy="2246313"/>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kumimoji="1" lang="en-US" altLang="zh-CN" sz="2000">
                <a:latin typeface="Courier New" panose="02070309020205020404" pitchFamily="49" charset="0"/>
                <a:cs typeface="Courier New" panose="02070309020205020404" pitchFamily="49" charset="0"/>
              </a:rPr>
              <a:t>let</a:t>
            </a:r>
            <a:r>
              <a:rPr kumimoji="1" lang="zh-CN" altLang="en-US" sz="2000">
                <a:latin typeface="Courier New" panose="02070309020205020404" pitchFamily="49" charset="0"/>
                <a:cs typeface="Courier New" panose="02070309020205020404" pitchFamily="49" charset="0"/>
              </a:rPr>
              <a:t> </a:t>
            </a:r>
            <a:r>
              <a:rPr kumimoji="1" lang="en-US" altLang="zh-CN" sz="2000">
                <a:latin typeface="Courier New" panose="02070309020205020404" pitchFamily="49" charset="0"/>
                <a:cs typeface="Courier New" panose="02070309020205020404" pitchFamily="49" charset="0"/>
              </a:rPr>
              <a:t>var x := 5</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function g(y: int): int =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y+x</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function f(</a:t>
            </a:r>
            <a:r>
              <a:rPr kumimoji="1" lang="en-US" altLang="zh-CN" sz="2000">
                <a:solidFill>
                  <a:srgbClr val="FF0000"/>
                </a:solidFill>
                <a:latin typeface="Courier New" panose="02070309020205020404" pitchFamily="49" charset="0"/>
                <a:cs typeface="Courier New" panose="02070309020205020404" pitchFamily="49" charset="0"/>
              </a:rPr>
              <a:t>a</a:t>
            </a:r>
            <a:r>
              <a:rPr kumimoji="1" lang="en-US" altLang="zh-CN" sz="2000">
                <a:latin typeface="Courier New" panose="02070309020205020404" pitchFamily="49" charset="0"/>
                <a:cs typeface="Courier New" panose="02070309020205020404" pitchFamily="49" charset="0"/>
              </a:rPr>
              <a:t>: int): int =</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g(1)+</a:t>
            </a:r>
            <a:r>
              <a:rPr kumimoji="1" lang="en-US" altLang="zh-CN" sz="2000">
                <a:solidFill>
                  <a:srgbClr val="FF0000"/>
                </a:solidFill>
                <a:latin typeface="Courier New" panose="02070309020205020404" pitchFamily="49" charset="0"/>
                <a:cs typeface="Courier New" panose="02070309020205020404" pitchFamily="49" charset="0"/>
              </a:rPr>
              <a:t>a -&gt; (1+x)+a</a:t>
            </a:r>
            <a:endParaRPr kumimoji="1" lang="en-US" altLang="zh-CN" sz="2000">
              <a:solidFill>
                <a:srgbClr val="FF0000"/>
              </a:solidFill>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 in f(2)+x</a:t>
            </a:r>
            <a:endParaRPr kumimoji="1" lang="en-US" altLang="zh-CN" sz="2000">
              <a:latin typeface="Courier New" panose="02070309020205020404" pitchFamily="49" charset="0"/>
              <a:cs typeface="Courier New" panose="02070309020205020404" pitchFamily="49" charset="0"/>
            </a:endParaRPr>
          </a:p>
          <a:p>
            <a:pPr>
              <a:spcBef>
                <a:spcPct val="0"/>
              </a:spcBef>
              <a:buFontTx/>
              <a:buNone/>
            </a:pPr>
            <a:r>
              <a:rPr kumimoji="1" lang="en-US" altLang="zh-CN" sz="2000">
                <a:latin typeface="Courier New" panose="02070309020205020404" pitchFamily="49" charset="0"/>
                <a:cs typeface="Courier New" panose="02070309020205020404" pitchFamily="49" charset="0"/>
              </a:rPr>
              <a:t>end</a:t>
            </a:r>
            <a:endParaRPr kumimoji="1" lang="zh-CN" altLang="en-US" sz="2000">
              <a:latin typeface="Courier New" panose="02070309020205020404" pitchFamily="49" charset="0"/>
              <a:cs typeface="Courier New" panose="02070309020205020404" pitchFamily="49" charset="0"/>
            </a:endParaRPr>
          </a:p>
        </p:txBody>
      </p:sp>
    </p:spTree>
  </p:cSld>
  <p:clrMapOvr>
    <a:masterClrMapping/>
  </p:clrMapOvr>
</p:sld>
</file>

<file path=ppt/tags/tag1.xml><?xml version="1.0" encoding="utf-8"?>
<p:tagLst xmlns:p="http://schemas.openxmlformats.org/presentationml/2006/main">
  <p:tag name="KSO_WPP_MARK_KEY" val="1eac06c1-71f5-4be9-b89f-570e8e786937"/>
  <p:tag name="COMMONDATA" val="eyJoZGlkIjoiMmI2Y2RmNTUyOTczOGJhOTliNTg4NWMyMmQ4YTkzNjMifQ=="/>
</p:tagLst>
</file>

<file path=ppt/theme/theme1.xml><?xml version="1.0" encoding="utf-8"?>
<a:theme xmlns:a="http://schemas.openxmlformats.org/drawingml/2006/main" name="icfp99">
  <a:themeElements>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icfp99">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lnDef>
  </a:objectDefaults>
  <a:extraClrSchemeLst>
    <a:extraClrScheme>
      <a:clrScheme name="icfp9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cfp9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cfp9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cfp9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cfp9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cfp9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cfp9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Ocean</Template>
  <TotalTime>0</TotalTime>
  <Words>18594</Words>
  <Application>WPS 演示</Application>
  <PresentationFormat>全屏显示(4:3)</PresentationFormat>
  <Paragraphs>986</Paragraphs>
  <Slides>72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72</vt:i4>
      </vt:variant>
    </vt:vector>
  </HeadingPairs>
  <TitlesOfParts>
    <vt:vector size="81" baseType="lpstr">
      <vt:lpstr>Arial</vt:lpstr>
      <vt:lpstr>宋体</vt:lpstr>
      <vt:lpstr>Wingdings</vt:lpstr>
      <vt:lpstr>Comic Sans MS</vt:lpstr>
      <vt:lpstr>Times New Roman</vt:lpstr>
      <vt:lpstr>Courier New</vt:lpstr>
      <vt:lpstr>微软雅黑</vt:lpstr>
      <vt:lpstr>Arial Unicode MS</vt:lpstr>
      <vt:lpstr>icfp99</vt:lpstr>
      <vt:lpstr>INLINE EXPANSION</vt:lpstr>
      <vt:lpstr>Yet another important optimization</vt:lpstr>
      <vt:lpstr>The example used in this part</vt:lpstr>
      <vt:lpstr>The example used in this part</vt:lpstr>
      <vt:lpstr>Note: avoiding variable capture </vt:lpstr>
      <vt:lpstr>Note: avoiding variable capture </vt:lpstr>
      <vt:lpstr>Note: avoiding variable capture </vt:lpstr>
      <vt:lpstr>Note: avoiding variable capture </vt:lpstr>
      <vt:lpstr>Note: avoiding variable capture </vt:lpstr>
      <vt:lpstr>Note: avoiding variable capture </vt:lpstr>
      <vt:lpstr>Algorithm for inline expansion</vt:lpstr>
      <vt:lpstr>Back to the original example</vt:lpstr>
      <vt:lpstr>Back to the original example</vt:lpstr>
      <vt:lpstr>A slightly different example</vt:lpstr>
      <vt:lpstr>A slightly different example</vt:lpstr>
      <vt:lpstr>A slightly different example</vt:lpstr>
      <vt:lpstr>A slightly different example</vt:lpstr>
      <vt:lpstr>Dead function elimination</vt:lpstr>
      <vt:lpstr>Inlining recursive functions</vt:lpstr>
      <vt:lpstr>Inlining recursive functions</vt:lpstr>
      <vt:lpstr>How to entirely inline recursive functions?</vt:lpstr>
      <vt:lpstr>How does this algorithm work?</vt:lpstr>
      <vt:lpstr>How does this algorithm work?</vt:lpstr>
      <vt:lpstr>Inline expand after transformation</vt:lpstr>
      <vt:lpstr>Inline expand after transformation</vt:lpstr>
      <vt:lpstr>Loop-invariant arguments</vt:lpstr>
      <vt:lpstr>Loop-invariant hoisting</vt:lpstr>
      <vt:lpstr>Loop-invariant hoisting in our example</vt:lpstr>
      <vt:lpstr>Loop-invariant hoisting in our example</vt:lpstr>
      <vt:lpstr>Loop-invariant hoisting in our example</vt:lpstr>
      <vt:lpstr>Cascading inlining</vt:lpstr>
      <vt:lpstr>Cascading inlining</vt:lpstr>
      <vt:lpstr>Cascading inlining</vt:lpstr>
      <vt:lpstr>Another opportunity: unnesting lets</vt:lpstr>
      <vt:lpstr>Another opportunity: unnesting lets</vt:lpstr>
      <vt:lpstr>Tradeoff for inline expansion</vt:lpstr>
      <vt:lpstr>Heuristics to control inlining</vt:lpstr>
      <vt:lpstr>Heuristics to control inlining</vt:lpstr>
      <vt:lpstr>CLOSURE CONVERSION</vt:lpstr>
      <vt:lpstr>Recap: what is a closure?</vt:lpstr>
      <vt:lpstr>Closures are complicated than normal functions </vt:lpstr>
      <vt:lpstr>Formal rewriting rules</vt:lpstr>
      <vt:lpstr>What about functions in the parameters?</vt:lpstr>
      <vt:lpstr>An example: printTable (before conversion)</vt:lpstr>
      <vt:lpstr>An example: printTable (after conversion)</vt:lpstr>
      <vt:lpstr>An example: printTable (after conversion)</vt:lpstr>
      <vt:lpstr>An example: printTable (after conversion)</vt:lpstr>
      <vt:lpstr>An example: printTable (after conversion)</vt:lpstr>
      <vt:lpstr>What is a ? Type?</vt:lpstr>
      <vt:lpstr>What is a ? Type?</vt:lpstr>
      <vt:lpstr>What is a ? Type?</vt:lpstr>
      <vt:lpstr>What is a ? Type?</vt:lpstr>
      <vt:lpstr>EFFICIENT TAIL CONVERSION</vt:lpstr>
      <vt:lpstr>Functions in the tail position</vt:lpstr>
      <vt:lpstr>Why are tail calls important?</vt:lpstr>
      <vt:lpstr>Implementing a tail call</vt:lpstr>
      <vt:lpstr>Implementing a tail call</vt:lpstr>
      <vt:lpstr>Functional PL has many tail calls</vt:lpstr>
      <vt:lpstr>printTable after compilation</vt:lpstr>
      <vt:lpstr>Compared with an imperative version</vt:lpstr>
      <vt:lpstr>Now both lead to Rome!</vt:lpstr>
      <vt:lpstr>The last inefficiency: heap-allocated record</vt:lpstr>
      <vt:lpstr>LAZY EVALUATION</vt:lpstr>
      <vt:lpstr>Does PureTiger always ensure equational reasoning? </vt:lpstr>
      <vt:lpstr>Does PureTiger always ensure equational reasoning? </vt:lpstr>
      <vt:lpstr>Does PureTiger always ensure equational reasoning? </vt:lpstr>
      <vt:lpstr>Introducing lazy evaluation</vt:lpstr>
      <vt:lpstr>Call-by-name evaluation</vt:lpstr>
      <vt:lpstr>Call-by-name transformation for binary-tree</vt:lpstr>
      <vt:lpstr>Call-by-name transformation for binary-tree</vt:lpstr>
      <vt:lpstr>The problem with call-by-name</vt:lpstr>
      <vt:lpstr>Implementation of call-by-need</vt:lpstr>
    </vt:vector>
  </TitlesOfParts>
  <Company>Digital Integrity,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Languages and Compilers</dc:title>
  <dc:creator>Binyu Zang</dc:creator>
  <cp:lastModifiedBy>李昱翰</cp:lastModifiedBy>
  <cp:revision>2176</cp:revision>
  <dcterms:created xsi:type="dcterms:W3CDTF">2000-01-15T07:54:00Z</dcterms:created>
  <dcterms:modified xsi:type="dcterms:W3CDTF">2022-12-17T16:04:25Z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6745F6D3339D4F08B4F20726EDE87328</vt:lpwstr>
  </property>
  <property fmtid="{D5CDD505-2E9C-101B-9397-08002B2CF9AE}" pid="3" name="KSOProductBuildVer">
    <vt:lpwstr>2052-11.1.0.12980</vt:lpwstr>
  </property>
</Properties>
</file>