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779" r:id="rId3"/>
    <p:sldId id="777" r:id="rId4"/>
    <p:sldId id="758" r:id="rId5"/>
    <p:sldId id="780" r:id="rId6"/>
    <p:sldId id="781" r:id="rId7"/>
    <p:sldId id="782" r:id="rId8"/>
    <p:sldId id="783" r:id="rId9"/>
    <p:sldId id="821" r:id="rId10"/>
    <p:sldId id="822" r:id="rId11"/>
    <p:sldId id="823" r:id="rId12"/>
    <p:sldId id="824" r:id="rId13"/>
    <p:sldId id="825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2" r:id="rId22"/>
    <p:sldId id="793" r:id="rId23"/>
    <p:sldId id="794" r:id="rId24"/>
    <p:sldId id="796" r:id="rId25"/>
    <p:sldId id="795" r:id="rId26"/>
    <p:sldId id="797" r:id="rId27"/>
    <p:sldId id="798" r:id="rId28"/>
    <p:sldId id="799" r:id="rId29"/>
    <p:sldId id="800" r:id="rId30"/>
    <p:sldId id="801" r:id="rId31"/>
    <p:sldId id="802" r:id="rId32"/>
    <p:sldId id="803" r:id="rId33"/>
    <p:sldId id="804" r:id="rId34"/>
    <p:sldId id="805" r:id="rId35"/>
    <p:sldId id="806" r:id="rId36"/>
    <p:sldId id="807" r:id="rId37"/>
    <p:sldId id="808" r:id="rId38"/>
    <p:sldId id="809" r:id="rId39"/>
    <p:sldId id="811" r:id="rId40"/>
    <p:sldId id="812" r:id="rId41"/>
    <p:sldId id="813" r:id="rId42"/>
    <p:sldId id="814" r:id="rId43"/>
    <p:sldId id="816" r:id="rId45"/>
    <p:sldId id="817" r:id="rId46"/>
    <p:sldId id="818" r:id="rId47"/>
    <p:sldId id="819" r:id="rId48"/>
    <p:sldId id="820" r:id="rId49"/>
    <p:sldId id="455" r:id="rId50"/>
    <p:sldId id="672" r:id="rId51"/>
    <p:sldId id="687" r:id="rId52"/>
    <p:sldId id="673" r:id="rId53"/>
    <p:sldId id="674" r:id="rId54"/>
    <p:sldId id="675" r:id="rId55"/>
    <p:sldId id="676" r:id="rId56"/>
    <p:sldId id="677" r:id="rId57"/>
    <p:sldId id="681" r:id="rId58"/>
    <p:sldId id="678" r:id="rId59"/>
    <p:sldId id="679" r:id="rId60"/>
    <p:sldId id="680" r:id="rId61"/>
    <p:sldId id="682" r:id="rId62"/>
    <p:sldId id="683" r:id="rId63"/>
    <p:sldId id="684" r:id="rId64"/>
    <p:sldId id="685" r:id="rId65"/>
    <p:sldId id="688" r:id="rId66"/>
    <p:sldId id="686" r:id="rId67"/>
    <p:sldId id="692" r:id="rId68"/>
    <p:sldId id="691" r:id="rId69"/>
    <p:sldId id="693" r:id="rId70"/>
    <p:sldId id="694" r:id="rId71"/>
    <p:sldId id="695" r:id="rId72"/>
    <p:sldId id="696" r:id="rId73"/>
    <p:sldId id="697" r:id="rId74"/>
    <p:sldId id="698" r:id="rId75"/>
    <p:sldId id="699" r:id="rId76"/>
    <p:sldId id="700" r:id="rId77"/>
    <p:sldId id="689" r:id="rId78"/>
    <p:sldId id="701" r:id="rId79"/>
    <p:sldId id="702" r:id="rId80"/>
    <p:sldId id="704" r:id="rId81"/>
    <p:sldId id="705" r:id="rId82"/>
    <p:sldId id="706" r:id="rId83"/>
    <p:sldId id="707" r:id="rId84"/>
    <p:sldId id="708" r:id="rId85"/>
    <p:sldId id="703" r:id="rId86"/>
    <p:sldId id="709" r:id="rId87"/>
    <p:sldId id="710" r:id="rId88"/>
    <p:sldId id="711" r:id="rId89"/>
    <p:sldId id="712" r:id="rId90"/>
    <p:sldId id="713" r:id="rId91"/>
    <p:sldId id="715" r:id="rId92"/>
    <p:sldId id="716" r:id="rId93"/>
    <p:sldId id="717" r:id="rId94"/>
  </p:sldIdLst>
  <p:sldSz cx="9144000" cy="6858000" type="screen4x3"/>
  <p:notesSz cx="6858000" cy="9144000"/>
  <p:custDataLst>
    <p:tags r:id="rId9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89"/>
    <p:restoredTop sz="86460"/>
  </p:normalViewPr>
  <p:slideViewPr>
    <p:cSldViewPr showGuides="1">
      <p:cViewPr varScale="1">
        <p:scale>
          <a:sx n="116" d="100"/>
          <a:sy n="116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gs" Target="tags/tag1.xml"/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/>
              <a:t>We need more explanation</a:t>
            </a:r>
            <a:endParaRPr lang="zh-CN" altLang="en-US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A93991-B45F-0947-A296-579C1B603DA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F11845-809D-2E40-B3C4-4EDABB91597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Now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both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lead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Rome!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logic looks very similar after compilation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most difference comes from heap vs. stack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728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2652713"/>
            <a:ext cx="8458200" cy="3976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7285" name="矩形 5"/>
          <p:cNvSpPr/>
          <p:nvPr/>
        </p:nvSpPr>
        <p:spPr>
          <a:xfrm>
            <a:off x="2209800" y="2743200"/>
            <a:ext cx="19812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7286" name="矩形 6"/>
          <p:cNvSpPr/>
          <p:nvPr/>
        </p:nvSpPr>
        <p:spPr>
          <a:xfrm>
            <a:off x="2209800" y="3429000"/>
            <a:ext cx="19812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7287" name="矩形 7"/>
          <p:cNvSpPr/>
          <p:nvPr/>
        </p:nvSpPr>
        <p:spPr>
          <a:xfrm>
            <a:off x="2209800" y="4481513"/>
            <a:ext cx="19812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7288" name="矩形 8"/>
          <p:cNvSpPr/>
          <p:nvPr/>
        </p:nvSpPr>
        <p:spPr>
          <a:xfrm>
            <a:off x="6400800" y="2743200"/>
            <a:ext cx="22098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Call-by-name transformation for binary-tree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Recap: the original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imperative</a:t>
            </a:r>
            <a:r>
              <a:rPr lang="en-US" altLang="zh-CN">
                <a:ea typeface="宋体" panose="02010600030101010101" pitchFamily="2" charset="-122"/>
              </a:rPr>
              <a:t>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文本框 4"/>
          <p:cNvSpPr txBox="1"/>
          <p:nvPr/>
        </p:nvSpPr>
        <p:spPr>
          <a:xfrm>
            <a:off x="747713" y="2309813"/>
            <a:ext cx="7724775" cy="3786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key = string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binding =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tree = {key: ()-&gt;key,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binding: ()-&gt;binding,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left: ()-&gt;tree,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right: ()-&gt;tree}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look(t: ()-&gt;tree, k: ()-&gt;key): binding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k()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t().key()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look(t().left,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if k()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t().key()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look(t().right,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t().binding  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6501" name="文本框 5"/>
          <p:cNvSpPr txBox="1"/>
          <p:nvPr/>
        </p:nvSpPr>
        <p:spPr>
          <a:xfrm>
            <a:off x="3970338" y="4495800"/>
            <a:ext cx="14605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must evaluate…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The problem with call-by-name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75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thunk may be executed many times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tree example, a node is expanded every time it is traversed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 tree has to be reconstructed even in read-only look()!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problem can be solved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call-by-need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thunk can be evaluated only once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Implementation of call-by-need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Key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idea: store the evaluated result for each variable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Implementation: a per-thunk memo slot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Unevaluated: memo stores the static link (containing escaping parameters)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Evaluated: previously computed values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Call-by-name evaluation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Most (strict) languages use </a:t>
            </a:r>
            <a:r>
              <a:rPr lang="en-US" altLang="zh-CN" i="1">
                <a:ea typeface="宋体" panose="02010600030101010101" pitchFamily="2" charset="-122"/>
              </a:rPr>
              <a:t>call-by-value</a:t>
            </a:r>
            <a:r>
              <a:rPr lang="en-US" altLang="zh-CN">
                <a:ea typeface="宋体" panose="02010600030101010101" pitchFamily="2" charset="-122"/>
              </a:rPr>
              <a:t> to pass function arguments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f(g(x)): first g(x) is evaluated even if f does not use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Call-by-name</a:t>
            </a:r>
            <a:r>
              <a:rPr lang="en-US" altLang="zh-CN">
                <a:ea typeface="宋体" panose="02010600030101010101" pitchFamily="2" charset="-122"/>
              </a:rPr>
              <a:t> replaces each variable with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thunk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each integer is replaced with a function value of type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()-&gt;int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文本框 4"/>
          <p:cNvSpPr txBox="1"/>
          <p:nvPr/>
        </p:nvSpPr>
        <p:spPr>
          <a:xfrm>
            <a:off x="627063" y="5770563"/>
            <a:ext cx="3373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var a := 5+7 in a+10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4341" name="文本框 5"/>
          <p:cNvSpPr txBox="1"/>
          <p:nvPr/>
        </p:nvSpPr>
        <p:spPr>
          <a:xfrm>
            <a:off x="4610100" y="5770563"/>
            <a:ext cx="43624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function a()</a:t>
            </a:r>
            <a:r>
              <a:rPr lang="en-US" altLang="zh-CN" sz="2000" b="1">
                <a:ea typeface="宋体" panose="02010600030101010101" pitchFamily="2" charset="-122"/>
              </a:rPr>
              <a:t> := 5+7 in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a()</a:t>
            </a:r>
            <a:r>
              <a:rPr lang="en-US" altLang="zh-CN" sz="2000" b="1">
                <a:ea typeface="宋体" panose="02010600030101010101" pitchFamily="2" charset="-122"/>
              </a:rPr>
              <a:t>+10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4342" name="右箭头 6"/>
          <p:cNvSpPr/>
          <p:nvPr/>
        </p:nvSpPr>
        <p:spPr>
          <a:xfrm>
            <a:off x="4057650" y="5822950"/>
            <a:ext cx="438150" cy="347663"/>
          </a:xfrm>
          <a:prstGeom prst="rightArrow">
            <a:avLst>
              <a:gd name="adj1" fmla="val 50000"/>
              <a:gd name="adj2" fmla="val 49769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Call-by-name transformation for binary-tree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Recap: the original imperative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文本框 4"/>
          <p:cNvSpPr txBox="1"/>
          <p:nvPr/>
        </p:nvSpPr>
        <p:spPr>
          <a:xfrm>
            <a:off x="1447800" y="2316163"/>
            <a:ext cx="6494463" cy="3784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key = string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binding =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tree = {key: key,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binding: binding,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left: tree,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right: tree}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look(t: tree, k: key): binding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k &lt; t.key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look(t.left,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if k &gt; t.key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look(t.right,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t.binding  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Call-by-name transformation for binary-tree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Recap: the original imperative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文本框 4"/>
          <p:cNvSpPr txBox="1"/>
          <p:nvPr/>
        </p:nvSpPr>
        <p:spPr>
          <a:xfrm>
            <a:off x="747713" y="2309813"/>
            <a:ext cx="7724775" cy="3786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key = string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binding =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tree = {key: ()-&gt;key,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binding: ()-&gt;binding,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left: ()-&gt;tree,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right: ()-&gt;tree}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look(t: ()-&gt;tree, k: ()-&gt;key): binding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k()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t().key()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look(t().left,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if k()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t().key()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look(t().right,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t().binding  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3970338" y="4495800"/>
            <a:ext cx="14605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must evaluate…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problem with call-by-name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thunk may be executed many times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tree example, a node is expanded every time it is traversed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 tree has to be reconstructed even in read-only look()!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problem can be solved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call-by-need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thunk can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evaluated only once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of call-by-need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Key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idea: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store</a:t>
            </a:r>
            <a:r>
              <a:rPr lang="en-US" altLang="zh-CN">
                <a:ea typeface="宋体" panose="02010600030101010101" pitchFamily="2" charset="-122"/>
              </a:rPr>
              <a:t> the evaluated result for each variable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Implementation: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per-thunk memo slot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Unevaluated: memo stores the static link (containing escaping parameters)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Evaluated: previously computed values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original function in Fun-Tiger is eagerly evaluated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文本框 4"/>
          <p:cNvSpPr txBox="1"/>
          <p:nvPr/>
        </p:nvSpPr>
        <p:spPr>
          <a:xfrm>
            <a:off x="1981200" y="3009900"/>
            <a:ext cx="5724525" cy="31702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type intfun = int -&gt;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function add (n:int) : intfun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h(m:int): int = n+m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h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addFive: intFun := add(5)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twenty := addFive(15)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Turning it into Lazy-Tiger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should turn </a:t>
            </a:r>
            <a:r>
              <a:rPr lang="en-US" altLang="zh-CN" i="1">
                <a:ea typeface="宋体" panose="02010600030101010101" pitchFamily="2" charset="-122"/>
              </a:rPr>
              <a:t>twenty</a:t>
            </a:r>
            <a:r>
              <a:rPr lang="en-US" altLang="zh-CN">
                <a:ea typeface="宋体" panose="02010600030101010101" pitchFamily="2" charset="-122"/>
              </a:rPr>
              <a:t> into a lazy-evaluated thunk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文本框 4"/>
          <p:cNvSpPr txBox="1"/>
          <p:nvPr/>
        </p:nvSpPr>
        <p:spPr>
          <a:xfrm>
            <a:off x="555625" y="2925763"/>
            <a:ext cx="7880350" cy="31702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type intfun = int -&gt;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function add (n:int) : intfun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let function h(m:int): int = n+m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in h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addFive: intFun := add(5)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 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20485" name="图片 26" descr="形状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2954338"/>
            <a:ext cx="2730500" cy="213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The last inefficiency: heap-allocated record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Heap allocations are less efficient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heap structure is usually more complex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to mention garbage collection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What can we do for further optimizations?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More advanced closure conversion: reducing heap allocation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Escape analysis: stack-allocated those records (r1)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Fast heap allocation and GC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-&gt;int, memo: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,intThunk)-&gt;int, SL: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-&gt;intfunc, memo: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3" name="文本框 5"/>
          <p:cNvSpPr txBox="1"/>
          <p:nvPr/>
        </p:nvSpPr>
        <p:spPr>
          <a:xfrm>
            <a:off x="6877050" y="2362200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SL/EP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addFive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7" name="文本框 5"/>
          <p:cNvSpPr txBox="1"/>
          <p:nvPr/>
        </p:nvSpPr>
        <p:spPr>
          <a:xfrm>
            <a:off x="5943600" y="3570288"/>
            <a:ext cx="24399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twenty’s EP stores addFive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add5: intfunc := add5thunk.func(add5thunk)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581" name="文本框 5"/>
          <p:cNvSpPr txBox="1"/>
          <p:nvPr/>
        </p:nvSpPr>
        <p:spPr>
          <a:xfrm>
            <a:off x="7518400" y="3733800"/>
            <a:ext cx="11668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get addFive</a:t>
            </a:r>
            <a:endParaRPr lang="en-US" altLang="zh-CN" sz="1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t.func(t)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fifteenThunk:=intThunk{func=evaluatedFunc,memo=15}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5605" name="文本框 5"/>
          <p:cNvSpPr txBox="1"/>
          <p:nvPr/>
        </p:nvSpPr>
        <p:spPr>
          <a:xfrm>
            <a:off x="7132638" y="3657600"/>
            <a:ext cx="2027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const (15); </a:t>
            </a:r>
            <a:endParaRPr lang="en-US" altLang="zh-CN" sz="1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no evaluation required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result: int := add5.func(add5.SL, fifteenThunk)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mythunk.memo := result;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6400800" y="4979988"/>
            <a:ext cx="20034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evaluate</a:t>
            </a:r>
            <a:r>
              <a:rPr lang="zh-CN" altLang="en-US" sz="14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result (5+15)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example: addFive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Auxiliary declarations are required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文本框 4"/>
          <p:cNvSpPr txBox="1"/>
          <p:nvPr/>
        </p:nvSpPr>
        <p:spPr>
          <a:xfrm>
            <a:off x="344488" y="2181225"/>
            <a:ext cx="8455025" cy="452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intThunk = {func: ?-&gt;int,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 = {func: (?,intThunk)-&gt;int, SL: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type intfuncThunk = {func: ?-&gt;intfunc, memo: ?}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evaluatedFunc(th: intThunk): int = th.memo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function twentyFunc(mythunk: intThunk): int = 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let var EP := mythunk.memo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add5thunk: intfuncThunk := EP.addFive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add5: intfunc := add5thunk.func(add5thunk)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fifteenThunk:=intThunk{func=evaluatedFunc,memo=15}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var result: int := add5.func(add5.SL, fifteenThunk)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in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mythunk.memo := result;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mythunk.func := evaluatedFunc;</a:t>
            </a:r>
            <a:endParaRPr lang="en-US" altLang="zh-CN" sz="18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    result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var twenty := intThunk{func=twentyFunc, memo=EP}</a:t>
            </a:r>
            <a:endParaRPr lang="en-US" altLang="zh-CN" sz="18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5486400" y="5103813"/>
            <a:ext cx="3127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turning thunk into an evaluated slot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the previous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When f(loop(y)) is called, loop(y) is lazily evaluated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 no one uses the value of loop(y) when it is called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loop(y) remains a binding until its value is used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文本框 6"/>
          <p:cNvSpPr txBox="1"/>
          <p:nvPr/>
        </p:nvSpPr>
        <p:spPr>
          <a:xfrm>
            <a:off x="2671763" y="4383088"/>
            <a:ext cx="3876675" cy="22463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f(x:int):int=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y&gt;8 then 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else -y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 f(loop(y))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28677" name="直线箭头连接符 8"/>
          <p:cNvCxnSpPr/>
          <p:nvPr/>
        </p:nvCxnSpPr>
        <p:spPr>
          <a:xfrm flipV="1">
            <a:off x="4038600" y="5334000"/>
            <a:ext cx="685800" cy="6858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the previous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When f(loop(y)) is called, loop(y) is lazily evaluated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 no one uses the value of loop(y) when it is called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loop(y) remains a binding until its value is used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文本框 6"/>
          <p:cNvSpPr txBox="1"/>
          <p:nvPr/>
        </p:nvSpPr>
        <p:spPr>
          <a:xfrm>
            <a:off x="2671763" y="3979863"/>
            <a:ext cx="3876675" cy="25558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f(x:int):int=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y&gt;8 then x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else -y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y&gt;8 then loop(y)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else -y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Back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 the previous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When f(loop(y)) is called, loop(y) is lazily evaluated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 no one uses the value of loop(y) when it is called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loop(y) remains a binding until its value is used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y=0: loop(0) is never called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1763" y="3979863"/>
            <a:ext cx="3876675" cy="2555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let 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function</a:t>
            </a:r>
            <a:r>
              <a:rPr kumimoji="1" lang="zh-CN" altLang="en-US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f(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x:int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):int=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y&gt;8 then x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else -y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 </a:t>
            </a:r>
            <a:r>
              <a:rPr kumimoji="1" lang="en-US" altLang="zh-CN" kern="1200" cap="none" spc="0" normalizeH="0" baseline="0" noProof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0&gt;8 </a:t>
            </a:r>
            <a:r>
              <a:rPr kumimoji="1" lang="en-US" altLang="zh-CN" kern="1200" cap="none" spc="0" normalizeH="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then loop(0)</a:t>
            </a:r>
            <a:endParaRPr kumimoji="1" lang="en-US" altLang="zh-CN" kern="1200" cap="none" spc="0" normalizeH="0" baseline="0" noProof="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else -0</a:t>
            </a:r>
            <a:endParaRPr kumimoji="1" lang="en-US" altLang="zh-CN" kern="1200" cap="none" spc="0" normalizeH="0" baseline="0" noProof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LAZY EVALUATION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9330" name="文本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Optimizations of lazy functional programs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700">
                <a:ea typeface="宋体" panose="02010600030101010101" pitchFamily="2" charset="-122"/>
              </a:rPr>
              <a:t>Many optimizations in strict functional and even imperative programs can be used</a:t>
            </a:r>
            <a:endParaRPr lang="en-US" altLang="zh-CN" sz="2700">
              <a:ea typeface="宋体" panose="02010600030101010101" pitchFamily="2" charset="-122"/>
            </a:endParaRPr>
          </a:p>
          <a:p>
            <a:pPr lvl="1"/>
            <a:r>
              <a:rPr lang="en-US" altLang="zh-CN" sz="2300">
                <a:ea typeface="宋体" panose="02010600030101010101" pitchFamily="2" charset="-122"/>
              </a:rPr>
              <a:t>E.g., Loop-based, CSE</a:t>
            </a:r>
            <a:endParaRPr lang="en-US" altLang="zh-CN" sz="2300">
              <a:ea typeface="宋体" panose="02010600030101010101" pitchFamily="2" charset="-122"/>
            </a:endParaRPr>
          </a:p>
          <a:p>
            <a:pPr lvl="1"/>
            <a:endParaRPr lang="en-US" altLang="zh-CN" sz="2300">
              <a:ea typeface="宋体" panose="02010600030101010101" pitchFamily="2" charset="-122"/>
            </a:endParaRPr>
          </a:p>
          <a:p>
            <a:endParaRPr lang="en-US" altLang="zh-CN" sz="2700">
              <a:ea typeface="宋体" panose="02010600030101010101" pitchFamily="2" charset="-122"/>
            </a:endParaRPr>
          </a:p>
          <a:p>
            <a:r>
              <a:rPr lang="en-US" altLang="zh-CN" sz="2700">
                <a:ea typeface="宋体" panose="02010600030101010101" pitchFamily="2" charset="-122"/>
              </a:rPr>
              <a:t>But lazy compilers can do unique optimizations</a:t>
            </a:r>
            <a:endParaRPr lang="en-US" altLang="zh-CN" sz="2700">
              <a:ea typeface="宋体" panose="02010600030101010101" pitchFamily="2" charset="-122"/>
            </a:endParaRPr>
          </a:p>
          <a:p>
            <a:pPr lvl="1"/>
            <a:r>
              <a:rPr lang="en-US" altLang="zh-CN" sz="2300">
                <a:ea typeface="宋体" panose="02010600030101010101" pitchFamily="2" charset="-122"/>
              </a:rPr>
              <a:t>Relying on equational reasoning</a:t>
            </a:r>
            <a:endParaRPr lang="en-US" altLang="zh-CN" sz="2300">
              <a:ea typeface="宋体" panose="02010600030101010101" pitchFamily="2" charset="-122"/>
            </a:endParaRPr>
          </a:p>
          <a:p>
            <a:pPr lvl="1"/>
            <a:r>
              <a:rPr lang="en-US" altLang="zh-CN" sz="2300">
                <a:ea typeface="宋体" panose="02010600030101010101" pitchFamily="2" charset="-122"/>
              </a:rPr>
              <a:t>E.g., invariant hoisting, dead-code removal, deforestation</a:t>
            </a:r>
            <a:endParaRPr lang="en-US" altLang="zh-CN" sz="2300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Invariant hoisting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Equational reasoning helps by finding all ‘fixed’ values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Consider the following program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h(i) always returns the same value for a given i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文本框 4"/>
          <p:cNvSpPr txBox="1"/>
          <p:nvPr/>
        </p:nvSpPr>
        <p:spPr>
          <a:xfrm>
            <a:off x="1824038" y="4191000"/>
            <a:ext cx="5572125" cy="1631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f(i: int): intfun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function g(j: int)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h(i)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* 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Invariant hoisting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Equational reasoning helps by finding all ‘fixed’ values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Consider the following program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h(i) always returns the same value for a given i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Optimization: moving h(i) outside 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文本框 4"/>
          <p:cNvSpPr txBox="1"/>
          <p:nvPr/>
        </p:nvSpPr>
        <p:spPr>
          <a:xfrm>
            <a:off x="1824038" y="4191000"/>
            <a:ext cx="5264150" cy="19383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f(i: int): intfun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hi := h(i)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function g(j: int)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* 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Invariant hoisting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Can we do this for strict language?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Possibly no: we change the order of computation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Now hi must be computed before g(j) is called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Suppose we have var a := f(8) and never use a, and h(8) infinite-loops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1824038" y="4191000"/>
            <a:ext cx="5264150" cy="19383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f(i: int): intfun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hi := h(i)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function g(j: int)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* 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Invariant hoisting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Can we do this for imperative language?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Possibly no: we may cause side-effects during calling h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 C++ we have const keyword to mark no-side-effect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Another alternative property is called ‘idempotent’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文本框 4"/>
          <p:cNvSpPr txBox="1"/>
          <p:nvPr/>
        </p:nvSpPr>
        <p:spPr>
          <a:xfrm>
            <a:off x="1824038" y="4191000"/>
            <a:ext cx="5264150" cy="19383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f(i: int): intfun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var hi := h(i)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function g(j: int)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hi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* j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end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Dead code removal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Equational reasoning can find determine more dead code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following program: g(x) can be removed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Strict functional: g(x) may infinite-loop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Imperative: g(x) may have side effects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文本框 4"/>
          <p:cNvSpPr txBox="1"/>
          <p:nvPr/>
        </p:nvSpPr>
        <p:spPr>
          <a:xfrm>
            <a:off x="2479675" y="4343400"/>
            <a:ext cx="4032250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f(i:int): int =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let var d := g(x)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in i+2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end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may break programs into modules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producers and consumers (pipes)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文本框 4"/>
          <p:cNvSpPr txBox="1"/>
          <p:nvPr/>
        </p:nvSpPr>
        <p:spPr>
          <a:xfrm>
            <a:off x="630238" y="2514600"/>
            <a:ext cx="7959725" cy="42783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sum(0,squares(range(1,100)))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may break programs into modules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producers and consumers (pipes)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文本框 4"/>
          <p:cNvSpPr txBox="1"/>
          <p:nvPr/>
        </p:nvSpPr>
        <p:spPr>
          <a:xfrm>
            <a:off x="630238" y="2514600"/>
            <a:ext cx="7959725" cy="42783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sum(0,squares(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8917" name="直线箭头连接符 6"/>
          <p:cNvCxnSpPr/>
          <p:nvPr/>
        </p:nvCxnSpPr>
        <p:spPr>
          <a:xfrm flipH="1" flipV="1">
            <a:off x="2514600" y="3962400"/>
            <a:ext cx="685800" cy="22860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18" name="文本框 8"/>
          <p:cNvSpPr txBox="1"/>
          <p:nvPr/>
        </p:nvSpPr>
        <p:spPr>
          <a:xfrm>
            <a:off x="7239000" y="3792538"/>
            <a:ext cx="43497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i+1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19" name="文本框 9"/>
          <p:cNvSpPr txBox="1"/>
          <p:nvPr/>
        </p:nvSpPr>
        <p:spPr>
          <a:xfrm>
            <a:off x="2209800" y="3505200"/>
            <a:ext cx="25130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generate a list {1, 2, …, 100}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may break programs into modules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producers and consumers (pipes)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文本框 4"/>
          <p:cNvSpPr txBox="1"/>
          <p:nvPr/>
        </p:nvSpPr>
        <p:spPr>
          <a:xfrm>
            <a:off x="630238" y="2514600"/>
            <a:ext cx="7959725" cy="42783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sum(0,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squares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(range(1,100)))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39941" name="直线箭头连接符 6"/>
          <p:cNvCxnSpPr/>
          <p:nvPr/>
        </p:nvCxnSpPr>
        <p:spPr>
          <a:xfrm flipV="1">
            <a:off x="2362200" y="4724400"/>
            <a:ext cx="76200" cy="15240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42" name="文本框 8"/>
          <p:cNvSpPr txBox="1"/>
          <p:nvPr/>
        </p:nvSpPr>
        <p:spPr>
          <a:xfrm>
            <a:off x="3970338" y="4713288"/>
            <a:ext cx="1544637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l.head * l.head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文本框 9"/>
          <p:cNvSpPr txBox="1"/>
          <p:nvPr/>
        </p:nvSpPr>
        <p:spPr>
          <a:xfrm>
            <a:off x="1982788" y="4221163"/>
            <a:ext cx="46640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generate a list from previous one: {1, 4, 9, …, 10000}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may break programs into modules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producers and consumers (pipes)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文本框 4"/>
          <p:cNvSpPr txBox="1"/>
          <p:nvPr/>
        </p:nvSpPr>
        <p:spPr>
          <a:xfrm>
            <a:off x="630238" y="2514600"/>
            <a:ext cx="7959725" cy="42783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(0,squares(range(1,100)))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40965" name="直线箭头连接符 6"/>
          <p:cNvCxnSpPr/>
          <p:nvPr/>
        </p:nvCxnSpPr>
        <p:spPr>
          <a:xfrm flipV="1">
            <a:off x="1447800" y="5715000"/>
            <a:ext cx="762000" cy="5334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66" name="文本框 9"/>
          <p:cNvSpPr txBox="1"/>
          <p:nvPr/>
        </p:nvSpPr>
        <p:spPr>
          <a:xfrm>
            <a:off x="1676400" y="5222875"/>
            <a:ext cx="38068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Summing up to an int from the previous list</a:t>
            </a:r>
            <a:endParaRPr lang="zh-CN" altLang="en-US" sz="1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7" name="文本框 10"/>
          <p:cNvSpPr txBox="1"/>
          <p:nvPr/>
        </p:nvSpPr>
        <p:spPr>
          <a:xfrm>
            <a:off x="5218113" y="5910263"/>
            <a:ext cx="15541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accum + l.head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Does PureTiger always ensure equational reasoning? 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0354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 important principle is ß-substitution: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f(x) = B with function body B, then any application f(E) to an expression E is equivalent to B with every occurrence of x replaced with E: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f(x) = B -&gt; f(E) ≡ B[x |-&gt; E]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concrete example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B: x*2; f(i+i) ≡ (i+i)*2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文本框 6"/>
          <p:cNvSpPr txBox="1"/>
          <p:nvPr/>
        </p:nvSpPr>
        <p:spPr>
          <a:xfrm>
            <a:off x="838200" y="4800600"/>
            <a:ext cx="295433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f(x: int):int=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x*2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 f(i+i)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0357" name="文本框 7"/>
          <p:cNvSpPr txBox="1"/>
          <p:nvPr/>
        </p:nvSpPr>
        <p:spPr>
          <a:xfrm>
            <a:off x="4953000" y="4800600"/>
            <a:ext cx="295433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let f(x: int):int=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x*2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 (i+i)*2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0358" name="右箭头 8"/>
          <p:cNvSpPr/>
          <p:nvPr/>
        </p:nvSpPr>
        <p:spPr>
          <a:xfrm>
            <a:off x="4148138" y="5219700"/>
            <a:ext cx="533400" cy="484188"/>
          </a:xfrm>
          <a:prstGeom prst="rightArrow">
            <a:avLst>
              <a:gd name="adj1" fmla="val 50000"/>
              <a:gd name="adj2" fmla="val 50048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What is the problem for the program?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Too many intermediate lists!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文本框 4"/>
          <p:cNvSpPr txBox="1"/>
          <p:nvPr/>
        </p:nvSpPr>
        <p:spPr>
          <a:xfrm>
            <a:off x="630238" y="2514600"/>
            <a:ext cx="7959725" cy="427831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intList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intList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sum(0,squares(range(1,100)))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What is the problem for the program?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Too many intermediate lists!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More list allocation during runtime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Perhaps more overhead on GC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possible optimization: deforestation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文本框 5"/>
          <p:cNvSpPr txBox="1"/>
          <p:nvPr/>
        </p:nvSpPr>
        <p:spPr>
          <a:xfrm>
            <a:off x="630238" y="4321175"/>
            <a:ext cx="7959725" cy="2308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f(accum: int, i: int, j: int) : int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accum else f(add(accum,mul(i,i)),inc(i))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in f(0,1,100)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basic idea behind deforestation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From list-wise operation to element-wise operation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Previous functions: accept lists and return lists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Optimized functions: accept int and return int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文本框 5"/>
          <p:cNvSpPr txBox="1"/>
          <p:nvPr/>
        </p:nvSpPr>
        <p:spPr>
          <a:xfrm>
            <a:off x="630238" y="3892550"/>
            <a:ext cx="7959725" cy="2308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f(accum: int, i: int, j: int) : int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accum else f(add(accum,mul(i,i)),inc(i))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in f(0,1,100)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real effect: changing the invocation order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Previously: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inc(1), inc(2), ... inc(100), mul(1,1), mul(2,2), …, mul(100,100), add(0, 1), add(1, 4), …, add(328350, 100)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文本框 4"/>
          <p:cNvSpPr txBox="1"/>
          <p:nvPr/>
        </p:nvSpPr>
        <p:spPr>
          <a:xfrm>
            <a:off x="630238" y="3089275"/>
            <a:ext cx="7959725" cy="35401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range(i: int, j: int)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nil else intList{head=i, tail=range(inc(i),j)}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squares(l: intList) : intList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nil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else intList{head=mul(l.head,l.head), tail=squares(l.tail)}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sum(accum: int, l: intList) 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l=nil then accum else sum(add(accum,l.head), l.tail)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in sum(0,squares(range(1,100)))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real effect: changing the invocation order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After: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mul(1,1), add(0,1), inc(1), mul(2,2), add(1,4), inc(2), …, mul(100,100), add(328350, 10000), inc(100)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文本框 5"/>
          <p:cNvSpPr txBox="1"/>
          <p:nvPr/>
        </p:nvSpPr>
        <p:spPr>
          <a:xfrm>
            <a:off x="630238" y="3581400"/>
            <a:ext cx="7959725" cy="23082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intList = {head: int, tail: intList}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intfun = int-&gt;int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type int2fun = (int,int)-&gt;int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function sumSq(inc: intfun, mul: int2fun, add: int2fun): int = 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function f(accum: int, i: int, j: int) : int =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if i&gt;j then accum else f(add(accum,mul(i,i)),inc(i))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in f(0,1,100)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end 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 real effect: changing the invocation order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Previously: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inc(1), inc(2), ... inc(100), mul(1,1), mul(2,2), …, mul(100,100), add(0, 1), add(1, 4), …, add(328350, 10000)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After: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mul(1,1), add(0,1), inc(1), mul(2,2), add(1,4), inc(2), …, mul(100,100), add(328350, 10000), inc(100)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/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600">
                <a:ea typeface="宋体" panose="02010600030101010101" pitchFamily="2" charset="-122"/>
              </a:rPr>
              <a:t>Equal this time, but not always;</a:t>
            </a:r>
            <a:endParaRPr lang="en-US" altLang="zh-CN" sz="2600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Function invocations have side effects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But a lazy language can always use this optimization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Conclusion for lazy language optimizations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Lazy evaluation fixes the partial failure in the pure functional language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 equational reasoning always holds regardless of halts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enables more optimization opportunities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function </a:t>
            </a:r>
            <a:r>
              <a:rPr lang="en-US" altLang="zh-CN" b="1">
                <a:ea typeface="宋体" panose="02010600030101010101" pitchFamily="2" charset="-122"/>
              </a:rPr>
              <a:t>always</a:t>
            </a:r>
            <a:r>
              <a:rPr lang="en-US" altLang="zh-CN">
                <a:ea typeface="宋体" panose="02010600030101010101" pitchFamily="2" charset="-122"/>
              </a:rPr>
              <a:t> returns the same result regardless of its body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Getting rid of annotations (like C++)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And analysis for the function body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>
                <a:latin typeface="+mj-lt"/>
                <a:ea typeface="宋体" panose="02010600030101010101" pitchFamily="2" charset="-122"/>
                <a:cs typeface="+mj-cs"/>
              </a:rPr>
              <a:t>Object-oriented Languages</a:t>
            </a:r>
            <a:endParaRPr lang="en-US" altLang="zh-CN" sz="36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Object-oriented languages are common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Well-known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languages include: C++, Java, Python, JavaScript, Swift……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You must have used them!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Designed to support information hiding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internal (private) states are hidden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Users can only ‘peek’ them through </a:t>
            </a:r>
            <a:r>
              <a:rPr lang="en-US" altLang="zh-CN" i="1">
                <a:ea typeface="宋体" panose="02010600030101010101" pitchFamily="2" charset="-122"/>
              </a:rPr>
              <a:t>methods</a:t>
            </a:r>
            <a:endParaRPr lang="en-US" altLang="zh-CN" i="1">
              <a:ea typeface="宋体" panose="02010600030101010101" pitchFamily="2" charset="-122"/>
            </a:endParaRPr>
          </a:p>
          <a:p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Ease of extension with </a:t>
            </a:r>
            <a:r>
              <a:rPr lang="en-US" altLang="zh-CN" i="1">
                <a:ea typeface="宋体" panose="02010600030101010101" pitchFamily="2" charset="-122"/>
              </a:rPr>
              <a:t>inheritance</a:t>
            </a:r>
            <a:endParaRPr lang="zh-CN" altLang="en-US" i="1">
              <a:ea typeface="宋体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OBJECT-TIGER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22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Does PureTiger always ensure equational reasoning? 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1378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But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consider another example: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B: if y&gt;8 then x else –y; seems equal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if y = 0: the left hangs while the right returns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13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8" y="3314700"/>
            <a:ext cx="8204200" cy="29337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1381" name="直线连接符 9"/>
          <p:cNvCxnSpPr/>
          <p:nvPr/>
        </p:nvCxnSpPr>
        <p:spPr>
          <a:xfrm>
            <a:off x="4419600" y="3276600"/>
            <a:ext cx="0" cy="2971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if Tiger becomes object-oriented?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Aka. OBJECT-Tiger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Which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keywords/syntax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rules should be added?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Class? (class A extends B)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Fields? (private/public)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Method? (A::abc())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……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左中括号 5"/>
          <p:cNvSpPr/>
          <p:nvPr/>
        </p:nvSpPr>
        <p:spPr>
          <a:xfrm>
            <a:off x="2819400" y="1676400"/>
            <a:ext cx="76200" cy="3962400"/>
          </a:xfrm>
          <a:prstGeom prst="leftBracket">
            <a:avLst>
              <a:gd name="adj" fmla="val 8425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4278" name="文本框 6"/>
          <p:cNvSpPr txBox="1"/>
          <p:nvPr/>
        </p:nvSpPr>
        <p:spPr>
          <a:xfrm>
            <a:off x="1141413" y="3473450"/>
            <a:ext cx="170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wrapped in let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3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矩形 7"/>
          <p:cNvSpPr/>
          <p:nvPr/>
        </p:nvSpPr>
        <p:spPr>
          <a:xfrm>
            <a:off x="3240088" y="1905000"/>
            <a:ext cx="26670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5302" name="矩形 8"/>
          <p:cNvSpPr/>
          <p:nvPr/>
        </p:nvSpPr>
        <p:spPr>
          <a:xfrm>
            <a:off x="3240088" y="2667000"/>
            <a:ext cx="2398712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5303" name="矩形 9"/>
          <p:cNvSpPr/>
          <p:nvPr/>
        </p:nvSpPr>
        <p:spPr>
          <a:xfrm>
            <a:off x="3290888" y="3998913"/>
            <a:ext cx="2501900" cy="2317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5304" name="直线连接符 11"/>
          <p:cNvCxnSpPr>
            <a:stCxn id="55301" idx="1"/>
          </p:cNvCxnSpPr>
          <p:nvPr/>
        </p:nvCxnSpPr>
        <p:spPr>
          <a:xfrm flipH="1">
            <a:off x="2438400" y="2019300"/>
            <a:ext cx="801688" cy="952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5" name="直线连接符 12"/>
          <p:cNvCxnSpPr>
            <a:stCxn id="55302" idx="1"/>
          </p:cNvCxnSpPr>
          <p:nvPr/>
        </p:nvCxnSpPr>
        <p:spPr>
          <a:xfrm flipH="1">
            <a:off x="2438400" y="2781300"/>
            <a:ext cx="801688" cy="190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6" name="直线连接符 15"/>
          <p:cNvCxnSpPr>
            <a:stCxn id="55303" idx="1"/>
          </p:cNvCxnSpPr>
          <p:nvPr/>
        </p:nvCxnSpPr>
        <p:spPr>
          <a:xfrm flipH="1" flipV="1">
            <a:off x="2438400" y="2971800"/>
            <a:ext cx="852488" cy="1143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7" name="文本框 18"/>
          <p:cNvSpPr txBox="1"/>
          <p:nvPr/>
        </p:nvSpPr>
        <p:spPr>
          <a:xfrm>
            <a:off x="876300" y="2801938"/>
            <a:ext cx="16398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class definition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55308" name="椭圆 19"/>
          <p:cNvSpPr/>
          <p:nvPr/>
        </p:nvSpPr>
        <p:spPr>
          <a:xfrm>
            <a:off x="5257800" y="1828800"/>
            <a:ext cx="649288" cy="3810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5309" name="文本框 20"/>
          <p:cNvSpPr txBox="1"/>
          <p:nvPr/>
        </p:nvSpPr>
        <p:spPr>
          <a:xfrm>
            <a:off x="5897563" y="1431925"/>
            <a:ext cx="176847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predefined class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5310" name="直线箭头连接符 22"/>
          <p:cNvCxnSpPr>
            <a:stCxn id="55308" idx="7"/>
          </p:cNvCxnSpPr>
          <p:nvPr/>
        </p:nvCxnSpPr>
        <p:spPr>
          <a:xfrm flipV="1">
            <a:off x="5811838" y="1714500"/>
            <a:ext cx="817562" cy="169863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632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5" name="矩形 7"/>
          <p:cNvSpPr/>
          <p:nvPr/>
        </p:nvSpPr>
        <p:spPr>
          <a:xfrm>
            <a:off x="3505200" y="2133600"/>
            <a:ext cx="20574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6326" name="矩形 8"/>
          <p:cNvSpPr/>
          <p:nvPr/>
        </p:nvSpPr>
        <p:spPr>
          <a:xfrm>
            <a:off x="3505200" y="2879725"/>
            <a:ext cx="20574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6327" name="直线连接符 11"/>
          <p:cNvCxnSpPr>
            <a:stCxn id="56325" idx="1"/>
            <a:endCxn id="56329" idx="3"/>
          </p:cNvCxnSpPr>
          <p:nvPr/>
        </p:nvCxnSpPr>
        <p:spPr>
          <a:xfrm flipH="1">
            <a:off x="2887663" y="2247900"/>
            <a:ext cx="617537" cy="531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8" name="直线连接符 12"/>
          <p:cNvCxnSpPr>
            <a:stCxn id="56326" idx="1"/>
            <a:endCxn id="56329" idx="3"/>
          </p:cNvCxnSpPr>
          <p:nvPr/>
        </p:nvCxnSpPr>
        <p:spPr>
          <a:xfrm flipH="1" flipV="1">
            <a:off x="2887663" y="2779713"/>
            <a:ext cx="617537" cy="2143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29" name="文本框 18"/>
          <p:cNvSpPr txBox="1"/>
          <p:nvPr/>
        </p:nvSpPr>
        <p:spPr>
          <a:xfrm>
            <a:off x="1108075" y="2487613"/>
            <a:ext cx="17795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field definition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(same as vardef)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6330" name="椭圆 22"/>
          <p:cNvSpPr/>
          <p:nvPr/>
        </p:nvSpPr>
        <p:spPr>
          <a:xfrm>
            <a:off x="3221038" y="1597025"/>
            <a:ext cx="609600" cy="1524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6331" name="直线箭头连接符 24"/>
          <p:cNvCxnSpPr/>
          <p:nvPr/>
        </p:nvCxnSpPr>
        <p:spPr>
          <a:xfrm>
            <a:off x="3505200" y="1733550"/>
            <a:ext cx="1649413" cy="460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734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9" name="矩形 7"/>
          <p:cNvSpPr/>
          <p:nvPr/>
        </p:nvSpPr>
        <p:spPr>
          <a:xfrm>
            <a:off x="3505200" y="2298700"/>
            <a:ext cx="19812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57350" name="矩形 8"/>
          <p:cNvSpPr/>
          <p:nvPr/>
        </p:nvSpPr>
        <p:spPr>
          <a:xfrm>
            <a:off x="3506788" y="3063875"/>
            <a:ext cx="2514600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7351" name="直线连接符 11"/>
          <p:cNvCxnSpPr>
            <a:stCxn id="57349" idx="1"/>
            <a:endCxn id="57353" idx="3"/>
          </p:cNvCxnSpPr>
          <p:nvPr/>
        </p:nvCxnSpPr>
        <p:spPr>
          <a:xfrm flipH="1">
            <a:off x="3165475" y="2413000"/>
            <a:ext cx="339725" cy="8794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52" name="直线连接符 12"/>
          <p:cNvCxnSpPr>
            <a:stCxn id="57350" idx="1"/>
            <a:endCxn id="57353" idx="3"/>
          </p:cNvCxnSpPr>
          <p:nvPr/>
        </p:nvCxnSpPr>
        <p:spPr>
          <a:xfrm flipH="1">
            <a:off x="3165475" y="3178175"/>
            <a:ext cx="341313" cy="114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53" name="文本框 18"/>
          <p:cNvSpPr txBox="1"/>
          <p:nvPr/>
        </p:nvSpPr>
        <p:spPr>
          <a:xfrm>
            <a:off x="1108075" y="3000375"/>
            <a:ext cx="20574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method definition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(similar to funcdef)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7354" name="矩形 17"/>
          <p:cNvSpPr/>
          <p:nvPr/>
        </p:nvSpPr>
        <p:spPr>
          <a:xfrm>
            <a:off x="3506788" y="4198938"/>
            <a:ext cx="1979612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7355" name="直线连接符 20"/>
          <p:cNvCxnSpPr>
            <a:stCxn id="57354" idx="1"/>
            <a:endCxn id="57353" idx="3"/>
          </p:cNvCxnSpPr>
          <p:nvPr/>
        </p:nvCxnSpPr>
        <p:spPr>
          <a:xfrm flipH="1" flipV="1">
            <a:off x="3165475" y="3292475"/>
            <a:ext cx="341313" cy="10207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837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3" name="文本框 18"/>
          <p:cNvSpPr txBox="1"/>
          <p:nvPr/>
        </p:nvSpPr>
        <p:spPr>
          <a:xfrm>
            <a:off x="1447800" y="3581400"/>
            <a:ext cx="21002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self (similar to this)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8374" name="矩形 13"/>
          <p:cNvSpPr/>
          <p:nvPr/>
        </p:nvSpPr>
        <p:spPr>
          <a:xfrm>
            <a:off x="4343400" y="3636963"/>
            <a:ext cx="423863" cy="228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58375" name="直线箭头连接符 6"/>
          <p:cNvCxnSpPr>
            <a:stCxn id="58374" idx="1"/>
          </p:cNvCxnSpPr>
          <p:nvPr/>
        </p:nvCxnSpPr>
        <p:spPr>
          <a:xfrm flipH="1">
            <a:off x="3429000" y="3751263"/>
            <a:ext cx="9144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939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文本框 18"/>
          <p:cNvSpPr txBox="1"/>
          <p:nvPr/>
        </p:nvSpPr>
        <p:spPr>
          <a:xfrm>
            <a:off x="1231900" y="4973638"/>
            <a:ext cx="166370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object creation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9398" name="矩形 10"/>
          <p:cNvSpPr/>
          <p:nvPr/>
        </p:nvSpPr>
        <p:spPr>
          <a:xfrm>
            <a:off x="3124200" y="4953000"/>
            <a:ext cx="18161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042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1" name="文本框 18"/>
          <p:cNvSpPr txBox="1"/>
          <p:nvPr/>
        </p:nvSpPr>
        <p:spPr>
          <a:xfrm>
            <a:off x="1701800" y="5640388"/>
            <a:ext cx="13477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field update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0422" name="矩形 10"/>
          <p:cNvSpPr/>
          <p:nvPr/>
        </p:nvSpPr>
        <p:spPr>
          <a:xfrm>
            <a:off x="3276600" y="5715000"/>
            <a:ext cx="1816100" cy="1905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OBJECT-Tiger 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4478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5" name="文本框 18"/>
          <p:cNvSpPr txBox="1"/>
          <p:nvPr/>
        </p:nvSpPr>
        <p:spPr>
          <a:xfrm>
            <a:off x="1389063" y="6019800"/>
            <a:ext cx="19113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>
                <a:ea typeface="宋体" panose="02010600030101010101" pitchFamily="2" charset="-122"/>
              </a:rPr>
              <a:t>method invocation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1446" name="矩形 10"/>
          <p:cNvSpPr/>
          <p:nvPr/>
        </p:nvSpPr>
        <p:spPr>
          <a:xfrm>
            <a:off x="3276600" y="5905500"/>
            <a:ext cx="1816100" cy="5715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Syntax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rules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Adding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descriptions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Adding expressions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文本框 4"/>
          <p:cNvSpPr txBox="1"/>
          <p:nvPr/>
        </p:nvSpPr>
        <p:spPr>
          <a:xfrm>
            <a:off x="838200" y="2133600"/>
            <a:ext cx="5624513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dec → classdec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classdec → class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class-id extends class-id { {classfield } }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classfield → vardec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classfield → method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method → method id(tyfields) = exp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method → method id(tyfields) : type-id = exp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2469" name="文本框 5"/>
          <p:cNvSpPr txBox="1"/>
          <p:nvPr/>
        </p:nvSpPr>
        <p:spPr>
          <a:xfrm>
            <a:off x="838200" y="5156200"/>
            <a:ext cx="3522663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new class-id </a:t>
            </a:r>
            <a:endParaRPr lang="zh-CN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lvalue . id() </a:t>
            </a:r>
            <a:endParaRPr lang="zh-CN" altLang="zh-CN" sz="20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000">
                <a:ea typeface="宋体" panose="02010600030101010101" pitchFamily="2" charset="-122"/>
              </a:rPr>
              <a:t>exp → lvalue . id(exp{, exp})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Does PureTiger always ensure equational reasoning? 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02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What is the problem?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order of evaluation is different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left: loop(y) first; the right: f() first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0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8" y="3314700"/>
            <a:ext cx="8204200" cy="29337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2405" name="直线连接符 9"/>
          <p:cNvCxnSpPr/>
          <p:nvPr/>
        </p:nvCxnSpPr>
        <p:spPr>
          <a:xfrm>
            <a:off x="4419600" y="3276600"/>
            <a:ext cx="0" cy="2971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about </a:t>
            </a:r>
            <a:r>
              <a:rPr lang="en-US" altLang="zh-CN" i="1">
                <a:ea typeface="宋体" panose="02010600030101010101" pitchFamily="2" charset="-122"/>
              </a:rPr>
              <a:t>self</a:t>
            </a:r>
            <a:r>
              <a:rPr lang="en-US" altLang="zh-CN">
                <a:ea typeface="宋体" panose="02010600030101010101" pitchFamily="2" charset="-122"/>
              </a:rPr>
              <a:t>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Self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not a keyword in OBJECT-Tiger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an implicit parameter for each method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Automatically bound to the object during runtime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文本框 4"/>
          <p:cNvSpPr txBox="1"/>
          <p:nvPr/>
        </p:nvSpPr>
        <p:spPr>
          <a:xfrm>
            <a:off x="1209675" y="3306763"/>
            <a:ext cx="6800850" cy="3170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Car extends Vehicle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await(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/*self: Car,*/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v: Vehicle)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(v.position &lt; position)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then v.move(position – v.position)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else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self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.move(10)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c := new Car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c.move(60);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-&gt; move(c, 60);</a:t>
            </a:r>
            <a:endParaRPr lang="zh-CN" altLang="en-US" sz="2000" b="1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Self in other OO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C++/Java: </a:t>
            </a:r>
            <a:r>
              <a:rPr lang="en-US" altLang="zh-CN" i="1">
                <a:ea typeface="宋体" panose="02010600030101010101" pitchFamily="2" charset="-122"/>
              </a:rPr>
              <a:t>this</a:t>
            </a:r>
            <a:r>
              <a:rPr lang="en-US" altLang="zh-CN">
                <a:ea typeface="宋体" panose="02010600030101010101" pitchFamily="2" charset="-122"/>
              </a:rPr>
              <a:t> keyword as a hidden argument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this is a pointer in C++, a reference in Java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451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2514600"/>
            <a:ext cx="52197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5"/>
          <p:cNvSpPr/>
          <p:nvPr/>
        </p:nvSpPr>
        <p:spPr>
          <a:xfrm>
            <a:off x="2135188" y="5935663"/>
            <a:ext cx="1905000" cy="158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4518" name="文本框 6"/>
          <p:cNvSpPr txBox="1"/>
          <p:nvPr/>
        </p:nvSpPr>
        <p:spPr>
          <a:xfrm>
            <a:off x="3657600" y="5524500"/>
            <a:ext cx="941388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>
                <a:ea typeface="宋体" panose="02010600030101010101" pitchFamily="2" charset="-122"/>
              </a:rPr>
              <a:t>chained calls</a:t>
            </a:r>
            <a:endParaRPr lang="zh-CN" altLang="en-US" sz="1000">
              <a:ea typeface="宋体" panose="02010600030101010101" pitchFamily="2" charset="-122"/>
            </a:endParaRPr>
          </a:p>
        </p:txBody>
      </p:sp>
      <p:cxnSp>
        <p:nvCxnSpPr>
          <p:cNvPr id="64519" name="直线箭头连接符 8"/>
          <p:cNvCxnSpPr>
            <a:stCxn id="64517" idx="0"/>
            <a:endCxn id="64518" idx="2"/>
          </p:cNvCxnSpPr>
          <p:nvPr/>
        </p:nvCxnSpPr>
        <p:spPr>
          <a:xfrm flipV="1">
            <a:off x="3087688" y="5770563"/>
            <a:ext cx="1039812" cy="165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4520" name="矩形 10"/>
          <p:cNvSpPr/>
          <p:nvPr/>
        </p:nvSpPr>
        <p:spPr>
          <a:xfrm>
            <a:off x="4267200" y="4451350"/>
            <a:ext cx="1066800" cy="311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4521" name="文本框 11"/>
          <p:cNvSpPr txBox="1"/>
          <p:nvPr/>
        </p:nvSpPr>
        <p:spPr>
          <a:xfrm>
            <a:off x="4725988" y="6548438"/>
            <a:ext cx="441642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>
                <a:ea typeface="宋体" panose="02010600030101010101" pitchFamily="2" charset="-122"/>
              </a:rPr>
              <a:t>Source: https://www.geeksforgeeks.org/this-pointer-in-c/</a:t>
            </a: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Self in other OO languages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C++/Java: </a:t>
            </a:r>
            <a:r>
              <a:rPr lang="en-US" altLang="zh-CN" i="1">
                <a:ea typeface="宋体" panose="02010600030101010101" pitchFamily="2" charset="-122"/>
              </a:rPr>
              <a:t>this</a:t>
            </a:r>
            <a:r>
              <a:rPr lang="en-US" altLang="zh-CN">
                <a:ea typeface="宋体" panose="02010600030101010101" pitchFamily="2" charset="-122"/>
              </a:rPr>
              <a:t> keyword as a hidden argument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this is a pointer in C++, a reference in Java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Python: The first parameter is forced to be self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the name is not necessarily </a:t>
            </a:r>
            <a:r>
              <a:rPr lang="en-US" altLang="zh-CN" i="1">
                <a:ea typeface="宋体" panose="02010600030101010101" pitchFamily="2" charset="-122"/>
              </a:rPr>
              <a:t>self</a:t>
            </a:r>
            <a:endParaRPr lang="zh-CN" altLang="en-US" i="1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文本框 7"/>
          <p:cNvSpPr txBox="1"/>
          <p:nvPr/>
        </p:nvSpPr>
        <p:spPr>
          <a:xfrm>
            <a:off x="990600" y="5057775"/>
            <a:ext cx="68024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def __init__(self) -&gt; def __init__(anyname)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5541" name="文本框 9"/>
          <p:cNvSpPr txBox="1"/>
          <p:nvPr/>
        </p:nvSpPr>
        <p:spPr>
          <a:xfrm>
            <a:off x="7581900" y="4648200"/>
            <a:ext cx="608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anose="02010600030101010101" pitchFamily="2" charset="-122"/>
              </a:rPr>
              <a:t>OK!</a:t>
            </a:r>
            <a:endParaRPr lang="zh-CN" altLang="en-US" sz="20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SINGLE INHERITANCE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6562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single inheritance?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Each class can have at most one parent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OBJECT-Tiger is a single-inheritance language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 languages include: Java, Swift, C#, Ruby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文本框 4"/>
          <p:cNvSpPr txBox="1"/>
          <p:nvPr/>
        </p:nvSpPr>
        <p:spPr>
          <a:xfrm>
            <a:off x="2171700" y="3794125"/>
            <a:ext cx="4648200" cy="13223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Vehicle extends Object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Car extends Vehicle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Truck extends Vehicle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Fields are inherited from the parent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co-locate them with newly-defined fields?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Simple for single-inheritance: prefixing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Recap: object layout in 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矩形 4"/>
          <p:cNvSpPr/>
          <p:nvPr/>
        </p:nvSpPr>
        <p:spPr>
          <a:xfrm>
            <a:off x="3200400" y="4991100"/>
            <a:ext cx="457200" cy="5334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3" name="矩形 5"/>
          <p:cNvSpPr/>
          <p:nvPr/>
        </p:nvSpPr>
        <p:spPr>
          <a:xfrm>
            <a:off x="36576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4" name="矩形 6"/>
          <p:cNvSpPr/>
          <p:nvPr/>
        </p:nvSpPr>
        <p:spPr>
          <a:xfrm>
            <a:off x="39624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5" name="文本框 7"/>
          <p:cNvSpPr txBox="1"/>
          <p:nvPr/>
        </p:nvSpPr>
        <p:spPr>
          <a:xfrm>
            <a:off x="3243263" y="50561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8616" name="文本框 8"/>
          <p:cNvSpPr txBox="1"/>
          <p:nvPr/>
        </p:nvSpPr>
        <p:spPr>
          <a:xfrm>
            <a:off x="1404938" y="5197475"/>
            <a:ext cx="153352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class descriptor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8617" name="圆角矩形 9"/>
          <p:cNvSpPr/>
          <p:nvPr/>
        </p:nvSpPr>
        <p:spPr>
          <a:xfrm>
            <a:off x="1752600" y="5521325"/>
            <a:ext cx="838200" cy="5540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18" name="文本框 10"/>
          <p:cNvSpPr txBox="1"/>
          <p:nvPr/>
        </p:nvSpPr>
        <p:spPr>
          <a:xfrm>
            <a:off x="1711325" y="5489575"/>
            <a:ext cx="890588" cy="554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ClassInfo A</a:t>
            </a:r>
            <a:endParaRPr lang="en-US" altLang="zh-CN" sz="1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Fields: …</a:t>
            </a:r>
            <a:endParaRPr lang="en-US" altLang="zh-CN" sz="10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ea typeface="宋体" panose="02010600030101010101" pitchFamily="2" charset="-122"/>
              </a:rPr>
              <a:t>Methods: …</a:t>
            </a:r>
            <a:endParaRPr lang="en-US" altLang="zh-CN" sz="1000" b="1">
              <a:ea typeface="宋体" panose="02010600030101010101" pitchFamily="2" charset="-122"/>
            </a:endParaRPr>
          </a:p>
        </p:txBody>
      </p:sp>
      <p:cxnSp>
        <p:nvCxnSpPr>
          <p:cNvPr id="68619" name="直线箭头连接符 12"/>
          <p:cNvCxnSpPr>
            <a:stCxn id="68612" idx="1"/>
            <a:endCxn id="68618" idx="3"/>
          </p:cNvCxnSpPr>
          <p:nvPr/>
        </p:nvCxnSpPr>
        <p:spPr>
          <a:xfrm flipH="1">
            <a:off x="2601913" y="5257800"/>
            <a:ext cx="598487" cy="508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20" name="矩形 13"/>
          <p:cNvSpPr/>
          <p:nvPr/>
        </p:nvSpPr>
        <p:spPr>
          <a:xfrm>
            <a:off x="4267200" y="4989513"/>
            <a:ext cx="304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8621" name="文本框 14"/>
          <p:cNvSpPr txBox="1"/>
          <p:nvPr/>
        </p:nvSpPr>
        <p:spPr>
          <a:xfrm>
            <a:off x="3810000" y="4684713"/>
            <a:ext cx="6667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fields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Fields are inherited from the parent class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co-locate them with newly-defined fields?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Simple for single-inheritance: prefixing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Recap: object layout in memory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Inherited fields are put at the beginning, in the same order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矩形 4"/>
          <p:cNvSpPr/>
          <p:nvPr/>
        </p:nvSpPr>
        <p:spPr>
          <a:xfrm>
            <a:off x="3295650" y="5410200"/>
            <a:ext cx="457200" cy="5334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28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576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9" name="文本框 7"/>
          <p:cNvSpPr txBox="1"/>
          <p:nvPr/>
        </p:nvSpPr>
        <p:spPr>
          <a:xfrm>
            <a:off x="3338513" y="5475288"/>
            <a:ext cx="37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62450" y="5408613"/>
            <a:ext cx="304800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667250" y="5408613"/>
            <a:ext cx="3048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72050" y="5408613"/>
            <a:ext cx="3048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3" name="矩形 18"/>
          <p:cNvSpPr/>
          <p:nvPr/>
        </p:nvSpPr>
        <p:spPr>
          <a:xfrm>
            <a:off x="5257800" y="5408613"/>
            <a:ext cx="304800" cy="533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44" name="矩形 19"/>
          <p:cNvSpPr/>
          <p:nvPr/>
        </p:nvSpPr>
        <p:spPr>
          <a:xfrm>
            <a:off x="5562600" y="5408613"/>
            <a:ext cx="304800" cy="533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69645" name="文本框 11"/>
          <p:cNvSpPr txBox="1"/>
          <p:nvPr/>
        </p:nvSpPr>
        <p:spPr>
          <a:xfrm>
            <a:off x="3524250" y="5969000"/>
            <a:ext cx="12096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grandparent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9646" name="文本框 20"/>
          <p:cNvSpPr txBox="1"/>
          <p:nvPr/>
        </p:nvSpPr>
        <p:spPr>
          <a:xfrm>
            <a:off x="4624388" y="5969000"/>
            <a:ext cx="736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parent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9647" name="文本框 21"/>
          <p:cNvSpPr txBox="1"/>
          <p:nvPr/>
        </p:nvSpPr>
        <p:spPr>
          <a:xfrm>
            <a:off x="5278438" y="5969000"/>
            <a:ext cx="587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child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in OBJECT-Tiger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文本框 4"/>
          <p:cNvSpPr txBox="1"/>
          <p:nvPr/>
        </p:nvSpPr>
        <p:spPr>
          <a:xfrm>
            <a:off x="617538" y="2306638"/>
            <a:ext cx="3878262" cy="409416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a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b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c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d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B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var e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0661" name="文本框 5"/>
          <p:cNvSpPr txBox="1"/>
          <p:nvPr/>
        </p:nvSpPr>
        <p:spPr>
          <a:xfrm>
            <a:off x="2128838" y="1795463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70662" name="矩形 6"/>
          <p:cNvSpPr/>
          <p:nvPr/>
        </p:nvSpPr>
        <p:spPr>
          <a:xfrm>
            <a:off x="6324600" y="2590800"/>
            <a:ext cx="990600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63" name="文本框 7"/>
          <p:cNvSpPr txBox="1"/>
          <p:nvPr/>
        </p:nvSpPr>
        <p:spPr>
          <a:xfrm>
            <a:off x="6300788" y="2613025"/>
            <a:ext cx="1038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Object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64" name="矩形 8"/>
          <p:cNvSpPr/>
          <p:nvPr/>
        </p:nvSpPr>
        <p:spPr>
          <a:xfrm>
            <a:off x="6553200" y="34290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65" name="文本框 9"/>
          <p:cNvSpPr txBox="1"/>
          <p:nvPr/>
        </p:nvSpPr>
        <p:spPr>
          <a:xfrm>
            <a:off x="6594475" y="3451225"/>
            <a:ext cx="3730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66" name="矩形 10"/>
          <p:cNvSpPr/>
          <p:nvPr/>
        </p:nvSpPr>
        <p:spPr>
          <a:xfrm>
            <a:off x="5934075" y="42799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67" name="文本框 11"/>
          <p:cNvSpPr txBox="1"/>
          <p:nvPr/>
        </p:nvSpPr>
        <p:spPr>
          <a:xfrm>
            <a:off x="5975350" y="4302125"/>
            <a:ext cx="346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68" name="矩形 12"/>
          <p:cNvSpPr/>
          <p:nvPr/>
        </p:nvSpPr>
        <p:spPr>
          <a:xfrm>
            <a:off x="7134225" y="4279900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69" name="文本框 13"/>
          <p:cNvSpPr txBox="1"/>
          <p:nvPr/>
        </p:nvSpPr>
        <p:spPr>
          <a:xfrm>
            <a:off x="7175500" y="4302125"/>
            <a:ext cx="3381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70" name="矩形 14"/>
          <p:cNvSpPr/>
          <p:nvPr/>
        </p:nvSpPr>
        <p:spPr>
          <a:xfrm>
            <a:off x="5934075" y="5127625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71" name="文本框 15"/>
          <p:cNvSpPr txBox="1"/>
          <p:nvPr/>
        </p:nvSpPr>
        <p:spPr>
          <a:xfrm>
            <a:off x="5975350" y="5149850"/>
            <a:ext cx="3698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70672" name="直线箭头连接符 17"/>
          <p:cNvCxnSpPr>
            <a:stCxn id="70662" idx="2"/>
            <a:endCxn id="70665" idx="0"/>
          </p:cNvCxnSpPr>
          <p:nvPr/>
        </p:nvCxnSpPr>
        <p:spPr>
          <a:xfrm flipH="1">
            <a:off x="6780213" y="3048000"/>
            <a:ext cx="39687" cy="4032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0673" name="直线箭头连接符 18"/>
          <p:cNvCxnSpPr>
            <a:endCxn id="70667" idx="0"/>
          </p:cNvCxnSpPr>
          <p:nvPr/>
        </p:nvCxnSpPr>
        <p:spPr>
          <a:xfrm flipH="1">
            <a:off x="6148388" y="3886200"/>
            <a:ext cx="631825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0674" name="直线箭头连接符 21"/>
          <p:cNvCxnSpPr>
            <a:stCxn id="70664" idx="2"/>
            <a:endCxn id="70669" idx="0"/>
          </p:cNvCxnSpPr>
          <p:nvPr/>
        </p:nvCxnSpPr>
        <p:spPr>
          <a:xfrm>
            <a:off x="6780213" y="3886200"/>
            <a:ext cx="563562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0675" name="直线箭头连接符 24"/>
          <p:cNvCxnSpPr>
            <a:endCxn id="70671" idx="0"/>
          </p:cNvCxnSpPr>
          <p:nvPr/>
        </p:nvCxnSpPr>
        <p:spPr>
          <a:xfrm>
            <a:off x="6134100" y="4752975"/>
            <a:ext cx="26988" cy="3968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0676" name="文本框 27"/>
          <p:cNvSpPr txBox="1"/>
          <p:nvPr/>
        </p:nvSpPr>
        <p:spPr>
          <a:xfrm>
            <a:off x="5592763" y="1795463"/>
            <a:ext cx="22971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type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hierarchy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70677" name="椭圆 29"/>
          <p:cNvSpPr/>
          <p:nvPr/>
        </p:nvSpPr>
        <p:spPr>
          <a:xfrm>
            <a:off x="7324725" y="3268663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78" name="文本框 30"/>
          <p:cNvSpPr txBox="1"/>
          <p:nvPr/>
        </p:nvSpPr>
        <p:spPr>
          <a:xfrm>
            <a:off x="7369175" y="3233738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79" name="椭圆 31"/>
          <p:cNvSpPr/>
          <p:nvPr/>
        </p:nvSpPr>
        <p:spPr>
          <a:xfrm>
            <a:off x="5321300" y="3938588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80" name="文本框 32"/>
          <p:cNvSpPr txBox="1"/>
          <p:nvPr/>
        </p:nvSpPr>
        <p:spPr>
          <a:xfrm>
            <a:off x="5365750" y="3903663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81" name="椭圆 33"/>
          <p:cNvSpPr/>
          <p:nvPr/>
        </p:nvSpPr>
        <p:spPr>
          <a:xfrm>
            <a:off x="5319713" y="4537075"/>
            <a:ext cx="401637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82" name="文本框 34"/>
          <p:cNvSpPr txBox="1"/>
          <p:nvPr/>
        </p:nvSpPr>
        <p:spPr>
          <a:xfrm>
            <a:off x="5362575" y="4502150"/>
            <a:ext cx="3175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0683" name="直线箭头连接符 36"/>
          <p:cNvCxnSpPr>
            <a:stCxn id="70664" idx="3"/>
            <a:endCxn id="70677" idx="2"/>
          </p:cNvCxnSpPr>
          <p:nvPr/>
        </p:nvCxnSpPr>
        <p:spPr>
          <a:xfrm flipV="1">
            <a:off x="7008813" y="3470275"/>
            <a:ext cx="315912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0684" name="直线箭头连接符 38"/>
          <p:cNvCxnSpPr>
            <a:stCxn id="70666" idx="1"/>
          </p:cNvCxnSpPr>
          <p:nvPr/>
        </p:nvCxnSpPr>
        <p:spPr>
          <a:xfrm flipH="1" flipV="1">
            <a:off x="5680075" y="4279900"/>
            <a:ext cx="2540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0685" name="直线箭头连接符 40"/>
          <p:cNvCxnSpPr>
            <a:stCxn id="70666" idx="1"/>
            <a:endCxn id="70681" idx="6"/>
          </p:cNvCxnSpPr>
          <p:nvPr/>
        </p:nvCxnSpPr>
        <p:spPr>
          <a:xfrm flipH="1">
            <a:off x="5721350" y="4508500"/>
            <a:ext cx="212725" cy="2301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0686" name="椭圆 43"/>
          <p:cNvSpPr/>
          <p:nvPr/>
        </p:nvSpPr>
        <p:spPr>
          <a:xfrm>
            <a:off x="7927975" y="4313238"/>
            <a:ext cx="401638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87" name="文本框 44"/>
          <p:cNvSpPr txBox="1"/>
          <p:nvPr/>
        </p:nvSpPr>
        <p:spPr>
          <a:xfrm>
            <a:off x="7972425" y="4278313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0688" name="直线连接符 48"/>
          <p:cNvCxnSpPr>
            <a:stCxn id="70668" idx="3"/>
            <a:endCxn id="70686" idx="2"/>
          </p:cNvCxnSpPr>
          <p:nvPr/>
        </p:nvCxnSpPr>
        <p:spPr>
          <a:xfrm>
            <a:off x="7588250" y="4508500"/>
            <a:ext cx="339725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0689" name="椭圆 50"/>
          <p:cNvSpPr/>
          <p:nvPr/>
        </p:nvSpPr>
        <p:spPr>
          <a:xfrm>
            <a:off x="6723063" y="5149850"/>
            <a:ext cx="401637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0690" name="文本框 51"/>
          <p:cNvSpPr txBox="1"/>
          <p:nvPr/>
        </p:nvSpPr>
        <p:spPr>
          <a:xfrm>
            <a:off x="6765925" y="5114925"/>
            <a:ext cx="327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0691" name="直线连接符 53"/>
          <p:cNvCxnSpPr>
            <a:stCxn id="70670" idx="3"/>
            <a:endCxn id="70689" idx="2"/>
          </p:cNvCxnSpPr>
          <p:nvPr/>
        </p:nvCxnSpPr>
        <p:spPr>
          <a:xfrm flipV="1">
            <a:off x="6389688" y="5351463"/>
            <a:ext cx="333375" cy="4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in OBJECT-Tiger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矩形 6"/>
          <p:cNvSpPr/>
          <p:nvPr/>
        </p:nvSpPr>
        <p:spPr>
          <a:xfrm>
            <a:off x="1951038" y="2590800"/>
            <a:ext cx="990600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85" name="文本框 7"/>
          <p:cNvSpPr txBox="1"/>
          <p:nvPr/>
        </p:nvSpPr>
        <p:spPr>
          <a:xfrm>
            <a:off x="1927225" y="2613025"/>
            <a:ext cx="1038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Object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6" name="矩形 8"/>
          <p:cNvSpPr/>
          <p:nvPr/>
        </p:nvSpPr>
        <p:spPr>
          <a:xfrm>
            <a:off x="2179638" y="3429000"/>
            <a:ext cx="455612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87" name="文本框 9"/>
          <p:cNvSpPr txBox="1"/>
          <p:nvPr/>
        </p:nvSpPr>
        <p:spPr>
          <a:xfrm>
            <a:off x="2220913" y="3451225"/>
            <a:ext cx="3730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8" name="矩形 10"/>
          <p:cNvSpPr/>
          <p:nvPr/>
        </p:nvSpPr>
        <p:spPr>
          <a:xfrm>
            <a:off x="1560513" y="4279900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89" name="文本框 11"/>
          <p:cNvSpPr txBox="1"/>
          <p:nvPr/>
        </p:nvSpPr>
        <p:spPr>
          <a:xfrm>
            <a:off x="1601788" y="4302125"/>
            <a:ext cx="346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90" name="矩形 12"/>
          <p:cNvSpPr/>
          <p:nvPr/>
        </p:nvSpPr>
        <p:spPr>
          <a:xfrm>
            <a:off x="2759075" y="4279900"/>
            <a:ext cx="455613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91" name="文本框 13"/>
          <p:cNvSpPr txBox="1"/>
          <p:nvPr/>
        </p:nvSpPr>
        <p:spPr>
          <a:xfrm>
            <a:off x="2801938" y="4302125"/>
            <a:ext cx="3381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92" name="矩形 14"/>
          <p:cNvSpPr/>
          <p:nvPr/>
        </p:nvSpPr>
        <p:spPr>
          <a:xfrm>
            <a:off x="1560513" y="5127625"/>
            <a:ext cx="454025" cy="4572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693" name="文本框 15"/>
          <p:cNvSpPr txBox="1"/>
          <p:nvPr/>
        </p:nvSpPr>
        <p:spPr>
          <a:xfrm>
            <a:off x="1601788" y="5149850"/>
            <a:ext cx="3698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zh-CN" altLang="en-US" sz="2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71694" name="直线箭头连接符 17"/>
          <p:cNvCxnSpPr>
            <a:stCxn id="71684" idx="2"/>
            <a:endCxn id="71687" idx="0"/>
          </p:cNvCxnSpPr>
          <p:nvPr/>
        </p:nvCxnSpPr>
        <p:spPr>
          <a:xfrm flipH="1">
            <a:off x="2406650" y="3048000"/>
            <a:ext cx="39688" cy="4032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695" name="直线箭头连接符 18"/>
          <p:cNvCxnSpPr>
            <a:endCxn id="71689" idx="0"/>
          </p:cNvCxnSpPr>
          <p:nvPr/>
        </p:nvCxnSpPr>
        <p:spPr>
          <a:xfrm flipH="1">
            <a:off x="1774825" y="3886200"/>
            <a:ext cx="631825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696" name="直线箭头连接符 21"/>
          <p:cNvCxnSpPr>
            <a:stCxn id="71686" idx="2"/>
            <a:endCxn id="71691" idx="0"/>
          </p:cNvCxnSpPr>
          <p:nvPr/>
        </p:nvCxnSpPr>
        <p:spPr>
          <a:xfrm>
            <a:off x="2406650" y="3886200"/>
            <a:ext cx="563563" cy="41592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697" name="直线箭头连接符 24"/>
          <p:cNvCxnSpPr>
            <a:endCxn id="71693" idx="0"/>
          </p:cNvCxnSpPr>
          <p:nvPr/>
        </p:nvCxnSpPr>
        <p:spPr>
          <a:xfrm>
            <a:off x="1760538" y="4752975"/>
            <a:ext cx="26987" cy="3968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1698" name="文本框 27"/>
          <p:cNvSpPr txBox="1"/>
          <p:nvPr/>
        </p:nvSpPr>
        <p:spPr>
          <a:xfrm>
            <a:off x="1219200" y="1795463"/>
            <a:ext cx="22971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type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hierarchy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71699" name="椭圆 29"/>
          <p:cNvSpPr/>
          <p:nvPr/>
        </p:nvSpPr>
        <p:spPr>
          <a:xfrm>
            <a:off x="2951163" y="3268663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0" name="文本框 30"/>
          <p:cNvSpPr txBox="1"/>
          <p:nvPr/>
        </p:nvSpPr>
        <p:spPr>
          <a:xfrm>
            <a:off x="2995613" y="3233738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1" name="椭圆 31"/>
          <p:cNvSpPr/>
          <p:nvPr/>
        </p:nvSpPr>
        <p:spPr>
          <a:xfrm>
            <a:off x="947738" y="3938588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2" name="文本框 32"/>
          <p:cNvSpPr txBox="1"/>
          <p:nvPr/>
        </p:nvSpPr>
        <p:spPr>
          <a:xfrm>
            <a:off x="992188" y="3903663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3" name="椭圆 33"/>
          <p:cNvSpPr/>
          <p:nvPr/>
        </p:nvSpPr>
        <p:spPr>
          <a:xfrm>
            <a:off x="946150" y="4537075"/>
            <a:ext cx="401638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4" name="文本框 34"/>
          <p:cNvSpPr txBox="1"/>
          <p:nvPr/>
        </p:nvSpPr>
        <p:spPr>
          <a:xfrm>
            <a:off x="989013" y="4502150"/>
            <a:ext cx="3175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1705" name="直线箭头连接符 36"/>
          <p:cNvCxnSpPr>
            <a:stCxn id="71686" idx="3"/>
            <a:endCxn id="71699" idx="2"/>
          </p:cNvCxnSpPr>
          <p:nvPr/>
        </p:nvCxnSpPr>
        <p:spPr>
          <a:xfrm flipV="1">
            <a:off x="2635250" y="3470275"/>
            <a:ext cx="315913" cy="187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706" name="直线箭头连接符 38"/>
          <p:cNvCxnSpPr>
            <a:stCxn id="71688" idx="1"/>
          </p:cNvCxnSpPr>
          <p:nvPr/>
        </p:nvCxnSpPr>
        <p:spPr>
          <a:xfrm flipH="1" flipV="1">
            <a:off x="1306513" y="4279900"/>
            <a:ext cx="2540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707" name="直线箭头连接符 40"/>
          <p:cNvCxnSpPr>
            <a:stCxn id="71688" idx="1"/>
            <a:endCxn id="71703" idx="6"/>
          </p:cNvCxnSpPr>
          <p:nvPr/>
        </p:nvCxnSpPr>
        <p:spPr>
          <a:xfrm flipH="1">
            <a:off x="1347788" y="4508500"/>
            <a:ext cx="212725" cy="2301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08" name="椭圆 43"/>
          <p:cNvSpPr/>
          <p:nvPr/>
        </p:nvSpPr>
        <p:spPr>
          <a:xfrm>
            <a:off x="3554413" y="4313238"/>
            <a:ext cx="401637" cy="40163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09" name="文本框 44"/>
          <p:cNvSpPr txBox="1"/>
          <p:nvPr/>
        </p:nvSpPr>
        <p:spPr>
          <a:xfrm>
            <a:off x="3598863" y="4278313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1710" name="直线连接符 48"/>
          <p:cNvCxnSpPr>
            <a:stCxn id="71690" idx="3"/>
            <a:endCxn id="71708" idx="2"/>
          </p:cNvCxnSpPr>
          <p:nvPr/>
        </p:nvCxnSpPr>
        <p:spPr>
          <a:xfrm>
            <a:off x="3214688" y="4508500"/>
            <a:ext cx="339725" cy="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11" name="椭圆 50"/>
          <p:cNvSpPr/>
          <p:nvPr/>
        </p:nvSpPr>
        <p:spPr>
          <a:xfrm>
            <a:off x="2349500" y="5149850"/>
            <a:ext cx="401638" cy="401638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1712" name="文本框 51"/>
          <p:cNvSpPr txBox="1"/>
          <p:nvPr/>
        </p:nvSpPr>
        <p:spPr>
          <a:xfrm>
            <a:off x="2392363" y="5114925"/>
            <a:ext cx="327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1713" name="直线连接符 53"/>
          <p:cNvCxnSpPr>
            <a:stCxn id="71692" idx="3"/>
            <a:endCxn id="71711" idx="2"/>
          </p:cNvCxnSpPr>
          <p:nvPr/>
        </p:nvCxnSpPr>
        <p:spPr>
          <a:xfrm flipV="1">
            <a:off x="2014538" y="5351463"/>
            <a:ext cx="334962" cy="4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71714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2763" y="2867025"/>
            <a:ext cx="4632325" cy="196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5" name="文本框 39"/>
          <p:cNvSpPr txBox="1"/>
          <p:nvPr/>
        </p:nvSpPr>
        <p:spPr>
          <a:xfrm>
            <a:off x="5518150" y="1795463"/>
            <a:ext cx="208915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object layout</a:t>
            </a:r>
            <a:endParaRPr lang="en-US" altLang="zh-CN" sz="24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71716" name="文本框 20"/>
          <p:cNvSpPr txBox="1"/>
          <p:nvPr/>
        </p:nvSpPr>
        <p:spPr>
          <a:xfrm>
            <a:off x="3933825" y="5480050"/>
            <a:ext cx="5076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Fields are ordered by following the path!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Method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Methods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similar to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Except overriding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270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514600"/>
            <a:ext cx="53355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 bwMode="auto">
          <a:xfrm>
            <a:off x="2590800" y="3419475"/>
            <a:ext cx="1752600" cy="15240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0" name="矩形 6"/>
          <p:cNvSpPr/>
          <p:nvPr/>
        </p:nvSpPr>
        <p:spPr>
          <a:xfrm>
            <a:off x="2590800" y="5302250"/>
            <a:ext cx="1752600" cy="152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2711" name="直线箭头连接符 8"/>
          <p:cNvCxnSpPr>
            <a:stCxn id="72710" idx="0"/>
            <a:endCxn id="6" idx="2"/>
          </p:cNvCxnSpPr>
          <p:nvPr/>
        </p:nvCxnSpPr>
        <p:spPr>
          <a:xfrm flipV="1">
            <a:off x="3467100" y="3571875"/>
            <a:ext cx="0" cy="17303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Introducing lazy evaluation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program compiled with lazy evaluation will not evaluate any expression unless its value is demanded by some other part of the computation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i.e., on-demand evaluation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language with lazy evaluation 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lazy language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part introduces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Lazy-Tiger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34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Method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Methods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similar to fields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Except overriding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Methods declared in different classes should be differentiated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our class, we use “classname_methodname”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Truck_move/Vehicle_move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Dynamic (Overridden) methods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do not know which method should be called before the function is running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example, the type depends on user input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Solution: looking up the class descriptor, finding the corresponding method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文本框 4"/>
          <p:cNvSpPr txBox="1"/>
          <p:nvPr/>
        </p:nvSpPr>
        <p:spPr>
          <a:xfrm>
            <a:off x="1171575" y="3048000"/>
            <a:ext cx="6648450" cy="7080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var v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:= if input() new Truck else new Car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v.move(60)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4757" name="文本框 5"/>
          <p:cNvSpPr txBox="1"/>
          <p:nvPr/>
        </p:nvSpPr>
        <p:spPr>
          <a:xfrm>
            <a:off x="2701925" y="3355975"/>
            <a:ext cx="2355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——  which move?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 example for class descriptors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文本框 4"/>
          <p:cNvSpPr txBox="1"/>
          <p:nvPr/>
        </p:nvSpPr>
        <p:spPr>
          <a:xfrm>
            <a:off x="638175" y="2076450"/>
            <a:ext cx="3878263" cy="44005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x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f()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A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g()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B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g()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C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var y := 0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method f() {…}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7578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3124200"/>
            <a:ext cx="4267200" cy="1716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2" name="文本框 6"/>
          <p:cNvSpPr txBox="1"/>
          <p:nvPr/>
        </p:nvSpPr>
        <p:spPr>
          <a:xfrm>
            <a:off x="2178050" y="1600200"/>
            <a:ext cx="798513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code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sp>
        <p:nvSpPr>
          <p:cNvPr id="75783" name="文本框 7"/>
          <p:cNvSpPr txBox="1"/>
          <p:nvPr/>
        </p:nvSpPr>
        <p:spPr>
          <a:xfrm>
            <a:off x="4948238" y="1606550"/>
            <a:ext cx="3654425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b="1">
                <a:ea typeface="宋体" panose="02010600030101010101" pitchFamily="2" charset="-122"/>
              </a:rPr>
              <a:t>object &amp; class descriptors</a:t>
            </a:r>
            <a:endParaRPr lang="zh-CN" altLang="en-US" sz="2200" b="1">
              <a:ea typeface="宋体" panose="02010600030101010101" pitchFamily="2" charset="-122"/>
            </a:endParaRPr>
          </a:p>
        </p:txBody>
      </p:sp>
      <p:cxnSp>
        <p:nvCxnSpPr>
          <p:cNvPr id="75784" name="直线箭头连接符 9"/>
          <p:cNvCxnSpPr/>
          <p:nvPr/>
        </p:nvCxnSpPr>
        <p:spPr>
          <a:xfrm flipH="1">
            <a:off x="6248400" y="4700588"/>
            <a:ext cx="3810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5" name="直线箭头连接符 10"/>
          <p:cNvCxnSpPr/>
          <p:nvPr/>
        </p:nvCxnSpPr>
        <p:spPr>
          <a:xfrm flipH="1">
            <a:off x="7086600" y="4419600"/>
            <a:ext cx="3810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786" name="文本框 11"/>
          <p:cNvSpPr txBox="1"/>
          <p:nvPr/>
        </p:nvSpPr>
        <p:spPr>
          <a:xfrm>
            <a:off x="6088063" y="4700588"/>
            <a:ext cx="687387" cy="2460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solidFill>
                  <a:srgbClr val="FF0000"/>
                </a:solidFill>
                <a:ea typeface="宋体" panose="02010600030101010101" pitchFamily="2" charset="-122"/>
              </a:rPr>
              <a:t>override</a:t>
            </a:r>
            <a:endParaRPr lang="zh-CN" altLang="en-US" sz="1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87" name="文本框 12"/>
          <p:cNvSpPr txBox="1"/>
          <p:nvPr/>
        </p:nvSpPr>
        <p:spPr>
          <a:xfrm>
            <a:off x="6934200" y="4121150"/>
            <a:ext cx="687388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b="1">
                <a:solidFill>
                  <a:srgbClr val="FF0000"/>
                </a:solidFill>
                <a:ea typeface="宋体" panose="02010600030101010101" pitchFamily="2" charset="-122"/>
              </a:rPr>
              <a:t>override</a:t>
            </a:r>
            <a:endParaRPr lang="zh-CN" altLang="en-US" sz="1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5788" name="左中括号 14"/>
          <p:cNvSpPr/>
          <p:nvPr/>
        </p:nvSpPr>
        <p:spPr>
          <a:xfrm rot="-5400000">
            <a:off x="6403975" y="3349625"/>
            <a:ext cx="69850" cy="3124200"/>
          </a:xfrm>
          <a:prstGeom prst="leftBracket">
            <a:avLst>
              <a:gd name="adj" fmla="val 8489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5789" name="文本框 16"/>
          <p:cNvSpPr txBox="1"/>
          <p:nvPr/>
        </p:nvSpPr>
        <p:spPr>
          <a:xfrm>
            <a:off x="4765675" y="4932363"/>
            <a:ext cx="33464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stores real targets (pointers to code)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Instructions in dynamic method lookup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Suppose object c is in Type c, then c.f() should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 from c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method pointer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for f from the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80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913313"/>
            <a:ext cx="4267200" cy="171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文本框 10"/>
          <p:cNvSpPr txBox="1"/>
          <p:nvPr/>
        </p:nvSpPr>
        <p:spPr>
          <a:xfrm>
            <a:off x="4419600" y="4648200"/>
            <a:ext cx="9779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object c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Discussion: overhead of dynamic method lookup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Is table lookup very costly?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really! Overridden methods are at the same offset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memory access pattern is fixed: M[M[obj+0]+16] for f() with any types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overall overhead: 2 more memory accesses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8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913313"/>
            <a:ext cx="4267200" cy="171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文本框 10"/>
          <p:cNvSpPr txBox="1"/>
          <p:nvPr/>
        </p:nvSpPr>
        <p:spPr>
          <a:xfrm>
            <a:off x="4419600" y="4648200"/>
            <a:ext cx="9779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object c</a:t>
            </a:r>
            <a:endParaRPr lang="zh-CN" altLang="en-US" sz="1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MULTIPLE INHERITANCE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8850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Multiple inheritance is also common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4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Many languages allow classes to inherit from multiple parents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Including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C++, Perl, Python, Scala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Multiple inheritance causes conflicts for object/class layout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class A extends B, C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cannot put both of them at the beginning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0901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0902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3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4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5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6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7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8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09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10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11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0912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925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1926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7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8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29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0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1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2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3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4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5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36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1937" name="文本框 6"/>
          <p:cNvSpPr txBox="1"/>
          <p:nvPr/>
        </p:nvSpPr>
        <p:spPr>
          <a:xfrm>
            <a:off x="3687763" y="6172200"/>
            <a:ext cx="228758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B (b, c)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81938" name="直线箭头连接符 19"/>
          <p:cNvCxnSpPr>
            <a:endCxn id="81930" idx="1"/>
          </p:cNvCxnSpPr>
          <p:nvPr/>
        </p:nvCxnSpPr>
        <p:spPr>
          <a:xfrm>
            <a:off x="5962650" y="5692775"/>
            <a:ext cx="654050" cy="358775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49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2950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1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2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3" name="文本框 10"/>
          <p:cNvSpPr txBox="1"/>
          <p:nvPr/>
        </p:nvSpPr>
        <p:spPr>
          <a:xfrm>
            <a:off x="56388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4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5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6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7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8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59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2960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2961" name="文本框 6"/>
          <p:cNvSpPr txBox="1"/>
          <p:nvPr/>
        </p:nvSpPr>
        <p:spPr>
          <a:xfrm>
            <a:off x="3687763" y="6172200"/>
            <a:ext cx="22796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C (a, d)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82962" name="直线箭头连接符 19"/>
          <p:cNvCxnSpPr>
            <a:endCxn id="82954" idx="1"/>
          </p:cNvCxnSpPr>
          <p:nvPr/>
        </p:nvCxnSpPr>
        <p:spPr>
          <a:xfrm>
            <a:off x="5943600" y="5692775"/>
            <a:ext cx="673100" cy="35877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963" name="直线箭头连接符 20"/>
          <p:cNvCxnSpPr>
            <a:stCxn id="82958" idx="6"/>
            <a:endCxn id="82956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Call-by-name evaluation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Most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strict</a:t>
            </a:r>
            <a:r>
              <a:rPr lang="en-US" altLang="zh-CN">
                <a:ea typeface="宋体" panose="02010600030101010101" pitchFamily="2" charset="-122"/>
              </a:rPr>
              <a:t>) languages use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  <a:r>
              <a:rPr lang="en-US" altLang="zh-CN">
                <a:ea typeface="宋体" panose="02010600030101010101" pitchFamily="2" charset="-122"/>
              </a:rPr>
              <a:t> to pass function arguments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f(g(x)):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first g(x) is evaluated</a:t>
            </a:r>
            <a:r>
              <a:rPr lang="en-US" altLang="zh-CN">
                <a:ea typeface="宋体" panose="02010600030101010101" pitchFamily="2" charset="-122"/>
              </a:rPr>
              <a:t> even if f does not use it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Call-by-name</a:t>
            </a:r>
            <a:r>
              <a:rPr lang="en-US" altLang="zh-CN">
                <a:ea typeface="宋体" panose="02010600030101010101" pitchFamily="2" charset="-122"/>
              </a:rPr>
              <a:t> replaces each variable with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thunk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each integer is replaced with a function value of type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()-&gt;int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44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文本框 4"/>
          <p:cNvSpPr txBox="1"/>
          <p:nvPr/>
        </p:nvSpPr>
        <p:spPr>
          <a:xfrm>
            <a:off x="75883" y="5770563"/>
            <a:ext cx="3373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var a := 5+7 in a+10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4453" name="文本框 5"/>
          <p:cNvSpPr txBox="1"/>
          <p:nvPr/>
        </p:nvSpPr>
        <p:spPr>
          <a:xfrm>
            <a:off x="4495800" y="5770563"/>
            <a:ext cx="43624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let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function a()</a:t>
            </a:r>
            <a:r>
              <a:rPr lang="en-US" altLang="zh-CN" sz="2000" b="1">
                <a:ea typeface="宋体" panose="02010600030101010101" pitchFamily="2" charset="-122"/>
              </a:rPr>
              <a:t> := 5+7 in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a()</a:t>
            </a:r>
            <a:r>
              <a:rPr lang="en-US" altLang="zh-CN" sz="2000" b="1">
                <a:ea typeface="宋体" panose="02010600030101010101" pitchFamily="2" charset="-122"/>
              </a:rPr>
              <a:t>+10 end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04454" name="右箭头 6"/>
          <p:cNvSpPr/>
          <p:nvPr/>
        </p:nvSpPr>
        <p:spPr>
          <a:xfrm>
            <a:off x="3962400" y="5824220"/>
            <a:ext cx="438150" cy="347663"/>
          </a:xfrm>
          <a:prstGeom prst="rightArrow">
            <a:avLst>
              <a:gd name="adj1" fmla="val 50000"/>
              <a:gd name="adj2" fmla="val 49769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3973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3974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5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6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7" name="文本框 10"/>
          <p:cNvSpPr txBox="1"/>
          <p:nvPr/>
        </p:nvSpPr>
        <p:spPr>
          <a:xfrm>
            <a:off x="5637213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8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79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80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81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82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83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3984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3985" name="文本框 6"/>
          <p:cNvSpPr txBox="1"/>
          <p:nvPr/>
        </p:nvSpPr>
        <p:spPr>
          <a:xfrm>
            <a:off x="3567113" y="6172200"/>
            <a:ext cx="30003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Consider class D (a, b, c, d, e)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83986" name="直线箭头连接符 19"/>
          <p:cNvCxnSpPr>
            <a:endCxn id="83978" idx="2"/>
          </p:cNvCxnSpPr>
          <p:nvPr/>
        </p:nvCxnSpPr>
        <p:spPr>
          <a:xfrm>
            <a:off x="5943600" y="5692775"/>
            <a:ext cx="617538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87" name="直线箭头连接符 20"/>
          <p:cNvCxnSpPr>
            <a:stCxn id="83982" idx="6"/>
            <a:endCxn id="83980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88" name="直线箭头连接符 21"/>
          <p:cNvCxnSpPr>
            <a:stCxn id="83983" idx="0"/>
          </p:cNvCxnSpPr>
          <p:nvPr/>
        </p:nvCxnSpPr>
        <p:spPr>
          <a:xfrm flipV="1">
            <a:off x="6748463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89" name="直线箭头连接符 24"/>
          <p:cNvCxnSpPr>
            <a:stCxn id="83979" idx="0"/>
            <a:endCxn id="83982" idx="4"/>
          </p:cNvCxnSpPr>
          <p:nvPr/>
        </p:nvCxnSpPr>
        <p:spPr>
          <a:xfrm flipH="1" flipV="1">
            <a:off x="6748463" y="5611813"/>
            <a:ext cx="4762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90" name="直线箭头连接符 27"/>
          <p:cNvCxnSpPr>
            <a:stCxn id="83982" idx="2"/>
            <a:endCxn id="83976" idx="6"/>
          </p:cNvCxnSpPr>
          <p:nvPr/>
        </p:nvCxnSpPr>
        <p:spPr>
          <a:xfrm flipH="1">
            <a:off x="5988050" y="5421313"/>
            <a:ext cx="569913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91" name="直线箭头连接符 30"/>
          <p:cNvCxnSpPr>
            <a:stCxn id="83976" idx="0"/>
            <a:endCxn id="83974" idx="2"/>
          </p:cNvCxnSpPr>
          <p:nvPr/>
        </p:nvCxnSpPr>
        <p:spPr>
          <a:xfrm flipV="1">
            <a:off x="5797550" y="4502150"/>
            <a:ext cx="768350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92" name="直线箭头连接符 36"/>
          <p:cNvCxnSpPr>
            <a:stCxn id="83980" idx="1"/>
            <a:endCxn id="83974" idx="6"/>
          </p:cNvCxnSpPr>
          <p:nvPr/>
        </p:nvCxnSpPr>
        <p:spPr>
          <a:xfrm flipH="1" flipV="1">
            <a:off x="6948488" y="4502150"/>
            <a:ext cx="769937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993" name="直线箭头连接符 39"/>
          <p:cNvCxnSpPr>
            <a:stCxn id="83980" idx="3"/>
            <a:endCxn id="83978" idx="6"/>
          </p:cNvCxnSpPr>
          <p:nvPr/>
        </p:nvCxnSpPr>
        <p:spPr>
          <a:xfrm flipH="1">
            <a:off x="6943725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文本框 4"/>
          <p:cNvSpPr txBox="1"/>
          <p:nvPr/>
        </p:nvSpPr>
        <p:spPr>
          <a:xfrm>
            <a:off x="152400" y="4343400"/>
            <a:ext cx="4751388" cy="1323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A extends Object { var a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B extends Object { var b := 0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var c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C extends A { var d := 0 }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Class D extends A,B,C { var e := 0 }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4997" name="文本框 5"/>
          <p:cNvSpPr txBox="1"/>
          <p:nvPr/>
        </p:nvSpPr>
        <p:spPr>
          <a:xfrm>
            <a:off x="2100263" y="3729038"/>
            <a:ext cx="8556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code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4998" name="椭圆 7"/>
          <p:cNvSpPr/>
          <p:nvPr/>
        </p:nvSpPr>
        <p:spPr>
          <a:xfrm>
            <a:off x="6565900" y="43100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4999" name="文本框 8"/>
          <p:cNvSpPr txBox="1"/>
          <p:nvPr/>
        </p:nvSpPr>
        <p:spPr>
          <a:xfrm>
            <a:off x="6599238" y="4286250"/>
            <a:ext cx="3254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0" name="椭圆 9"/>
          <p:cNvSpPr/>
          <p:nvPr/>
        </p:nvSpPr>
        <p:spPr>
          <a:xfrm>
            <a:off x="5605463" y="53768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1" name="文本框 10"/>
          <p:cNvSpPr txBox="1"/>
          <p:nvPr/>
        </p:nvSpPr>
        <p:spPr>
          <a:xfrm>
            <a:off x="5637213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2" name="椭圆 11"/>
          <p:cNvSpPr/>
          <p:nvPr/>
        </p:nvSpPr>
        <p:spPr>
          <a:xfrm>
            <a:off x="6561138" y="5995988"/>
            <a:ext cx="382587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3" name="文本框 12"/>
          <p:cNvSpPr txBox="1"/>
          <p:nvPr/>
        </p:nvSpPr>
        <p:spPr>
          <a:xfrm>
            <a:off x="6594475" y="5972175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4" name="椭圆 13"/>
          <p:cNvSpPr/>
          <p:nvPr/>
        </p:nvSpPr>
        <p:spPr>
          <a:xfrm>
            <a:off x="7662863" y="53006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5" name="文本框 14"/>
          <p:cNvSpPr txBox="1"/>
          <p:nvPr/>
        </p:nvSpPr>
        <p:spPr>
          <a:xfrm>
            <a:off x="7681913" y="5292725"/>
            <a:ext cx="3349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6" name="椭圆 15"/>
          <p:cNvSpPr/>
          <p:nvPr/>
        </p:nvSpPr>
        <p:spPr>
          <a:xfrm>
            <a:off x="6557963" y="5229225"/>
            <a:ext cx="382587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7" name="文本框 16"/>
          <p:cNvSpPr txBox="1"/>
          <p:nvPr/>
        </p:nvSpPr>
        <p:spPr>
          <a:xfrm>
            <a:off x="6591300" y="5205413"/>
            <a:ext cx="315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5008" name="文本框 18"/>
          <p:cNvSpPr txBox="1"/>
          <p:nvPr/>
        </p:nvSpPr>
        <p:spPr>
          <a:xfrm>
            <a:off x="6259513" y="3735388"/>
            <a:ext cx="9953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5009" name="文本框 6"/>
          <p:cNvSpPr txBox="1"/>
          <p:nvPr/>
        </p:nvSpPr>
        <p:spPr>
          <a:xfrm>
            <a:off x="3567113" y="6172200"/>
            <a:ext cx="22447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coloring (with offset)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85010" name="直线箭头连接符 19"/>
          <p:cNvCxnSpPr>
            <a:endCxn id="85002" idx="2"/>
          </p:cNvCxnSpPr>
          <p:nvPr/>
        </p:nvCxnSpPr>
        <p:spPr>
          <a:xfrm>
            <a:off x="5943600" y="5692775"/>
            <a:ext cx="617538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1" name="直线箭头连接符 20"/>
          <p:cNvCxnSpPr>
            <a:stCxn id="85006" idx="6"/>
            <a:endCxn id="85004" idx="2"/>
          </p:cNvCxnSpPr>
          <p:nvPr/>
        </p:nvCxnSpPr>
        <p:spPr>
          <a:xfrm>
            <a:off x="6940550" y="5421313"/>
            <a:ext cx="722313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2" name="直线箭头连接符 21"/>
          <p:cNvCxnSpPr>
            <a:stCxn id="85007" idx="0"/>
          </p:cNvCxnSpPr>
          <p:nvPr/>
        </p:nvCxnSpPr>
        <p:spPr>
          <a:xfrm flipV="1">
            <a:off x="6748463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3" name="直线箭头连接符 24"/>
          <p:cNvCxnSpPr>
            <a:stCxn id="85003" idx="0"/>
            <a:endCxn id="85006" idx="4"/>
          </p:cNvCxnSpPr>
          <p:nvPr/>
        </p:nvCxnSpPr>
        <p:spPr>
          <a:xfrm flipH="1" flipV="1">
            <a:off x="6748463" y="5611813"/>
            <a:ext cx="4762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4" name="直线箭头连接符 27"/>
          <p:cNvCxnSpPr>
            <a:stCxn id="85006" idx="2"/>
            <a:endCxn id="85000" idx="6"/>
          </p:cNvCxnSpPr>
          <p:nvPr/>
        </p:nvCxnSpPr>
        <p:spPr>
          <a:xfrm flipH="1">
            <a:off x="5988050" y="5421313"/>
            <a:ext cx="569913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5" name="直线箭头连接符 30"/>
          <p:cNvCxnSpPr>
            <a:stCxn id="85000" idx="0"/>
            <a:endCxn id="84998" idx="2"/>
          </p:cNvCxnSpPr>
          <p:nvPr/>
        </p:nvCxnSpPr>
        <p:spPr>
          <a:xfrm flipV="1">
            <a:off x="5797550" y="4502150"/>
            <a:ext cx="768350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6" name="直线箭头连接符 36"/>
          <p:cNvCxnSpPr>
            <a:stCxn id="85004" idx="1"/>
            <a:endCxn id="84998" idx="6"/>
          </p:cNvCxnSpPr>
          <p:nvPr/>
        </p:nvCxnSpPr>
        <p:spPr>
          <a:xfrm flipH="1" flipV="1">
            <a:off x="6948488" y="4502150"/>
            <a:ext cx="769937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5017" name="直线箭头连接符 39"/>
          <p:cNvCxnSpPr>
            <a:stCxn id="85004" idx="3"/>
            <a:endCxn id="85002" idx="6"/>
          </p:cNvCxnSpPr>
          <p:nvPr/>
        </p:nvCxnSpPr>
        <p:spPr>
          <a:xfrm flipH="1">
            <a:off x="6943725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5018" name="文本框 17"/>
          <p:cNvSpPr txBox="1"/>
          <p:nvPr/>
        </p:nvSpPr>
        <p:spPr>
          <a:xfrm>
            <a:off x="6811963" y="5013325"/>
            <a:ext cx="2651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5019" name="文本框 28"/>
          <p:cNvSpPr txBox="1"/>
          <p:nvPr/>
        </p:nvSpPr>
        <p:spPr>
          <a:xfrm>
            <a:off x="5489575" y="5091113"/>
            <a:ext cx="2936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5020" name="文本框 29"/>
          <p:cNvSpPr txBox="1"/>
          <p:nvPr/>
        </p:nvSpPr>
        <p:spPr>
          <a:xfrm>
            <a:off x="6313488" y="4202113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5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5021" name="文本框 31"/>
          <p:cNvSpPr txBox="1"/>
          <p:nvPr/>
        </p:nvSpPr>
        <p:spPr>
          <a:xfrm>
            <a:off x="6975475" y="6138863"/>
            <a:ext cx="3381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5022" name="文本框 32"/>
          <p:cNvSpPr txBox="1"/>
          <p:nvPr/>
        </p:nvSpPr>
        <p:spPr>
          <a:xfrm>
            <a:off x="7966075" y="5087938"/>
            <a:ext cx="3381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4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global graph coloring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Modeling the type relationship as a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Node: distinct field names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Edge: fields coexisting in the same class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椭圆 7"/>
          <p:cNvSpPr/>
          <p:nvPr/>
        </p:nvSpPr>
        <p:spPr>
          <a:xfrm>
            <a:off x="2135188" y="4310063"/>
            <a:ext cx="382587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1" name="文本框 8"/>
          <p:cNvSpPr txBox="1"/>
          <p:nvPr/>
        </p:nvSpPr>
        <p:spPr>
          <a:xfrm>
            <a:off x="2168525" y="4286250"/>
            <a:ext cx="3254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2" name="椭圆 9"/>
          <p:cNvSpPr/>
          <p:nvPr/>
        </p:nvSpPr>
        <p:spPr>
          <a:xfrm>
            <a:off x="1174750" y="53768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3" name="文本框 10"/>
          <p:cNvSpPr txBox="1"/>
          <p:nvPr/>
        </p:nvSpPr>
        <p:spPr>
          <a:xfrm>
            <a:off x="1206500" y="5353050"/>
            <a:ext cx="336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4" name="椭圆 11"/>
          <p:cNvSpPr/>
          <p:nvPr/>
        </p:nvSpPr>
        <p:spPr>
          <a:xfrm>
            <a:off x="2130425" y="5995988"/>
            <a:ext cx="382588" cy="382587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5" name="文本框 12"/>
          <p:cNvSpPr txBox="1"/>
          <p:nvPr/>
        </p:nvSpPr>
        <p:spPr>
          <a:xfrm>
            <a:off x="2163763" y="5972175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6" name="椭圆 13"/>
          <p:cNvSpPr/>
          <p:nvPr/>
        </p:nvSpPr>
        <p:spPr>
          <a:xfrm>
            <a:off x="3232150" y="5300663"/>
            <a:ext cx="382588" cy="384175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7" name="文本框 14"/>
          <p:cNvSpPr txBox="1"/>
          <p:nvPr/>
        </p:nvSpPr>
        <p:spPr>
          <a:xfrm>
            <a:off x="3251200" y="5292725"/>
            <a:ext cx="33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8" name="椭圆 15"/>
          <p:cNvSpPr/>
          <p:nvPr/>
        </p:nvSpPr>
        <p:spPr>
          <a:xfrm>
            <a:off x="2127250" y="5229225"/>
            <a:ext cx="382588" cy="382588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29" name="文本框 16"/>
          <p:cNvSpPr txBox="1"/>
          <p:nvPr/>
        </p:nvSpPr>
        <p:spPr>
          <a:xfrm>
            <a:off x="2160588" y="5205413"/>
            <a:ext cx="315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a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6030" name="文本框 18"/>
          <p:cNvSpPr txBox="1"/>
          <p:nvPr/>
        </p:nvSpPr>
        <p:spPr>
          <a:xfrm>
            <a:off x="1828800" y="3735388"/>
            <a:ext cx="9953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graph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cxnSp>
        <p:nvCxnSpPr>
          <p:cNvPr id="86031" name="直线箭头连接符 19"/>
          <p:cNvCxnSpPr>
            <a:endCxn id="86024" idx="2"/>
          </p:cNvCxnSpPr>
          <p:nvPr/>
        </p:nvCxnSpPr>
        <p:spPr>
          <a:xfrm>
            <a:off x="1512888" y="5692775"/>
            <a:ext cx="617537" cy="49530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2" name="直线箭头连接符 20"/>
          <p:cNvCxnSpPr>
            <a:stCxn id="86028" idx="6"/>
            <a:endCxn id="86026" idx="2"/>
          </p:cNvCxnSpPr>
          <p:nvPr/>
        </p:nvCxnSpPr>
        <p:spPr>
          <a:xfrm>
            <a:off x="2509838" y="5421313"/>
            <a:ext cx="722312" cy="71437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3" name="直线箭头连接符 21"/>
          <p:cNvCxnSpPr>
            <a:stCxn id="86029" idx="0"/>
          </p:cNvCxnSpPr>
          <p:nvPr/>
        </p:nvCxnSpPr>
        <p:spPr>
          <a:xfrm flipV="1">
            <a:off x="2317750" y="4710113"/>
            <a:ext cx="0" cy="495300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4" name="直线箭头连接符 24"/>
          <p:cNvCxnSpPr>
            <a:stCxn id="86025" idx="0"/>
            <a:endCxn id="86028" idx="4"/>
          </p:cNvCxnSpPr>
          <p:nvPr/>
        </p:nvCxnSpPr>
        <p:spPr>
          <a:xfrm flipH="1" flipV="1">
            <a:off x="2317750" y="5611813"/>
            <a:ext cx="4763" cy="360362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5" name="直线箭头连接符 27"/>
          <p:cNvCxnSpPr>
            <a:stCxn id="86028" idx="2"/>
            <a:endCxn id="86022" idx="6"/>
          </p:cNvCxnSpPr>
          <p:nvPr/>
        </p:nvCxnSpPr>
        <p:spPr>
          <a:xfrm flipH="1">
            <a:off x="1557338" y="5421313"/>
            <a:ext cx="569912" cy="14763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6" name="直线箭头连接符 30"/>
          <p:cNvCxnSpPr>
            <a:stCxn id="86022" idx="0"/>
            <a:endCxn id="86020" idx="2"/>
          </p:cNvCxnSpPr>
          <p:nvPr/>
        </p:nvCxnSpPr>
        <p:spPr>
          <a:xfrm flipV="1">
            <a:off x="1365250" y="4502150"/>
            <a:ext cx="769938" cy="87471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7" name="直线箭头连接符 36"/>
          <p:cNvCxnSpPr>
            <a:stCxn id="86026" idx="1"/>
            <a:endCxn id="86020" idx="6"/>
          </p:cNvCxnSpPr>
          <p:nvPr/>
        </p:nvCxnSpPr>
        <p:spPr>
          <a:xfrm flipH="1" flipV="1">
            <a:off x="2517775" y="4502150"/>
            <a:ext cx="769938" cy="855663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038" name="直线箭头连接符 39"/>
          <p:cNvCxnSpPr>
            <a:stCxn id="86026" idx="3"/>
            <a:endCxn id="86024" idx="6"/>
          </p:cNvCxnSpPr>
          <p:nvPr/>
        </p:nvCxnSpPr>
        <p:spPr>
          <a:xfrm flipH="1">
            <a:off x="2513013" y="5627688"/>
            <a:ext cx="774700" cy="560387"/>
          </a:xfrm>
          <a:prstGeom prst="straightConnector1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6039" name="文本框 17"/>
          <p:cNvSpPr txBox="1"/>
          <p:nvPr/>
        </p:nvSpPr>
        <p:spPr>
          <a:xfrm>
            <a:off x="2381250" y="5013325"/>
            <a:ext cx="2651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1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6040" name="文本框 28"/>
          <p:cNvSpPr txBox="1"/>
          <p:nvPr/>
        </p:nvSpPr>
        <p:spPr>
          <a:xfrm>
            <a:off x="1058863" y="5091113"/>
            <a:ext cx="2936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2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6041" name="文本框 29"/>
          <p:cNvSpPr txBox="1"/>
          <p:nvPr/>
        </p:nvSpPr>
        <p:spPr>
          <a:xfrm>
            <a:off x="1881188" y="4202113"/>
            <a:ext cx="3397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5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6042" name="文本框 31"/>
          <p:cNvSpPr txBox="1"/>
          <p:nvPr/>
        </p:nvSpPr>
        <p:spPr>
          <a:xfrm>
            <a:off x="2544763" y="6138863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3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6043" name="文本框 32"/>
          <p:cNvSpPr txBox="1"/>
          <p:nvPr/>
        </p:nvSpPr>
        <p:spPr>
          <a:xfrm>
            <a:off x="3535363" y="5087938"/>
            <a:ext cx="3381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b="1">
                <a:ea typeface="宋体" panose="02010600030101010101" pitchFamily="2" charset="-122"/>
              </a:rPr>
              <a:t>4</a:t>
            </a:r>
            <a:endParaRPr lang="zh-CN" altLang="en-US" sz="1400" b="1">
              <a:ea typeface="宋体" panose="02010600030101010101" pitchFamily="2" charset="-122"/>
            </a:endParaRPr>
          </a:p>
        </p:txBody>
      </p:sp>
      <p:pic>
        <p:nvPicPr>
          <p:cNvPr id="8604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188" y="4178300"/>
            <a:ext cx="4267200" cy="207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45" name="文本框 34"/>
          <p:cNvSpPr txBox="1"/>
          <p:nvPr/>
        </p:nvSpPr>
        <p:spPr>
          <a:xfrm>
            <a:off x="5637213" y="3736975"/>
            <a:ext cx="2089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ea typeface="宋体" panose="02010600030101010101" pitchFamily="2" charset="-122"/>
              </a:rPr>
              <a:t>object layout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86046" name="文本框 26"/>
          <p:cNvSpPr txBox="1"/>
          <p:nvPr/>
        </p:nvSpPr>
        <p:spPr>
          <a:xfrm>
            <a:off x="3694113" y="6172200"/>
            <a:ext cx="36591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Problem: wasted empty slots!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Advanced solution: coloring on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Real colors (offsets) are presented in class descriptors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Fields are compacted in objects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704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3122613"/>
            <a:ext cx="3302000" cy="3506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4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3" y="3944938"/>
            <a:ext cx="3270250" cy="1585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6" name="下箭头 6"/>
          <p:cNvSpPr/>
          <p:nvPr/>
        </p:nvSpPr>
        <p:spPr>
          <a:xfrm rot="-5400000">
            <a:off x="3919538" y="4300538"/>
            <a:ext cx="485775" cy="666750"/>
          </a:xfrm>
          <a:prstGeom prst="downArrow">
            <a:avLst>
              <a:gd name="adj1" fmla="val 50000"/>
              <a:gd name="adj2" fmla="val 49862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Advanced solution: coloring on classes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Why preferring class descriptors for coloring?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number of types &lt;&lt; the number of objects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 the offset for each field is not fixed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the offset for b is 0 in B, 1 in 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lookup is required for field access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Field access for multiple inheritance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data fetch needs three steps: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descriptor from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field-offset value from the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data at the offset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90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563" y="3657600"/>
            <a:ext cx="2936875" cy="311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about methods?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Still using the global coloring strategy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Method names can be mixed with field names in the same graph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Field entries -&gt; offset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Method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entries -&gt; code address for method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cost for dynamic lookup is similar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inheritance also requires a lookup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New problems with dynamic linking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Global graph coloring assumes classes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statically</a:t>
            </a:r>
            <a:r>
              <a:rPr lang="en-US" altLang="zh-CN">
                <a:ea typeface="宋体" panose="02010600030101010101" pitchFamily="2" charset="-122"/>
              </a:rPr>
              <a:t> linked together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special-purpose linker can help achieve that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However: many OO systems can load classes during runtime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E.g., Java‘s dynamic class loader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114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5192713"/>
            <a:ext cx="606425" cy="85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3" y="5376863"/>
            <a:ext cx="428625" cy="44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818188"/>
            <a:ext cx="654050" cy="5524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1143" name="直线箭头连接符 11"/>
          <p:cNvCxnSpPr/>
          <p:nvPr/>
        </p:nvCxnSpPr>
        <p:spPr>
          <a:xfrm flipH="1">
            <a:off x="3429000" y="5638800"/>
            <a:ext cx="990600" cy="0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1144" name="文本框 12"/>
          <p:cNvSpPr txBox="1"/>
          <p:nvPr/>
        </p:nvSpPr>
        <p:spPr>
          <a:xfrm>
            <a:off x="3455988" y="5213350"/>
            <a:ext cx="10144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loading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Building a hash table for each class descriptor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Ftab: containing field offsets and method code address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Ktab: containing field/method names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table is agnostic to multiple inheritance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Fields do not need to have fixed offsets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矩形 4"/>
          <p:cNvSpPr/>
          <p:nvPr/>
        </p:nvSpPr>
        <p:spPr>
          <a:xfrm>
            <a:off x="3427413" y="51482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65" name="矩形 5"/>
          <p:cNvSpPr/>
          <p:nvPr/>
        </p:nvSpPr>
        <p:spPr>
          <a:xfrm>
            <a:off x="3427413" y="54530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66" name="矩形 6"/>
          <p:cNvSpPr/>
          <p:nvPr/>
        </p:nvSpPr>
        <p:spPr>
          <a:xfrm>
            <a:off x="3425825" y="575786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67" name="矩形 7"/>
          <p:cNvSpPr/>
          <p:nvPr/>
        </p:nvSpPr>
        <p:spPr>
          <a:xfrm>
            <a:off x="3425825" y="60610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68" name="矩形 8"/>
          <p:cNvSpPr/>
          <p:nvPr/>
        </p:nvSpPr>
        <p:spPr>
          <a:xfrm>
            <a:off x="3425825" y="63627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69" name="文本框 10"/>
          <p:cNvSpPr txBox="1"/>
          <p:nvPr/>
        </p:nvSpPr>
        <p:spPr>
          <a:xfrm>
            <a:off x="3586163" y="513080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70" name="文本框 11"/>
          <p:cNvSpPr txBox="1"/>
          <p:nvPr/>
        </p:nvSpPr>
        <p:spPr>
          <a:xfrm>
            <a:off x="3586163" y="5434013"/>
            <a:ext cx="2968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71" name="文本框 12"/>
          <p:cNvSpPr txBox="1"/>
          <p:nvPr/>
        </p:nvSpPr>
        <p:spPr>
          <a:xfrm>
            <a:off x="3586163" y="5737225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72" name="文本框 13"/>
          <p:cNvSpPr txBox="1"/>
          <p:nvPr/>
        </p:nvSpPr>
        <p:spPr>
          <a:xfrm>
            <a:off x="3587750" y="6042025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73" name="文本框 14"/>
          <p:cNvSpPr txBox="1"/>
          <p:nvPr/>
        </p:nvSpPr>
        <p:spPr>
          <a:xfrm>
            <a:off x="3586163" y="6367463"/>
            <a:ext cx="30638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74" name="椭圆 15"/>
          <p:cNvSpPr/>
          <p:nvPr/>
        </p:nvSpPr>
        <p:spPr>
          <a:xfrm>
            <a:off x="2513013" y="5730875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75" name="文本框 16"/>
          <p:cNvSpPr txBox="1"/>
          <p:nvPr/>
        </p:nvSpPr>
        <p:spPr>
          <a:xfrm>
            <a:off x="2493963" y="5730875"/>
            <a:ext cx="3413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2176" name="直线箭头连接符 18"/>
          <p:cNvCxnSpPr>
            <a:stCxn id="92175" idx="3"/>
          </p:cNvCxnSpPr>
          <p:nvPr/>
        </p:nvCxnSpPr>
        <p:spPr>
          <a:xfrm flipV="1">
            <a:off x="2835275" y="5603875"/>
            <a:ext cx="515938" cy="2968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177" name="直线箭头连接符 20"/>
          <p:cNvCxnSpPr>
            <a:stCxn id="92175" idx="3"/>
          </p:cNvCxnSpPr>
          <p:nvPr/>
        </p:nvCxnSpPr>
        <p:spPr>
          <a:xfrm flipV="1">
            <a:off x="2835275" y="5883275"/>
            <a:ext cx="515938" cy="17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178" name="直线箭头连接符 23"/>
          <p:cNvCxnSpPr/>
          <p:nvPr/>
        </p:nvCxnSpPr>
        <p:spPr>
          <a:xfrm>
            <a:off x="2846388" y="5910263"/>
            <a:ext cx="482600" cy="269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179" name="文本框 27"/>
          <p:cNvSpPr txBox="1"/>
          <p:nvPr/>
        </p:nvSpPr>
        <p:spPr>
          <a:xfrm>
            <a:off x="3367088" y="4678363"/>
            <a:ext cx="744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0" name="矩形 38"/>
          <p:cNvSpPr/>
          <p:nvPr/>
        </p:nvSpPr>
        <p:spPr>
          <a:xfrm>
            <a:off x="4968875" y="51466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1" name="矩形 39"/>
          <p:cNvSpPr/>
          <p:nvPr/>
        </p:nvSpPr>
        <p:spPr>
          <a:xfrm>
            <a:off x="4968875" y="54514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2" name="矩形 40"/>
          <p:cNvSpPr/>
          <p:nvPr/>
        </p:nvSpPr>
        <p:spPr>
          <a:xfrm>
            <a:off x="4968875" y="575627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3" name="矩形 41"/>
          <p:cNvSpPr/>
          <p:nvPr/>
        </p:nvSpPr>
        <p:spPr>
          <a:xfrm>
            <a:off x="4968875" y="60579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4" name="矩形 42"/>
          <p:cNvSpPr/>
          <p:nvPr/>
        </p:nvSpPr>
        <p:spPr>
          <a:xfrm>
            <a:off x="4968875" y="63611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2185" name="文本框 43"/>
          <p:cNvSpPr txBox="1"/>
          <p:nvPr/>
        </p:nvSpPr>
        <p:spPr>
          <a:xfrm>
            <a:off x="5127625" y="5129213"/>
            <a:ext cx="2778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86" name="文本框 44"/>
          <p:cNvSpPr txBox="1"/>
          <p:nvPr/>
        </p:nvSpPr>
        <p:spPr>
          <a:xfrm>
            <a:off x="5129213" y="5432425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87" name="文本框 45"/>
          <p:cNvSpPr txBox="1"/>
          <p:nvPr/>
        </p:nvSpPr>
        <p:spPr>
          <a:xfrm>
            <a:off x="5129213" y="5734050"/>
            <a:ext cx="3095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88" name="文本框 46"/>
          <p:cNvSpPr txBox="1"/>
          <p:nvPr/>
        </p:nvSpPr>
        <p:spPr>
          <a:xfrm>
            <a:off x="5129213" y="6038850"/>
            <a:ext cx="3095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89" name="文本框 47"/>
          <p:cNvSpPr txBox="1"/>
          <p:nvPr/>
        </p:nvSpPr>
        <p:spPr>
          <a:xfrm>
            <a:off x="5127625" y="6365875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2190" name="文本框 48"/>
          <p:cNvSpPr txBox="1"/>
          <p:nvPr/>
        </p:nvSpPr>
        <p:spPr>
          <a:xfrm>
            <a:off x="4894263" y="4676775"/>
            <a:ext cx="744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2191" name="直线箭头连接符 50"/>
          <p:cNvCxnSpPr/>
          <p:nvPr/>
        </p:nvCxnSpPr>
        <p:spPr>
          <a:xfrm>
            <a:off x="4189413" y="5840413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Steps to fetch a field (say field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name from offset Ktab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field name with the input name (EQUAL!)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矩形 4"/>
          <p:cNvSpPr/>
          <p:nvPr/>
        </p:nvSpPr>
        <p:spPr>
          <a:xfrm>
            <a:off x="4092575" y="50561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89" name="矩形 5"/>
          <p:cNvSpPr/>
          <p:nvPr/>
        </p:nvSpPr>
        <p:spPr>
          <a:xfrm>
            <a:off x="4092575" y="53609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0" name="矩形 6"/>
          <p:cNvSpPr/>
          <p:nvPr/>
        </p:nvSpPr>
        <p:spPr>
          <a:xfrm>
            <a:off x="4092575" y="56657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1" name="矩形 7"/>
          <p:cNvSpPr/>
          <p:nvPr/>
        </p:nvSpPr>
        <p:spPr>
          <a:xfrm>
            <a:off x="4092575" y="59690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2" name="矩形 8"/>
          <p:cNvSpPr/>
          <p:nvPr/>
        </p:nvSpPr>
        <p:spPr>
          <a:xfrm>
            <a:off x="4092575" y="6272213"/>
            <a:ext cx="609600" cy="30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3" name="文本框 10"/>
          <p:cNvSpPr txBox="1"/>
          <p:nvPr/>
        </p:nvSpPr>
        <p:spPr>
          <a:xfrm>
            <a:off x="4251325" y="5040313"/>
            <a:ext cx="2905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194" name="文本框 11"/>
          <p:cNvSpPr txBox="1"/>
          <p:nvPr/>
        </p:nvSpPr>
        <p:spPr>
          <a:xfrm>
            <a:off x="4252913" y="5341938"/>
            <a:ext cx="2968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195" name="文本框 12"/>
          <p:cNvSpPr txBox="1"/>
          <p:nvPr/>
        </p:nvSpPr>
        <p:spPr>
          <a:xfrm>
            <a:off x="4252913" y="564515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196" name="文本框 13"/>
          <p:cNvSpPr txBox="1"/>
          <p:nvPr/>
        </p:nvSpPr>
        <p:spPr>
          <a:xfrm>
            <a:off x="4252913" y="5949950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197" name="文本框 14"/>
          <p:cNvSpPr txBox="1"/>
          <p:nvPr/>
        </p:nvSpPr>
        <p:spPr>
          <a:xfrm>
            <a:off x="4251325" y="6275388"/>
            <a:ext cx="3063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198" name="椭圆 15"/>
          <p:cNvSpPr/>
          <p:nvPr/>
        </p:nvSpPr>
        <p:spPr>
          <a:xfrm>
            <a:off x="3178175" y="56403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199" name="文本框 16"/>
          <p:cNvSpPr txBox="1"/>
          <p:nvPr/>
        </p:nvSpPr>
        <p:spPr>
          <a:xfrm>
            <a:off x="3160713" y="5640388"/>
            <a:ext cx="3413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3200" name="直线箭头连接符 23"/>
          <p:cNvCxnSpPr>
            <a:endCxn id="93192" idx="1"/>
          </p:cNvCxnSpPr>
          <p:nvPr/>
        </p:nvCxnSpPr>
        <p:spPr>
          <a:xfrm>
            <a:off x="3513138" y="5818188"/>
            <a:ext cx="579437" cy="606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201" name="文本框 27"/>
          <p:cNvSpPr txBox="1"/>
          <p:nvPr/>
        </p:nvSpPr>
        <p:spPr>
          <a:xfrm>
            <a:off x="4032250" y="4587875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2" name="矩形 38"/>
          <p:cNvSpPr/>
          <p:nvPr/>
        </p:nvSpPr>
        <p:spPr>
          <a:xfrm>
            <a:off x="5635625" y="50546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3" name="矩形 39"/>
          <p:cNvSpPr/>
          <p:nvPr/>
        </p:nvSpPr>
        <p:spPr>
          <a:xfrm>
            <a:off x="5635625" y="53594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4" name="矩形 40"/>
          <p:cNvSpPr/>
          <p:nvPr/>
        </p:nvSpPr>
        <p:spPr>
          <a:xfrm>
            <a:off x="5634038" y="56642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5" name="矩形 41"/>
          <p:cNvSpPr/>
          <p:nvPr/>
        </p:nvSpPr>
        <p:spPr>
          <a:xfrm>
            <a:off x="5634038" y="59674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6" name="矩形 42"/>
          <p:cNvSpPr/>
          <p:nvPr/>
        </p:nvSpPr>
        <p:spPr>
          <a:xfrm>
            <a:off x="5634038" y="6270625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07" name="文本框 43"/>
          <p:cNvSpPr txBox="1"/>
          <p:nvPr/>
        </p:nvSpPr>
        <p:spPr>
          <a:xfrm>
            <a:off x="5794375" y="5037138"/>
            <a:ext cx="27781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208" name="文本框 44"/>
          <p:cNvSpPr txBox="1"/>
          <p:nvPr/>
        </p:nvSpPr>
        <p:spPr>
          <a:xfrm>
            <a:off x="5795963" y="5340350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209" name="文本框 45"/>
          <p:cNvSpPr txBox="1"/>
          <p:nvPr/>
        </p:nvSpPr>
        <p:spPr>
          <a:xfrm>
            <a:off x="5795963" y="56435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210" name="文本框 46"/>
          <p:cNvSpPr txBox="1"/>
          <p:nvPr/>
        </p:nvSpPr>
        <p:spPr>
          <a:xfrm>
            <a:off x="5795963" y="59483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211" name="文本框 47"/>
          <p:cNvSpPr txBox="1"/>
          <p:nvPr/>
        </p:nvSpPr>
        <p:spPr>
          <a:xfrm>
            <a:off x="5794375" y="6273800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3212" name="文本框 48"/>
          <p:cNvSpPr txBox="1"/>
          <p:nvPr/>
        </p:nvSpPr>
        <p:spPr>
          <a:xfrm>
            <a:off x="5561013" y="4584700"/>
            <a:ext cx="744537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3213" name="直线箭头连接符 50"/>
          <p:cNvCxnSpPr/>
          <p:nvPr/>
        </p:nvCxnSpPr>
        <p:spPr>
          <a:xfrm>
            <a:off x="4854575" y="5749925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214" name="矩形 9"/>
          <p:cNvSpPr/>
          <p:nvPr/>
        </p:nvSpPr>
        <p:spPr>
          <a:xfrm>
            <a:off x="3028950" y="4584700"/>
            <a:ext cx="3430588" cy="20494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3215" name="文本框 17"/>
          <p:cNvSpPr txBox="1"/>
          <p:nvPr/>
        </p:nvSpPr>
        <p:spPr>
          <a:xfrm>
            <a:off x="911225" y="5600700"/>
            <a:ext cx="2105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descriptor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3216" name="直线箭头连接符 22"/>
          <p:cNvCxnSpPr>
            <a:endCxn id="93199" idx="0"/>
          </p:cNvCxnSpPr>
          <p:nvPr/>
        </p:nvCxnSpPr>
        <p:spPr>
          <a:xfrm>
            <a:off x="3330575" y="5257800"/>
            <a:ext cx="0" cy="382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217" name="文本框 26"/>
          <p:cNvSpPr txBox="1"/>
          <p:nvPr/>
        </p:nvSpPr>
        <p:spPr>
          <a:xfrm>
            <a:off x="3308350" y="5149850"/>
            <a:ext cx="3063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>
                <a:ea typeface="宋体" panose="02010600030101010101" pitchFamily="2" charset="-122"/>
              </a:rPr>
              <a:t>Call-by-name transformation for binary-tree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Recap: the original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imperative</a:t>
            </a:r>
            <a:r>
              <a:rPr lang="en-US" altLang="zh-CN">
                <a:ea typeface="宋体" panose="02010600030101010101" pitchFamily="2" charset="-122"/>
              </a:rPr>
              <a:t> program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6" name="文本框 4"/>
          <p:cNvSpPr txBox="1"/>
          <p:nvPr/>
        </p:nvSpPr>
        <p:spPr>
          <a:xfrm>
            <a:off x="1447800" y="2316163"/>
            <a:ext cx="6494463" cy="3784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key = string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binding = int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 tree = {key: key,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binding: binding,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left: tree,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     right: tree}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function look(t: tree, k: key): binding =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if k &lt; t.key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look(t.left,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if k &gt; t.key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then look(t.right, k)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else t.binding   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Solution: Hashing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Steps to fetch a field (say field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class descriptor at offset 0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name from offset Ktab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Compare field name with the input name (EQUAL!)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offset from Ftab + hash</a:t>
            </a:r>
            <a:r>
              <a:rPr lang="en-US" altLang="zh-CN" baseline="-25000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(2)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Fetch the field from object + 2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矩形 4"/>
          <p:cNvSpPr/>
          <p:nvPr/>
        </p:nvSpPr>
        <p:spPr>
          <a:xfrm>
            <a:off x="4092575" y="50561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13" name="矩形 5"/>
          <p:cNvSpPr/>
          <p:nvPr/>
        </p:nvSpPr>
        <p:spPr>
          <a:xfrm>
            <a:off x="4092575" y="53609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14" name="矩形 6"/>
          <p:cNvSpPr/>
          <p:nvPr/>
        </p:nvSpPr>
        <p:spPr>
          <a:xfrm>
            <a:off x="4092575" y="5665788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15" name="矩形 7"/>
          <p:cNvSpPr/>
          <p:nvPr/>
        </p:nvSpPr>
        <p:spPr>
          <a:xfrm>
            <a:off x="4092575" y="59690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16" name="矩形 8"/>
          <p:cNvSpPr/>
          <p:nvPr/>
        </p:nvSpPr>
        <p:spPr>
          <a:xfrm>
            <a:off x="4092575" y="62722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17" name="文本框 10"/>
          <p:cNvSpPr txBox="1"/>
          <p:nvPr/>
        </p:nvSpPr>
        <p:spPr>
          <a:xfrm>
            <a:off x="4251325" y="5040313"/>
            <a:ext cx="2905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a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18" name="文本框 11"/>
          <p:cNvSpPr txBox="1"/>
          <p:nvPr/>
        </p:nvSpPr>
        <p:spPr>
          <a:xfrm>
            <a:off x="4252913" y="5341938"/>
            <a:ext cx="29686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e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19" name="文本框 12"/>
          <p:cNvSpPr txBox="1"/>
          <p:nvPr/>
        </p:nvSpPr>
        <p:spPr>
          <a:xfrm>
            <a:off x="4252913" y="5645150"/>
            <a:ext cx="29051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c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20" name="文本框 13"/>
          <p:cNvSpPr txBox="1"/>
          <p:nvPr/>
        </p:nvSpPr>
        <p:spPr>
          <a:xfrm>
            <a:off x="4252913" y="5949950"/>
            <a:ext cx="30480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d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21" name="文本框 14"/>
          <p:cNvSpPr txBox="1"/>
          <p:nvPr/>
        </p:nvSpPr>
        <p:spPr>
          <a:xfrm>
            <a:off x="4251325" y="6275388"/>
            <a:ext cx="306388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22" name="椭圆 15"/>
          <p:cNvSpPr/>
          <p:nvPr/>
        </p:nvSpPr>
        <p:spPr>
          <a:xfrm>
            <a:off x="3178175" y="56403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23" name="文本框 16"/>
          <p:cNvSpPr txBox="1"/>
          <p:nvPr/>
        </p:nvSpPr>
        <p:spPr>
          <a:xfrm>
            <a:off x="3160713" y="5640388"/>
            <a:ext cx="3413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ea typeface="宋体" panose="02010600030101010101" pitchFamily="2" charset="-122"/>
              </a:rPr>
              <a:t>H</a:t>
            </a:r>
            <a:endParaRPr lang="zh-CN" altLang="en-US" sz="16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4224" name="直线箭头连接符 23"/>
          <p:cNvCxnSpPr>
            <a:endCxn id="94216" idx="1"/>
          </p:cNvCxnSpPr>
          <p:nvPr/>
        </p:nvCxnSpPr>
        <p:spPr>
          <a:xfrm>
            <a:off x="3513138" y="5818188"/>
            <a:ext cx="579437" cy="606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4225" name="文本框 27"/>
          <p:cNvSpPr txBox="1"/>
          <p:nvPr/>
        </p:nvSpPr>
        <p:spPr>
          <a:xfrm>
            <a:off x="4032250" y="4587875"/>
            <a:ext cx="746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Ktab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26" name="矩形 38"/>
          <p:cNvSpPr/>
          <p:nvPr/>
        </p:nvSpPr>
        <p:spPr>
          <a:xfrm>
            <a:off x="5635625" y="50546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27" name="矩形 39"/>
          <p:cNvSpPr/>
          <p:nvPr/>
        </p:nvSpPr>
        <p:spPr>
          <a:xfrm>
            <a:off x="5635625" y="53594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28" name="矩形 40"/>
          <p:cNvSpPr/>
          <p:nvPr/>
        </p:nvSpPr>
        <p:spPr>
          <a:xfrm>
            <a:off x="5634038" y="5664200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29" name="矩形 41"/>
          <p:cNvSpPr/>
          <p:nvPr/>
        </p:nvSpPr>
        <p:spPr>
          <a:xfrm>
            <a:off x="5634038" y="5967413"/>
            <a:ext cx="6096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30" name="矩形 42"/>
          <p:cNvSpPr/>
          <p:nvPr/>
        </p:nvSpPr>
        <p:spPr>
          <a:xfrm>
            <a:off x="5634038" y="6270625"/>
            <a:ext cx="609600" cy="30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31" name="文本框 43"/>
          <p:cNvSpPr txBox="1"/>
          <p:nvPr/>
        </p:nvSpPr>
        <p:spPr>
          <a:xfrm>
            <a:off x="5794375" y="5037138"/>
            <a:ext cx="277813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1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32" name="文本框 44"/>
          <p:cNvSpPr txBox="1"/>
          <p:nvPr/>
        </p:nvSpPr>
        <p:spPr>
          <a:xfrm>
            <a:off x="5795963" y="5340350"/>
            <a:ext cx="309562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5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33" name="文本框 45"/>
          <p:cNvSpPr txBox="1"/>
          <p:nvPr/>
        </p:nvSpPr>
        <p:spPr>
          <a:xfrm>
            <a:off x="5795963" y="56435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34" name="文本框 46"/>
          <p:cNvSpPr txBox="1"/>
          <p:nvPr/>
        </p:nvSpPr>
        <p:spPr>
          <a:xfrm>
            <a:off x="5795963" y="5948363"/>
            <a:ext cx="30956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4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35" name="文本框 47"/>
          <p:cNvSpPr txBox="1"/>
          <p:nvPr/>
        </p:nvSpPr>
        <p:spPr>
          <a:xfrm>
            <a:off x="5794375" y="6273800"/>
            <a:ext cx="30956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2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94236" name="文本框 48"/>
          <p:cNvSpPr txBox="1"/>
          <p:nvPr/>
        </p:nvSpPr>
        <p:spPr>
          <a:xfrm>
            <a:off x="5561013" y="4584700"/>
            <a:ext cx="744537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Ftab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4237" name="直线箭头连接符 50"/>
          <p:cNvCxnSpPr/>
          <p:nvPr/>
        </p:nvCxnSpPr>
        <p:spPr>
          <a:xfrm>
            <a:off x="4854575" y="5749925"/>
            <a:ext cx="6096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4238" name="矩形 9"/>
          <p:cNvSpPr/>
          <p:nvPr/>
        </p:nvSpPr>
        <p:spPr>
          <a:xfrm>
            <a:off x="3028950" y="4584700"/>
            <a:ext cx="3430588" cy="20494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94239" name="文本框 17"/>
          <p:cNvSpPr txBox="1"/>
          <p:nvPr/>
        </p:nvSpPr>
        <p:spPr>
          <a:xfrm>
            <a:off x="911225" y="5600700"/>
            <a:ext cx="2105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class descriptor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94240" name="直线箭头连接符 22"/>
          <p:cNvCxnSpPr>
            <a:endCxn id="94223" idx="0"/>
          </p:cNvCxnSpPr>
          <p:nvPr/>
        </p:nvCxnSpPr>
        <p:spPr>
          <a:xfrm>
            <a:off x="3330575" y="5257800"/>
            <a:ext cx="0" cy="382588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4241" name="文本框 26"/>
          <p:cNvSpPr txBox="1"/>
          <p:nvPr/>
        </p:nvSpPr>
        <p:spPr>
          <a:xfrm>
            <a:off x="3308350" y="5149850"/>
            <a:ext cx="3063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b="1">
                <a:ea typeface="宋体" panose="02010600030101010101" pitchFamily="2" charset="-122"/>
              </a:rPr>
              <a:t>b</a:t>
            </a: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Overhead analysis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Four more instructions (seems tolerable)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it is much more costly than coloring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Hashing: usually requires several binops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 equality check: O(N)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Hash entries can collide (leading to more accesses)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Perhaps a reason why Java does not have MI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deca0f5-e905-4825-9f23-b5c20244abbf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27444</Words>
  <Application>WPS 演示</Application>
  <PresentationFormat>全屏显示(4:3)</PresentationFormat>
  <Paragraphs>1589</Paragraphs>
  <Slides>91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Arial</vt:lpstr>
      <vt:lpstr>宋体</vt:lpstr>
      <vt:lpstr>Wingdings</vt:lpstr>
      <vt:lpstr>Comic Sans MS</vt:lpstr>
      <vt:lpstr>Times New Roman</vt:lpstr>
      <vt:lpstr>Courier New</vt:lpstr>
      <vt:lpstr>微软雅黑</vt:lpstr>
      <vt:lpstr>Arial Unicode MS</vt:lpstr>
      <vt:lpstr>icfp99</vt:lpstr>
      <vt:lpstr>Now both lead to Rome!</vt:lpstr>
      <vt:lpstr>The last inefficiency: heap-allocated record</vt:lpstr>
      <vt:lpstr>LAZY EVALUATION</vt:lpstr>
      <vt:lpstr>Does PureTiger always ensure equational reasoning? </vt:lpstr>
      <vt:lpstr>Does PureTiger always ensure equational reasoning? </vt:lpstr>
      <vt:lpstr>Does PureTiger always ensure equational reasoning? </vt:lpstr>
      <vt:lpstr>Introducing lazy evaluation</vt:lpstr>
      <vt:lpstr>Call-by-name evaluation</vt:lpstr>
      <vt:lpstr>Call-by-name transformation for binary-tree</vt:lpstr>
      <vt:lpstr>Call-by-name transformation for binary-tree</vt:lpstr>
      <vt:lpstr>The problem with call-by-name</vt:lpstr>
      <vt:lpstr>Implementation of call-by-need</vt:lpstr>
      <vt:lpstr>Call-by-name evaluation</vt:lpstr>
      <vt:lpstr>Call-by-name transformation for binary-tree</vt:lpstr>
      <vt:lpstr>Call-by-name transformation for binary-tree</vt:lpstr>
      <vt:lpstr>The problem with call-by-name</vt:lpstr>
      <vt:lpstr>Implementation of call-by-need</vt:lpstr>
      <vt:lpstr>An example: addFive</vt:lpstr>
      <vt:lpstr>An example: addFive</vt:lpstr>
      <vt:lpstr>An example: addFive</vt:lpstr>
      <vt:lpstr>An example: addFive</vt:lpstr>
      <vt:lpstr>An example: addFive</vt:lpstr>
      <vt:lpstr>An example: addFive</vt:lpstr>
      <vt:lpstr>An example: addFive</vt:lpstr>
      <vt:lpstr>An example: addFive</vt:lpstr>
      <vt:lpstr>An example: addFive</vt:lpstr>
      <vt:lpstr>Back to the previous example</vt:lpstr>
      <vt:lpstr>Back to the previous example</vt:lpstr>
      <vt:lpstr>Back to the previous example</vt:lpstr>
      <vt:lpstr>Optimizations of lazy functional programs</vt:lpstr>
      <vt:lpstr>Invariant hoisting</vt:lpstr>
      <vt:lpstr>Invariant hoisting</vt:lpstr>
      <vt:lpstr>Invariant hoisting</vt:lpstr>
      <vt:lpstr>Invariant hoisting</vt:lpstr>
      <vt:lpstr>Dead code removal</vt:lpstr>
      <vt:lpstr>Deforestation</vt:lpstr>
      <vt:lpstr>Deforestation</vt:lpstr>
      <vt:lpstr>Deforestation</vt:lpstr>
      <vt:lpstr>Deforestation</vt:lpstr>
      <vt:lpstr>Deforestation</vt:lpstr>
      <vt:lpstr>Deforestation</vt:lpstr>
      <vt:lpstr>The basic idea behind deforestation</vt:lpstr>
      <vt:lpstr>The real effect: changing the invocation order</vt:lpstr>
      <vt:lpstr>The real effect: changing the invocation order</vt:lpstr>
      <vt:lpstr>The real effect: changing the invocation order</vt:lpstr>
      <vt:lpstr>Conclusion for lazy language optimizations</vt:lpstr>
      <vt:lpstr>Object-oriented Languages</vt:lpstr>
      <vt:lpstr>Object-oriented languages are common</vt:lpstr>
      <vt:lpstr>OBJECT-TIGER</vt:lpstr>
      <vt:lpstr>What if Tiger becomes object-oriented?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An OBJECT-Tiger example</vt:lpstr>
      <vt:lpstr>Syntax rules</vt:lpstr>
      <vt:lpstr>What about self?</vt:lpstr>
      <vt:lpstr>Self in other OO languages</vt:lpstr>
      <vt:lpstr>Self in other OO languages</vt:lpstr>
      <vt:lpstr>SINGLE INHERITANCE</vt:lpstr>
      <vt:lpstr>What is single inheritance?</vt:lpstr>
      <vt:lpstr>Field inheritance</vt:lpstr>
      <vt:lpstr>Field inheritance</vt:lpstr>
      <vt:lpstr>An example in OBJECT-Tiger</vt:lpstr>
      <vt:lpstr>An example in OBJECT-Tiger</vt:lpstr>
      <vt:lpstr>Method inheritance</vt:lpstr>
      <vt:lpstr>Method inheritance</vt:lpstr>
      <vt:lpstr>Dynamic (Overridden) methods</vt:lpstr>
      <vt:lpstr>An example for class descriptors</vt:lpstr>
      <vt:lpstr>Instructions in dynamic method lookup</vt:lpstr>
      <vt:lpstr>Discussion: overhead of dynamic method lookup</vt:lpstr>
      <vt:lpstr>MULTIPLE INHERITANCE</vt:lpstr>
      <vt:lpstr>Multiple inheritance is also common</vt:lpstr>
      <vt:lpstr>Solution: global graph coloring</vt:lpstr>
      <vt:lpstr>Solution: global graph coloring</vt:lpstr>
      <vt:lpstr>Solution: global graph coloring</vt:lpstr>
      <vt:lpstr>Solution: global graph coloring</vt:lpstr>
      <vt:lpstr>Solution: global graph coloring</vt:lpstr>
      <vt:lpstr>Solution: global graph coloring</vt:lpstr>
      <vt:lpstr>Advanced solution: coloring on classes</vt:lpstr>
      <vt:lpstr>Advanced solution: coloring on classes</vt:lpstr>
      <vt:lpstr>Field access for multiple inheritance</vt:lpstr>
      <vt:lpstr>What about methods?</vt:lpstr>
      <vt:lpstr>New problems with dynamic linking</vt:lpstr>
      <vt:lpstr>Solution: Hashing</vt:lpstr>
      <vt:lpstr>Solution: Hashing</vt:lpstr>
      <vt:lpstr>Solution: Hashing</vt:lpstr>
      <vt:lpstr>Overhead analysis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1148</cp:revision>
  <dcterms:created xsi:type="dcterms:W3CDTF">2000-01-15T07:54:00Z</dcterms:created>
  <dcterms:modified xsi:type="dcterms:W3CDTF">2022-12-22T06:11:58Z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3CAB2E2EFF984403B6F396FED60F5A08</vt:lpwstr>
  </property>
  <property fmtid="{D5CDD505-2E9C-101B-9397-08002B2CF9AE}" pid="3" name="KSOProductBuildVer">
    <vt:lpwstr>2052-11.1.0.12980</vt:lpwstr>
  </property>
</Properties>
</file>