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9"/>
  </p:notesMasterIdLst>
  <p:sldIdLst>
    <p:sldId id="455" r:id="rId3"/>
    <p:sldId id="672" r:id="rId4"/>
    <p:sldId id="687" r:id="rId5"/>
    <p:sldId id="673" r:id="rId6"/>
    <p:sldId id="674" r:id="rId7"/>
    <p:sldId id="675" r:id="rId8"/>
    <p:sldId id="676" r:id="rId9"/>
    <p:sldId id="677" r:id="rId10"/>
    <p:sldId id="681" r:id="rId11"/>
    <p:sldId id="678" r:id="rId12"/>
    <p:sldId id="679" r:id="rId13"/>
    <p:sldId id="680" r:id="rId14"/>
    <p:sldId id="682" r:id="rId15"/>
    <p:sldId id="683" r:id="rId16"/>
    <p:sldId id="684" r:id="rId17"/>
    <p:sldId id="685" r:id="rId18"/>
    <p:sldId id="688" r:id="rId19"/>
    <p:sldId id="686" r:id="rId20"/>
    <p:sldId id="692" r:id="rId21"/>
    <p:sldId id="691" r:id="rId22"/>
    <p:sldId id="693" r:id="rId23"/>
    <p:sldId id="694" r:id="rId24"/>
    <p:sldId id="695" r:id="rId25"/>
    <p:sldId id="696" r:id="rId26"/>
    <p:sldId id="697" r:id="rId27"/>
    <p:sldId id="698" r:id="rId28"/>
    <p:sldId id="699" r:id="rId29"/>
    <p:sldId id="700" r:id="rId30"/>
    <p:sldId id="689" r:id="rId31"/>
    <p:sldId id="701" r:id="rId32"/>
    <p:sldId id="702" r:id="rId33"/>
    <p:sldId id="704" r:id="rId34"/>
    <p:sldId id="705" r:id="rId35"/>
    <p:sldId id="706" r:id="rId36"/>
    <p:sldId id="707" r:id="rId37"/>
    <p:sldId id="708" r:id="rId38"/>
    <p:sldId id="703" r:id="rId39"/>
    <p:sldId id="709" r:id="rId40"/>
    <p:sldId id="710" r:id="rId41"/>
    <p:sldId id="711" r:id="rId42"/>
    <p:sldId id="712" r:id="rId43"/>
    <p:sldId id="713" r:id="rId44"/>
    <p:sldId id="715" r:id="rId45"/>
    <p:sldId id="716" r:id="rId46"/>
    <p:sldId id="717" r:id="rId47"/>
    <p:sldId id="824" r:id="rId48"/>
    <p:sldId id="825" r:id="rId49"/>
    <p:sldId id="822" r:id="rId50"/>
    <p:sldId id="714" r:id="rId51"/>
    <p:sldId id="723" r:id="rId52"/>
    <p:sldId id="719" r:id="rId53"/>
    <p:sldId id="720" r:id="rId54"/>
    <p:sldId id="721" r:id="rId55"/>
    <p:sldId id="722" r:id="rId56"/>
    <p:sldId id="724" r:id="rId57"/>
    <p:sldId id="725" r:id="rId58"/>
    <p:sldId id="726" r:id="rId59"/>
    <p:sldId id="727" r:id="rId60"/>
    <p:sldId id="728" r:id="rId61"/>
    <p:sldId id="826" r:id="rId62"/>
    <p:sldId id="829" r:id="rId63"/>
    <p:sldId id="827" r:id="rId64"/>
    <p:sldId id="828" r:id="rId65"/>
    <p:sldId id="718" r:id="rId66"/>
    <p:sldId id="730" r:id="rId67"/>
    <p:sldId id="731" r:id="rId68"/>
    <p:sldId id="732" r:id="rId69"/>
    <p:sldId id="733" r:id="rId70"/>
    <p:sldId id="734" r:id="rId71"/>
    <p:sldId id="821" r:id="rId72"/>
    <p:sldId id="735" r:id="rId73"/>
    <p:sldId id="736" r:id="rId74"/>
    <p:sldId id="737" r:id="rId75"/>
    <p:sldId id="739" r:id="rId76"/>
    <p:sldId id="738" r:id="rId77"/>
    <p:sldId id="823" r:id="rId78"/>
  </p:sldIdLst>
  <p:sldSz cx="9144000" cy="6858000" type="screen4x3"/>
  <p:notesSz cx="6858000" cy="9144000"/>
  <p:custDataLst>
    <p:tags r:id="rId83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689"/>
    <p:restoredTop sz="86460"/>
  </p:normalViewPr>
  <p:slideViewPr>
    <p:cSldViewPr showGuides="1">
      <p:cViewPr varScale="1">
        <p:scale>
          <a:sx n="116" d="100"/>
          <a:sy n="116" d="100"/>
        </p:scale>
        <p:origin x="145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3" Type="http://schemas.openxmlformats.org/officeDocument/2006/relationships/tags" Target="tags/tag1.xml"/><Relationship Id="rId82" Type="http://schemas.openxmlformats.org/officeDocument/2006/relationships/tableStyles" Target="tableStyles.xml"/><Relationship Id="rId81" Type="http://schemas.openxmlformats.org/officeDocument/2006/relationships/viewProps" Target="viewProps.xml"/><Relationship Id="rId80" Type="http://schemas.openxmlformats.org/officeDocument/2006/relationships/presProps" Target="presProps.xml"/><Relationship Id="rId8" Type="http://schemas.openxmlformats.org/officeDocument/2006/relationships/slide" Target="slides/slide6.xml"/><Relationship Id="rId79" Type="http://schemas.openxmlformats.org/officeDocument/2006/relationships/notesMaster" Target="notesMasters/notesMaster1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6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>
              <a:buNone/>
            </a:pPr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2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690A321-9B87-1143-A567-C1DCFB0731A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248400"/>
            <a:ext cx="411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zh-CN" altLang="en-US">
                <a:latin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7A5E460-057F-9046-A7B8-89EEC8EFBF6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7A5E460-057F-9046-A7B8-89EEC8EFBF6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7A5E460-057F-9046-A7B8-89EEC8EFBF6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7A5E460-057F-9046-A7B8-89EEC8EFBF6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7A5E460-057F-9046-A7B8-89EEC8EFBF6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7A5E460-057F-9046-A7B8-89EEC8EFBF6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7A5E460-057F-9046-A7B8-89EEC8EFBF6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7A5E460-057F-9046-A7B8-89EEC8EFBF6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7A5E460-057F-9046-A7B8-89EEC8EFBF6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7A5E460-057F-9046-A7B8-89EEC8EFBF6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7A5E460-057F-9046-A7B8-89EEC8EFBF6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>
                <a:latin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latin typeface="Times New Roman" panose="02020603050405020304" pitchFamily="18" charset="0"/>
              </a:defRPr>
            </a:lvl1pPr>
          </a:lstStyle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1031" name="Line 7"/>
          <p:cNvSpPr/>
          <p:nvPr/>
        </p:nvSpPr>
        <p:spPr>
          <a:xfrm>
            <a:off x="457200" y="1371600"/>
            <a:ext cx="8077200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Rectangle 1030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8" name="Rectangle 2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zh-CN" sz="3600">
                <a:latin typeface="+mj-lt"/>
                <a:ea typeface="宋体" panose="02010600030101010101" pitchFamily="2" charset="-122"/>
                <a:cs typeface="+mj-cs"/>
              </a:rPr>
              <a:t>Object-oriented Languages</a:t>
            </a:r>
            <a:endParaRPr lang="en-US" altLang="zh-CN" sz="3600"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An OBJECT-Tiger example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3554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3555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3556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000" y="1447800"/>
            <a:ext cx="5335588" cy="5257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557" name="文本框 18"/>
          <p:cNvSpPr txBox="1"/>
          <p:nvPr/>
        </p:nvSpPr>
        <p:spPr>
          <a:xfrm>
            <a:off x="1231900" y="4973638"/>
            <a:ext cx="1663700" cy="3397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>
                <a:ea typeface="宋体" panose="02010600030101010101" pitchFamily="2" charset="-122"/>
              </a:rPr>
              <a:t>object creation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23558" name="矩形 10"/>
          <p:cNvSpPr/>
          <p:nvPr/>
        </p:nvSpPr>
        <p:spPr>
          <a:xfrm>
            <a:off x="3124200" y="4953000"/>
            <a:ext cx="1816100" cy="3810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An OBJECT-Tiger example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4578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4579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4580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000" y="1447800"/>
            <a:ext cx="5335588" cy="5257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81" name="文本框 18"/>
          <p:cNvSpPr txBox="1"/>
          <p:nvPr/>
        </p:nvSpPr>
        <p:spPr>
          <a:xfrm>
            <a:off x="1701800" y="5640388"/>
            <a:ext cx="1347788" cy="3397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>
                <a:ea typeface="宋体" panose="02010600030101010101" pitchFamily="2" charset="-122"/>
              </a:rPr>
              <a:t>field update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24582" name="矩形 10"/>
          <p:cNvSpPr/>
          <p:nvPr/>
        </p:nvSpPr>
        <p:spPr>
          <a:xfrm>
            <a:off x="3276600" y="5715000"/>
            <a:ext cx="1816100" cy="1905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An OBJECT-Tiger example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5602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5603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5604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000" y="1447800"/>
            <a:ext cx="5335588" cy="5257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605" name="文本框 18"/>
          <p:cNvSpPr txBox="1"/>
          <p:nvPr/>
        </p:nvSpPr>
        <p:spPr>
          <a:xfrm>
            <a:off x="1389063" y="6019800"/>
            <a:ext cx="1911350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>
                <a:ea typeface="宋体" panose="02010600030101010101" pitchFamily="2" charset="-122"/>
              </a:rPr>
              <a:t>method invocation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25606" name="矩形 10"/>
          <p:cNvSpPr/>
          <p:nvPr/>
        </p:nvSpPr>
        <p:spPr>
          <a:xfrm>
            <a:off x="3276600" y="5905500"/>
            <a:ext cx="1816100" cy="5715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Syntax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rules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6626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Adding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descriptions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Adding expressions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6627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8" name="文本框 4"/>
          <p:cNvSpPr txBox="1"/>
          <p:nvPr/>
        </p:nvSpPr>
        <p:spPr>
          <a:xfrm>
            <a:off x="838200" y="2133600"/>
            <a:ext cx="5624513" cy="22463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ea typeface="宋体" panose="02010600030101010101" pitchFamily="2" charset="-122"/>
              </a:rPr>
              <a:t>dec → classdec </a:t>
            </a:r>
            <a:endParaRPr lang="en-US" altLang="zh-CN" sz="2000"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ea typeface="宋体" panose="02010600030101010101" pitchFamily="2" charset="-122"/>
              </a:rPr>
              <a:t>classdec → class </a:t>
            </a:r>
            <a:endParaRPr lang="en-US" altLang="zh-CN" sz="2000"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ea typeface="宋体" panose="02010600030101010101" pitchFamily="2" charset="-122"/>
              </a:rPr>
              <a:t>class-id extends class-id { {classfield } } </a:t>
            </a:r>
            <a:endParaRPr lang="en-US" altLang="zh-CN" sz="2000"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ea typeface="宋体" panose="02010600030101010101" pitchFamily="2" charset="-122"/>
              </a:rPr>
              <a:t>classfield → vardec </a:t>
            </a:r>
            <a:endParaRPr lang="en-US" altLang="zh-CN" sz="2000"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ea typeface="宋体" panose="02010600030101010101" pitchFamily="2" charset="-122"/>
              </a:rPr>
              <a:t>classfield → method </a:t>
            </a:r>
            <a:endParaRPr lang="en-US" altLang="zh-CN" sz="2000"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ea typeface="宋体" panose="02010600030101010101" pitchFamily="2" charset="-122"/>
              </a:rPr>
              <a:t>method → method id(tyfields) = exp </a:t>
            </a:r>
            <a:endParaRPr lang="en-US" altLang="zh-CN" sz="2000"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ea typeface="宋体" panose="02010600030101010101" pitchFamily="2" charset="-122"/>
              </a:rPr>
              <a:t>method → method id(tyfields) : type-id = exp</a:t>
            </a: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26629" name="文本框 5"/>
          <p:cNvSpPr txBox="1"/>
          <p:nvPr/>
        </p:nvSpPr>
        <p:spPr>
          <a:xfrm>
            <a:off x="838200" y="5156200"/>
            <a:ext cx="3522663" cy="10160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2000">
                <a:ea typeface="宋体" panose="02010600030101010101" pitchFamily="2" charset="-122"/>
              </a:rPr>
              <a:t>exp → new class-id </a:t>
            </a:r>
            <a:endParaRPr lang="zh-CN" altLang="zh-CN" sz="2000"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zh-CN" altLang="zh-CN" sz="2000">
                <a:ea typeface="宋体" panose="02010600030101010101" pitchFamily="2" charset="-122"/>
              </a:rPr>
              <a:t>exp → lvalue . id() </a:t>
            </a:r>
            <a:endParaRPr lang="zh-CN" altLang="zh-CN" sz="2000"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zh-CN" altLang="zh-CN" sz="2000">
                <a:ea typeface="宋体" panose="02010600030101010101" pitchFamily="2" charset="-122"/>
              </a:rPr>
              <a:t>exp → lvalue . id(exp{, exp})</a:t>
            </a:r>
            <a:endParaRPr lang="en-US" altLang="zh-CN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What about </a:t>
            </a:r>
            <a:r>
              <a:rPr lang="en-US" altLang="zh-CN" i="1">
                <a:ea typeface="宋体" panose="02010600030101010101" pitchFamily="2" charset="-122"/>
              </a:rPr>
              <a:t>self</a:t>
            </a:r>
            <a:r>
              <a:rPr lang="en-US" altLang="zh-CN">
                <a:ea typeface="宋体" panose="02010600030101010101" pitchFamily="2" charset="-122"/>
              </a:rPr>
              <a:t>?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7650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Self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is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not a keyword</a:t>
            </a:r>
            <a:r>
              <a:rPr lang="en-US" altLang="zh-CN">
                <a:ea typeface="宋体" panose="02010600030101010101" pitchFamily="2" charset="-122"/>
              </a:rPr>
              <a:t> in OBJECT-Tiger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It is an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implicit parameter</a:t>
            </a:r>
            <a:r>
              <a:rPr lang="en-US" altLang="zh-CN">
                <a:ea typeface="宋体" panose="02010600030101010101" pitchFamily="2" charset="-122"/>
              </a:rPr>
              <a:t> for each method(</a:t>
            </a:r>
            <a:r>
              <a:rPr lang="zh-CN" altLang="en-US">
                <a:ea typeface="宋体" panose="02010600030101010101" pitchFamily="2" charset="-122"/>
              </a:rPr>
              <a:t>类似于</a:t>
            </a:r>
            <a:r>
              <a:rPr lang="en-US" altLang="zh-CN">
                <a:ea typeface="宋体" panose="02010600030101010101" pitchFamily="2" charset="-122"/>
              </a:rPr>
              <a:t>static-link) 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Automatically bound to the object during runtime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7651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2" name="文本框 4"/>
          <p:cNvSpPr txBox="1"/>
          <p:nvPr/>
        </p:nvSpPr>
        <p:spPr>
          <a:xfrm>
            <a:off x="1209675" y="3306763"/>
            <a:ext cx="6800850" cy="31702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Class Car extends Vehicle {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…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method await(</a:t>
            </a:r>
            <a:r>
              <a:rPr lang="en-US" altLang="zh-CN" sz="2000" b="1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/*self: Car,*/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v: Vehicle) {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if (v.position &lt; position)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 then v.move(position – v.position)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else </a:t>
            </a:r>
            <a:r>
              <a:rPr lang="en-US" altLang="zh-CN" sz="2000" b="1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self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.move(10)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}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var c := new Car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c.move(60); </a:t>
            </a:r>
            <a:r>
              <a:rPr lang="en-US" altLang="zh-CN" sz="2000" b="1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-&gt; move(c, 60);</a:t>
            </a:r>
            <a:endParaRPr lang="zh-CN" altLang="en-US" sz="2000" b="1">
              <a:solidFill>
                <a:srgbClr val="C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Self in other OO languages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8674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C++/Java: </a:t>
            </a:r>
            <a:r>
              <a:rPr lang="en-US" altLang="zh-CN" i="1">
                <a:ea typeface="宋体" panose="02010600030101010101" pitchFamily="2" charset="-122"/>
              </a:rPr>
              <a:t>this</a:t>
            </a:r>
            <a:r>
              <a:rPr lang="en-US" altLang="zh-CN">
                <a:ea typeface="宋体" panose="02010600030101010101" pitchFamily="2" charset="-122"/>
              </a:rPr>
              <a:t> keyword as a hidden argument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But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this is a pointer in C++, a reference in Java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8675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8676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2150" y="2514600"/>
            <a:ext cx="5219700" cy="4191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677" name="矩形 5"/>
          <p:cNvSpPr/>
          <p:nvPr/>
        </p:nvSpPr>
        <p:spPr>
          <a:xfrm>
            <a:off x="2135188" y="5935663"/>
            <a:ext cx="1905000" cy="15875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28678" name="文本框 6"/>
          <p:cNvSpPr txBox="1"/>
          <p:nvPr/>
        </p:nvSpPr>
        <p:spPr>
          <a:xfrm>
            <a:off x="3657600" y="5524500"/>
            <a:ext cx="941388" cy="2460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000">
                <a:ea typeface="宋体" panose="02010600030101010101" pitchFamily="2" charset="-122"/>
              </a:rPr>
              <a:t>chained calls</a:t>
            </a:r>
            <a:endParaRPr lang="zh-CN" altLang="en-US" sz="1000">
              <a:ea typeface="宋体" panose="02010600030101010101" pitchFamily="2" charset="-122"/>
            </a:endParaRPr>
          </a:p>
        </p:txBody>
      </p:sp>
      <p:cxnSp>
        <p:nvCxnSpPr>
          <p:cNvPr id="28679" name="直线箭头连接符 8"/>
          <p:cNvCxnSpPr>
            <a:stCxn id="28677" idx="0"/>
            <a:endCxn id="28678" idx="2"/>
          </p:cNvCxnSpPr>
          <p:nvPr/>
        </p:nvCxnSpPr>
        <p:spPr>
          <a:xfrm flipV="1">
            <a:off x="3087688" y="5770563"/>
            <a:ext cx="1039812" cy="1651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8680" name="矩形 10"/>
          <p:cNvSpPr/>
          <p:nvPr/>
        </p:nvSpPr>
        <p:spPr>
          <a:xfrm>
            <a:off x="4267200" y="4451350"/>
            <a:ext cx="1066800" cy="31115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28681" name="文本框 11"/>
          <p:cNvSpPr txBox="1"/>
          <p:nvPr/>
        </p:nvSpPr>
        <p:spPr>
          <a:xfrm>
            <a:off x="4725988" y="6548438"/>
            <a:ext cx="4416425" cy="2762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200">
                <a:ea typeface="宋体" panose="02010600030101010101" pitchFamily="2" charset="-122"/>
              </a:rPr>
              <a:t>Source: https://www.geeksforgeeks.org/this-pointer-in-c/</a:t>
            </a:r>
            <a:endParaRPr lang="zh-CN" altLang="en-US" sz="12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Self in other OO languages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9698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C++/Java: </a:t>
            </a:r>
            <a:r>
              <a:rPr lang="en-US" altLang="zh-CN" i="1">
                <a:ea typeface="宋体" panose="02010600030101010101" pitchFamily="2" charset="-122"/>
              </a:rPr>
              <a:t>this</a:t>
            </a:r>
            <a:r>
              <a:rPr lang="en-US" altLang="zh-CN">
                <a:ea typeface="宋体" panose="02010600030101010101" pitchFamily="2" charset="-122"/>
              </a:rPr>
              <a:t> keyword as a hidden argument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But this is a pointer in C++, a reference in Java 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Python: The first parameter is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forced to be</a:t>
            </a:r>
            <a:r>
              <a:rPr lang="en-US" altLang="zh-CN">
                <a:ea typeface="宋体" panose="02010600030101010101" pitchFamily="2" charset="-122"/>
              </a:rPr>
              <a:t> self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But the name is not necessarily </a:t>
            </a:r>
            <a:r>
              <a:rPr lang="en-US" altLang="zh-CN" i="1">
                <a:ea typeface="宋体" panose="02010600030101010101" pitchFamily="2" charset="-122"/>
              </a:rPr>
              <a:t>self</a:t>
            </a:r>
            <a:endParaRPr lang="zh-CN" altLang="en-US" i="1">
              <a:ea typeface="宋体" panose="02010600030101010101" pitchFamily="2" charset="-122"/>
            </a:endParaRPr>
          </a:p>
        </p:txBody>
      </p:sp>
      <p:sp>
        <p:nvSpPr>
          <p:cNvPr id="29699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00" name="文本框 7"/>
          <p:cNvSpPr txBox="1"/>
          <p:nvPr/>
        </p:nvSpPr>
        <p:spPr>
          <a:xfrm>
            <a:off x="990600" y="5057775"/>
            <a:ext cx="6802438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def __init__(self) -&gt; def __init__(anyname)</a:t>
            </a:r>
            <a:endParaRPr lang="zh-CN" altLang="en-US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9701" name="文本框 9"/>
          <p:cNvSpPr txBox="1"/>
          <p:nvPr/>
        </p:nvSpPr>
        <p:spPr>
          <a:xfrm>
            <a:off x="7581900" y="4648200"/>
            <a:ext cx="60801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solidFill>
                  <a:srgbClr val="C00000"/>
                </a:solidFill>
                <a:ea typeface="宋体" panose="02010600030101010101" pitchFamily="2" charset="-122"/>
              </a:rPr>
              <a:t>OK!</a:t>
            </a:r>
            <a:endParaRPr lang="zh-CN" altLang="en-US" sz="2000" b="1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标题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latin typeface="+mj-lt"/>
                <a:ea typeface="宋体" panose="02010600030101010101" pitchFamily="2" charset="-122"/>
                <a:cs typeface="+mj-cs"/>
              </a:rPr>
              <a:t>SINGLE INHERITANCE</a:t>
            </a:r>
            <a:endParaRPr lang="zh-CN" altLang="en-US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0722" name="文本占位符 5"/>
          <p:cNvSpPr>
            <a:spLocks noGrp="1"/>
          </p:cNvSpPr>
          <p:nvPr>
            <p:ph type="body" idx="1"/>
          </p:nvPr>
        </p:nvSpPr>
        <p:spPr/>
        <p:txBody>
          <a:bodyPr vert="horz" wrap="square" lIns="91440" tIns="45720" rIns="91440" bIns="45720" anchor="b" anchorCtr="0"/>
          <a:p>
            <a:endParaRPr lang="zh-CN" altLang="en-US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23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5520" y="517969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</a:t>
            </a:r>
            <a:r>
              <a:rPr lang="zh-CN" altLang="en-US"/>
              <a:t>单继承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What is single inheritance?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1746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Each class can have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at most one parent</a:t>
            </a:r>
            <a:r>
              <a:rPr lang="en-US" altLang="zh-CN">
                <a:ea typeface="宋体" panose="02010600030101010101" pitchFamily="2" charset="-122"/>
              </a:rPr>
              <a:t> class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OBJECT-Tiger is a single-inheritance language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Other languages include: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Java</a:t>
            </a:r>
            <a:r>
              <a:rPr lang="en-US" altLang="zh-CN">
                <a:ea typeface="宋体" panose="02010600030101010101" pitchFamily="2" charset="-122"/>
              </a:rPr>
              <a:t>, Swift, C#, Ruby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1747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8" name="文本框 4"/>
          <p:cNvSpPr txBox="1"/>
          <p:nvPr/>
        </p:nvSpPr>
        <p:spPr>
          <a:xfrm>
            <a:off x="2171700" y="3794125"/>
            <a:ext cx="4648200" cy="132238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class Vehicle extends Object 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Class Car extends Vehicle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Class Truck extends Vehicle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…</a:t>
            </a:r>
            <a:endParaRPr lang="zh-CN" altLang="en-US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Field inheritance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2770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Fields are inherited from the parent class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How to co-locate them with newly-defined fields?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Simple for single-inheritance: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prefixing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Recap: object layout in memory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2771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2" name="矩形 4"/>
          <p:cNvSpPr/>
          <p:nvPr/>
        </p:nvSpPr>
        <p:spPr>
          <a:xfrm>
            <a:off x="3200400" y="4991100"/>
            <a:ext cx="457200" cy="533400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32773" name="矩形 5"/>
          <p:cNvSpPr/>
          <p:nvPr/>
        </p:nvSpPr>
        <p:spPr>
          <a:xfrm>
            <a:off x="3657600" y="4989513"/>
            <a:ext cx="304800" cy="5334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32774" name="矩形 6"/>
          <p:cNvSpPr/>
          <p:nvPr/>
        </p:nvSpPr>
        <p:spPr>
          <a:xfrm>
            <a:off x="3962400" y="4989513"/>
            <a:ext cx="304800" cy="5334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32775" name="文本框 7"/>
          <p:cNvSpPr txBox="1"/>
          <p:nvPr/>
        </p:nvSpPr>
        <p:spPr>
          <a:xfrm>
            <a:off x="3243263" y="5056188"/>
            <a:ext cx="37147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solidFill>
                  <a:schemeClr val="bg1"/>
                </a:solidFill>
                <a:ea typeface="宋体" panose="02010600030101010101" pitchFamily="2" charset="-122"/>
              </a:rPr>
              <a:t>A</a:t>
            </a:r>
            <a:endParaRPr lang="zh-CN" altLang="en-US" sz="20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2776" name="文本框 8"/>
          <p:cNvSpPr txBox="1"/>
          <p:nvPr/>
        </p:nvSpPr>
        <p:spPr>
          <a:xfrm>
            <a:off x="1404938" y="5197475"/>
            <a:ext cx="1533525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class descriptor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32777" name="圆角矩形 9"/>
          <p:cNvSpPr/>
          <p:nvPr/>
        </p:nvSpPr>
        <p:spPr>
          <a:xfrm>
            <a:off x="1752600" y="5521325"/>
            <a:ext cx="838200" cy="554038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32778" name="文本框 10"/>
          <p:cNvSpPr txBox="1"/>
          <p:nvPr/>
        </p:nvSpPr>
        <p:spPr>
          <a:xfrm>
            <a:off x="1711325" y="5489575"/>
            <a:ext cx="890588" cy="5540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000" b="1">
                <a:ea typeface="宋体" panose="02010600030101010101" pitchFamily="2" charset="-122"/>
              </a:rPr>
              <a:t>ClassInfo A</a:t>
            </a:r>
            <a:endParaRPr lang="en-US" altLang="zh-CN" sz="1000" b="1"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000" b="1">
                <a:ea typeface="宋体" panose="02010600030101010101" pitchFamily="2" charset="-122"/>
              </a:rPr>
              <a:t>Fields: …</a:t>
            </a:r>
            <a:endParaRPr lang="en-US" altLang="zh-CN" sz="1000" b="1"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000" b="1">
                <a:ea typeface="宋体" panose="02010600030101010101" pitchFamily="2" charset="-122"/>
              </a:rPr>
              <a:t>Methods: …</a:t>
            </a:r>
            <a:endParaRPr lang="en-US" altLang="zh-CN" sz="1000" b="1">
              <a:ea typeface="宋体" panose="02010600030101010101" pitchFamily="2" charset="-122"/>
            </a:endParaRPr>
          </a:p>
        </p:txBody>
      </p:sp>
      <p:cxnSp>
        <p:nvCxnSpPr>
          <p:cNvPr id="32779" name="直线箭头连接符 12"/>
          <p:cNvCxnSpPr>
            <a:stCxn id="32772" idx="1"/>
            <a:endCxn id="32778" idx="3"/>
          </p:cNvCxnSpPr>
          <p:nvPr/>
        </p:nvCxnSpPr>
        <p:spPr>
          <a:xfrm flipH="1">
            <a:off x="2601913" y="5257800"/>
            <a:ext cx="598487" cy="5080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32780" name="矩形 13"/>
          <p:cNvSpPr/>
          <p:nvPr/>
        </p:nvSpPr>
        <p:spPr>
          <a:xfrm>
            <a:off x="4267200" y="4989513"/>
            <a:ext cx="304800" cy="5334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32781" name="文本框 14"/>
          <p:cNvSpPr txBox="1"/>
          <p:nvPr/>
        </p:nvSpPr>
        <p:spPr>
          <a:xfrm>
            <a:off x="3810000" y="4684713"/>
            <a:ext cx="6667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fields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Object-oriented languages are common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Well-known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languages include: C++, Java, Python, JavaScript, Swift……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You must have used them!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Designed to support information hiding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internal (private) states are hidden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Users can only ‘peek’ them through </a:t>
            </a:r>
            <a:r>
              <a:rPr lang="en-US" altLang="zh-CN" i="1">
                <a:ea typeface="宋体" panose="02010600030101010101" pitchFamily="2" charset="-122"/>
              </a:rPr>
              <a:t>methods</a:t>
            </a:r>
            <a:endParaRPr lang="en-US" altLang="zh-CN" i="1">
              <a:ea typeface="宋体" panose="02010600030101010101" pitchFamily="2" charset="-122"/>
            </a:endParaRPr>
          </a:p>
          <a:p>
            <a:endParaRPr lang="en-US" altLang="zh-CN" i="1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Ease of extension with </a:t>
            </a:r>
            <a:r>
              <a:rPr lang="en-US" altLang="zh-CN" i="1">
                <a:ea typeface="宋体" panose="02010600030101010101" pitchFamily="2" charset="-122"/>
              </a:rPr>
              <a:t>inheritance</a:t>
            </a:r>
            <a:endParaRPr lang="zh-CN" altLang="en-US" i="1">
              <a:ea typeface="宋体" panose="02010600030101010101" pitchFamily="2" charset="-122"/>
            </a:endParaRPr>
          </a:p>
        </p:txBody>
      </p:sp>
      <p:sp>
        <p:nvSpPr>
          <p:cNvPr id="15363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Field inheritance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3794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Fields are inherited from the parent class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How to co-locate them with newly-defined fields?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Simple for single-inheritance: prefixing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Recap: object layout in memory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Inherited fields are put at the beginning,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in the same order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3795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796" name="矩形 4"/>
          <p:cNvSpPr/>
          <p:nvPr/>
        </p:nvSpPr>
        <p:spPr>
          <a:xfrm>
            <a:off x="3295650" y="5410200"/>
            <a:ext cx="457200" cy="533400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752850" y="5408613"/>
            <a:ext cx="304800" cy="533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057650" y="5408613"/>
            <a:ext cx="304800" cy="533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9" name="文本框 7"/>
          <p:cNvSpPr txBox="1"/>
          <p:nvPr/>
        </p:nvSpPr>
        <p:spPr>
          <a:xfrm>
            <a:off x="3338513" y="5475288"/>
            <a:ext cx="37147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solidFill>
                  <a:schemeClr val="bg1"/>
                </a:solidFill>
                <a:ea typeface="宋体" panose="02010600030101010101" pitchFamily="2" charset="-122"/>
              </a:rPr>
              <a:t>A</a:t>
            </a:r>
            <a:endParaRPr lang="zh-CN" altLang="en-US" sz="20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4362450" y="5408613"/>
            <a:ext cx="304800" cy="533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667250" y="5408613"/>
            <a:ext cx="304800" cy="5334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972050" y="5408613"/>
            <a:ext cx="304800" cy="5334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803" name="矩形 18"/>
          <p:cNvSpPr/>
          <p:nvPr/>
        </p:nvSpPr>
        <p:spPr>
          <a:xfrm>
            <a:off x="5257800" y="5408613"/>
            <a:ext cx="304800" cy="5334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33804" name="矩形 19"/>
          <p:cNvSpPr/>
          <p:nvPr/>
        </p:nvSpPr>
        <p:spPr>
          <a:xfrm>
            <a:off x="5562600" y="5408613"/>
            <a:ext cx="304800" cy="5334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33805" name="文本框 11"/>
          <p:cNvSpPr txBox="1"/>
          <p:nvPr/>
        </p:nvSpPr>
        <p:spPr>
          <a:xfrm>
            <a:off x="3524250" y="5969000"/>
            <a:ext cx="1209675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grandparent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33806" name="文本框 20"/>
          <p:cNvSpPr txBox="1"/>
          <p:nvPr/>
        </p:nvSpPr>
        <p:spPr>
          <a:xfrm>
            <a:off x="4624388" y="5969000"/>
            <a:ext cx="73660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parent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33807" name="文本框 21"/>
          <p:cNvSpPr txBox="1"/>
          <p:nvPr/>
        </p:nvSpPr>
        <p:spPr>
          <a:xfrm>
            <a:off x="5278438" y="5969000"/>
            <a:ext cx="587375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child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An example in OBJECT-Tiger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4818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4819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20" name="文本框 4"/>
          <p:cNvSpPr txBox="1"/>
          <p:nvPr/>
        </p:nvSpPr>
        <p:spPr>
          <a:xfrm>
            <a:off x="617538" y="2306638"/>
            <a:ext cx="3878262" cy="4094162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class A extends Object {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var a := 0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class B extends A {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var b := 0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var c := 0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class C extends A {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var d := 0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class D extends B {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var e := 0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zh-CN" altLang="en-US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34821" name="文本框 5"/>
          <p:cNvSpPr txBox="1"/>
          <p:nvPr/>
        </p:nvSpPr>
        <p:spPr>
          <a:xfrm>
            <a:off x="2128838" y="1795463"/>
            <a:ext cx="855662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>
                <a:ea typeface="宋体" panose="02010600030101010101" pitchFamily="2" charset="-122"/>
              </a:rPr>
              <a:t>code</a:t>
            </a:r>
            <a:endParaRPr lang="zh-CN" altLang="en-US" sz="2400" b="1">
              <a:ea typeface="宋体" panose="02010600030101010101" pitchFamily="2" charset="-122"/>
            </a:endParaRPr>
          </a:p>
        </p:txBody>
      </p:sp>
      <p:sp>
        <p:nvSpPr>
          <p:cNvPr id="34822" name="矩形 6"/>
          <p:cNvSpPr/>
          <p:nvPr/>
        </p:nvSpPr>
        <p:spPr>
          <a:xfrm>
            <a:off x="6324600" y="2590800"/>
            <a:ext cx="990600" cy="457200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34823" name="文本框 7"/>
          <p:cNvSpPr txBox="1"/>
          <p:nvPr/>
        </p:nvSpPr>
        <p:spPr>
          <a:xfrm>
            <a:off x="6300788" y="2613025"/>
            <a:ext cx="103822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solidFill>
                  <a:schemeClr val="bg1"/>
                </a:solidFill>
                <a:ea typeface="宋体" panose="02010600030101010101" pitchFamily="2" charset="-122"/>
              </a:rPr>
              <a:t>Object</a:t>
            </a:r>
            <a:endParaRPr lang="zh-CN" altLang="en-US" sz="20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4824" name="矩形 8"/>
          <p:cNvSpPr/>
          <p:nvPr/>
        </p:nvSpPr>
        <p:spPr>
          <a:xfrm>
            <a:off x="6553200" y="3429000"/>
            <a:ext cx="455613" cy="457200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34825" name="文本框 9"/>
          <p:cNvSpPr txBox="1"/>
          <p:nvPr/>
        </p:nvSpPr>
        <p:spPr>
          <a:xfrm>
            <a:off x="6594475" y="3451225"/>
            <a:ext cx="37306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solidFill>
                  <a:schemeClr val="bg1"/>
                </a:solidFill>
                <a:ea typeface="宋体" panose="02010600030101010101" pitchFamily="2" charset="-122"/>
              </a:rPr>
              <a:t>A</a:t>
            </a:r>
            <a:endParaRPr lang="zh-CN" altLang="en-US" sz="20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4826" name="矩形 10"/>
          <p:cNvSpPr/>
          <p:nvPr/>
        </p:nvSpPr>
        <p:spPr>
          <a:xfrm>
            <a:off x="5934075" y="4279900"/>
            <a:ext cx="455613" cy="457200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34827" name="文本框 11"/>
          <p:cNvSpPr txBox="1"/>
          <p:nvPr/>
        </p:nvSpPr>
        <p:spPr>
          <a:xfrm>
            <a:off x="5975350" y="4302125"/>
            <a:ext cx="34607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solidFill>
                  <a:schemeClr val="bg1"/>
                </a:solidFill>
                <a:ea typeface="宋体" panose="02010600030101010101" pitchFamily="2" charset="-122"/>
              </a:rPr>
              <a:t>B</a:t>
            </a:r>
            <a:endParaRPr lang="zh-CN" altLang="en-US" sz="20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4828" name="矩形 12"/>
          <p:cNvSpPr/>
          <p:nvPr/>
        </p:nvSpPr>
        <p:spPr>
          <a:xfrm>
            <a:off x="7134225" y="4279900"/>
            <a:ext cx="454025" cy="457200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34829" name="文本框 13"/>
          <p:cNvSpPr txBox="1"/>
          <p:nvPr/>
        </p:nvSpPr>
        <p:spPr>
          <a:xfrm>
            <a:off x="7175500" y="4302125"/>
            <a:ext cx="338138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solidFill>
                  <a:schemeClr val="bg1"/>
                </a:solidFill>
                <a:ea typeface="宋体" panose="02010600030101010101" pitchFamily="2" charset="-122"/>
              </a:rPr>
              <a:t>C</a:t>
            </a:r>
            <a:endParaRPr lang="zh-CN" altLang="en-US" sz="20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4830" name="矩形 14"/>
          <p:cNvSpPr/>
          <p:nvPr/>
        </p:nvSpPr>
        <p:spPr>
          <a:xfrm>
            <a:off x="5934075" y="5127625"/>
            <a:ext cx="455613" cy="457200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34831" name="文本框 15"/>
          <p:cNvSpPr txBox="1"/>
          <p:nvPr/>
        </p:nvSpPr>
        <p:spPr>
          <a:xfrm>
            <a:off x="5975350" y="5149850"/>
            <a:ext cx="369888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solidFill>
                  <a:schemeClr val="bg1"/>
                </a:solidFill>
                <a:ea typeface="宋体" panose="02010600030101010101" pitchFamily="2" charset="-122"/>
              </a:rPr>
              <a:t>D</a:t>
            </a:r>
            <a:endParaRPr lang="zh-CN" altLang="en-US" sz="20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cxnSp>
        <p:nvCxnSpPr>
          <p:cNvPr id="34832" name="直线箭头连接符 17"/>
          <p:cNvCxnSpPr>
            <a:stCxn id="34822" idx="2"/>
            <a:endCxn id="34825" idx="0"/>
          </p:cNvCxnSpPr>
          <p:nvPr/>
        </p:nvCxnSpPr>
        <p:spPr>
          <a:xfrm flipH="1">
            <a:off x="6780213" y="3048000"/>
            <a:ext cx="39687" cy="403225"/>
          </a:xfrm>
          <a:prstGeom prst="straightConnector1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4833" name="直线箭头连接符 18"/>
          <p:cNvCxnSpPr>
            <a:endCxn id="34827" idx="0"/>
          </p:cNvCxnSpPr>
          <p:nvPr/>
        </p:nvCxnSpPr>
        <p:spPr>
          <a:xfrm flipH="1">
            <a:off x="6148388" y="3886200"/>
            <a:ext cx="631825" cy="415925"/>
          </a:xfrm>
          <a:prstGeom prst="straightConnector1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4834" name="直线箭头连接符 21"/>
          <p:cNvCxnSpPr>
            <a:stCxn id="34824" idx="2"/>
            <a:endCxn id="34829" idx="0"/>
          </p:cNvCxnSpPr>
          <p:nvPr/>
        </p:nvCxnSpPr>
        <p:spPr>
          <a:xfrm>
            <a:off x="6780213" y="3886200"/>
            <a:ext cx="563562" cy="415925"/>
          </a:xfrm>
          <a:prstGeom prst="straightConnector1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4835" name="直线箭头连接符 24"/>
          <p:cNvCxnSpPr>
            <a:endCxn id="34831" idx="0"/>
          </p:cNvCxnSpPr>
          <p:nvPr/>
        </p:nvCxnSpPr>
        <p:spPr>
          <a:xfrm>
            <a:off x="6134100" y="4752975"/>
            <a:ext cx="26988" cy="396875"/>
          </a:xfrm>
          <a:prstGeom prst="straightConnector1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34836" name="文本框 27"/>
          <p:cNvSpPr txBox="1"/>
          <p:nvPr/>
        </p:nvSpPr>
        <p:spPr>
          <a:xfrm>
            <a:off x="5592763" y="1795463"/>
            <a:ext cx="2297112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>
                <a:ea typeface="宋体" panose="02010600030101010101" pitchFamily="2" charset="-122"/>
              </a:rPr>
              <a:t>type</a:t>
            </a:r>
            <a:r>
              <a:rPr lang="zh-CN" altLang="en-US" sz="2400" b="1">
                <a:ea typeface="宋体" panose="02010600030101010101" pitchFamily="2" charset="-122"/>
              </a:rPr>
              <a:t> </a:t>
            </a:r>
            <a:r>
              <a:rPr lang="en-US" altLang="zh-CN" sz="2400" b="1">
                <a:ea typeface="宋体" panose="02010600030101010101" pitchFamily="2" charset="-122"/>
              </a:rPr>
              <a:t>hierarchy</a:t>
            </a:r>
            <a:endParaRPr lang="zh-CN" altLang="en-US" sz="2400" b="1">
              <a:ea typeface="宋体" panose="02010600030101010101" pitchFamily="2" charset="-122"/>
            </a:endParaRPr>
          </a:p>
        </p:txBody>
      </p:sp>
      <p:sp>
        <p:nvSpPr>
          <p:cNvPr id="34837" name="椭圆 29"/>
          <p:cNvSpPr/>
          <p:nvPr/>
        </p:nvSpPr>
        <p:spPr>
          <a:xfrm>
            <a:off x="7324725" y="3268663"/>
            <a:ext cx="401638" cy="401637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34838" name="文本框 30"/>
          <p:cNvSpPr txBox="1"/>
          <p:nvPr/>
        </p:nvSpPr>
        <p:spPr>
          <a:xfrm>
            <a:off x="7369175" y="3233738"/>
            <a:ext cx="31591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a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34839" name="椭圆 31"/>
          <p:cNvSpPr/>
          <p:nvPr/>
        </p:nvSpPr>
        <p:spPr>
          <a:xfrm>
            <a:off x="5321300" y="3938588"/>
            <a:ext cx="401638" cy="401637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34840" name="文本框 32"/>
          <p:cNvSpPr txBox="1"/>
          <p:nvPr/>
        </p:nvSpPr>
        <p:spPr>
          <a:xfrm>
            <a:off x="5365750" y="3903663"/>
            <a:ext cx="33655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b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34841" name="椭圆 33"/>
          <p:cNvSpPr/>
          <p:nvPr/>
        </p:nvSpPr>
        <p:spPr>
          <a:xfrm>
            <a:off x="5319713" y="4537075"/>
            <a:ext cx="401637" cy="401638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34842" name="文本框 34"/>
          <p:cNvSpPr txBox="1"/>
          <p:nvPr/>
        </p:nvSpPr>
        <p:spPr>
          <a:xfrm>
            <a:off x="5362575" y="4502150"/>
            <a:ext cx="31750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c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cxnSp>
        <p:nvCxnSpPr>
          <p:cNvPr id="34843" name="直线箭头连接符 36"/>
          <p:cNvCxnSpPr>
            <a:stCxn id="34824" idx="3"/>
            <a:endCxn id="34837" idx="2"/>
          </p:cNvCxnSpPr>
          <p:nvPr/>
        </p:nvCxnSpPr>
        <p:spPr>
          <a:xfrm flipV="1">
            <a:off x="7008813" y="3470275"/>
            <a:ext cx="315912" cy="1873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4844" name="直线箭头连接符 38"/>
          <p:cNvCxnSpPr>
            <a:stCxn id="34826" idx="1"/>
          </p:cNvCxnSpPr>
          <p:nvPr/>
        </p:nvCxnSpPr>
        <p:spPr>
          <a:xfrm flipH="1" flipV="1">
            <a:off x="5680075" y="4279900"/>
            <a:ext cx="254000" cy="2286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4845" name="直线箭头连接符 40"/>
          <p:cNvCxnSpPr>
            <a:stCxn id="34826" idx="1"/>
            <a:endCxn id="34841" idx="6"/>
          </p:cNvCxnSpPr>
          <p:nvPr/>
        </p:nvCxnSpPr>
        <p:spPr>
          <a:xfrm flipH="1">
            <a:off x="5721350" y="4508500"/>
            <a:ext cx="212725" cy="2301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4846" name="椭圆 43"/>
          <p:cNvSpPr/>
          <p:nvPr/>
        </p:nvSpPr>
        <p:spPr>
          <a:xfrm>
            <a:off x="7927975" y="4313238"/>
            <a:ext cx="401638" cy="401637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34847" name="文本框 44"/>
          <p:cNvSpPr txBox="1"/>
          <p:nvPr/>
        </p:nvSpPr>
        <p:spPr>
          <a:xfrm>
            <a:off x="7972425" y="4278313"/>
            <a:ext cx="33496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d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cxnSp>
        <p:nvCxnSpPr>
          <p:cNvPr id="34848" name="直线连接符 48"/>
          <p:cNvCxnSpPr>
            <a:stCxn id="34828" idx="3"/>
            <a:endCxn id="34846" idx="2"/>
          </p:cNvCxnSpPr>
          <p:nvPr/>
        </p:nvCxnSpPr>
        <p:spPr>
          <a:xfrm>
            <a:off x="7588250" y="4508500"/>
            <a:ext cx="339725" cy="6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4849" name="椭圆 50"/>
          <p:cNvSpPr/>
          <p:nvPr/>
        </p:nvSpPr>
        <p:spPr>
          <a:xfrm>
            <a:off x="6723063" y="5149850"/>
            <a:ext cx="401637" cy="401638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34850" name="文本框 51"/>
          <p:cNvSpPr txBox="1"/>
          <p:nvPr/>
        </p:nvSpPr>
        <p:spPr>
          <a:xfrm>
            <a:off x="6765925" y="5114925"/>
            <a:ext cx="32702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e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cxnSp>
        <p:nvCxnSpPr>
          <p:cNvPr id="34851" name="直线连接符 53"/>
          <p:cNvCxnSpPr>
            <a:stCxn id="34830" idx="3"/>
            <a:endCxn id="34849" idx="2"/>
          </p:cNvCxnSpPr>
          <p:nvPr/>
        </p:nvCxnSpPr>
        <p:spPr>
          <a:xfrm flipV="1">
            <a:off x="6389688" y="5351463"/>
            <a:ext cx="333375" cy="47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An example in OBJECT-Tiger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5842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5843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44" name="矩形 6"/>
          <p:cNvSpPr/>
          <p:nvPr/>
        </p:nvSpPr>
        <p:spPr>
          <a:xfrm>
            <a:off x="1951038" y="2590800"/>
            <a:ext cx="990600" cy="457200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35845" name="文本框 7"/>
          <p:cNvSpPr txBox="1"/>
          <p:nvPr/>
        </p:nvSpPr>
        <p:spPr>
          <a:xfrm>
            <a:off x="1927225" y="2613025"/>
            <a:ext cx="103822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solidFill>
                  <a:schemeClr val="bg1"/>
                </a:solidFill>
                <a:ea typeface="宋体" panose="02010600030101010101" pitchFamily="2" charset="-122"/>
              </a:rPr>
              <a:t>Object</a:t>
            </a:r>
            <a:endParaRPr lang="zh-CN" altLang="en-US" sz="20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5846" name="矩形 8"/>
          <p:cNvSpPr/>
          <p:nvPr/>
        </p:nvSpPr>
        <p:spPr>
          <a:xfrm>
            <a:off x="2179638" y="3429000"/>
            <a:ext cx="455612" cy="457200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35847" name="文本框 9"/>
          <p:cNvSpPr txBox="1"/>
          <p:nvPr/>
        </p:nvSpPr>
        <p:spPr>
          <a:xfrm>
            <a:off x="2220913" y="3451225"/>
            <a:ext cx="373062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solidFill>
                  <a:schemeClr val="bg1"/>
                </a:solidFill>
                <a:ea typeface="宋体" panose="02010600030101010101" pitchFamily="2" charset="-122"/>
              </a:rPr>
              <a:t>A</a:t>
            </a:r>
            <a:endParaRPr lang="zh-CN" altLang="en-US" sz="20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5848" name="矩形 10"/>
          <p:cNvSpPr/>
          <p:nvPr/>
        </p:nvSpPr>
        <p:spPr>
          <a:xfrm>
            <a:off x="1560513" y="4279900"/>
            <a:ext cx="454025" cy="457200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35849" name="文本框 11"/>
          <p:cNvSpPr txBox="1"/>
          <p:nvPr/>
        </p:nvSpPr>
        <p:spPr>
          <a:xfrm>
            <a:off x="1601788" y="4302125"/>
            <a:ext cx="34607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solidFill>
                  <a:schemeClr val="bg1"/>
                </a:solidFill>
                <a:ea typeface="宋体" panose="02010600030101010101" pitchFamily="2" charset="-122"/>
              </a:rPr>
              <a:t>B</a:t>
            </a:r>
            <a:endParaRPr lang="zh-CN" altLang="en-US" sz="20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5850" name="矩形 12"/>
          <p:cNvSpPr/>
          <p:nvPr/>
        </p:nvSpPr>
        <p:spPr>
          <a:xfrm>
            <a:off x="2759075" y="4279900"/>
            <a:ext cx="455613" cy="457200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35851" name="文本框 13"/>
          <p:cNvSpPr txBox="1"/>
          <p:nvPr/>
        </p:nvSpPr>
        <p:spPr>
          <a:xfrm>
            <a:off x="2801938" y="4302125"/>
            <a:ext cx="338137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solidFill>
                  <a:schemeClr val="bg1"/>
                </a:solidFill>
                <a:ea typeface="宋体" panose="02010600030101010101" pitchFamily="2" charset="-122"/>
              </a:rPr>
              <a:t>C</a:t>
            </a:r>
            <a:endParaRPr lang="zh-CN" altLang="en-US" sz="20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5852" name="矩形 14"/>
          <p:cNvSpPr/>
          <p:nvPr/>
        </p:nvSpPr>
        <p:spPr>
          <a:xfrm>
            <a:off x="1560513" y="5127625"/>
            <a:ext cx="454025" cy="457200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35853" name="文本框 15"/>
          <p:cNvSpPr txBox="1"/>
          <p:nvPr/>
        </p:nvSpPr>
        <p:spPr>
          <a:xfrm>
            <a:off x="1601788" y="5149850"/>
            <a:ext cx="369887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solidFill>
                  <a:schemeClr val="bg1"/>
                </a:solidFill>
                <a:ea typeface="宋体" panose="02010600030101010101" pitchFamily="2" charset="-122"/>
              </a:rPr>
              <a:t>D</a:t>
            </a:r>
            <a:endParaRPr lang="zh-CN" altLang="en-US" sz="20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cxnSp>
        <p:nvCxnSpPr>
          <p:cNvPr id="35854" name="直线箭头连接符 17"/>
          <p:cNvCxnSpPr>
            <a:stCxn id="35844" idx="2"/>
            <a:endCxn id="35847" idx="0"/>
          </p:cNvCxnSpPr>
          <p:nvPr/>
        </p:nvCxnSpPr>
        <p:spPr>
          <a:xfrm flipH="1">
            <a:off x="2406650" y="3048000"/>
            <a:ext cx="39688" cy="403225"/>
          </a:xfrm>
          <a:prstGeom prst="straightConnector1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5855" name="直线箭头连接符 18"/>
          <p:cNvCxnSpPr>
            <a:endCxn id="35849" idx="0"/>
          </p:cNvCxnSpPr>
          <p:nvPr/>
        </p:nvCxnSpPr>
        <p:spPr>
          <a:xfrm flipH="1">
            <a:off x="1774825" y="3886200"/>
            <a:ext cx="631825" cy="415925"/>
          </a:xfrm>
          <a:prstGeom prst="straightConnector1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5856" name="直线箭头连接符 21"/>
          <p:cNvCxnSpPr>
            <a:stCxn id="35846" idx="2"/>
            <a:endCxn id="35851" idx="0"/>
          </p:cNvCxnSpPr>
          <p:nvPr/>
        </p:nvCxnSpPr>
        <p:spPr>
          <a:xfrm>
            <a:off x="2406650" y="3886200"/>
            <a:ext cx="563563" cy="415925"/>
          </a:xfrm>
          <a:prstGeom prst="straightConnector1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5857" name="直线箭头连接符 24"/>
          <p:cNvCxnSpPr>
            <a:endCxn id="35853" idx="0"/>
          </p:cNvCxnSpPr>
          <p:nvPr/>
        </p:nvCxnSpPr>
        <p:spPr>
          <a:xfrm>
            <a:off x="1760538" y="4752975"/>
            <a:ext cx="26987" cy="396875"/>
          </a:xfrm>
          <a:prstGeom prst="straightConnector1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35858" name="文本框 27"/>
          <p:cNvSpPr txBox="1"/>
          <p:nvPr/>
        </p:nvSpPr>
        <p:spPr>
          <a:xfrm>
            <a:off x="1219200" y="1795463"/>
            <a:ext cx="2297113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>
                <a:ea typeface="宋体" panose="02010600030101010101" pitchFamily="2" charset="-122"/>
              </a:rPr>
              <a:t>type</a:t>
            </a:r>
            <a:r>
              <a:rPr lang="zh-CN" altLang="en-US" sz="2400" b="1">
                <a:ea typeface="宋体" panose="02010600030101010101" pitchFamily="2" charset="-122"/>
              </a:rPr>
              <a:t> </a:t>
            </a:r>
            <a:r>
              <a:rPr lang="en-US" altLang="zh-CN" sz="2400" b="1">
                <a:ea typeface="宋体" panose="02010600030101010101" pitchFamily="2" charset="-122"/>
              </a:rPr>
              <a:t>hierarchy</a:t>
            </a:r>
            <a:endParaRPr lang="zh-CN" altLang="en-US" sz="2400" b="1">
              <a:ea typeface="宋体" panose="02010600030101010101" pitchFamily="2" charset="-122"/>
            </a:endParaRPr>
          </a:p>
        </p:txBody>
      </p:sp>
      <p:sp>
        <p:nvSpPr>
          <p:cNvPr id="35859" name="椭圆 29"/>
          <p:cNvSpPr/>
          <p:nvPr/>
        </p:nvSpPr>
        <p:spPr>
          <a:xfrm>
            <a:off x="2951163" y="3268663"/>
            <a:ext cx="401637" cy="401637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35860" name="文本框 30"/>
          <p:cNvSpPr txBox="1"/>
          <p:nvPr/>
        </p:nvSpPr>
        <p:spPr>
          <a:xfrm>
            <a:off x="2995613" y="3233738"/>
            <a:ext cx="315912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a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35861" name="椭圆 31"/>
          <p:cNvSpPr/>
          <p:nvPr/>
        </p:nvSpPr>
        <p:spPr>
          <a:xfrm>
            <a:off x="947738" y="3938588"/>
            <a:ext cx="401637" cy="401637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35862" name="文本框 32"/>
          <p:cNvSpPr txBox="1"/>
          <p:nvPr/>
        </p:nvSpPr>
        <p:spPr>
          <a:xfrm>
            <a:off x="992188" y="3903663"/>
            <a:ext cx="33655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b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35863" name="椭圆 33"/>
          <p:cNvSpPr/>
          <p:nvPr/>
        </p:nvSpPr>
        <p:spPr>
          <a:xfrm>
            <a:off x="946150" y="4537075"/>
            <a:ext cx="401638" cy="401638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35864" name="文本框 34"/>
          <p:cNvSpPr txBox="1"/>
          <p:nvPr/>
        </p:nvSpPr>
        <p:spPr>
          <a:xfrm>
            <a:off x="989013" y="4502150"/>
            <a:ext cx="31750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c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cxnSp>
        <p:nvCxnSpPr>
          <p:cNvPr id="35865" name="直线箭头连接符 36"/>
          <p:cNvCxnSpPr>
            <a:stCxn id="35846" idx="3"/>
            <a:endCxn id="35859" idx="2"/>
          </p:cNvCxnSpPr>
          <p:nvPr/>
        </p:nvCxnSpPr>
        <p:spPr>
          <a:xfrm flipV="1">
            <a:off x="2635250" y="3470275"/>
            <a:ext cx="315913" cy="1873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5866" name="直线箭头连接符 38"/>
          <p:cNvCxnSpPr>
            <a:stCxn id="35848" idx="1"/>
          </p:cNvCxnSpPr>
          <p:nvPr/>
        </p:nvCxnSpPr>
        <p:spPr>
          <a:xfrm flipH="1" flipV="1">
            <a:off x="1306513" y="4279900"/>
            <a:ext cx="254000" cy="2286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5867" name="直线箭头连接符 40"/>
          <p:cNvCxnSpPr>
            <a:stCxn id="35848" idx="1"/>
            <a:endCxn id="35863" idx="6"/>
          </p:cNvCxnSpPr>
          <p:nvPr/>
        </p:nvCxnSpPr>
        <p:spPr>
          <a:xfrm flipH="1">
            <a:off x="1347788" y="4508500"/>
            <a:ext cx="212725" cy="2301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5868" name="椭圆 43"/>
          <p:cNvSpPr/>
          <p:nvPr/>
        </p:nvSpPr>
        <p:spPr>
          <a:xfrm>
            <a:off x="3554413" y="4313238"/>
            <a:ext cx="401637" cy="401637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35869" name="文本框 44"/>
          <p:cNvSpPr txBox="1"/>
          <p:nvPr/>
        </p:nvSpPr>
        <p:spPr>
          <a:xfrm>
            <a:off x="3598863" y="4278313"/>
            <a:ext cx="334962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d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cxnSp>
        <p:nvCxnSpPr>
          <p:cNvPr id="35870" name="直线连接符 48"/>
          <p:cNvCxnSpPr>
            <a:stCxn id="35850" idx="3"/>
            <a:endCxn id="35868" idx="2"/>
          </p:cNvCxnSpPr>
          <p:nvPr/>
        </p:nvCxnSpPr>
        <p:spPr>
          <a:xfrm>
            <a:off x="3214688" y="4508500"/>
            <a:ext cx="339725" cy="6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5871" name="椭圆 50"/>
          <p:cNvSpPr/>
          <p:nvPr/>
        </p:nvSpPr>
        <p:spPr>
          <a:xfrm>
            <a:off x="2349500" y="5149850"/>
            <a:ext cx="401638" cy="401638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35872" name="文本框 51"/>
          <p:cNvSpPr txBox="1"/>
          <p:nvPr/>
        </p:nvSpPr>
        <p:spPr>
          <a:xfrm>
            <a:off x="2392363" y="5114925"/>
            <a:ext cx="32702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e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cxnSp>
        <p:nvCxnSpPr>
          <p:cNvPr id="35873" name="直线连接符 53"/>
          <p:cNvCxnSpPr>
            <a:stCxn id="35852" idx="3"/>
            <a:endCxn id="35871" idx="2"/>
          </p:cNvCxnSpPr>
          <p:nvPr/>
        </p:nvCxnSpPr>
        <p:spPr>
          <a:xfrm flipV="1">
            <a:off x="2014538" y="5351463"/>
            <a:ext cx="334962" cy="47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pic>
        <p:nvPicPr>
          <p:cNvPr id="35874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22763" y="2867025"/>
            <a:ext cx="4632325" cy="1968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75" name="文本框 39"/>
          <p:cNvSpPr txBox="1"/>
          <p:nvPr/>
        </p:nvSpPr>
        <p:spPr>
          <a:xfrm>
            <a:off x="5518150" y="1795463"/>
            <a:ext cx="2089150" cy="8302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>
                <a:ea typeface="宋体" panose="02010600030101010101" pitchFamily="2" charset="-122"/>
              </a:rPr>
              <a:t>object layout</a:t>
            </a:r>
            <a:endParaRPr lang="en-US" altLang="zh-CN" sz="2400" b="1"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zh-CN" altLang="en-US" sz="2400" b="1">
              <a:ea typeface="宋体" panose="02010600030101010101" pitchFamily="2" charset="-122"/>
            </a:endParaRPr>
          </a:p>
        </p:txBody>
      </p:sp>
      <p:sp>
        <p:nvSpPr>
          <p:cNvPr id="35876" name="文本框 20"/>
          <p:cNvSpPr txBox="1"/>
          <p:nvPr/>
        </p:nvSpPr>
        <p:spPr>
          <a:xfrm>
            <a:off x="3933825" y="5480050"/>
            <a:ext cx="507682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Fields are ordered by following the path!</a:t>
            </a:r>
            <a:endParaRPr lang="zh-CN" altLang="en-US" sz="20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92270" y="2273300"/>
            <a:ext cx="45065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layout</a:t>
            </a:r>
            <a:r>
              <a:rPr lang="zh-CN" altLang="en-US" sz="1600"/>
              <a:t>中的</a:t>
            </a:r>
            <a:r>
              <a:rPr lang="en-US" altLang="zh-CN" sz="1600"/>
              <a:t>descriptor</a:t>
            </a:r>
            <a:r>
              <a:rPr lang="zh-CN" altLang="en-US" sz="1600"/>
              <a:t>应该实现成一个指针</a:t>
            </a:r>
            <a:endParaRPr lang="zh-CN" altLang="en-US"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Method inheritance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6866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Methods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are similar to fields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Except overriding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6867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6868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2600" y="2514600"/>
            <a:ext cx="5335588" cy="5257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 bwMode="auto">
          <a:xfrm>
            <a:off x="2590800" y="3419475"/>
            <a:ext cx="1752600" cy="152400"/>
          </a:xfrm>
          <a:prstGeom prst="rect">
            <a:avLst/>
          </a:prstGeom>
          <a:solidFill>
            <a:schemeClr val="bg1">
              <a:lumMod val="85000"/>
              <a:alpha val="86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870" name="矩形 6"/>
          <p:cNvSpPr/>
          <p:nvPr/>
        </p:nvSpPr>
        <p:spPr>
          <a:xfrm>
            <a:off x="2590800" y="5302250"/>
            <a:ext cx="1752600" cy="1524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cxnSp>
        <p:nvCxnSpPr>
          <p:cNvPr id="36871" name="直线箭头连接符 8"/>
          <p:cNvCxnSpPr>
            <a:stCxn id="36870" idx="0"/>
            <a:endCxn id="6" idx="2"/>
          </p:cNvCxnSpPr>
          <p:nvPr/>
        </p:nvCxnSpPr>
        <p:spPr>
          <a:xfrm flipV="1">
            <a:off x="3467100" y="3571875"/>
            <a:ext cx="0" cy="17303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Method inheritance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Methods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are similar to fields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Except overriding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Methods declared in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different classes should be differentiated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In our class, we use “classname_methodname”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E.g.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Truck</a:t>
            </a:r>
            <a:r>
              <a:rPr lang="en-US" altLang="zh-CN">
                <a:ea typeface="宋体" panose="02010600030101010101" pitchFamily="2" charset="-122"/>
              </a:rPr>
              <a:t>_move/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Vehicle</a:t>
            </a:r>
            <a:r>
              <a:rPr lang="en-US" altLang="zh-CN">
                <a:ea typeface="宋体" panose="02010600030101010101" pitchFamily="2" charset="-122"/>
              </a:rPr>
              <a:t>_move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7891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Dynamic (Overridden) methods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8914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We do not know which method should be called before the function is running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For example, the type depends on user input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Solution: looking up the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class descriptor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finding the corresponding method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8915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6" name="文本框 4"/>
          <p:cNvSpPr txBox="1"/>
          <p:nvPr/>
        </p:nvSpPr>
        <p:spPr>
          <a:xfrm>
            <a:off x="1171575" y="3048000"/>
            <a:ext cx="6648450" cy="708025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var v</a:t>
            </a:r>
            <a:r>
              <a:rPr lang="zh-CN" altLang="en-US" sz="2000" b="1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:= if input() new Truck else new Car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v.move(60)</a:t>
            </a:r>
            <a:endParaRPr lang="zh-CN" altLang="en-US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38917" name="文本框 5"/>
          <p:cNvSpPr txBox="1"/>
          <p:nvPr/>
        </p:nvSpPr>
        <p:spPr>
          <a:xfrm>
            <a:off x="2701925" y="3355975"/>
            <a:ext cx="235585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 ——  which move?</a:t>
            </a:r>
            <a:endParaRPr lang="zh-CN" altLang="en-US" sz="20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An example for class descriptors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938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939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40" name="文本框 4"/>
          <p:cNvSpPr txBox="1"/>
          <p:nvPr/>
        </p:nvSpPr>
        <p:spPr>
          <a:xfrm>
            <a:off x="638175" y="2076450"/>
            <a:ext cx="3878263" cy="440055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class A extends Object {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var x := 0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method f() {…}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class B extends A {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method g() {…}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class C extends B {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method g() {…}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Class D extends C {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var y := 0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method f() {…}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zh-CN" altLang="en-US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pic>
        <p:nvPicPr>
          <p:cNvPr id="39941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1850" y="3124200"/>
            <a:ext cx="4267200" cy="17160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942" name="文本框 6"/>
          <p:cNvSpPr txBox="1"/>
          <p:nvPr/>
        </p:nvSpPr>
        <p:spPr>
          <a:xfrm>
            <a:off x="2178050" y="1600200"/>
            <a:ext cx="798513" cy="4302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200" b="1">
                <a:ea typeface="宋体" panose="02010600030101010101" pitchFamily="2" charset="-122"/>
              </a:rPr>
              <a:t>code</a:t>
            </a:r>
            <a:endParaRPr lang="zh-CN" altLang="en-US" sz="2200" b="1">
              <a:ea typeface="宋体" panose="02010600030101010101" pitchFamily="2" charset="-122"/>
            </a:endParaRPr>
          </a:p>
        </p:txBody>
      </p:sp>
      <p:sp>
        <p:nvSpPr>
          <p:cNvPr id="39943" name="文本框 7"/>
          <p:cNvSpPr txBox="1"/>
          <p:nvPr/>
        </p:nvSpPr>
        <p:spPr>
          <a:xfrm>
            <a:off x="4948238" y="1606550"/>
            <a:ext cx="3654425" cy="4302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200" b="1">
                <a:ea typeface="宋体" panose="02010600030101010101" pitchFamily="2" charset="-122"/>
              </a:rPr>
              <a:t>object &amp; class descriptors</a:t>
            </a:r>
            <a:endParaRPr lang="zh-CN" altLang="en-US" sz="2200" b="1">
              <a:ea typeface="宋体" panose="02010600030101010101" pitchFamily="2" charset="-122"/>
            </a:endParaRPr>
          </a:p>
        </p:txBody>
      </p:sp>
      <p:cxnSp>
        <p:nvCxnSpPr>
          <p:cNvPr id="39944" name="直线箭头连接符 9"/>
          <p:cNvCxnSpPr/>
          <p:nvPr/>
        </p:nvCxnSpPr>
        <p:spPr>
          <a:xfrm flipH="1">
            <a:off x="6248400" y="4700588"/>
            <a:ext cx="381000" cy="0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9945" name="直线箭头连接符 10"/>
          <p:cNvCxnSpPr/>
          <p:nvPr/>
        </p:nvCxnSpPr>
        <p:spPr>
          <a:xfrm flipH="1">
            <a:off x="7086600" y="4419600"/>
            <a:ext cx="381000" cy="0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39946" name="文本框 11"/>
          <p:cNvSpPr txBox="1"/>
          <p:nvPr/>
        </p:nvSpPr>
        <p:spPr>
          <a:xfrm>
            <a:off x="6088063" y="4700588"/>
            <a:ext cx="687387" cy="2460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000" b="1">
                <a:solidFill>
                  <a:srgbClr val="FF0000"/>
                </a:solidFill>
                <a:ea typeface="宋体" panose="02010600030101010101" pitchFamily="2" charset="-122"/>
              </a:rPr>
              <a:t>override</a:t>
            </a:r>
            <a:endParaRPr lang="zh-CN" altLang="en-US" sz="10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9947" name="文本框 12"/>
          <p:cNvSpPr txBox="1"/>
          <p:nvPr/>
        </p:nvSpPr>
        <p:spPr>
          <a:xfrm>
            <a:off x="6934200" y="4121150"/>
            <a:ext cx="687388" cy="2460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000" b="1">
                <a:solidFill>
                  <a:srgbClr val="FF0000"/>
                </a:solidFill>
                <a:ea typeface="宋体" panose="02010600030101010101" pitchFamily="2" charset="-122"/>
              </a:rPr>
              <a:t>override</a:t>
            </a:r>
            <a:endParaRPr lang="zh-CN" altLang="en-US" sz="10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9948" name="左中括号 14"/>
          <p:cNvSpPr/>
          <p:nvPr/>
        </p:nvSpPr>
        <p:spPr>
          <a:xfrm rot="-5400000">
            <a:off x="6403975" y="3349625"/>
            <a:ext cx="69850" cy="3124200"/>
          </a:xfrm>
          <a:prstGeom prst="leftBracket">
            <a:avLst>
              <a:gd name="adj" fmla="val 8489"/>
            </a:avLst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39949" name="文本框 16"/>
          <p:cNvSpPr txBox="1"/>
          <p:nvPr/>
        </p:nvSpPr>
        <p:spPr>
          <a:xfrm>
            <a:off x="4765675" y="4932363"/>
            <a:ext cx="33464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solidFill>
                  <a:srgbClr val="FF0000"/>
                </a:solidFill>
                <a:ea typeface="宋体" panose="02010600030101010101" pitchFamily="2" charset="-122"/>
              </a:rPr>
              <a:t>stores real targets (pointers to code)</a:t>
            </a:r>
            <a:endParaRPr lang="en-US" altLang="zh-CN" sz="14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Instructions in dynamic method lookup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0962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Suppose object c is in Type c, then c.f() should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Fetch the class descriptor at offset 0 from c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Fetch the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method pointer </a:t>
            </a:r>
            <a:r>
              <a:rPr lang="en-US" altLang="zh-CN" i="1">
                <a:solidFill>
                  <a:srgbClr val="FF0000"/>
                </a:solidFill>
                <a:ea typeface="宋体" panose="02010600030101010101" pitchFamily="2" charset="-122"/>
              </a:rPr>
              <a:t>p</a:t>
            </a:r>
            <a:r>
              <a:rPr lang="en-US" altLang="zh-CN">
                <a:ea typeface="宋体" panose="02010600030101010101" pitchFamily="2" charset="-122"/>
              </a:rPr>
              <a:t> for f from the descriptor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Call </a:t>
            </a:r>
            <a:r>
              <a:rPr lang="en-US" altLang="zh-CN" i="1">
                <a:ea typeface="宋体" panose="02010600030101010101" pitchFamily="2" charset="-122"/>
              </a:rPr>
              <a:t>p</a:t>
            </a:r>
            <a:endParaRPr lang="en-US" altLang="zh-CN" i="1">
              <a:ea typeface="宋体" panose="02010600030101010101" pitchFamily="2" charset="-122"/>
            </a:endParaRPr>
          </a:p>
          <a:p>
            <a:pPr lvl="1"/>
            <a:endParaRPr lang="en-US" altLang="zh-CN" i="1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0963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0964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000" y="4913313"/>
            <a:ext cx="4267200" cy="17160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65" name="文本框 10"/>
          <p:cNvSpPr txBox="1"/>
          <p:nvPr/>
        </p:nvSpPr>
        <p:spPr>
          <a:xfrm>
            <a:off x="4419600" y="4648200"/>
            <a:ext cx="977900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solidFill>
                  <a:srgbClr val="FF0000"/>
                </a:solidFill>
                <a:ea typeface="宋体" panose="02010600030101010101" pitchFamily="2" charset="-122"/>
              </a:rPr>
              <a:t>object c</a:t>
            </a:r>
            <a:endParaRPr lang="zh-CN" altLang="en-US" sz="16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Discussion: overhead of dynamic method lookup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1986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Is table lookup very costly?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Not really! Overridden methods are at the same offset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memory access pattern is fixed: M[M[obj+0]+16] for f()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with any types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overall overhead: 2 more memory accesses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 i="1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1987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1988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000" y="4913313"/>
            <a:ext cx="4267200" cy="17160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989" name="文本框 10"/>
          <p:cNvSpPr txBox="1"/>
          <p:nvPr/>
        </p:nvSpPr>
        <p:spPr>
          <a:xfrm>
            <a:off x="4419600" y="4648200"/>
            <a:ext cx="977900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solidFill>
                  <a:srgbClr val="FF0000"/>
                </a:solidFill>
                <a:ea typeface="宋体" panose="02010600030101010101" pitchFamily="2" charset="-122"/>
              </a:rPr>
              <a:t>object c</a:t>
            </a:r>
            <a:endParaRPr lang="zh-CN" altLang="en-US" sz="16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标题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latin typeface="+mj-lt"/>
                <a:ea typeface="宋体" panose="02010600030101010101" pitchFamily="2" charset="-122"/>
                <a:cs typeface="+mj-cs"/>
              </a:rPr>
              <a:t>MULTIPLE INHERITANCE</a:t>
            </a:r>
            <a:endParaRPr lang="zh-CN" altLang="en-US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43010" name="文本占位符 5"/>
          <p:cNvSpPr>
            <a:spLocks noGrp="1"/>
          </p:cNvSpPr>
          <p:nvPr>
            <p:ph type="body" idx="1"/>
          </p:nvPr>
        </p:nvSpPr>
        <p:spPr/>
        <p:txBody>
          <a:bodyPr vert="horz" wrap="square" lIns="91440" tIns="45720" rIns="91440" bIns="45720" anchor="b" anchorCtr="0"/>
          <a:p>
            <a:endParaRPr lang="zh-CN" altLang="en-US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11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2010" y="517969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</a:t>
            </a:r>
            <a:r>
              <a:rPr lang="zh-CN" altLang="en-US"/>
              <a:t>多继承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标题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latin typeface="+mj-lt"/>
                <a:ea typeface="宋体" panose="02010600030101010101" pitchFamily="2" charset="-122"/>
                <a:cs typeface="+mj-cs"/>
              </a:rPr>
              <a:t>OBJECT-TIGER</a:t>
            </a:r>
            <a:endParaRPr lang="zh-CN" altLang="en-US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6386" name="文本占位符 5"/>
          <p:cNvSpPr>
            <a:spLocks noGrp="1"/>
          </p:cNvSpPr>
          <p:nvPr>
            <p:ph type="body" idx="1"/>
          </p:nvPr>
        </p:nvSpPr>
        <p:spPr/>
        <p:txBody>
          <a:bodyPr vert="horz" wrap="square" lIns="91440" tIns="45720" rIns="91440" bIns="45720" anchor="b" anchorCtr="0"/>
          <a:p>
            <a:endParaRPr lang="zh-CN" altLang="en-US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87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标题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Multiple inheritance is also common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4034" name="内容占位符 5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Many languages allow classes to inherit from multiple parents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Including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C++</a:t>
            </a:r>
            <a:r>
              <a:rPr lang="en-US" altLang="zh-CN">
                <a:ea typeface="宋体" panose="02010600030101010101" pitchFamily="2" charset="-122"/>
              </a:rPr>
              <a:t>, Perl, Python, Scala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Multiple inheritance causes conflicts for object/class layout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E.g.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class A extends B, C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We cannot put both of them at the beginning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4035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Solution: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global graph coloring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5058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Modeling the type relationship as a graph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Node: distinct field names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Edge: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fields coexisting in the same class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5059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60" name="文本框 4"/>
          <p:cNvSpPr txBox="1"/>
          <p:nvPr/>
        </p:nvSpPr>
        <p:spPr>
          <a:xfrm>
            <a:off x="152400" y="4343400"/>
            <a:ext cx="4751388" cy="1323975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class A extends Object { var a := 0 }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class B extends Object { var b := 0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                         var c := 0 }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class C extends A { var d := 0 }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Class D extends A,B,C { var e := 0 }</a:t>
            </a:r>
            <a:endParaRPr lang="zh-CN" altLang="en-US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5061" name="文本框 5"/>
          <p:cNvSpPr txBox="1"/>
          <p:nvPr/>
        </p:nvSpPr>
        <p:spPr>
          <a:xfrm>
            <a:off x="2100263" y="3729038"/>
            <a:ext cx="855662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>
                <a:ea typeface="宋体" panose="02010600030101010101" pitchFamily="2" charset="-122"/>
              </a:rPr>
              <a:t>code</a:t>
            </a:r>
            <a:endParaRPr lang="zh-CN" altLang="en-US" sz="2400" b="1">
              <a:ea typeface="宋体" panose="02010600030101010101" pitchFamily="2" charset="-122"/>
            </a:endParaRPr>
          </a:p>
        </p:txBody>
      </p:sp>
      <p:sp>
        <p:nvSpPr>
          <p:cNvPr id="45062" name="椭圆 7"/>
          <p:cNvSpPr/>
          <p:nvPr/>
        </p:nvSpPr>
        <p:spPr>
          <a:xfrm>
            <a:off x="6565900" y="4310063"/>
            <a:ext cx="382588" cy="384175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45063" name="文本框 8"/>
          <p:cNvSpPr txBox="1"/>
          <p:nvPr/>
        </p:nvSpPr>
        <p:spPr>
          <a:xfrm>
            <a:off x="6599238" y="4286250"/>
            <a:ext cx="325437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e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45064" name="椭圆 9"/>
          <p:cNvSpPr/>
          <p:nvPr/>
        </p:nvSpPr>
        <p:spPr>
          <a:xfrm>
            <a:off x="5605463" y="5376863"/>
            <a:ext cx="382587" cy="384175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45065" name="文本框 10"/>
          <p:cNvSpPr txBox="1"/>
          <p:nvPr/>
        </p:nvSpPr>
        <p:spPr>
          <a:xfrm>
            <a:off x="5638800" y="5353050"/>
            <a:ext cx="33655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b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45066" name="椭圆 11"/>
          <p:cNvSpPr/>
          <p:nvPr/>
        </p:nvSpPr>
        <p:spPr>
          <a:xfrm>
            <a:off x="6561138" y="5995988"/>
            <a:ext cx="382587" cy="382587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45067" name="文本框 12"/>
          <p:cNvSpPr txBox="1"/>
          <p:nvPr/>
        </p:nvSpPr>
        <p:spPr>
          <a:xfrm>
            <a:off x="6594475" y="5972175"/>
            <a:ext cx="31591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c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45068" name="椭圆 13"/>
          <p:cNvSpPr/>
          <p:nvPr/>
        </p:nvSpPr>
        <p:spPr>
          <a:xfrm>
            <a:off x="7662863" y="5300663"/>
            <a:ext cx="382587" cy="384175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45069" name="文本框 14"/>
          <p:cNvSpPr txBox="1"/>
          <p:nvPr/>
        </p:nvSpPr>
        <p:spPr>
          <a:xfrm>
            <a:off x="7681913" y="5292725"/>
            <a:ext cx="334962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d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45070" name="椭圆 15"/>
          <p:cNvSpPr/>
          <p:nvPr/>
        </p:nvSpPr>
        <p:spPr>
          <a:xfrm>
            <a:off x="6557963" y="5229225"/>
            <a:ext cx="382587" cy="382588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45071" name="文本框 16"/>
          <p:cNvSpPr txBox="1"/>
          <p:nvPr/>
        </p:nvSpPr>
        <p:spPr>
          <a:xfrm>
            <a:off x="6591300" y="5205413"/>
            <a:ext cx="31591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a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45072" name="文本框 18"/>
          <p:cNvSpPr txBox="1"/>
          <p:nvPr/>
        </p:nvSpPr>
        <p:spPr>
          <a:xfrm>
            <a:off x="6259513" y="3735388"/>
            <a:ext cx="995362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>
                <a:ea typeface="宋体" panose="02010600030101010101" pitchFamily="2" charset="-122"/>
              </a:rPr>
              <a:t>graph</a:t>
            </a:r>
            <a:endParaRPr lang="zh-CN" altLang="en-US" sz="2400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Solution: global graph coloring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6082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Modeling the type relationship as a graph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Node: distinct field names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Edge: fields coexisting in the same class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6083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084" name="文本框 4"/>
          <p:cNvSpPr txBox="1"/>
          <p:nvPr/>
        </p:nvSpPr>
        <p:spPr>
          <a:xfrm>
            <a:off x="152400" y="4343400"/>
            <a:ext cx="4751388" cy="1323975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class A extends Object { var a := 0 }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class B extends Object { var b := 0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                         var c := 0 }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class C extends A { var d := 0 }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Class D extends A,B,C { var e := 0 }</a:t>
            </a:r>
            <a:endParaRPr lang="zh-CN" altLang="en-US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6085" name="文本框 5"/>
          <p:cNvSpPr txBox="1"/>
          <p:nvPr/>
        </p:nvSpPr>
        <p:spPr>
          <a:xfrm>
            <a:off x="2100263" y="3729038"/>
            <a:ext cx="855662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>
                <a:ea typeface="宋体" panose="02010600030101010101" pitchFamily="2" charset="-122"/>
              </a:rPr>
              <a:t>code</a:t>
            </a:r>
            <a:endParaRPr lang="zh-CN" altLang="en-US" sz="2400" b="1">
              <a:ea typeface="宋体" panose="02010600030101010101" pitchFamily="2" charset="-122"/>
            </a:endParaRPr>
          </a:p>
        </p:txBody>
      </p:sp>
      <p:sp>
        <p:nvSpPr>
          <p:cNvPr id="46086" name="椭圆 7"/>
          <p:cNvSpPr/>
          <p:nvPr/>
        </p:nvSpPr>
        <p:spPr>
          <a:xfrm>
            <a:off x="6565900" y="4310063"/>
            <a:ext cx="382588" cy="384175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46087" name="文本框 8"/>
          <p:cNvSpPr txBox="1"/>
          <p:nvPr/>
        </p:nvSpPr>
        <p:spPr>
          <a:xfrm>
            <a:off x="6599238" y="4286250"/>
            <a:ext cx="325437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e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46088" name="椭圆 9"/>
          <p:cNvSpPr/>
          <p:nvPr/>
        </p:nvSpPr>
        <p:spPr>
          <a:xfrm>
            <a:off x="5605463" y="5376863"/>
            <a:ext cx="382587" cy="384175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46089" name="文本框 10"/>
          <p:cNvSpPr txBox="1"/>
          <p:nvPr/>
        </p:nvSpPr>
        <p:spPr>
          <a:xfrm>
            <a:off x="5638800" y="5353050"/>
            <a:ext cx="33655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b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46090" name="椭圆 11"/>
          <p:cNvSpPr/>
          <p:nvPr/>
        </p:nvSpPr>
        <p:spPr>
          <a:xfrm>
            <a:off x="6561138" y="5995988"/>
            <a:ext cx="382587" cy="382587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46091" name="文本框 12"/>
          <p:cNvSpPr txBox="1"/>
          <p:nvPr/>
        </p:nvSpPr>
        <p:spPr>
          <a:xfrm>
            <a:off x="6594475" y="5972175"/>
            <a:ext cx="31591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c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46092" name="椭圆 13"/>
          <p:cNvSpPr/>
          <p:nvPr/>
        </p:nvSpPr>
        <p:spPr>
          <a:xfrm>
            <a:off x="7662863" y="5300663"/>
            <a:ext cx="382587" cy="384175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46093" name="文本框 14"/>
          <p:cNvSpPr txBox="1"/>
          <p:nvPr/>
        </p:nvSpPr>
        <p:spPr>
          <a:xfrm>
            <a:off x="7681913" y="5292725"/>
            <a:ext cx="334962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d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46094" name="椭圆 15"/>
          <p:cNvSpPr/>
          <p:nvPr/>
        </p:nvSpPr>
        <p:spPr>
          <a:xfrm>
            <a:off x="6557963" y="5229225"/>
            <a:ext cx="382587" cy="382588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46095" name="文本框 16"/>
          <p:cNvSpPr txBox="1"/>
          <p:nvPr/>
        </p:nvSpPr>
        <p:spPr>
          <a:xfrm>
            <a:off x="6591300" y="5205413"/>
            <a:ext cx="31591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a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46096" name="文本框 18"/>
          <p:cNvSpPr txBox="1"/>
          <p:nvPr/>
        </p:nvSpPr>
        <p:spPr>
          <a:xfrm>
            <a:off x="6259513" y="3735388"/>
            <a:ext cx="995362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>
                <a:ea typeface="宋体" panose="02010600030101010101" pitchFamily="2" charset="-122"/>
              </a:rPr>
              <a:t>graph</a:t>
            </a:r>
            <a:endParaRPr lang="zh-CN" altLang="en-US" sz="2400" b="1">
              <a:ea typeface="宋体" panose="02010600030101010101" pitchFamily="2" charset="-122"/>
            </a:endParaRPr>
          </a:p>
        </p:txBody>
      </p:sp>
      <p:sp>
        <p:nvSpPr>
          <p:cNvPr id="46097" name="文本框 6"/>
          <p:cNvSpPr txBox="1"/>
          <p:nvPr/>
        </p:nvSpPr>
        <p:spPr>
          <a:xfrm>
            <a:off x="3687763" y="6172200"/>
            <a:ext cx="2287587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ea typeface="宋体" panose="02010600030101010101" pitchFamily="2" charset="-122"/>
              </a:rPr>
              <a:t>Consider class B (b, c)</a:t>
            </a:r>
            <a:endParaRPr lang="zh-CN" altLang="en-US" sz="1600" b="1">
              <a:ea typeface="宋体" panose="02010600030101010101" pitchFamily="2" charset="-122"/>
            </a:endParaRPr>
          </a:p>
        </p:txBody>
      </p:sp>
      <p:cxnSp>
        <p:nvCxnSpPr>
          <p:cNvPr id="46098" name="直线箭头连接符 19"/>
          <p:cNvCxnSpPr>
            <a:endCxn id="46090" idx="1"/>
          </p:cNvCxnSpPr>
          <p:nvPr/>
        </p:nvCxnSpPr>
        <p:spPr>
          <a:xfrm>
            <a:off x="5962650" y="5692775"/>
            <a:ext cx="654050" cy="358775"/>
          </a:xfrm>
          <a:prstGeom prst="straightConnector1">
            <a:avLst/>
          </a:prstGeom>
          <a:ln w="127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Solution: global graph coloring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7106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Modeling the type relationship as a graph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Node: distinct field names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Edge: fields coexisting in the same class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7107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08" name="文本框 4"/>
          <p:cNvSpPr txBox="1"/>
          <p:nvPr/>
        </p:nvSpPr>
        <p:spPr>
          <a:xfrm>
            <a:off x="152400" y="4343400"/>
            <a:ext cx="4751388" cy="1323975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class A extends Object { var a := 0 }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class B extends Object { var b := 0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                         var c := 0 }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class C extends A { var d := 0 }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Class D extends A,B,C { var e := 0 }</a:t>
            </a:r>
            <a:endParaRPr lang="zh-CN" altLang="en-US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7109" name="文本框 5"/>
          <p:cNvSpPr txBox="1"/>
          <p:nvPr/>
        </p:nvSpPr>
        <p:spPr>
          <a:xfrm>
            <a:off x="2100263" y="3729038"/>
            <a:ext cx="855662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>
                <a:ea typeface="宋体" panose="02010600030101010101" pitchFamily="2" charset="-122"/>
              </a:rPr>
              <a:t>code</a:t>
            </a:r>
            <a:endParaRPr lang="zh-CN" altLang="en-US" sz="2400" b="1">
              <a:ea typeface="宋体" panose="02010600030101010101" pitchFamily="2" charset="-122"/>
            </a:endParaRPr>
          </a:p>
        </p:txBody>
      </p:sp>
      <p:sp>
        <p:nvSpPr>
          <p:cNvPr id="47110" name="椭圆 7"/>
          <p:cNvSpPr/>
          <p:nvPr/>
        </p:nvSpPr>
        <p:spPr>
          <a:xfrm>
            <a:off x="6565900" y="4310063"/>
            <a:ext cx="382588" cy="384175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47111" name="文本框 8"/>
          <p:cNvSpPr txBox="1"/>
          <p:nvPr/>
        </p:nvSpPr>
        <p:spPr>
          <a:xfrm>
            <a:off x="6599238" y="4286250"/>
            <a:ext cx="325437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e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47112" name="椭圆 9"/>
          <p:cNvSpPr/>
          <p:nvPr/>
        </p:nvSpPr>
        <p:spPr>
          <a:xfrm>
            <a:off x="5605463" y="5376863"/>
            <a:ext cx="382587" cy="384175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47113" name="文本框 10"/>
          <p:cNvSpPr txBox="1"/>
          <p:nvPr/>
        </p:nvSpPr>
        <p:spPr>
          <a:xfrm>
            <a:off x="5638800" y="5353050"/>
            <a:ext cx="33655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b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47114" name="椭圆 11"/>
          <p:cNvSpPr/>
          <p:nvPr/>
        </p:nvSpPr>
        <p:spPr>
          <a:xfrm>
            <a:off x="6561138" y="5995988"/>
            <a:ext cx="382587" cy="382587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47115" name="文本框 12"/>
          <p:cNvSpPr txBox="1"/>
          <p:nvPr/>
        </p:nvSpPr>
        <p:spPr>
          <a:xfrm>
            <a:off x="6594475" y="5972175"/>
            <a:ext cx="31591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c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47116" name="椭圆 13"/>
          <p:cNvSpPr/>
          <p:nvPr/>
        </p:nvSpPr>
        <p:spPr>
          <a:xfrm>
            <a:off x="7662863" y="5300663"/>
            <a:ext cx="382587" cy="384175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47117" name="文本框 14"/>
          <p:cNvSpPr txBox="1"/>
          <p:nvPr/>
        </p:nvSpPr>
        <p:spPr>
          <a:xfrm>
            <a:off x="7681913" y="5292725"/>
            <a:ext cx="334962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d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47118" name="椭圆 15"/>
          <p:cNvSpPr/>
          <p:nvPr/>
        </p:nvSpPr>
        <p:spPr>
          <a:xfrm>
            <a:off x="6557963" y="5229225"/>
            <a:ext cx="382587" cy="382588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47119" name="文本框 16"/>
          <p:cNvSpPr txBox="1"/>
          <p:nvPr/>
        </p:nvSpPr>
        <p:spPr>
          <a:xfrm>
            <a:off x="6591300" y="5205413"/>
            <a:ext cx="31591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a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47120" name="文本框 18"/>
          <p:cNvSpPr txBox="1"/>
          <p:nvPr/>
        </p:nvSpPr>
        <p:spPr>
          <a:xfrm>
            <a:off x="6259513" y="3735388"/>
            <a:ext cx="995362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>
                <a:ea typeface="宋体" panose="02010600030101010101" pitchFamily="2" charset="-122"/>
              </a:rPr>
              <a:t>graph</a:t>
            </a:r>
            <a:endParaRPr lang="zh-CN" altLang="en-US" sz="2400" b="1">
              <a:ea typeface="宋体" panose="02010600030101010101" pitchFamily="2" charset="-122"/>
            </a:endParaRPr>
          </a:p>
        </p:txBody>
      </p:sp>
      <p:sp>
        <p:nvSpPr>
          <p:cNvPr id="47121" name="文本框 6"/>
          <p:cNvSpPr txBox="1"/>
          <p:nvPr/>
        </p:nvSpPr>
        <p:spPr>
          <a:xfrm>
            <a:off x="3687763" y="6172200"/>
            <a:ext cx="2279650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ea typeface="宋体" panose="02010600030101010101" pitchFamily="2" charset="-122"/>
              </a:rPr>
              <a:t>Consider class C (a, d)</a:t>
            </a:r>
            <a:endParaRPr lang="zh-CN" altLang="en-US" sz="1600" b="1">
              <a:ea typeface="宋体" panose="02010600030101010101" pitchFamily="2" charset="-122"/>
            </a:endParaRPr>
          </a:p>
        </p:txBody>
      </p:sp>
      <p:cxnSp>
        <p:nvCxnSpPr>
          <p:cNvPr id="47122" name="直线箭头连接符 19"/>
          <p:cNvCxnSpPr>
            <a:endCxn id="47114" idx="1"/>
          </p:cNvCxnSpPr>
          <p:nvPr/>
        </p:nvCxnSpPr>
        <p:spPr>
          <a:xfrm>
            <a:off x="5943600" y="5692775"/>
            <a:ext cx="673100" cy="358775"/>
          </a:xfrm>
          <a:prstGeom prst="straightConnector1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7123" name="直线箭头连接符 20"/>
          <p:cNvCxnSpPr>
            <a:stCxn id="47118" idx="6"/>
            <a:endCxn id="47116" idx="2"/>
          </p:cNvCxnSpPr>
          <p:nvPr/>
        </p:nvCxnSpPr>
        <p:spPr>
          <a:xfrm>
            <a:off x="6940550" y="5421313"/>
            <a:ext cx="722313" cy="71437"/>
          </a:xfrm>
          <a:prstGeom prst="straightConnector1">
            <a:avLst/>
          </a:prstGeom>
          <a:ln w="127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Solution: global graph coloring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8130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Modeling the type relationship as a graph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Node: distinct field names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Edge: fields coexisting in the same class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8131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32" name="文本框 4"/>
          <p:cNvSpPr txBox="1"/>
          <p:nvPr/>
        </p:nvSpPr>
        <p:spPr>
          <a:xfrm>
            <a:off x="152400" y="4343400"/>
            <a:ext cx="4751388" cy="1323975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class A extends Object { var a := 0 }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class B extends Object { var b := 0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                         var c := 0 }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class C extends A { var d := 0 }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Class D extends A,B,C { var e := 0 }</a:t>
            </a:r>
            <a:endParaRPr lang="zh-CN" altLang="en-US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8133" name="文本框 5"/>
          <p:cNvSpPr txBox="1"/>
          <p:nvPr/>
        </p:nvSpPr>
        <p:spPr>
          <a:xfrm>
            <a:off x="2100263" y="3729038"/>
            <a:ext cx="855662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>
                <a:ea typeface="宋体" panose="02010600030101010101" pitchFamily="2" charset="-122"/>
              </a:rPr>
              <a:t>code</a:t>
            </a:r>
            <a:endParaRPr lang="zh-CN" altLang="en-US" sz="2400" b="1">
              <a:ea typeface="宋体" panose="02010600030101010101" pitchFamily="2" charset="-122"/>
            </a:endParaRPr>
          </a:p>
        </p:txBody>
      </p:sp>
      <p:sp>
        <p:nvSpPr>
          <p:cNvPr id="48134" name="椭圆 7"/>
          <p:cNvSpPr/>
          <p:nvPr/>
        </p:nvSpPr>
        <p:spPr>
          <a:xfrm>
            <a:off x="6565900" y="4310063"/>
            <a:ext cx="382588" cy="384175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48135" name="文本框 8"/>
          <p:cNvSpPr txBox="1"/>
          <p:nvPr/>
        </p:nvSpPr>
        <p:spPr>
          <a:xfrm>
            <a:off x="6599238" y="4286250"/>
            <a:ext cx="325437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e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48136" name="椭圆 9"/>
          <p:cNvSpPr/>
          <p:nvPr/>
        </p:nvSpPr>
        <p:spPr>
          <a:xfrm>
            <a:off x="5605463" y="5376863"/>
            <a:ext cx="382587" cy="384175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48137" name="文本框 10"/>
          <p:cNvSpPr txBox="1"/>
          <p:nvPr/>
        </p:nvSpPr>
        <p:spPr>
          <a:xfrm>
            <a:off x="5637213" y="5353050"/>
            <a:ext cx="33655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b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48138" name="椭圆 11"/>
          <p:cNvSpPr/>
          <p:nvPr/>
        </p:nvSpPr>
        <p:spPr>
          <a:xfrm>
            <a:off x="6561138" y="5995988"/>
            <a:ext cx="382587" cy="382587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48139" name="文本框 12"/>
          <p:cNvSpPr txBox="1"/>
          <p:nvPr/>
        </p:nvSpPr>
        <p:spPr>
          <a:xfrm>
            <a:off x="6594475" y="5972175"/>
            <a:ext cx="31591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c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48140" name="椭圆 13"/>
          <p:cNvSpPr/>
          <p:nvPr/>
        </p:nvSpPr>
        <p:spPr>
          <a:xfrm>
            <a:off x="7662863" y="5300663"/>
            <a:ext cx="382587" cy="384175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48141" name="文本框 14"/>
          <p:cNvSpPr txBox="1"/>
          <p:nvPr/>
        </p:nvSpPr>
        <p:spPr>
          <a:xfrm>
            <a:off x="7681913" y="5292725"/>
            <a:ext cx="334962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d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48142" name="椭圆 15"/>
          <p:cNvSpPr/>
          <p:nvPr/>
        </p:nvSpPr>
        <p:spPr>
          <a:xfrm>
            <a:off x="6557963" y="5229225"/>
            <a:ext cx="382587" cy="382588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48143" name="文本框 16"/>
          <p:cNvSpPr txBox="1"/>
          <p:nvPr/>
        </p:nvSpPr>
        <p:spPr>
          <a:xfrm>
            <a:off x="6591300" y="5205413"/>
            <a:ext cx="31591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a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48144" name="文本框 18"/>
          <p:cNvSpPr txBox="1"/>
          <p:nvPr/>
        </p:nvSpPr>
        <p:spPr>
          <a:xfrm>
            <a:off x="6259513" y="3735388"/>
            <a:ext cx="995362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>
                <a:ea typeface="宋体" panose="02010600030101010101" pitchFamily="2" charset="-122"/>
              </a:rPr>
              <a:t>graph</a:t>
            </a:r>
            <a:endParaRPr lang="zh-CN" altLang="en-US" sz="2400" b="1">
              <a:ea typeface="宋体" panose="02010600030101010101" pitchFamily="2" charset="-122"/>
            </a:endParaRPr>
          </a:p>
        </p:txBody>
      </p:sp>
      <p:sp>
        <p:nvSpPr>
          <p:cNvPr id="48145" name="文本框 6"/>
          <p:cNvSpPr txBox="1"/>
          <p:nvPr/>
        </p:nvSpPr>
        <p:spPr>
          <a:xfrm>
            <a:off x="3567113" y="6172200"/>
            <a:ext cx="3000375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ea typeface="宋体" panose="02010600030101010101" pitchFamily="2" charset="-122"/>
              </a:rPr>
              <a:t>Consider class D (a, b, c, d, e)</a:t>
            </a:r>
            <a:endParaRPr lang="zh-CN" altLang="en-US" sz="1600" b="1">
              <a:ea typeface="宋体" panose="02010600030101010101" pitchFamily="2" charset="-122"/>
            </a:endParaRPr>
          </a:p>
        </p:txBody>
      </p:sp>
      <p:cxnSp>
        <p:nvCxnSpPr>
          <p:cNvPr id="48146" name="直线箭头连接符 19"/>
          <p:cNvCxnSpPr>
            <a:endCxn id="48138" idx="2"/>
          </p:cNvCxnSpPr>
          <p:nvPr/>
        </p:nvCxnSpPr>
        <p:spPr>
          <a:xfrm>
            <a:off x="5943600" y="5692775"/>
            <a:ext cx="617538" cy="495300"/>
          </a:xfrm>
          <a:prstGeom prst="straightConnector1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8147" name="直线箭头连接符 20"/>
          <p:cNvCxnSpPr>
            <a:stCxn id="48142" idx="6"/>
            <a:endCxn id="48140" idx="2"/>
          </p:cNvCxnSpPr>
          <p:nvPr/>
        </p:nvCxnSpPr>
        <p:spPr>
          <a:xfrm>
            <a:off x="6940550" y="5421313"/>
            <a:ext cx="722313" cy="71437"/>
          </a:xfrm>
          <a:prstGeom prst="straightConnector1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8148" name="直线箭头连接符 21"/>
          <p:cNvCxnSpPr>
            <a:stCxn id="48143" idx="0"/>
          </p:cNvCxnSpPr>
          <p:nvPr/>
        </p:nvCxnSpPr>
        <p:spPr>
          <a:xfrm flipV="1">
            <a:off x="6748463" y="4710113"/>
            <a:ext cx="0" cy="495300"/>
          </a:xfrm>
          <a:prstGeom prst="straightConnector1">
            <a:avLst/>
          </a:prstGeom>
          <a:ln w="127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8149" name="直线箭头连接符 24"/>
          <p:cNvCxnSpPr>
            <a:stCxn id="48139" idx="0"/>
            <a:endCxn id="48142" idx="4"/>
          </p:cNvCxnSpPr>
          <p:nvPr/>
        </p:nvCxnSpPr>
        <p:spPr>
          <a:xfrm flipH="1" flipV="1">
            <a:off x="6748463" y="5611813"/>
            <a:ext cx="4762" cy="360362"/>
          </a:xfrm>
          <a:prstGeom prst="straightConnector1">
            <a:avLst/>
          </a:prstGeom>
          <a:ln w="127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8150" name="直线箭头连接符 27"/>
          <p:cNvCxnSpPr>
            <a:stCxn id="48142" idx="2"/>
            <a:endCxn id="48136" idx="6"/>
          </p:cNvCxnSpPr>
          <p:nvPr/>
        </p:nvCxnSpPr>
        <p:spPr>
          <a:xfrm flipH="1">
            <a:off x="5988050" y="5421313"/>
            <a:ext cx="569913" cy="147637"/>
          </a:xfrm>
          <a:prstGeom prst="straightConnector1">
            <a:avLst/>
          </a:prstGeom>
          <a:ln w="127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8151" name="直线箭头连接符 30"/>
          <p:cNvCxnSpPr>
            <a:stCxn id="48136" idx="0"/>
            <a:endCxn id="48134" idx="2"/>
          </p:cNvCxnSpPr>
          <p:nvPr/>
        </p:nvCxnSpPr>
        <p:spPr>
          <a:xfrm flipV="1">
            <a:off x="5797550" y="4502150"/>
            <a:ext cx="768350" cy="874713"/>
          </a:xfrm>
          <a:prstGeom prst="straightConnector1">
            <a:avLst/>
          </a:prstGeom>
          <a:ln w="127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8152" name="直线箭头连接符 36"/>
          <p:cNvCxnSpPr>
            <a:stCxn id="48140" idx="1"/>
            <a:endCxn id="48134" idx="6"/>
          </p:cNvCxnSpPr>
          <p:nvPr/>
        </p:nvCxnSpPr>
        <p:spPr>
          <a:xfrm flipH="1" flipV="1">
            <a:off x="6948488" y="4502150"/>
            <a:ext cx="769937" cy="855663"/>
          </a:xfrm>
          <a:prstGeom prst="straightConnector1">
            <a:avLst/>
          </a:prstGeom>
          <a:ln w="127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8153" name="直线箭头连接符 39"/>
          <p:cNvCxnSpPr>
            <a:stCxn id="48140" idx="3"/>
            <a:endCxn id="48138" idx="6"/>
          </p:cNvCxnSpPr>
          <p:nvPr/>
        </p:nvCxnSpPr>
        <p:spPr>
          <a:xfrm flipH="1">
            <a:off x="6943725" y="5627688"/>
            <a:ext cx="774700" cy="560387"/>
          </a:xfrm>
          <a:prstGeom prst="straightConnector1">
            <a:avLst/>
          </a:prstGeom>
          <a:ln w="127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Solution: global graph coloring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9154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Modeling the type relationship as a graph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Node: distinct field names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Edge: fields coexisting in the same class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9155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6" name="文本框 4"/>
          <p:cNvSpPr txBox="1"/>
          <p:nvPr/>
        </p:nvSpPr>
        <p:spPr>
          <a:xfrm>
            <a:off x="152400" y="4343400"/>
            <a:ext cx="4751388" cy="1323975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class A extends Object { var a := 0 }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class B extends Object { var b := 0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                         var c := 0 }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class C extends A { var d := 0 }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Class D extends A,B,C { var e := 0 }</a:t>
            </a:r>
            <a:endParaRPr lang="zh-CN" altLang="en-US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9157" name="文本框 5"/>
          <p:cNvSpPr txBox="1"/>
          <p:nvPr/>
        </p:nvSpPr>
        <p:spPr>
          <a:xfrm>
            <a:off x="2100263" y="3729038"/>
            <a:ext cx="855662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>
                <a:ea typeface="宋体" panose="02010600030101010101" pitchFamily="2" charset="-122"/>
              </a:rPr>
              <a:t>code</a:t>
            </a:r>
            <a:endParaRPr lang="zh-CN" altLang="en-US" sz="2400" b="1">
              <a:ea typeface="宋体" panose="02010600030101010101" pitchFamily="2" charset="-122"/>
            </a:endParaRPr>
          </a:p>
        </p:txBody>
      </p:sp>
      <p:sp>
        <p:nvSpPr>
          <p:cNvPr id="49158" name="椭圆 7"/>
          <p:cNvSpPr/>
          <p:nvPr/>
        </p:nvSpPr>
        <p:spPr>
          <a:xfrm>
            <a:off x="6565900" y="4310063"/>
            <a:ext cx="382588" cy="384175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49159" name="文本框 8"/>
          <p:cNvSpPr txBox="1"/>
          <p:nvPr/>
        </p:nvSpPr>
        <p:spPr>
          <a:xfrm>
            <a:off x="6599238" y="4286250"/>
            <a:ext cx="325437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e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49160" name="椭圆 9"/>
          <p:cNvSpPr/>
          <p:nvPr/>
        </p:nvSpPr>
        <p:spPr>
          <a:xfrm>
            <a:off x="5605463" y="5376863"/>
            <a:ext cx="382587" cy="384175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49161" name="文本框 10"/>
          <p:cNvSpPr txBox="1"/>
          <p:nvPr/>
        </p:nvSpPr>
        <p:spPr>
          <a:xfrm>
            <a:off x="5637213" y="5353050"/>
            <a:ext cx="33655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b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49162" name="椭圆 11"/>
          <p:cNvSpPr/>
          <p:nvPr/>
        </p:nvSpPr>
        <p:spPr>
          <a:xfrm>
            <a:off x="6561138" y="5995988"/>
            <a:ext cx="382587" cy="382587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49163" name="文本框 12"/>
          <p:cNvSpPr txBox="1"/>
          <p:nvPr/>
        </p:nvSpPr>
        <p:spPr>
          <a:xfrm>
            <a:off x="6594475" y="5972175"/>
            <a:ext cx="31591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c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49164" name="椭圆 13"/>
          <p:cNvSpPr/>
          <p:nvPr/>
        </p:nvSpPr>
        <p:spPr>
          <a:xfrm>
            <a:off x="7662863" y="5300663"/>
            <a:ext cx="382587" cy="384175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49165" name="文本框 14"/>
          <p:cNvSpPr txBox="1"/>
          <p:nvPr/>
        </p:nvSpPr>
        <p:spPr>
          <a:xfrm>
            <a:off x="7681913" y="5292725"/>
            <a:ext cx="334962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d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49166" name="椭圆 15"/>
          <p:cNvSpPr/>
          <p:nvPr/>
        </p:nvSpPr>
        <p:spPr>
          <a:xfrm>
            <a:off x="6557963" y="5229225"/>
            <a:ext cx="382587" cy="382588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49167" name="文本框 16"/>
          <p:cNvSpPr txBox="1"/>
          <p:nvPr/>
        </p:nvSpPr>
        <p:spPr>
          <a:xfrm>
            <a:off x="6591300" y="5205413"/>
            <a:ext cx="31591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a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49168" name="文本框 18"/>
          <p:cNvSpPr txBox="1"/>
          <p:nvPr/>
        </p:nvSpPr>
        <p:spPr>
          <a:xfrm>
            <a:off x="6259513" y="3735388"/>
            <a:ext cx="995362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>
                <a:ea typeface="宋体" panose="02010600030101010101" pitchFamily="2" charset="-122"/>
              </a:rPr>
              <a:t>graph</a:t>
            </a:r>
            <a:endParaRPr lang="zh-CN" altLang="en-US" sz="2400" b="1">
              <a:ea typeface="宋体" panose="02010600030101010101" pitchFamily="2" charset="-122"/>
            </a:endParaRPr>
          </a:p>
        </p:txBody>
      </p:sp>
      <p:sp>
        <p:nvSpPr>
          <p:cNvPr id="49169" name="文本框 6"/>
          <p:cNvSpPr txBox="1"/>
          <p:nvPr/>
        </p:nvSpPr>
        <p:spPr>
          <a:xfrm>
            <a:off x="3567113" y="6172200"/>
            <a:ext cx="2244725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ea typeface="宋体" panose="02010600030101010101" pitchFamily="2" charset="-122"/>
              </a:rPr>
              <a:t>coloring (with offset)</a:t>
            </a:r>
            <a:endParaRPr lang="zh-CN" altLang="en-US" sz="1600" b="1">
              <a:ea typeface="宋体" panose="02010600030101010101" pitchFamily="2" charset="-122"/>
            </a:endParaRPr>
          </a:p>
        </p:txBody>
      </p:sp>
      <p:cxnSp>
        <p:nvCxnSpPr>
          <p:cNvPr id="49170" name="直线箭头连接符 19"/>
          <p:cNvCxnSpPr>
            <a:endCxn id="49162" idx="2"/>
          </p:cNvCxnSpPr>
          <p:nvPr/>
        </p:nvCxnSpPr>
        <p:spPr>
          <a:xfrm>
            <a:off x="5943600" y="5692775"/>
            <a:ext cx="617538" cy="495300"/>
          </a:xfrm>
          <a:prstGeom prst="straightConnector1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9171" name="直线箭头连接符 20"/>
          <p:cNvCxnSpPr>
            <a:stCxn id="49166" idx="6"/>
            <a:endCxn id="49164" idx="2"/>
          </p:cNvCxnSpPr>
          <p:nvPr/>
        </p:nvCxnSpPr>
        <p:spPr>
          <a:xfrm>
            <a:off x="6940550" y="5421313"/>
            <a:ext cx="722313" cy="71437"/>
          </a:xfrm>
          <a:prstGeom prst="straightConnector1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9172" name="直线箭头连接符 21"/>
          <p:cNvCxnSpPr>
            <a:stCxn id="49167" idx="0"/>
          </p:cNvCxnSpPr>
          <p:nvPr/>
        </p:nvCxnSpPr>
        <p:spPr>
          <a:xfrm flipV="1">
            <a:off x="6748463" y="4710113"/>
            <a:ext cx="0" cy="495300"/>
          </a:xfrm>
          <a:prstGeom prst="straightConnector1">
            <a:avLst/>
          </a:prstGeom>
          <a:ln w="127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9173" name="直线箭头连接符 24"/>
          <p:cNvCxnSpPr>
            <a:stCxn id="49163" idx="0"/>
            <a:endCxn id="49166" idx="4"/>
          </p:cNvCxnSpPr>
          <p:nvPr/>
        </p:nvCxnSpPr>
        <p:spPr>
          <a:xfrm flipH="1" flipV="1">
            <a:off x="6748463" y="5611813"/>
            <a:ext cx="4762" cy="360362"/>
          </a:xfrm>
          <a:prstGeom prst="straightConnector1">
            <a:avLst/>
          </a:prstGeom>
          <a:ln w="127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9174" name="直线箭头连接符 27"/>
          <p:cNvCxnSpPr>
            <a:stCxn id="49166" idx="2"/>
            <a:endCxn id="49160" idx="6"/>
          </p:cNvCxnSpPr>
          <p:nvPr/>
        </p:nvCxnSpPr>
        <p:spPr>
          <a:xfrm flipH="1">
            <a:off x="5988050" y="5421313"/>
            <a:ext cx="569913" cy="147637"/>
          </a:xfrm>
          <a:prstGeom prst="straightConnector1">
            <a:avLst/>
          </a:prstGeom>
          <a:ln w="127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9175" name="直线箭头连接符 30"/>
          <p:cNvCxnSpPr>
            <a:stCxn id="49160" idx="0"/>
            <a:endCxn id="49158" idx="2"/>
          </p:cNvCxnSpPr>
          <p:nvPr/>
        </p:nvCxnSpPr>
        <p:spPr>
          <a:xfrm flipV="1">
            <a:off x="5797550" y="4502150"/>
            <a:ext cx="768350" cy="874713"/>
          </a:xfrm>
          <a:prstGeom prst="straightConnector1">
            <a:avLst/>
          </a:prstGeom>
          <a:ln w="127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9176" name="直线箭头连接符 36"/>
          <p:cNvCxnSpPr>
            <a:stCxn id="49164" idx="1"/>
            <a:endCxn id="49158" idx="6"/>
          </p:cNvCxnSpPr>
          <p:nvPr/>
        </p:nvCxnSpPr>
        <p:spPr>
          <a:xfrm flipH="1" flipV="1">
            <a:off x="6948488" y="4502150"/>
            <a:ext cx="769937" cy="855663"/>
          </a:xfrm>
          <a:prstGeom prst="straightConnector1">
            <a:avLst/>
          </a:prstGeom>
          <a:ln w="127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9177" name="直线箭头连接符 39"/>
          <p:cNvCxnSpPr>
            <a:stCxn id="49164" idx="3"/>
            <a:endCxn id="49162" idx="6"/>
          </p:cNvCxnSpPr>
          <p:nvPr/>
        </p:nvCxnSpPr>
        <p:spPr>
          <a:xfrm flipH="1">
            <a:off x="6943725" y="5627688"/>
            <a:ext cx="774700" cy="560387"/>
          </a:xfrm>
          <a:prstGeom prst="straightConnector1">
            <a:avLst/>
          </a:prstGeom>
          <a:ln w="127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9178" name="文本框 17"/>
          <p:cNvSpPr txBox="1"/>
          <p:nvPr/>
        </p:nvSpPr>
        <p:spPr>
          <a:xfrm>
            <a:off x="6811963" y="5013325"/>
            <a:ext cx="265112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1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49179" name="文本框 28"/>
          <p:cNvSpPr txBox="1"/>
          <p:nvPr/>
        </p:nvSpPr>
        <p:spPr>
          <a:xfrm>
            <a:off x="5489575" y="5091113"/>
            <a:ext cx="293688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2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49180" name="文本框 29"/>
          <p:cNvSpPr txBox="1"/>
          <p:nvPr/>
        </p:nvSpPr>
        <p:spPr>
          <a:xfrm>
            <a:off x="6313488" y="4202113"/>
            <a:ext cx="338137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5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49181" name="文本框 31"/>
          <p:cNvSpPr txBox="1"/>
          <p:nvPr/>
        </p:nvSpPr>
        <p:spPr>
          <a:xfrm>
            <a:off x="6975475" y="6138863"/>
            <a:ext cx="338138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3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49182" name="文本框 32"/>
          <p:cNvSpPr txBox="1"/>
          <p:nvPr/>
        </p:nvSpPr>
        <p:spPr>
          <a:xfrm>
            <a:off x="7966075" y="5087938"/>
            <a:ext cx="338138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4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Solution: global graph coloring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0178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Modeling the type relationship as a graph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Node: distinct field names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Edge: fields coexisting in the same class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0179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80" name="椭圆 7"/>
          <p:cNvSpPr/>
          <p:nvPr/>
        </p:nvSpPr>
        <p:spPr>
          <a:xfrm>
            <a:off x="2135188" y="4310063"/>
            <a:ext cx="382587" cy="384175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50181" name="文本框 8"/>
          <p:cNvSpPr txBox="1"/>
          <p:nvPr/>
        </p:nvSpPr>
        <p:spPr>
          <a:xfrm>
            <a:off x="2168525" y="4286250"/>
            <a:ext cx="325438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e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50182" name="椭圆 9"/>
          <p:cNvSpPr/>
          <p:nvPr/>
        </p:nvSpPr>
        <p:spPr>
          <a:xfrm>
            <a:off x="1174750" y="5376863"/>
            <a:ext cx="382588" cy="384175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50183" name="文本框 10"/>
          <p:cNvSpPr txBox="1"/>
          <p:nvPr/>
        </p:nvSpPr>
        <p:spPr>
          <a:xfrm>
            <a:off x="1206500" y="5353050"/>
            <a:ext cx="33655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b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50184" name="椭圆 11"/>
          <p:cNvSpPr/>
          <p:nvPr/>
        </p:nvSpPr>
        <p:spPr>
          <a:xfrm>
            <a:off x="2130425" y="5995988"/>
            <a:ext cx="382588" cy="382587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50185" name="文本框 12"/>
          <p:cNvSpPr txBox="1"/>
          <p:nvPr/>
        </p:nvSpPr>
        <p:spPr>
          <a:xfrm>
            <a:off x="2163763" y="5972175"/>
            <a:ext cx="315912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c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50186" name="椭圆 13"/>
          <p:cNvSpPr/>
          <p:nvPr/>
        </p:nvSpPr>
        <p:spPr>
          <a:xfrm>
            <a:off x="3232150" y="5300663"/>
            <a:ext cx="382588" cy="384175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50187" name="文本框 14"/>
          <p:cNvSpPr txBox="1"/>
          <p:nvPr/>
        </p:nvSpPr>
        <p:spPr>
          <a:xfrm>
            <a:off x="3251200" y="5292725"/>
            <a:ext cx="33496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d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50188" name="椭圆 15"/>
          <p:cNvSpPr/>
          <p:nvPr/>
        </p:nvSpPr>
        <p:spPr>
          <a:xfrm>
            <a:off x="2127250" y="5229225"/>
            <a:ext cx="382588" cy="382588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50189" name="文本框 16"/>
          <p:cNvSpPr txBox="1"/>
          <p:nvPr/>
        </p:nvSpPr>
        <p:spPr>
          <a:xfrm>
            <a:off x="2160588" y="5205413"/>
            <a:ext cx="315912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a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50190" name="文本框 18"/>
          <p:cNvSpPr txBox="1"/>
          <p:nvPr/>
        </p:nvSpPr>
        <p:spPr>
          <a:xfrm>
            <a:off x="1828800" y="3735388"/>
            <a:ext cx="995363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>
                <a:ea typeface="宋体" panose="02010600030101010101" pitchFamily="2" charset="-122"/>
              </a:rPr>
              <a:t>graph</a:t>
            </a:r>
            <a:endParaRPr lang="zh-CN" altLang="en-US" sz="2400" b="1">
              <a:ea typeface="宋体" panose="02010600030101010101" pitchFamily="2" charset="-122"/>
            </a:endParaRPr>
          </a:p>
        </p:txBody>
      </p:sp>
      <p:cxnSp>
        <p:nvCxnSpPr>
          <p:cNvPr id="50191" name="直线箭头连接符 19"/>
          <p:cNvCxnSpPr>
            <a:endCxn id="50184" idx="2"/>
          </p:cNvCxnSpPr>
          <p:nvPr/>
        </p:nvCxnSpPr>
        <p:spPr>
          <a:xfrm>
            <a:off x="1512888" y="5692775"/>
            <a:ext cx="617537" cy="495300"/>
          </a:xfrm>
          <a:prstGeom prst="straightConnector1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0192" name="直线箭头连接符 20"/>
          <p:cNvCxnSpPr>
            <a:stCxn id="50188" idx="6"/>
            <a:endCxn id="50186" idx="2"/>
          </p:cNvCxnSpPr>
          <p:nvPr/>
        </p:nvCxnSpPr>
        <p:spPr>
          <a:xfrm>
            <a:off x="2509838" y="5421313"/>
            <a:ext cx="722312" cy="71437"/>
          </a:xfrm>
          <a:prstGeom prst="straightConnector1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0193" name="直线箭头连接符 21"/>
          <p:cNvCxnSpPr>
            <a:stCxn id="50189" idx="0"/>
          </p:cNvCxnSpPr>
          <p:nvPr/>
        </p:nvCxnSpPr>
        <p:spPr>
          <a:xfrm flipV="1">
            <a:off x="2317750" y="4710113"/>
            <a:ext cx="0" cy="495300"/>
          </a:xfrm>
          <a:prstGeom prst="straightConnector1">
            <a:avLst/>
          </a:prstGeom>
          <a:ln w="127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0194" name="直线箭头连接符 24"/>
          <p:cNvCxnSpPr>
            <a:stCxn id="50185" idx="0"/>
            <a:endCxn id="50188" idx="4"/>
          </p:cNvCxnSpPr>
          <p:nvPr/>
        </p:nvCxnSpPr>
        <p:spPr>
          <a:xfrm flipH="1" flipV="1">
            <a:off x="2317750" y="5611813"/>
            <a:ext cx="4763" cy="360362"/>
          </a:xfrm>
          <a:prstGeom prst="straightConnector1">
            <a:avLst/>
          </a:prstGeom>
          <a:ln w="127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0195" name="直线箭头连接符 27"/>
          <p:cNvCxnSpPr>
            <a:stCxn id="50188" idx="2"/>
            <a:endCxn id="50182" idx="6"/>
          </p:cNvCxnSpPr>
          <p:nvPr/>
        </p:nvCxnSpPr>
        <p:spPr>
          <a:xfrm flipH="1">
            <a:off x="1557338" y="5421313"/>
            <a:ext cx="569912" cy="147637"/>
          </a:xfrm>
          <a:prstGeom prst="straightConnector1">
            <a:avLst/>
          </a:prstGeom>
          <a:ln w="127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0196" name="直线箭头连接符 30"/>
          <p:cNvCxnSpPr>
            <a:stCxn id="50182" idx="0"/>
            <a:endCxn id="50180" idx="2"/>
          </p:cNvCxnSpPr>
          <p:nvPr/>
        </p:nvCxnSpPr>
        <p:spPr>
          <a:xfrm flipV="1">
            <a:off x="1365250" y="4502150"/>
            <a:ext cx="769938" cy="874713"/>
          </a:xfrm>
          <a:prstGeom prst="straightConnector1">
            <a:avLst/>
          </a:prstGeom>
          <a:ln w="127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0197" name="直线箭头连接符 36"/>
          <p:cNvCxnSpPr>
            <a:stCxn id="50186" idx="1"/>
            <a:endCxn id="50180" idx="6"/>
          </p:cNvCxnSpPr>
          <p:nvPr/>
        </p:nvCxnSpPr>
        <p:spPr>
          <a:xfrm flipH="1" flipV="1">
            <a:off x="2517775" y="4502150"/>
            <a:ext cx="769938" cy="855663"/>
          </a:xfrm>
          <a:prstGeom prst="straightConnector1">
            <a:avLst/>
          </a:prstGeom>
          <a:ln w="127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0198" name="直线箭头连接符 39"/>
          <p:cNvCxnSpPr>
            <a:stCxn id="50186" idx="3"/>
            <a:endCxn id="50184" idx="6"/>
          </p:cNvCxnSpPr>
          <p:nvPr/>
        </p:nvCxnSpPr>
        <p:spPr>
          <a:xfrm flipH="1">
            <a:off x="2513013" y="5627688"/>
            <a:ext cx="774700" cy="560387"/>
          </a:xfrm>
          <a:prstGeom prst="straightConnector1">
            <a:avLst/>
          </a:prstGeom>
          <a:ln w="127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0199" name="文本框 17"/>
          <p:cNvSpPr txBox="1"/>
          <p:nvPr/>
        </p:nvSpPr>
        <p:spPr>
          <a:xfrm>
            <a:off x="2381250" y="5013325"/>
            <a:ext cx="265113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1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50200" name="文本框 28"/>
          <p:cNvSpPr txBox="1"/>
          <p:nvPr/>
        </p:nvSpPr>
        <p:spPr>
          <a:xfrm>
            <a:off x="1058863" y="5091113"/>
            <a:ext cx="293687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2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50201" name="文本框 29"/>
          <p:cNvSpPr txBox="1"/>
          <p:nvPr/>
        </p:nvSpPr>
        <p:spPr>
          <a:xfrm>
            <a:off x="1881188" y="4202113"/>
            <a:ext cx="339725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5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50202" name="文本框 31"/>
          <p:cNvSpPr txBox="1"/>
          <p:nvPr/>
        </p:nvSpPr>
        <p:spPr>
          <a:xfrm>
            <a:off x="2544763" y="6138863"/>
            <a:ext cx="338137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3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50203" name="文本框 32"/>
          <p:cNvSpPr txBox="1"/>
          <p:nvPr/>
        </p:nvSpPr>
        <p:spPr>
          <a:xfrm>
            <a:off x="3535363" y="5087938"/>
            <a:ext cx="338137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4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pic>
        <p:nvPicPr>
          <p:cNvPr id="50204" name="图片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8188" y="4178300"/>
            <a:ext cx="4267200" cy="2070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0205" name="文本框 34"/>
          <p:cNvSpPr txBox="1"/>
          <p:nvPr/>
        </p:nvSpPr>
        <p:spPr>
          <a:xfrm>
            <a:off x="5637213" y="3736975"/>
            <a:ext cx="208915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>
                <a:ea typeface="宋体" panose="02010600030101010101" pitchFamily="2" charset="-122"/>
              </a:rPr>
              <a:t>object layout</a:t>
            </a:r>
            <a:endParaRPr lang="zh-CN" altLang="en-US" sz="2400" b="1">
              <a:ea typeface="宋体" panose="02010600030101010101" pitchFamily="2" charset="-122"/>
            </a:endParaRPr>
          </a:p>
        </p:txBody>
      </p:sp>
      <p:sp>
        <p:nvSpPr>
          <p:cNvPr id="50206" name="文本框 26"/>
          <p:cNvSpPr txBox="1"/>
          <p:nvPr/>
        </p:nvSpPr>
        <p:spPr>
          <a:xfrm>
            <a:off x="3694113" y="6172200"/>
            <a:ext cx="3659187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Problem: wasted empty slots!</a:t>
            </a:r>
            <a:endParaRPr lang="zh-CN" altLang="en-US" sz="20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37840" y="3089275"/>
            <a:ext cx="57778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/>
              <a:t>第一种处理：直接在</a:t>
            </a:r>
            <a:r>
              <a:rPr lang="en-US" altLang="zh-CN" sz="1800"/>
              <a:t>descriptor</a:t>
            </a:r>
            <a:r>
              <a:rPr lang="zh-CN" altLang="en-US" sz="1800"/>
              <a:t>中通过染色编号确定</a:t>
            </a:r>
            <a:endParaRPr lang="zh-CN" altLang="en-US" sz="1800"/>
          </a:p>
          <a:p>
            <a:r>
              <a:rPr lang="en-US" altLang="zh-CN" sz="1800"/>
              <a:t>offset</a:t>
            </a:r>
            <a:r>
              <a:rPr lang="zh-CN" altLang="en-US" sz="1800"/>
              <a:t>，但是会引入大量的</a:t>
            </a:r>
            <a:r>
              <a:rPr lang="en-US" altLang="zh-CN" sz="1800"/>
              <a:t>empty slot</a:t>
            </a:r>
            <a:r>
              <a:rPr lang="zh-CN" altLang="en-US" sz="1800"/>
              <a:t>。</a:t>
            </a:r>
            <a:endParaRPr lang="zh-CN" altLang="en-US" sz="1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Advanced solution: coloring on classes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1202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Real colors (offsets) are presented in class descriptors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Fields are compacted in objects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1203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1204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24388" y="3122613"/>
            <a:ext cx="3302000" cy="35067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05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13" y="3944938"/>
            <a:ext cx="3270250" cy="15859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06" name="下箭头 6"/>
          <p:cNvSpPr/>
          <p:nvPr/>
        </p:nvSpPr>
        <p:spPr>
          <a:xfrm rot="-5400000">
            <a:off x="3919538" y="4300538"/>
            <a:ext cx="485775" cy="666750"/>
          </a:xfrm>
          <a:prstGeom prst="downArrow">
            <a:avLst>
              <a:gd name="adj1" fmla="val 50000"/>
              <a:gd name="adj2" fmla="val 49862"/>
            </a:avLst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Advanced solution: coloring on classes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2226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Why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preferring class descriptors</a:t>
            </a:r>
            <a:r>
              <a:rPr lang="en-US" altLang="zh-CN">
                <a:ea typeface="宋体" panose="02010600030101010101" pitchFamily="2" charset="-122"/>
              </a:rPr>
              <a:t> for coloring?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number of types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&lt;&lt;</a:t>
            </a:r>
            <a:r>
              <a:rPr lang="en-US" altLang="zh-CN">
                <a:ea typeface="宋体" panose="02010600030101010101" pitchFamily="2" charset="-122"/>
              </a:rPr>
              <a:t> the number of objects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Problem: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the offset for each field is not fixed(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压缩之后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E.g., the offset for b is 0 in B, 1 in D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Dynamic lookup</a:t>
            </a:r>
            <a:r>
              <a:rPr lang="en-US" altLang="zh-CN">
                <a:ea typeface="宋体" panose="02010600030101010101" pitchFamily="2" charset="-122"/>
              </a:rPr>
              <a:t> is required for field access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endParaRPr lang="en-US" altLang="zh-CN">
              <a:ea typeface="宋体" panose="02010600030101010101" pitchFamily="2" charset="-122"/>
            </a:endParaRPr>
          </a:p>
          <a:p>
            <a:pPr lvl="1"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 lvl="1"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2227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Field access for multiple inheritance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3250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A data fetch needs three steps: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Fetch the descriptor from offset 0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Fetch the field-offset value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from the descriptor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Fetch the data at the offset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3251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3252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03563" y="3657600"/>
            <a:ext cx="2936875" cy="31194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What if Tiger becomes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object-oriented</a:t>
            </a:r>
            <a:r>
              <a:rPr lang="en-US" altLang="zh-CN">
                <a:ea typeface="宋体" panose="02010600030101010101" pitchFamily="2" charset="-122"/>
              </a:rPr>
              <a:t>?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7410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Aka. OBJECT-Tiger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Which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keywords/syntax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rules should be added?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Class? (class A extends B)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Fields? (private/public)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Method? (A::abc())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……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7411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What about methods?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4274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Still using the global coloring strategy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Method names can be mixed with field names in the same graph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Field entries -&gt; offset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Method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entries -&gt; code address for method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The cost for dynamic lookup is similar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Single inheritance also requires a lookup</a:t>
            </a:r>
            <a:endParaRPr lang="en-US" altLang="zh-CN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4275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New problems with dynamic linking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5298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Global graph coloring assumes classes are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statically</a:t>
            </a:r>
            <a:r>
              <a:rPr lang="en-US" altLang="zh-CN">
                <a:ea typeface="宋体" panose="02010600030101010101" pitchFamily="2" charset="-122"/>
              </a:rPr>
              <a:t> linked together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special-purpose linker can help achieve that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However: many OO systems can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load classes during runtime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E.g., Java‘s dynamic class loader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5299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5300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0500" y="5192713"/>
            <a:ext cx="606425" cy="8524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5301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163" y="5376863"/>
            <a:ext cx="428625" cy="4460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5302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5818188"/>
            <a:ext cx="654050" cy="55245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55303" name="直线箭头连接符 11"/>
          <p:cNvCxnSpPr/>
          <p:nvPr/>
        </p:nvCxnSpPr>
        <p:spPr>
          <a:xfrm flipH="1">
            <a:off x="3429000" y="5638800"/>
            <a:ext cx="990600" cy="0"/>
          </a:xfrm>
          <a:prstGeom prst="straightConnector1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55304" name="文本框 12"/>
          <p:cNvSpPr txBox="1"/>
          <p:nvPr/>
        </p:nvSpPr>
        <p:spPr>
          <a:xfrm>
            <a:off x="3455988" y="5213350"/>
            <a:ext cx="1014412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ea typeface="宋体" panose="02010600030101010101" pitchFamily="2" charset="-122"/>
              </a:rPr>
              <a:t>loading</a:t>
            </a:r>
            <a:endParaRPr lang="zh-CN" altLang="en-US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Solution: Hashing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6322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Building a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hash table</a:t>
            </a:r>
            <a:r>
              <a:rPr lang="en-US" altLang="zh-CN">
                <a:ea typeface="宋体" panose="02010600030101010101" pitchFamily="2" charset="-122"/>
              </a:rPr>
              <a:t> for each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class descriptor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Ftab: containing field offsets and method code address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Ktab: containing field/method names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The table is agnostic to multiple inheritance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Fields do not need to have fixed offsets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6323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24" name="矩形 4"/>
          <p:cNvSpPr/>
          <p:nvPr/>
        </p:nvSpPr>
        <p:spPr>
          <a:xfrm>
            <a:off x="3427413" y="5148263"/>
            <a:ext cx="609600" cy="304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56325" name="矩形 5"/>
          <p:cNvSpPr/>
          <p:nvPr/>
        </p:nvSpPr>
        <p:spPr>
          <a:xfrm>
            <a:off x="3427413" y="5453063"/>
            <a:ext cx="609600" cy="304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56326" name="矩形 6"/>
          <p:cNvSpPr/>
          <p:nvPr/>
        </p:nvSpPr>
        <p:spPr>
          <a:xfrm>
            <a:off x="3425825" y="5757863"/>
            <a:ext cx="609600" cy="304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56327" name="矩形 7"/>
          <p:cNvSpPr/>
          <p:nvPr/>
        </p:nvSpPr>
        <p:spPr>
          <a:xfrm>
            <a:off x="3425825" y="6061075"/>
            <a:ext cx="609600" cy="304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56328" name="矩形 8"/>
          <p:cNvSpPr/>
          <p:nvPr/>
        </p:nvSpPr>
        <p:spPr>
          <a:xfrm>
            <a:off x="3425825" y="6362700"/>
            <a:ext cx="609600" cy="304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56329" name="文本框 10"/>
          <p:cNvSpPr txBox="1"/>
          <p:nvPr/>
        </p:nvSpPr>
        <p:spPr>
          <a:xfrm>
            <a:off x="3586163" y="5130800"/>
            <a:ext cx="290512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ea typeface="宋体" panose="02010600030101010101" pitchFamily="2" charset="-122"/>
              </a:rPr>
              <a:t>a</a:t>
            </a: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56330" name="文本框 11"/>
          <p:cNvSpPr txBox="1"/>
          <p:nvPr/>
        </p:nvSpPr>
        <p:spPr>
          <a:xfrm>
            <a:off x="3586163" y="5434013"/>
            <a:ext cx="296862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ea typeface="宋体" panose="02010600030101010101" pitchFamily="2" charset="-122"/>
              </a:rPr>
              <a:t>e</a:t>
            </a: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56331" name="文本框 12"/>
          <p:cNvSpPr txBox="1"/>
          <p:nvPr/>
        </p:nvSpPr>
        <p:spPr>
          <a:xfrm>
            <a:off x="3586163" y="5737225"/>
            <a:ext cx="290512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ea typeface="宋体" panose="02010600030101010101" pitchFamily="2" charset="-122"/>
              </a:rPr>
              <a:t>c</a:t>
            </a: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56332" name="文本框 13"/>
          <p:cNvSpPr txBox="1"/>
          <p:nvPr/>
        </p:nvSpPr>
        <p:spPr>
          <a:xfrm>
            <a:off x="3587750" y="6042025"/>
            <a:ext cx="304800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ea typeface="宋体" panose="02010600030101010101" pitchFamily="2" charset="-122"/>
              </a:rPr>
              <a:t>d</a:t>
            </a: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56333" name="文本框 14"/>
          <p:cNvSpPr txBox="1"/>
          <p:nvPr/>
        </p:nvSpPr>
        <p:spPr>
          <a:xfrm>
            <a:off x="3586163" y="6367463"/>
            <a:ext cx="306387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ea typeface="宋体" panose="02010600030101010101" pitchFamily="2" charset="-122"/>
              </a:rPr>
              <a:t>b</a:t>
            </a: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56334" name="椭圆 15"/>
          <p:cNvSpPr/>
          <p:nvPr/>
        </p:nvSpPr>
        <p:spPr>
          <a:xfrm>
            <a:off x="2513013" y="5730875"/>
            <a:ext cx="304800" cy="3048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56335" name="文本框 16"/>
          <p:cNvSpPr txBox="1"/>
          <p:nvPr/>
        </p:nvSpPr>
        <p:spPr>
          <a:xfrm>
            <a:off x="2493963" y="5730875"/>
            <a:ext cx="341312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solidFill>
                  <a:schemeClr val="bg1"/>
                </a:solidFill>
                <a:ea typeface="宋体" panose="02010600030101010101" pitchFamily="2" charset="-122"/>
              </a:rPr>
              <a:t>H</a:t>
            </a:r>
            <a:endParaRPr lang="zh-CN" altLang="en-US" sz="16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cxnSp>
        <p:nvCxnSpPr>
          <p:cNvPr id="56336" name="直线箭头连接符 18"/>
          <p:cNvCxnSpPr>
            <a:stCxn id="56335" idx="3"/>
          </p:cNvCxnSpPr>
          <p:nvPr/>
        </p:nvCxnSpPr>
        <p:spPr>
          <a:xfrm flipV="1">
            <a:off x="2835275" y="5603875"/>
            <a:ext cx="515938" cy="29686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6337" name="直线箭头连接符 20"/>
          <p:cNvCxnSpPr>
            <a:stCxn id="56335" idx="3"/>
          </p:cNvCxnSpPr>
          <p:nvPr/>
        </p:nvCxnSpPr>
        <p:spPr>
          <a:xfrm flipV="1">
            <a:off x="2835275" y="5883275"/>
            <a:ext cx="515938" cy="1746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6338" name="直线箭头连接符 23"/>
          <p:cNvCxnSpPr/>
          <p:nvPr/>
        </p:nvCxnSpPr>
        <p:spPr>
          <a:xfrm>
            <a:off x="2846388" y="5910263"/>
            <a:ext cx="482600" cy="2698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56339" name="文本框 27"/>
          <p:cNvSpPr txBox="1"/>
          <p:nvPr/>
        </p:nvSpPr>
        <p:spPr>
          <a:xfrm>
            <a:off x="3367088" y="4678363"/>
            <a:ext cx="744537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Ktab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56340" name="矩形 38"/>
          <p:cNvSpPr/>
          <p:nvPr/>
        </p:nvSpPr>
        <p:spPr>
          <a:xfrm>
            <a:off x="4968875" y="5146675"/>
            <a:ext cx="609600" cy="304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56341" name="矩形 39"/>
          <p:cNvSpPr/>
          <p:nvPr/>
        </p:nvSpPr>
        <p:spPr>
          <a:xfrm>
            <a:off x="4968875" y="5451475"/>
            <a:ext cx="609600" cy="304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56342" name="矩形 40"/>
          <p:cNvSpPr/>
          <p:nvPr/>
        </p:nvSpPr>
        <p:spPr>
          <a:xfrm>
            <a:off x="4968875" y="5756275"/>
            <a:ext cx="609600" cy="304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56343" name="矩形 41"/>
          <p:cNvSpPr/>
          <p:nvPr/>
        </p:nvSpPr>
        <p:spPr>
          <a:xfrm>
            <a:off x="4968875" y="6057900"/>
            <a:ext cx="609600" cy="304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56344" name="矩形 42"/>
          <p:cNvSpPr/>
          <p:nvPr/>
        </p:nvSpPr>
        <p:spPr>
          <a:xfrm>
            <a:off x="4968875" y="6361113"/>
            <a:ext cx="609600" cy="304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56345" name="文本框 43"/>
          <p:cNvSpPr txBox="1"/>
          <p:nvPr/>
        </p:nvSpPr>
        <p:spPr>
          <a:xfrm>
            <a:off x="5127625" y="5129213"/>
            <a:ext cx="277813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ea typeface="宋体" panose="02010600030101010101" pitchFamily="2" charset="-122"/>
              </a:rPr>
              <a:t>1</a:t>
            </a: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56346" name="文本框 44"/>
          <p:cNvSpPr txBox="1"/>
          <p:nvPr/>
        </p:nvSpPr>
        <p:spPr>
          <a:xfrm>
            <a:off x="5129213" y="5432425"/>
            <a:ext cx="309562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ea typeface="宋体" panose="02010600030101010101" pitchFamily="2" charset="-122"/>
              </a:rPr>
              <a:t>5</a:t>
            </a: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56347" name="文本框 45"/>
          <p:cNvSpPr txBox="1"/>
          <p:nvPr/>
        </p:nvSpPr>
        <p:spPr>
          <a:xfrm>
            <a:off x="5129213" y="5734050"/>
            <a:ext cx="309562" cy="3397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ea typeface="宋体" panose="02010600030101010101" pitchFamily="2" charset="-122"/>
              </a:rPr>
              <a:t>3</a:t>
            </a: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56348" name="文本框 46"/>
          <p:cNvSpPr txBox="1"/>
          <p:nvPr/>
        </p:nvSpPr>
        <p:spPr>
          <a:xfrm>
            <a:off x="5129213" y="6038850"/>
            <a:ext cx="309562" cy="3397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ea typeface="宋体" panose="02010600030101010101" pitchFamily="2" charset="-122"/>
              </a:rPr>
              <a:t>4</a:t>
            </a: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56349" name="文本框 47"/>
          <p:cNvSpPr txBox="1"/>
          <p:nvPr/>
        </p:nvSpPr>
        <p:spPr>
          <a:xfrm>
            <a:off x="5127625" y="6365875"/>
            <a:ext cx="309563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ea typeface="宋体" panose="02010600030101010101" pitchFamily="2" charset="-122"/>
              </a:rPr>
              <a:t>2</a:t>
            </a: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56350" name="文本框 48"/>
          <p:cNvSpPr txBox="1"/>
          <p:nvPr/>
        </p:nvSpPr>
        <p:spPr>
          <a:xfrm>
            <a:off x="4894263" y="4676775"/>
            <a:ext cx="744537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Ftab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cxnSp>
        <p:nvCxnSpPr>
          <p:cNvPr id="56351" name="直线箭头连接符 50"/>
          <p:cNvCxnSpPr/>
          <p:nvPr/>
        </p:nvCxnSpPr>
        <p:spPr>
          <a:xfrm>
            <a:off x="4189413" y="5840413"/>
            <a:ext cx="609600" cy="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Solution: Hashing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7346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Steps to fetch a field (say field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b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Fetch the class descriptor at offset 0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Fetch the field name from offset Ktab + hash</a:t>
            </a:r>
            <a:r>
              <a:rPr lang="en-US" altLang="zh-CN" baseline="-25000">
                <a:ea typeface="宋体" panose="02010600030101010101" pitchFamily="2" charset="-122"/>
              </a:rPr>
              <a:t>b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Compare field name with the input name (EQUAL!)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7347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348" name="矩形 4"/>
          <p:cNvSpPr/>
          <p:nvPr/>
        </p:nvSpPr>
        <p:spPr>
          <a:xfrm>
            <a:off x="4092575" y="5056188"/>
            <a:ext cx="609600" cy="304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57349" name="矩形 5"/>
          <p:cNvSpPr/>
          <p:nvPr/>
        </p:nvSpPr>
        <p:spPr>
          <a:xfrm>
            <a:off x="4092575" y="5360988"/>
            <a:ext cx="609600" cy="304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57350" name="矩形 6"/>
          <p:cNvSpPr/>
          <p:nvPr/>
        </p:nvSpPr>
        <p:spPr>
          <a:xfrm>
            <a:off x="4092575" y="5665788"/>
            <a:ext cx="609600" cy="304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57351" name="矩形 7"/>
          <p:cNvSpPr/>
          <p:nvPr/>
        </p:nvSpPr>
        <p:spPr>
          <a:xfrm>
            <a:off x="4092575" y="5969000"/>
            <a:ext cx="609600" cy="304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57352" name="矩形 8"/>
          <p:cNvSpPr/>
          <p:nvPr/>
        </p:nvSpPr>
        <p:spPr>
          <a:xfrm>
            <a:off x="4092575" y="6272213"/>
            <a:ext cx="609600" cy="304800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57353" name="文本框 10"/>
          <p:cNvSpPr txBox="1"/>
          <p:nvPr/>
        </p:nvSpPr>
        <p:spPr>
          <a:xfrm>
            <a:off x="4251325" y="5040313"/>
            <a:ext cx="290513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ea typeface="宋体" panose="02010600030101010101" pitchFamily="2" charset="-122"/>
              </a:rPr>
              <a:t>a</a:t>
            </a: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57354" name="文本框 11"/>
          <p:cNvSpPr txBox="1"/>
          <p:nvPr/>
        </p:nvSpPr>
        <p:spPr>
          <a:xfrm>
            <a:off x="4252913" y="5341938"/>
            <a:ext cx="296862" cy="3397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ea typeface="宋体" panose="02010600030101010101" pitchFamily="2" charset="-122"/>
              </a:rPr>
              <a:t>e</a:t>
            </a: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57355" name="文本框 12"/>
          <p:cNvSpPr txBox="1"/>
          <p:nvPr/>
        </p:nvSpPr>
        <p:spPr>
          <a:xfrm>
            <a:off x="4252913" y="5645150"/>
            <a:ext cx="290512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ea typeface="宋体" panose="02010600030101010101" pitchFamily="2" charset="-122"/>
              </a:rPr>
              <a:t>c</a:t>
            </a: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57356" name="文本框 13"/>
          <p:cNvSpPr txBox="1"/>
          <p:nvPr/>
        </p:nvSpPr>
        <p:spPr>
          <a:xfrm>
            <a:off x="4252913" y="5949950"/>
            <a:ext cx="304800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ea typeface="宋体" panose="02010600030101010101" pitchFamily="2" charset="-122"/>
              </a:rPr>
              <a:t>d</a:t>
            </a: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57357" name="文本框 14"/>
          <p:cNvSpPr txBox="1"/>
          <p:nvPr/>
        </p:nvSpPr>
        <p:spPr>
          <a:xfrm>
            <a:off x="4251325" y="6275388"/>
            <a:ext cx="306388" cy="3397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ea typeface="宋体" panose="02010600030101010101" pitchFamily="2" charset="-122"/>
              </a:rPr>
              <a:t>b</a:t>
            </a: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57358" name="椭圆 15"/>
          <p:cNvSpPr/>
          <p:nvPr/>
        </p:nvSpPr>
        <p:spPr>
          <a:xfrm>
            <a:off x="3178175" y="5640388"/>
            <a:ext cx="304800" cy="3048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57359" name="文本框 16"/>
          <p:cNvSpPr txBox="1"/>
          <p:nvPr/>
        </p:nvSpPr>
        <p:spPr>
          <a:xfrm>
            <a:off x="3160713" y="5640388"/>
            <a:ext cx="341312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solidFill>
                  <a:schemeClr val="bg1"/>
                </a:solidFill>
                <a:ea typeface="宋体" panose="02010600030101010101" pitchFamily="2" charset="-122"/>
              </a:rPr>
              <a:t>H</a:t>
            </a:r>
            <a:endParaRPr lang="zh-CN" altLang="en-US" sz="16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cxnSp>
        <p:nvCxnSpPr>
          <p:cNvPr id="57360" name="直线箭头连接符 23"/>
          <p:cNvCxnSpPr>
            <a:endCxn id="57352" idx="1"/>
          </p:cNvCxnSpPr>
          <p:nvPr/>
        </p:nvCxnSpPr>
        <p:spPr>
          <a:xfrm>
            <a:off x="3513138" y="5818188"/>
            <a:ext cx="579437" cy="6064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57361" name="文本框 27"/>
          <p:cNvSpPr txBox="1"/>
          <p:nvPr/>
        </p:nvSpPr>
        <p:spPr>
          <a:xfrm>
            <a:off x="4032250" y="4587875"/>
            <a:ext cx="74612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Ktab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57362" name="矩形 38"/>
          <p:cNvSpPr/>
          <p:nvPr/>
        </p:nvSpPr>
        <p:spPr>
          <a:xfrm>
            <a:off x="5635625" y="5054600"/>
            <a:ext cx="609600" cy="304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57363" name="矩形 39"/>
          <p:cNvSpPr/>
          <p:nvPr/>
        </p:nvSpPr>
        <p:spPr>
          <a:xfrm>
            <a:off x="5635625" y="5359400"/>
            <a:ext cx="609600" cy="304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57364" name="矩形 40"/>
          <p:cNvSpPr/>
          <p:nvPr/>
        </p:nvSpPr>
        <p:spPr>
          <a:xfrm>
            <a:off x="5634038" y="5664200"/>
            <a:ext cx="609600" cy="304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57365" name="矩形 41"/>
          <p:cNvSpPr/>
          <p:nvPr/>
        </p:nvSpPr>
        <p:spPr>
          <a:xfrm>
            <a:off x="5634038" y="5967413"/>
            <a:ext cx="609600" cy="304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57366" name="矩形 42"/>
          <p:cNvSpPr/>
          <p:nvPr/>
        </p:nvSpPr>
        <p:spPr>
          <a:xfrm>
            <a:off x="5634038" y="6270625"/>
            <a:ext cx="609600" cy="304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57367" name="文本框 43"/>
          <p:cNvSpPr txBox="1"/>
          <p:nvPr/>
        </p:nvSpPr>
        <p:spPr>
          <a:xfrm>
            <a:off x="5794375" y="5037138"/>
            <a:ext cx="277813" cy="3397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ea typeface="宋体" panose="02010600030101010101" pitchFamily="2" charset="-122"/>
              </a:rPr>
              <a:t>1</a:t>
            </a: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57368" name="文本框 44"/>
          <p:cNvSpPr txBox="1"/>
          <p:nvPr/>
        </p:nvSpPr>
        <p:spPr>
          <a:xfrm>
            <a:off x="5795963" y="5340350"/>
            <a:ext cx="309562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ea typeface="宋体" panose="02010600030101010101" pitchFamily="2" charset="-122"/>
              </a:rPr>
              <a:t>5</a:t>
            </a: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57369" name="文本框 45"/>
          <p:cNvSpPr txBox="1"/>
          <p:nvPr/>
        </p:nvSpPr>
        <p:spPr>
          <a:xfrm>
            <a:off x="5795963" y="5643563"/>
            <a:ext cx="309562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ea typeface="宋体" panose="02010600030101010101" pitchFamily="2" charset="-122"/>
              </a:rPr>
              <a:t>3</a:t>
            </a: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57370" name="文本框 46"/>
          <p:cNvSpPr txBox="1"/>
          <p:nvPr/>
        </p:nvSpPr>
        <p:spPr>
          <a:xfrm>
            <a:off x="5795963" y="5948363"/>
            <a:ext cx="309562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ea typeface="宋体" panose="02010600030101010101" pitchFamily="2" charset="-122"/>
              </a:rPr>
              <a:t>4</a:t>
            </a: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57371" name="文本框 47"/>
          <p:cNvSpPr txBox="1"/>
          <p:nvPr/>
        </p:nvSpPr>
        <p:spPr>
          <a:xfrm>
            <a:off x="5794375" y="6273800"/>
            <a:ext cx="309563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ea typeface="宋体" panose="02010600030101010101" pitchFamily="2" charset="-122"/>
              </a:rPr>
              <a:t>2</a:t>
            </a: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57372" name="文本框 48"/>
          <p:cNvSpPr txBox="1"/>
          <p:nvPr/>
        </p:nvSpPr>
        <p:spPr>
          <a:xfrm>
            <a:off x="5561013" y="4584700"/>
            <a:ext cx="744537" cy="4016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Ftab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cxnSp>
        <p:nvCxnSpPr>
          <p:cNvPr id="57373" name="直线箭头连接符 50"/>
          <p:cNvCxnSpPr/>
          <p:nvPr/>
        </p:nvCxnSpPr>
        <p:spPr>
          <a:xfrm>
            <a:off x="4854575" y="5749925"/>
            <a:ext cx="609600" cy="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57374" name="矩形 9"/>
          <p:cNvSpPr/>
          <p:nvPr/>
        </p:nvSpPr>
        <p:spPr>
          <a:xfrm>
            <a:off x="3028950" y="4584700"/>
            <a:ext cx="3430588" cy="204946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57375" name="文本框 17"/>
          <p:cNvSpPr txBox="1"/>
          <p:nvPr/>
        </p:nvSpPr>
        <p:spPr>
          <a:xfrm>
            <a:off x="911225" y="5600700"/>
            <a:ext cx="210502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class descriptor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cxnSp>
        <p:nvCxnSpPr>
          <p:cNvPr id="57376" name="直线箭头连接符 22"/>
          <p:cNvCxnSpPr>
            <a:endCxn id="57359" idx="0"/>
          </p:cNvCxnSpPr>
          <p:nvPr/>
        </p:nvCxnSpPr>
        <p:spPr>
          <a:xfrm>
            <a:off x="3330575" y="5257800"/>
            <a:ext cx="0" cy="382588"/>
          </a:xfrm>
          <a:prstGeom prst="straightConnector1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57377" name="文本框 26"/>
          <p:cNvSpPr txBox="1"/>
          <p:nvPr/>
        </p:nvSpPr>
        <p:spPr>
          <a:xfrm>
            <a:off x="3308350" y="5149850"/>
            <a:ext cx="306388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ea typeface="宋体" panose="02010600030101010101" pitchFamily="2" charset="-122"/>
              </a:rPr>
              <a:t>b</a:t>
            </a:r>
            <a:endParaRPr lang="zh-CN" altLang="en-US" sz="1600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Solution: Hashing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8370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Steps to fetch a field (say field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b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Fetch the class descriptor at offset 0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Fetch the field name from offset Ktab + hash</a:t>
            </a:r>
            <a:r>
              <a:rPr lang="en-US" altLang="zh-CN" baseline="-25000">
                <a:ea typeface="宋体" panose="02010600030101010101" pitchFamily="2" charset="-122"/>
              </a:rPr>
              <a:t>b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Compare field name with the input name (EQUAL!)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Fetch the field offset from Ftab + hash</a:t>
            </a:r>
            <a:r>
              <a:rPr lang="en-US" altLang="zh-CN" baseline="-25000">
                <a:ea typeface="宋体" panose="02010600030101010101" pitchFamily="2" charset="-122"/>
              </a:rPr>
              <a:t>b</a:t>
            </a:r>
            <a:r>
              <a:rPr lang="en-US" altLang="zh-CN">
                <a:ea typeface="宋体" panose="02010600030101010101" pitchFamily="2" charset="-122"/>
              </a:rPr>
              <a:t> (2)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Fetch the field from object + 2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8371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72" name="矩形 4"/>
          <p:cNvSpPr/>
          <p:nvPr/>
        </p:nvSpPr>
        <p:spPr>
          <a:xfrm>
            <a:off x="4092575" y="5056188"/>
            <a:ext cx="609600" cy="304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58373" name="矩形 5"/>
          <p:cNvSpPr/>
          <p:nvPr/>
        </p:nvSpPr>
        <p:spPr>
          <a:xfrm>
            <a:off x="4092575" y="5360988"/>
            <a:ext cx="609600" cy="304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58374" name="矩形 6"/>
          <p:cNvSpPr/>
          <p:nvPr/>
        </p:nvSpPr>
        <p:spPr>
          <a:xfrm>
            <a:off x="4092575" y="5665788"/>
            <a:ext cx="609600" cy="304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58375" name="矩形 7"/>
          <p:cNvSpPr/>
          <p:nvPr/>
        </p:nvSpPr>
        <p:spPr>
          <a:xfrm>
            <a:off x="4092575" y="5969000"/>
            <a:ext cx="609600" cy="304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58376" name="矩形 8"/>
          <p:cNvSpPr/>
          <p:nvPr/>
        </p:nvSpPr>
        <p:spPr>
          <a:xfrm>
            <a:off x="4092575" y="6272213"/>
            <a:ext cx="609600" cy="304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58377" name="文本框 10"/>
          <p:cNvSpPr txBox="1"/>
          <p:nvPr/>
        </p:nvSpPr>
        <p:spPr>
          <a:xfrm>
            <a:off x="4251325" y="5040313"/>
            <a:ext cx="290513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ea typeface="宋体" panose="02010600030101010101" pitchFamily="2" charset="-122"/>
              </a:rPr>
              <a:t>a</a:t>
            </a: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58378" name="文本框 11"/>
          <p:cNvSpPr txBox="1"/>
          <p:nvPr/>
        </p:nvSpPr>
        <p:spPr>
          <a:xfrm>
            <a:off x="4252913" y="5341938"/>
            <a:ext cx="296862" cy="3397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ea typeface="宋体" panose="02010600030101010101" pitchFamily="2" charset="-122"/>
              </a:rPr>
              <a:t>e</a:t>
            </a: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58379" name="文本框 12"/>
          <p:cNvSpPr txBox="1"/>
          <p:nvPr/>
        </p:nvSpPr>
        <p:spPr>
          <a:xfrm>
            <a:off x="4252913" y="5645150"/>
            <a:ext cx="290512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ea typeface="宋体" panose="02010600030101010101" pitchFamily="2" charset="-122"/>
              </a:rPr>
              <a:t>c</a:t>
            </a: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58380" name="文本框 13"/>
          <p:cNvSpPr txBox="1"/>
          <p:nvPr/>
        </p:nvSpPr>
        <p:spPr>
          <a:xfrm>
            <a:off x="4252913" y="5949950"/>
            <a:ext cx="304800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ea typeface="宋体" panose="02010600030101010101" pitchFamily="2" charset="-122"/>
              </a:rPr>
              <a:t>d</a:t>
            </a: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58381" name="文本框 14"/>
          <p:cNvSpPr txBox="1"/>
          <p:nvPr/>
        </p:nvSpPr>
        <p:spPr>
          <a:xfrm>
            <a:off x="4251325" y="6275388"/>
            <a:ext cx="306388" cy="3397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ea typeface="宋体" panose="02010600030101010101" pitchFamily="2" charset="-122"/>
              </a:rPr>
              <a:t>b</a:t>
            </a: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58382" name="椭圆 15"/>
          <p:cNvSpPr/>
          <p:nvPr/>
        </p:nvSpPr>
        <p:spPr>
          <a:xfrm>
            <a:off x="3178175" y="5640388"/>
            <a:ext cx="304800" cy="3048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58383" name="文本框 16"/>
          <p:cNvSpPr txBox="1"/>
          <p:nvPr/>
        </p:nvSpPr>
        <p:spPr>
          <a:xfrm>
            <a:off x="3160713" y="5640388"/>
            <a:ext cx="341312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solidFill>
                  <a:schemeClr val="bg1"/>
                </a:solidFill>
                <a:ea typeface="宋体" panose="02010600030101010101" pitchFamily="2" charset="-122"/>
              </a:rPr>
              <a:t>H</a:t>
            </a:r>
            <a:endParaRPr lang="zh-CN" altLang="en-US" sz="16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cxnSp>
        <p:nvCxnSpPr>
          <p:cNvPr id="58384" name="直线箭头连接符 23"/>
          <p:cNvCxnSpPr>
            <a:endCxn id="58376" idx="1"/>
          </p:cNvCxnSpPr>
          <p:nvPr/>
        </p:nvCxnSpPr>
        <p:spPr>
          <a:xfrm>
            <a:off x="3513138" y="5818188"/>
            <a:ext cx="579437" cy="6064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58385" name="文本框 27"/>
          <p:cNvSpPr txBox="1"/>
          <p:nvPr/>
        </p:nvSpPr>
        <p:spPr>
          <a:xfrm>
            <a:off x="4032250" y="4587875"/>
            <a:ext cx="74612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Ktab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58386" name="矩形 38"/>
          <p:cNvSpPr/>
          <p:nvPr/>
        </p:nvSpPr>
        <p:spPr>
          <a:xfrm>
            <a:off x="5635625" y="5054600"/>
            <a:ext cx="609600" cy="304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58387" name="矩形 39"/>
          <p:cNvSpPr/>
          <p:nvPr/>
        </p:nvSpPr>
        <p:spPr>
          <a:xfrm>
            <a:off x="5635625" y="5359400"/>
            <a:ext cx="609600" cy="304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58388" name="矩形 40"/>
          <p:cNvSpPr/>
          <p:nvPr/>
        </p:nvSpPr>
        <p:spPr>
          <a:xfrm>
            <a:off x="5634038" y="5664200"/>
            <a:ext cx="609600" cy="304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58389" name="矩形 41"/>
          <p:cNvSpPr/>
          <p:nvPr/>
        </p:nvSpPr>
        <p:spPr>
          <a:xfrm>
            <a:off x="5634038" y="5967413"/>
            <a:ext cx="609600" cy="304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58390" name="矩形 42"/>
          <p:cNvSpPr/>
          <p:nvPr/>
        </p:nvSpPr>
        <p:spPr>
          <a:xfrm>
            <a:off x="5634038" y="6270625"/>
            <a:ext cx="609600" cy="304800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58391" name="文本框 43"/>
          <p:cNvSpPr txBox="1"/>
          <p:nvPr/>
        </p:nvSpPr>
        <p:spPr>
          <a:xfrm>
            <a:off x="5794375" y="5037138"/>
            <a:ext cx="277813" cy="3397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ea typeface="宋体" panose="02010600030101010101" pitchFamily="2" charset="-122"/>
              </a:rPr>
              <a:t>1</a:t>
            </a: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58392" name="文本框 44"/>
          <p:cNvSpPr txBox="1"/>
          <p:nvPr/>
        </p:nvSpPr>
        <p:spPr>
          <a:xfrm>
            <a:off x="5795963" y="5340350"/>
            <a:ext cx="309562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ea typeface="宋体" panose="02010600030101010101" pitchFamily="2" charset="-122"/>
              </a:rPr>
              <a:t>5</a:t>
            </a: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58393" name="文本框 45"/>
          <p:cNvSpPr txBox="1"/>
          <p:nvPr/>
        </p:nvSpPr>
        <p:spPr>
          <a:xfrm>
            <a:off x="5795963" y="5643563"/>
            <a:ext cx="309562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ea typeface="宋体" panose="02010600030101010101" pitchFamily="2" charset="-122"/>
              </a:rPr>
              <a:t>3</a:t>
            </a: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58394" name="文本框 46"/>
          <p:cNvSpPr txBox="1"/>
          <p:nvPr/>
        </p:nvSpPr>
        <p:spPr>
          <a:xfrm>
            <a:off x="5795963" y="5948363"/>
            <a:ext cx="309562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ea typeface="宋体" panose="02010600030101010101" pitchFamily="2" charset="-122"/>
              </a:rPr>
              <a:t>4</a:t>
            </a: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58395" name="文本框 47"/>
          <p:cNvSpPr txBox="1"/>
          <p:nvPr/>
        </p:nvSpPr>
        <p:spPr>
          <a:xfrm>
            <a:off x="5794375" y="6273800"/>
            <a:ext cx="309563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ea typeface="宋体" panose="02010600030101010101" pitchFamily="2" charset="-122"/>
              </a:rPr>
              <a:t>2</a:t>
            </a: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58396" name="文本框 48"/>
          <p:cNvSpPr txBox="1"/>
          <p:nvPr/>
        </p:nvSpPr>
        <p:spPr>
          <a:xfrm>
            <a:off x="5561013" y="4584700"/>
            <a:ext cx="744537" cy="4016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Ftab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cxnSp>
        <p:nvCxnSpPr>
          <p:cNvPr id="58397" name="直线箭头连接符 50"/>
          <p:cNvCxnSpPr/>
          <p:nvPr/>
        </p:nvCxnSpPr>
        <p:spPr>
          <a:xfrm>
            <a:off x="4854575" y="5749925"/>
            <a:ext cx="609600" cy="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58398" name="矩形 9"/>
          <p:cNvSpPr/>
          <p:nvPr/>
        </p:nvSpPr>
        <p:spPr>
          <a:xfrm>
            <a:off x="3028950" y="4584700"/>
            <a:ext cx="3430588" cy="204946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58399" name="文本框 17"/>
          <p:cNvSpPr txBox="1"/>
          <p:nvPr/>
        </p:nvSpPr>
        <p:spPr>
          <a:xfrm>
            <a:off x="911225" y="5600700"/>
            <a:ext cx="210502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class descriptor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cxnSp>
        <p:nvCxnSpPr>
          <p:cNvPr id="58400" name="直线箭头连接符 22"/>
          <p:cNvCxnSpPr>
            <a:endCxn id="58383" idx="0"/>
          </p:cNvCxnSpPr>
          <p:nvPr/>
        </p:nvCxnSpPr>
        <p:spPr>
          <a:xfrm>
            <a:off x="3330575" y="5257800"/>
            <a:ext cx="0" cy="382588"/>
          </a:xfrm>
          <a:prstGeom prst="straightConnector1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58401" name="文本框 26"/>
          <p:cNvSpPr txBox="1"/>
          <p:nvPr/>
        </p:nvSpPr>
        <p:spPr>
          <a:xfrm>
            <a:off x="3308350" y="5149850"/>
            <a:ext cx="306388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ea typeface="宋体" panose="02010600030101010101" pitchFamily="2" charset="-122"/>
              </a:rPr>
              <a:t>b</a:t>
            </a:r>
            <a:endParaRPr lang="zh-CN" altLang="en-US" sz="1600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Overhead analysis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9394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Four more instructions (seems tolerable)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However, it is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much more costly</a:t>
            </a:r>
            <a:r>
              <a:rPr lang="en-US" altLang="zh-CN">
                <a:ea typeface="宋体" panose="02010600030101010101" pitchFamily="2" charset="-122"/>
              </a:rPr>
              <a:t> than coloring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Hashing: usually requires several binops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String equality check: O(N)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Hash entries can collide (leading to more accesses)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Perhaps a reason why Java does not have MI(</a:t>
            </a:r>
            <a:r>
              <a:rPr lang="zh-CN" altLang="en-US">
                <a:ea typeface="宋体" panose="02010600030101010101" pitchFamily="2" charset="-122"/>
              </a:rPr>
              <a:t>多继承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9395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Another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disadvantages</a:t>
            </a:r>
            <a:r>
              <a:rPr lang="en-US" altLang="zh-CN">
                <a:ea typeface="宋体" panose="02010600030101010101" pitchFamily="2" charset="-122"/>
              </a:rPr>
              <a:t> of MI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0418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Can cause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zh-CN" altLang="zh-CN">
                <a:ea typeface="宋体" panose="02010600030101010101" pitchFamily="2" charset="-122"/>
              </a:rPr>
              <a:t>ambiguity with multiple super classes</a:t>
            </a:r>
            <a:endParaRPr lang="zh-CN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Also known as a “diamond problem”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Both B and C overrides f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Now which f is used by D?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0419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20" name="矩形 4"/>
          <p:cNvSpPr/>
          <p:nvPr/>
        </p:nvSpPr>
        <p:spPr>
          <a:xfrm>
            <a:off x="6705600" y="4394200"/>
            <a:ext cx="609600" cy="3810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60421" name="文本框 5"/>
          <p:cNvSpPr txBox="1"/>
          <p:nvPr/>
        </p:nvSpPr>
        <p:spPr>
          <a:xfrm>
            <a:off x="6824663" y="4383088"/>
            <a:ext cx="37147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A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60422" name="矩形 12"/>
          <p:cNvSpPr/>
          <p:nvPr/>
        </p:nvSpPr>
        <p:spPr>
          <a:xfrm>
            <a:off x="6096000" y="5272088"/>
            <a:ext cx="609600" cy="3810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60423" name="文本框 13"/>
          <p:cNvSpPr txBox="1"/>
          <p:nvPr/>
        </p:nvSpPr>
        <p:spPr>
          <a:xfrm>
            <a:off x="6230938" y="5260975"/>
            <a:ext cx="339725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B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60424" name="矩形 14"/>
          <p:cNvSpPr/>
          <p:nvPr/>
        </p:nvSpPr>
        <p:spPr>
          <a:xfrm>
            <a:off x="7273925" y="5272088"/>
            <a:ext cx="609600" cy="3810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60425" name="文本框 15"/>
          <p:cNvSpPr txBox="1"/>
          <p:nvPr/>
        </p:nvSpPr>
        <p:spPr>
          <a:xfrm>
            <a:off x="7408863" y="5260975"/>
            <a:ext cx="338137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C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60426" name="矩形 16"/>
          <p:cNvSpPr/>
          <p:nvPr/>
        </p:nvSpPr>
        <p:spPr>
          <a:xfrm>
            <a:off x="6705600" y="6057900"/>
            <a:ext cx="609600" cy="3810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60427" name="文本框 17"/>
          <p:cNvSpPr txBox="1"/>
          <p:nvPr/>
        </p:nvSpPr>
        <p:spPr>
          <a:xfrm>
            <a:off x="6840538" y="6046788"/>
            <a:ext cx="339725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D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cxnSp>
        <p:nvCxnSpPr>
          <p:cNvPr id="60428" name="直线箭头连接符 19"/>
          <p:cNvCxnSpPr>
            <a:stCxn id="60420" idx="2"/>
            <a:endCxn id="60423" idx="0"/>
          </p:cNvCxnSpPr>
          <p:nvPr/>
        </p:nvCxnSpPr>
        <p:spPr>
          <a:xfrm flipH="1">
            <a:off x="6400800" y="4775200"/>
            <a:ext cx="609600" cy="485775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60429" name="直线箭头连接符 20"/>
          <p:cNvCxnSpPr>
            <a:stCxn id="60420" idx="2"/>
            <a:endCxn id="60425" idx="0"/>
          </p:cNvCxnSpPr>
          <p:nvPr/>
        </p:nvCxnSpPr>
        <p:spPr>
          <a:xfrm>
            <a:off x="7010400" y="4775200"/>
            <a:ext cx="568325" cy="485775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60430" name="直线箭头连接符 23"/>
          <p:cNvCxnSpPr>
            <a:stCxn id="60423" idx="2"/>
          </p:cNvCxnSpPr>
          <p:nvPr/>
        </p:nvCxnSpPr>
        <p:spPr>
          <a:xfrm>
            <a:off x="6400800" y="5661025"/>
            <a:ext cx="609600" cy="385763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60431" name="直线箭头连接符 26"/>
          <p:cNvCxnSpPr>
            <a:stCxn id="60425" idx="2"/>
            <a:endCxn id="60427" idx="0"/>
          </p:cNvCxnSpPr>
          <p:nvPr/>
        </p:nvCxnSpPr>
        <p:spPr>
          <a:xfrm flipH="1">
            <a:off x="7010400" y="5661025"/>
            <a:ext cx="568325" cy="385763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60432" name="文本框 29"/>
          <p:cNvSpPr txBox="1"/>
          <p:nvPr/>
        </p:nvSpPr>
        <p:spPr>
          <a:xfrm>
            <a:off x="7319963" y="4410075"/>
            <a:ext cx="1063625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ea typeface="宋体" panose="02010600030101010101" pitchFamily="2" charset="-122"/>
              </a:rPr>
              <a:t>method f</a:t>
            </a: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60433" name="文本框 30"/>
          <p:cNvSpPr txBox="1"/>
          <p:nvPr/>
        </p:nvSpPr>
        <p:spPr>
          <a:xfrm>
            <a:off x="4894263" y="5106988"/>
            <a:ext cx="1244600" cy="5857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ea typeface="宋体" panose="02010600030101010101" pitchFamily="2" charset="-122"/>
              </a:rPr>
              <a:t>@override </a:t>
            </a:r>
            <a:endParaRPr lang="en-US" altLang="zh-CN" sz="1600" b="1"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ea typeface="宋体" panose="02010600030101010101" pitchFamily="2" charset="-122"/>
              </a:rPr>
              <a:t>method f</a:t>
            </a: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60434" name="文本框 31"/>
          <p:cNvSpPr txBox="1"/>
          <p:nvPr/>
        </p:nvSpPr>
        <p:spPr>
          <a:xfrm>
            <a:off x="7908925" y="5106988"/>
            <a:ext cx="1244600" cy="5857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ea typeface="宋体" panose="02010600030101010101" pitchFamily="2" charset="-122"/>
              </a:rPr>
              <a:t>@override </a:t>
            </a:r>
            <a:endParaRPr lang="en-US" altLang="zh-CN" sz="1600" b="1"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ea typeface="宋体" panose="02010600030101010101" pitchFamily="2" charset="-122"/>
              </a:rPr>
              <a:t>method f</a:t>
            </a: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60435" name="文本框 32"/>
          <p:cNvSpPr txBox="1"/>
          <p:nvPr/>
        </p:nvSpPr>
        <p:spPr>
          <a:xfrm>
            <a:off x="5578475" y="6088063"/>
            <a:ext cx="1149350" cy="3397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ea typeface="宋体" panose="02010600030101010101" pitchFamily="2" charset="-122"/>
              </a:rPr>
              <a:t>f() </a:t>
            </a:r>
            <a:r>
              <a:rPr lang="en-US" altLang="zh-CN" sz="1600" b="1">
                <a:solidFill>
                  <a:srgbClr val="FF0000"/>
                </a:solidFill>
                <a:ea typeface="宋体" panose="02010600030101010101" pitchFamily="2" charset="-122"/>
              </a:rPr>
              <a:t>which?</a:t>
            </a:r>
            <a:endParaRPr lang="zh-CN" altLang="en-US" sz="16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Another disadvantages of MI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1442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Can cause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zh-CN" altLang="zh-CN">
                <a:ea typeface="宋体" panose="02010600030101010101" pitchFamily="2" charset="-122"/>
              </a:rPr>
              <a:t>ambiguity with multiple super classes</a:t>
            </a:r>
            <a:endParaRPr lang="zh-CN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Also known as a “diamond problem”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Interface</a:t>
            </a:r>
            <a:r>
              <a:rPr lang="en-US" altLang="zh-CN">
                <a:ea typeface="宋体" panose="02010600030101010101" pitchFamily="2" charset="-122"/>
              </a:rPr>
              <a:t> avoids this problem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B and C (interfaces) cannot override f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1443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44" name="矩形 4"/>
          <p:cNvSpPr/>
          <p:nvPr/>
        </p:nvSpPr>
        <p:spPr>
          <a:xfrm>
            <a:off x="6705600" y="4394200"/>
            <a:ext cx="609600" cy="3810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61445" name="文本框 5"/>
          <p:cNvSpPr txBox="1"/>
          <p:nvPr/>
        </p:nvSpPr>
        <p:spPr>
          <a:xfrm>
            <a:off x="6824663" y="4383088"/>
            <a:ext cx="37147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A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61446" name="矩形 12"/>
          <p:cNvSpPr/>
          <p:nvPr/>
        </p:nvSpPr>
        <p:spPr>
          <a:xfrm>
            <a:off x="6096000" y="5272088"/>
            <a:ext cx="609600" cy="3810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61447" name="文本框 13"/>
          <p:cNvSpPr txBox="1"/>
          <p:nvPr/>
        </p:nvSpPr>
        <p:spPr>
          <a:xfrm>
            <a:off x="6230938" y="5260975"/>
            <a:ext cx="339725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B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61448" name="矩形 14"/>
          <p:cNvSpPr/>
          <p:nvPr/>
        </p:nvSpPr>
        <p:spPr>
          <a:xfrm>
            <a:off x="7273925" y="5272088"/>
            <a:ext cx="609600" cy="3810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61449" name="文本框 15"/>
          <p:cNvSpPr txBox="1"/>
          <p:nvPr/>
        </p:nvSpPr>
        <p:spPr>
          <a:xfrm>
            <a:off x="7408863" y="5260975"/>
            <a:ext cx="338137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C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61450" name="矩形 16"/>
          <p:cNvSpPr/>
          <p:nvPr/>
        </p:nvSpPr>
        <p:spPr>
          <a:xfrm>
            <a:off x="6705600" y="6057900"/>
            <a:ext cx="609600" cy="3810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61451" name="文本框 17"/>
          <p:cNvSpPr txBox="1"/>
          <p:nvPr/>
        </p:nvSpPr>
        <p:spPr>
          <a:xfrm>
            <a:off x="6840538" y="6046788"/>
            <a:ext cx="339725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D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cxnSp>
        <p:nvCxnSpPr>
          <p:cNvPr id="61452" name="直线箭头连接符 19"/>
          <p:cNvCxnSpPr>
            <a:stCxn id="61444" idx="2"/>
            <a:endCxn id="61447" idx="0"/>
          </p:cNvCxnSpPr>
          <p:nvPr/>
        </p:nvCxnSpPr>
        <p:spPr>
          <a:xfrm flipH="1">
            <a:off x="6400800" y="4775200"/>
            <a:ext cx="609600" cy="485775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61453" name="直线箭头连接符 20"/>
          <p:cNvCxnSpPr>
            <a:stCxn id="61444" idx="2"/>
            <a:endCxn id="61449" idx="0"/>
          </p:cNvCxnSpPr>
          <p:nvPr/>
        </p:nvCxnSpPr>
        <p:spPr>
          <a:xfrm>
            <a:off x="7010400" y="4775200"/>
            <a:ext cx="568325" cy="485775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61454" name="直线箭头连接符 23"/>
          <p:cNvCxnSpPr>
            <a:stCxn id="61447" idx="2"/>
          </p:cNvCxnSpPr>
          <p:nvPr/>
        </p:nvCxnSpPr>
        <p:spPr>
          <a:xfrm>
            <a:off x="6400800" y="5661025"/>
            <a:ext cx="609600" cy="385763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61455" name="直线箭头连接符 26"/>
          <p:cNvCxnSpPr>
            <a:stCxn id="61449" idx="2"/>
            <a:endCxn id="61451" idx="0"/>
          </p:cNvCxnSpPr>
          <p:nvPr/>
        </p:nvCxnSpPr>
        <p:spPr>
          <a:xfrm flipH="1">
            <a:off x="7010400" y="5661025"/>
            <a:ext cx="568325" cy="385763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61456" name="文本框 30"/>
          <p:cNvSpPr txBox="1"/>
          <p:nvPr/>
        </p:nvSpPr>
        <p:spPr>
          <a:xfrm>
            <a:off x="4795838" y="5302250"/>
            <a:ext cx="1311275" cy="3397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ea typeface="宋体" panose="02010600030101010101" pitchFamily="2" charset="-122"/>
              </a:rPr>
              <a:t> interface f</a:t>
            </a: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61457" name="文本框 31"/>
          <p:cNvSpPr txBox="1"/>
          <p:nvPr/>
        </p:nvSpPr>
        <p:spPr>
          <a:xfrm>
            <a:off x="7883525" y="5292725"/>
            <a:ext cx="1249363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ea typeface="宋体" panose="02010600030101010101" pitchFamily="2" charset="-122"/>
              </a:rPr>
              <a:t>interface f</a:t>
            </a: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61458" name="文本框 32"/>
          <p:cNvSpPr txBox="1"/>
          <p:nvPr/>
        </p:nvSpPr>
        <p:spPr>
          <a:xfrm>
            <a:off x="5864225" y="6473825"/>
            <a:ext cx="2047875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ea typeface="宋体" panose="02010600030101010101" pitchFamily="2" charset="-122"/>
              </a:rPr>
              <a:t>f() </a:t>
            </a:r>
            <a:r>
              <a:rPr lang="en-US" altLang="zh-CN" sz="1600" b="1">
                <a:solidFill>
                  <a:srgbClr val="FF0000"/>
                </a:solidFill>
                <a:ea typeface="宋体" panose="02010600030101010101" pitchFamily="2" charset="-122"/>
              </a:rPr>
              <a:t>must implement!</a:t>
            </a:r>
            <a:endParaRPr lang="zh-CN" altLang="en-US" sz="16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But what does Java have? Interface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2466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An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interface is an abstract class with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no</a:t>
            </a:r>
            <a:r>
              <a:rPr lang="en-US" altLang="zh-CN">
                <a:ea typeface="宋体" panose="02010600030101010101" pitchFamily="2" charset="-122"/>
              </a:rPr>
              <a:t> concrete components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Usually only contains a collection of methods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“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Specify what a class can do but not how</a:t>
            </a:r>
            <a:r>
              <a:rPr lang="en-US" altLang="zh-CN">
                <a:ea typeface="宋体" panose="02010600030101010101" pitchFamily="2" charset="-122"/>
              </a:rPr>
              <a:t>”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Fields must be public, static, and final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So it can only become a constant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Multiple inheritance can also be implemented with interfaces (implements A,B)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But with more restrictions</a:t>
            </a:r>
            <a:endParaRPr lang="en-US" altLang="zh-CN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2467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标题 6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latin typeface="+mj-lt"/>
                <a:ea typeface="宋体" panose="02010600030101010101" pitchFamily="2" charset="-122"/>
                <a:cs typeface="+mj-cs"/>
              </a:rPr>
              <a:t>MEMBERSHIP TESTING</a:t>
            </a:r>
            <a:endParaRPr lang="zh-CN" altLang="en-US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63490" name="文本占位符 7"/>
          <p:cNvSpPr>
            <a:spLocks noGrp="1"/>
          </p:cNvSpPr>
          <p:nvPr>
            <p:ph type="body" idx="1"/>
          </p:nvPr>
        </p:nvSpPr>
        <p:spPr/>
        <p:txBody>
          <a:bodyPr vert="horz" wrap="square" lIns="91440" tIns="45720" rIns="91440" bIns="45720" anchor="b" anchorCtr="0"/>
          <a:p>
            <a:endParaRPr lang="zh-CN" altLang="en-US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491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An OBJECT-Tiger example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8434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8435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8436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000" y="1447800"/>
            <a:ext cx="5335588" cy="5257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7" name="左中括号 5"/>
          <p:cNvSpPr/>
          <p:nvPr/>
        </p:nvSpPr>
        <p:spPr>
          <a:xfrm>
            <a:off x="2819400" y="1676400"/>
            <a:ext cx="76200" cy="3962400"/>
          </a:xfrm>
          <a:prstGeom prst="leftBracket">
            <a:avLst>
              <a:gd name="adj" fmla="val 8425"/>
            </a:avLst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18438" name="文本框 6"/>
          <p:cNvSpPr txBox="1"/>
          <p:nvPr/>
        </p:nvSpPr>
        <p:spPr>
          <a:xfrm>
            <a:off x="1141413" y="3473450"/>
            <a:ext cx="170497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ea typeface="宋体" panose="02010600030101010101" pitchFamily="2" charset="-122"/>
              </a:rPr>
              <a:t>wrapped in let</a:t>
            </a:r>
            <a:endParaRPr lang="zh-CN" altLang="en-US" sz="1800" b="1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3835" y="4174490"/>
            <a:ext cx="247967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在</a:t>
            </a:r>
            <a:r>
              <a:rPr lang="en-US" altLang="zh-CN" sz="1600"/>
              <a:t>tiger</a:t>
            </a:r>
            <a:r>
              <a:rPr lang="zh-CN" altLang="en-US" sz="1600"/>
              <a:t>中，</a:t>
            </a:r>
            <a:r>
              <a:rPr lang="en-US" altLang="zh-CN" sz="1600"/>
              <a:t>object</a:t>
            </a:r>
            <a:r>
              <a:rPr lang="zh-CN" altLang="en-US" sz="1600"/>
              <a:t>是一个预先定义好的父类，是一个顶层的类。</a:t>
            </a:r>
            <a:endParaRPr lang="zh-CN" altLang="en-US" sz="1600"/>
          </a:p>
          <a:p>
            <a:r>
              <a:rPr lang="en-US" altLang="zh-CN" sz="1600"/>
              <a:t>tiger</a:t>
            </a:r>
            <a:r>
              <a:rPr lang="zh-CN" altLang="en-US" sz="1600"/>
              <a:t>还要支持一些是每一个类的子类的类。比如</a:t>
            </a:r>
            <a:r>
              <a:rPr lang="en-US" altLang="zh-CN" sz="1600"/>
              <a:t>exception</a:t>
            </a:r>
            <a:r>
              <a:rPr lang="zh-CN" altLang="en-US" sz="1600"/>
              <a:t>。</a:t>
            </a:r>
            <a:endParaRPr lang="zh-CN" altLang="en-US" sz="16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Recap: which type cast is safe?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4514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Casting to a super type is always safe (upcast)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Fields/methods in the super class can be accessed by the sub-class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Casting to a sub-type is not (downcast)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Child class may define new methods/fields not present in the super class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How to allow upcast while avoid incorrect downcast?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4515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标题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Type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testing and casting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5538" name="内容占位符 5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A normal type testing and casting would be: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OO languages have supported this feature</a:t>
            </a:r>
            <a:endParaRPr lang="en-US" altLang="zh-CN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5539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40" name="文本框 6"/>
          <p:cNvSpPr txBox="1"/>
          <p:nvPr/>
        </p:nvSpPr>
        <p:spPr>
          <a:xfrm>
            <a:off x="2941638" y="2452688"/>
            <a:ext cx="3108325" cy="1323975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if (a.isClass(A)) {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A b = (A)a;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b.somemethod();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zh-CN" altLang="en-US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pic>
        <p:nvPicPr>
          <p:cNvPr id="65541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450" y="4856163"/>
            <a:ext cx="8648700" cy="17700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How to implement instanceof?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A simple way is to perform the following loop: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Recursively compare types with the input type (C)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The recursive comparison takes time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Can we have a faster approach?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6563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64" name="文本框 4"/>
          <p:cNvSpPr txBox="1"/>
          <p:nvPr/>
        </p:nvSpPr>
        <p:spPr>
          <a:xfrm>
            <a:off x="2439988" y="2743200"/>
            <a:ext cx="4340225" cy="163195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t1 &lt;- x.descriptor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L1:  if t1 = C goto true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t1 &lt;- t1.super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if t1 = nil goto false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goto L1</a:t>
            </a:r>
            <a:endParaRPr lang="zh-CN" altLang="en-US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Solution: displays of parent classes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7586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Each class descriptor stores such a display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E.g., class D extends A extends B extends Object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display should look like below: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7587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88" name="矩形 4"/>
          <p:cNvSpPr/>
          <p:nvPr/>
        </p:nvSpPr>
        <p:spPr>
          <a:xfrm>
            <a:off x="4114800" y="3581400"/>
            <a:ext cx="762000" cy="3810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67589" name="矩形 5"/>
          <p:cNvSpPr/>
          <p:nvPr/>
        </p:nvSpPr>
        <p:spPr>
          <a:xfrm>
            <a:off x="4114800" y="3962400"/>
            <a:ext cx="762000" cy="3810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67590" name="矩形 6"/>
          <p:cNvSpPr/>
          <p:nvPr/>
        </p:nvSpPr>
        <p:spPr>
          <a:xfrm>
            <a:off x="4114800" y="4343400"/>
            <a:ext cx="762000" cy="3810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67591" name="矩形 7"/>
          <p:cNvSpPr/>
          <p:nvPr/>
        </p:nvSpPr>
        <p:spPr>
          <a:xfrm>
            <a:off x="4114800" y="4724400"/>
            <a:ext cx="762000" cy="3810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67592" name="文本框 8"/>
          <p:cNvSpPr txBox="1"/>
          <p:nvPr/>
        </p:nvSpPr>
        <p:spPr>
          <a:xfrm rot="5400000">
            <a:off x="4430713" y="5059363"/>
            <a:ext cx="357187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…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67593" name="文本框 9"/>
          <p:cNvSpPr txBox="1"/>
          <p:nvPr/>
        </p:nvSpPr>
        <p:spPr>
          <a:xfrm>
            <a:off x="4105275" y="3617913"/>
            <a:ext cx="7810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Object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67594" name="文本框 10"/>
          <p:cNvSpPr txBox="1"/>
          <p:nvPr/>
        </p:nvSpPr>
        <p:spPr>
          <a:xfrm>
            <a:off x="4346575" y="3998913"/>
            <a:ext cx="2984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B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67595" name="文本框 11"/>
          <p:cNvSpPr txBox="1"/>
          <p:nvPr/>
        </p:nvSpPr>
        <p:spPr>
          <a:xfrm>
            <a:off x="4346575" y="4379913"/>
            <a:ext cx="315913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A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67596" name="文本框 12"/>
          <p:cNvSpPr txBox="1"/>
          <p:nvPr/>
        </p:nvSpPr>
        <p:spPr>
          <a:xfrm>
            <a:off x="4346575" y="4760913"/>
            <a:ext cx="314325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D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67597" name="文本框 13"/>
          <p:cNvSpPr txBox="1"/>
          <p:nvPr/>
        </p:nvSpPr>
        <p:spPr>
          <a:xfrm>
            <a:off x="3849688" y="3633788"/>
            <a:ext cx="279400" cy="2762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200">
                <a:ea typeface="宋体" panose="02010600030101010101" pitchFamily="2" charset="-122"/>
              </a:rPr>
              <a:t>0</a:t>
            </a:r>
            <a:endParaRPr lang="zh-CN" altLang="en-US" sz="1200">
              <a:ea typeface="宋体" panose="02010600030101010101" pitchFamily="2" charset="-122"/>
            </a:endParaRPr>
          </a:p>
        </p:txBody>
      </p:sp>
      <p:sp>
        <p:nvSpPr>
          <p:cNvPr id="67598" name="文本框 14"/>
          <p:cNvSpPr txBox="1"/>
          <p:nvPr/>
        </p:nvSpPr>
        <p:spPr>
          <a:xfrm>
            <a:off x="3856038" y="4010025"/>
            <a:ext cx="252412" cy="2762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200">
                <a:ea typeface="宋体" panose="02010600030101010101" pitchFamily="2" charset="-122"/>
              </a:rPr>
              <a:t>1</a:t>
            </a:r>
            <a:endParaRPr lang="zh-CN" altLang="en-US" sz="1200">
              <a:ea typeface="宋体" panose="02010600030101010101" pitchFamily="2" charset="-122"/>
            </a:endParaRPr>
          </a:p>
        </p:txBody>
      </p:sp>
      <p:sp>
        <p:nvSpPr>
          <p:cNvPr id="67599" name="文本框 15"/>
          <p:cNvSpPr txBox="1"/>
          <p:nvPr/>
        </p:nvSpPr>
        <p:spPr>
          <a:xfrm>
            <a:off x="3849688" y="4391025"/>
            <a:ext cx="279400" cy="2762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200">
                <a:ea typeface="宋体" panose="02010600030101010101" pitchFamily="2" charset="-122"/>
              </a:rPr>
              <a:t>2</a:t>
            </a:r>
            <a:endParaRPr lang="zh-CN" altLang="en-US" sz="1200">
              <a:ea typeface="宋体" panose="02010600030101010101" pitchFamily="2" charset="-122"/>
            </a:endParaRPr>
          </a:p>
        </p:txBody>
      </p:sp>
      <p:sp>
        <p:nvSpPr>
          <p:cNvPr id="67600" name="文本框 16"/>
          <p:cNvSpPr txBox="1"/>
          <p:nvPr/>
        </p:nvSpPr>
        <p:spPr>
          <a:xfrm>
            <a:off x="3851275" y="4776788"/>
            <a:ext cx="279400" cy="2762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200">
                <a:ea typeface="宋体" panose="02010600030101010101" pitchFamily="2" charset="-122"/>
              </a:rPr>
              <a:t>3</a:t>
            </a:r>
            <a:endParaRPr lang="zh-CN" altLang="en-US" sz="12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Solution: displays of parent classes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8610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Each class descriptor stores such a display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E.g., class D extends A extends B extends Object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To implement x instanceof D: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Fetch the class descriptor at offset 0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Fetch the 3rd class-pointer slot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Compare with D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Why is it true?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8611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12" name="矩形 4"/>
          <p:cNvSpPr/>
          <p:nvPr/>
        </p:nvSpPr>
        <p:spPr>
          <a:xfrm>
            <a:off x="6934200" y="4686300"/>
            <a:ext cx="762000" cy="3810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68613" name="矩形 5"/>
          <p:cNvSpPr/>
          <p:nvPr/>
        </p:nvSpPr>
        <p:spPr>
          <a:xfrm>
            <a:off x="6934200" y="5067300"/>
            <a:ext cx="762000" cy="3810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68614" name="矩形 6"/>
          <p:cNvSpPr/>
          <p:nvPr/>
        </p:nvSpPr>
        <p:spPr>
          <a:xfrm>
            <a:off x="6934200" y="5448300"/>
            <a:ext cx="762000" cy="3810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68615" name="矩形 7"/>
          <p:cNvSpPr/>
          <p:nvPr/>
        </p:nvSpPr>
        <p:spPr>
          <a:xfrm>
            <a:off x="6934200" y="5829300"/>
            <a:ext cx="762000" cy="3810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68616" name="文本框 8"/>
          <p:cNvSpPr txBox="1"/>
          <p:nvPr/>
        </p:nvSpPr>
        <p:spPr>
          <a:xfrm rot="5400000">
            <a:off x="7250113" y="6164263"/>
            <a:ext cx="357187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…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68617" name="文本框 9"/>
          <p:cNvSpPr txBox="1"/>
          <p:nvPr/>
        </p:nvSpPr>
        <p:spPr>
          <a:xfrm>
            <a:off x="6924675" y="4722813"/>
            <a:ext cx="7810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Object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68618" name="文本框 10"/>
          <p:cNvSpPr txBox="1"/>
          <p:nvPr/>
        </p:nvSpPr>
        <p:spPr>
          <a:xfrm>
            <a:off x="7165975" y="5103813"/>
            <a:ext cx="2984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B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68619" name="文本框 11"/>
          <p:cNvSpPr txBox="1"/>
          <p:nvPr/>
        </p:nvSpPr>
        <p:spPr>
          <a:xfrm>
            <a:off x="7165975" y="5484813"/>
            <a:ext cx="315913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A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68620" name="文本框 12"/>
          <p:cNvSpPr txBox="1"/>
          <p:nvPr/>
        </p:nvSpPr>
        <p:spPr>
          <a:xfrm>
            <a:off x="7165975" y="5865813"/>
            <a:ext cx="314325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D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68621" name="文本框 13"/>
          <p:cNvSpPr txBox="1"/>
          <p:nvPr/>
        </p:nvSpPr>
        <p:spPr>
          <a:xfrm>
            <a:off x="6669088" y="4738688"/>
            <a:ext cx="279400" cy="2762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200">
                <a:ea typeface="宋体" panose="02010600030101010101" pitchFamily="2" charset="-122"/>
              </a:rPr>
              <a:t>0</a:t>
            </a:r>
            <a:endParaRPr lang="zh-CN" altLang="en-US" sz="1200">
              <a:ea typeface="宋体" panose="02010600030101010101" pitchFamily="2" charset="-122"/>
            </a:endParaRPr>
          </a:p>
        </p:txBody>
      </p:sp>
      <p:sp>
        <p:nvSpPr>
          <p:cNvPr id="68622" name="文本框 14"/>
          <p:cNvSpPr txBox="1"/>
          <p:nvPr/>
        </p:nvSpPr>
        <p:spPr>
          <a:xfrm>
            <a:off x="6675438" y="5114925"/>
            <a:ext cx="252412" cy="2762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200">
                <a:ea typeface="宋体" panose="02010600030101010101" pitchFamily="2" charset="-122"/>
              </a:rPr>
              <a:t>1</a:t>
            </a:r>
            <a:endParaRPr lang="zh-CN" altLang="en-US" sz="1200">
              <a:ea typeface="宋体" panose="02010600030101010101" pitchFamily="2" charset="-122"/>
            </a:endParaRPr>
          </a:p>
        </p:txBody>
      </p:sp>
      <p:sp>
        <p:nvSpPr>
          <p:cNvPr id="68623" name="文本框 15"/>
          <p:cNvSpPr txBox="1"/>
          <p:nvPr/>
        </p:nvSpPr>
        <p:spPr>
          <a:xfrm>
            <a:off x="6669088" y="5495925"/>
            <a:ext cx="279400" cy="2762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200">
                <a:ea typeface="宋体" panose="02010600030101010101" pitchFamily="2" charset="-122"/>
              </a:rPr>
              <a:t>2</a:t>
            </a:r>
            <a:endParaRPr lang="zh-CN" altLang="en-US" sz="1200">
              <a:ea typeface="宋体" panose="02010600030101010101" pitchFamily="2" charset="-122"/>
            </a:endParaRPr>
          </a:p>
        </p:txBody>
      </p:sp>
      <p:sp>
        <p:nvSpPr>
          <p:cNvPr id="68624" name="文本框 16"/>
          <p:cNvSpPr txBox="1"/>
          <p:nvPr/>
        </p:nvSpPr>
        <p:spPr>
          <a:xfrm>
            <a:off x="6670675" y="5881688"/>
            <a:ext cx="279400" cy="2762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200">
                <a:ea typeface="宋体" panose="02010600030101010101" pitchFamily="2" charset="-122"/>
              </a:rPr>
              <a:t>3</a:t>
            </a:r>
            <a:endParaRPr lang="zh-CN" altLang="en-US" sz="12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An alternative solution: typecase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9634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instanceof testing is not that ‘object-oriented’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Programmers are expected to use dynamic methods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dynamic lookup can directly reach the correct method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Modula-3 has </a:t>
            </a:r>
            <a:r>
              <a:rPr lang="en-US" altLang="zh-CN" b="1">
                <a:ea typeface="宋体" panose="02010600030101010101" pitchFamily="2" charset="-122"/>
              </a:rPr>
              <a:t>typecase </a:t>
            </a:r>
            <a:r>
              <a:rPr lang="en-US" altLang="zh-CN">
                <a:ea typeface="宋体" panose="02010600030101010101" pitchFamily="2" charset="-122"/>
              </a:rPr>
              <a:t>– more beautiful and efficient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9635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36" name="文本框 4"/>
          <p:cNvSpPr txBox="1"/>
          <p:nvPr/>
        </p:nvSpPr>
        <p:spPr>
          <a:xfrm>
            <a:off x="3248025" y="4535488"/>
            <a:ext cx="2647950" cy="224631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TYPECASE expr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OF C1 (v1) =&gt; S1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| C2 (v2) =&gt; S2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| Cn (vn) =&gt; Sn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ELSE S0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END </a:t>
            </a:r>
            <a:endParaRPr lang="zh-CN" altLang="en-US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69637" name="文本框 5"/>
          <p:cNvSpPr txBox="1"/>
          <p:nvPr/>
        </p:nvSpPr>
        <p:spPr>
          <a:xfrm rot="5400000">
            <a:off x="3851275" y="5443538"/>
            <a:ext cx="376238" cy="4302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200" b="1">
                <a:ea typeface="宋体" panose="02010600030101010101" pitchFamily="2" charset="-122"/>
              </a:rPr>
              <a:t>…</a:t>
            </a:r>
            <a:endParaRPr lang="zh-CN" altLang="en-US" sz="2200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Implementation of typecase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0658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Typecase looks similar to traditional switch operations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Only the matched statement would be implemented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However: switch only supports integer values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That is why switch can be implemented with jump tables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0659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60" name="文本框 4"/>
          <p:cNvSpPr txBox="1"/>
          <p:nvPr/>
        </p:nvSpPr>
        <p:spPr>
          <a:xfrm>
            <a:off x="1343025" y="4383088"/>
            <a:ext cx="2647950" cy="224631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TYPECASE expr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OF C1 (v1) =&gt; S1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| C2 (v2) =&gt; S2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| Cn (vn) =&gt; Sn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ELSE S0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END </a:t>
            </a:r>
            <a:endParaRPr lang="zh-CN" altLang="en-US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0661" name="文本框 5"/>
          <p:cNvSpPr txBox="1"/>
          <p:nvPr/>
        </p:nvSpPr>
        <p:spPr>
          <a:xfrm>
            <a:off x="4876800" y="4383088"/>
            <a:ext cx="3262313" cy="224631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switch (i) {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case 0: s0; break;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case 1: s1; break;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case 2: s2; break;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case 3: s3; break;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default: sd;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zh-CN" altLang="en-US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0662" name="文本框 6"/>
          <p:cNvSpPr txBox="1"/>
          <p:nvPr/>
        </p:nvSpPr>
        <p:spPr>
          <a:xfrm>
            <a:off x="4033838" y="5229225"/>
            <a:ext cx="800100" cy="5540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3000" b="1">
                <a:ea typeface="宋体" panose="02010600030101010101" pitchFamily="2" charset="-122"/>
              </a:rPr>
              <a:t>VS.</a:t>
            </a:r>
            <a:endParaRPr lang="zh-CN" altLang="en-US" sz="3000" b="1">
              <a:ea typeface="宋体" panose="02010600030101010101" pitchFamily="2" charset="-122"/>
            </a:endParaRPr>
          </a:p>
        </p:txBody>
      </p:sp>
      <p:sp>
        <p:nvSpPr>
          <p:cNvPr id="70663" name="文本框 7"/>
          <p:cNvSpPr txBox="1"/>
          <p:nvPr/>
        </p:nvSpPr>
        <p:spPr>
          <a:xfrm rot="5400000">
            <a:off x="1931988" y="5291138"/>
            <a:ext cx="376237" cy="4302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200" b="1">
                <a:ea typeface="宋体" panose="02010600030101010101" pitchFamily="2" charset="-122"/>
              </a:rPr>
              <a:t>…</a:t>
            </a:r>
            <a:endParaRPr lang="zh-CN" altLang="en-US" sz="2200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Implementation of typecase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1682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Is it possible to implement Typecase with jump tables? (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NO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Modules are separately compiled, with conflicting integers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Even integers can be assigned, we may miss clauses with super classes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1683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4" name="文本框 4"/>
          <p:cNvSpPr txBox="1"/>
          <p:nvPr/>
        </p:nvSpPr>
        <p:spPr>
          <a:xfrm>
            <a:off x="1343025" y="4383088"/>
            <a:ext cx="2647950" cy="224631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TYPECASE expr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OF C1 (v1) =&gt; S1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| C2 (v2) =&gt; S2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| Cn (vn) =&gt; Sn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ELSE S0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END </a:t>
            </a:r>
            <a:endParaRPr lang="zh-CN" altLang="en-US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1685" name="文本框 5"/>
          <p:cNvSpPr txBox="1"/>
          <p:nvPr/>
        </p:nvSpPr>
        <p:spPr>
          <a:xfrm>
            <a:off x="4876800" y="4383088"/>
            <a:ext cx="3262313" cy="224631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switch (i) {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case 0: s0; break;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case 1: s1; break;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case 2: s2; break;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case 3: s3; break;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default: sn;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zh-CN" altLang="en-US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1686" name="文本框 7"/>
          <p:cNvSpPr txBox="1"/>
          <p:nvPr/>
        </p:nvSpPr>
        <p:spPr>
          <a:xfrm rot="5400000">
            <a:off x="1931988" y="5291138"/>
            <a:ext cx="376237" cy="4302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200" b="1">
                <a:ea typeface="宋体" panose="02010600030101010101" pitchFamily="2" charset="-122"/>
              </a:rPr>
              <a:t>…</a:t>
            </a:r>
            <a:endParaRPr lang="zh-CN" altLang="en-US" sz="2200" b="1">
              <a:ea typeface="宋体" panose="02010600030101010101" pitchFamily="2" charset="-122"/>
            </a:endParaRPr>
          </a:p>
        </p:txBody>
      </p:sp>
      <p:sp>
        <p:nvSpPr>
          <p:cNvPr id="71687" name="右箭头 8"/>
          <p:cNvSpPr/>
          <p:nvPr/>
        </p:nvSpPr>
        <p:spPr>
          <a:xfrm>
            <a:off x="4081463" y="5227638"/>
            <a:ext cx="703262" cy="484187"/>
          </a:xfrm>
          <a:prstGeom prst="rightArrow">
            <a:avLst>
              <a:gd name="adj1" fmla="val 50000"/>
              <a:gd name="adj2" fmla="val 50022"/>
            </a:avLst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Implementation of typecase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2706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In Modula-3, typecase are a chain of else-ifs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 clever system may optimize it with jumps if: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All classes are final classes (cannot be extended)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Java has </a:t>
            </a:r>
            <a:r>
              <a:rPr lang="en-US" altLang="zh-CN" i="1">
                <a:ea typeface="宋体" panose="02010600030101010101" pitchFamily="2" charset="-122"/>
              </a:rPr>
              <a:t>final</a:t>
            </a:r>
            <a:r>
              <a:rPr lang="en-US" altLang="zh-CN">
                <a:ea typeface="宋体" panose="02010600030101010101" pitchFamily="2" charset="-122"/>
              </a:rPr>
              <a:t> keyword (but no typecase)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2707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08" name="文本框 4"/>
          <p:cNvSpPr txBox="1"/>
          <p:nvPr/>
        </p:nvSpPr>
        <p:spPr>
          <a:xfrm>
            <a:off x="276225" y="3859213"/>
            <a:ext cx="2647950" cy="224631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TYPECASE expr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OF C1 (v1) =&gt; S1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| C2 (v2) =&gt; S2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| Cn (vn) =&gt; Sn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ELSE S0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END </a:t>
            </a:r>
            <a:endParaRPr lang="zh-CN" altLang="en-US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2709" name="文本框 5"/>
          <p:cNvSpPr txBox="1"/>
          <p:nvPr/>
        </p:nvSpPr>
        <p:spPr>
          <a:xfrm>
            <a:off x="3802063" y="3581400"/>
            <a:ext cx="5108575" cy="2555875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if (expr instanceof C1) {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S1(v1)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} else if (expr instanceof C2) {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S2(v2)	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} else if (expr instanceof Cn) {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Sn(vn)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} 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…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2710" name="文本框 7"/>
          <p:cNvSpPr txBox="1"/>
          <p:nvPr/>
        </p:nvSpPr>
        <p:spPr>
          <a:xfrm rot="5400000">
            <a:off x="865188" y="4767263"/>
            <a:ext cx="376237" cy="4302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200" b="1">
                <a:ea typeface="宋体" panose="02010600030101010101" pitchFamily="2" charset="-122"/>
              </a:rPr>
              <a:t>…</a:t>
            </a:r>
            <a:endParaRPr lang="zh-CN" altLang="en-US" sz="2200" b="1">
              <a:ea typeface="宋体" panose="02010600030101010101" pitchFamily="2" charset="-122"/>
            </a:endParaRPr>
          </a:p>
        </p:txBody>
      </p:sp>
      <p:sp>
        <p:nvSpPr>
          <p:cNvPr id="72711" name="右箭头 8"/>
          <p:cNvSpPr/>
          <p:nvPr/>
        </p:nvSpPr>
        <p:spPr>
          <a:xfrm>
            <a:off x="3014663" y="4703763"/>
            <a:ext cx="703262" cy="485775"/>
          </a:xfrm>
          <a:prstGeom prst="rightArrow">
            <a:avLst>
              <a:gd name="adj1" fmla="val 50000"/>
              <a:gd name="adj2" fmla="val 49858"/>
            </a:avLst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Features in modern OO languages: case class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3730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Scala uses </a:t>
            </a:r>
            <a:r>
              <a:rPr lang="en-US" altLang="zh-CN" b="1">
                <a:ea typeface="宋体" panose="02010600030101010101" pitchFamily="2" charset="-122"/>
              </a:rPr>
              <a:t>case class</a:t>
            </a:r>
            <a:r>
              <a:rPr lang="en-US" altLang="zh-CN">
                <a:ea typeface="宋体" panose="02010600030101010101" pitchFamily="2" charset="-122"/>
              </a:rPr>
              <a:t> for pattern matching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Objects in case classes are not initialized with new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Pattern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matching can directly use both classes and fields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More powerful than traditional switch operations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3731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32" name="文本框 4"/>
          <p:cNvSpPr txBox="1"/>
          <p:nvPr/>
        </p:nvSpPr>
        <p:spPr>
          <a:xfrm>
            <a:off x="1863725" y="2759075"/>
            <a:ext cx="5416550" cy="708025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case class Student (ID: String)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val Mingyu = Student(“5150379000”)</a:t>
            </a:r>
            <a:endParaRPr lang="zh-CN" altLang="en-US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3733" name="文本框 5"/>
          <p:cNvSpPr txBox="1"/>
          <p:nvPr/>
        </p:nvSpPr>
        <p:spPr>
          <a:xfrm>
            <a:off x="2819400" y="5511800"/>
            <a:ext cx="3878263" cy="10160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person match {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case Student(id) =&gt; id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} </a:t>
            </a:r>
            <a:endParaRPr lang="zh-CN" altLang="en-US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An OBJECT-Tiger example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9458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9459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9460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000" y="1447800"/>
            <a:ext cx="5335588" cy="5257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61" name="矩形 7"/>
          <p:cNvSpPr/>
          <p:nvPr/>
        </p:nvSpPr>
        <p:spPr>
          <a:xfrm>
            <a:off x="3240088" y="1905000"/>
            <a:ext cx="2667000" cy="2286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19462" name="矩形 8"/>
          <p:cNvSpPr/>
          <p:nvPr/>
        </p:nvSpPr>
        <p:spPr>
          <a:xfrm>
            <a:off x="3240088" y="2667000"/>
            <a:ext cx="2398712" cy="2286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19463" name="矩形 9"/>
          <p:cNvSpPr/>
          <p:nvPr/>
        </p:nvSpPr>
        <p:spPr>
          <a:xfrm>
            <a:off x="3290888" y="3998913"/>
            <a:ext cx="2501900" cy="231775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cxnSp>
        <p:nvCxnSpPr>
          <p:cNvPr id="19464" name="直线连接符 11"/>
          <p:cNvCxnSpPr>
            <a:stCxn id="19461" idx="1"/>
          </p:cNvCxnSpPr>
          <p:nvPr/>
        </p:nvCxnSpPr>
        <p:spPr>
          <a:xfrm flipH="1">
            <a:off x="2438400" y="2019300"/>
            <a:ext cx="801688" cy="9525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9465" name="直线连接符 12"/>
          <p:cNvCxnSpPr>
            <a:stCxn id="19462" idx="1"/>
          </p:cNvCxnSpPr>
          <p:nvPr/>
        </p:nvCxnSpPr>
        <p:spPr>
          <a:xfrm flipH="1">
            <a:off x="2438400" y="2781300"/>
            <a:ext cx="801688" cy="1905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9466" name="直线连接符 15"/>
          <p:cNvCxnSpPr>
            <a:stCxn id="19463" idx="1"/>
          </p:cNvCxnSpPr>
          <p:nvPr/>
        </p:nvCxnSpPr>
        <p:spPr>
          <a:xfrm flipH="1" flipV="1">
            <a:off x="2438400" y="2971800"/>
            <a:ext cx="852488" cy="11430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9467" name="文本框 18"/>
          <p:cNvSpPr txBox="1"/>
          <p:nvPr/>
        </p:nvSpPr>
        <p:spPr>
          <a:xfrm>
            <a:off x="876300" y="2801938"/>
            <a:ext cx="1639888" cy="3397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>
                <a:ea typeface="宋体" panose="02010600030101010101" pitchFamily="2" charset="-122"/>
              </a:rPr>
              <a:t>class definition</a:t>
            </a: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19468" name="椭圆 19"/>
          <p:cNvSpPr/>
          <p:nvPr/>
        </p:nvSpPr>
        <p:spPr>
          <a:xfrm>
            <a:off x="5257800" y="1828800"/>
            <a:ext cx="649288" cy="381000"/>
          </a:xfrm>
          <a:prstGeom prst="ellipse">
            <a:avLst/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19469" name="文本框 20"/>
          <p:cNvSpPr txBox="1"/>
          <p:nvPr/>
        </p:nvSpPr>
        <p:spPr>
          <a:xfrm>
            <a:off x="5897563" y="1431925"/>
            <a:ext cx="1768475" cy="3397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>
                <a:ea typeface="宋体" panose="02010600030101010101" pitchFamily="2" charset="-122"/>
              </a:rPr>
              <a:t>predefined class</a:t>
            </a:r>
            <a:endParaRPr lang="zh-CN" altLang="en-US" sz="1600">
              <a:ea typeface="宋体" panose="02010600030101010101" pitchFamily="2" charset="-122"/>
            </a:endParaRPr>
          </a:p>
        </p:txBody>
      </p:sp>
      <p:cxnSp>
        <p:nvCxnSpPr>
          <p:cNvPr id="19470" name="直线箭头连接符 22"/>
          <p:cNvCxnSpPr>
            <a:stCxn id="19468" idx="7"/>
          </p:cNvCxnSpPr>
          <p:nvPr/>
        </p:nvCxnSpPr>
        <p:spPr>
          <a:xfrm flipV="1">
            <a:off x="5811838" y="1714500"/>
            <a:ext cx="817562" cy="169863"/>
          </a:xfrm>
          <a:prstGeom prst="straightConnector1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What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about C++?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4754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C++ has different kinds of type cast instructions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Static cast: casting without runtime check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You usually knows the original type of the object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Unsafe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2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4755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756" name="文本框 4"/>
          <p:cNvSpPr txBox="1"/>
          <p:nvPr/>
        </p:nvSpPr>
        <p:spPr>
          <a:xfrm>
            <a:off x="1863725" y="5207000"/>
            <a:ext cx="5264150" cy="10160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void meth(void *data){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A *a = static_cast&lt;A*&gt;(data);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zh-CN" altLang="en-US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What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about C++?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5778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C++ has different kinds of type cast instructions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Static cast: casting without runtime check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Unsafe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Dynamic cast: casting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with runtime checks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Similar to membership testing in Java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5779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80" name="文本框 4"/>
          <p:cNvSpPr txBox="1"/>
          <p:nvPr/>
        </p:nvSpPr>
        <p:spPr>
          <a:xfrm>
            <a:off x="2325688" y="5313363"/>
            <a:ext cx="5110162" cy="708025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A* a = new A();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B* b = dynamic_cast&lt;B*&gt;(a); //OK</a:t>
            </a:r>
            <a:endParaRPr lang="zh-CN" altLang="en-US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What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about C++?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6802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C++ has different kinds of type cast instructions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Static cast: casting without runtime check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Unsafe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Dynamic cast: casting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with runtime checks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Similar to membership testing in Java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If casting fails, return null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6803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04" name="文本框 4"/>
          <p:cNvSpPr txBox="1"/>
          <p:nvPr/>
        </p:nvSpPr>
        <p:spPr>
          <a:xfrm>
            <a:off x="2325688" y="5313363"/>
            <a:ext cx="4494212" cy="10160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A* a = new A();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C* b = dynamic_cast&lt;C*&gt;(a); 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// b is null</a:t>
            </a:r>
            <a:endParaRPr lang="zh-CN" altLang="en-US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What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about C++?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7826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C++ has different kinds of type cast instructions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Static cast: casting without runtime check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Unsafe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Dynamic cast: casting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with runtime checks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Reinterpret cast: forced conversion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Compilers keep silence on your (possibly evil) conversion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Const cast: add/remove the </a:t>
            </a:r>
            <a:r>
              <a:rPr lang="en-US" altLang="zh-CN" b="1" i="1">
                <a:ea typeface="宋体" panose="02010600030101010101" pitchFamily="2" charset="-122"/>
              </a:rPr>
              <a:t>const</a:t>
            </a:r>
            <a:r>
              <a:rPr lang="en-US" altLang="zh-CN">
                <a:ea typeface="宋体" panose="02010600030101010101" pitchFamily="2" charset="-122"/>
              </a:rPr>
              <a:t> modifier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Used when the compiler complains on related issues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Regular cast (C-style cast)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Using casting methods above until one succeeds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7827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4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zh-CN">
                <a:latin typeface="+mj-lt"/>
                <a:ea typeface="宋体" panose="02010600030101010101" pitchFamily="2" charset="-122"/>
                <a:cs typeface="+mj-cs"/>
              </a:rPr>
              <a:t>MISCELLANEOUS</a:t>
            </a:r>
            <a:endParaRPr lang="zh-CN" altLang="en-US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78850" name="文本占位符 2"/>
          <p:cNvSpPr>
            <a:spLocks noGrp="1"/>
          </p:cNvSpPr>
          <p:nvPr>
            <p:ph type="body" idx="1"/>
          </p:nvPr>
        </p:nvSpPr>
        <p:spPr/>
        <p:txBody>
          <a:bodyPr vert="horz" wrap="square" lIns="91440" tIns="45720" rIns="91440" bIns="45720" anchor="b" anchorCtr="0"/>
          <a:p>
            <a:endParaRPr lang="zh-CN" altLang="en-US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851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3" name="标题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Private fields and methods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9874" name="内容占位符 5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The private keyword can be used for information hiding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Private fields/methods cannot be accessed outside the object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Privacy is enforced by type-checking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Encountering c.x/c.f() -&gt; check if x/f is private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9875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7" name="标题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Private fields and methods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0898" name="内容占位符 5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Different languages have different protection rules for private fields/methods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Accessible only to the class that declares them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Accessible to the declaring class and any subclasses (</a:t>
            </a:r>
            <a:r>
              <a:rPr lang="en-US" altLang="zh-CN" i="1">
                <a:ea typeface="宋体" panose="02010600030101010101" pitchFamily="2" charset="-122"/>
              </a:rPr>
              <a:t>protected</a:t>
            </a:r>
            <a:r>
              <a:rPr lang="en-US" altLang="zh-CN">
                <a:ea typeface="宋体" panose="02010600030101010101" pitchFamily="2" charset="-122"/>
              </a:rPr>
              <a:t> in C++)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Accessible only within the same module as the declaring class (package, namespace)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Read-only outside the declaring class, but writable by methods of the class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0899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Classless languages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1922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Some OO languages do not use </a:t>
            </a:r>
            <a:r>
              <a:rPr lang="en-US" altLang="zh-CN" b="1">
                <a:ea typeface="宋体" panose="02010600030101010101" pitchFamily="2" charset="-122"/>
              </a:rPr>
              <a:t>class</a:t>
            </a:r>
            <a:r>
              <a:rPr lang="en-US" altLang="zh-CN">
                <a:ea typeface="宋体" panose="02010600030101010101" pitchFamily="2" charset="-122"/>
              </a:rPr>
              <a:t> at all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Each object has whatever methods/fields it wants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Type checking is usually dynamic (done at runtime)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A typical classless language is JavaScript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1923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24" name="文本框 4"/>
          <p:cNvSpPr txBox="1"/>
          <p:nvPr/>
        </p:nvSpPr>
        <p:spPr>
          <a:xfrm>
            <a:off x="2057400" y="5105400"/>
            <a:ext cx="2185988" cy="163195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var myObj = {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method0() {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return 0;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}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zh-CN" altLang="en-US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81925" name="矩形 5"/>
          <p:cNvSpPr/>
          <p:nvPr/>
        </p:nvSpPr>
        <p:spPr>
          <a:xfrm>
            <a:off x="2057400" y="5105400"/>
            <a:ext cx="2185988" cy="381000"/>
          </a:xfrm>
          <a:prstGeom prst="rect">
            <a:avLst/>
          </a:prstGeom>
          <a:solidFill>
            <a:srgbClr val="00B0F0">
              <a:alpha val="38823"/>
            </a:srgb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81926" name="文本框 6"/>
          <p:cNvSpPr txBox="1"/>
          <p:nvPr/>
        </p:nvSpPr>
        <p:spPr>
          <a:xfrm>
            <a:off x="4670425" y="5105400"/>
            <a:ext cx="366395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define methods in an object</a:t>
            </a:r>
            <a:endParaRPr lang="zh-CN" altLang="en-US" sz="20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cxnSp>
        <p:nvCxnSpPr>
          <p:cNvPr id="81927" name="直线箭头连接符 8"/>
          <p:cNvCxnSpPr>
            <a:stCxn id="81926" idx="1"/>
            <a:endCxn id="81925" idx="3"/>
          </p:cNvCxnSpPr>
          <p:nvPr/>
        </p:nvCxnSpPr>
        <p:spPr>
          <a:xfrm flipH="1" flipV="1">
            <a:off x="4243388" y="5295900"/>
            <a:ext cx="427037" cy="95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Object creation in classless languages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2946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Many objects are created by </a:t>
            </a:r>
            <a:r>
              <a:rPr lang="en-US" altLang="zh-CN" i="1">
                <a:ea typeface="宋体" panose="02010600030101010101" pitchFamily="2" charset="-122"/>
              </a:rPr>
              <a:t>cloning</a:t>
            </a:r>
            <a:endParaRPr lang="en-US" altLang="zh-CN" i="1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Copying</a:t>
            </a:r>
            <a:r>
              <a:rPr lang="en-US" altLang="zh-CN" i="1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from</a:t>
            </a:r>
            <a:r>
              <a:rPr lang="en-US" altLang="zh-CN" i="1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an existing object and then modifying/extending it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Copied objects share the same descriptor with the original (template) object </a:t>
            </a:r>
            <a:r>
              <a:rPr lang="en-US" altLang="zh-CN">
                <a:ea typeface="宋体" panose="02010600030101010101" pitchFamily="2" charset="-122"/>
                <a:sym typeface="Wingdings" panose="05000000000000000000" pitchFamily="2" charset="2"/>
              </a:rPr>
              <a:t> “pseudo-classes”</a:t>
            </a:r>
            <a:endParaRPr lang="en-US" altLang="zh-CN"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JavaScript can create objects with </a:t>
            </a:r>
            <a:r>
              <a:rPr lang="en-US" altLang="zh-CN" b="1">
                <a:ea typeface="宋体" panose="02010600030101010101" pitchFamily="2" charset="-122"/>
              </a:rPr>
              <a:t>constructor functions</a:t>
            </a:r>
            <a:endParaRPr lang="zh-CN" altLang="en-US" b="1">
              <a:ea typeface="宋体" panose="02010600030101010101" pitchFamily="2" charset="-122"/>
            </a:endParaRPr>
          </a:p>
        </p:txBody>
      </p:sp>
      <p:sp>
        <p:nvSpPr>
          <p:cNvPr id="82947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6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A JavaScript example for object creation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3970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First, defining an object constructor 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Similar to the constructor in a class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Then creating objects with the </a:t>
            </a:r>
            <a:r>
              <a:rPr lang="en-US" altLang="zh-CN" i="1">
                <a:ea typeface="宋体" panose="02010600030101010101" pitchFamily="2" charset="-122"/>
              </a:rPr>
              <a:t>new</a:t>
            </a:r>
            <a:r>
              <a:rPr lang="en-US" altLang="zh-CN">
                <a:ea typeface="宋体" panose="02010600030101010101" pitchFamily="2" charset="-122"/>
              </a:rPr>
              <a:t> keyword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Not that different with class-based, right?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3971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72" name="文本框 4"/>
          <p:cNvSpPr txBox="1"/>
          <p:nvPr/>
        </p:nvSpPr>
        <p:spPr>
          <a:xfrm>
            <a:off x="2325688" y="2667000"/>
            <a:ext cx="4340225" cy="1323975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function Person(name, id) {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this.name = name;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this.id = id;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zh-CN" altLang="en-US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83973" name="矩形 5"/>
          <p:cNvSpPr/>
          <p:nvPr/>
        </p:nvSpPr>
        <p:spPr>
          <a:xfrm>
            <a:off x="2667000" y="3048000"/>
            <a:ext cx="762000" cy="280988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83974" name="文本框 6"/>
          <p:cNvSpPr txBox="1"/>
          <p:nvPr/>
        </p:nvSpPr>
        <p:spPr>
          <a:xfrm>
            <a:off x="228600" y="3021013"/>
            <a:ext cx="2143125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solidFill>
                  <a:srgbClr val="FF0000"/>
                </a:solidFill>
                <a:ea typeface="宋体" panose="02010600030101010101" pitchFamily="2" charset="-122"/>
              </a:rPr>
              <a:t>referred to new object</a:t>
            </a:r>
            <a:endParaRPr lang="zh-CN" altLang="en-US" sz="14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cxnSp>
        <p:nvCxnSpPr>
          <p:cNvPr id="83975" name="直线箭头连接符 8"/>
          <p:cNvCxnSpPr>
            <a:stCxn id="83973" idx="1"/>
          </p:cNvCxnSpPr>
          <p:nvPr/>
        </p:nvCxnSpPr>
        <p:spPr>
          <a:xfrm flipH="1" flipV="1">
            <a:off x="2325688" y="3187700"/>
            <a:ext cx="341312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83976" name="文本框 9"/>
          <p:cNvSpPr txBox="1"/>
          <p:nvPr/>
        </p:nvSpPr>
        <p:spPr>
          <a:xfrm>
            <a:off x="1327150" y="5689600"/>
            <a:ext cx="6648450" cy="40005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var me = new Person(“Mingyu”, 5150379000);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An OBJECT-Tiger example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0482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0483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0484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000" y="1447800"/>
            <a:ext cx="5335588" cy="5257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5" name="矩形 7"/>
          <p:cNvSpPr/>
          <p:nvPr/>
        </p:nvSpPr>
        <p:spPr>
          <a:xfrm>
            <a:off x="3505200" y="2133600"/>
            <a:ext cx="2057400" cy="2286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20486" name="矩形 8"/>
          <p:cNvSpPr/>
          <p:nvPr/>
        </p:nvSpPr>
        <p:spPr>
          <a:xfrm>
            <a:off x="3505200" y="2879725"/>
            <a:ext cx="2057400" cy="2286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cxnSp>
        <p:nvCxnSpPr>
          <p:cNvPr id="20487" name="直线连接符 11"/>
          <p:cNvCxnSpPr>
            <a:stCxn id="20485" idx="1"/>
            <a:endCxn id="20489" idx="3"/>
          </p:cNvCxnSpPr>
          <p:nvPr/>
        </p:nvCxnSpPr>
        <p:spPr>
          <a:xfrm flipH="1">
            <a:off x="2887663" y="2247900"/>
            <a:ext cx="617537" cy="531813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0488" name="直线连接符 12"/>
          <p:cNvCxnSpPr>
            <a:stCxn id="20486" idx="1"/>
            <a:endCxn id="20489" idx="3"/>
          </p:cNvCxnSpPr>
          <p:nvPr/>
        </p:nvCxnSpPr>
        <p:spPr>
          <a:xfrm flipH="1" flipV="1">
            <a:off x="2887663" y="2779713"/>
            <a:ext cx="617537" cy="214312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0489" name="文本框 18"/>
          <p:cNvSpPr txBox="1"/>
          <p:nvPr/>
        </p:nvSpPr>
        <p:spPr>
          <a:xfrm>
            <a:off x="1108075" y="2487613"/>
            <a:ext cx="1779588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>
                <a:ea typeface="宋体" panose="02010600030101010101" pitchFamily="2" charset="-122"/>
              </a:rPr>
              <a:t>field definition</a:t>
            </a:r>
            <a:br>
              <a:rPr lang="en-US" altLang="zh-CN" sz="1600">
                <a:ea typeface="宋体" panose="02010600030101010101" pitchFamily="2" charset="-122"/>
              </a:rPr>
            </a:br>
            <a:r>
              <a:rPr lang="en-US" altLang="zh-CN" sz="1600">
                <a:ea typeface="宋体" panose="02010600030101010101" pitchFamily="2" charset="-122"/>
              </a:rPr>
              <a:t>(same as </a:t>
            </a:r>
            <a:r>
              <a:rPr lang="en-US" altLang="zh-CN" sz="1600">
                <a:solidFill>
                  <a:srgbClr val="FF0000"/>
                </a:solidFill>
                <a:ea typeface="宋体" panose="02010600030101010101" pitchFamily="2" charset="-122"/>
              </a:rPr>
              <a:t>vardef</a:t>
            </a:r>
            <a:r>
              <a:rPr lang="en-US" altLang="zh-CN" sz="1600">
                <a:ea typeface="宋体" panose="02010600030101010101" pitchFamily="2" charset="-122"/>
              </a:rPr>
              <a:t>)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20490" name="椭圆 22"/>
          <p:cNvSpPr/>
          <p:nvPr/>
        </p:nvSpPr>
        <p:spPr>
          <a:xfrm>
            <a:off x="3221038" y="1597025"/>
            <a:ext cx="609600" cy="152400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cxnSp>
        <p:nvCxnSpPr>
          <p:cNvPr id="20491" name="直线箭头连接符 24"/>
          <p:cNvCxnSpPr/>
          <p:nvPr/>
        </p:nvCxnSpPr>
        <p:spPr>
          <a:xfrm>
            <a:off x="3505200" y="1733550"/>
            <a:ext cx="1649413" cy="4603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TypeScript: JavaScript + Types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4994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Dynamic check disables opportunities to find bugs during compilation (static)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 bug might be exposed when being deployed…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TypeScript enforces static checks for JS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4995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84996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3963" y="4419600"/>
            <a:ext cx="3771900" cy="23796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Compilation issues with classless languages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6018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The techniques are similar to those for class-based languages with MI and dynamic linking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Each pseudo-class descriptor has a hash table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Global program analysis and optimizations are still useful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6019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De-virtualizing dynamic method calls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7042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A very important optimization for OO programs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Why is it important?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Method lookup is costly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Even SI is costly as it hinders sw/hw optimizations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MI/classless is even more complicated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7043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How to de-virtualize?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8066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A global program analysis is required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zh-CN" altLang="zh-CN">
                <a:ea typeface="宋体" panose="02010600030101010101" pitchFamily="2" charset="-122"/>
              </a:rPr>
              <a:t>type hierarchy for each call site should be analyzed</a:t>
            </a:r>
            <a:endParaRPr lang="zh-CN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Rule 1: A method can be de-virtualized with no overridden alternatives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All call sites should invoke the same method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8067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8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How to de-virtualize?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9090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Rule 2: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 method can be de-virtualized if the caller‘s type can be determined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Combined with other analysis (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type propagation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E.g., although a function </a:t>
            </a:r>
            <a:r>
              <a:rPr lang="en-US" altLang="zh-CN" i="1">
                <a:ea typeface="宋体" panose="02010600030101010101" pitchFamily="2" charset="-122"/>
              </a:rPr>
              <a:t>f</a:t>
            </a:r>
            <a:r>
              <a:rPr lang="en-US" altLang="zh-CN">
                <a:ea typeface="宋体" panose="02010600030101010101" pitchFamily="2" charset="-122"/>
              </a:rPr>
              <a:t> can be overridden, but we can determine that the caller</a:t>
            </a:r>
            <a:r>
              <a:rPr lang="en-US" altLang="zh-CN" i="1">
                <a:ea typeface="宋体" panose="02010600030101010101" pitchFamily="2" charset="-122"/>
              </a:rPr>
              <a:t> c </a:t>
            </a:r>
            <a:r>
              <a:rPr lang="en-US" altLang="zh-CN">
                <a:ea typeface="宋体" panose="02010600030101010101" pitchFamily="2" charset="-122"/>
              </a:rPr>
              <a:t>must be type C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9091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9092" name="文本框 4"/>
          <p:cNvSpPr txBox="1"/>
          <p:nvPr/>
        </p:nvSpPr>
        <p:spPr>
          <a:xfrm>
            <a:off x="4419600" y="4565650"/>
            <a:ext cx="1724025" cy="10160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c &lt;- new C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…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c.f()</a:t>
            </a:r>
            <a:endParaRPr lang="zh-CN" altLang="en-US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cxnSp>
        <p:nvCxnSpPr>
          <p:cNvPr id="89093" name="直线箭头连接符 16"/>
          <p:cNvCxnSpPr/>
          <p:nvPr/>
        </p:nvCxnSpPr>
        <p:spPr>
          <a:xfrm>
            <a:off x="4595813" y="4870450"/>
            <a:ext cx="0" cy="45720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89094" name="文本框 17"/>
          <p:cNvSpPr txBox="1"/>
          <p:nvPr/>
        </p:nvSpPr>
        <p:spPr>
          <a:xfrm>
            <a:off x="3014663" y="4565650"/>
            <a:ext cx="1404937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c’s type: C</a:t>
            </a:r>
            <a:endParaRPr lang="zh-CN" altLang="en-US" sz="20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89095" name="文本框 19"/>
          <p:cNvSpPr txBox="1"/>
          <p:nvPr/>
        </p:nvSpPr>
        <p:spPr>
          <a:xfrm>
            <a:off x="2767013" y="5194300"/>
            <a:ext cx="1652587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must be C_f</a:t>
            </a:r>
            <a:endParaRPr lang="zh-CN" altLang="en-US" sz="20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How to de-virtualize?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0114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Rule 3: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 method can be de-virtualized if the virtual method is copied for sub-classes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90115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116" name="文本框 4"/>
          <p:cNvSpPr txBox="1"/>
          <p:nvPr/>
        </p:nvSpPr>
        <p:spPr>
          <a:xfrm>
            <a:off x="1295400" y="3810000"/>
            <a:ext cx="2185988" cy="163195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method f(…) {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…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g()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…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zh-CN" altLang="en-US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90117" name="文本框 5"/>
          <p:cNvSpPr txBox="1"/>
          <p:nvPr/>
        </p:nvSpPr>
        <p:spPr>
          <a:xfrm>
            <a:off x="1889125" y="3381375"/>
            <a:ext cx="998538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class C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90118" name="文本框 6"/>
          <p:cNvSpPr txBox="1"/>
          <p:nvPr/>
        </p:nvSpPr>
        <p:spPr>
          <a:xfrm>
            <a:off x="4781550" y="2994025"/>
            <a:ext cx="2492375" cy="163195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method D_f(…) {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…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D_g()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…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zh-CN" altLang="en-US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90119" name="文本框 7"/>
          <p:cNvSpPr txBox="1"/>
          <p:nvPr/>
        </p:nvSpPr>
        <p:spPr>
          <a:xfrm>
            <a:off x="4875213" y="2593975"/>
            <a:ext cx="2303462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class D extends C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90120" name="文本框 8"/>
          <p:cNvSpPr txBox="1"/>
          <p:nvPr/>
        </p:nvSpPr>
        <p:spPr>
          <a:xfrm>
            <a:off x="4800600" y="5149850"/>
            <a:ext cx="2493963" cy="163195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method E_f(…) {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…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E_g()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…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zh-CN" altLang="en-US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90121" name="文本框 9"/>
          <p:cNvSpPr txBox="1"/>
          <p:nvPr/>
        </p:nvSpPr>
        <p:spPr>
          <a:xfrm>
            <a:off x="4895850" y="4749800"/>
            <a:ext cx="227806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class E extends C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cxnSp>
        <p:nvCxnSpPr>
          <p:cNvPr id="90122" name="直线箭头连接符 11"/>
          <p:cNvCxnSpPr>
            <a:stCxn id="90116" idx="3"/>
          </p:cNvCxnSpPr>
          <p:nvPr/>
        </p:nvCxnSpPr>
        <p:spPr>
          <a:xfrm flipV="1">
            <a:off x="3481388" y="3781425"/>
            <a:ext cx="1300162" cy="84455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90123" name="直线箭头连接符 12"/>
          <p:cNvCxnSpPr>
            <a:stCxn id="90116" idx="3"/>
            <a:endCxn id="90120" idx="1"/>
          </p:cNvCxnSpPr>
          <p:nvPr/>
        </p:nvCxnSpPr>
        <p:spPr>
          <a:xfrm>
            <a:off x="3481388" y="4625975"/>
            <a:ext cx="1319212" cy="133985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90124" name="文本框 15"/>
          <p:cNvSpPr txBox="1"/>
          <p:nvPr/>
        </p:nvSpPr>
        <p:spPr>
          <a:xfrm>
            <a:off x="3779838" y="3629025"/>
            <a:ext cx="722312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copy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90125" name="文本框 16"/>
          <p:cNvSpPr txBox="1"/>
          <p:nvPr/>
        </p:nvSpPr>
        <p:spPr>
          <a:xfrm>
            <a:off x="3779838" y="5467350"/>
            <a:ext cx="722312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copy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How to de-virtualize? (more aggressive)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1138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A method can be de-virtualized if the virtual method has only one implementation in all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loaded </a:t>
            </a:r>
            <a:r>
              <a:rPr lang="en-US" altLang="zh-CN">
                <a:ea typeface="宋体" panose="02010600030101010101" pitchFamily="2" charset="-122"/>
              </a:rPr>
              <a:t>classes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Only loaded classes can be used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De-optimize(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负优化，就是把这个函数在改回动态方法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) if the invariant is violated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91139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1140" name="灯片编号占位符 3"/>
          <p:cNvSpPr txBox="1"/>
          <p:nvPr/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1141" name="文本框 4"/>
          <p:cNvSpPr txBox="1"/>
          <p:nvPr/>
        </p:nvSpPr>
        <p:spPr>
          <a:xfrm>
            <a:off x="852488" y="5214938"/>
            <a:ext cx="2492375" cy="40005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method f(…) {…}</a:t>
            </a:r>
            <a:endParaRPr lang="zh-CN" altLang="en-US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91142" name="文本框 5"/>
          <p:cNvSpPr txBox="1"/>
          <p:nvPr/>
        </p:nvSpPr>
        <p:spPr>
          <a:xfrm>
            <a:off x="1446213" y="4786313"/>
            <a:ext cx="998537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class C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91143" name="文本框 6"/>
          <p:cNvSpPr txBox="1"/>
          <p:nvPr/>
        </p:nvSpPr>
        <p:spPr>
          <a:xfrm>
            <a:off x="4030663" y="4592638"/>
            <a:ext cx="4032250" cy="40005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No overridden method on f</a:t>
            </a:r>
            <a:endParaRPr lang="zh-CN" altLang="en-US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91144" name="文本框 7"/>
          <p:cNvSpPr txBox="1"/>
          <p:nvPr/>
        </p:nvSpPr>
        <p:spPr>
          <a:xfrm>
            <a:off x="4875213" y="4176713"/>
            <a:ext cx="2303462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class D extends C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91145" name="文本框 8"/>
          <p:cNvSpPr txBox="1"/>
          <p:nvPr/>
        </p:nvSpPr>
        <p:spPr>
          <a:xfrm>
            <a:off x="4800600" y="5716588"/>
            <a:ext cx="2492375" cy="708025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@override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method f(…) {…}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91146" name="文本框 9"/>
          <p:cNvSpPr txBox="1"/>
          <p:nvPr/>
        </p:nvSpPr>
        <p:spPr>
          <a:xfrm>
            <a:off x="4895850" y="5316538"/>
            <a:ext cx="227806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class E extends C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cxnSp>
        <p:nvCxnSpPr>
          <p:cNvPr id="91147" name="直线箭头连接符 16"/>
          <p:cNvCxnSpPr>
            <a:stCxn id="91141" idx="3"/>
            <a:endCxn id="91143" idx="1"/>
          </p:cNvCxnSpPr>
          <p:nvPr/>
        </p:nvCxnSpPr>
        <p:spPr>
          <a:xfrm flipV="1">
            <a:off x="3344863" y="4792663"/>
            <a:ext cx="685800" cy="62230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91148" name="直线箭头连接符 17"/>
          <p:cNvCxnSpPr>
            <a:stCxn id="91141" idx="3"/>
            <a:endCxn id="91145" idx="1"/>
          </p:cNvCxnSpPr>
          <p:nvPr/>
        </p:nvCxnSpPr>
        <p:spPr>
          <a:xfrm>
            <a:off x="3344863" y="5414963"/>
            <a:ext cx="1455737" cy="655637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</p:cxnSp>
      <p:sp>
        <p:nvSpPr>
          <p:cNvPr id="21" name="矩形 20"/>
          <p:cNvSpPr/>
          <p:nvPr/>
        </p:nvSpPr>
        <p:spPr bwMode="auto">
          <a:xfrm>
            <a:off x="4610100" y="5316538"/>
            <a:ext cx="2933700" cy="1312863"/>
          </a:xfrm>
          <a:prstGeom prst="rect">
            <a:avLst/>
          </a:prstGeom>
          <a:solidFill>
            <a:schemeClr val="bg1">
              <a:lumMod val="65000"/>
              <a:alpha val="81805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An OBJECT-Tiger example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1506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1507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1508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000" y="1447800"/>
            <a:ext cx="5335588" cy="5257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09" name="矩形 7"/>
          <p:cNvSpPr/>
          <p:nvPr/>
        </p:nvSpPr>
        <p:spPr>
          <a:xfrm>
            <a:off x="3505200" y="2298700"/>
            <a:ext cx="1981200" cy="2286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21510" name="矩形 8"/>
          <p:cNvSpPr/>
          <p:nvPr/>
        </p:nvSpPr>
        <p:spPr>
          <a:xfrm>
            <a:off x="3506788" y="3063875"/>
            <a:ext cx="2514600" cy="2286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cxnSp>
        <p:nvCxnSpPr>
          <p:cNvPr id="21511" name="直线连接符 11"/>
          <p:cNvCxnSpPr>
            <a:stCxn id="21509" idx="1"/>
            <a:endCxn id="21513" idx="3"/>
          </p:cNvCxnSpPr>
          <p:nvPr/>
        </p:nvCxnSpPr>
        <p:spPr>
          <a:xfrm flipH="1">
            <a:off x="3165475" y="2413000"/>
            <a:ext cx="339725" cy="87947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1512" name="直线连接符 12"/>
          <p:cNvCxnSpPr>
            <a:stCxn id="21510" idx="1"/>
            <a:endCxn id="21513" idx="3"/>
          </p:cNvCxnSpPr>
          <p:nvPr/>
        </p:nvCxnSpPr>
        <p:spPr>
          <a:xfrm flipH="1">
            <a:off x="3165475" y="3178175"/>
            <a:ext cx="341313" cy="1143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1513" name="文本框 18"/>
          <p:cNvSpPr txBox="1"/>
          <p:nvPr/>
        </p:nvSpPr>
        <p:spPr>
          <a:xfrm>
            <a:off x="1108075" y="3000375"/>
            <a:ext cx="2057400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>
                <a:ea typeface="宋体" panose="02010600030101010101" pitchFamily="2" charset="-122"/>
              </a:rPr>
              <a:t>method definition</a:t>
            </a:r>
            <a:br>
              <a:rPr lang="en-US" altLang="zh-CN" sz="1600">
                <a:ea typeface="宋体" panose="02010600030101010101" pitchFamily="2" charset="-122"/>
              </a:rPr>
            </a:br>
            <a:r>
              <a:rPr lang="en-US" altLang="zh-CN" sz="1600">
                <a:ea typeface="宋体" panose="02010600030101010101" pitchFamily="2" charset="-122"/>
              </a:rPr>
              <a:t>(similar to funcdef)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21514" name="矩形 17"/>
          <p:cNvSpPr/>
          <p:nvPr/>
        </p:nvSpPr>
        <p:spPr>
          <a:xfrm>
            <a:off x="3506788" y="4198938"/>
            <a:ext cx="1979612" cy="2286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cxnSp>
        <p:nvCxnSpPr>
          <p:cNvPr id="21515" name="直线连接符 20"/>
          <p:cNvCxnSpPr>
            <a:stCxn id="21514" idx="1"/>
            <a:endCxn id="21513" idx="3"/>
          </p:cNvCxnSpPr>
          <p:nvPr/>
        </p:nvCxnSpPr>
        <p:spPr>
          <a:xfrm flipH="1" flipV="1">
            <a:off x="3165475" y="3292475"/>
            <a:ext cx="341313" cy="1020763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An OBJECT-Tiger example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2530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2531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2532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000" y="1447800"/>
            <a:ext cx="5335588" cy="5257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3" name="文本框 18"/>
          <p:cNvSpPr txBox="1"/>
          <p:nvPr/>
        </p:nvSpPr>
        <p:spPr>
          <a:xfrm>
            <a:off x="1447800" y="3581400"/>
            <a:ext cx="2100263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>
                <a:ea typeface="宋体" panose="02010600030101010101" pitchFamily="2" charset="-122"/>
              </a:rPr>
              <a:t>self (</a:t>
            </a:r>
            <a:r>
              <a:rPr lang="en-US" altLang="zh-CN" sz="1600">
                <a:solidFill>
                  <a:srgbClr val="FF0000"/>
                </a:solidFill>
                <a:ea typeface="宋体" panose="02010600030101010101" pitchFamily="2" charset="-122"/>
              </a:rPr>
              <a:t>similar to this)</a:t>
            </a:r>
            <a:endParaRPr lang="en-US" altLang="zh-CN" sz="16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2534" name="矩形 13"/>
          <p:cNvSpPr/>
          <p:nvPr/>
        </p:nvSpPr>
        <p:spPr>
          <a:xfrm>
            <a:off x="4343400" y="3636963"/>
            <a:ext cx="423863" cy="2286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cxnSp>
        <p:nvCxnSpPr>
          <p:cNvPr id="22535" name="直线箭头连接符 6"/>
          <p:cNvCxnSpPr>
            <a:stCxn id="22534" idx="1"/>
          </p:cNvCxnSpPr>
          <p:nvPr/>
        </p:nvCxnSpPr>
        <p:spPr>
          <a:xfrm flipH="1">
            <a:off x="3429000" y="3751263"/>
            <a:ext cx="914400" cy="0"/>
          </a:xfrm>
          <a:prstGeom prst="straightConnector1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83b9c7dd-28bb-4093-93f5-305e054b9ce7"/>
  <p:tag name="COMMONDATA" val="eyJoZGlkIjoiMmI2Y2RmNTUyOTczOGJhOTliNTg4NWMyMmQ4YTkzNjMifQ=="/>
</p:tagLst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0</TotalTime>
  <Words>17145</Words>
  <Application>WPS 演示</Application>
  <PresentationFormat>全屏显示(4:3)</PresentationFormat>
  <Paragraphs>1330</Paragraphs>
  <Slides>76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76</vt:i4>
      </vt:variant>
    </vt:vector>
  </HeadingPairs>
  <TitlesOfParts>
    <vt:vector size="85" baseType="lpstr">
      <vt:lpstr>Arial</vt:lpstr>
      <vt:lpstr>宋体</vt:lpstr>
      <vt:lpstr>Wingdings</vt:lpstr>
      <vt:lpstr>Comic Sans MS</vt:lpstr>
      <vt:lpstr>Times New Roman</vt:lpstr>
      <vt:lpstr>微软雅黑</vt:lpstr>
      <vt:lpstr>Arial Unicode MS</vt:lpstr>
      <vt:lpstr>Courier New</vt:lpstr>
      <vt:lpstr>icfp99</vt:lpstr>
      <vt:lpstr>Object-oriented Languages</vt:lpstr>
      <vt:lpstr>Object-oriented languages are common</vt:lpstr>
      <vt:lpstr>OBJECT-TIGER</vt:lpstr>
      <vt:lpstr>What if Tiger becomes object-oriented?</vt:lpstr>
      <vt:lpstr>An OBJECT-Tiger example</vt:lpstr>
      <vt:lpstr>An OBJECT-Tiger example</vt:lpstr>
      <vt:lpstr>An OBJECT-Tiger example</vt:lpstr>
      <vt:lpstr>An OBJECT-Tiger example</vt:lpstr>
      <vt:lpstr>An OBJECT-Tiger example</vt:lpstr>
      <vt:lpstr>An OBJECT-Tiger example</vt:lpstr>
      <vt:lpstr>An OBJECT-Tiger example</vt:lpstr>
      <vt:lpstr>An OBJECT-Tiger example</vt:lpstr>
      <vt:lpstr>Syntax rules</vt:lpstr>
      <vt:lpstr>What about self?</vt:lpstr>
      <vt:lpstr>Self in other OO languages</vt:lpstr>
      <vt:lpstr>Self in other OO languages</vt:lpstr>
      <vt:lpstr>SINGLE INHERITANCE</vt:lpstr>
      <vt:lpstr>What is single inheritance?</vt:lpstr>
      <vt:lpstr>Field inheritance</vt:lpstr>
      <vt:lpstr>Field inheritance</vt:lpstr>
      <vt:lpstr>An example in OBJECT-Tiger</vt:lpstr>
      <vt:lpstr>An example in OBJECT-Tiger</vt:lpstr>
      <vt:lpstr>Method inheritance</vt:lpstr>
      <vt:lpstr>Method inheritance</vt:lpstr>
      <vt:lpstr>Dynamic (Overridden) methods</vt:lpstr>
      <vt:lpstr>An example for class descriptors</vt:lpstr>
      <vt:lpstr>Instructions in dynamic method lookup</vt:lpstr>
      <vt:lpstr>Discussion: overhead of dynamic method lookup</vt:lpstr>
      <vt:lpstr>MULTIPLE INHERITANCE</vt:lpstr>
      <vt:lpstr>Multiple inheritance is also common</vt:lpstr>
      <vt:lpstr>Solution: global graph coloring</vt:lpstr>
      <vt:lpstr>Solution: global graph coloring</vt:lpstr>
      <vt:lpstr>Solution: global graph coloring</vt:lpstr>
      <vt:lpstr>Solution: global graph coloring</vt:lpstr>
      <vt:lpstr>Solution: global graph coloring</vt:lpstr>
      <vt:lpstr>Solution: global graph coloring</vt:lpstr>
      <vt:lpstr>Advanced solution: coloring on classes</vt:lpstr>
      <vt:lpstr>Advanced solution: coloring on classes</vt:lpstr>
      <vt:lpstr>Field access for multiple inheritance</vt:lpstr>
      <vt:lpstr>What about methods?</vt:lpstr>
      <vt:lpstr>New problems with dynamic linking</vt:lpstr>
      <vt:lpstr>Solution: Hashing</vt:lpstr>
      <vt:lpstr>Solution: Hashing</vt:lpstr>
      <vt:lpstr>Solution: Hashing</vt:lpstr>
      <vt:lpstr>Overhead analysis</vt:lpstr>
      <vt:lpstr>Another disadvantages of MI</vt:lpstr>
      <vt:lpstr>Another disadvantages of MI</vt:lpstr>
      <vt:lpstr>But what does Java have? Interface</vt:lpstr>
      <vt:lpstr>MEMBERSHIP TESTING</vt:lpstr>
      <vt:lpstr>Recap: which type cast is safe?</vt:lpstr>
      <vt:lpstr>Type testing and casting</vt:lpstr>
      <vt:lpstr>How to implement instanceof?</vt:lpstr>
      <vt:lpstr>Solution: displays of parent classes</vt:lpstr>
      <vt:lpstr>Solution: displays of parent classes</vt:lpstr>
      <vt:lpstr>An alternative solution: typecase</vt:lpstr>
      <vt:lpstr>Implementation of typecase</vt:lpstr>
      <vt:lpstr>Implementation of typecase</vt:lpstr>
      <vt:lpstr>Implementation of typecase</vt:lpstr>
      <vt:lpstr>Features in modern OO languages: case class</vt:lpstr>
      <vt:lpstr>What about C++?</vt:lpstr>
      <vt:lpstr>What about C++?</vt:lpstr>
      <vt:lpstr>What about C++?</vt:lpstr>
      <vt:lpstr>What about C++?</vt:lpstr>
      <vt:lpstr>MISCELLANEOUS</vt:lpstr>
      <vt:lpstr>Private fields and methods</vt:lpstr>
      <vt:lpstr>Private fields and methods</vt:lpstr>
      <vt:lpstr>Classless languages</vt:lpstr>
      <vt:lpstr>Object creation in classless languages</vt:lpstr>
      <vt:lpstr>A JavaScript example for object creation</vt:lpstr>
      <vt:lpstr>TypeScript: JavaScript + Types</vt:lpstr>
      <vt:lpstr>Compilation issues with classless languages</vt:lpstr>
      <vt:lpstr>De-virtualizing dynamic method calls</vt:lpstr>
      <vt:lpstr>How to de-virtualize?</vt:lpstr>
      <vt:lpstr>How to de-virtualize?</vt:lpstr>
      <vt:lpstr>How to de-virtualize?</vt:lpstr>
      <vt:lpstr>How to de-virtualize? (more aggressive)</vt:lpstr>
    </vt:vector>
  </TitlesOfParts>
  <Company>Digital Integrity,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Languages and Compilers</dc:title>
  <dc:creator>Binyu Zang</dc:creator>
  <cp:lastModifiedBy>李昱翰</cp:lastModifiedBy>
  <cp:revision>1151</cp:revision>
  <dcterms:created xsi:type="dcterms:W3CDTF">2000-01-15T07:54:00Z</dcterms:created>
  <dcterms:modified xsi:type="dcterms:W3CDTF">2022-12-29T12:56:07Z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037C0A7131EC47ED9BEDBE1E13E077B2</vt:lpwstr>
  </property>
  <property fmtid="{D5CDD505-2E9C-101B-9397-08002B2CF9AE}" pid="3" name="KSOProductBuildVer">
    <vt:lpwstr>2052-11.1.0.12980</vt:lpwstr>
  </property>
</Properties>
</file>