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714" r:id="rId3"/>
    <p:sldId id="723" r:id="rId4"/>
    <p:sldId id="719" r:id="rId5"/>
    <p:sldId id="720" r:id="rId6"/>
    <p:sldId id="721" r:id="rId7"/>
    <p:sldId id="722" r:id="rId8"/>
    <p:sldId id="724" r:id="rId9"/>
    <p:sldId id="725" r:id="rId10"/>
    <p:sldId id="726" r:id="rId11"/>
    <p:sldId id="727" r:id="rId12"/>
    <p:sldId id="728" r:id="rId13"/>
    <p:sldId id="826" r:id="rId14"/>
    <p:sldId id="829" r:id="rId15"/>
    <p:sldId id="827" r:id="rId16"/>
    <p:sldId id="828" r:id="rId17"/>
    <p:sldId id="718" r:id="rId18"/>
    <p:sldId id="730" r:id="rId19"/>
    <p:sldId id="731" r:id="rId20"/>
    <p:sldId id="732" r:id="rId21"/>
    <p:sldId id="733" r:id="rId22"/>
    <p:sldId id="734" r:id="rId23"/>
    <p:sldId id="821" r:id="rId24"/>
    <p:sldId id="830" r:id="rId25"/>
    <p:sldId id="735" r:id="rId26"/>
    <p:sldId id="736" r:id="rId27"/>
    <p:sldId id="737" r:id="rId28"/>
    <p:sldId id="739" r:id="rId29"/>
    <p:sldId id="738" r:id="rId30"/>
    <p:sldId id="823" r:id="rId31"/>
    <p:sldId id="831" r:id="rId32"/>
    <p:sldId id="832" r:id="rId33"/>
    <p:sldId id="833" r:id="rId34"/>
    <p:sldId id="834" r:id="rId35"/>
    <p:sldId id="835" r:id="rId36"/>
    <p:sldId id="836" r:id="rId37"/>
    <p:sldId id="837" r:id="rId38"/>
    <p:sldId id="838" r:id="rId39"/>
    <p:sldId id="839" r:id="rId40"/>
    <p:sldId id="840" r:id="rId41"/>
    <p:sldId id="841" r:id="rId42"/>
    <p:sldId id="842" r:id="rId43"/>
    <p:sldId id="843" r:id="rId44"/>
    <p:sldId id="844" r:id="rId45"/>
    <p:sldId id="845" r:id="rId46"/>
    <p:sldId id="846" r:id="rId47"/>
    <p:sldId id="847" r:id="rId48"/>
    <p:sldId id="848" r:id="rId49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01"/>
    <p:restoredTop sz="86460"/>
  </p:normalViewPr>
  <p:slideViewPr>
    <p:cSldViewPr showGuides="1">
      <p:cViewPr>
        <p:scale>
          <a:sx n="94" d="100"/>
          <a:sy n="94" d="100"/>
        </p:scale>
        <p:origin x="896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90E685-5487-544D-AF3A-9C866A705A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B558-96DA-6A43-B62A-6B8021D63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MEMBERSHIP TESTING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8" name="文本占位符 7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b" anchorCtr="0"/>
          <a:p>
            <a:pPr/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 Modula-3, typecase are a chain of else-ifs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clever system may optimize it with jumps if: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All classes are final classes (cannot be extended)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Java has </a:t>
            </a:r>
            <a:r>
              <a:rPr lang="en-US" altLang="zh-CN" i="1">
                <a:ea typeface="宋体" panose="02010600030101010101" pitchFamily="2" charset="-122"/>
              </a:rPr>
              <a:t>final</a:t>
            </a:r>
            <a:r>
              <a:rPr lang="en-US" altLang="zh-CN">
                <a:ea typeface="宋体" panose="02010600030101010101" pitchFamily="2" charset="-122"/>
              </a:rPr>
              <a:t> keyword (but no typecase)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文本框 4"/>
          <p:cNvSpPr txBox="1"/>
          <p:nvPr/>
        </p:nvSpPr>
        <p:spPr>
          <a:xfrm>
            <a:off x="276225" y="3859213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57" name="文本框 5"/>
          <p:cNvSpPr txBox="1"/>
          <p:nvPr/>
        </p:nvSpPr>
        <p:spPr>
          <a:xfrm>
            <a:off x="3802063" y="3581400"/>
            <a:ext cx="5108575" cy="25558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(expr instanceof C1)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S1(v1)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else if (expr instanceof C2)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S2(v2)	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else if (expr instanceof Cn)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Sn(vn)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58" name="文本框 7"/>
          <p:cNvSpPr txBox="1"/>
          <p:nvPr/>
        </p:nvSpPr>
        <p:spPr>
          <a:xfrm rot="5400000">
            <a:off x="865188" y="4767263"/>
            <a:ext cx="376237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sp>
        <p:nvSpPr>
          <p:cNvPr id="23559" name="右箭头 8"/>
          <p:cNvSpPr/>
          <p:nvPr/>
        </p:nvSpPr>
        <p:spPr>
          <a:xfrm>
            <a:off x="3014663" y="4703763"/>
            <a:ext cx="703262" cy="485775"/>
          </a:xfrm>
          <a:prstGeom prst="rightArrow">
            <a:avLst>
              <a:gd name="adj1" fmla="val 50000"/>
              <a:gd name="adj2" fmla="val 49858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Features in modern OO languages: case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Scala uses </a:t>
            </a:r>
            <a:r>
              <a:rPr lang="en-US" altLang="zh-CN" b="1">
                <a:ea typeface="宋体" panose="02010600030101010101" pitchFamily="2" charset="-122"/>
              </a:rPr>
              <a:t>case class</a:t>
            </a:r>
            <a:r>
              <a:rPr lang="en-US" altLang="zh-CN">
                <a:ea typeface="宋体" panose="02010600030101010101" pitchFamily="2" charset="-122"/>
              </a:rPr>
              <a:t> for pattern matching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Objects in case classes are not initialized with new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Pattern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matching can directly use both classes and fields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More powerful than traditional switch operations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文本框 4"/>
          <p:cNvSpPr txBox="1"/>
          <p:nvPr/>
        </p:nvSpPr>
        <p:spPr>
          <a:xfrm>
            <a:off x="1863725" y="2759075"/>
            <a:ext cx="5416550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case class Student (ID: String)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val Mingyu = Student(“5150379000”)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581" name="文本框 5"/>
          <p:cNvSpPr txBox="1"/>
          <p:nvPr/>
        </p:nvSpPr>
        <p:spPr>
          <a:xfrm>
            <a:off x="2819400" y="5511800"/>
            <a:ext cx="3878263" cy="1016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person match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Student(id) =&gt; id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You usually knows the original type of the object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文本框 4"/>
          <p:cNvSpPr txBox="1"/>
          <p:nvPr/>
        </p:nvSpPr>
        <p:spPr>
          <a:xfrm>
            <a:off x="1863725" y="5207000"/>
            <a:ext cx="5264150" cy="1016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meth(void *data){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A *a = static_cast&lt;A*&gt;(data);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cast: casting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runtime checks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Similar to membership testing in Java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文本框 4"/>
          <p:cNvSpPr txBox="1"/>
          <p:nvPr/>
        </p:nvSpPr>
        <p:spPr>
          <a:xfrm>
            <a:off x="2325688" y="5313363"/>
            <a:ext cx="5110162" cy="7080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A* a = new A();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B* b = dynamic_cast&lt;B*&gt;(a); //OK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cast: casting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runtime checks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Similar to membership testing in Java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If casting fails, return null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文本框 4"/>
          <p:cNvSpPr txBox="1"/>
          <p:nvPr/>
        </p:nvSpPr>
        <p:spPr>
          <a:xfrm>
            <a:off x="2325688" y="5313363"/>
            <a:ext cx="4494212" cy="1016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A* a = new A();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C* b = dynamic_cast&lt;C*&gt;(a);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// b is null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cast: casting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runtime checks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Reinterpret cast: forced conversion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Compilers keep silence on your (possibly evil) conversion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Const cast: add/remove the </a:t>
            </a:r>
            <a:r>
              <a:rPr lang="en-US" altLang="zh-CN" b="1" i="1">
                <a:ea typeface="宋体" panose="02010600030101010101" pitchFamily="2" charset="-122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modifier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Used when the compiler complains on related issues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Regular cast (C-style cast)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Using casting methods above until one succeeds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zh-CN">
                <a:latin typeface="+mj-lt"/>
                <a:ea typeface="宋体" panose="02010600030101010101" pitchFamily="2" charset="-122"/>
                <a:cs typeface="+mj-cs"/>
              </a:rPr>
              <a:t>MISCELLANEOUS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698" name="文本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b" anchorCtr="0"/>
          <a:p>
            <a:pPr/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Private fields and methods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2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private keyword can be used for information hiding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Private fields/methods cannot be accessed outside the object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Privacy is enforced by type-checking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Encountering c.x/c.f() -&gt; check if x/f is private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Private fields and methods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6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Different languages have different protection rules for private fields/methods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Accessible only to the class that declares them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Accessible to the declaring class and any subclasses (</a:t>
            </a:r>
            <a:r>
              <a:rPr lang="en-US" altLang="zh-CN" i="1">
                <a:ea typeface="宋体" panose="02010600030101010101" pitchFamily="2" charset="-122"/>
              </a:rPr>
              <a:t>protected</a:t>
            </a:r>
            <a:r>
              <a:rPr lang="en-US" altLang="zh-CN">
                <a:ea typeface="宋体" panose="02010600030101010101" pitchFamily="2" charset="-122"/>
              </a:rPr>
              <a:t> in C++)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Accessible only within the same module as the declaring class (package, namespace)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Read-only outside the declaring class, but writable by methods of the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Classless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Some OO languages do not use </a:t>
            </a:r>
            <a:r>
              <a:rPr lang="en-US" altLang="zh-CN" b="1">
                <a:ea typeface="宋体" panose="02010600030101010101" pitchFamily="2" charset="-122"/>
              </a:rPr>
              <a:t>class</a:t>
            </a:r>
            <a:r>
              <a:rPr lang="en-US" altLang="zh-CN">
                <a:ea typeface="宋体" panose="02010600030101010101" pitchFamily="2" charset="-122"/>
              </a:rPr>
              <a:t> at all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object has whatever methods/fields it wants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Type checking is usually dynamic (done at runtime)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typical classless language is JavaScript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文本框 4"/>
          <p:cNvSpPr txBox="1"/>
          <p:nvPr/>
        </p:nvSpPr>
        <p:spPr>
          <a:xfrm>
            <a:off x="2057400" y="5105400"/>
            <a:ext cx="2185988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myObj =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method0()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return 0;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773" name="矩形 5"/>
          <p:cNvSpPr/>
          <p:nvPr/>
        </p:nvSpPr>
        <p:spPr>
          <a:xfrm>
            <a:off x="2057400" y="5105400"/>
            <a:ext cx="2185988" cy="381000"/>
          </a:xfrm>
          <a:prstGeom prst="rect">
            <a:avLst/>
          </a:prstGeom>
          <a:solidFill>
            <a:srgbClr val="00B0F0">
              <a:alpha val="38823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4" name="文本框 6"/>
          <p:cNvSpPr txBox="1"/>
          <p:nvPr/>
        </p:nvSpPr>
        <p:spPr>
          <a:xfrm>
            <a:off x="4670425" y="5105400"/>
            <a:ext cx="36639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define methods in an object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2775" name="直线箭头连接符 8"/>
          <p:cNvCxnSpPr>
            <a:stCxn id="32774" idx="1"/>
            <a:endCxn id="32773" idx="3"/>
          </p:cNvCxnSpPr>
          <p:nvPr/>
        </p:nvCxnSpPr>
        <p:spPr>
          <a:xfrm flipH="1" flipV="1">
            <a:off x="4243388" y="5295900"/>
            <a:ext cx="427037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Recap: which type cast is safe?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Casting to a super type is always safe (upcast)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Fields/methods in the super class can be accessed by the sub-class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Casting to a sub-type is not (downcast)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Child class may define new methods/fields not present in the super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allow upcast while avoid incorrect downcast?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Object creation in classless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Many objects are created by </a:t>
            </a:r>
            <a:r>
              <a:rPr lang="en-US" altLang="zh-CN" i="1">
                <a:ea typeface="宋体" panose="02010600030101010101" pitchFamily="2" charset="-122"/>
              </a:rPr>
              <a:t>cloning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Copying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from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 existing object and then modifying/extending 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Copied objects share the same descriptor with the original (template) object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“pseudo-classes”</a:t>
            </a:r>
            <a:endParaRPr lang="en-US" altLang="zh-CN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JavaScript can create objects with </a:t>
            </a:r>
            <a:r>
              <a:rPr lang="en-US" altLang="zh-CN" b="1">
                <a:ea typeface="宋体" panose="02010600030101010101" pitchFamily="2" charset="-122"/>
              </a:rPr>
              <a:t>constructor functions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JavaScript example for object creation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First, defining an object constructor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Similar to the constructor in a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Then creating objects with the </a:t>
            </a:r>
            <a:r>
              <a:rPr lang="en-US" altLang="zh-CN" i="1">
                <a:ea typeface="宋体" panose="02010600030101010101" pitchFamily="2" charset="-122"/>
              </a:rPr>
              <a:t>new</a:t>
            </a:r>
            <a:r>
              <a:rPr lang="en-US" altLang="zh-CN">
                <a:ea typeface="宋体" panose="02010600030101010101" pitchFamily="2" charset="-122"/>
              </a:rPr>
              <a:t> keyword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that different with class-based, right?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2325688" y="2667000"/>
            <a:ext cx="4340225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Person(name, id)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this.name = name;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this.id = id;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4821" name="矩形 5"/>
          <p:cNvSpPr/>
          <p:nvPr/>
        </p:nvSpPr>
        <p:spPr>
          <a:xfrm>
            <a:off x="2667000" y="3048000"/>
            <a:ext cx="762000" cy="28098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22" name="文本框 6"/>
          <p:cNvSpPr txBox="1"/>
          <p:nvPr/>
        </p:nvSpPr>
        <p:spPr>
          <a:xfrm>
            <a:off x="228600" y="3021013"/>
            <a:ext cx="21431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referred to new object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4823" name="直线箭头连接符 8"/>
          <p:cNvCxnSpPr>
            <a:stCxn id="34821" idx="1"/>
          </p:cNvCxnSpPr>
          <p:nvPr/>
        </p:nvCxnSpPr>
        <p:spPr>
          <a:xfrm flipH="1" flipV="1">
            <a:off x="2325688" y="3187700"/>
            <a:ext cx="34131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824" name="文本框 9"/>
          <p:cNvSpPr txBox="1"/>
          <p:nvPr/>
        </p:nvSpPr>
        <p:spPr>
          <a:xfrm>
            <a:off x="1327150" y="5689600"/>
            <a:ext cx="6648450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me = new Person(“Mingyu”, 5150379000);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TypeScript: JavaScript + Types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Dynamic check disables opportunities to find bugs during compilation (static)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bug might be exposed when being deployed…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TypeScript enforces static checks for JS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963" y="4419600"/>
            <a:ext cx="3771900" cy="2379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eTS: Extending TypeScript for UI Development</a:t>
            </a:r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ArkUI recommends eTS for UI description</a:t>
            </a:r>
            <a:endParaRPr lang="en-US" altLang="zh-CN"/>
          </a:p>
          <a:p>
            <a:pPr lvl="1"/>
            <a:r>
              <a:rPr lang="en-US" altLang="zh-CN"/>
              <a:t>Using declarations to describe your interfaces</a:t>
            </a:r>
            <a:endParaRPr lang="zh-CN" altLang="en-US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3297238"/>
            <a:ext cx="3851275" cy="3319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Compilation issues with classless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techniques are similar to those for class-based languages with MI and dynamic linking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pseudo-class descriptor has a hash table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Global program analysis and optimizations are still useful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De-virtualizing dynamic method calls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very important optimization for OO programs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Why is it important?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Method lookup is costly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Even SI is costly as it hinders sw/hw optimizations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MI/classless is even more complicated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global program analysis is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zh-CN" altLang="zh-CN">
                <a:ea typeface="宋体" panose="02010600030101010101" pitchFamily="2" charset="-122"/>
              </a:rPr>
              <a:t>type hierarchy for each call site should be analyzed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Rule 1: A method can be de-virtualized with no overridden alternatives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call sites should invoke the same method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Rule 2: A method can be de-virtualized if the caller‘s type can be determined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Combined with other analysis (type propagation)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although a function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can be overridden, but we can determine that the caller</a:t>
            </a:r>
            <a:r>
              <a:rPr lang="en-US" altLang="zh-CN" i="1">
                <a:ea typeface="宋体" panose="02010600030101010101" pitchFamily="2" charset="-122"/>
              </a:rPr>
              <a:t> c </a:t>
            </a:r>
            <a:r>
              <a:rPr lang="en-US" altLang="zh-CN">
                <a:ea typeface="宋体" panose="02010600030101010101" pitchFamily="2" charset="-122"/>
              </a:rPr>
              <a:t>must be type 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文本框 4"/>
          <p:cNvSpPr txBox="1"/>
          <p:nvPr/>
        </p:nvSpPr>
        <p:spPr>
          <a:xfrm>
            <a:off x="4419600" y="4565650"/>
            <a:ext cx="1724025" cy="1016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 &lt;- new C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c.f()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40965" name="直线箭头连接符 16"/>
          <p:cNvCxnSpPr/>
          <p:nvPr/>
        </p:nvCxnSpPr>
        <p:spPr>
          <a:xfrm>
            <a:off x="4595813" y="4870450"/>
            <a:ext cx="0" cy="4572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66" name="文本框 17"/>
          <p:cNvSpPr txBox="1"/>
          <p:nvPr/>
        </p:nvSpPr>
        <p:spPr>
          <a:xfrm>
            <a:off x="3014663" y="4565650"/>
            <a:ext cx="14049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c’s type: C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967" name="文本框 19"/>
          <p:cNvSpPr txBox="1"/>
          <p:nvPr/>
        </p:nvSpPr>
        <p:spPr>
          <a:xfrm>
            <a:off x="2767013" y="5194300"/>
            <a:ext cx="16525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must be C_f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Rule 3: A method can be de-virtualized if the virtual method is copied for sub-classes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文本框 4"/>
          <p:cNvSpPr txBox="1"/>
          <p:nvPr/>
        </p:nvSpPr>
        <p:spPr>
          <a:xfrm>
            <a:off x="1295400" y="3810000"/>
            <a:ext cx="2185988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f(…)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g()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89" name="文本框 5"/>
          <p:cNvSpPr txBox="1"/>
          <p:nvPr/>
        </p:nvSpPr>
        <p:spPr>
          <a:xfrm>
            <a:off x="1889125" y="3381375"/>
            <a:ext cx="998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1990" name="文本框 6"/>
          <p:cNvSpPr txBox="1"/>
          <p:nvPr/>
        </p:nvSpPr>
        <p:spPr>
          <a:xfrm>
            <a:off x="4781550" y="2994025"/>
            <a:ext cx="2492375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D_f(…)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D_g()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1" name="文本框 7"/>
          <p:cNvSpPr txBox="1"/>
          <p:nvPr/>
        </p:nvSpPr>
        <p:spPr>
          <a:xfrm>
            <a:off x="4875213" y="2593975"/>
            <a:ext cx="23034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1992" name="文本框 8"/>
          <p:cNvSpPr txBox="1"/>
          <p:nvPr/>
        </p:nvSpPr>
        <p:spPr>
          <a:xfrm>
            <a:off x="4800600" y="5149850"/>
            <a:ext cx="2493963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E_f(…)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E_g()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3" name="文本框 9"/>
          <p:cNvSpPr txBox="1"/>
          <p:nvPr/>
        </p:nvSpPr>
        <p:spPr>
          <a:xfrm>
            <a:off x="4895850" y="4749800"/>
            <a:ext cx="22780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E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1994" name="直线箭头连接符 11"/>
          <p:cNvCxnSpPr>
            <a:stCxn id="41988" idx="3"/>
          </p:cNvCxnSpPr>
          <p:nvPr/>
        </p:nvCxnSpPr>
        <p:spPr>
          <a:xfrm flipV="1">
            <a:off x="3481388" y="3781425"/>
            <a:ext cx="1300162" cy="8445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5" name="直线箭头连接符 12"/>
          <p:cNvCxnSpPr>
            <a:stCxn id="41988" idx="3"/>
            <a:endCxn id="41992" idx="1"/>
          </p:cNvCxnSpPr>
          <p:nvPr/>
        </p:nvCxnSpPr>
        <p:spPr>
          <a:xfrm>
            <a:off x="3481388" y="4625975"/>
            <a:ext cx="1319212" cy="13398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996" name="文本框 15"/>
          <p:cNvSpPr txBox="1"/>
          <p:nvPr/>
        </p:nvSpPr>
        <p:spPr>
          <a:xfrm>
            <a:off x="3779838" y="3629025"/>
            <a:ext cx="722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copy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1997" name="文本框 16"/>
          <p:cNvSpPr txBox="1"/>
          <p:nvPr/>
        </p:nvSpPr>
        <p:spPr>
          <a:xfrm>
            <a:off x="3779838" y="5467350"/>
            <a:ext cx="722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copy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 (more aggressive)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method can be de-virtualized if the virtual method has only one implementation in all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loaded </a:t>
            </a:r>
            <a:r>
              <a:rPr lang="en-US" altLang="zh-CN">
                <a:ea typeface="宋体" panose="02010600030101010101" pitchFamily="2" charset="-122"/>
              </a:rPr>
              <a:t>classes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loaded classes can be used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De-optimize if the invariant is violated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灯片编号占位符 3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文本框 4"/>
          <p:cNvSpPr txBox="1"/>
          <p:nvPr/>
        </p:nvSpPr>
        <p:spPr>
          <a:xfrm>
            <a:off x="852488" y="5214938"/>
            <a:ext cx="2492375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f(…) {…}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3014" name="文本框 5"/>
          <p:cNvSpPr txBox="1"/>
          <p:nvPr/>
        </p:nvSpPr>
        <p:spPr>
          <a:xfrm>
            <a:off x="1446213" y="4786313"/>
            <a:ext cx="998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3015" name="文本框 6"/>
          <p:cNvSpPr txBox="1"/>
          <p:nvPr/>
        </p:nvSpPr>
        <p:spPr>
          <a:xfrm>
            <a:off x="4030663" y="4592638"/>
            <a:ext cx="4032250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No overridden method on f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3016" name="文本框 7"/>
          <p:cNvSpPr txBox="1"/>
          <p:nvPr/>
        </p:nvSpPr>
        <p:spPr>
          <a:xfrm>
            <a:off x="4875213" y="4176713"/>
            <a:ext cx="23034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3017" name="文本框 8"/>
          <p:cNvSpPr txBox="1"/>
          <p:nvPr/>
        </p:nvSpPr>
        <p:spPr>
          <a:xfrm>
            <a:off x="4800600" y="5716588"/>
            <a:ext cx="2492375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@override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f(…)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3018" name="文本框 9"/>
          <p:cNvSpPr txBox="1"/>
          <p:nvPr/>
        </p:nvSpPr>
        <p:spPr>
          <a:xfrm>
            <a:off x="4895850" y="5316538"/>
            <a:ext cx="22780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E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3019" name="直线箭头连接符 16"/>
          <p:cNvCxnSpPr>
            <a:stCxn id="43013" idx="3"/>
            <a:endCxn id="43015" idx="1"/>
          </p:cNvCxnSpPr>
          <p:nvPr/>
        </p:nvCxnSpPr>
        <p:spPr>
          <a:xfrm flipV="1">
            <a:off x="3344863" y="4792663"/>
            <a:ext cx="685800" cy="6223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0" name="直线箭头连接符 17"/>
          <p:cNvCxnSpPr>
            <a:stCxn id="43013" idx="3"/>
            <a:endCxn id="43017" idx="1"/>
          </p:cNvCxnSpPr>
          <p:nvPr/>
        </p:nvCxnSpPr>
        <p:spPr>
          <a:xfrm>
            <a:off x="3344863" y="5414963"/>
            <a:ext cx="1455737" cy="65563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 bwMode="auto">
          <a:xfrm>
            <a:off x="4610100" y="5316538"/>
            <a:ext cx="2933700" cy="1312863"/>
          </a:xfrm>
          <a:prstGeom prst="rect">
            <a:avLst/>
          </a:prstGeom>
          <a:solidFill>
            <a:schemeClr val="bg1">
              <a:lumMod val="65000"/>
              <a:alpha val="81805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testing and casting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6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normal type testing and casting would be: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OO languages have supported this feature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文本框 6"/>
          <p:cNvSpPr txBox="1"/>
          <p:nvPr/>
        </p:nvSpPr>
        <p:spPr>
          <a:xfrm>
            <a:off x="2941638" y="2452688"/>
            <a:ext cx="3108325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(a.isClass(A))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A b = (A)a;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b.somemethod();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1638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4856163"/>
            <a:ext cx="8648700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Loop Optimizations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4" name="文本占位符 7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b" anchorCtr="0"/>
          <a:p>
            <a:pPr/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What is a Loop?</a:t>
            </a:r>
            <a:endParaRPr lang="zh-CN" altLang="en-US"/>
          </a:p>
        </p:txBody>
      </p:sp>
      <p:sp>
        <p:nvSpPr>
          <p:cNvPr id="46082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A control flow graph with… </a:t>
            </a:r>
            <a:endParaRPr lang="en-US" altLang="zh-CN"/>
          </a:p>
          <a:p>
            <a:pPr lvl="1"/>
            <a:r>
              <a:rPr lang="en-US" altLang="zh-CN"/>
              <a:t>A set </a:t>
            </a:r>
            <a:r>
              <a:rPr lang="en-US" altLang="zh-CN"/>
              <a:t>of nodes (S)</a:t>
            </a:r>
            <a:endParaRPr lang="en-US" altLang="zh-CN"/>
          </a:p>
          <a:p>
            <a:pPr lvl="1"/>
            <a:r>
              <a:rPr lang="en-US" altLang="zh-CN"/>
              <a:t>A header </a:t>
            </a:r>
            <a:r>
              <a:rPr lang="en-US" altLang="zh-CN"/>
              <a:t>node (h)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And the following properties</a:t>
            </a:r>
            <a:endParaRPr lang="en-US" altLang="zh-CN"/>
          </a:p>
          <a:p>
            <a:pPr lvl="1"/>
            <a:r>
              <a:rPr lang="" altLang="zh-CN"/>
              <a:t>From any node in S there is a path of directed edges leading to h</a:t>
            </a:r>
            <a:endParaRPr lang="en-US" altLang="zh-CN"/>
          </a:p>
          <a:p>
            <a:pPr lvl="1"/>
            <a:r>
              <a:rPr lang="" altLang="zh-CN"/>
              <a:t>There is a path of directed edges from h to any node in S</a:t>
            </a:r>
            <a:endParaRPr lang="en-US" altLang="zh-CN"/>
          </a:p>
          <a:p>
            <a:pPr lvl="1"/>
            <a:r>
              <a:rPr lang="" altLang="zh-CN"/>
              <a:t>There is no edge from any node outside S to any node in S other than h</a:t>
            </a:r>
            <a:endParaRPr lang="zh-CN" altLang="en-US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They are All Loops</a:t>
            </a:r>
            <a:endParaRPr lang="zh-CN" altLang="en-US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Node 1 is headers for all</a:t>
            </a:r>
            <a:endParaRPr lang="en-US" altLang="zh-CN"/>
          </a:p>
          <a:p>
            <a:r>
              <a:rPr lang="en-US" altLang="zh-CN"/>
              <a:t>Loop entry: </a:t>
            </a:r>
            <a:r>
              <a:rPr lang="" altLang="zh-CN"/>
              <a:t>with some predecessor outside the loop</a:t>
            </a:r>
            <a:endParaRPr lang="" altLang="zh-CN"/>
          </a:p>
          <a:p>
            <a:r>
              <a:rPr lang="" altLang="zh-CN"/>
              <a:t>Loop exit: with a successor outside the loop</a:t>
            </a:r>
            <a:endParaRPr lang="zh-CN" altLang="en-US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4710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3594100"/>
            <a:ext cx="4826000" cy="318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How to Tell if A Structure is A Loop?</a:t>
            </a:r>
            <a:endParaRPr lang="zh-CN" altLang="en-US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We can reduce them</a:t>
            </a:r>
            <a:r>
              <a:rPr lang="en-US" altLang="zh-CN"/>
              <a:t> into simpler graphs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following one is NOT a loop</a:t>
            </a:r>
            <a:endParaRPr lang="en-US" altLang="zh-CN"/>
          </a:p>
          <a:p>
            <a:pPr lvl="1"/>
            <a:r>
              <a:rPr lang="en-US" altLang="zh-CN"/>
              <a:t>No node is a header</a:t>
            </a:r>
            <a:endParaRPr lang="zh-CN" altLang="en-US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48132" name="椭圆 4"/>
          <p:cNvSpPr/>
          <p:nvPr/>
        </p:nvSpPr>
        <p:spPr>
          <a:xfrm>
            <a:off x="3790950" y="48021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8133" name="椭圆 5"/>
          <p:cNvSpPr/>
          <p:nvPr/>
        </p:nvSpPr>
        <p:spPr>
          <a:xfrm>
            <a:off x="3257550" y="55260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8134" name="椭圆 6"/>
          <p:cNvSpPr/>
          <p:nvPr/>
        </p:nvSpPr>
        <p:spPr>
          <a:xfrm>
            <a:off x="4381500" y="552767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8135" name="文本框 7"/>
          <p:cNvSpPr txBox="1"/>
          <p:nvPr/>
        </p:nvSpPr>
        <p:spPr>
          <a:xfrm>
            <a:off x="3832225" y="4792663"/>
            <a:ext cx="3000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1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8136" name="文本框 8"/>
          <p:cNvSpPr txBox="1"/>
          <p:nvPr/>
        </p:nvSpPr>
        <p:spPr>
          <a:xfrm>
            <a:off x="3278188" y="5518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2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8137" name="文本框 9"/>
          <p:cNvSpPr txBox="1"/>
          <p:nvPr/>
        </p:nvSpPr>
        <p:spPr>
          <a:xfrm>
            <a:off x="4400550" y="5527675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3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8138" name="直线箭头连接符 11"/>
          <p:cNvCxnSpPr>
            <a:endCxn id="48135" idx="0"/>
          </p:cNvCxnSpPr>
          <p:nvPr/>
        </p:nvCxnSpPr>
        <p:spPr>
          <a:xfrm>
            <a:off x="3981450" y="4502150"/>
            <a:ext cx="0" cy="2905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39" name="直线箭头连接符 13"/>
          <p:cNvCxnSpPr/>
          <p:nvPr/>
        </p:nvCxnSpPr>
        <p:spPr>
          <a:xfrm flipH="1">
            <a:off x="3570288" y="5106988"/>
            <a:ext cx="261937" cy="4635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0" name="直线箭头连接符 16"/>
          <p:cNvCxnSpPr/>
          <p:nvPr/>
        </p:nvCxnSpPr>
        <p:spPr>
          <a:xfrm>
            <a:off x="4132263" y="5127625"/>
            <a:ext cx="344487" cy="4429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1" name="直线箭头连接符 19"/>
          <p:cNvCxnSpPr>
            <a:stCxn id="48136" idx="2"/>
          </p:cNvCxnSpPr>
          <p:nvPr/>
        </p:nvCxnSpPr>
        <p:spPr>
          <a:xfrm>
            <a:off x="3448050" y="5918200"/>
            <a:ext cx="0" cy="255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2" name="直线箭头连接符 22"/>
          <p:cNvCxnSpPr>
            <a:stCxn id="48133" idx="5"/>
          </p:cNvCxnSpPr>
          <p:nvPr/>
        </p:nvCxnSpPr>
        <p:spPr>
          <a:xfrm flipV="1">
            <a:off x="3582988" y="5848350"/>
            <a:ext cx="838200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3" name="直线箭头连接符 25"/>
          <p:cNvCxnSpPr/>
          <p:nvPr/>
        </p:nvCxnSpPr>
        <p:spPr>
          <a:xfrm flipH="1">
            <a:off x="3582988" y="5599113"/>
            <a:ext cx="8382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How to Tell if A Structure is A Loop?</a:t>
            </a:r>
            <a:endParaRPr lang="zh-CN" altLang="en-US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We can reduce them into simpler graphs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Harder to tell for a larger one </a:t>
            </a:r>
            <a:endParaRPr lang="zh-CN" altLang="en-US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49156" name="椭圆 4"/>
          <p:cNvSpPr/>
          <p:nvPr/>
        </p:nvSpPr>
        <p:spPr>
          <a:xfrm>
            <a:off x="3124200" y="42100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57" name="椭圆 5"/>
          <p:cNvSpPr/>
          <p:nvPr/>
        </p:nvSpPr>
        <p:spPr>
          <a:xfrm>
            <a:off x="2590800" y="49339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58" name="椭圆 6"/>
          <p:cNvSpPr/>
          <p:nvPr/>
        </p:nvSpPr>
        <p:spPr>
          <a:xfrm>
            <a:off x="3714750" y="49371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59" name="文本框 7"/>
          <p:cNvSpPr txBox="1"/>
          <p:nvPr/>
        </p:nvSpPr>
        <p:spPr>
          <a:xfrm>
            <a:off x="3163888" y="4200525"/>
            <a:ext cx="301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1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60" name="文本框 8"/>
          <p:cNvSpPr txBox="1"/>
          <p:nvPr/>
        </p:nvSpPr>
        <p:spPr>
          <a:xfrm>
            <a:off x="2609850" y="493395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4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61" name="文本框 9"/>
          <p:cNvSpPr txBox="1"/>
          <p:nvPr/>
        </p:nvSpPr>
        <p:spPr>
          <a:xfrm>
            <a:off x="3733800" y="4937125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5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9162" name="直线箭头连接符 10"/>
          <p:cNvCxnSpPr>
            <a:endCxn id="49159" idx="0"/>
          </p:cNvCxnSpPr>
          <p:nvPr/>
        </p:nvCxnSpPr>
        <p:spPr>
          <a:xfrm>
            <a:off x="2971800" y="3981450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3" name="直线箭头连接符 11"/>
          <p:cNvCxnSpPr/>
          <p:nvPr/>
        </p:nvCxnSpPr>
        <p:spPr>
          <a:xfrm flipH="1">
            <a:off x="2903538" y="4514850"/>
            <a:ext cx="260350" cy="4651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4" name="直线箭头连接符 12"/>
          <p:cNvCxnSpPr/>
          <p:nvPr/>
        </p:nvCxnSpPr>
        <p:spPr>
          <a:xfrm>
            <a:off x="3465513" y="4537075"/>
            <a:ext cx="344487" cy="4429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5" name="直线箭头连接符 13"/>
          <p:cNvCxnSpPr>
            <a:stCxn id="49158" idx="6"/>
            <a:endCxn id="49167" idx="2"/>
          </p:cNvCxnSpPr>
          <p:nvPr/>
        </p:nvCxnSpPr>
        <p:spPr>
          <a:xfrm>
            <a:off x="4095750" y="5127625"/>
            <a:ext cx="592138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6" name="直线箭头连接符 15"/>
          <p:cNvCxnSpPr>
            <a:stCxn id="49158" idx="2"/>
            <a:endCxn id="49157" idx="6"/>
          </p:cNvCxnSpPr>
          <p:nvPr/>
        </p:nvCxnSpPr>
        <p:spPr>
          <a:xfrm flipH="1" flipV="1">
            <a:off x="2971800" y="5124450"/>
            <a:ext cx="742950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67" name="椭圆 19"/>
          <p:cNvSpPr/>
          <p:nvPr/>
        </p:nvSpPr>
        <p:spPr>
          <a:xfrm>
            <a:off x="4687888" y="49403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68" name="文本框 20"/>
          <p:cNvSpPr txBox="1"/>
          <p:nvPr/>
        </p:nvSpPr>
        <p:spPr>
          <a:xfrm>
            <a:off x="4706938" y="494030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6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69" name="椭圆 23"/>
          <p:cNvSpPr/>
          <p:nvPr/>
        </p:nvSpPr>
        <p:spPr>
          <a:xfrm>
            <a:off x="2286000" y="56499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70" name="文本框 24"/>
          <p:cNvSpPr txBox="1"/>
          <p:nvPr/>
        </p:nvSpPr>
        <p:spPr>
          <a:xfrm>
            <a:off x="2305050" y="5649913"/>
            <a:ext cx="341313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2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9171" name="直线箭头连接符 25"/>
          <p:cNvCxnSpPr>
            <a:endCxn id="49170" idx="0"/>
          </p:cNvCxnSpPr>
          <p:nvPr/>
        </p:nvCxnSpPr>
        <p:spPr>
          <a:xfrm flipH="1">
            <a:off x="2474913" y="5280025"/>
            <a:ext cx="190500" cy="3698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72" name="椭圆 30"/>
          <p:cNvSpPr/>
          <p:nvPr/>
        </p:nvSpPr>
        <p:spPr>
          <a:xfrm>
            <a:off x="3275013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73" name="文本框 31"/>
          <p:cNvSpPr txBox="1"/>
          <p:nvPr/>
        </p:nvSpPr>
        <p:spPr>
          <a:xfrm>
            <a:off x="3294063" y="5645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3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74" name="椭圆 32"/>
          <p:cNvSpPr/>
          <p:nvPr/>
        </p:nvSpPr>
        <p:spPr>
          <a:xfrm>
            <a:off x="4192588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75" name="文本框 33"/>
          <p:cNvSpPr txBox="1"/>
          <p:nvPr/>
        </p:nvSpPr>
        <p:spPr>
          <a:xfrm>
            <a:off x="4211638" y="5645150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7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76" name="椭圆 34"/>
          <p:cNvSpPr/>
          <p:nvPr/>
        </p:nvSpPr>
        <p:spPr>
          <a:xfrm>
            <a:off x="5122863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77" name="文本框 35"/>
          <p:cNvSpPr txBox="1"/>
          <p:nvPr/>
        </p:nvSpPr>
        <p:spPr>
          <a:xfrm>
            <a:off x="5141913" y="5645150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9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9178" name="直线箭头连接符 36"/>
          <p:cNvCxnSpPr>
            <a:stCxn id="49169" idx="6"/>
            <a:endCxn id="49172" idx="2"/>
          </p:cNvCxnSpPr>
          <p:nvPr/>
        </p:nvCxnSpPr>
        <p:spPr>
          <a:xfrm flipV="1">
            <a:off x="2667000" y="5835650"/>
            <a:ext cx="608013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9" name="直线箭头连接符 39"/>
          <p:cNvCxnSpPr>
            <a:stCxn id="49173" idx="3"/>
            <a:endCxn id="49175" idx="1"/>
          </p:cNvCxnSpPr>
          <p:nvPr/>
        </p:nvCxnSpPr>
        <p:spPr>
          <a:xfrm>
            <a:off x="3635375" y="5845175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80" name="直线箭头连接符 42"/>
          <p:cNvCxnSpPr>
            <a:stCxn id="49175" idx="3"/>
            <a:endCxn id="49177" idx="1"/>
          </p:cNvCxnSpPr>
          <p:nvPr/>
        </p:nvCxnSpPr>
        <p:spPr>
          <a:xfrm>
            <a:off x="4554538" y="5845175"/>
            <a:ext cx="587375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81" name="直线箭头连接符 47"/>
          <p:cNvCxnSpPr/>
          <p:nvPr/>
        </p:nvCxnSpPr>
        <p:spPr>
          <a:xfrm flipH="1">
            <a:off x="3582988" y="5251450"/>
            <a:ext cx="11239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82" name="直线箭头连接符 51"/>
          <p:cNvCxnSpPr>
            <a:endCxn id="49177" idx="0"/>
          </p:cNvCxnSpPr>
          <p:nvPr/>
        </p:nvCxnSpPr>
        <p:spPr>
          <a:xfrm>
            <a:off x="5016500" y="5251450"/>
            <a:ext cx="296863" cy="3937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83" name="直线箭头连接符 54"/>
          <p:cNvCxnSpPr/>
          <p:nvPr/>
        </p:nvCxnSpPr>
        <p:spPr>
          <a:xfrm>
            <a:off x="5438775" y="5972175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84" name="椭圆 55"/>
          <p:cNvSpPr/>
          <p:nvPr/>
        </p:nvSpPr>
        <p:spPr>
          <a:xfrm>
            <a:off x="3790950" y="62484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9185" name="文本框 56"/>
          <p:cNvSpPr txBox="1"/>
          <p:nvPr/>
        </p:nvSpPr>
        <p:spPr>
          <a:xfrm>
            <a:off x="3810000" y="624840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8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9186" name="直线箭头连接符 57"/>
          <p:cNvCxnSpPr>
            <a:endCxn id="49185" idx="0"/>
          </p:cNvCxnSpPr>
          <p:nvPr/>
        </p:nvCxnSpPr>
        <p:spPr>
          <a:xfrm flipH="1">
            <a:off x="3981450" y="5988050"/>
            <a:ext cx="280988" cy="260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87" name="直线箭头连接符 61"/>
          <p:cNvCxnSpPr>
            <a:stCxn id="49184" idx="2"/>
          </p:cNvCxnSpPr>
          <p:nvPr/>
        </p:nvCxnSpPr>
        <p:spPr>
          <a:xfrm flipH="1" flipV="1">
            <a:off x="2590800" y="5972175"/>
            <a:ext cx="12001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How to Tell if A Structure is A Loop?</a:t>
            </a:r>
            <a:endParaRPr lang="zh-CN" altLang="en-US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We can reduce them into simpler graphs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Harder to tell for a larger </a:t>
            </a:r>
            <a:r>
              <a:rPr lang="en-US" altLang="zh-CN"/>
              <a:t>one </a:t>
            </a:r>
            <a:endParaRPr lang="en-US" altLang="zh-CN"/>
          </a:p>
          <a:p>
            <a:pPr lvl="1"/>
            <a:r>
              <a:rPr lang="en-US" altLang="zh-CN"/>
              <a:t>Removing</a:t>
            </a:r>
            <a:r>
              <a:rPr lang="zh-CN" altLang="en-US"/>
              <a:t> </a:t>
            </a:r>
            <a:r>
              <a:rPr lang="en-US" altLang="zh-CN"/>
              <a:t>edge (x,y) if x is the only predecessor of y and collapse them together</a:t>
            </a:r>
            <a:endParaRPr lang="zh-CN" altLang="en-US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0180" name="椭圆 5"/>
          <p:cNvSpPr/>
          <p:nvPr/>
        </p:nvSpPr>
        <p:spPr>
          <a:xfrm>
            <a:off x="6299200" y="48609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81" name="文本框 8"/>
          <p:cNvSpPr txBox="1"/>
          <p:nvPr/>
        </p:nvSpPr>
        <p:spPr>
          <a:xfrm>
            <a:off x="6316663" y="4860925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4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182" name="直线箭头连接符 11"/>
          <p:cNvCxnSpPr/>
          <p:nvPr/>
        </p:nvCxnSpPr>
        <p:spPr>
          <a:xfrm flipH="1">
            <a:off x="6611938" y="4441825"/>
            <a:ext cx="260350" cy="4651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83" name="椭圆 23"/>
          <p:cNvSpPr/>
          <p:nvPr/>
        </p:nvSpPr>
        <p:spPr>
          <a:xfrm>
            <a:off x="5994400" y="55768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84" name="文本框 24"/>
          <p:cNvSpPr txBox="1"/>
          <p:nvPr/>
        </p:nvSpPr>
        <p:spPr>
          <a:xfrm>
            <a:off x="6013450" y="5576888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2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185" name="直线箭头连接符 25"/>
          <p:cNvCxnSpPr>
            <a:endCxn id="50184" idx="0"/>
          </p:cNvCxnSpPr>
          <p:nvPr/>
        </p:nvCxnSpPr>
        <p:spPr>
          <a:xfrm flipH="1">
            <a:off x="6183313" y="5207000"/>
            <a:ext cx="188912" cy="3698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86" name="椭圆 30"/>
          <p:cNvSpPr/>
          <p:nvPr/>
        </p:nvSpPr>
        <p:spPr>
          <a:xfrm>
            <a:off x="6981825" y="55721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87" name="文本框 31"/>
          <p:cNvSpPr txBox="1"/>
          <p:nvPr/>
        </p:nvSpPr>
        <p:spPr>
          <a:xfrm>
            <a:off x="7002463" y="557212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3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188" name="直线箭头连接符 36"/>
          <p:cNvCxnSpPr>
            <a:stCxn id="50183" idx="6"/>
            <a:endCxn id="50186" idx="2"/>
          </p:cNvCxnSpPr>
          <p:nvPr/>
        </p:nvCxnSpPr>
        <p:spPr>
          <a:xfrm flipV="1">
            <a:off x="6375400" y="5762625"/>
            <a:ext cx="606425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89" name="直线箭头连接符 39"/>
          <p:cNvCxnSpPr>
            <a:stCxn id="50187" idx="3"/>
          </p:cNvCxnSpPr>
          <p:nvPr/>
        </p:nvCxnSpPr>
        <p:spPr>
          <a:xfrm>
            <a:off x="7343775" y="5772150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0" name="直线箭头连接符 61"/>
          <p:cNvCxnSpPr/>
          <p:nvPr/>
        </p:nvCxnSpPr>
        <p:spPr>
          <a:xfrm flipH="1">
            <a:off x="6299200" y="5899150"/>
            <a:ext cx="7239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1" name="直线箭头连接符 18"/>
          <p:cNvCxnSpPr>
            <a:endCxn id="50187" idx="0"/>
          </p:cNvCxnSpPr>
          <p:nvPr/>
        </p:nvCxnSpPr>
        <p:spPr>
          <a:xfrm>
            <a:off x="6611938" y="5184775"/>
            <a:ext cx="560387" cy="387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92" name="椭圆 74"/>
          <p:cNvSpPr/>
          <p:nvPr/>
        </p:nvSpPr>
        <p:spPr>
          <a:xfrm>
            <a:off x="1708150" y="42100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93" name="椭圆 75"/>
          <p:cNvSpPr/>
          <p:nvPr/>
        </p:nvSpPr>
        <p:spPr>
          <a:xfrm>
            <a:off x="1174750" y="49339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94" name="椭圆 76"/>
          <p:cNvSpPr/>
          <p:nvPr/>
        </p:nvSpPr>
        <p:spPr>
          <a:xfrm>
            <a:off x="2297113" y="49371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95" name="文本框 77"/>
          <p:cNvSpPr txBox="1"/>
          <p:nvPr/>
        </p:nvSpPr>
        <p:spPr>
          <a:xfrm>
            <a:off x="1747838" y="4200525"/>
            <a:ext cx="3000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1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96" name="文本框 78"/>
          <p:cNvSpPr txBox="1"/>
          <p:nvPr/>
        </p:nvSpPr>
        <p:spPr>
          <a:xfrm>
            <a:off x="1192213" y="49339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4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197" name="文本框 79"/>
          <p:cNvSpPr txBox="1"/>
          <p:nvPr/>
        </p:nvSpPr>
        <p:spPr>
          <a:xfrm>
            <a:off x="2317750" y="4937125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5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198" name="直线箭头连接符 80"/>
          <p:cNvCxnSpPr>
            <a:endCxn id="50195" idx="0"/>
          </p:cNvCxnSpPr>
          <p:nvPr/>
        </p:nvCxnSpPr>
        <p:spPr>
          <a:xfrm>
            <a:off x="1555750" y="3981450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9" name="直线箭头连接符 81"/>
          <p:cNvCxnSpPr/>
          <p:nvPr/>
        </p:nvCxnSpPr>
        <p:spPr>
          <a:xfrm flipH="1">
            <a:off x="1487488" y="4514850"/>
            <a:ext cx="260350" cy="4651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00" name="直线箭头连接符 82"/>
          <p:cNvCxnSpPr/>
          <p:nvPr/>
        </p:nvCxnSpPr>
        <p:spPr>
          <a:xfrm>
            <a:off x="2047875" y="4537075"/>
            <a:ext cx="346075" cy="4429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01" name="直线箭头连接符 83"/>
          <p:cNvCxnSpPr>
            <a:stCxn id="50194" idx="6"/>
            <a:endCxn id="50203" idx="2"/>
          </p:cNvCxnSpPr>
          <p:nvPr/>
        </p:nvCxnSpPr>
        <p:spPr>
          <a:xfrm>
            <a:off x="2678113" y="5127625"/>
            <a:ext cx="592137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02" name="直线箭头连接符 84"/>
          <p:cNvCxnSpPr>
            <a:stCxn id="50194" idx="2"/>
            <a:endCxn id="50193" idx="6"/>
          </p:cNvCxnSpPr>
          <p:nvPr/>
        </p:nvCxnSpPr>
        <p:spPr>
          <a:xfrm flipH="1" flipV="1">
            <a:off x="1555750" y="5124450"/>
            <a:ext cx="741363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203" name="椭圆 85"/>
          <p:cNvSpPr/>
          <p:nvPr/>
        </p:nvSpPr>
        <p:spPr>
          <a:xfrm>
            <a:off x="3270250" y="49403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04" name="文本框 86"/>
          <p:cNvSpPr txBox="1"/>
          <p:nvPr/>
        </p:nvSpPr>
        <p:spPr>
          <a:xfrm>
            <a:off x="3290888" y="494030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6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05" name="椭圆 87"/>
          <p:cNvSpPr/>
          <p:nvPr/>
        </p:nvSpPr>
        <p:spPr>
          <a:xfrm>
            <a:off x="869950" y="56499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06" name="文本框 88"/>
          <p:cNvSpPr txBox="1"/>
          <p:nvPr/>
        </p:nvSpPr>
        <p:spPr>
          <a:xfrm>
            <a:off x="887413" y="5649913"/>
            <a:ext cx="341312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2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207" name="直线箭头连接符 89"/>
          <p:cNvCxnSpPr>
            <a:endCxn id="50206" idx="0"/>
          </p:cNvCxnSpPr>
          <p:nvPr/>
        </p:nvCxnSpPr>
        <p:spPr>
          <a:xfrm flipH="1">
            <a:off x="1058863" y="5280025"/>
            <a:ext cx="188912" cy="3698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208" name="椭圆 90"/>
          <p:cNvSpPr/>
          <p:nvPr/>
        </p:nvSpPr>
        <p:spPr>
          <a:xfrm>
            <a:off x="1857375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09" name="文本框 91"/>
          <p:cNvSpPr txBox="1"/>
          <p:nvPr/>
        </p:nvSpPr>
        <p:spPr>
          <a:xfrm>
            <a:off x="1876425" y="5645150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3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10" name="椭圆 92"/>
          <p:cNvSpPr/>
          <p:nvPr/>
        </p:nvSpPr>
        <p:spPr>
          <a:xfrm>
            <a:off x="2776538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11" name="文本框 93"/>
          <p:cNvSpPr txBox="1"/>
          <p:nvPr/>
        </p:nvSpPr>
        <p:spPr>
          <a:xfrm>
            <a:off x="2795588" y="5645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7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12" name="椭圆 94"/>
          <p:cNvSpPr/>
          <p:nvPr/>
        </p:nvSpPr>
        <p:spPr>
          <a:xfrm>
            <a:off x="3705225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13" name="文本框 95"/>
          <p:cNvSpPr txBox="1"/>
          <p:nvPr/>
        </p:nvSpPr>
        <p:spPr>
          <a:xfrm>
            <a:off x="3725863" y="5645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9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214" name="直线箭头连接符 96"/>
          <p:cNvCxnSpPr>
            <a:stCxn id="50205" idx="6"/>
            <a:endCxn id="50208" idx="2"/>
          </p:cNvCxnSpPr>
          <p:nvPr/>
        </p:nvCxnSpPr>
        <p:spPr>
          <a:xfrm flipV="1">
            <a:off x="1250950" y="5835650"/>
            <a:ext cx="606425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15" name="直线箭头连接符 97"/>
          <p:cNvCxnSpPr>
            <a:stCxn id="50209" idx="3"/>
            <a:endCxn id="50211" idx="1"/>
          </p:cNvCxnSpPr>
          <p:nvPr/>
        </p:nvCxnSpPr>
        <p:spPr>
          <a:xfrm>
            <a:off x="2219325" y="5845175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16" name="直线箭头连接符 98"/>
          <p:cNvCxnSpPr>
            <a:stCxn id="50211" idx="3"/>
            <a:endCxn id="50213" idx="1"/>
          </p:cNvCxnSpPr>
          <p:nvPr/>
        </p:nvCxnSpPr>
        <p:spPr>
          <a:xfrm>
            <a:off x="3136900" y="5845175"/>
            <a:ext cx="5889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17" name="直线箭头连接符 99"/>
          <p:cNvCxnSpPr/>
          <p:nvPr/>
        </p:nvCxnSpPr>
        <p:spPr>
          <a:xfrm flipH="1">
            <a:off x="2166938" y="5251450"/>
            <a:ext cx="11239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18" name="直线箭头连接符 100"/>
          <p:cNvCxnSpPr>
            <a:endCxn id="50213" idx="0"/>
          </p:cNvCxnSpPr>
          <p:nvPr/>
        </p:nvCxnSpPr>
        <p:spPr>
          <a:xfrm>
            <a:off x="3600450" y="5251450"/>
            <a:ext cx="295275" cy="3937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19" name="直线箭头连接符 101"/>
          <p:cNvCxnSpPr/>
          <p:nvPr/>
        </p:nvCxnSpPr>
        <p:spPr>
          <a:xfrm>
            <a:off x="4021138" y="5972175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220" name="椭圆 102"/>
          <p:cNvSpPr/>
          <p:nvPr/>
        </p:nvSpPr>
        <p:spPr>
          <a:xfrm>
            <a:off x="2373313" y="62484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21" name="文本框 103"/>
          <p:cNvSpPr txBox="1"/>
          <p:nvPr/>
        </p:nvSpPr>
        <p:spPr>
          <a:xfrm>
            <a:off x="2393950" y="624840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8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0222" name="直线箭头连接符 104"/>
          <p:cNvCxnSpPr>
            <a:endCxn id="50221" idx="0"/>
          </p:cNvCxnSpPr>
          <p:nvPr/>
        </p:nvCxnSpPr>
        <p:spPr>
          <a:xfrm flipH="1">
            <a:off x="2563813" y="5988050"/>
            <a:ext cx="282575" cy="260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23" name="直线箭头连接符 105"/>
          <p:cNvCxnSpPr>
            <a:stCxn id="50220" idx="2"/>
          </p:cNvCxnSpPr>
          <p:nvPr/>
        </p:nvCxnSpPr>
        <p:spPr>
          <a:xfrm flipH="1" flipV="1">
            <a:off x="1174750" y="5972175"/>
            <a:ext cx="1198563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224" name="右箭头 106"/>
          <p:cNvSpPr/>
          <p:nvPr/>
        </p:nvSpPr>
        <p:spPr>
          <a:xfrm>
            <a:off x="4594225" y="5073650"/>
            <a:ext cx="763588" cy="484188"/>
          </a:xfrm>
          <a:prstGeom prst="right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>
              <a:buNone/>
            </a:pP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0225" name="文本框 107"/>
          <p:cNvSpPr txBox="1"/>
          <p:nvPr/>
        </p:nvSpPr>
        <p:spPr>
          <a:xfrm>
            <a:off x="3690938" y="4090988"/>
            <a:ext cx="2798762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>
                <a:latin typeface="Comic Sans MS" panose="030F0702030302020204" pitchFamily="66" charset="0"/>
              </a:rPr>
              <a:t>del 6-&gt;9, 5-&gt;4</a:t>
            </a:r>
            <a:endParaRPr lang="en-US" altLang="zh-CN" sz="1800">
              <a:latin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</a:rPr>
              <a:t>merge</a:t>
            </a:r>
            <a:r>
              <a:rPr lang="zh-CN" altLang="en-US" sz="1800">
                <a:latin typeface="Comic Sans MS" panose="030F0702030302020204" pitchFamily="66" charset="0"/>
              </a:rPr>
              <a:t> </a:t>
            </a:r>
            <a:r>
              <a:rPr lang="en-US" altLang="zh-CN" sz="1800">
                <a:latin typeface="Comic Sans MS" panose="030F0702030302020204" pitchFamily="66" charset="0"/>
              </a:rPr>
              <a:t>(7,9), (3,7), (7,8),</a:t>
            </a:r>
            <a:endParaRPr lang="en-US" altLang="zh-CN" sz="1800">
              <a:latin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</a:rPr>
              <a:t>(5,6), (1,5), (1,4) </a:t>
            </a:r>
            <a:endParaRPr lang="zh-CN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Naming</a:t>
            </a:r>
            <a:r>
              <a:rPr lang="zh-CN" altLang="en-US"/>
              <a:t> </a:t>
            </a:r>
            <a:r>
              <a:rPr lang="en-US" altLang="zh-CN"/>
              <a:t>It: Reducible</a:t>
            </a:r>
            <a:r>
              <a:rPr lang="zh-CN" altLang="en-US"/>
              <a:t> </a:t>
            </a:r>
            <a:r>
              <a:rPr lang="en-US" altLang="zh-CN"/>
              <a:t>Flow Graph</a:t>
            </a:r>
            <a:endParaRPr lang="zh-CN" altLang="en-US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Irreducible: </a:t>
            </a:r>
            <a:r>
              <a:rPr lang="en-US" altLang="zh-CN"/>
              <a:t>containing the following subgraph after ”simplification”</a:t>
            </a:r>
            <a:endParaRPr lang="en-US" altLang="zh-CN"/>
          </a:p>
          <a:p>
            <a:pPr lvl="1"/>
            <a:r>
              <a:rPr lang="en-US" altLang="zh-CN"/>
              <a:t>Reducible: does not contain the subgraph</a:t>
            </a:r>
            <a:endParaRPr lang="zh-CN" altLang="en-US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1204" name="椭圆 4"/>
          <p:cNvSpPr/>
          <p:nvPr/>
        </p:nvSpPr>
        <p:spPr>
          <a:xfrm>
            <a:off x="6299200" y="45989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05" name="文本框 5"/>
          <p:cNvSpPr txBox="1"/>
          <p:nvPr/>
        </p:nvSpPr>
        <p:spPr>
          <a:xfrm>
            <a:off x="6316663" y="4598988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4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06" name="直线箭头连接符 6"/>
          <p:cNvCxnSpPr/>
          <p:nvPr/>
        </p:nvCxnSpPr>
        <p:spPr>
          <a:xfrm flipH="1">
            <a:off x="6611938" y="4179888"/>
            <a:ext cx="260350" cy="4635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07" name="椭圆 7"/>
          <p:cNvSpPr/>
          <p:nvPr/>
        </p:nvSpPr>
        <p:spPr>
          <a:xfrm>
            <a:off x="5994400" y="53149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08" name="文本框 8"/>
          <p:cNvSpPr txBox="1"/>
          <p:nvPr/>
        </p:nvSpPr>
        <p:spPr>
          <a:xfrm>
            <a:off x="6013450" y="531495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2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09" name="直线箭头连接符 9"/>
          <p:cNvCxnSpPr>
            <a:endCxn id="51208" idx="0"/>
          </p:cNvCxnSpPr>
          <p:nvPr/>
        </p:nvCxnSpPr>
        <p:spPr>
          <a:xfrm flipH="1">
            <a:off x="6183313" y="4943475"/>
            <a:ext cx="188912" cy="3714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10" name="椭圆 10"/>
          <p:cNvSpPr/>
          <p:nvPr/>
        </p:nvSpPr>
        <p:spPr>
          <a:xfrm>
            <a:off x="6981825" y="53086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11" name="文本框 11"/>
          <p:cNvSpPr txBox="1"/>
          <p:nvPr/>
        </p:nvSpPr>
        <p:spPr>
          <a:xfrm>
            <a:off x="7002463" y="530860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3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12" name="直线箭头连接符 12"/>
          <p:cNvCxnSpPr>
            <a:stCxn id="51207" idx="6"/>
            <a:endCxn id="51210" idx="2"/>
          </p:cNvCxnSpPr>
          <p:nvPr/>
        </p:nvCxnSpPr>
        <p:spPr>
          <a:xfrm flipV="1">
            <a:off x="6375400" y="5499100"/>
            <a:ext cx="606425" cy="6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3" name="直线箭头连接符 13"/>
          <p:cNvCxnSpPr>
            <a:stCxn id="51211" idx="3"/>
          </p:cNvCxnSpPr>
          <p:nvPr/>
        </p:nvCxnSpPr>
        <p:spPr>
          <a:xfrm>
            <a:off x="7343775" y="5508625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4" name="直线箭头连接符 14"/>
          <p:cNvCxnSpPr/>
          <p:nvPr/>
        </p:nvCxnSpPr>
        <p:spPr>
          <a:xfrm flipH="1">
            <a:off x="6299200" y="5635625"/>
            <a:ext cx="7239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5" name="直线箭头连接符 15"/>
          <p:cNvCxnSpPr>
            <a:endCxn id="51211" idx="0"/>
          </p:cNvCxnSpPr>
          <p:nvPr/>
        </p:nvCxnSpPr>
        <p:spPr>
          <a:xfrm>
            <a:off x="6611938" y="4922838"/>
            <a:ext cx="560387" cy="3857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16" name="椭圆 16"/>
          <p:cNvSpPr/>
          <p:nvPr/>
        </p:nvSpPr>
        <p:spPr>
          <a:xfrm>
            <a:off x="1708150" y="39481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17" name="椭圆 17"/>
          <p:cNvSpPr/>
          <p:nvPr/>
        </p:nvSpPr>
        <p:spPr>
          <a:xfrm>
            <a:off x="1174750" y="46720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18" name="椭圆 18"/>
          <p:cNvSpPr/>
          <p:nvPr/>
        </p:nvSpPr>
        <p:spPr>
          <a:xfrm>
            <a:off x="2297113" y="46736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19" name="文本框 19"/>
          <p:cNvSpPr txBox="1"/>
          <p:nvPr/>
        </p:nvSpPr>
        <p:spPr>
          <a:xfrm>
            <a:off x="1747838" y="3938588"/>
            <a:ext cx="3000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1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20" name="文本框 20"/>
          <p:cNvSpPr txBox="1"/>
          <p:nvPr/>
        </p:nvSpPr>
        <p:spPr>
          <a:xfrm>
            <a:off x="1192213" y="4672013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4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21" name="文本框 21"/>
          <p:cNvSpPr txBox="1"/>
          <p:nvPr/>
        </p:nvSpPr>
        <p:spPr>
          <a:xfrm>
            <a:off x="2317750" y="467360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5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22" name="直线箭头连接符 22"/>
          <p:cNvCxnSpPr>
            <a:endCxn id="51219" idx="0"/>
          </p:cNvCxnSpPr>
          <p:nvPr/>
        </p:nvCxnSpPr>
        <p:spPr>
          <a:xfrm>
            <a:off x="1555750" y="3719513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3" name="直线箭头连接符 23"/>
          <p:cNvCxnSpPr/>
          <p:nvPr/>
        </p:nvCxnSpPr>
        <p:spPr>
          <a:xfrm flipH="1">
            <a:off x="1487488" y="4252913"/>
            <a:ext cx="260350" cy="46513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4" name="直线箭头连接符 24"/>
          <p:cNvCxnSpPr/>
          <p:nvPr/>
        </p:nvCxnSpPr>
        <p:spPr>
          <a:xfrm>
            <a:off x="2047875" y="4275138"/>
            <a:ext cx="346075" cy="44291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5" name="直线箭头连接符 25"/>
          <p:cNvCxnSpPr>
            <a:stCxn id="51218" idx="6"/>
            <a:endCxn id="51227" idx="2"/>
          </p:cNvCxnSpPr>
          <p:nvPr/>
        </p:nvCxnSpPr>
        <p:spPr>
          <a:xfrm>
            <a:off x="2678113" y="4864100"/>
            <a:ext cx="592137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6" name="直线箭头连接符 26"/>
          <p:cNvCxnSpPr>
            <a:stCxn id="51218" idx="2"/>
            <a:endCxn id="51217" idx="6"/>
          </p:cNvCxnSpPr>
          <p:nvPr/>
        </p:nvCxnSpPr>
        <p:spPr>
          <a:xfrm flipH="1" flipV="1">
            <a:off x="1555750" y="4862513"/>
            <a:ext cx="741363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27" name="椭圆 27"/>
          <p:cNvSpPr/>
          <p:nvPr/>
        </p:nvSpPr>
        <p:spPr>
          <a:xfrm>
            <a:off x="3270250" y="467677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28" name="文本框 28"/>
          <p:cNvSpPr txBox="1"/>
          <p:nvPr/>
        </p:nvSpPr>
        <p:spPr>
          <a:xfrm>
            <a:off x="3290888" y="4676775"/>
            <a:ext cx="341312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6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29" name="椭圆 29"/>
          <p:cNvSpPr/>
          <p:nvPr/>
        </p:nvSpPr>
        <p:spPr>
          <a:xfrm>
            <a:off x="869950" y="538797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30" name="文本框 30"/>
          <p:cNvSpPr txBox="1"/>
          <p:nvPr/>
        </p:nvSpPr>
        <p:spPr>
          <a:xfrm>
            <a:off x="887413" y="538797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2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31" name="直线箭头连接符 31"/>
          <p:cNvCxnSpPr>
            <a:endCxn id="51230" idx="0"/>
          </p:cNvCxnSpPr>
          <p:nvPr/>
        </p:nvCxnSpPr>
        <p:spPr>
          <a:xfrm flipH="1">
            <a:off x="1058863" y="5018088"/>
            <a:ext cx="188912" cy="3698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32" name="椭圆 32"/>
          <p:cNvSpPr/>
          <p:nvPr/>
        </p:nvSpPr>
        <p:spPr>
          <a:xfrm>
            <a:off x="1857375" y="53816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33" name="文本框 33"/>
          <p:cNvSpPr txBox="1"/>
          <p:nvPr/>
        </p:nvSpPr>
        <p:spPr>
          <a:xfrm>
            <a:off x="1876425" y="5381625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3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34" name="椭圆 34"/>
          <p:cNvSpPr/>
          <p:nvPr/>
        </p:nvSpPr>
        <p:spPr>
          <a:xfrm>
            <a:off x="2776538" y="53816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35" name="文本框 35"/>
          <p:cNvSpPr txBox="1"/>
          <p:nvPr/>
        </p:nvSpPr>
        <p:spPr>
          <a:xfrm>
            <a:off x="2795588" y="538162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7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36" name="椭圆 36"/>
          <p:cNvSpPr/>
          <p:nvPr/>
        </p:nvSpPr>
        <p:spPr>
          <a:xfrm>
            <a:off x="3705225" y="53816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37" name="文本框 37"/>
          <p:cNvSpPr txBox="1"/>
          <p:nvPr/>
        </p:nvSpPr>
        <p:spPr>
          <a:xfrm>
            <a:off x="3725863" y="538162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9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38" name="直线箭头连接符 38"/>
          <p:cNvCxnSpPr>
            <a:stCxn id="51229" idx="6"/>
            <a:endCxn id="51232" idx="2"/>
          </p:cNvCxnSpPr>
          <p:nvPr/>
        </p:nvCxnSpPr>
        <p:spPr>
          <a:xfrm flipV="1">
            <a:off x="1250950" y="5572125"/>
            <a:ext cx="606425" cy="6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39" name="直线箭头连接符 39"/>
          <p:cNvCxnSpPr>
            <a:stCxn id="51233" idx="3"/>
            <a:endCxn id="51235" idx="1"/>
          </p:cNvCxnSpPr>
          <p:nvPr/>
        </p:nvCxnSpPr>
        <p:spPr>
          <a:xfrm>
            <a:off x="2219325" y="5581650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40" name="直线箭头连接符 40"/>
          <p:cNvCxnSpPr>
            <a:stCxn id="51235" idx="3"/>
            <a:endCxn id="51237" idx="1"/>
          </p:cNvCxnSpPr>
          <p:nvPr/>
        </p:nvCxnSpPr>
        <p:spPr>
          <a:xfrm>
            <a:off x="3136900" y="5581650"/>
            <a:ext cx="5889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41" name="直线箭头连接符 41"/>
          <p:cNvCxnSpPr/>
          <p:nvPr/>
        </p:nvCxnSpPr>
        <p:spPr>
          <a:xfrm flipH="1">
            <a:off x="2166938" y="4987925"/>
            <a:ext cx="11239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42" name="直线箭头连接符 42"/>
          <p:cNvCxnSpPr>
            <a:endCxn id="51237" idx="0"/>
          </p:cNvCxnSpPr>
          <p:nvPr/>
        </p:nvCxnSpPr>
        <p:spPr>
          <a:xfrm>
            <a:off x="3600450" y="4987925"/>
            <a:ext cx="295275" cy="3937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43" name="直线箭头连接符 43"/>
          <p:cNvCxnSpPr/>
          <p:nvPr/>
        </p:nvCxnSpPr>
        <p:spPr>
          <a:xfrm>
            <a:off x="4021138" y="5708650"/>
            <a:ext cx="342900" cy="2206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44" name="椭圆 44"/>
          <p:cNvSpPr/>
          <p:nvPr/>
        </p:nvSpPr>
        <p:spPr>
          <a:xfrm>
            <a:off x="2373313" y="598646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1245" name="文本框 45"/>
          <p:cNvSpPr txBox="1"/>
          <p:nvPr/>
        </p:nvSpPr>
        <p:spPr>
          <a:xfrm>
            <a:off x="2393950" y="5986463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8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1246" name="直线箭头连接符 46"/>
          <p:cNvCxnSpPr>
            <a:endCxn id="51245" idx="0"/>
          </p:cNvCxnSpPr>
          <p:nvPr/>
        </p:nvCxnSpPr>
        <p:spPr>
          <a:xfrm flipH="1">
            <a:off x="2563813" y="5726113"/>
            <a:ext cx="282575" cy="260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47" name="直线箭头连接符 47"/>
          <p:cNvCxnSpPr>
            <a:stCxn id="51244" idx="2"/>
          </p:cNvCxnSpPr>
          <p:nvPr/>
        </p:nvCxnSpPr>
        <p:spPr>
          <a:xfrm flipH="1" flipV="1">
            <a:off x="1174750" y="5708650"/>
            <a:ext cx="1198563" cy="4683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48" name="右箭头 50"/>
          <p:cNvSpPr/>
          <p:nvPr/>
        </p:nvSpPr>
        <p:spPr>
          <a:xfrm>
            <a:off x="4594225" y="4811713"/>
            <a:ext cx="763588" cy="484187"/>
          </a:xfrm>
          <a:prstGeom prst="right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>
              <a:buNone/>
            </a:pPr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Naming</a:t>
            </a:r>
            <a:r>
              <a:rPr lang="zh-CN" altLang="en-US"/>
              <a:t> </a:t>
            </a:r>
            <a:r>
              <a:rPr lang="en-US" altLang="zh-CN"/>
              <a:t>It: Reducible</a:t>
            </a:r>
            <a:r>
              <a:rPr lang="zh-CN" altLang="en-US"/>
              <a:t> </a:t>
            </a:r>
            <a:r>
              <a:rPr lang="en-US" altLang="zh-CN"/>
              <a:t>Flow Graph</a:t>
            </a:r>
            <a:endParaRPr lang="zh-CN" altLang="en-US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" altLang="zh-CN"/>
              <a:t>Common control-flow constructs can only generate reducible flow graphs</a:t>
            </a:r>
            <a:endParaRPr lang="" altLang="zh-CN"/>
          </a:p>
          <a:p>
            <a:pPr lvl="1"/>
            <a:r>
              <a:rPr lang="" altLang="zh-CN"/>
              <a:t>If-then, if-then-else, while-do, repeat-until, break… </a:t>
            </a: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52228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114800"/>
            <a:ext cx="3860800" cy="2286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52229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57600"/>
            <a:ext cx="85090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0" name="右箭头 51"/>
          <p:cNvSpPr/>
          <p:nvPr/>
        </p:nvSpPr>
        <p:spPr>
          <a:xfrm>
            <a:off x="5021263" y="5014913"/>
            <a:ext cx="765175" cy="485775"/>
          </a:xfrm>
          <a:prstGeom prst="rightArrow">
            <a:avLst>
              <a:gd name="adj1" fmla="val 50000"/>
              <a:gd name="adj2" fmla="val 499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>
              <a:buNone/>
            </a:pPr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Naming</a:t>
            </a:r>
            <a:r>
              <a:rPr lang="zh-CN" altLang="en-US"/>
              <a:t> </a:t>
            </a:r>
            <a:r>
              <a:rPr lang="en-US" altLang="zh-CN"/>
              <a:t>It: Reducible</a:t>
            </a:r>
            <a:r>
              <a:rPr lang="zh-CN" altLang="en-US"/>
              <a:t> </a:t>
            </a:r>
            <a:r>
              <a:rPr lang="en-US" altLang="zh-CN"/>
              <a:t>Flow Graph</a:t>
            </a:r>
            <a:endParaRPr lang="zh-CN" altLang="en-US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" altLang="zh-CN"/>
              <a:t>Common control-flow constructs can only generate reducible flow graphs</a:t>
            </a:r>
            <a:endParaRPr lang="" altLang="zh-CN"/>
          </a:p>
          <a:p>
            <a:pPr lvl="1"/>
            <a:r>
              <a:rPr lang="" altLang="zh-CN"/>
              <a:t>If-then, if-then-else, </a:t>
            </a:r>
            <a:r>
              <a:rPr lang="" altLang="zh-CN"/>
              <a:t>while-do, repeat-until, break… </a:t>
            </a:r>
            <a:endParaRPr lang="" altLang="zh-CN"/>
          </a:p>
          <a:p>
            <a:pPr lvl="1"/>
            <a:endParaRPr lang="" altLang="zh-CN"/>
          </a:p>
          <a:p>
            <a:r>
              <a:rPr lang="" altLang="zh-CN"/>
              <a:t>Also a kind of “flow graph”</a:t>
            </a:r>
            <a:endParaRPr lang="" altLang="zh-CN"/>
          </a:p>
          <a:p>
            <a:pPr lvl="1"/>
            <a:r>
              <a:rPr lang="" altLang="zh-CN"/>
              <a:t>Prior optimizations can be done atop them</a:t>
            </a:r>
            <a:endParaRPr lang="zh-CN" altLang="en-US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Dominators</a:t>
            </a:r>
            <a:endParaRPr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Before optimizing loops, we should first find them!</a:t>
            </a:r>
            <a:endParaRPr lang="en-US" altLang="zh-CN"/>
          </a:p>
          <a:p>
            <a:pPr lvl="1"/>
            <a:r>
              <a:rPr lang="en-US" altLang="zh-CN"/>
              <a:t>So we need the notion </a:t>
            </a:r>
            <a:r>
              <a:rPr lang="en-US" altLang="zh-CN" i="1"/>
              <a:t>dominator</a:t>
            </a:r>
            <a:endParaRPr lang="en-US" altLang="zh-CN" i="1"/>
          </a:p>
          <a:p>
            <a:endParaRPr lang="en-US" altLang="zh-CN" i="1"/>
          </a:p>
          <a:p>
            <a:r>
              <a:rPr lang="en-US" altLang="zh-CN"/>
              <a:t>Defining s</a:t>
            </a:r>
            <a:r>
              <a:rPr lang="en-US" altLang="zh-CN" baseline="-25000"/>
              <a:t>0</a:t>
            </a:r>
            <a:r>
              <a:rPr lang="en-US" altLang="zh-CN"/>
              <a:t>: the entry point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node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dominates</a:t>
            </a:r>
            <a:r>
              <a:rPr lang="en-US" altLang="zh-CN"/>
              <a:t> </a:t>
            </a:r>
            <a:r>
              <a:rPr lang="en-US" altLang="zh-CN" i="1"/>
              <a:t>n</a:t>
            </a:r>
            <a:r>
              <a:rPr lang="en-US" altLang="zh-CN"/>
              <a:t> if all paths from s</a:t>
            </a:r>
            <a:r>
              <a:rPr lang="en-US" altLang="zh-CN" baseline="-25000"/>
              <a:t>0 </a:t>
            </a:r>
            <a:r>
              <a:rPr lang="en-US" altLang="zh-CN"/>
              <a:t>to</a:t>
            </a:r>
            <a:r>
              <a:rPr lang="en-US" altLang="zh-CN" i="1"/>
              <a:t> n </a:t>
            </a:r>
            <a:r>
              <a:rPr lang="en-US" altLang="zh-CN"/>
              <a:t>must go through </a:t>
            </a:r>
            <a:r>
              <a:rPr lang="en-US" altLang="zh-CN" i="1"/>
              <a:t>d</a:t>
            </a:r>
            <a:endParaRPr lang="en-US" altLang="zh-CN" i="1"/>
          </a:p>
          <a:p>
            <a:endParaRPr lang="zh-CN" altLang="en-US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implement instanceof?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simple way is to perform the following loop: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Recursively compare types with the input type (C)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recursive comparison takes 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we have a faster approach?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文本框 4"/>
          <p:cNvSpPr txBox="1"/>
          <p:nvPr/>
        </p:nvSpPr>
        <p:spPr>
          <a:xfrm>
            <a:off x="2439988" y="2743200"/>
            <a:ext cx="4340225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t1 &lt;- x.descriptor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L1:  if t1 = C goto true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t1 &lt;- t1.super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if t1 = nil goto false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goto L1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Finding Dominators</a:t>
            </a:r>
            <a:endParaRPr lang="zh-CN" altLang="en-US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Let D[n] be the set of nodes that dominate n, then: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algorithm iterates until a fixed-point</a:t>
            </a:r>
            <a:endParaRPr lang="zh-CN" altLang="en-US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5530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589338"/>
            <a:ext cx="7772400" cy="114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文本框 6"/>
          <p:cNvSpPr txBox="1"/>
          <p:nvPr/>
        </p:nvSpPr>
        <p:spPr>
          <a:xfrm>
            <a:off x="685800" y="4967288"/>
            <a:ext cx="164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Initial state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5302" name="文本框 7"/>
          <p:cNvSpPr txBox="1"/>
          <p:nvPr/>
        </p:nvSpPr>
        <p:spPr>
          <a:xfrm>
            <a:off x="3252788" y="4967288"/>
            <a:ext cx="35274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Every node dominates itself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5303" name="直线箭头连接符 9"/>
          <p:cNvCxnSpPr>
            <a:endCxn id="55301" idx="0"/>
          </p:cNvCxnSpPr>
          <p:nvPr/>
        </p:nvCxnSpPr>
        <p:spPr>
          <a:xfrm>
            <a:off x="1506538" y="4164013"/>
            <a:ext cx="0" cy="803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04" name="直线箭头连接符 10"/>
          <p:cNvCxnSpPr/>
          <p:nvPr/>
        </p:nvCxnSpPr>
        <p:spPr>
          <a:xfrm flipH="1">
            <a:off x="4495800" y="4240213"/>
            <a:ext cx="114300" cy="727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05" name="文本框 13"/>
          <p:cNvSpPr txBox="1"/>
          <p:nvPr/>
        </p:nvSpPr>
        <p:spPr>
          <a:xfrm>
            <a:off x="4191000" y="3108325"/>
            <a:ext cx="44656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Needs to dominate all </a:t>
            </a:r>
            <a:r>
              <a:rPr lang="" altLang="zh-CN">
                <a:latin typeface="Comic Sans MS" panose="030F0702030302020204" pitchFamily="66" charset="0"/>
              </a:rPr>
              <a:t>predecessors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55306" name="直线箭头连接符 14"/>
          <p:cNvCxnSpPr/>
          <p:nvPr/>
        </p:nvCxnSpPr>
        <p:spPr>
          <a:xfrm flipH="1">
            <a:off x="5715000" y="3508375"/>
            <a:ext cx="152400" cy="3508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Immediate</a:t>
            </a:r>
            <a:r>
              <a:rPr lang="zh-CN" altLang="en-US"/>
              <a:t> </a:t>
            </a:r>
            <a:r>
              <a:rPr lang="en-US" altLang="zh-CN"/>
              <a:t>Dominators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We have the following</a:t>
            </a:r>
            <a:r>
              <a:rPr lang="en-US" altLang="zh-CN"/>
              <a:t> theorem:</a:t>
            </a:r>
            <a:endParaRPr lang="en-US" altLang="zh-CN"/>
          </a:p>
          <a:p>
            <a:pPr lvl="1"/>
            <a:r>
              <a:rPr lang="en-US" altLang="zh-CN"/>
              <a:t>In a connected graph, suppose d dominates n, and e dominates n, then it must be that:</a:t>
            </a:r>
            <a:endParaRPr lang="en-US" altLang="zh-CN"/>
          </a:p>
          <a:p>
            <a:pPr lvl="2"/>
            <a:r>
              <a:rPr lang="en-US" altLang="zh-CN"/>
              <a:t>Either d dominates e or</a:t>
            </a:r>
            <a:r>
              <a:rPr lang="en-US" altLang="zh-CN"/>
              <a:t> e dominates d</a:t>
            </a:r>
            <a:endParaRPr lang="en-US" altLang="zh-CN"/>
          </a:p>
          <a:p>
            <a:pPr lvl="2"/>
            <a:endParaRPr lang="en-US" altLang="zh-CN"/>
          </a:p>
          <a:p>
            <a:r>
              <a:rPr lang="en-US" altLang="zh-CN"/>
              <a:t>This theorem tells us: </a:t>
            </a:r>
            <a:endParaRPr lang="en-US" altLang="zh-CN"/>
          </a:p>
          <a:p>
            <a:pPr lvl="1"/>
            <a:r>
              <a:rPr lang="en-US" altLang="zh-CN"/>
              <a:t>Every node n has </a:t>
            </a:r>
            <a:r>
              <a:rPr lang="en-US" altLang="zh-CN">
                <a:solidFill>
                  <a:srgbClr val="FF0000"/>
                </a:solidFill>
              </a:rPr>
              <a:t>no more than one</a:t>
            </a:r>
            <a:r>
              <a:rPr lang="en-US" altLang="zh-CN"/>
              <a:t> immediate dominator, </a:t>
            </a:r>
            <a:r>
              <a:rPr lang="en-US" altLang="zh-CN">
                <a:solidFill>
                  <a:srgbClr val="FF0000"/>
                </a:solidFill>
              </a:rPr>
              <a:t>idom(n)</a:t>
            </a:r>
            <a:r>
              <a:rPr lang="en-US" altLang="zh-CN"/>
              <a:t>, such that</a:t>
            </a:r>
            <a:endParaRPr lang="en-US" altLang="zh-CN"/>
          </a:p>
          <a:p>
            <a:pPr lvl="2"/>
            <a:r>
              <a:rPr lang="en-US" altLang="zh-CN"/>
              <a:t>idom(n) is not the same node as n</a:t>
            </a:r>
            <a:endParaRPr lang="en-US" altLang="zh-CN"/>
          </a:p>
          <a:p>
            <a:pPr lvl="2"/>
            <a:r>
              <a:rPr lang="en-US" altLang="zh-CN"/>
              <a:t>idom(n) dominates n</a:t>
            </a:r>
            <a:endParaRPr lang="en-US" altLang="zh-CN"/>
          </a:p>
          <a:p>
            <a:pPr lvl="2"/>
            <a:r>
              <a:rPr lang="" altLang="zh-CN"/>
              <a:t>idom(n) does not dominate any other dominator of n</a:t>
            </a:r>
            <a:endParaRPr lang="" altLang="zh-CN"/>
          </a:p>
          <a:p>
            <a:pPr lvl="1">
              <a:buNone/>
            </a:pPr>
            <a:endParaRPr lang="zh-CN" altLang="en-US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Immediate</a:t>
            </a:r>
            <a:r>
              <a:rPr lang="zh-CN" altLang="en-US"/>
              <a:t> </a:t>
            </a:r>
            <a:r>
              <a:rPr lang="en-US" altLang="zh-CN"/>
              <a:t>Dominators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We have the following</a:t>
            </a:r>
            <a:r>
              <a:rPr lang="en-US" altLang="zh-CN"/>
              <a:t> theorem:</a:t>
            </a:r>
            <a:endParaRPr lang="en-US" altLang="zh-CN"/>
          </a:p>
          <a:p>
            <a:pPr lvl="1"/>
            <a:r>
              <a:rPr lang="en-US" altLang="zh-CN"/>
              <a:t>In a connected graph, suppose d dominates n, and e dominates n, then it must be that:</a:t>
            </a:r>
            <a:endParaRPr lang="en-US" altLang="zh-CN"/>
          </a:p>
          <a:p>
            <a:pPr lvl="2"/>
            <a:r>
              <a:rPr lang="en-US" altLang="zh-CN"/>
              <a:t>Either d dominates e or</a:t>
            </a:r>
            <a:r>
              <a:rPr lang="en-US" altLang="zh-CN"/>
              <a:t> e dominates d</a:t>
            </a:r>
            <a:endParaRPr lang="en-US" altLang="zh-CN"/>
          </a:p>
          <a:p>
            <a:pPr lvl="2"/>
            <a:endParaRPr lang="en-US" altLang="zh-CN"/>
          </a:p>
          <a:p>
            <a:r>
              <a:rPr lang="en-US" altLang="zh-CN"/>
              <a:t>This theorem tells us: </a:t>
            </a:r>
            <a:endParaRPr lang="en-US" altLang="zh-CN"/>
          </a:p>
          <a:p>
            <a:pPr lvl="1"/>
            <a:r>
              <a:rPr lang="en-US" altLang="zh-CN"/>
              <a:t>Every node n has </a:t>
            </a:r>
            <a:r>
              <a:rPr lang="en-US" altLang="zh-CN">
                <a:solidFill>
                  <a:srgbClr val="FF0000"/>
                </a:solidFill>
              </a:rPr>
              <a:t>no more than one</a:t>
            </a:r>
            <a:r>
              <a:rPr lang="en-US" altLang="zh-CN"/>
              <a:t> immediate dominator, </a:t>
            </a:r>
            <a:r>
              <a:rPr lang="en-US" altLang="zh-CN">
                <a:solidFill>
                  <a:srgbClr val="FF0000"/>
                </a:solidFill>
              </a:rPr>
              <a:t>idom(n)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Every node except s</a:t>
            </a:r>
            <a:r>
              <a:rPr lang="en-US" altLang="zh-CN" baseline="-25000"/>
              <a:t>0</a:t>
            </a:r>
            <a:r>
              <a:rPr lang="en-US" altLang="zh-CN"/>
              <a:t> has exactly one idom</a:t>
            </a:r>
            <a:endParaRPr lang="" altLang="zh-CN"/>
          </a:p>
          <a:p>
            <a:pPr lvl="1">
              <a:buNone/>
            </a:pPr>
            <a:endParaRPr lang="zh-CN" altLang="en-US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Dominator Trees</a:t>
            </a:r>
            <a:endParaRPr lang="zh-CN" altLang="en-US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For each node n: leave the edge </a:t>
            </a:r>
            <a:r>
              <a:rPr lang="en-US" altLang="zh-CN"/>
              <a:t>from idom(n) to n</a:t>
            </a:r>
            <a:endParaRPr lang="en-US" altLang="zh-CN"/>
          </a:p>
          <a:p>
            <a:pPr lvl="1"/>
            <a:r>
              <a:rPr lang="en-US" altLang="zh-CN"/>
              <a:t>Now we can create a tree from the flow graph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5837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200400"/>
            <a:ext cx="4368800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文本框 5"/>
          <p:cNvSpPr txBox="1"/>
          <p:nvPr/>
        </p:nvSpPr>
        <p:spPr>
          <a:xfrm>
            <a:off x="2819400" y="6156325"/>
            <a:ext cx="1374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flowgraph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8374" name="文本框 6"/>
          <p:cNvSpPr txBox="1"/>
          <p:nvPr/>
        </p:nvSpPr>
        <p:spPr>
          <a:xfrm>
            <a:off x="5410200" y="6156325"/>
            <a:ext cx="711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tree</a:t>
            </a:r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Dominator Trees</a:t>
            </a:r>
            <a:endParaRPr lang="zh-CN" altLang="en-US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For each node n: leave the edge </a:t>
            </a:r>
            <a:r>
              <a:rPr lang="en-US" altLang="zh-CN"/>
              <a:t>from idom(n) to n</a:t>
            </a:r>
            <a:endParaRPr lang="en-US" altLang="zh-CN"/>
          </a:p>
          <a:p>
            <a:pPr lvl="1"/>
            <a:r>
              <a:rPr lang="en-US" altLang="zh-CN"/>
              <a:t>Some edges are in the graph (others are not)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5939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200400"/>
            <a:ext cx="4368800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文本框 5"/>
          <p:cNvSpPr txBox="1"/>
          <p:nvPr/>
        </p:nvSpPr>
        <p:spPr>
          <a:xfrm>
            <a:off x="2819400" y="6156325"/>
            <a:ext cx="1374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flowgraph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9398" name="文本框 6"/>
          <p:cNvSpPr txBox="1"/>
          <p:nvPr/>
        </p:nvSpPr>
        <p:spPr>
          <a:xfrm>
            <a:off x="5410200" y="6156325"/>
            <a:ext cx="711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tree</a:t>
            </a:r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Dominator Trees</a:t>
            </a:r>
            <a:endParaRPr lang="zh-CN" altLang="en-US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Some edges in the graph point from n to idom(n)</a:t>
            </a:r>
            <a:endParaRPr lang="en-US" altLang="zh-CN"/>
          </a:p>
          <a:p>
            <a:pPr lvl="1"/>
            <a:r>
              <a:rPr lang="en-US" altLang="zh-CN"/>
              <a:t>We can call them </a:t>
            </a:r>
            <a:r>
              <a:rPr lang="en-US" altLang="zh-CN">
                <a:solidFill>
                  <a:srgbClr val="FF0000"/>
                </a:solidFill>
              </a:rPr>
              <a:t>back edges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200400"/>
            <a:ext cx="4368800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1" name="文本框 5"/>
          <p:cNvSpPr txBox="1"/>
          <p:nvPr/>
        </p:nvSpPr>
        <p:spPr>
          <a:xfrm>
            <a:off x="2819400" y="6156325"/>
            <a:ext cx="1374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flowgraph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60422" name="文本框 6"/>
          <p:cNvSpPr txBox="1"/>
          <p:nvPr/>
        </p:nvSpPr>
        <p:spPr>
          <a:xfrm>
            <a:off x="5410200" y="6156325"/>
            <a:ext cx="711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tree</a:t>
            </a:r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60423" name="矩形 7"/>
          <p:cNvSpPr/>
          <p:nvPr/>
        </p:nvSpPr>
        <p:spPr>
          <a:xfrm>
            <a:off x="3200400" y="3733800"/>
            <a:ext cx="457200" cy="609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60424" name="矩形 9"/>
          <p:cNvSpPr/>
          <p:nvPr/>
        </p:nvSpPr>
        <p:spPr>
          <a:xfrm>
            <a:off x="3738563" y="3733800"/>
            <a:ext cx="457200" cy="609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Nature</a:t>
            </a:r>
            <a:r>
              <a:rPr lang="zh-CN" altLang="en-US"/>
              <a:t> </a:t>
            </a:r>
            <a:r>
              <a:rPr lang="en-US" altLang="zh-CN"/>
              <a:t>Loops from Back Edges</a:t>
            </a:r>
            <a:endParaRPr lang="zh-CN" altLang="en-US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The nature loop of a back edge n-&gt;h </a:t>
            </a:r>
            <a:endParaRPr lang="en-US" altLang="zh-CN"/>
          </a:p>
          <a:p>
            <a:pPr lvl="1"/>
            <a:r>
              <a:rPr lang="en-US" altLang="zh-CN"/>
              <a:t>Where h dominates n</a:t>
            </a:r>
            <a:endParaRPr lang="en-US" altLang="zh-CN"/>
          </a:p>
          <a:p>
            <a:pPr lvl="1"/>
            <a:r>
              <a:rPr lang="en-US" altLang="zh-CN"/>
              <a:t>Is the set of </a:t>
            </a:r>
            <a:r>
              <a:rPr lang="en-US" altLang="zh-CN">
                <a:solidFill>
                  <a:srgbClr val="FF0000"/>
                </a:solidFill>
              </a:rPr>
              <a:t>nodes</a:t>
            </a:r>
            <a:r>
              <a:rPr lang="en-US" altLang="zh-CN"/>
              <a:t> x such that:</a:t>
            </a:r>
            <a:endParaRPr lang="en-US" altLang="zh-CN"/>
          </a:p>
          <a:p>
            <a:pPr lvl="2"/>
            <a:r>
              <a:rPr lang="en-US" altLang="zh-CN"/>
              <a:t>h dominates x and</a:t>
            </a:r>
            <a:endParaRPr lang="en-US" altLang="zh-CN"/>
          </a:p>
          <a:p>
            <a:pPr lvl="2"/>
            <a:r>
              <a:rPr lang="en-US" altLang="zh-CN"/>
              <a:t>There is a path from x to n not containing h</a:t>
            </a:r>
            <a:endParaRPr lang="en-US" altLang="zh-CN"/>
          </a:p>
          <a:p>
            <a:r>
              <a:rPr lang="en-US" altLang="zh-CN"/>
              <a:t>For </a:t>
            </a:r>
            <a:r>
              <a:rPr lang="en-US" altLang="zh-CN"/>
              <a:t>example: for edge 10-&gt;5</a:t>
            </a:r>
            <a:endParaRPr lang="en-US" altLang="zh-CN"/>
          </a:p>
          <a:p>
            <a:pPr lvl="1"/>
            <a:r>
              <a:rPr lang="en-US" altLang="zh-CN"/>
              <a:t>A nature loop with 4 nodes</a:t>
            </a:r>
            <a:endParaRPr lang="en-US" altLang="zh-CN"/>
          </a:p>
          <a:p>
            <a:pPr lvl="2"/>
            <a:r>
              <a:rPr lang="en-US" altLang="zh-CN"/>
              <a:t>5, 8, </a:t>
            </a:r>
            <a:r>
              <a:rPr lang="en-US" altLang="zh-CN"/>
              <a:t>9, 10</a:t>
            </a:r>
            <a:endParaRPr lang="en-US" altLang="zh-CN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6144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0" y="4051300"/>
            <a:ext cx="1993900" cy="280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 Optimizations and Nature Loops</a:t>
            </a:r>
            <a:endParaRPr lang="zh-CN" altLang="en-US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Loops are not necessarily nature ones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example, we can merge loops with headers together</a:t>
            </a:r>
            <a:endParaRPr lang="en-US" altLang="zh-CN"/>
          </a:p>
          <a:p>
            <a:pPr lvl="1"/>
            <a:r>
              <a:rPr lang="en-US" altLang="zh-CN"/>
              <a:t>The merged results are no longer nature loops</a:t>
            </a:r>
            <a:endParaRPr lang="en-US" altLang="zh-CN"/>
          </a:p>
          <a:p>
            <a:pPr lvl="1"/>
            <a:r>
              <a:rPr lang="en-US" altLang="zh-CN"/>
              <a:t>No worries: Most optimizations still apply</a:t>
            </a:r>
            <a:endParaRPr lang="zh-CN" altLang="en-US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624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4051300"/>
            <a:ext cx="1993900" cy="280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9" name="矩形 5"/>
          <p:cNvSpPr/>
          <p:nvPr/>
        </p:nvSpPr>
        <p:spPr>
          <a:xfrm>
            <a:off x="7773988" y="4641850"/>
            <a:ext cx="989012" cy="609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displays of parent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class descriptor stores such a display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class D extends A extends B extends Object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display should look like below: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矩形 4"/>
          <p:cNvSpPr/>
          <p:nvPr/>
        </p:nvSpPr>
        <p:spPr>
          <a:xfrm>
            <a:off x="4114800" y="3581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7" name="矩形 5"/>
          <p:cNvSpPr/>
          <p:nvPr/>
        </p:nvSpPr>
        <p:spPr>
          <a:xfrm>
            <a:off x="4114800" y="3962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8" name="矩形 6"/>
          <p:cNvSpPr/>
          <p:nvPr/>
        </p:nvSpPr>
        <p:spPr>
          <a:xfrm>
            <a:off x="4114800" y="4343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9" name="矩形 7"/>
          <p:cNvSpPr/>
          <p:nvPr/>
        </p:nvSpPr>
        <p:spPr>
          <a:xfrm>
            <a:off x="4114800" y="4724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40" name="文本框 8"/>
          <p:cNvSpPr txBox="1"/>
          <p:nvPr/>
        </p:nvSpPr>
        <p:spPr>
          <a:xfrm rot="5400000">
            <a:off x="4430713" y="5059363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…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41" name="文本框 9"/>
          <p:cNvSpPr txBox="1"/>
          <p:nvPr/>
        </p:nvSpPr>
        <p:spPr>
          <a:xfrm>
            <a:off x="4105275" y="3617913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Object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8442" name="文本框 10"/>
          <p:cNvSpPr txBox="1"/>
          <p:nvPr/>
        </p:nvSpPr>
        <p:spPr>
          <a:xfrm>
            <a:off x="4346575" y="3998913"/>
            <a:ext cx="298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B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8443" name="文本框 11"/>
          <p:cNvSpPr txBox="1"/>
          <p:nvPr/>
        </p:nvSpPr>
        <p:spPr>
          <a:xfrm>
            <a:off x="4346575" y="4379913"/>
            <a:ext cx="3159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8444" name="文本框 12"/>
          <p:cNvSpPr txBox="1"/>
          <p:nvPr/>
        </p:nvSpPr>
        <p:spPr>
          <a:xfrm>
            <a:off x="4346575" y="4760913"/>
            <a:ext cx="3143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8445" name="文本框 13"/>
          <p:cNvSpPr txBox="1"/>
          <p:nvPr/>
        </p:nvSpPr>
        <p:spPr>
          <a:xfrm>
            <a:off x="3849688" y="36337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8446" name="文本框 14"/>
          <p:cNvSpPr txBox="1"/>
          <p:nvPr/>
        </p:nvSpPr>
        <p:spPr>
          <a:xfrm>
            <a:off x="3856038" y="4010025"/>
            <a:ext cx="252412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8447" name="文本框 15"/>
          <p:cNvSpPr txBox="1"/>
          <p:nvPr/>
        </p:nvSpPr>
        <p:spPr>
          <a:xfrm>
            <a:off x="3849688" y="43910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2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8448" name="文本框 16"/>
          <p:cNvSpPr txBox="1"/>
          <p:nvPr/>
        </p:nvSpPr>
        <p:spPr>
          <a:xfrm>
            <a:off x="3851275" y="47767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3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displays of parent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class descriptor stores such a display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class D extends A extends B extends Object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To implement x instanceof D: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3rd class-pointer slot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Compare with 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Why is it true?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矩形 4"/>
          <p:cNvSpPr/>
          <p:nvPr/>
        </p:nvSpPr>
        <p:spPr>
          <a:xfrm>
            <a:off x="6934200" y="4686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1" name="矩形 5"/>
          <p:cNvSpPr/>
          <p:nvPr/>
        </p:nvSpPr>
        <p:spPr>
          <a:xfrm>
            <a:off x="6934200" y="5067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2" name="矩形 6"/>
          <p:cNvSpPr/>
          <p:nvPr/>
        </p:nvSpPr>
        <p:spPr>
          <a:xfrm>
            <a:off x="6934200" y="5448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3" name="矩形 7"/>
          <p:cNvSpPr/>
          <p:nvPr/>
        </p:nvSpPr>
        <p:spPr>
          <a:xfrm>
            <a:off x="6934200" y="5829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4" name="文本框 8"/>
          <p:cNvSpPr txBox="1"/>
          <p:nvPr/>
        </p:nvSpPr>
        <p:spPr>
          <a:xfrm rot="5400000">
            <a:off x="7250113" y="6164263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…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5" name="文本框 9"/>
          <p:cNvSpPr txBox="1"/>
          <p:nvPr/>
        </p:nvSpPr>
        <p:spPr>
          <a:xfrm>
            <a:off x="6924675" y="4722813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Object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9466" name="文本框 10"/>
          <p:cNvSpPr txBox="1"/>
          <p:nvPr/>
        </p:nvSpPr>
        <p:spPr>
          <a:xfrm>
            <a:off x="7165975" y="5103813"/>
            <a:ext cx="298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B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9467" name="文本框 11"/>
          <p:cNvSpPr txBox="1"/>
          <p:nvPr/>
        </p:nvSpPr>
        <p:spPr>
          <a:xfrm>
            <a:off x="7165975" y="5484813"/>
            <a:ext cx="3159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9468" name="文本框 12"/>
          <p:cNvSpPr txBox="1"/>
          <p:nvPr/>
        </p:nvSpPr>
        <p:spPr>
          <a:xfrm>
            <a:off x="7165975" y="5865813"/>
            <a:ext cx="3143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19469" name="文本框 13"/>
          <p:cNvSpPr txBox="1"/>
          <p:nvPr/>
        </p:nvSpPr>
        <p:spPr>
          <a:xfrm>
            <a:off x="6669088" y="47386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9470" name="文本框 14"/>
          <p:cNvSpPr txBox="1"/>
          <p:nvPr/>
        </p:nvSpPr>
        <p:spPr>
          <a:xfrm>
            <a:off x="6675438" y="5114925"/>
            <a:ext cx="252412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9471" name="文本框 15"/>
          <p:cNvSpPr txBox="1"/>
          <p:nvPr/>
        </p:nvSpPr>
        <p:spPr>
          <a:xfrm>
            <a:off x="6669088" y="54959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2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9472" name="文本框 16"/>
          <p:cNvSpPr txBox="1"/>
          <p:nvPr/>
        </p:nvSpPr>
        <p:spPr>
          <a:xfrm>
            <a:off x="6670675" y="58816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3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alternative solution: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instanceof testing is not that ‘object-oriented’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Programmers are expected to use dynamic methods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dynamic lookup can directly reach the correct method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Modula-3 has </a:t>
            </a:r>
            <a:r>
              <a:rPr lang="en-US" altLang="zh-CN" b="1">
                <a:ea typeface="宋体" panose="02010600030101010101" pitchFamily="2" charset="-122"/>
              </a:rPr>
              <a:t>typecase </a:t>
            </a:r>
            <a:r>
              <a:rPr lang="en-US" altLang="zh-CN">
                <a:ea typeface="宋体" panose="02010600030101010101" pitchFamily="2" charset="-122"/>
              </a:rPr>
              <a:t>– more beautiful and efficient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文本框 4"/>
          <p:cNvSpPr txBox="1"/>
          <p:nvPr/>
        </p:nvSpPr>
        <p:spPr>
          <a:xfrm>
            <a:off x="3248025" y="4535488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5" name="文本框 5"/>
          <p:cNvSpPr txBox="1"/>
          <p:nvPr/>
        </p:nvSpPr>
        <p:spPr>
          <a:xfrm rot="5400000">
            <a:off x="3851275" y="5443538"/>
            <a:ext cx="376238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Typecase looks similar to traditional switch operations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the matched statement would be implemented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However: switch only supports integer values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That is why switch can be implemented with jump tables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文本框 4"/>
          <p:cNvSpPr txBox="1"/>
          <p:nvPr/>
        </p:nvSpPr>
        <p:spPr>
          <a:xfrm>
            <a:off x="1343025" y="4383088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509" name="文本框 5"/>
          <p:cNvSpPr txBox="1"/>
          <p:nvPr/>
        </p:nvSpPr>
        <p:spPr>
          <a:xfrm>
            <a:off x="4876800" y="4383088"/>
            <a:ext cx="3262313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switch (i)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0: s0;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1: s1;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2: s2;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3: s3;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default: sd;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510" name="文本框 6"/>
          <p:cNvSpPr txBox="1"/>
          <p:nvPr/>
        </p:nvSpPr>
        <p:spPr>
          <a:xfrm>
            <a:off x="4033838" y="5229225"/>
            <a:ext cx="800100" cy="554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000" b="1">
                <a:ea typeface="宋体" panose="02010600030101010101" pitchFamily="2" charset="-122"/>
              </a:rPr>
              <a:t>VS.</a:t>
            </a:r>
            <a:endParaRPr lang="zh-CN" altLang="en-US" sz="3000" b="1">
              <a:ea typeface="宋体" panose="02010600030101010101" pitchFamily="2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 rot="5400000">
            <a:off x="1931988" y="5291138"/>
            <a:ext cx="376237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Is it possible to implement Typecase with jump tables?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Modules are separately compiled, with conflicting integers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Even integers can be assigned, we may miss clauses with super classes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文本框 4"/>
          <p:cNvSpPr txBox="1"/>
          <p:nvPr/>
        </p:nvSpPr>
        <p:spPr>
          <a:xfrm>
            <a:off x="1343025" y="4383088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3" name="文本框 5"/>
          <p:cNvSpPr txBox="1"/>
          <p:nvPr/>
        </p:nvSpPr>
        <p:spPr>
          <a:xfrm>
            <a:off x="4876800" y="4383088"/>
            <a:ext cx="3262313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switch (i)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0: s0;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1: s1;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2: s2;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3: s3;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default: sn;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4" name="文本框 7"/>
          <p:cNvSpPr txBox="1"/>
          <p:nvPr/>
        </p:nvSpPr>
        <p:spPr>
          <a:xfrm rot="5400000">
            <a:off x="1931988" y="5291138"/>
            <a:ext cx="376237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sp>
        <p:nvSpPr>
          <p:cNvPr id="22535" name="右箭头 8"/>
          <p:cNvSpPr/>
          <p:nvPr/>
        </p:nvSpPr>
        <p:spPr>
          <a:xfrm>
            <a:off x="4081463" y="5227638"/>
            <a:ext cx="703262" cy="484187"/>
          </a:xfrm>
          <a:prstGeom prst="rightArrow">
            <a:avLst>
              <a:gd name="adj1" fmla="val 50000"/>
              <a:gd name="adj2" fmla="val 50022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9ef59d3-1793-4b2a-8bc4-0ade904a58de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10920</Words>
  <Application>WPS 演示</Application>
  <PresentationFormat>全屏显示(4:3)</PresentationFormat>
  <Paragraphs>768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宋体</vt:lpstr>
      <vt:lpstr>Wingdings</vt:lpstr>
      <vt:lpstr>Comic Sans MS</vt:lpstr>
      <vt:lpstr>Times New Roman</vt:lpstr>
      <vt:lpstr>Courier New</vt:lpstr>
      <vt:lpstr>微软雅黑</vt:lpstr>
      <vt:lpstr>Arial Unicode MS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1246</cp:revision>
  <dcterms:created xsi:type="dcterms:W3CDTF">2000-01-15T07:54:11Z</dcterms:created>
  <dcterms:modified xsi:type="dcterms:W3CDTF">2023-01-02T08:34:06Z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8699FC9F16334BE19BB5CB72C0AA4354</vt:lpwstr>
  </property>
  <property fmtid="{D5CDD505-2E9C-101B-9397-08002B2CF9AE}" pid="3" name="KSOProductBuildVer">
    <vt:lpwstr>2052-11.1.0.12980</vt:lpwstr>
  </property>
</Properties>
</file>