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831" r:id="rId3"/>
    <p:sldId id="832" r:id="rId4"/>
    <p:sldId id="833" r:id="rId5"/>
    <p:sldId id="834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50" r:id="rId22"/>
    <p:sldId id="851" r:id="rId23"/>
    <p:sldId id="852" r:id="rId24"/>
    <p:sldId id="853" r:id="rId25"/>
    <p:sldId id="854" r:id="rId26"/>
    <p:sldId id="855" r:id="rId27"/>
    <p:sldId id="856" r:id="rId28"/>
    <p:sldId id="857" r:id="rId29"/>
    <p:sldId id="858" r:id="rId30"/>
    <p:sldId id="859" r:id="rId31"/>
    <p:sldId id="860" r:id="rId32"/>
    <p:sldId id="861" r:id="rId33"/>
    <p:sldId id="862" r:id="rId34"/>
    <p:sldId id="863" r:id="rId35"/>
    <p:sldId id="864" r:id="rId36"/>
    <p:sldId id="865" r:id="rId37"/>
    <p:sldId id="866" r:id="rId38"/>
    <p:sldId id="867" r:id="rId39"/>
    <p:sldId id="868" r:id="rId40"/>
    <p:sldId id="869" r:id="rId41"/>
    <p:sldId id="870" r:id="rId42"/>
    <p:sldId id="871" r:id="rId43"/>
    <p:sldId id="872" r:id="rId44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01"/>
    <p:restoredTop sz="86460"/>
  </p:normalViewPr>
  <p:slideViewPr>
    <p:cSldViewPr showGuides="1">
      <p:cViewPr varScale="1">
        <p:scale>
          <a:sx n="116" d="100"/>
          <a:sy n="116" d="100"/>
        </p:scale>
        <p:origin x="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4249AB-1397-394C-9D5D-0DE6A392A19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8E03DF-9072-BC4E-BEDC-9C36412FEA7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/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Loop Optimizations</a:t>
            </a:r>
            <a:endParaRPr lang="zh-CN" altLang="en-US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8" name="文本占位符 7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b" anchorCtr="0"/>
          <a:p>
            <a:pPr/>
            <a:endParaRPr lang="zh-CN" alt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Dominators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Before optimizing loops, we should first find them!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 we need the notion </a:t>
            </a:r>
            <a:r>
              <a:rPr lang="en-US" altLang="zh-CN" i="1">
                <a:ea typeface="宋体" panose="02010600030101010101" pitchFamily="2" charset="-122"/>
              </a:rPr>
              <a:t>dominator</a:t>
            </a:r>
            <a:endParaRPr lang="en-US" altLang="zh-CN" i="1">
              <a:ea typeface="宋体" panose="02010600030101010101" pitchFamily="2" charset="-122"/>
            </a:endParaRPr>
          </a:p>
          <a:p>
            <a:endParaRPr lang="en-US" altLang="zh-CN" i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Defining s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: the entry point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node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dominates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if all paths from s</a:t>
            </a:r>
            <a:r>
              <a:rPr lang="en-US" altLang="zh-CN" baseline="-25000">
                <a:ea typeface="宋体" panose="02010600030101010101" pitchFamily="2" charset="-122"/>
              </a:rPr>
              <a:t>0 </a:t>
            </a:r>
            <a:r>
              <a:rPr lang="en-US" altLang="zh-CN">
                <a:ea typeface="宋体" panose="02010600030101010101" pitchFamily="2" charset="-122"/>
              </a:rPr>
              <a:t>to</a:t>
            </a:r>
            <a:r>
              <a:rPr lang="en-US" altLang="zh-CN" i="1">
                <a:ea typeface="宋体" panose="02010600030101010101" pitchFamily="2" charset="-122"/>
              </a:rPr>
              <a:t> n </a:t>
            </a:r>
            <a:r>
              <a:rPr lang="en-US" altLang="zh-CN">
                <a:ea typeface="宋体" panose="02010600030101010101" pitchFamily="2" charset="-122"/>
              </a:rPr>
              <a:t>must go through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endParaRPr lang="en-US" altLang="zh-CN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Finding Dominators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Let D[n] be the set of nodes that dominate n, then: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algorithm iterates until a fixed-point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8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589338"/>
            <a:ext cx="7772400" cy="114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文本框 6"/>
          <p:cNvSpPr txBox="1"/>
          <p:nvPr/>
        </p:nvSpPr>
        <p:spPr>
          <a:xfrm>
            <a:off x="685800" y="4967288"/>
            <a:ext cx="1641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Initial state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4582" name="文本框 7"/>
          <p:cNvSpPr txBox="1"/>
          <p:nvPr/>
        </p:nvSpPr>
        <p:spPr>
          <a:xfrm>
            <a:off x="3252788" y="4967288"/>
            <a:ext cx="35274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Every node dominates itself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4583" name="直线箭头连接符 9"/>
          <p:cNvCxnSpPr>
            <a:endCxn id="24581" idx="0"/>
          </p:cNvCxnSpPr>
          <p:nvPr/>
        </p:nvCxnSpPr>
        <p:spPr>
          <a:xfrm>
            <a:off x="1506538" y="4164013"/>
            <a:ext cx="0" cy="8032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4584" name="直线箭头连接符 10"/>
          <p:cNvCxnSpPr/>
          <p:nvPr/>
        </p:nvCxnSpPr>
        <p:spPr>
          <a:xfrm flipH="1">
            <a:off x="4495800" y="4240213"/>
            <a:ext cx="114300" cy="727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4585" name="文本框 13"/>
          <p:cNvSpPr txBox="1"/>
          <p:nvPr/>
        </p:nvSpPr>
        <p:spPr>
          <a:xfrm>
            <a:off x="4191000" y="3108325"/>
            <a:ext cx="44656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Needs to dominate all </a:t>
            </a:r>
            <a:r>
              <a:rPr lang="zh-CN" altLang="zh-CN" sz="2000" b="1">
                <a:ea typeface="宋体" panose="02010600030101010101" pitchFamily="2" charset="-122"/>
              </a:rPr>
              <a:t>predecessors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4586" name="直线箭头连接符 14"/>
          <p:cNvCxnSpPr/>
          <p:nvPr/>
        </p:nvCxnSpPr>
        <p:spPr>
          <a:xfrm flipH="1">
            <a:off x="5715000" y="3508375"/>
            <a:ext cx="152400" cy="3508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Immediate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Dominators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have the following theorem: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a connected graph, suppose d dominates n, and e dominates n, then it must be that: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Either d dominates e or e dominates d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theorem tells us: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node n has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more than one</a:t>
            </a:r>
            <a:r>
              <a:rPr lang="en-US" altLang="zh-CN">
                <a:ea typeface="宋体" panose="02010600030101010101" pitchFamily="2" charset="-122"/>
              </a:rPr>
              <a:t> immediate dominator,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idom(n)</a:t>
            </a:r>
            <a:r>
              <a:rPr lang="en-US" altLang="zh-CN">
                <a:ea typeface="宋体" panose="02010600030101010101" pitchFamily="2" charset="-122"/>
              </a:rPr>
              <a:t>, such that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idom(n) is not the same node as n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idom(n) dominates n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zh-CN" altLang="zh-CN">
                <a:ea typeface="宋体" panose="02010600030101010101" pitchFamily="2" charset="-122"/>
              </a:rPr>
              <a:t>idom(n) does not dominate any other dominator of n</a:t>
            </a:r>
            <a:endParaRPr lang="zh-CN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Immediate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Dominators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have the following theorem: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a connected graph, suppose d dominates n, and e dominates n, then it must be that: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Either d dominates e or e dominates d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theorem tells us: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node n has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more than one</a:t>
            </a:r>
            <a:r>
              <a:rPr lang="en-US" altLang="zh-CN">
                <a:ea typeface="宋体" panose="02010600030101010101" pitchFamily="2" charset="-122"/>
              </a:rPr>
              <a:t> immediate dominator,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idom(n)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node except s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has exactly one idom</a:t>
            </a:r>
            <a:endParaRPr lang="zh-CN" altLang="zh-CN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Dominator Trees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each node n: leave the edge from idom(n) to 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we can create a tree from the flow graph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200400"/>
            <a:ext cx="4368800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文本框 5"/>
          <p:cNvSpPr txBox="1"/>
          <p:nvPr/>
        </p:nvSpPr>
        <p:spPr>
          <a:xfrm>
            <a:off x="2819400" y="6156325"/>
            <a:ext cx="1374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flowgraph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7654" name="文本框 6"/>
          <p:cNvSpPr txBox="1"/>
          <p:nvPr/>
        </p:nvSpPr>
        <p:spPr>
          <a:xfrm>
            <a:off x="5410200" y="6156325"/>
            <a:ext cx="711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tree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Dominator Trees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each node n: leave the edge from idom(n) to 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edges are in the graph (others are not)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200400"/>
            <a:ext cx="4368800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文本框 5"/>
          <p:cNvSpPr txBox="1"/>
          <p:nvPr/>
        </p:nvSpPr>
        <p:spPr>
          <a:xfrm>
            <a:off x="2819400" y="6156325"/>
            <a:ext cx="1374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flowgraph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8678" name="文本框 6"/>
          <p:cNvSpPr txBox="1"/>
          <p:nvPr/>
        </p:nvSpPr>
        <p:spPr>
          <a:xfrm>
            <a:off x="5410200" y="6156325"/>
            <a:ext cx="711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tree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Dominator Trees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Some edges in the graph point from n to idom(n)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can call them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back edges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200400"/>
            <a:ext cx="4368800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文本框 5"/>
          <p:cNvSpPr txBox="1"/>
          <p:nvPr/>
        </p:nvSpPr>
        <p:spPr>
          <a:xfrm>
            <a:off x="2819400" y="6156325"/>
            <a:ext cx="13747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flowgraph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2" name="文本框 6"/>
          <p:cNvSpPr txBox="1"/>
          <p:nvPr/>
        </p:nvSpPr>
        <p:spPr>
          <a:xfrm>
            <a:off x="5410200" y="6156325"/>
            <a:ext cx="711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tree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3" name="矩形 7"/>
          <p:cNvSpPr/>
          <p:nvPr/>
        </p:nvSpPr>
        <p:spPr>
          <a:xfrm>
            <a:off x="3200400" y="3733800"/>
            <a:ext cx="457200" cy="609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9704" name="矩形 9"/>
          <p:cNvSpPr/>
          <p:nvPr/>
        </p:nvSpPr>
        <p:spPr>
          <a:xfrm>
            <a:off x="3738563" y="3733800"/>
            <a:ext cx="457200" cy="609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Nature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Loops from Back Edges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nature loop of a back edge n-&gt;h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Where h dominates 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the set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nodes</a:t>
            </a:r>
            <a:r>
              <a:rPr lang="en-US" altLang="zh-CN">
                <a:ea typeface="宋体" panose="02010600030101010101" pitchFamily="2" charset="-122"/>
              </a:rPr>
              <a:t> x such that: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h dominates x and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There is a path from x to n not containing h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example: for edge 10-&gt;5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nature loop with 4 nodes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5, 8, 9, 10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0" y="4051300"/>
            <a:ext cx="1993900" cy="280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Loop Optimizations and Nature Loops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Loops are not necessarily nature ones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example, we can merge loops with headers together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merged results are no longer nature loops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worries: Most optimizations still apply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4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4051300"/>
            <a:ext cx="1993900" cy="280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矩形 5"/>
          <p:cNvSpPr/>
          <p:nvPr/>
        </p:nvSpPr>
        <p:spPr>
          <a:xfrm>
            <a:off x="7773988" y="4641850"/>
            <a:ext cx="989012" cy="6096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</a:t>
            </a:r>
            <a:r>
              <a:rPr lang="zh-CN" altLang="en-US"/>
              <a:t> </a:t>
            </a:r>
            <a:r>
              <a:rPr lang="en-US" altLang="zh-CN"/>
              <a:t>Preheaders</a:t>
            </a:r>
            <a:endParaRPr lang="zh-CN" altLang="en-US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Loop optimizations usually ‘move sth out’</a:t>
            </a:r>
            <a:endParaRPr lang="en-US" altLang="zh-CN"/>
          </a:p>
          <a:p>
            <a:pPr lvl="1"/>
            <a:r>
              <a:rPr lang="en-US" altLang="zh-CN"/>
              <a:t>Where do </a:t>
            </a:r>
            <a:r>
              <a:rPr lang="en-US" altLang="zh-CN"/>
              <a:t>we put them outside the loops?</a:t>
            </a:r>
            <a:endParaRPr lang="en-US" altLang="zh-CN"/>
          </a:p>
          <a:p>
            <a:pPr lvl="1"/>
            <a:r>
              <a:rPr lang="en-US" altLang="zh-CN"/>
              <a:t>Solution: adding a new</a:t>
            </a:r>
            <a:r>
              <a:rPr lang="en-US" altLang="zh-CN"/>
              <a:t> ‘indirection’</a:t>
            </a:r>
            <a:endParaRPr lang="en-US" altLang="zh-CN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4301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857625"/>
            <a:ext cx="2062163" cy="307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文本框 5"/>
          <p:cNvSpPr txBox="1"/>
          <p:nvPr/>
        </p:nvSpPr>
        <p:spPr>
          <a:xfrm>
            <a:off x="2093913" y="3535363"/>
            <a:ext cx="13795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Header: 4</a:t>
            </a:r>
            <a:endParaRPr lang="zh-CN" altLang="en-US">
              <a:latin typeface="Comic Sans MS" panose="030F0702030302020204" pitchFamily="66" charset="0"/>
            </a:endParaRPr>
          </a:p>
        </p:txBody>
      </p:sp>
      <p:pic>
        <p:nvPicPr>
          <p:cNvPr id="4301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088" y="3857625"/>
            <a:ext cx="1517650" cy="307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文本框 7"/>
          <p:cNvSpPr txBox="1"/>
          <p:nvPr/>
        </p:nvSpPr>
        <p:spPr>
          <a:xfrm>
            <a:off x="5051425" y="3535363"/>
            <a:ext cx="27908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Adding a new node (P)</a:t>
            </a:r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a Loop?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2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control flow graph with…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set of nodes (S)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header node (h)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And the following properties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From any node in S there is a path of directed edges leading to 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There is a path of directed edges from h to any node in 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There is no edge from any node outside S to any node in S other than 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p>
            <a:pPr>
              <a:buNone/>
            </a:pPr>
            <a:r>
              <a:rPr lang="en-US" altLang="zh-CN" sz="3300">
                <a:latin typeface="+mj-lt"/>
                <a:ea typeface="+mj-ea"/>
                <a:cs typeface="+mj-cs"/>
              </a:rPr>
              <a:t>LOOP-INVARIANT COMPUTATIONS</a:t>
            </a:r>
            <a:endParaRPr lang="zh-CN" altLang="en-US" sz="3300">
              <a:latin typeface="+mj-lt"/>
              <a:ea typeface="+mj-ea"/>
              <a:cs typeface="+mj-cs"/>
            </a:endParaRPr>
          </a:p>
        </p:txBody>
      </p:sp>
      <p:sp>
        <p:nvSpPr>
          <p:cNvPr id="44034" name="文本占位符 5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b" anchorCtr="0"/>
          <a:p>
            <a:pPr/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</a:t>
            </a:r>
            <a:r>
              <a:rPr lang="zh-CN" altLang="en-US"/>
              <a:t> </a:t>
            </a:r>
            <a:r>
              <a:rPr lang="en-US" altLang="zh-CN"/>
              <a:t>Invariants</a:t>
            </a:r>
            <a:endParaRPr lang="zh-CN" altLang="en-US"/>
          </a:p>
        </p:txBody>
      </p:sp>
      <p:sp>
        <p:nvSpPr>
          <p:cNvPr id="45058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A value inside loops may be a</a:t>
            </a:r>
            <a:r>
              <a:rPr lang="en-US" altLang="zh-CN"/>
              <a:t> constant for all iterations</a:t>
            </a:r>
            <a:endParaRPr lang="en-US" altLang="zh-CN"/>
          </a:p>
          <a:p>
            <a:pPr lvl="1"/>
            <a:r>
              <a:rPr lang="en-US" altLang="zh-CN"/>
              <a:t>Then the value is an invariant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Formally: the def d: t-&gt;a</a:t>
            </a:r>
            <a:r>
              <a:rPr lang="en-US" altLang="zh-CN" baseline="-25000"/>
              <a:t>1</a:t>
            </a:r>
            <a:r>
              <a:rPr lang="zh-CN" altLang="en-US"/>
              <a:t>⊕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/>
              <a:t> is loop-invariant if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en-US" altLang="zh-CN" baseline="-25000"/>
              <a:t>i </a:t>
            </a:r>
            <a:r>
              <a:rPr lang="en-US" altLang="zh-CN"/>
              <a:t>is a constant </a:t>
            </a:r>
            <a:r>
              <a:rPr lang="en-US" altLang="zh-CN" i="1">
                <a:solidFill>
                  <a:srgbClr val="C00000"/>
                </a:solidFill>
              </a:rPr>
              <a:t>or</a:t>
            </a:r>
            <a:endParaRPr lang="en-US" altLang="zh-CN" i="1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all the definition of a</a:t>
            </a:r>
            <a:r>
              <a:rPr lang="en-US" altLang="zh-CN" baseline="-25000"/>
              <a:t>i </a:t>
            </a:r>
            <a:r>
              <a:rPr lang="en-US" altLang="zh-CN"/>
              <a:t>that reach d are outside the loop </a:t>
            </a:r>
            <a:r>
              <a:rPr lang="en-US" altLang="zh-CN" i="1">
                <a:solidFill>
                  <a:srgbClr val="C00000"/>
                </a:solidFill>
              </a:rPr>
              <a:t>or</a:t>
            </a:r>
            <a:endParaRPr lang="en-US" altLang="zh-CN" i="1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only one definition of a</a:t>
            </a:r>
            <a:r>
              <a:rPr lang="en-US" altLang="zh-CN" baseline="-25000"/>
              <a:t>i </a:t>
            </a:r>
            <a:r>
              <a:rPr lang="en-US" altLang="zh-CN"/>
              <a:t>reaches d which is an invariant</a:t>
            </a:r>
            <a:endParaRPr lang="en-US" altLang="zh-CN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45060" name="文本框 6"/>
          <p:cNvSpPr txBox="1"/>
          <p:nvPr/>
        </p:nvSpPr>
        <p:spPr>
          <a:xfrm>
            <a:off x="6194425" y="2209800"/>
            <a:ext cx="2492375" cy="1016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for i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 to N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do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:= 3 + 5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Loop-invariant Hoisting</a:t>
            </a:r>
            <a:endParaRPr lang="zh-CN" altLang="en-US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Suppose we have found loop-invariants</a:t>
            </a:r>
            <a:endParaRPr lang="en-US" altLang="zh-CN"/>
          </a:p>
          <a:p>
            <a:pPr lvl="1"/>
            <a:r>
              <a:rPr lang="en-US" altLang="zh-CN"/>
              <a:t>Commonly we move them outside loops to reduce optimizations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But: not all invariants can be hoisted</a:t>
            </a:r>
            <a:endParaRPr lang="en-US" altLang="zh-CN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46084" name="文本框 4"/>
          <p:cNvSpPr txBox="1"/>
          <p:nvPr/>
        </p:nvSpPr>
        <p:spPr>
          <a:xfrm>
            <a:off x="5534025" y="2590800"/>
            <a:ext cx="2800350" cy="13239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j := 3 + 5 in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for i :=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0 to N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do </a:t>
            </a:r>
            <a:r>
              <a:rPr lang="en-US" altLang="zh-CN">
                <a:latin typeface="Courier New" panose="02070309020205020404" pitchFamily="49" charset="0"/>
                <a:ea typeface="Courier New" panose="02070309020205020404" pitchFamily="49" charset="0"/>
              </a:rPr>
              <a:t>…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Loop-invariant Hoisting</a:t>
            </a:r>
            <a:endParaRPr lang="zh-CN" altLang="en-US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Looking at the following loops:</a:t>
            </a:r>
            <a:endParaRPr lang="en-US" altLang="zh-CN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3282950"/>
            <a:ext cx="2954338" cy="31702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7109" name="文本框 6"/>
          <p:cNvSpPr txBox="1"/>
          <p:nvPr/>
        </p:nvSpPr>
        <p:spPr>
          <a:xfrm>
            <a:off x="1574800" y="2438400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Yes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7110" name="曲线连接符 8"/>
          <p:cNvCxnSpPr/>
          <p:nvPr/>
        </p:nvCxnSpPr>
        <p:spPr>
          <a:xfrm rot="5400000" flipH="1" flipV="1">
            <a:off x="2562225" y="4530725"/>
            <a:ext cx="908050" cy="88900"/>
          </a:xfrm>
          <a:prstGeom prst="curvedConnector3">
            <a:avLst>
              <a:gd name="adj1" fmla="val 6456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3" name="文本框 22"/>
          <p:cNvSpPr txBox="1"/>
          <p:nvPr/>
        </p:nvSpPr>
        <p:spPr>
          <a:xfrm>
            <a:off x="4914900" y="3282950"/>
            <a:ext cx="2954338" cy="3476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zh-CN" altLang="en-US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≥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 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7112" name="文本框 23"/>
          <p:cNvSpPr txBox="1"/>
          <p:nvPr/>
        </p:nvSpPr>
        <p:spPr>
          <a:xfrm>
            <a:off x="5422900" y="2438400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Loop-invariant Hoisting</a:t>
            </a:r>
            <a:endParaRPr lang="zh-CN" altLang="en-US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Looking at the following loops:</a:t>
            </a:r>
            <a:endParaRPr lang="en-US" altLang="zh-CN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3282950"/>
            <a:ext cx="2954338" cy="31702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8133" name="文本框 6"/>
          <p:cNvSpPr txBox="1"/>
          <p:nvPr/>
        </p:nvSpPr>
        <p:spPr>
          <a:xfrm>
            <a:off x="1574800" y="2438400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Yes</a:t>
            </a:r>
            <a:endParaRPr lang="zh-CN" altLang="en-US">
              <a:latin typeface="Comic Sans MS" panose="030F0702030302020204" pitchFamily="66" charset="0"/>
            </a:endParaRPr>
          </a:p>
        </p:txBody>
      </p:sp>
      <p:cxnSp>
        <p:nvCxnSpPr>
          <p:cNvPr id="48134" name="曲线连接符 8"/>
          <p:cNvCxnSpPr/>
          <p:nvPr/>
        </p:nvCxnSpPr>
        <p:spPr>
          <a:xfrm rot="5400000" flipH="1" flipV="1">
            <a:off x="2562225" y="4530725"/>
            <a:ext cx="908050" cy="88900"/>
          </a:xfrm>
          <a:prstGeom prst="curvedConnector3">
            <a:avLst>
              <a:gd name="adj1" fmla="val 6456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8135" name="文本框 22"/>
          <p:cNvSpPr txBox="1"/>
          <p:nvPr/>
        </p:nvSpPr>
        <p:spPr>
          <a:xfrm>
            <a:off x="4914900" y="3282950"/>
            <a:ext cx="4032250" cy="317023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t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a </a:t>
            </a:r>
            <a:r>
              <a:rPr lang="zh-CN" altLang="en-US">
                <a:solidFill>
                  <a:srgbClr val="C00000"/>
                </a:solidFill>
                <a:latin typeface="Comic Sans MS" panose="030F0702030302020204" pitchFamily="66" charset="0"/>
              </a:rPr>
              <a:t>⊕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 b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if i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≥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i &lt;- i + 1</a:t>
            </a:r>
            <a:endParaRPr lang="en-US" altLang="zh-CN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M[i] &lt;- t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goto L1 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x &lt;- t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(wrong!)</a:t>
            </a:r>
            <a:endParaRPr lang="zh-CN" altLang="en-US">
              <a:solidFill>
                <a:srgbClr val="C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8136" name="文本框 23"/>
          <p:cNvSpPr txBox="1"/>
          <p:nvPr/>
        </p:nvSpPr>
        <p:spPr>
          <a:xfrm>
            <a:off x="5422900" y="2438400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Loop-invariant Hoisting</a:t>
            </a:r>
            <a:endParaRPr lang="zh-CN" altLang="en-US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Looking at the following loops:</a:t>
            </a:r>
            <a:endParaRPr lang="en-US" altLang="zh-CN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2978150"/>
            <a:ext cx="3570288" cy="3784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&lt;- 0 (another def)</a:t>
            </a:r>
            <a:endParaRPr kumimoji="1" lang="en-US" altLang="zh-CN" kern="1200" cap="none" spc="0" normalizeH="0" baseline="0" noProof="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M[j]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9157" name="文本框 6"/>
          <p:cNvSpPr txBox="1"/>
          <p:nvPr/>
        </p:nvSpPr>
        <p:spPr>
          <a:xfrm>
            <a:off x="1828800" y="2155825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9158" name="曲线连接符 8"/>
          <p:cNvCxnSpPr/>
          <p:nvPr/>
        </p:nvCxnSpPr>
        <p:spPr>
          <a:xfrm rot="5400000" flipH="1" flipV="1">
            <a:off x="2593975" y="4270375"/>
            <a:ext cx="920750" cy="12700"/>
          </a:xfrm>
          <a:prstGeom prst="curvedConnector3">
            <a:avLst>
              <a:gd name="adj1" fmla="val 5358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Loop-invariant Hoisting</a:t>
            </a:r>
            <a:endParaRPr lang="zh-CN" altLang="en-US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Looking at the following loops:</a:t>
            </a:r>
            <a:endParaRPr lang="en-US" altLang="zh-CN"/>
          </a:p>
        </p:txBody>
      </p:sp>
      <p:sp>
        <p:nvSpPr>
          <p:cNvPr id="5017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400" y="2878138"/>
            <a:ext cx="2954338" cy="37861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M[j]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0181" name="文本框 6"/>
          <p:cNvSpPr txBox="1"/>
          <p:nvPr/>
        </p:nvSpPr>
        <p:spPr>
          <a:xfrm>
            <a:off x="1828800" y="2155825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0182" name="曲线连接符 8"/>
          <p:cNvCxnSpPr/>
          <p:nvPr/>
        </p:nvCxnSpPr>
        <p:spPr>
          <a:xfrm rot="5400000" flipH="1" flipV="1">
            <a:off x="2822575" y="4171950"/>
            <a:ext cx="920750" cy="12700"/>
          </a:xfrm>
          <a:prstGeom prst="curvedConnector3">
            <a:avLst>
              <a:gd name="adj1" fmla="val 5358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4894263" y="2878138"/>
            <a:ext cx="2954338" cy="31702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M[j]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0184" name="文本框 7"/>
          <p:cNvSpPr txBox="1"/>
          <p:nvPr/>
        </p:nvSpPr>
        <p:spPr>
          <a:xfrm>
            <a:off x="5400675" y="2141538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0185" name="曲线连接符 9"/>
          <p:cNvCxnSpPr/>
          <p:nvPr/>
        </p:nvCxnSpPr>
        <p:spPr>
          <a:xfrm rot="5400000" flipH="1" flipV="1">
            <a:off x="6254750" y="4244975"/>
            <a:ext cx="1054100" cy="12700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Loop-invariant Hoisting</a:t>
            </a:r>
            <a:endParaRPr lang="zh-CN" altLang="en-US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Looking at the following loops:</a:t>
            </a:r>
            <a:endParaRPr lang="en-US" altLang="zh-CN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400" y="2878138"/>
            <a:ext cx="2954338" cy="37861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M[j]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1205" name="文本框 6"/>
          <p:cNvSpPr txBox="1"/>
          <p:nvPr/>
        </p:nvSpPr>
        <p:spPr>
          <a:xfrm>
            <a:off x="1828800" y="2155825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1206" name="曲线连接符 8"/>
          <p:cNvCxnSpPr/>
          <p:nvPr/>
        </p:nvCxnSpPr>
        <p:spPr>
          <a:xfrm rot="5400000" flipH="1" flipV="1">
            <a:off x="2822575" y="4171950"/>
            <a:ext cx="920750" cy="12700"/>
          </a:xfrm>
          <a:prstGeom prst="curvedConnector3">
            <a:avLst>
              <a:gd name="adj1" fmla="val 5358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1207" name="文本框 4"/>
          <p:cNvSpPr txBox="1"/>
          <p:nvPr/>
        </p:nvSpPr>
        <p:spPr>
          <a:xfrm>
            <a:off x="4894263" y="2878138"/>
            <a:ext cx="3878262" cy="317023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t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a </a:t>
            </a:r>
            <a:r>
              <a:rPr lang="zh-CN" altLang="en-US">
                <a:solidFill>
                  <a:srgbClr val="C00000"/>
                </a:solidFill>
                <a:latin typeface="Comic Sans MS" panose="030F0702030302020204" pitchFamily="66" charset="0"/>
              </a:rPr>
              <a:t>⊕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 b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M[j] &lt;- t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(wrong)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i &lt;- i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if i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 N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x &lt;- t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1208" name="文本框 7"/>
          <p:cNvSpPr txBox="1"/>
          <p:nvPr/>
        </p:nvSpPr>
        <p:spPr>
          <a:xfrm>
            <a:off x="5400675" y="2141538"/>
            <a:ext cx="19399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mic Sans MS" panose="030F0702030302020204" pitchFamily="66" charset="0"/>
              </a:rPr>
              <a:t>Invariant? Yes</a:t>
            </a:r>
            <a:endParaRPr lang="en-US" altLang="zh-CN">
              <a:latin typeface="Comic Sans MS" panose="030F0702030302020204" pitchFamily="66" charset="0"/>
            </a:endParaRPr>
          </a:p>
          <a:p>
            <a:r>
              <a:rPr lang="en-US" altLang="zh-CN">
                <a:latin typeface="Comic Sans MS" panose="030F0702030302020204" pitchFamily="66" charset="0"/>
              </a:rPr>
              <a:t>Hoisting?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NO!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Summary</a:t>
            </a:r>
            <a:r>
              <a:rPr lang="zh-CN" altLang="en-US"/>
              <a:t> </a:t>
            </a:r>
            <a:r>
              <a:rPr lang="en-US" altLang="zh-CN"/>
              <a:t>on Hoisting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/>
              <a:t>Hoisting cannot change the evaluation order</a:t>
            </a:r>
            <a:endParaRPr lang="en-US" altLang="zh-CN"/>
          </a:p>
          <a:p>
            <a:pPr lvl="1"/>
            <a:r>
              <a:rPr lang="en-US" altLang="zh-CN"/>
              <a:t>Especially when a variable is defined multiple times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Formally: d: t-&gt;a</a:t>
            </a:r>
            <a:r>
              <a:rPr lang="en-US" altLang="zh-CN" baseline="-25000"/>
              <a:t>1</a:t>
            </a:r>
            <a:r>
              <a:rPr lang="zh-CN" altLang="en-US"/>
              <a:t>⊕</a:t>
            </a:r>
            <a:r>
              <a:rPr lang="en-US" altLang="zh-CN"/>
              <a:t>a</a:t>
            </a:r>
            <a:r>
              <a:rPr lang="en-US" altLang="zh-CN" baseline="-25000"/>
              <a:t>2 </a:t>
            </a:r>
            <a:r>
              <a:rPr lang="en-US" altLang="zh-CN"/>
              <a:t>can be hoisted if:</a:t>
            </a:r>
            <a:endParaRPr lang="en-US" altLang="zh-CN"/>
          </a:p>
          <a:p>
            <a:pPr lvl="1"/>
            <a:r>
              <a:rPr lang="en-US" altLang="zh-CN"/>
              <a:t>d dominates all loop exits at which t is </a:t>
            </a:r>
            <a:r>
              <a:rPr lang="en-US" altLang="zh-CN">
                <a:solidFill>
                  <a:srgbClr val="C00000"/>
                </a:solidFill>
              </a:rPr>
              <a:t>live-out</a:t>
            </a:r>
            <a:r>
              <a:rPr lang="en-US" altLang="zh-CN"/>
              <a:t> </a:t>
            </a:r>
            <a:r>
              <a:rPr lang="en-US" altLang="zh-CN" i="1"/>
              <a:t>and</a:t>
            </a:r>
            <a:endParaRPr lang="en-US" altLang="zh-CN" i="1"/>
          </a:p>
          <a:p>
            <a:pPr lvl="1"/>
            <a:r>
              <a:rPr lang="en-US" altLang="zh-CN"/>
              <a:t>there is only one definition of t in the loop </a:t>
            </a:r>
            <a:r>
              <a:rPr lang="en-US" altLang="zh-CN" i="1"/>
              <a:t>and</a:t>
            </a:r>
            <a:endParaRPr lang="en-US" altLang="zh-CN" i="1"/>
          </a:p>
          <a:p>
            <a:pPr lvl="1">
              <a:buNone/>
            </a:pPr>
            <a:r>
              <a:rPr lang="en-US" altLang="zh-CN" i="1"/>
              <a:t>   </a:t>
            </a:r>
            <a:r>
              <a:rPr lang="en-US" altLang="zh-CN">
                <a:solidFill>
                  <a:srgbClr val="7F7F7F"/>
                </a:solidFill>
              </a:rPr>
              <a:t>(no repetitive definitions)</a:t>
            </a:r>
            <a:endParaRPr lang="en-US" altLang="zh-CN">
              <a:solidFill>
                <a:srgbClr val="7F7F7F"/>
              </a:solidFill>
            </a:endParaRPr>
          </a:p>
          <a:p>
            <a:pPr lvl="1"/>
            <a:r>
              <a:rPr lang="en-US" altLang="zh-CN"/>
              <a:t>t is not </a:t>
            </a:r>
            <a:r>
              <a:rPr lang="en-US" altLang="zh-CN">
                <a:solidFill>
                  <a:srgbClr val="C00000"/>
                </a:solidFill>
              </a:rPr>
              <a:t>live-out</a:t>
            </a:r>
            <a:r>
              <a:rPr lang="en-US" altLang="zh-CN"/>
              <a:t> of the loop preheader</a:t>
            </a:r>
            <a:endParaRPr lang="zh-CN" altLang="en-US"/>
          </a:p>
        </p:txBody>
      </p:sp>
      <p:sp>
        <p:nvSpPr>
          <p:cNvPr id="5222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Going Back to Examples</a:t>
            </a:r>
            <a:endParaRPr lang="zh-CN" altLang="en-US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7938" y="2438400"/>
            <a:ext cx="2955925" cy="34782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zh-CN" altLang="en-US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≥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 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6800" y="2438400"/>
            <a:ext cx="2954338" cy="31702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3254" name="文本框 6"/>
          <p:cNvSpPr txBox="1"/>
          <p:nvPr/>
        </p:nvSpPr>
        <p:spPr>
          <a:xfrm>
            <a:off x="4572000" y="6324600"/>
            <a:ext cx="4051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does</a:t>
            </a:r>
            <a:r>
              <a:rPr lang="zh-CN" altLang="en-US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not dominate the exit node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They are All Loops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Node 1 is headers for all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Loop entry: </a:t>
            </a:r>
            <a:r>
              <a:rPr lang="zh-CN" altLang="zh-CN">
                <a:ea typeface="宋体" panose="02010600030101010101" pitchFamily="2" charset="-122"/>
              </a:rPr>
              <a:t>with some predecessor outside the loop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Loop exit: with a successor outside the loop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38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3594100"/>
            <a:ext cx="4826000" cy="318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Going Back to Examples</a:t>
            </a:r>
            <a:endParaRPr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/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5400" y="2198688"/>
            <a:ext cx="2954338" cy="3784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0" lang="en-US" altLang="zh-CN" kern="1200" cap="none" spc="0" normalizeH="0" baseline="0" noProof="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M[j]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4263" y="2198688"/>
            <a:ext cx="2954338" cy="31702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 &lt;- 0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M[j] &lt;- t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&lt;-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kern="1200" cap="none" spc="0" normalizeH="0" baseline="0" noProof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 &lt;- a </a:t>
            </a:r>
            <a:r>
              <a:rPr kumimoji="0" lang="zh-CN" altLang="en-US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⊕</a:t>
            </a:r>
            <a:r>
              <a:rPr kumimoji="0" lang="en-US" altLang="zh-CN" kern="1200" cap="none" spc="0" normalizeH="0" baseline="0" noProof="0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b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 N </a:t>
            </a:r>
            <a:r>
              <a:rPr kumimoji="1" lang="en-US" altLang="zh-CN" kern="1200" cap="none" spc="0" normalizeH="0" baseline="0" noProof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goto</a:t>
            </a: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L1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L2</a:t>
            </a:r>
            <a:endParaRPr kumimoji="1" lang="en-US" altLang="zh-CN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x &lt;- t</a:t>
            </a:r>
            <a:endParaRPr kumimoji="1" lang="zh-CN" altLang="en-US" kern="1200" cap="none" spc="0" normalizeH="0" baseline="0" noProof="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4278" name="文本框 9"/>
          <p:cNvSpPr txBox="1"/>
          <p:nvPr/>
        </p:nvSpPr>
        <p:spPr>
          <a:xfrm>
            <a:off x="1143000" y="6367463"/>
            <a:ext cx="3022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multiple definitions to t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9" name="文本框 10"/>
          <p:cNvSpPr txBox="1"/>
          <p:nvPr/>
        </p:nvSpPr>
        <p:spPr>
          <a:xfrm>
            <a:off x="4894263" y="6367463"/>
            <a:ext cx="34798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t live-out in the pre-header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Discussions on While-loops</a:t>
            </a:r>
            <a:endParaRPr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Hoisting is hard for while loops</a:t>
            </a:r>
            <a:endParaRPr lang="en-US" altLang="zh-CN"/>
          </a:p>
          <a:p>
            <a:pPr lvl="1"/>
            <a:r>
              <a:rPr lang="en-US" altLang="zh-CN"/>
              <a:t>The exit node is at </a:t>
            </a:r>
            <a:r>
              <a:rPr lang="en-US" altLang="zh-CN"/>
              <a:t>the beginning</a:t>
            </a:r>
            <a:endParaRPr lang="en-US" altLang="zh-CN"/>
          </a:p>
          <a:p>
            <a:pPr lvl="2"/>
            <a:r>
              <a:rPr lang="en-US" altLang="zh-CN"/>
              <a:t>Statements in the loop body cannot dominate it</a:t>
            </a:r>
            <a:endParaRPr lang="en-US" altLang="zh-CN"/>
          </a:p>
          <a:p>
            <a:r>
              <a:rPr lang="en-US" altLang="zh-CN"/>
              <a:t>Solution: modifying into repeat-until loops</a:t>
            </a:r>
            <a:endParaRPr lang="zh-CN" altLang="en-US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3277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614738"/>
            <a:ext cx="2946400" cy="3128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614738"/>
            <a:ext cx="2743200" cy="317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右箭头 51"/>
          <p:cNvSpPr/>
          <p:nvPr/>
        </p:nvSpPr>
        <p:spPr>
          <a:xfrm>
            <a:off x="4298950" y="5059363"/>
            <a:ext cx="622300" cy="396875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/>
          <a:p>
            <a:pPr>
              <a:buNone/>
            </a:pPr>
            <a:r>
              <a:rPr lang="en-US" altLang="zh-CN" sz="3300">
                <a:latin typeface="+mj-lt"/>
                <a:ea typeface="+mj-ea"/>
                <a:cs typeface="+mj-cs"/>
              </a:rPr>
              <a:t>INDUCTION VARIABLES</a:t>
            </a:r>
            <a:endParaRPr lang="zh-CN" altLang="en-US" sz="3300">
              <a:latin typeface="+mj-lt"/>
              <a:ea typeface="+mj-ea"/>
              <a:cs typeface="+mj-cs"/>
            </a:endParaRPr>
          </a:p>
        </p:txBody>
      </p:sp>
      <p:sp>
        <p:nvSpPr>
          <p:cNvPr id="55298" name="文本占位符 5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1440" tIns="45720" rIns="91440" bIns="45720" anchor="b" anchorCtr="0"/>
          <a:p>
            <a:pPr/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Induction-related Optimizations</a:t>
            </a:r>
            <a:endParaRPr lang="zh-CN" altLang="en-US"/>
          </a:p>
        </p:txBody>
      </p:sp>
      <p:sp>
        <p:nvSpPr>
          <p:cNvPr id="33794" name="内容占位符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i and j are</a:t>
            </a:r>
            <a:r>
              <a:rPr lang="en-US" altLang="zh-CN"/>
              <a:t> related</a:t>
            </a:r>
            <a:endParaRPr lang="en-US" altLang="zh-CN"/>
          </a:p>
          <a:p>
            <a:pPr lvl="1"/>
            <a:r>
              <a:rPr lang="en-US" altLang="zh-CN"/>
              <a:t>j </a:t>
            </a:r>
            <a:r>
              <a:rPr lang="en-US" altLang="zh-CN"/>
              <a:t>is inducted by I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After optimizations: moving multiplications out</a:t>
            </a:r>
            <a:endParaRPr lang="zh-CN" altLang="en-US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3379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3636963"/>
            <a:ext cx="2336800" cy="318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721100"/>
            <a:ext cx="2235200" cy="307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右箭头 51"/>
          <p:cNvSpPr/>
          <p:nvPr/>
        </p:nvSpPr>
        <p:spPr>
          <a:xfrm>
            <a:off x="3981450" y="4862513"/>
            <a:ext cx="622300" cy="395287"/>
          </a:xfrm>
          <a:prstGeom prst="rightArrow">
            <a:avLst>
              <a:gd name="adj1" fmla="val 50000"/>
              <a:gd name="adj2" fmla="val 4992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Induction-related Concepts</a:t>
            </a:r>
            <a:endParaRPr lang="zh-CN" altLang="en-US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Both j and k are calculated (derived) from I</a:t>
            </a:r>
            <a:endParaRPr lang="en-US" altLang="zh-CN"/>
          </a:p>
          <a:p>
            <a:pPr lvl="1"/>
            <a:r>
              <a:rPr lang="en-US" altLang="zh-CN"/>
              <a:t>i: basic </a:t>
            </a:r>
            <a:r>
              <a:rPr lang="en-US" altLang="zh-CN"/>
              <a:t>induction variable</a:t>
            </a:r>
            <a:endParaRPr lang="en-US" altLang="zh-CN"/>
          </a:p>
          <a:p>
            <a:pPr lvl="1"/>
            <a:r>
              <a:rPr lang="en-US" altLang="zh-CN"/>
              <a:t>j/k: derived induction variables in the family of I</a:t>
            </a:r>
            <a:endParaRPr lang="en-US" altLang="zh-CN"/>
          </a:p>
          <a:p>
            <a:pPr lvl="2"/>
            <a:r>
              <a:rPr lang="en-US" altLang="zh-CN"/>
              <a:t>j = a</a:t>
            </a:r>
            <a:r>
              <a:rPr lang="en-US" altLang="zh-CN" baseline="-25000"/>
              <a:t>j </a:t>
            </a:r>
            <a:r>
              <a:rPr lang="en-US" altLang="zh-CN"/>
              <a:t>+ i*b</a:t>
            </a:r>
            <a:r>
              <a:rPr lang="en-US" altLang="zh-CN" baseline="-25000"/>
              <a:t>j</a:t>
            </a:r>
            <a:r>
              <a:rPr lang="en-US" altLang="zh-CN"/>
              <a:t> (a</a:t>
            </a:r>
            <a:r>
              <a:rPr lang="en-US" altLang="zh-CN" baseline="-25000"/>
              <a:t>j</a:t>
            </a:r>
            <a:r>
              <a:rPr lang="en-US" altLang="zh-CN"/>
              <a:t>=0, b</a:t>
            </a:r>
            <a:r>
              <a:rPr lang="en-US" altLang="zh-CN" baseline="-25000"/>
              <a:t>j</a:t>
            </a:r>
            <a:r>
              <a:rPr lang="en-US" altLang="zh-CN"/>
              <a:t>=4, a</a:t>
            </a:r>
            <a:r>
              <a:rPr lang="en-US" altLang="zh-CN" baseline="-25000"/>
              <a:t>j</a:t>
            </a:r>
            <a:r>
              <a:rPr lang="en-US" altLang="zh-CN"/>
              <a:t>/ b</a:t>
            </a:r>
            <a:r>
              <a:rPr lang="en-US" altLang="zh-CN" baseline="-25000"/>
              <a:t>j </a:t>
            </a:r>
            <a:r>
              <a:rPr lang="en-US" altLang="zh-CN"/>
              <a:t>are loop invariants)</a:t>
            </a:r>
            <a:endParaRPr lang="en-US" altLang="zh-CN"/>
          </a:p>
          <a:p>
            <a:pPr lvl="3"/>
            <a:r>
              <a:rPr lang="en-US" altLang="zh-CN"/>
              <a:t>Simplified as (i, a, b)</a:t>
            </a:r>
            <a:endParaRPr lang="zh-CN" altLang="en-US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4820" name="文本框 5"/>
          <p:cNvSpPr txBox="1"/>
          <p:nvPr/>
        </p:nvSpPr>
        <p:spPr>
          <a:xfrm>
            <a:off x="3094038" y="3763963"/>
            <a:ext cx="2955925" cy="3170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&lt;- i*4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&lt;- j+a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Strength Reduction</a:t>
            </a:r>
            <a:endParaRPr lang="zh-CN" altLang="en-US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Multiplication is usually more expensive than addition</a:t>
            </a:r>
            <a:endParaRPr lang="en-US" altLang="zh-CN"/>
          </a:p>
          <a:p>
            <a:pPr lvl="1"/>
            <a:r>
              <a:rPr lang="en-US" altLang="zh-CN"/>
              <a:t>Optimization: modify multiplications to additions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j(i,a,b)  namely j &lt;- a + i * b</a:t>
            </a:r>
            <a:endParaRPr lang="en-US" altLang="zh-CN"/>
          </a:p>
          <a:p>
            <a:pPr lvl="1"/>
            <a:r>
              <a:rPr lang="en-US" altLang="zh-CN"/>
              <a:t>Create	j’: when i &lt;- i+c, let j’ </a:t>
            </a:r>
            <a:r>
              <a:rPr lang="en-US" altLang="zh-CN"/>
              <a:t>&lt;- j’+c*b</a:t>
            </a:r>
            <a:endParaRPr lang="en-US" altLang="zh-CN"/>
          </a:p>
          <a:p>
            <a:pPr lvl="2"/>
            <a:r>
              <a:rPr lang="en-US" altLang="zh-CN"/>
              <a:t>c*b</a:t>
            </a:r>
            <a:r>
              <a:rPr lang="en-US" altLang="zh-CN"/>
              <a:t> is a loop-invariant and can be hoisted</a:t>
            </a:r>
            <a:endParaRPr lang="en-US" altLang="zh-CN"/>
          </a:p>
          <a:p>
            <a:pPr lvl="1"/>
            <a:r>
              <a:rPr lang="en-US" altLang="zh-CN"/>
              <a:t>Replace assignment to j</a:t>
            </a:r>
            <a:r>
              <a:rPr lang="en-US" altLang="zh-CN"/>
              <a:t> with j &lt;- j’</a:t>
            </a:r>
            <a:endParaRPr lang="en-US" altLang="zh-CN"/>
          </a:p>
          <a:p>
            <a:pPr lvl="1"/>
            <a:r>
              <a:rPr lang="en-US" altLang="zh-CN"/>
              <a:t>Initialize j’ at the end of the loop preheader:</a:t>
            </a:r>
            <a:endParaRPr lang="en-US" altLang="zh-CN"/>
          </a:p>
          <a:p>
            <a:pPr lvl="2"/>
            <a:r>
              <a:rPr lang="en-US" altLang="zh-CN"/>
              <a:t>j’ &lt;- a + i * b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j: (i, 0, 4), k: (i, a, 4)</a:t>
            </a:r>
            <a:endParaRPr lang="en-US" altLang="zh-CN"/>
          </a:p>
          <a:p>
            <a:pPr lvl="1"/>
            <a:r>
              <a:rPr lang="en-US" altLang="zh-CN"/>
              <a:t>Add j’ and k’</a:t>
            </a:r>
            <a:endParaRPr lang="en-US" altLang="zh-CN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5844" name="文本框 4"/>
          <p:cNvSpPr txBox="1"/>
          <p:nvPr/>
        </p:nvSpPr>
        <p:spPr>
          <a:xfrm>
            <a:off x="908050" y="3687763"/>
            <a:ext cx="2954338" cy="3170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&lt;- i*4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&lt;- j+a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5845" name="文本框 5"/>
          <p:cNvSpPr txBox="1"/>
          <p:nvPr/>
        </p:nvSpPr>
        <p:spPr>
          <a:xfrm>
            <a:off x="4835525" y="3071813"/>
            <a:ext cx="2954338" cy="3786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j’ &lt;- 0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k’ &lt;- a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 &lt;-</a:t>
            </a:r>
            <a:r>
              <a:rPr lang="zh-CN" alt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j’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&lt;- k’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5846" name="右箭头 51"/>
          <p:cNvSpPr/>
          <p:nvPr/>
        </p:nvSpPr>
        <p:spPr>
          <a:xfrm>
            <a:off x="4038600" y="4862513"/>
            <a:ext cx="565150" cy="395287"/>
          </a:xfrm>
          <a:prstGeom prst="rightArrow">
            <a:avLst>
              <a:gd name="adj1" fmla="val 50000"/>
              <a:gd name="adj2" fmla="val 499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j: (i, 0, 4), k: (i, a, 4)</a:t>
            </a:r>
            <a:endParaRPr lang="en-US" altLang="zh-CN"/>
          </a:p>
          <a:p>
            <a:pPr lvl="1"/>
            <a:r>
              <a:rPr lang="en-US" altLang="zh-CN"/>
              <a:t>Add j’ and k’</a:t>
            </a:r>
            <a:endParaRPr lang="en-US" altLang="zh-CN"/>
          </a:p>
          <a:p>
            <a:pPr lvl="1"/>
            <a:r>
              <a:rPr lang="en-US" altLang="zh-CN"/>
              <a:t>When i+c(1),  j’+c*b(4)</a:t>
            </a:r>
            <a:endParaRPr lang="zh-CN" altLang="en-US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6868" name="文本框 4"/>
          <p:cNvSpPr txBox="1"/>
          <p:nvPr/>
        </p:nvSpPr>
        <p:spPr>
          <a:xfrm>
            <a:off x="908050" y="3687763"/>
            <a:ext cx="2954338" cy="31702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&lt;- i*4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 &lt;- j+a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6869" name="文本框 5"/>
          <p:cNvSpPr txBox="1"/>
          <p:nvPr/>
        </p:nvSpPr>
        <p:spPr>
          <a:xfrm>
            <a:off x="4894263" y="2457450"/>
            <a:ext cx="2954337" cy="440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j’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a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j &lt;-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j’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 &lt;- k’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j’ &lt;- j’+4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k’ &lt;- k’+4</a:t>
            </a:r>
            <a:endParaRPr lang="en-US" altLang="zh-CN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6870" name="右箭头 51"/>
          <p:cNvSpPr/>
          <p:nvPr/>
        </p:nvSpPr>
        <p:spPr>
          <a:xfrm>
            <a:off x="3986213" y="4662488"/>
            <a:ext cx="565150" cy="395287"/>
          </a:xfrm>
          <a:prstGeom prst="rightArrow">
            <a:avLst>
              <a:gd name="adj1" fmla="val 50000"/>
              <a:gd name="adj2" fmla="val 499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Dead Code Elimination</a:t>
            </a:r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Now j becomes useless in the loop</a:t>
            </a:r>
            <a:endParaRPr lang="en-US" altLang="zh-CN"/>
          </a:p>
          <a:p>
            <a:pPr lvl="1"/>
            <a:r>
              <a:rPr lang="en-US" altLang="zh-CN"/>
              <a:t>Defined once and never used</a:t>
            </a:r>
            <a:endParaRPr lang="zh-CN" altLang="en-US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7892" name="文本框 4"/>
          <p:cNvSpPr txBox="1"/>
          <p:nvPr/>
        </p:nvSpPr>
        <p:spPr>
          <a:xfrm>
            <a:off x="1752600" y="2590800"/>
            <a:ext cx="2954338" cy="4400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j’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a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j &lt;-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j’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 &lt;- k’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j’ &lt;- j’+4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k’+4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cxnSp>
        <p:nvCxnSpPr>
          <p:cNvPr id="37893" name="直线连接符 6"/>
          <p:cNvCxnSpPr/>
          <p:nvPr/>
        </p:nvCxnSpPr>
        <p:spPr>
          <a:xfrm>
            <a:off x="2133600" y="4343400"/>
            <a:ext cx="1447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894" name="直线连接符 7"/>
          <p:cNvCxnSpPr/>
          <p:nvPr/>
        </p:nvCxnSpPr>
        <p:spPr>
          <a:xfrm>
            <a:off x="2278063" y="5867400"/>
            <a:ext cx="16081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7895" name="直线连接符 9"/>
          <p:cNvCxnSpPr/>
          <p:nvPr/>
        </p:nvCxnSpPr>
        <p:spPr>
          <a:xfrm>
            <a:off x="2133600" y="3411538"/>
            <a:ext cx="16081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7896" name="文本框 10"/>
          <p:cNvSpPr txBox="1"/>
          <p:nvPr/>
        </p:nvSpPr>
        <p:spPr>
          <a:xfrm>
            <a:off x="5029200" y="5334000"/>
            <a:ext cx="2890838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Can also be seen as </a:t>
            </a:r>
            <a:endParaRPr lang="en-US" altLang="zh-CN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Comic Sans MS" panose="030F0702030302020204" pitchFamily="66" charset="0"/>
              </a:rPr>
              <a:t>“constant propagation”</a:t>
            </a:r>
            <a:endParaRPr lang="zh-CN" altLang="en-US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Rewriting Comparisons</a:t>
            </a:r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Now i is almost useless </a:t>
            </a:r>
            <a:endParaRPr lang="en-US" altLang="zh-CN"/>
          </a:p>
          <a:p>
            <a:pPr lvl="1"/>
            <a:r>
              <a:rPr lang="en-US" altLang="zh-CN"/>
              <a:t>Only used in a comparison and a self-definition</a:t>
            </a:r>
            <a:endParaRPr lang="zh-CN" altLang="en-US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8916" name="文本框 5"/>
          <p:cNvSpPr txBox="1"/>
          <p:nvPr/>
        </p:nvSpPr>
        <p:spPr>
          <a:xfrm>
            <a:off x="1981200" y="3170238"/>
            <a:ext cx="2954338" cy="3478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a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i&gt;=n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 &lt;- k’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k’+4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Tell if A Structure is A Loop?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can reduce them into simpler graphs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following one is NOT a loop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node is a header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椭圆 4"/>
          <p:cNvSpPr/>
          <p:nvPr/>
        </p:nvSpPr>
        <p:spPr>
          <a:xfrm>
            <a:off x="3790950" y="48021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7413" name="椭圆 5"/>
          <p:cNvSpPr/>
          <p:nvPr/>
        </p:nvSpPr>
        <p:spPr>
          <a:xfrm>
            <a:off x="3257550" y="55260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7414" name="椭圆 6"/>
          <p:cNvSpPr/>
          <p:nvPr/>
        </p:nvSpPr>
        <p:spPr>
          <a:xfrm>
            <a:off x="4381500" y="552767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7415" name="文本框 7"/>
          <p:cNvSpPr txBox="1"/>
          <p:nvPr/>
        </p:nvSpPr>
        <p:spPr>
          <a:xfrm>
            <a:off x="3832225" y="4792663"/>
            <a:ext cx="3000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7416" name="文本框 8"/>
          <p:cNvSpPr txBox="1"/>
          <p:nvPr/>
        </p:nvSpPr>
        <p:spPr>
          <a:xfrm>
            <a:off x="3278188" y="5518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7417" name="文本框 9"/>
          <p:cNvSpPr txBox="1"/>
          <p:nvPr/>
        </p:nvSpPr>
        <p:spPr>
          <a:xfrm>
            <a:off x="4400550" y="5527675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7418" name="直线箭头连接符 11"/>
          <p:cNvCxnSpPr>
            <a:endCxn id="17415" idx="0"/>
          </p:cNvCxnSpPr>
          <p:nvPr/>
        </p:nvCxnSpPr>
        <p:spPr>
          <a:xfrm>
            <a:off x="3981450" y="4502150"/>
            <a:ext cx="0" cy="2905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19" name="直线箭头连接符 13"/>
          <p:cNvCxnSpPr/>
          <p:nvPr/>
        </p:nvCxnSpPr>
        <p:spPr>
          <a:xfrm flipH="1">
            <a:off x="3570288" y="5106988"/>
            <a:ext cx="261937" cy="4635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20" name="直线箭头连接符 16"/>
          <p:cNvCxnSpPr/>
          <p:nvPr/>
        </p:nvCxnSpPr>
        <p:spPr>
          <a:xfrm>
            <a:off x="4132263" y="5127625"/>
            <a:ext cx="344487" cy="4429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21" name="直线箭头连接符 19"/>
          <p:cNvCxnSpPr>
            <a:stCxn id="17416" idx="2"/>
          </p:cNvCxnSpPr>
          <p:nvPr/>
        </p:nvCxnSpPr>
        <p:spPr>
          <a:xfrm>
            <a:off x="3448050" y="5918200"/>
            <a:ext cx="0" cy="2555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22" name="直线箭头连接符 22"/>
          <p:cNvCxnSpPr>
            <a:stCxn id="17413" idx="5"/>
          </p:cNvCxnSpPr>
          <p:nvPr/>
        </p:nvCxnSpPr>
        <p:spPr>
          <a:xfrm flipV="1">
            <a:off x="3582988" y="5848350"/>
            <a:ext cx="838200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7423" name="直线箭头连接符 25"/>
          <p:cNvCxnSpPr/>
          <p:nvPr/>
        </p:nvCxnSpPr>
        <p:spPr>
          <a:xfrm flipH="1">
            <a:off x="3582988" y="5599113"/>
            <a:ext cx="8382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Coordinated</a:t>
            </a:r>
            <a:r>
              <a:rPr lang="zh-CN" altLang="en-US"/>
              <a:t> </a:t>
            </a:r>
            <a:r>
              <a:rPr lang="en-US" altLang="zh-CN"/>
              <a:t>Induction Variables</a:t>
            </a:r>
            <a:endParaRPr lang="zh-CN" altLang="en-US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Two induction variables are </a:t>
            </a:r>
            <a:r>
              <a:rPr lang="en-US" altLang="zh-CN" i="1"/>
              <a:t>coordinated</a:t>
            </a:r>
            <a:r>
              <a:rPr lang="en-US" altLang="zh-CN"/>
              <a:t> if: </a:t>
            </a:r>
            <a:endParaRPr lang="en-US" altLang="zh-CN"/>
          </a:p>
          <a:p>
            <a:pPr lvl="1"/>
            <a:r>
              <a:rPr lang="" altLang="zh-CN"/>
              <a:t>(x −ax )/bx = (y −ay )/by</a:t>
            </a:r>
            <a:r>
              <a:rPr lang="zh-CN" altLang="en-US"/>
              <a:t> </a:t>
            </a:r>
            <a:r>
              <a:rPr lang="en-US" altLang="zh-CN"/>
              <a:t>at</a:t>
            </a:r>
            <a:r>
              <a:rPr lang="zh-CN" altLang="en-US"/>
              <a:t> </a:t>
            </a:r>
            <a:r>
              <a:rPr lang="en-US" altLang="zh-CN"/>
              <a:t>every time during</a:t>
            </a:r>
            <a:r>
              <a:rPr lang="zh-CN" altLang="en-US"/>
              <a:t> </a:t>
            </a:r>
            <a:r>
              <a:rPr lang="en-US" altLang="zh-CN"/>
              <a:t>the loop</a:t>
            </a:r>
            <a:endParaRPr lang="en-US" altLang="zh-CN"/>
          </a:p>
          <a:p>
            <a:pPr lvl="1"/>
            <a:r>
              <a:rPr lang="en-US" altLang="zh-CN"/>
              <a:t>In the example: k’ and i are coordinated</a:t>
            </a:r>
            <a:endParaRPr lang="en-US" altLang="zh-CN"/>
          </a:p>
          <a:p>
            <a:pPr lvl="2"/>
            <a:r>
              <a:rPr lang="en-US" altLang="zh-CN"/>
              <a:t>(k’ – a)/4 = (i – 0)/1</a:t>
            </a:r>
            <a:endParaRPr lang="en-US" altLang="zh-CN"/>
          </a:p>
          <a:p>
            <a:pPr lvl="1"/>
            <a:r>
              <a:rPr lang="en-US" altLang="zh-CN"/>
              <a:t>i &gt;= n -&gt; k’ &gt;= 4*n+a</a:t>
            </a:r>
            <a:endParaRPr lang="zh-CN" altLang="en-US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Rewriting Comparisons</a:t>
            </a:r>
            <a:endParaRPr lang="zh-CN" altLang="en-US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The rewritten program should be like:</a:t>
            </a:r>
            <a:endParaRPr lang="en-US" altLang="zh-CN"/>
          </a:p>
          <a:p>
            <a:pPr lvl="1"/>
            <a:r>
              <a:rPr lang="en-US" altLang="zh-CN"/>
              <a:t>Now i becomes useless, removing it</a:t>
            </a:r>
            <a:endParaRPr lang="zh-CN" altLang="en-US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9940" name="文本框 4"/>
          <p:cNvSpPr txBox="1"/>
          <p:nvPr/>
        </p:nvSpPr>
        <p:spPr>
          <a:xfrm>
            <a:off x="2209800" y="2754313"/>
            <a:ext cx="3262313" cy="409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k’&lt;- a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b &lt;- n*4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c &lt;- a+b 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k’&gt;= c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 &lt;- k’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i &lt;- i+1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k’+4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cxnSp>
        <p:nvCxnSpPr>
          <p:cNvPr id="39941" name="直线连接符 6"/>
          <p:cNvCxnSpPr/>
          <p:nvPr/>
        </p:nvCxnSpPr>
        <p:spPr>
          <a:xfrm>
            <a:off x="2743200" y="5715000"/>
            <a:ext cx="1295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42" name="直线连接符 7"/>
          <p:cNvCxnSpPr/>
          <p:nvPr/>
        </p:nvCxnSpPr>
        <p:spPr>
          <a:xfrm>
            <a:off x="2743200" y="3276600"/>
            <a:ext cx="1295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/>
              <a:t>Rewriting Comparisons</a:t>
            </a:r>
            <a:endParaRPr lang="zh-CN" altLang="en-US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Using constant propagation: removing k&lt;-k’</a:t>
            </a:r>
            <a:endParaRPr lang="zh-CN" altLang="en-US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0">
                <a:latin typeface="Times New Roman" panose="02020603050405020304" pitchFamily="18" charset="0"/>
              </a:rPr>
            </a:fld>
            <a:endParaRPr lang="zh-CN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40964" name="文本框 4"/>
          <p:cNvSpPr txBox="1"/>
          <p:nvPr/>
        </p:nvSpPr>
        <p:spPr>
          <a:xfrm>
            <a:off x="2209800" y="3098800"/>
            <a:ext cx="3262313" cy="3170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&lt;- 0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k’&lt;- a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b &lt;- n*4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c &lt;- a+b 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L1:if k’&gt;= c goto L2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x &lt;- M[k’]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s &lt;- s+x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k’ &lt;- k’+4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   goto L1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L2 </a:t>
            </a:r>
            <a:endParaRPr lang="zh-CN" altLang="en-US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Tell if A Structure is A Loop?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can reduce them into simpler graphs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Harder to tell for a larger one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椭圆 4"/>
          <p:cNvSpPr/>
          <p:nvPr/>
        </p:nvSpPr>
        <p:spPr>
          <a:xfrm>
            <a:off x="3124200" y="42100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7" name="椭圆 5"/>
          <p:cNvSpPr/>
          <p:nvPr/>
        </p:nvSpPr>
        <p:spPr>
          <a:xfrm>
            <a:off x="2590800" y="49339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8" name="椭圆 6"/>
          <p:cNvSpPr/>
          <p:nvPr/>
        </p:nvSpPr>
        <p:spPr>
          <a:xfrm>
            <a:off x="3714750" y="49371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39" name="文本框 7"/>
          <p:cNvSpPr txBox="1"/>
          <p:nvPr/>
        </p:nvSpPr>
        <p:spPr>
          <a:xfrm>
            <a:off x="3163888" y="4200525"/>
            <a:ext cx="301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40" name="文本框 8"/>
          <p:cNvSpPr txBox="1"/>
          <p:nvPr/>
        </p:nvSpPr>
        <p:spPr>
          <a:xfrm>
            <a:off x="2609850" y="493395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4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41" name="文本框 9"/>
          <p:cNvSpPr txBox="1"/>
          <p:nvPr/>
        </p:nvSpPr>
        <p:spPr>
          <a:xfrm>
            <a:off x="3733800" y="4937125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5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8442" name="直线箭头连接符 10"/>
          <p:cNvCxnSpPr>
            <a:endCxn id="18439" idx="0"/>
          </p:cNvCxnSpPr>
          <p:nvPr/>
        </p:nvCxnSpPr>
        <p:spPr>
          <a:xfrm>
            <a:off x="2971800" y="3981450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43" name="直线箭头连接符 11"/>
          <p:cNvCxnSpPr/>
          <p:nvPr/>
        </p:nvCxnSpPr>
        <p:spPr>
          <a:xfrm flipH="1">
            <a:off x="2903538" y="4514850"/>
            <a:ext cx="260350" cy="4651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44" name="直线箭头连接符 12"/>
          <p:cNvCxnSpPr/>
          <p:nvPr/>
        </p:nvCxnSpPr>
        <p:spPr>
          <a:xfrm>
            <a:off x="3465513" y="4537075"/>
            <a:ext cx="344487" cy="4429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45" name="直线箭头连接符 13"/>
          <p:cNvCxnSpPr>
            <a:stCxn id="18438" idx="6"/>
            <a:endCxn id="18447" idx="2"/>
          </p:cNvCxnSpPr>
          <p:nvPr/>
        </p:nvCxnSpPr>
        <p:spPr>
          <a:xfrm>
            <a:off x="4095750" y="5127625"/>
            <a:ext cx="592138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46" name="直线箭头连接符 15"/>
          <p:cNvCxnSpPr>
            <a:stCxn id="18438" idx="2"/>
            <a:endCxn id="18437" idx="6"/>
          </p:cNvCxnSpPr>
          <p:nvPr/>
        </p:nvCxnSpPr>
        <p:spPr>
          <a:xfrm flipH="1" flipV="1">
            <a:off x="2971800" y="5124450"/>
            <a:ext cx="742950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447" name="椭圆 19"/>
          <p:cNvSpPr/>
          <p:nvPr/>
        </p:nvSpPr>
        <p:spPr>
          <a:xfrm>
            <a:off x="4687888" y="49403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48" name="文本框 20"/>
          <p:cNvSpPr txBox="1"/>
          <p:nvPr/>
        </p:nvSpPr>
        <p:spPr>
          <a:xfrm>
            <a:off x="4706938" y="494030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6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49" name="椭圆 23"/>
          <p:cNvSpPr/>
          <p:nvPr/>
        </p:nvSpPr>
        <p:spPr>
          <a:xfrm>
            <a:off x="2286000" y="56499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50" name="文本框 24"/>
          <p:cNvSpPr txBox="1"/>
          <p:nvPr/>
        </p:nvSpPr>
        <p:spPr>
          <a:xfrm>
            <a:off x="2305050" y="5649913"/>
            <a:ext cx="341313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8451" name="直线箭头连接符 25"/>
          <p:cNvCxnSpPr>
            <a:endCxn id="18450" idx="0"/>
          </p:cNvCxnSpPr>
          <p:nvPr/>
        </p:nvCxnSpPr>
        <p:spPr>
          <a:xfrm flipH="1">
            <a:off x="2474913" y="5280025"/>
            <a:ext cx="190500" cy="3698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452" name="椭圆 30"/>
          <p:cNvSpPr/>
          <p:nvPr/>
        </p:nvSpPr>
        <p:spPr>
          <a:xfrm>
            <a:off x="3275013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53" name="文本框 31"/>
          <p:cNvSpPr txBox="1"/>
          <p:nvPr/>
        </p:nvSpPr>
        <p:spPr>
          <a:xfrm>
            <a:off x="3294063" y="5645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54" name="椭圆 32"/>
          <p:cNvSpPr/>
          <p:nvPr/>
        </p:nvSpPr>
        <p:spPr>
          <a:xfrm>
            <a:off x="4192588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55" name="文本框 33"/>
          <p:cNvSpPr txBox="1"/>
          <p:nvPr/>
        </p:nvSpPr>
        <p:spPr>
          <a:xfrm>
            <a:off x="4211638" y="5645150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7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56" name="椭圆 34"/>
          <p:cNvSpPr/>
          <p:nvPr/>
        </p:nvSpPr>
        <p:spPr>
          <a:xfrm>
            <a:off x="5122863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57" name="文本框 35"/>
          <p:cNvSpPr txBox="1"/>
          <p:nvPr/>
        </p:nvSpPr>
        <p:spPr>
          <a:xfrm>
            <a:off x="5141913" y="5645150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9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8458" name="直线箭头连接符 36"/>
          <p:cNvCxnSpPr>
            <a:stCxn id="18449" idx="6"/>
            <a:endCxn id="18452" idx="2"/>
          </p:cNvCxnSpPr>
          <p:nvPr/>
        </p:nvCxnSpPr>
        <p:spPr>
          <a:xfrm flipV="1">
            <a:off x="2667000" y="5835650"/>
            <a:ext cx="608013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59" name="直线箭头连接符 39"/>
          <p:cNvCxnSpPr>
            <a:stCxn id="18453" idx="3"/>
            <a:endCxn id="18455" idx="1"/>
          </p:cNvCxnSpPr>
          <p:nvPr/>
        </p:nvCxnSpPr>
        <p:spPr>
          <a:xfrm>
            <a:off x="3635375" y="5845175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60" name="直线箭头连接符 42"/>
          <p:cNvCxnSpPr>
            <a:stCxn id="18455" idx="3"/>
            <a:endCxn id="18457" idx="1"/>
          </p:cNvCxnSpPr>
          <p:nvPr/>
        </p:nvCxnSpPr>
        <p:spPr>
          <a:xfrm>
            <a:off x="4554538" y="5845175"/>
            <a:ext cx="587375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61" name="直线箭头连接符 47"/>
          <p:cNvCxnSpPr/>
          <p:nvPr/>
        </p:nvCxnSpPr>
        <p:spPr>
          <a:xfrm flipH="1">
            <a:off x="3582988" y="5251450"/>
            <a:ext cx="11239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62" name="直线箭头连接符 51"/>
          <p:cNvCxnSpPr>
            <a:endCxn id="18457" idx="0"/>
          </p:cNvCxnSpPr>
          <p:nvPr/>
        </p:nvCxnSpPr>
        <p:spPr>
          <a:xfrm>
            <a:off x="5016500" y="5251450"/>
            <a:ext cx="296863" cy="3937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63" name="直线箭头连接符 54"/>
          <p:cNvCxnSpPr/>
          <p:nvPr/>
        </p:nvCxnSpPr>
        <p:spPr>
          <a:xfrm>
            <a:off x="5438775" y="5972175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464" name="椭圆 55"/>
          <p:cNvSpPr/>
          <p:nvPr/>
        </p:nvSpPr>
        <p:spPr>
          <a:xfrm>
            <a:off x="3790950" y="62484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8465" name="文本框 56"/>
          <p:cNvSpPr txBox="1"/>
          <p:nvPr/>
        </p:nvSpPr>
        <p:spPr>
          <a:xfrm>
            <a:off x="3810000" y="624840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8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8466" name="直线箭头连接符 57"/>
          <p:cNvCxnSpPr>
            <a:endCxn id="18465" idx="0"/>
          </p:cNvCxnSpPr>
          <p:nvPr/>
        </p:nvCxnSpPr>
        <p:spPr>
          <a:xfrm flipH="1">
            <a:off x="3981450" y="5988050"/>
            <a:ext cx="280988" cy="260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8467" name="直线箭头连接符 61"/>
          <p:cNvCxnSpPr>
            <a:stCxn id="18464" idx="2"/>
          </p:cNvCxnSpPr>
          <p:nvPr/>
        </p:nvCxnSpPr>
        <p:spPr>
          <a:xfrm flipH="1" flipV="1">
            <a:off x="2590800" y="5972175"/>
            <a:ext cx="12001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How to Tell if A Structure is A Loop?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We can reduce them into simpler graphs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Harder to tell for a larger one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Removing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edge (x,y) if x is the only predecessor of y and collapse them together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椭圆 5"/>
          <p:cNvSpPr/>
          <p:nvPr/>
        </p:nvSpPr>
        <p:spPr>
          <a:xfrm>
            <a:off x="6299200" y="48609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1" name="文本框 8"/>
          <p:cNvSpPr txBox="1"/>
          <p:nvPr/>
        </p:nvSpPr>
        <p:spPr>
          <a:xfrm>
            <a:off x="6316663" y="4860925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4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62" name="直线箭头连接符 11"/>
          <p:cNvCxnSpPr/>
          <p:nvPr/>
        </p:nvCxnSpPr>
        <p:spPr>
          <a:xfrm flipH="1">
            <a:off x="6611938" y="4441825"/>
            <a:ext cx="260350" cy="4651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63" name="椭圆 23"/>
          <p:cNvSpPr/>
          <p:nvPr/>
        </p:nvSpPr>
        <p:spPr>
          <a:xfrm>
            <a:off x="5994400" y="55768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4" name="文本框 24"/>
          <p:cNvSpPr txBox="1"/>
          <p:nvPr/>
        </p:nvSpPr>
        <p:spPr>
          <a:xfrm>
            <a:off x="6013450" y="5576888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65" name="直线箭头连接符 25"/>
          <p:cNvCxnSpPr>
            <a:endCxn id="19464" idx="0"/>
          </p:cNvCxnSpPr>
          <p:nvPr/>
        </p:nvCxnSpPr>
        <p:spPr>
          <a:xfrm flipH="1">
            <a:off x="6183313" y="5207000"/>
            <a:ext cx="188912" cy="3698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66" name="椭圆 30"/>
          <p:cNvSpPr/>
          <p:nvPr/>
        </p:nvSpPr>
        <p:spPr>
          <a:xfrm>
            <a:off x="6981825" y="55721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67" name="文本框 31"/>
          <p:cNvSpPr txBox="1"/>
          <p:nvPr/>
        </p:nvSpPr>
        <p:spPr>
          <a:xfrm>
            <a:off x="7002463" y="557212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68" name="直线箭头连接符 36"/>
          <p:cNvCxnSpPr>
            <a:stCxn id="19463" idx="6"/>
            <a:endCxn id="19466" idx="2"/>
          </p:cNvCxnSpPr>
          <p:nvPr/>
        </p:nvCxnSpPr>
        <p:spPr>
          <a:xfrm flipV="1">
            <a:off x="6375400" y="5762625"/>
            <a:ext cx="606425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69" name="直线箭头连接符 39"/>
          <p:cNvCxnSpPr>
            <a:stCxn id="19467" idx="3"/>
          </p:cNvCxnSpPr>
          <p:nvPr/>
        </p:nvCxnSpPr>
        <p:spPr>
          <a:xfrm>
            <a:off x="7343775" y="5772150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70" name="直线箭头连接符 61"/>
          <p:cNvCxnSpPr/>
          <p:nvPr/>
        </p:nvCxnSpPr>
        <p:spPr>
          <a:xfrm flipH="1">
            <a:off x="6299200" y="5899150"/>
            <a:ext cx="7239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71" name="直线箭头连接符 18"/>
          <p:cNvCxnSpPr>
            <a:endCxn id="19467" idx="0"/>
          </p:cNvCxnSpPr>
          <p:nvPr/>
        </p:nvCxnSpPr>
        <p:spPr>
          <a:xfrm>
            <a:off x="6611938" y="5184775"/>
            <a:ext cx="560387" cy="387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72" name="椭圆 74"/>
          <p:cNvSpPr/>
          <p:nvPr/>
        </p:nvSpPr>
        <p:spPr>
          <a:xfrm>
            <a:off x="1708150" y="42100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73" name="椭圆 75"/>
          <p:cNvSpPr/>
          <p:nvPr/>
        </p:nvSpPr>
        <p:spPr>
          <a:xfrm>
            <a:off x="1174750" y="49339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74" name="椭圆 76"/>
          <p:cNvSpPr/>
          <p:nvPr/>
        </p:nvSpPr>
        <p:spPr>
          <a:xfrm>
            <a:off x="2297113" y="49371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75" name="文本框 77"/>
          <p:cNvSpPr txBox="1"/>
          <p:nvPr/>
        </p:nvSpPr>
        <p:spPr>
          <a:xfrm>
            <a:off x="1747838" y="4200525"/>
            <a:ext cx="3000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76" name="文本框 78"/>
          <p:cNvSpPr txBox="1"/>
          <p:nvPr/>
        </p:nvSpPr>
        <p:spPr>
          <a:xfrm>
            <a:off x="1192213" y="49339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4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77" name="文本框 79"/>
          <p:cNvSpPr txBox="1"/>
          <p:nvPr/>
        </p:nvSpPr>
        <p:spPr>
          <a:xfrm>
            <a:off x="2317750" y="4937125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5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78" name="直线箭头连接符 80"/>
          <p:cNvCxnSpPr>
            <a:endCxn id="19475" idx="0"/>
          </p:cNvCxnSpPr>
          <p:nvPr/>
        </p:nvCxnSpPr>
        <p:spPr>
          <a:xfrm>
            <a:off x="1555750" y="3981450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79" name="直线箭头连接符 81"/>
          <p:cNvCxnSpPr/>
          <p:nvPr/>
        </p:nvCxnSpPr>
        <p:spPr>
          <a:xfrm flipH="1">
            <a:off x="1487488" y="4514850"/>
            <a:ext cx="260350" cy="46513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80" name="直线箭头连接符 82"/>
          <p:cNvCxnSpPr/>
          <p:nvPr/>
        </p:nvCxnSpPr>
        <p:spPr>
          <a:xfrm>
            <a:off x="2047875" y="4537075"/>
            <a:ext cx="346075" cy="4429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81" name="直线箭头连接符 83"/>
          <p:cNvCxnSpPr>
            <a:stCxn id="19474" idx="6"/>
            <a:endCxn id="19483" idx="2"/>
          </p:cNvCxnSpPr>
          <p:nvPr/>
        </p:nvCxnSpPr>
        <p:spPr>
          <a:xfrm>
            <a:off x="2678113" y="5127625"/>
            <a:ext cx="592137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82" name="直线箭头连接符 84"/>
          <p:cNvCxnSpPr>
            <a:stCxn id="19474" idx="2"/>
            <a:endCxn id="19473" idx="6"/>
          </p:cNvCxnSpPr>
          <p:nvPr/>
        </p:nvCxnSpPr>
        <p:spPr>
          <a:xfrm flipH="1" flipV="1">
            <a:off x="1555750" y="5124450"/>
            <a:ext cx="741363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83" name="椭圆 85"/>
          <p:cNvSpPr/>
          <p:nvPr/>
        </p:nvSpPr>
        <p:spPr>
          <a:xfrm>
            <a:off x="3270250" y="49403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84" name="文本框 86"/>
          <p:cNvSpPr txBox="1"/>
          <p:nvPr/>
        </p:nvSpPr>
        <p:spPr>
          <a:xfrm>
            <a:off x="3290888" y="494030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6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85" name="椭圆 87"/>
          <p:cNvSpPr/>
          <p:nvPr/>
        </p:nvSpPr>
        <p:spPr>
          <a:xfrm>
            <a:off x="869950" y="56499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86" name="文本框 88"/>
          <p:cNvSpPr txBox="1"/>
          <p:nvPr/>
        </p:nvSpPr>
        <p:spPr>
          <a:xfrm>
            <a:off x="887413" y="5649913"/>
            <a:ext cx="341312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87" name="直线箭头连接符 89"/>
          <p:cNvCxnSpPr>
            <a:endCxn id="19486" idx="0"/>
          </p:cNvCxnSpPr>
          <p:nvPr/>
        </p:nvCxnSpPr>
        <p:spPr>
          <a:xfrm flipH="1">
            <a:off x="1058863" y="5280025"/>
            <a:ext cx="188912" cy="3698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88" name="椭圆 90"/>
          <p:cNvSpPr/>
          <p:nvPr/>
        </p:nvSpPr>
        <p:spPr>
          <a:xfrm>
            <a:off x="1857375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89" name="文本框 91"/>
          <p:cNvSpPr txBox="1"/>
          <p:nvPr/>
        </p:nvSpPr>
        <p:spPr>
          <a:xfrm>
            <a:off x="1876425" y="5645150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90" name="椭圆 92"/>
          <p:cNvSpPr/>
          <p:nvPr/>
        </p:nvSpPr>
        <p:spPr>
          <a:xfrm>
            <a:off x="2776538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91" name="文本框 93"/>
          <p:cNvSpPr txBox="1"/>
          <p:nvPr/>
        </p:nvSpPr>
        <p:spPr>
          <a:xfrm>
            <a:off x="2795588" y="5645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7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92" name="椭圆 94"/>
          <p:cNvSpPr/>
          <p:nvPr/>
        </p:nvSpPr>
        <p:spPr>
          <a:xfrm>
            <a:off x="3705225" y="56451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493" name="文本框 95"/>
          <p:cNvSpPr txBox="1"/>
          <p:nvPr/>
        </p:nvSpPr>
        <p:spPr>
          <a:xfrm>
            <a:off x="3725863" y="564515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9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494" name="直线箭头连接符 96"/>
          <p:cNvCxnSpPr>
            <a:stCxn id="19485" idx="6"/>
            <a:endCxn id="19488" idx="2"/>
          </p:cNvCxnSpPr>
          <p:nvPr/>
        </p:nvCxnSpPr>
        <p:spPr>
          <a:xfrm flipV="1">
            <a:off x="1250950" y="5835650"/>
            <a:ext cx="606425" cy="47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95" name="直线箭头连接符 97"/>
          <p:cNvCxnSpPr>
            <a:stCxn id="19489" idx="3"/>
            <a:endCxn id="19491" idx="1"/>
          </p:cNvCxnSpPr>
          <p:nvPr/>
        </p:nvCxnSpPr>
        <p:spPr>
          <a:xfrm>
            <a:off x="2219325" y="5845175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96" name="直线箭头连接符 98"/>
          <p:cNvCxnSpPr>
            <a:stCxn id="19491" idx="3"/>
            <a:endCxn id="19493" idx="1"/>
          </p:cNvCxnSpPr>
          <p:nvPr/>
        </p:nvCxnSpPr>
        <p:spPr>
          <a:xfrm>
            <a:off x="3136900" y="5845175"/>
            <a:ext cx="5889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97" name="直线箭头连接符 99"/>
          <p:cNvCxnSpPr/>
          <p:nvPr/>
        </p:nvCxnSpPr>
        <p:spPr>
          <a:xfrm flipH="1">
            <a:off x="2166938" y="5251450"/>
            <a:ext cx="11239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98" name="直线箭头连接符 100"/>
          <p:cNvCxnSpPr>
            <a:endCxn id="19493" idx="0"/>
          </p:cNvCxnSpPr>
          <p:nvPr/>
        </p:nvCxnSpPr>
        <p:spPr>
          <a:xfrm>
            <a:off x="3600450" y="5251450"/>
            <a:ext cx="295275" cy="3937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99" name="直线箭头连接符 101"/>
          <p:cNvCxnSpPr/>
          <p:nvPr/>
        </p:nvCxnSpPr>
        <p:spPr>
          <a:xfrm>
            <a:off x="4021138" y="5972175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500" name="椭圆 102"/>
          <p:cNvSpPr/>
          <p:nvPr/>
        </p:nvSpPr>
        <p:spPr>
          <a:xfrm>
            <a:off x="2373313" y="62484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501" name="文本框 103"/>
          <p:cNvSpPr txBox="1"/>
          <p:nvPr/>
        </p:nvSpPr>
        <p:spPr>
          <a:xfrm>
            <a:off x="2393950" y="624840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8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19502" name="直线箭头连接符 104"/>
          <p:cNvCxnSpPr>
            <a:endCxn id="19501" idx="0"/>
          </p:cNvCxnSpPr>
          <p:nvPr/>
        </p:nvCxnSpPr>
        <p:spPr>
          <a:xfrm flipH="1">
            <a:off x="2563813" y="5988050"/>
            <a:ext cx="282575" cy="260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503" name="直线箭头连接符 105"/>
          <p:cNvCxnSpPr>
            <a:stCxn id="19500" idx="2"/>
          </p:cNvCxnSpPr>
          <p:nvPr/>
        </p:nvCxnSpPr>
        <p:spPr>
          <a:xfrm flipH="1" flipV="1">
            <a:off x="1174750" y="5972175"/>
            <a:ext cx="1198563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504" name="右箭头 106"/>
          <p:cNvSpPr/>
          <p:nvPr/>
        </p:nvSpPr>
        <p:spPr>
          <a:xfrm>
            <a:off x="4594225" y="5073650"/>
            <a:ext cx="763588" cy="484188"/>
          </a:xfrm>
          <a:prstGeom prst="right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19505" name="文本框 107"/>
          <p:cNvSpPr txBox="1"/>
          <p:nvPr/>
        </p:nvSpPr>
        <p:spPr>
          <a:xfrm>
            <a:off x="3690938" y="4090988"/>
            <a:ext cx="2798762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del 6-&gt;9, 5-&gt;4</a:t>
            </a:r>
            <a:endParaRPr lang="en-US" altLang="zh-CN" sz="18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merge</a:t>
            </a:r>
            <a:r>
              <a:rPr lang="zh-CN" altLang="en-US" sz="1800" b="1">
                <a:ea typeface="宋体" panose="02010600030101010101" pitchFamily="2" charset="-122"/>
              </a:rPr>
              <a:t> </a:t>
            </a:r>
            <a:r>
              <a:rPr lang="en-US" altLang="zh-CN" sz="1800" b="1">
                <a:ea typeface="宋体" panose="02010600030101010101" pitchFamily="2" charset="-122"/>
              </a:rPr>
              <a:t>(7,9), (3,7), (7,8),</a:t>
            </a:r>
            <a:endParaRPr lang="en-US" altLang="zh-CN" sz="1800" b="1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ea typeface="宋体" panose="02010600030101010101" pitchFamily="2" charset="-122"/>
              </a:rPr>
              <a:t>(5,6), (1,5), (1,4) 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Naming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It: Reducible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Flow Graph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Irreducible: containing the following subgraph after ”simplification”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Reducible: does not contain the subgraph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椭圆 4"/>
          <p:cNvSpPr/>
          <p:nvPr/>
        </p:nvSpPr>
        <p:spPr>
          <a:xfrm>
            <a:off x="6299200" y="4598988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85" name="文本框 5"/>
          <p:cNvSpPr txBox="1"/>
          <p:nvPr/>
        </p:nvSpPr>
        <p:spPr>
          <a:xfrm>
            <a:off x="6316663" y="4598988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4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486" name="直线箭头连接符 6"/>
          <p:cNvCxnSpPr/>
          <p:nvPr/>
        </p:nvCxnSpPr>
        <p:spPr>
          <a:xfrm flipH="1">
            <a:off x="6611938" y="4179888"/>
            <a:ext cx="260350" cy="4635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87" name="椭圆 7"/>
          <p:cNvSpPr/>
          <p:nvPr/>
        </p:nvSpPr>
        <p:spPr>
          <a:xfrm>
            <a:off x="5994400" y="531495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88" name="文本框 8"/>
          <p:cNvSpPr txBox="1"/>
          <p:nvPr/>
        </p:nvSpPr>
        <p:spPr>
          <a:xfrm>
            <a:off x="6013450" y="531495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489" name="直线箭头连接符 9"/>
          <p:cNvCxnSpPr>
            <a:endCxn id="20488" idx="0"/>
          </p:cNvCxnSpPr>
          <p:nvPr/>
        </p:nvCxnSpPr>
        <p:spPr>
          <a:xfrm flipH="1">
            <a:off x="6183313" y="4943475"/>
            <a:ext cx="188912" cy="3714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0" name="椭圆 10"/>
          <p:cNvSpPr/>
          <p:nvPr/>
        </p:nvSpPr>
        <p:spPr>
          <a:xfrm>
            <a:off x="6981825" y="53086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91" name="文本框 11"/>
          <p:cNvSpPr txBox="1"/>
          <p:nvPr/>
        </p:nvSpPr>
        <p:spPr>
          <a:xfrm>
            <a:off x="7002463" y="5308600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492" name="直线箭头连接符 12"/>
          <p:cNvCxnSpPr>
            <a:stCxn id="20487" idx="6"/>
            <a:endCxn id="20490" idx="2"/>
          </p:cNvCxnSpPr>
          <p:nvPr/>
        </p:nvCxnSpPr>
        <p:spPr>
          <a:xfrm flipV="1">
            <a:off x="6375400" y="5499100"/>
            <a:ext cx="606425" cy="6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493" name="直线箭头连接符 13"/>
          <p:cNvCxnSpPr>
            <a:stCxn id="20491" idx="3"/>
          </p:cNvCxnSpPr>
          <p:nvPr/>
        </p:nvCxnSpPr>
        <p:spPr>
          <a:xfrm>
            <a:off x="7343775" y="5508625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494" name="直线箭头连接符 14"/>
          <p:cNvCxnSpPr/>
          <p:nvPr/>
        </p:nvCxnSpPr>
        <p:spPr>
          <a:xfrm flipH="1">
            <a:off x="6299200" y="5635625"/>
            <a:ext cx="723900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495" name="直线箭头连接符 15"/>
          <p:cNvCxnSpPr>
            <a:endCxn id="20491" idx="0"/>
          </p:cNvCxnSpPr>
          <p:nvPr/>
        </p:nvCxnSpPr>
        <p:spPr>
          <a:xfrm>
            <a:off x="6611938" y="4922838"/>
            <a:ext cx="560387" cy="38576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6" name="椭圆 16"/>
          <p:cNvSpPr/>
          <p:nvPr/>
        </p:nvSpPr>
        <p:spPr>
          <a:xfrm>
            <a:off x="1708150" y="39481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97" name="椭圆 17"/>
          <p:cNvSpPr/>
          <p:nvPr/>
        </p:nvSpPr>
        <p:spPr>
          <a:xfrm>
            <a:off x="1174750" y="467201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98" name="椭圆 18"/>
          <p:cNvSpPr/>
          <p:nvPr/>
        </p:nvSpPr>
        <p:spPr>
          <a:xfrm>
            <a:off x="2297113" y="4673600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499" name="文本框 19"/>
          <p:cNvSpPr txBox="1"/>
          <p:nvPr/>
        </p:nvSpPr>
        <p:spPr>
          <a:xfrm>
            <a:off x="1747838" y="3938588"/>
            <a:ext cx="3000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00" name="文本框 20"/>
          <p:cNvSpPr txBox="1"/>
          <p:nvPr/>
        </p:nvSpPr>
        <p:spPr>
          <a:xfrm>
            <a:off x="1192213" y="4672013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4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01" name="文本框 21"/>
          <p:cNvSpPr txBox="1"/>
          <p:nvPr/>
        </p:nvSpPr>
        <p:spPr>
          <a:xfrm>
            <a:off x="2317750" y="4673600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5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502" name="直线箭头连接符 22"/>
          <p:cNvCxnSpPr>
            <a:endCxn id="20499" idx="0"/>
          </p:cNvCxnSpPr>
          <p:nvPr/>
        </p:nvCxnSpPr>
        <p:spPr>
          <a:xfrm>
            <a:off x="1555750" y="3719513"/>
            <a:ext cx="342900" cy="2190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03" name="直线箭头连接符 23"/>
          <p:cNvCxnSpPr/>
          <p:nvPr/>
        </p:nvCxnSpPr>
        <p:spPr>
          <a:xfrm flipH="1">
            <a:off x="1487488" y="4252913"/>
            <a:ext cx="260350" cy="46513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04" name="直线箭头连接符 24"/>
          <p:cNvCxnSpPr/>
          <p:nvPr/>
        </p:nvCxnSpPr>
        <p:spPr>
          <a:xfrm>
            <a:off x="2047875" y="4275138"/>
            <a:ext cx="346075" cy="442912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05" name="直线箭头连接符 25"/>
          <p:cNvCxnSpPr>
            <a:stCxn id="20498" idx="6"/>
            <a:endCxn id="20507" idx="2"/>
          </p:cNvCxnSpPr>
          <p:nvPr/>
        </p:nvCxnSpPr>
        <p:spPr>
          <a:xfrm>
            <a:off x="2678113" y="4864100"/>
            <a:ext cx="592137" cy="31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06" name="直线箭头连接符 26"/>
          <p:cNvCxnSpPr>
            <a:stCxn id="20498" idx="2"/>
            <a:endCxn id="20497" idx="6"/>
          </p:cNvCxnSpPr>
          <p:nvPr/>
        </p:nvCxnSpPr>
        <p:spPr>
          <a:xfrm flipH="1" flipV="1">
            <a:off x="1555750" y="4862513"/>
            <a:ext cx="741363" cy="15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507" name="椭圆 27"/>
          <p:cNvSpPr/>
          <p:nvPr/>
        </p:nvSpPr>
        <p:spPr>
          <a:xfrm>
            <a:off x="3270250" y="467677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08" name="文本框 28"/>
          <p:cNvSpPr txBox="1"/>
          <p:nvPr/>
        </p:nvSpPr>
        <p:spPr>
          <a:xfrm>
            <a:off x="3290888" y="4676775"/>
            <a:ext cx="341312" cy="4016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6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09" name="椭圆 29"/>
          <p:cNvSpPr/>
          <p:nvPr/>
        </p:nvSpPr>
        <p:spPr>
          <a:xfrm>
            <a:off x="869950" y="538797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10" name="文本框 30"/>
          <p:cNvSpPr txBox="1"/>
          <p:nvPr/>
        </p:nvSpPr>
        <p:spPr>
          <a:xfrm>
            <a:off x="887413" y="538797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511" name="直线箭头连接符 31"/>
          <p:cNvCxnSpPr>
            <a:endCxn id="20510" idx="0"/>
          </p:cNvCxnSpPr>
          <p:nvPr/>
        </p:nvCxnSpPr>
        <p:spPr>
          <a:xfrm flipH="1">
            <a:off x="1058863" y="5018088"/>
            <a:ext cx="188912" cy="369887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512" name="椭圆 32"/>
          <p:cNvSpPr/>
          <p:nvPr/>
        </p:nvSpPr>
        <p:spPr>
          <a:xfrm>
            <a:off x="1857375" y="53816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13" name="文本框 33"/>
          <p:cNvSpPr txBox="1"/>
          <p:nvPr/>
        </p:nvSpPr>
        <p:spPr>
          <a:xfrm>
            <a:off x="1876425" y="5381625"/>
            <a:ext cx="342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14" name="椭圆 34"/>
          <p:cNvSpPr/>
          <p:nvPr/>
        </p:nvSpPr>
        <p:spPr>
          <a:xfrm>
            <a:off x="2776538" y="53816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15" name="文本框 35"/>
          <p:cNvSpPr txBox="1"/>
          <p:nvPr/>
        </p:nvSpPr>
        <p:spPr>
          <a:xfrm>
            <a:off x="2795588" y="538162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7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16" name="椭圆 36"/>
          <p:cNvSpPr/>
          <p:nvPr/>
        </p:nvSpPr>
        <p:spPr>
          <a:xfrm>
            <a:off x="3705225" y="5381625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17" name="文本框 37"/>
          <p:cNvSpPr txBox="1"/>
          <p:nvPr/>
        </p:nvSpPr>
        <p:spPr>
          <a:xfrm>
            <a:off x="3725863" y="5381625"/>
            <a:ext cx="341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9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518" name="直线箭头连接符 38"/>
          <p:cNvCxnSpPr>
            <a:stCxn id="20509" idx="6"/>
            <a:endCxn id="20512" idx="2"/>
          </p:cNvCxnSpPr>
          <p:nvPr/>
        </p:nvCxnSpPr>
        <p:spPr>
          <a:xfrm flipV="1">
            <a:off x="1250950" y="5572125"/>
            <a:ext cx="606425" cy="6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19" name="直线箭头连接符 39"/>
          <p:cNvCxnSpPr>
            <a:stCxn id="20513" idx="3"/>
            <a:endCxn id="20515" idx="1"/>
          </p:cNvCxnSpPr>
          <p:nvPr/>
        </p:nvCxnSpPr>
        <p:spPr>
          <a:xfrm>
            <a:off x="2219325" y="5581650"/>
            <a:ext cx="5762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20" name="直线箭头连接符 40"/>
          <p:cNvCxnSpPr>
            <a:stCxn id="20515" idx="3"/>
            <a:endCxn id="20517" idx="1"/>
          </p:cNvCxnSpPr>
          <p:nvPr/>
        </p:nvCxnSpPr>
        <p:spPr>
          <a:xfrm>
            <a:off x="3136900" y="5581650"/>
            <a:ext cx="588963" cy="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21" name="直线箭头连接符 41"/>
          <p:cNvCxnSpPr/>
          <p:nvPr/>
        </p:nvCxnSpPr>
        <p:spPr>
          <a:xfrm flipH="1">
            <a:off x="2166938" y="4987925"/>
            <a:ext cx="1123950" cy="4667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22" name="直线箭头连接符 42"/>
          <p:cNvCxnSpPr>
            <a:endCxn id="20517" idx="0"/>
          </p:cNvCxnSpPr>
          <p:nvPr/>
        </p:nvCxnSpPr>
        <p:spPr>
          <a:xfrm>
            <a:off x="3600450" y="4987925"/>
            <a:ext cx="295275" cy="3937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23" name="直线箭头连接符 43"/>
          <p:cNvCxnSpPr/>
          <p:nvPr/>
        </p:nvCxnSpPr>
        <p:spPr>
          <a:xfrm>
            <a:off x="4021138" y="5708650"/>
            <a:ext cx="342900" cy="2206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524" name="椭圆 44"/>
          <p:cNvSpPr/>
          <p:nvPr/>
        </p:nvSpPr>
        <p:spPr>
          <a:xfrm>
            <a:off x="2373313" y="5986463"/>
            <a:ext cx="381000" cy="381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20525" name="文本框 45"/>
          <p:cNvSpPr txBox="1"/>
          <p:nvPr/>
        </p:nvSpPr>
        <p:spPr>
          <a:xfrm>
            <a:off x="2393950" y="5986463"/>
            <a:ext cx="3413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ea typeface="宋体" panose="02010600030101010101" pitchFamily="2" charset="-122"/>
              </a:rPr>
              <a:t>8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20526" name="直线箭头连接符 46"/>
          <p:cNvCxnSpPr>
            <a:endCxn id="20525" idx="0"/>
          </p:cNvCxnSpPr>
          <p:nvPr/>
        </p:nvCxnSpPr>
        <p:spPr>
          <a:xfrm flipH="1">
            <a:off x="2563813" y="5726113"/>
            <a:ext cx="282575" cy="26035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0527" name="直线箭头连接符 47"/>
          <p:cNvCxnSpPr>
            <a:stCxn id="20524" idx="2"/>
          </p:cNvCxnSpPr>
          <p:nvPr/>
        </p:nvCxnSpPr>
        <p:spPr>
          <a:xfrm flipH="1" flipV="1">
            <a:off x="1174750" y="5708650"/>
            <a:ext cx="1198563" cy="46831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528" name="右箭头 50"/>
          <p:cNvSpPr/>
          <p:nvPr/>
        </p:nvSpPr>
        <p:spPr>
          <a:xfrm>
            <a:off x="4594225" y="4811713"/>
            <a:ext cx="763588" cy="484187"/>
          </a:xfrm>
          <a:prstGeom prst="rightArrow">
            <a:avLst>
              <a:gd name="adj1" fmla="val 50000"/>
              <a:gd name="adj2" fmla="val 500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Naming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It: Reducible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Flow Graph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zh-CN">
                <a:ea typeface="宋体" panose="02010600030101010101" pitchFamily="2" charset="-122"/>
              </a:rPr>
              <a:t>Common control-flow constructs can only generate reducible flow graphs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If-then, if-then-else, while-do, repeat-until, break…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114800"/>
            <a:ext cx="3860800" cy="2286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1509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57600"/>
            <a:ext cx="85090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右箭头 51"/>
          <p:cNvSpPr/>
          <p:nvPr/>
        </p:nvSpPr>
        <p:spPr>
          <a:xfrm>
            <a:off x="5021263" y="5014913"/>
            <a:ext cx="765175" cy="485775"/>
          </a:xfrm>
          <a:prstGeom prst="rightArrow">
            <a:avLst>
              <a:gd name="adj1" fmla="val 50000"/>
              <a:gd name="adj2" fmla="val 499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Naming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It: Reducible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Flow Graph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zh-CN">
                <a:ea typeface="宋体" panose="02010600030101010101" pitchFamily="2" charset="-122"/>
              </a:rPr>
              <a:t>Common control-flow constructs can only generate reducible flow graphs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If-then, if-then-else, while-do, repeat-until, break… 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Also a kind of “flow graph”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Prior optimizations can be done atop them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c04063a-bce4-4595-ae73-c0e2f4222dc3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8982</Words>
  <Application>WPS 演示</Application>
  <PresentationFormat>全屏显示(4:3)</PresentationFormat>
  <Paragraphs>769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Comic Sans MS</vt:lpstr>
      <vt:lpstr>Times New Roman</vt:lpstr>
      <vt:lpstr>Courier New</vt:lpstr>
      <vt:lpstr>微软雅黑</vt:lpstr>
      <vt:lpstr>Arial Unicode MS</vt:lpstr>
      <vt:lpstr>icfp99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Binyu Zang</dc:creator>
  <cp:lastModifiedBy>李昱翰</cp:lastModifiedBy>
  <cp:revision>1381</cp:revision>
  <dcterms:created xsi:type="dcterms:W3CDTF">2000-01-15T07:54:11Z</dcterms:created>
  <dcterms:modified xsi:type="dcterms:W3CDTF">2023-01-02T08:32:07Z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70D286223427449790C132A6B7A0E99E</vt:lpwstr>
  </property>
  <property fmtid="{D5CDD505-2E9C-101B-9397-08002B2CF9AE}" pid="3" name="KSOProductBuildVer">
    <vt:lpwstr>2052-11.1.0.12980</vt:lpwstr>
  </property>
</Properties>
</file>