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711" r:id="rId3"/>
    <p:sldId id="712" r:id="rId4"/>
    <p:sldId id="654" r:id="rId5"/>
    <p:sldId id="655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52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88" r:id="rId35"/>
    <p:sldId id="713" r:id="rId36"/>
    <p:sldId id="714" r:id="rId37"/>
    <p:sldId id="715" r:id="rId38"/>
    <p:sldId id="716" r:id="rId39"/>
    <p:sldId id="717" r:id="rId40"/>
    <p:sldId id="718" r:id="rId41"/>
    <p:sldId id="719" r:id="rId42"/>
    <p:sldId id="720" r:id="rId43"/>
    <p:sldId id="721" r:id="rId44"/>
    <p:sldId id="722" r:id="rId45"/>
    <p:sldId id="723" r:id="rId46"/>
    <p:sldId id="724" r:id="rId47"/>
    <p:sldId id="476" r:id="rId48"/>
    <p:sldId id="402" r:id="rId49"/>
    <p:sldId id="404" r:id="rId50"/>
    <p:sldId id="405" r:id="rId51"/>
    <p:sldId id="406" r:id="rId53"/>
    <p:sldId id="407" r:id="rId54"/>
    <p:sldId id="408" r:id="rId55"/>
    <p:sldId id="409" r:id="rId56"/>
    <p:sldId id="411" r:id="rId57"/>
    <p:sldId id="410" r:id="rId58"/>
    <p:sldId id="412" r:id="rId59"/>
    <p:sldId id="413" r:id="rId60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67" d="100"/>
          <a:sy n="67" d="100"/>
        </p:scale>
        <p:origin x="122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666A73-2E72-4C81-AA13-88068D7813D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74F0A-5CE7-4FC5-BAB4-0C453091AC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yzang@sjtu.edu.c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Lexical Analysis</a:t>
            </a:r>
            <a:b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Regular Expressions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5745" y="3875405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词法分析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Lexical Analyzer: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514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The lexer usually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discards “uninteresting” strings</a:t>
            </a:r>
            <a:r>
              <a:rPr lang="en-US" altLang="zh-CN" sz="2400" dirty="0">
                <a:ea typeface="宋体" panose="02010600030101010101" pitchFamily="2" charset="-122"/>
              </a:rPr>
              <a:t> that don’t contribute to parsing.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Examples: Whitespace, Comments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Question: What happens if we remove all whitespace and all comments prior to lexing?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7893" name="Rectangle 6"/>
          <p:cNvSpPr/>
          <p:nvPr/>
        </p:nvSpPr>
        <p:spPr>
          <a:xfrm>
            <a:off x="4495800" y="3733800"/>
            <a:ext cx="2895600" cy="2743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Fortran Program: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program main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integer i,j,ij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i=1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j=2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ij=0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i   j=i+j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print *, ij</a:t>
            </a:r>
            <a:b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end</a:t>
            </a:r>
            <a:endParaRPr lang="zh-CN" altLang="en-US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7894" name="Rectangle 7"/>
          <p:cNvSpPr/>
          <p:nvPr/>
        </p:nvSpPr>
        <p:spPr>
          <a:xfrm>
            <a:off x="914400" y="3657600"/>
            <a:ext cx="3276600" cy="2590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C Program: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main()</a:t>
            </a:r>
            <a:endParaRPr lang="en-US" altLang="zh-CN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{</a:t>
            </a:r>
            <a:endParaRPr lang="en-US" altLang="zh-CN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int i=1, j=2, ij=0;</a:t>
            </a:r>
            <a:endParaRPr lang="en-US" altLang="zh-CN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i j=i+j;</a:t>
            </a:r>
            <a:endParaRPr lang="en-US" altLang="zh-CN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        printf("%d\n", ij);</a:t>
            </a:r>
            <a:endParaRPr lang="en-US" altLang="zh-CN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9900CC"/>
                </a:solidFill>
                <a:ea typeface="宋体" panose="02010600030101010101" pitchFamily="2" charset="-122"/>
              </a:rPr>
              <a:t>}</a:t>
            </a:r>
            <a:endParaRPr lang="en-US" altLang="zh-CN" sz="1800" b="1" dirty="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11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Ambiguities and Lookahead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Two important points: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The goal of lexer is to partition the string.  This is implemented by reading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left-to-right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recognizing one token at a time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“Lookahead” may be required to decide where one token ends and the next token begins (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especially in Fortran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	DO 5  I = 1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	DO 5  I = 1.25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	DO 5  I = 1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25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	if (then .gt. else) then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                then = else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        else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                else = then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rgbClr val="9900CC"/>
                </a:solidFill>
                <a:ea typeface="宋体" panose="02010600030101010101" pitchFamily="2" charset="-122"/>
              </a:rPr>
              <a:t>        endif</a:t>
            </a:r>
            <a:endParaRPr lang="en-US" altLang="zh-CN" sz="1600" dirty="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7040" y="4313555"/>
            <a:ext cx="273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最后一行是一个循环！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In general,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there is a set of strings in the input for which the same </a:t>
            </a:r>
            <a:r>
              <a:rPr lang="en-US" altLang="zh-CN" sz="2000" b="1" i="1" dirty="0">
                <a:ea typeface="宋体" panose="02010600030101010101" pitchFamily="2" charset="-122"/>
              </a:rPr>
              <a:t>token</a:t>
            </a:r>
            <a:r>
              <a:rPr lang="en-US" altLang="zh-CN" sz="2000" dirty="0">
                <a:ea typeface="宋体" panose="02010600030101010101" pitchFamily="2" charset="-122"/>
              </a:rPr>
              <a:t> is produced as output.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This set of strings  is described by a rule called a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pattern</a:t>
            </a:r>
            <a:r>
              <a:rPr lang="en-US" altLang="zh-CN" sz="2000" dirty="0">
                <a:ea typeface="宋体" panose="02010600030101010101" pitchFamily="2" charset="-122"/>
              </a:rPr>
              <a:t> associated with the token.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The pattern is said to match each string in the set.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There are several formalisms for specifying tokens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Regular languages are the most popular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Simple and useful theory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Easy to understand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Efficient implementations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200" dirty="0">
                <a:ea typeface="宋体" panose="02010600030101010101" pitchFamily="2" charset="-122"/>
              </a:rPr>
              <a:t>Language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3733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Def. </a:t>
            </a:r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b="1" dirty="0">
                <a:latin typeface="Math A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be a set of characters (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is called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the </a:t>
            </a:r>
            <a:r>
              <a:rPr lang="en-US" altLang="zh-CN" i="1" dirty="0">
                <a:ea typeface="宋体" panose="02010600030101010101" pitchFamily="2" charset="-122"/>
              </a:rPr>
              <a:t>alphabet </a:t>
            </a:r>
            <a:r>
              <a:rPr lang="en-US" altLang="zh-CN" dirty="0">
                <a:ea typeface="宋体" panose="02010600030101010101" pitchFamily="2" charset="-122"/>
              </a:rPr>
              <a:t>). A </a:t>
            </a:r>
            <a:r>
              <a:rPr lang="en-US" altLang="zh-CN" i="1" dirty="0">
                <a:solidFill>
                  <a:srgbClr val="9900CC"/>
                </a:solidFill>
                <a:ea typeface="宋体" panose="02010600030101010101" pitchFamily="2" charset="-122"/>
              </a:rPr>
              <a:t>language over </a:t>
            </a:r>
            <a:r>
              <a:rPr lang="en-US" altLang="zh-CN" b="1" dirty="0">
                <a:solidFill>
                  <a:srgbClr val="9900CC"/>
                </a:solidFill>
                <a:latin typeface="Math A" pitchFamily="18" charset="2"/>
                <a:ea typeface="宋体" panose="02010600030101010101" pitchFamily="2" charset="-122"/>
              </a:rPr>
              <a:t>S</a:t>
            </a:r>
            <a:r>
              <a:rPr lang="en-US" altLang="zh-CN" b="1" dirty="0">
                <a:latin typeface="Math A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a set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of strings of characters drawn from </a:t>
            </a:r>
            <a:r>
              <a:rPr lang="en-US" altLang="zh-CN" b="1" dirty="0">
                <a:latin typeface="Math A" pitchFamily="18" charset="2"/>
                <a:ea typeface="宋体" panose="02010600030101010101" pitchFamily="2" charset="-122"/>
              </a:rPr>
              <a:t>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Examples of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34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Alphabet =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English characters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Language =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English words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 every string of English characters is an English word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600200"/>
            <a:ext cx="4076700" cy="3352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Alphabet =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ASCII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Language =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C constructs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 every string of ASCII characters is a C construct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4" name="矩形 2"/>
          <p:cNvSpPr/>
          <p:nvPr/>
        </p:nvSpPr>
        <p:spPr>
          <a:xfrm>
            <a:off x="1371600" y="5181600"/>
            <a:ext cx="6019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Note: ASCII character set is different from English character set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language is a set of strings.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Need some notation for specifying basic substrings (token)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lexical analysis we care about </a:t>
            </a:r>
            <a:r>
              <a:rPr lang="en-US" altLang="zh-CN" i="1" dirty="0">
                <a:ea typeface="宋体" panose="02010600030101010101" pitchFamily="2" charset="-122"/>
              </a:rPr>
              <a:t>regular languages</a:t>
            </a:r>
            <a:r>
              <a:rPr lang="en-US" altLang="zh-CN" dirty="0">
                <a:ea typeface="宋体" panose="02010600030101010101" pitchFamily="2" charset="-122"/>
              </a:rPr>
              <a:t>, which can be described using </a:t>
            </a:r>
            <a:r>
              <a:rPr lang="en-US" altLang="zh-CN" i="1" dirty="0">
                <a:ea typeface="宋体" panose="02010600030101010101" pitchFamily="2" charset="-122"/>
              </a:rPr>
              <a:t>regular expressions.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and Regular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Each regular expression is a notation for a regular language (a set of words)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is a regular expression then we write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L(A)</a:t>
            </a:r>
            <a:r>
              <a:rPr lang="en-US" altLang="zh-CN" dirty="0">
                <a:ea typeface="宋体" panose="02010600030101010101" pitchFamily="2" charset="-122"/>
              </a:rPr>
              <a:t> to refer to the language denoted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Atomic Regular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Single character: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‘c’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L(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‘c’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 = { “c” }   </a:t>
            </a:r>
            <a:r>
              <a:rPr lang="en-US" altLang="zh-CN" sz="2800" dirty="0">
                <a:ea typeface="宋体" panose="02010600030101010101" pitchFamily="2" charset="-122"/>
              </a:rPr>
              <a:t>(for any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‘c’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Concatenation: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(where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 are reg. exp.)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L(AB) = { ab | a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L(A) and b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L(B) }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L(‘i’ ‘f’) = { “if” 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(we will abbreviate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‘i’ ‘f’</a:t>
            </a:r>
            <a:r>
              <a:rPr lang="en-US" altLang="zh-CN" sz="2400" dirty="0">
                <a:ea typeface="宋体" panose="02010600030101010101" pitchFamily="2" charset="-122"/>
              </a:rPr>
              <a:t>  as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‘if’ 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Compound Regular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Union: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A|B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L(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| B)  = { s | s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L(A) or s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L(B) 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Examples: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‘if’ | ‘then’| ‘else’ = { “if”, “then”, “else”}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‘0’ | ‘1’ | … | ‘9’ = { “0”, “1”, …, “9” 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(note the … are just an abbreviation)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Another example: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(‘0’ | ‘1’) (‘0’ | ‘1’) = { “00”, “01”, “10”, “11” 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Compound Regular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So far we do not have a notation for infinite languages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Repetition: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L(A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{ “” }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L(A)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</a:rPr>
              <a:t>|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L(AA)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</a:rPr>
              <a:t>|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L(AAA)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</a:rPr>
              <a:t>|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‘0’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= { “”, “0”, “00”, “000”, …}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‘1’ ‘0’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= { strings starting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and followed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’s 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Epsilon: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L(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)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= { “” }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Informal sketch of lexical analysis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Identifies tokens in input string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Specifying lexers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Regular expressions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Finite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Keyword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Keyword: </a:t>
            </a:r>
            <a:r>
              <a:rPr lang="en-US" altLang="zh-CN" sz="2800" i="1" dirty="0">
                <a:ea typeface="宋体" panose="02010600030101010101" pitchFamily="2" charset="-122"/>
              </a:rPr>
              <a:t>“else” or “if” or “begin” or …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sz="2800" i="1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          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‘else’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 ‘if’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 ‘begin’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 …</a:t>
            </a:r>
            <a:endParaRPr lang="en-US" altLang="zh-CN" sz="2800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algn="ctr">
              <a:buNone/>
            </a:pPr>
            <a:endParaRPr lang="en-US" altLang="zh-CN" sz="2800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(Recall: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‘else’</a:t>
            </a:r>
            <a:r>
              <a:rPr lang="en-US" altLang="zh-CN" dirty="0">
                <a:ea typeface="宋体" panose="02010600030101010101" pitchFamily="2" charset="-122"/>
              </a:rPr>
              <a:t> abbreviates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‘e’ ‘l’ ‘s’ ‘e’ 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Integers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Integer: </a:t>
            </a:r>
            <a:r>
              <a:rPr lang="en-US" altLang="zh-CN" i="1" dirty="0">
                <a:ea typeface="宋体" panose="02010600030101010101" pitchFamily="2" charset="-122"/>
              </a:rPr>
              <a:t>a non-empty string of digits</a:t>
            </a:r>
            <a:endParaRPr lang="en-US" altLang="zh-CN" i="1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digit = ‘0’ | ‘1’ | ‘2’ | ‘3’ | ‘4’ | ‘5’ | ‘6’ | ‘7’ | ‘8’ | ‘9’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number = digit digit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en-US" altLang="zh-CN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Abbreviation: 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= A A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en-US" altLang="zh-CN" sz="3200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number = digit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endParaRPr lang="en-US" altLang="zh-CN" sz="3200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Identifier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Identifier: </a:t>
            </a:r>
            <a:r>
              <a:rPr lang="en-US" altLang="zh-CN" sz="2800" i="1" dirty="0">
                <a:ea typeface="宋体" panose="02010600030101010101" pitchFamily="2" charset="-122"/>
              </a:rPr>
              <a:t>strings of letters or digits,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i="1" dirty="0">
                <a:ea typeface="宋体" panose="02010600030101010101" pitchFamily="2" charset="-122"/>
              </a:rPr>
              <a:t>starting with a letter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lvl="1" algn="ctr">
              <a:buNone/>
            </a:pPr>
            <a:endParaRPr lang="en-US" altLang="zh-CN" sz="2800" i="1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letter = ‘A’ | … | ‘Z’ | ‘a’ | … | ‘z’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identifier = letter (letter | digit) *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Is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(letter</a:t>
            </a:r>
            <a:r>
              <a:rPr lang="en-US" altLang="zh-CN" sz="28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| digit</a:t>
            </a:r>
            <a:r>
              <a:rPr lang="en-US" altLang="zh-CN" sz="28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 equal to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(letter | digit) *</a:t>
            </a:r>
            <a:r>
              <a:rPr lang="en-US" altLang="zh-CN" sz="2800" dirty="0">
                <a:ea typeface="宋体" panose="02010600030101010101" pitchFamily="2" charset="-122"/>
              </a:rPr>
              <a:t>?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Whitespace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Whitespace: </a:t>
            </a:r>
            <a:r>
              <a:rPr lang="en-US" altLang="zh-CN" i="1" dirty="0">
                <a:ea typeface="宋体" panose="02010600030101010101" pitchFamily="2" charset="-122"/>
              </a:rPr>
              <a:t>a non-empty sequence of blanks, 		       newlines, and tabs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i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(‘ ‘ | ‘\t’ | ‘\n’)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Phone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Regular expressions are all around you!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(021) 3420 - 7408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= { 0, 1, 2, 3, …, 9, (, ), - }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    area         = digit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    exchange  = digit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    phone       = digit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    number    = ‘(‘ area ‘)’ exchange ‘-’ phone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Email Addresses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</a:t>
            </a:r>
            <a:r>
              <a:rPr lang="en-US" altLang="zh-CN" dirty="0">
                <a:ea typeface="宋体" panose="02010600030101010101" pitchFamily="2" charset="-122"/>
                <a:hlinkClick r:id="rId1"/>
              </a:rPr>
              <a:t>byzang@sjtu.edu.cn</a:t>
            </a:r>
            <a:endParaRPr lang="en-US" altLang="zh-CN" i="1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=  { ‘A’, ‘B’, ‘C’, ‘D’, …, ‘Z’, ., @}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name      =  letter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address  =  name ‘@’ name (‘.’ name)</a:t>
            </a:r>
            <a:r>
              <a:rPr lang="en-US" altLang="zh-CN" sz="32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en-US" altLang="zh-CN" sz="3200" baseline="30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=&gt; Lexical Spec.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Lexical analyzer return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token-lexeme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pair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a set of tokens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Number, Keyword, Identifier, ...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Write a R.E. for the lexemes of each token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Number =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digit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+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Keyword 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‘if’ | ‘else’ |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Identifier =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letter (letter | digit)*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LeftPar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‘(‘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6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9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14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15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186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22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23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=&gt; Lexical Spec.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altLang="zh-CN" dirty="0">
                <a:ea typeface="宋体" panose="02010600030101010101" pitchFamily="2" charset="-122"/>
              </a:rPr>
              <a:t>Construct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matching all lexemes for all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R = Keyword | Identifier | Number | …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= R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  | R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| R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 | … 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Facts: 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L(R)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is a lexeme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Furthermore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L(R)</a:t>
            </a:r>
            <a:r>
              <a:rPr lang="en-US" altLang="zh-CN" dirty="0">
                <a:ea typeface="宋体" panose="02010600030101010101" pitchFamily="2" charset="-122"/>
              </a:rPr>
              <a:t> for some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“R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”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“R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determines the token that is reported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5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9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9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22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=&gt; Lexical Spec.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buFontTx/>
              <a:buAutoNum type="arabicPeriod" startAt="4"/>
            </a:pPr>
            <a:r>
              <a:rPr lang="en-US" altLang="zh-CN" dirty="0">
                <a:ea typeface="宋体" panose="02010600030101010101" pitchFamily="2" charset="-122"/>
              </a:rPr>
              <a:t>Let the input be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buNone/>
            </a:pP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...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are characters in the language alphabet)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marL="914400" lvl="1" indent="-457200">
              <a:buNone/>
            </a:pPr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i  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check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L(R)</a:t>
            </a:r>
            <a:r>
              <a:rPr lang="en-US" altLang="zh-CN" sz="2800" dirty="0">
                <a:ea typeface="宋体" panose="02010600030101010101" pitchFamily="2" charset="-122"/>
              </a:rPr>
              <a:t> ?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14400" lvl="1" indent="-457200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30000"/>
              </a:lnSpc>
              <a:buFontTx/>
              <a:buAutoNum type="arabicPeriod" startAt="4"/>
            </a:pPr>
            <a:r>
              <a:rPr lang="en-US" altLang="zh-CN" dirty="0">
                <a:ea typeface="宋体" panose="02010600030101010101" pitchFamily="2" charset="-122"/>
              </a:rPr>
              <a:t>It must be that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32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sz="32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L(R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ea typeface="宋体" panose="02010600030101010101" pitchFamily="2" charset="-122"/>
              </a:rPr>
              <a:t> for some 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i </a:t>
            </a:r>
            <a:r>
              <a:rPr lang="en-US" altLang="zh-CN" sz="3200" dirty="0">
                <a:ea typeface="宋体" panose="02010600030101010101" pitchFamily="2" charset="-122"/>
              </a:rPr>
              <a:t>and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j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533400" indent="-533400">
              <a:lnSpc>
                <a:spcPct val="130000"/>
              </a:lnSpc>
              <a:buFontTx/>
              <a:buAutoNum type="arabicPeriod" startAt="4"/>
            </a:pP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30000"/>
              </a:lnSpc>
              <a:buFontTx/>
              <a:buAutoNum type="arabicPeriod" startAt="4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Remove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from input and go to (4)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600" y="5410200"/>
            <a:ext cx="5791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并与此同时的生成一个</a:t>
            </a:r>
            <a:r>
              <a:rPr lang="en-US" altLang="zh-CN"/>
              <a:t>token-lexeme</a:t>
            </a:r>
            <a:r>
              <a:rPr lang="zh-CN" altLang="en-US"/>
              <a:t>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1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6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R = Whitespace | Integer | Identifier | ‘+’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533400" indent="-533400"/>
            <a:r>
              <a:rPr lang="en-US" altLang="zh-CN" sz="2400" dirty="0">
                <a:ea typeface="宋体" panose="02010600030101010101" pitchFamily="2" charset="-122"/>
              </a:rPr>
              <a:t>Parse “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f+3 +g</a:t>
            </a:r>
            <a:r>
              <a:rPr lang="en-US" altLang="zh-CN" sz="2400" dirty="0"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ea typeface="宋体" panose="02010600030101010101" pitchFamily="2" charset="-122"/>
              </a:rPr>
              <a:t>” matches 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ea typeface="宋体" panose="02010600030101010101" pitchFamily="2" charset="-122"/>
              </a:rPr>
              <a:t>, more precisely 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Identifier</a:t>
            </a: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“ matches 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ea typeface="宋体" panose="02010600030101010101" pitchFamily="2" charset="-122"/>
              </a:rPr>
              <a:t>, more precisely ‘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’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sz="2000" dirty="0">
                <a:ea typeface="宋体" panose="02010600030101010101" pitchFamily="2" charset="-122"/>
              </a:rPr>
              <a:t> 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sz="2000" dirty="0">
                <a:ea typeface="宋体" panose="02010600030101010101" pitchFamily="2" charset="-122"/>
              </a:rPr>
              <a:t>The token-lexeme pairs are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295400" lvl="2" indent="-38100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Identifier</a:t>
            </a:r>
            <a:r>
              <a:rPr lang="en-US" altLang="zh-CN" sz="1800" dirty="0">
                <a:ea typeface="宋体" panose="02010600030101010101" pitchFamily="2" charset="-122"/>
              </a:rPr>
              <a:t>, “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800" dirty="0">
                <a:ea typeface="宋体" panose="02010600030101010101" pitchFamily="2" charset="-122"/>
              </a:rPr>
              <a:t>”), (‘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ea typeface="宋体" panose="02010600030101010101" pitchFamily="2" charset="-122"/>
              </a:rPr>
              <a:t>’, “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ea typeface="宋体" panose="02010600030101010101" pitchFamily="2" charset="-122"/>
              </a:rPr>
              <a:t>”), (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Integer</a:t>
            </a:r>
            <a:r>
              <a:rPr lang="en-US" altLang="zh-CN" sz="1800" dirty="0">
                <a:ea typeface="宋体" panose="02010600030101010101" pitchFamily="2" charset="-122"/>
              </a:rPr>
              <a:t>, “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”)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295400" lvl="2" indent="-38100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Whitespace</a:t>
            </a:r>
            <a:r>
              <a:rPr lang="en-US" altLang="zh-CN" sz="1800" dirty="0">
                <a:ea typeface="宋体" panose="02010600030101010101" pitchFamily="2" charset="-122"/>
              </a:rPr>
              <a:t>, “ “), (‘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ea typeface="宋体" panose="02010600030101010101" pitchFamily="2" charset="-122"/>
              </a:rPr>
              <a:t>’, “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ea typeface="宋体" panose="02010600030101010101" pitchFamily="2" charset="-122"/>
              </a:rPr>
              <a:t>”), (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Identifier</a:t>
            </a:r>
            <a:r>
              <a:rPr lang="en-US" altLang="zh-CN" sz="1800" dirty="0">
                <a:ea typeface="宋体" panose="02010600030101010101" pitchFamily="2" charset="-122"/>
              </a:rPr>
              <a:t>, “</a:t>
            </a: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g</a:t>
            </a:r>
            <a:r>
              <a:rPr lang="en-US" altLang="zh-CN" sz="1800" dirty="0">
                <a:ea typeface="宋体" panose="02010600030101010101" pitchFamily="2" charset="-122"/>
              </a:rPr>
              <a:t>”)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295400" lvl="2" indent="-38100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533400" indent="-533400"/>
            <a:r>
              <a:rPr lang="en-US" altLang="zh-CN" sz="2400" dirty="0">
                <a:ea typeface="宋体" panose="02010600030101010101" pitchFamily="2" charset="-122"/>
              </a:rPr>
              <a:t>We would like to drop the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Whitespace</a:t>
            </a:r>
            <a:r>
              <a:rPr lang="en-US" altLang="zh-CN" sz="2400" dirty="0">
                <a:ea typeface="宋体" panose="02010600030101010101" pitchFamily="2" charset="-122"/>
              </a:rPr>
              <a:t> tokens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sz="2000" dirty="0">
                <a:ea typeface="宋体" panose="02010600030101010101" pitchFamily="2" charset="-122"/>
              </a:rPr>
              <a:t>after matching 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Whitespace</a:t>
            </a:r>
            <a:r>
              <a:rPr lang="en-US" altLang="zh-CN" sz="2000" dirty="0">
                <a:ea typeface="宋体" panose="02010600030101010101" pitchFamily="2" charset="-122"/>
              </a:rPr>
              <a:t>, continue matching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5935980"/>
            <a:ext cx="4273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whitSpace--&gt;uninteresting string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Structure of a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148" name="Group 6"/>
          <p:cNvGrpSpPr/>
          <p:nvPr/>
        </p:nvGrpSpPr>
        <p:grpSpPr>
          <a:xfrm>
            <a:off x="990600" y="1704975"/>
            <a:ext cx="1231900" cy="685800"/>
            <a:chOff x="864" y="1536"/>
            <a:chExt cx="776" cy="432"/>
          </a:xfrm>
        </p:grpSpPr>
        <p:sp>
          <p:nvSpPr>
            <p:cNvPr id="6173" name="AutoShape 4"/>
            <p:cNvSpPr/>
            <p:nvPr/>
          </p:nvSpPr>
          <p:spPr>
            <a:xfrm>
              <a:off x="864" y="1536"/>
              <a:ext cx="768" cy="432"/>
            </a:xfrm>
            <a:prstGeom prst="foldedCorner">
              <a:avLst>
                <a:gd name="adj" fmla="val 12500"/>
              </a:avLst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174" name="Text Box 5"/>
            <p:cNvSpPr txBox="1"/>
            <p:nvPr/>
          </p:nvSpPr>
          <p:spPr>
            <a:xfrm>
              <a:off x="894" y="1584"/>
              <a:ext cx="746" cy="288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Source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6149" name="AutoShape 16"/>
          <p:cNvSpPr/>
          <p:nvPr/>
        </p:nvSpPr>
        <p:spPr>
          <a:xfrm rot="-5400000">
            <a:off x="6096000" y="4114800"/>
            <a:ext cx="1295400" cy="990600"/>
          </a:xfrm>
          <a:prstGeom prst="flowChartManualOperat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150" name="AutoShape 13"/>
          <p:cNvSpPr/>
          <p:nvPr/>
        </p:nvSpPr>
        <p:spPr>
          <a:xfrm rot="-5400000" flipH="1">
            <a:off x="2628900" y="1427163"/>
            <a:ext cx="1277938" cy="1354137"/>
          </a:xfrm>
          <a:prstGeom prst="flowChartManualOperat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151" name="Text Box 19"/>
          <p:cNvSpPr txBox="1"/>
          <p:nvPr/>
        </p:nvSpPr>
        <p:spPr>
          <a:xfrm>
            <a:off x="2606675" y="1600200"/>
            <a:ext cx="1279525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Lexical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analysis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grpSp>
        <p:nvGrpSpPr>
          <p:cNvPr id="6152" name="Group 23"/>
          <p:cNvGrpSpPr/>
          <p:nvPr/>
        </p:nvGrpSpPr>
        <p:grpSpPr>
          <a:xfrm>
            <a:off x="4343400" y="2895600"/>
            <a:ext cx="1524000" cy="762000"/>
            <a:chOff x="2544" y="1920"/>
            <a:chExt cx="960" cy="480"/>
          </a:xfrm>
        </p:grpSpPr>
        <p:sp>
          <p:nvSpPr>
            <p:cNvPr id="6171" name="Text Box 17"/>
            <p:cNvSpPr txBox="1"/>
            <p:nvPr/>
          </p:nvSpPr>
          <p:spPr>
            <a:xfrm>
              <a:off x="2646" y="1986"/>
              <a:ext cx="7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Parsing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72" name="AutoShape 21"/>
            <p:cNvSpPr/>
            <p:nvPr/>
          </p:nvSpPr>
          <p:spPr>
            <a:xfrm>
              <a:off x="2544" y="1920"/>
              <a:ext cx="960" cy="480"/>
            </a:xfrm>
            <a:prstGeom prst="flowChartManualOpera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6153" name="Text Box 24"/>
          <p:cNvSpPr txBox="1"/>
          <p:nvPr/>
        </p:nvSpPr>
        <p:spPr>
          <a:xfrm>
            <a:off x="6324600" y="4191000"/>
            <a:ext cx="8747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Code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Gen.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154" name="AutoShape 26"/>
          <p:cNvSpPr/>
          <p:nvPr/>
        </p:nvSpPr>
        <p:spPr>
          <a:xfrm>
            <a:off x="6075363" y="5848350"/>
            <a:ext cx="1392237" cy="723900"/>
          </a:xfrm>
          <a:prstGeom prst="foldedCorner">
            <a:avLst>
              <a:gd name="adj" fmla="val 12500"/>
            </a:avLst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155" name="Text Box 27"/>
          <p:cNvSpPr txBox="1"/>
          <p:nvPr/>
        </p:nvSpPr>
        <p:spPr>
          <a:xfrm>
            <a:off x="6234113" y="5965825"/>
            <a:ext cx="1127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target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cxnSp>
        <p:nvCxnSpPr>
          <p:cNvPr id="6156" name="AutoShape 28"/>
          <p:cNvCxnSpPr>
            <a:stCxn id="6174" idx="3"/>
            <a:endCxn id="6151" idx="1"/>
          </p:cNvCxnSpPr>
          <p:nvPr/>
        </p:nvCxnSpPr>
        <p:spPr>
          <a:xfrm>
            <a:off x="2222500" y="2009775"/>
            <a:ext cx="3841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7" name="AutoShape 29"/>
          <p:cNvCxnSpPr/>
          <p:nvPr/>
        </p:nvCxnSpPr>
        <p:spPr>
          <a:xfrm flipV="1">
            <a:off x="3965575" y="2009775"/>
            <a:ext cx="6064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8" name="AutoShape 30"/>
          <p:cNvCxnSpPr/>
          <p:nvPr/>
        </p:nvCxnSpPr>
        <p:spPr>
          <a:xfrm>
            <a:off x="5105400" y="2352675"/>
            <a:ext cx="0" cy="542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9" name="AutoShape 31"/>
          <p:cNvCxnSpPr/>
          <p:nvPr/>
        </p:nvCxnSpPr>
        <p:spPr>
          <a:xfrm>
            <a:off x="5105400" y="3657600"/>
            <a:ext cx="0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0" name="AutoShape 32"/>
          <p:cNvCxnSpPr>
            <a:endCxn id="6149" idx="0"/>
          </p:cNvCxnSpPr>
          <p:nvPr/>
        </p:nvCxnSpPr>
        <p:spPr>
          <a:xfrm>
            <a:off x="5262563" y="4610100"/>
            <a:ext cx="98583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1" name="AutoShape 33"/>
          <p:cNvCxnSpPr>
            <a:stCxn id="6149" idx="1"/>
          </p:cNvCxnSpPr>
          <p:nvPr/>
        </p:nvCxnSpPr>
        <p:spPr>
          <a:xfrm>
            <a:off x="6743700" y="5127625"/>
            <a:ext cx="17463" cy="739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162" name="Text Box 38"/>
          <p:cNvSpPr txBox="1"/>
          <p:nvPr/>
        </p:nvSpPr>
        <p:spPr>
          <a:xfrm>
            <a:off x="1768475" y="4371975"/>
            <a:ext cx="2041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Optimization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163" name="AutoShape 39"/>
          <p:cNvSpPr/>
          <p:nvPr/>
        </p:nvSpPr>
        <p:spPr>
          <a:xfrm>
            <a:off x="1600200" y="4267200"/>
            <a:ext cx="2362200" cy="762000"/>
          </a:xfrm>
          <a:prstGeom prst="flowChartManualOperat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164" name="Freeform 40"/>
          <p:cNvSpPr/>
          <p:nvPr/>
        </p:nvSpPr>
        <p:spPr>
          <a:xfrm>
            <a:off x="2667000" y="3962400"/>
            <a:ext cx="2286000" cy="304800"/>
          </a:xfrm>
          <a:custGeom>
            <a:avLst/>
            <a:gdLst>
              <a:gd name="txL" fmla="*/ 0 w 960"/>
              <a:gd name="txT" fmla="*/ 0 h 192"/>
              <a:gd name="txR" fmla="*/ 960 w 960"/>
              <a:gd name="txB" fmla="*/ 192 h 192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960" h="192">
                <a:moveTo>
                  <a:pt x="960" y="192"/>
                </a:moveTo>
                <a:cubicBezTo>
                  <a:pt x="776" y="96"/>
                  <a:pt x="592" y="0"/>
                  <a:pt x="432" y="0"/>
                </a:cubicBezTo>
                <a:cubicBezTo>
                  <a:pt x="272" y="0"/>
                  <a:pt x="136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65" name="Freeform 41"/>
          <p:cNvSpPr/>
          <p:nvPr/>
        </p:nvSpPr>
        <p:spPr>
          <a:xfrm>
            <a:off x="2667000" y="4953000"/>
            <a:ext cx="1881188" cy="393700"/>
          </a:xfrm>
          <a:custGeom>
            <a:avLst/>
            <a:gdLst>
              <a:gd name="txL" fmla="*/ 0 w 960"/>
              <a:gd name="txT" fmla="*/ 0 h 248"/>
              <a:gd name="txR" fmla="*/ 960 w 960"/>
              <a:gd name="txB" fmla="*/ 248 h 248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960" h="248">
                <a:moveTo>
                  <a:pt x="0" y="48"/>
                </a:moveTo>
                <a:cubicBezTo>
                  <a:pt x="160" y="148"/>
                  <a:pt x="320" y="248"/>
                  <a:pt x="480" y="240"/>
                </a:cubicBezTo>
                <a:cubicBezTo>
                  <a:pt x="640" y="232"/>
                  <a:pt x="880" y="40"/>
                  <a:pt x="96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66" name="AutoShape 15"/>
          <p:cNvSpPr/>
          <p:nvPr/>
        </p:nvSpPr>
        <p:spPr>
          <a:xfrm>
            <a:off x="4419600" y="4124325"/>
            <a:ext cx="1371600" cy="1047750"/>
          </a:xfrm>
          <a:prstGeom prst="triangle">
            <a:avLst>
              <a:gd name="adj" fmla="val 50000"/>
            </a:avLst>
          </a:prstGeom>
          <a:solidFill>
            <a:srgbClr val="00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IR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6167" name="AutoShape 15"/>
          <p:cNvSpPr/>
          <p:nvPr/>
        </p:nvSpPr>
        <p:spPr>
          <a:xfrm>
            <a:off x="4195763" y="1447800"/>
            <a:ext cx="1812925" cy="1047750"/>
          </a:xfrm>
          <a:prstGeom prst="triangle">
            <a:avLst>
              <a:gd name="adj" fmla="val 50000"/>
            </a:avLst>
          </a:prstGeom>
          <a:solidFill>
            <a:srgbClr val="00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Token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29" name="Group 36"/>
          <p:cNvGrpSpPr/>
          <p:nvPr/>
        </p:nvGrpSpPr>
        <p:grpSpPr>
          <a:xfrm>
            <a:off x="330200" y="2724150"/>
            <a:ext cx="2489200" cy="1095375"/>
            <a:chOff x="448" y="1812"/>
            <a:chExt cx="1568" cy="690"/>
          </a:xfrm>
        </p:grpSpPr>
        <p:sp>
          <p:nvSpPr>
            <p:cNvPr id="6169" name="Text Box 34"/>
            <p:cNvSpPr txBox="1"/>
            <p:nvPr/>
          </p:nvSpPr>
          <p:spPr>
            <a:xfrm>
              <a:off x="448" y="2211"/>
              <a:ext cx="156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Today we start</a:t>
              </a:r>
              <a:endPara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0" name="Line 35"/>
            <p:cNvSpPr/>
            <p:nvPr/>
          </p:nvSpPr>
          <p:spPr>
            <a:xfrm flipV="1">
              <a:off x="1248" y="1812"/>
              <a:ext cx="768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Ambiguities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480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There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ambiguities</a:t>
            </a:r>
            <a:r>
              <a:rPr lang="en-US" altLang="zh-CN" dirty="0">
                <a:ea typeface="宋体" panose="02010600030101010101" pitchFamily="2" charset="-122"/>
              </a:rPr>
              <a:t> in the algorithm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    R = Whitespace | Integer | Identifier | ‘+’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Parse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foo+3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” matches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more precisely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Identifier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also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fo</a:t>
            </a:r>
            <a:r>
              <a:rPr lang="en-US" altLang="zh-CN" dirty="0">
                <a:ea typeface="宋体" panose="02010600030101010101" pitchFamily="2" charset="-122"/>
              </a:rPr>
              <a:t>” matches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and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foo</a:t>
            </a:r>
            <a:r>
              <a:rPr lang="en-US" altLang="zh-CN" dirty="0">
                <a:ea typeface="宋体" panose="02010600030101010101" pitchFamily="2" charset="-122"/>
              </a:rPr>
              <a:t>”, but not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foo+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much input is used? What if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L(R)</a:t>
            </a:r>
            <a:r>
              <a:rPr lang="en-US" altLang="zh-CN" sz="2400" dirty="0">
                <a:ea typeface="宋体" panose="02010600030101010101" pitchFamily="2" charset="-122"/>
              </a:rPr>
              <a:t> and also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L(R)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“Maximal munch” rule: </a:t>
            </a:r>
            <a:r>
              <a:rPr lang="en-US" altLang="zh-CN" u="sng" dirty="0">
                <a:ea typeface="宋体" panose="02010600030101010101" pitchFamily="2" charset="-122"/>
              </a:rPr>
              <a:t>Pick the longest possible substring that matches R(</a:t>
            </a:r>
            <a:r>
              <a:rPr lang="zh-CN" altLang="en-US" u="sng" dirty="0">
                <a:ea typeface="宋体" panose="02010600030101010101" pitchFamily="2" charset="-122"/>
              </a:rPr>
              <a:t>最长匹配原则</a:t>
            </a:r>
            <a:r>
              <a:rPr lang="en-US" altLang="zh-CN" u="sng" dirty="0">
                <a:ea typeface="宋体" panose="02010600030101010101" pitchFamily="2" charset="-122"/>
              </a:rPr>
              <a:t>)</a:t>
            </a:r>
            <a:endParaRPr lang="zh-CN" altLang="en-US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4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9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1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5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35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72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Ambiguities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8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 = Whitespace | ‘new’ | Integer | Identifier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Parse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new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foo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new</a:t>
            </a:r>
            <a:r>
              <a:rPr lang="en-US" altLang="zh-CN" dirty="0">
                <a:ea typeface="宋体" panose="02010600030101010101" pitchFamily="2" charset="-122"/>
              </a:rPr>
              <a:t>” matches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more precisely ‘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new</a:t>
            </a:r>
            <a:r>
              <a:rPr lang="en-US" altLang="zh-CN" dirty="0">
                <a:ea typeface="宋体" panose="02010600030101010101" pitchFamily="2" charset="-122"/>
              </a:rPr>
              <a:t>’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also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Identifier</a:t>
            </a:r>
            <a:r>
              <a:rPr lang="en-US" altLang="zh-CN" dirty="0">
                <a:ea typeface="宋体" panose="02010600030101010101" pitchFamily="2" charset="-122"/>
              </a:rPr>
              <a:t>, which one do we pick?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general, if 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sz="32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L(R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ea typeface="宋体" panose="02010600030101010101" pitchFamily="2" charset="-122"/>
              </a:rPr>
              <a:t> and 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…x</a:t>
            </a:r>
            <a:r>
              <a:rPr lang="en-US" altLang="zh-CN" sz="32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L(R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Rule: use rule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listed first</a:t>
            </a:r>
            <a:r>
              <a:rPr lang="en-US" altLang="zh-CN" sz="2800" dirty="0">
                <a:ea typeface="宋体" panose="02010600030101010101" pitchFamily="2" charset="-122"/>
              </a:rPr>
              <a:t> (j if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j &lt; k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must list ‘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new</a:t>
            </a:r>
            <a:r>
              <a:rPr lang="en-US" altLang="zh-CN" dirty="0">
                <a:ea typeface="宋体" panose="02010600030101010101" pitchFamily="2" charset="-122"/>
              </a:rPr>
              <a:t>’ before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Identifier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3276600"/>
            <a:ext cx="6080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从这里可见，</a:t>
            </a:r>
            <a:r>
              <a:rPr lang="en-US" altLang="zh-CN"/>
              <a:t>KeyWord</a:t>
            </a:r>
            <a:r>
              <a:rPr lang="zh-CN" altLang="en-US"/>
              <a:t>优先级明显高于</a:t>
            </a:r>
            <a:r>
              <a:rPr lang="en-US" altLang="zh-CN"/>
              <a:t>Identifier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6290" y="4724400"/>
            <a:ext cx="75507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所以为了保证词法解析的正确性，需要注意所写的</a:t>
            </a:r>
            <a:r>
              <a:rPr lang="en-US" altLang="zh-CN"/>
              <a:t>token</a:t>
            </a:r>
            <a:r>
              <a:rPr lang="zh-CN" altLang="en-US"/>
              <a:t>对应</a:t>
            </a:r>
            <a:r>
              <a:rPr lang="en-US" altLang="zh-CN"/>
              <a:t>RE</a:t>
            </a:r>
            <a:r>
              <a:rPr lang="zh-CN" altLang="en-US"/>
              <a:t>串</a:t>
            </a:r>
            <a:endParaRPr lang="zh-CN" altLang="en-US"/>
          </a:p>
          <a:p>
            <a:r>
              <a:rPr lang="zh-CN" altLang="en-US"/>
              <a:t>的先后顺序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4935" y="5786755"/>
            <a:ext cx="1899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规则优先原则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charRg st="10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charRg st="191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Error Handling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 = Whitespace | Integer | Identifier | ‘+’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Parse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=56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 prefix matches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: not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“, nor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=5</a:t>
            </a:r>
            <a:r>
              <a:rPr lang="en-US" altLang="zh-CN" dirty="0">
                <a:ea typeface="宋体" panose="02010600030101010101" pitchFamily="2" charset="-122"/>
              </a:rPr>
              <a:t>”, nor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=56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Problem: Can’t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just get stuck</a:t>
            </a:r>
            <a:r>
              <a:rPr lang="en-US" altLang="zh-CN" dirty="0">
                <a:ea typeface="宋体" panose="02010600030101010101" pitchFamily="2" charset="-122"/>
              </a:rPr>
              <a:t> …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Solution: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 a rule matching all “bad” strings; and put it last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Lexer tools allow the writing of: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 = R</a:t>
            </a:r>
            <a:r>
              <a:rPr lang="en-US" altLang="zh-CN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| ... | R</a:t>
            </a:r>
            <a:r>
              <a:rPr lang="en-US" altLang="zh-CN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|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Error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	Token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Error</a:t>
            </a:r>
            <a:r>
              <a:rPr lang="en-US" altLang="zh-CN" dirty="0">
                <a:ea typeface="宋体" panose="02010600030101010101" pitchFamily="2" charset="-122"/>
              </a:rPr>
              <a:t> matches if nothing else matches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9205" y="3636645"/>
            <a:ext cx="6644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我们希望的是一次分析可以发现所有的词法错误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0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4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20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238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264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Regular expressions provide a concise notation for string patterns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 in lexical analysis requires small extensions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resolve ambiguities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handle errors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to implement a lexical analyzer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Go to next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Finite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Regular expressions = specification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Finite automata = 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finite automaton consists of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input alphabet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states 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start state 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accepting states F  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transitions  state 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input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state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Finite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Transition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Is read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ctr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In state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on input “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a”</a:t>
            </a:r>
            <a:r>
              <a:rPr lang="en-US" altLang="zh-CN" sz="2800" dirty="0">
                <a:ea typeface="宋体" panose="02010600030101010101" pitchFamily="2" charset="-122"/>
              </a:rPr>
              <a:t> go to state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algn="ctr">
              <a:buNone/>
            </a:pPr>
            <a:endParaRPr lang="en-US" altLang="zh-CN" sz="2800" baseline="-25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end of input</a:t>
            </a:r>
            <a:r>
              <a:rPr lang="en-US" altLang="zh-CN" dirty="0">
                <a:ea typeface="宋体" panose="02010600030101010101" pitchFamily="2" charset="-122"/>
              </a:rPr>
              <a:t> (or no transition possible)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in accepting state =&gt; accept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Otherwise =&gt; reject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7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1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Finite Automata State Graphs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33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state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772" name="Oval 4"/>
          <p:cNvSpPr/>
          <p:nvPr/>
        </p:nvSpPr>
        <p:spPr>
          <a:xfrm>
            <a:off x="5410200" y="15240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0773" name="Rectangle 5"/>
          <p:cNvSpPr/>
          <p:nvPr/>
        </p:nvSpPr>
        <p:spPr>
          <a:xfrm>
            <a:off x="457200" y="26670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The start state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0774" name="Group 6"/>
          <p:cNvGrpSpPr/>
          <p:nvPr/>
        </p:nvGrpSpPr>
        <p:grpSpPr>
          <a:xfrm>
            <a:off x="5029200" y="2667000"/>
            <a:ext cx="990600" cy="685800"/>
            <a:chOff x="3264" y="1488"/>
            <a:chExt cx="624" cy="432"/>
          </a:xfrm>
        </p:grpSpPr>
        <p:sp>
          <p:nvSpPr>
            <p:cNvPr id="39954" name="Oval 7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9955" name="Line 8"/>
            <p:cNvSpPr/>
            <p:nvPr/>
          </p:nvSpPr>
          <p:spPr>
            <a:xfrm flipV="1">
              <a:off x="3264" y="1776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60777" name="Rectangle 9"/>
          <p:cNvSpPr/>
          <p:nvPr/>
        </p:nvSpPr>
        <p:spPr>
          <a:xfrm>
            <a:off x="381000" y="37338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An accepting state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0778" name="Group 10"/>
          <p:cNvGrpSpPr/>
          <p:nvPr/>
        </p:nvGrpSpPr>
        <p:grpSpPr>
          <a:xfrm>
            <a:off x="5334000" y="3657600"/>
            <a:ext cx="762000" cy="762000"/>
            <a:chOff x="3264" y="2112"/>
            <a:chExt cx="480" cy="480"/>
          </a:xfrm>
        </p:grpSpPr>
        <p:sp>
          <p:nvSpPr>
            <p:cNvPr id="39952" name="Oval 11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9953" name="Oval 12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160781" name="Rectangle 13"/>
          <p:cNvSpPr/>
          <p:nvPr/>
        </p:nvSpPr>
        <p:spPr>
          <a:xfrm>
            <a:off x="381000" y="50292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A transition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0782" name="Group 14"/>
          <p:cNvGrpSpPr/>
          <p:nvPr/>
        </p:nvGrpSpPr>
        <p:grpSpPr>
          <a:xfrm>
            <a:off x="4267200" y="4724400"/>
            <a:ext cx="2819400" cy="914400"/>
            <a:chOff x="2688" y="2976"/>
            <a:chExt cx="1776" cy="576"/>
          </a:xfrm>
        </p:grpSpPr>
        <p:sp>
          <p:nvSpPr>
            <p:cNvPr id="39948" name="Oval 15"/>
            <p:cNvSpPr/>
            <p:nvPr/>
          </p:nvSpPr>
          <p:spPr>
            <a:xfrm>
              <a:off x="2688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9949" name="Oval 16"/>
            <p:cNvSpPr/>
            <p:nvPr/>
          </p:nvSpPr>
          <p:spPr>
            <a:xfrm>
              <a:off x="4080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9950" name="Freeform 17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1" name="Text Box 18"/>
            <p:cNvSpPr txBox="1"/>
            <p:nvPr/>
          </p:nvSpPr>
          <p:spPr>
            <a:xfrm>
              <a:off x="3552" y="297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160773" grpId="0"/>
      <p:bldP spid="160777" grpId="0"/>
      <p:bldP spid="1607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Simple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179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finite automaton that accepts only “1”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finite automaton accepts a string if we can follow transitions labeled with the characters in the string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from the start to some accepting state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61796" name="Group 4"/>
          <p:cNvGrpSpPr/>
          <p:nvPr/>
        </p:nvGrpSpPr>
        <p:grpSpPr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40972" name="Freeform 5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3" name="Text Box 6"/>
            <p:cNvSpPr txBox="1"/>
            <p:nvPr/>
          </p:nvSpPr>
          <p:spPr>
            <a:xfrm>
              <a:off x="3552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1799" name="Group 7"/>
          <p:cNvGrpSpPr/>
          <p:nvPr/>
        </p:nvGrpSpPr>
        <p:grpSpPr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40970" name="Oval 8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0971" name="Oval 9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161802" name="Group 10"/>
          <p:cNvGrpSpPr/>
          <p:nvPr/>
        </p:nvGrpSpPr>
        <p:grpSpPr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40968" name="Oval 11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0969" name="Line 12"/>
            <p:cNvSpPr/>
            <p:nvPr/>
          </p:nvSpPr>
          <p:spPr>
            <a:xfrm flipV="1">
              <a:off x="3264" y="1776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0" y="3429000"/>
            <a:ext cx="31496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automaton</a:t>
            </a:r>
            <a:r>
              <a:rPr lang="zh-CN" altLang="en-US"/>
              <a:t>：自动机</a:t>
            </a:r>
            <a:r>
              <a:rPr lang="en-US" altLang="zh-CN"/>
              <a:t>(</a:t>
            </a:r>
            <a:r>
              <a:rPr lang="zh-CN" altLang="en-US"/>
              <a:t>单数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automata</a:t>
            </a:r>
            <a:r>
              <a:rPr lang="zh-CN" altLang="en-US"/>
              <a:t>：自动机</a:t>
            </a:r>
            <a:r>
              <a:rPr lang="en-US" altLang="zh-CN"/>
              <a:t>(</a:t>
            </a:r>
            <a:r>
              <a:rPr lang="zh-CN" altLang="en-US"/>
              <a:t>复数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4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Another Simple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281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finite automaton accepting any number of 1’s followed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single 0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Alphabet: {0,1}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Check that “1110” is accepted but “110…” is not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62820" name="Group 4"/>
          <p:cNvGrpSpPr/>
          <p:nvPr/>
        </p:nvGrpSpPr>
        <p:grpSpPr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41999" name="Freeform 5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0" name="Text Box 6"/>
            <p:cNvSpPr txBox="1"/>
            <p:nvPr/>
          </p:nvSpPr>
          <p:spPr>
            <a:xfrm>
              <a:off x="3552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2823" name="Group 7"/>
          <p:cNvGrpSpPr/>
          <p:nvPr/>
        </p:nvGrpSpPr>
        <p:grpSpPr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41997" name="Oval 8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1998" name="Oval 9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162826" name="Group 10"/>
          <p:cNvGrpSpPr/>
          <p:nvPr/>
        </p:nvGrpSpPr>
        <p:grpSpPr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41995" name="Oval 11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1996" name="Line 12"/>
            <p:cNvSpPr/>
            <p:nvPr/>
          </p:nvSpPr>
          <p:spPr>
            <a:xfrm flipV="1">
              <a:off x="3264" y="1776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62829" name="Group 13"/>
          <p:cNvGrpSpPr/>
          <p:nvPr/>
        </p:nvGrpSpPr>
        <p:grpSpPr>
          <a:xfrm>
            <a:off x="2794000" y="3124200"/>
            <a:ext cx="1031875" cy="1101725"/>
            <a:chOff x="1712" y="2042"/>
            <a:chExt cx="650" cy="694"/>
          </a:xfrm>
        </p:grpSpPr>
        <p:sp>
          <p:nvSpPr>
            <p:cNvPr id="41993" name="Freeform 14"/>
            <p:cNvSpPr/>
            <p:nvPr/>
          </p:nvSpPr>
          <p:spPr>
            <a:xfrm>
              <a:off x="1712" y="2200"/>
              <a:ext cx="568" cy="536"/>
            </a:xfrm>
            <a:custGeom>
              <a:avLst/>
              <a:gdLst/>
              <a:ahLst/>
              <a:cxnLst>
                <a:cxn ang="0">
                  <a:pos x="400" y="536"/>
                </a:cxn>
                <a:cxn ang="0">
                  <a:pos x="544" y="200"/>
                </a:cxn>
                <a:cxn ang="0">
                  <a:pos x="256" y="8"/>
                </a:cxn>
                <a:cxn ang="0">
                  <a:pos x="16" y="248"/>
                </a:cxn>
                <a:cxn ang="0">
                  <a:pos x="160" y="536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4" name="Text Box 15"/>
            <p:cNvSpPr txBox="1"/>
            <p:nvPr/>
          </p:nvSpPr>
          <p:spPr>
            <a:xfrm>
              <a:off x="2150" y="20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9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And Another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4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Alphabet still { 0, 1 }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operation of the automaton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 not completely defined</a:t>
            </a:r>
            <a:r>
              <a:rPr lang="en-US" altLang="zh-CN" dirty="0">
                <a:ea typeface="宋体" panose="02010600030101010101" pitchFamily="2" charset="-122"/>
              </a:rPr>
              <a:t> by the 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 input “11” the automata could be in either state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3013" name="Group 4"/>
          <p:cNvGrpSpPr/>
          <p:nvPr/>
        </p:nvGrpSpPr>
        <p:grpSpPr>
          <a:xfrm>
            <a:off x="2895600" y="2286000"/>
            <a:ext cx="3352800" cy="1711325"/>
            <a:chOff x="1536" y="2234"/>
            <a:chExt cx="2112" cy="1078"/>
          </a:xfrm>
        </p:grpSpPr>
        <p:grpSp>
          <p:nvGrpSpPr>
            <p:cNvPr id="43014" name="Group 5"/>
            <p:cNvGrpSpPr/>
            <p:nvPr/>
          </p:nvGrpSpPr>
          <p:grpSpPr>
            <a:xfrm>
              <a:off x="2160" y="2736"/>
              <a:ext cx="1024" cy="336"/>
              <a:chOff x="3072" y="2976"/>
              <a:chExt cx="1024" cy="336"/>
            </a:xfrm>
          </p:grpSpPr>
          <p:sp>
            <p:nvSpPr>
              <p:cNvPr id="43024" name="Freeform 6"/>
              <p:cNvSpPr/>
              <p:nvPr/>
            </p:nvSpPr>
            <p:spPr>
              <a:xfrm>
                <a:off x="3072" y="3218"/>
                <a:ext cx="1024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512" y="1"/>
                  </a:cxn>
                  <a:cxn ang="0">
                    <a:pos x="1024" y="91"/>
                  </a:cxn>
                </a:cxnLst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25" name="Text Box 7"/>
              <p:cNvSpPr txBox="1"/>
              <p:nvPr/>
            </p:nvSpPr>
            <p:spPr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015" name="Group 8"/>
            <p:cNvGrpSpPr/>
            <p:nvPr/>
          </p:nvGrpSpPr>
          <p:grpSpPr>
            <a:xfrm>
              <a:off x="3168" y="2832"/>
              <a:ext cx="480" cy="480"/>
              <a:chOff x="3264" y="2112"/>
              <a:chExt cx="480" cy="480"/>
            </a:xfrm>
          </p:grpSpPr>
          <p:sp>
            <p:nvSpPr>
              <p:cNvPr id="43022" name="Oval 9"/>
              <p:cNvSpPr/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3023" name="Oval 10"/>
              <p:cNvSpPr/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016" name="Group 11"/>
            <p:cNvGrpSpPr/>
            <p:nvPr/>
          </p:nvGrpSpPr>
          <p:grpSpPr>
            <a:xfrm>
              <a:off x="1536" y="2880"/>
              <a:ext cx="624" cy="432"/>
              <a:chOff x="3264" y="1488"/>
              <a:chExt cx="624" cy="432"/>
            </a:xfrm>
          </p:grpSpPr>
          <p:sp>
            <p:nvSpPr>
              <p:cNvPr id="43020" name="Oval 12"/>
              <p:cNvSpPr/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3021" name="Line 13"/>
              <p:cNvSpPr/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3017" name="Group 14"/>
            <p:cNvGrpSpPr/>
            <p:nvPr/>
          </p:nvGrpSpPr>
          <p:grpSpPr>
            <a:xfrm>
              <a:off x="1712" y="2234"/>
              <a:ext cx="650" cy="694"/>
              <a:chOff x="1712" y="2042"/>
              <a:chExt cx="650" cy="694"/>
            </a:xfrm>
          </p:grpSpPr>
          <p:sp>
            <p:nvSpPr>
              <p:cNvPr id="43018" name="Freeform 15"/>
              <p:cNvSpPr/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19" name="Text Box 16"/>
              <p:cNvSpPr txBox="1"/>
              <p:nvPr/>
            </p:nvSpPr>
            <p:spPr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2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9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9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Front end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Text Box 4"/>
          <p:cNvSpPr txBox="1"/>
          <p:nvPr/>
        </p:nvSpPr>
        <p:spPr>
          <a:xfrm>
            <a:off x="1981200" y="2590800"/>
            <a:ext cx="1714500" cy="10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lexical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analyzer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5562600" y="2597150"/>
            <a:ext cx="1600200" cy="984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600"/>
              </a:spcBef>
              <a:buNone/>
            </a:pPr>
            <a:endParaRPr lang="en-US" altLang="zh-CN" sz="12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ts val="6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Parser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ts val="600"/>
              </a:spcBef>
              <a:buNone/>
            </a:pPr>
            <a:endParaRPr lang="en-US" altLang="zh-CN" sz="1200" b="1" dirty="0">
              <a:ea typeface="宋体" panose="02010600030101010101" pitchFamily="2" charset="-122"/>
            </a:endParaRPr>
          </a:p>
        </p:txBody>
      </p:sp>
      <p:sp>
        <p:nvSpPr>
          <p:cNvPr id="7174" name="Line 6"/>
          <p:cNvSpPr/>
          <p:nvPr/>
        </p:nvSpPr>
        <p:spPr>
          <a:xfrm>
            <a:off x="1371600" y="3124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5" name="Line 7"/>
          <p:cNvSpPr/>
          <p:nvPr/>
        </p:nvSpPr>
        <p:spPr>
          <a:xfrm>
            <a:off x="3713163" y="2895600"/>
            <a:ext cx="18494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6" name="Line 9"/>
          <p:cNvSpPr/>
          <p:nvPr/>
        </p:nvSpPr>
        <p:spPr>
          <a:xfrm>
            <a:off x="7162800" y="307975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7" name="AutoShape 10"/>
          <p:cNvSpPr/>
          <p:nvPr/>
        </p:nvSpPr>
        <p:spPr>
          <a:xfrm>
            <a:off x="457200" y="2705100"/>
            <a:ext cx="914400" cy="800100"/>
          </a:xfrm>
          <a:prstGeom prst="flowChartPunchedTap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source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178" name="AutoShape 11"/>
          <p:cNvSpPr/>
          <p:nvPr/>
        </p:nvSpPr>
        <p:spPr>
          <a:xfrm>
            <a:off x="7696200" y="2819400"/>
            <a:ext cx="752475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IR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179" name="Text Box 16"/>
          <p:cNvSpPr txBox="1"/>
          <p:nvPr/>
        </p:nvSpPr>
        <p:spPr>
          <a:xfrm>
            <a:off x="4181475" y="2498725"/>
            <a:ext cx="847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token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180" name="Text Box 18"/>
          <p:cNvSpPr txBox="1"/>
          <p:nvPr/>
        </p:nvSpPr>
        <p:spPr>
          <a:xfrm>
            <a:off x="4175125" y="4770438"/>
            <a:ext cx="1096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errors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181" name="Line 19"/>
          <p:cNvSpPr/>
          <p:nvPr/>
        </p:nvSpPr>
        <p:spPr>
          <a:xfrm>
            <a:off x="2819400" y="3657600"/>
            <a:ext cx="1752600" cy="1138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2" name="Line 20"/>
          <p:cNvSpPr/>
          <p:nvPr/>
        </p:nvSpPr>
        <p:spPr>
          <a:xfrm flipH="1">
            <a:off x="4953000" y="3581400"/>
            <a:ext cx="13716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3" name="Line 7"/>
          <p:cNvSpPr/>
          <p:nvPr/>
        </p:nvSpPr>
        <p:spPr>
          <a:xfrm>
            <a:off x="3705225" y="3276600"/>
            <a:ext cx="1849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184" name="Text Box 16"/>
          <p:cNvSpPr txBox="1"/>
          <p:nvPr/>
        </p:nvSpPr>
        <p:spPr>
          <a:xfrm>
            <a:off x="3933825" y="3294063"/>
            <a:ext cx="14763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Get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next token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Epsilon Moves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85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Another kind of transition: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-moves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4037" name="Group 4"/>
          <p:cNvGrpSpPr/>
          <p:nvPr/>
        </p:nvGrpSpPr>
        <p:grpSpPr>
          <a:xfrm>
            <a:off x="2514600" y="2317750"/>
            <a:ext cx="2819400" cy="958850"/>
            <a:chOff x="2688" y="2948"/>
            <a:chExt cx="1776" cy="604"/>
          </a:xfrm>
        </p:grpSpPr>
        <p:sp>
          <p:nvSpPr>
            <p:cNvPr id="44041" name="Oval 5"/>
            <p:cNvSpPr/>
            <p:nvPr/>
          </p:nvSpPr>
          <p:spPr>
            <a:xfrm>
              <a:off x="2688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4042" name="Oval 6"/>
            <p:cNvSpPr/>
            <p:nvPr/>
          </p:nvSpPr>
          <p:spPr>
            <a:xfrm>
              <a:off x="4080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4043" name="Freeform 7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4" name="Text Box 8"/>
            <p:cNvSpPr txBox="1"/>
            <p:nvPr/>
          </p:nvSpPr>
          <p:spPr>
            <a:xfrm>
              <a:off x="3552" y="2948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4038" name="Rectangle 9"/>
          <p:cNvSpPr/>
          <p:nvPr/>
        </p:nvSpPr>
        <p:spPr>
          <a:xfrm>
            <a:off x="381000" y="3733800"/>
            <a:ext cx="83058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Machine can move from state A to state B without reading input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39" name="Text Box 10"/>
          <p:cNvSpPr txBox="1"/>
          <p:nvPr/>
        </p:nvSpPr>
        <p:spPr>
          <a:xfrm>
            <a:off x="2651125" y="270827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0" name="Text Box 11"/>
          <p:cNvSpPr txBox="1"/>
          <p:nvPr/>
        </p:nvSpPr>
        <p:spPr>
          <a:xfrm>
            <a:off x="4800600" y="27432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Deterministic and Nondeterministic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6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Deterministic Finite Automata (DFA)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One transition per input per state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-moves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Nondeterministic Finite Automata (NFA)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Can have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multiple transitions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one input in a given state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Can have -moves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Finite automata have finite memory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Need only to encode the current state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3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7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8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12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00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3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Finite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DFA can take only one path through the state graph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Completely determined by 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NFAs can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choose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Whether to make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-moves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Which of multiple transitions for a single input to take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0855" y="3497580"/>
            <a:ext cx="1244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(“guess”)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Acceptance of NFAs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83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An NFA can get into multiple states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9" name="Rectangle 4"/>
          <p:cNvSpPr/>
          <p:nvPr/>
        </p:nvSpPr>
        <p:spPr>
          <a:xfrm>
            <a:off x="457200" y="4724400"/>
            <a:ext cx="1676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Input: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47110" name="Group 5"/>
          <p:cNvGrpSpPr/>
          <p:nvPr/>
        </p:nvGrpSpPr>
        <p:grpSpPr>
          <a:xfrm>
            <a:off x="1600200" y="2062163"/>
            <a:ext cx="5562600" cy="2738437"/>
            <a:chOff x="672" y="1321"/>
            <a:chExt cx="3504" cy="1725"/>
          </a:xfrm>
        </p:grpSpPr>
        <p:grpSp>
          <p:nvGrpSpPr>
            <p:cNvPr id="47124" name="Group 6"/>
            <p:cNvGrpSpPr/>
            <p:nvPr/>
          </p:nvGrpSpPr>
          <p:grpSpPr>
            <a:xfrm>
              <a:off x="1296" y="1775"/>
              <a:ext cx="1024" cy="336"/>
              <a:chOff x="3072" y="2976"/>
              <a:chExt cx="1024" cy="336"/>
            </a:xfrm>
          </p:grpSpPr>
          <p:sp>
            <p:nvSpPr>
              <p:cNvPr id="47141" name="Freeform 7"/>
              <p:cNvSpPr/>
              <p:nvPr/>
            </p:nvSpPr>
            <p:spPr>
              <a:xfrm>
                <a:off x="3072" y="3218"/>
                <a:ext cx="1024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512" y="1"/>
                  </a:cxn>
                  <a:cxn ang="0">
                    <a:pos x="1024" y="91"/>
                  </a:cxn>
                </a:cxnLst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42" name="Text Box 8"/>
              <p:cNvSpPr txBox="1"/>
              <p:nvPr/>
            </p:nvSpPr>
            <p:spPr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25" name="Group 9"/>
            <p:cNvGrpSpPr/>
            <p:nvPr/>
          </p:nvGrpSpPr>
          <p:grpSpPr>
            <a:xfrm>
              <a:off x="3696" y="1919"/>
              <a:ext cx="480" cy="480"/>
              <a:chOff x="3264" y="2112"/>
              <a:chExt cx="480" cy="480"/>
            </a:xfrm>
          </p:grpSpPr>
          <p:sp>
            <p:nvSpPr>
              <p:cNvPr id="47139" name="Oval 10"/>
              <p:cNvSpPr/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7140" name="Oval 11"/>
              <p:cNvSpPr/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26" name="Group 12"/>
            <p:cNvGrpSpPr/>
            <p:nvPr/>
          </p:nvGrpSpPr>
          <p:grpSpPr>
            <a:xfrm>
              <a:off x="672" y="1967"/>
              <a:ext cx="624" cy="432"/>
              <a:chOff x="3264" y="1488"/>
              <a:chExt cx="624" cy="432"/>
            </a:xfrm>
          </p:grpSpPr>
          <p:sp>
            <p:nvSpPr>
              <p:cNvPr id="47137" name="Oval 13"/>
              <p:cNvSpPr/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7138" name="Line 14"/>
              <p:cNvSpPr/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7127" name="Group 15"/>
            <p:cNvGrpSpPr/>
            <p:nvPr/>
          </p:nvGrpSpPr>
          <p:grpSpPr>
            <a:xfrm>
              <a:off x="848" y="1321"/>
              <a:ext cx="650" cy="694"/>
              <a:chOff x="1712" y="2042"/>
              <a:chExt cx="650" cy="694"/>
            </a:xfrm>
          </p:grpSpPr>
          <p:sp>
            <p:nvSpPr>
              <p:cNvPr id="47135" name="Freeform 16"/>
              <p:cNvSpPr/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36" name="Text Box 17"/>
              <p:cNvSpPr txBox="1"/>
              <p:nvPr/>
            </p:nvSpPr>
            <p:spPr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28" name="Oval 18"/>
            <p:cNvSpPr/>
            <p:nvPr/>
          </p:nvSpPr>
          <p:spPr>
            <a:xfrm>
              <a:off x="2304" y="196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grpSp>
          <p:nvGrpSpPr>
            <p:cNvPr id="47129" name="Group 19"/>
            <p:cNvGrpSpPr/>
            <p:nvPr/>
          </p:nvGrpSpPr>
          <p:grpSpPr>
            <a:xfrm>
              <a:off x="2688" y="1775"/>
              <a:ext cx="1024" cy="336"/>
              <a:chOff x="3072" y="2976"/>
              <a:chExt cx="1024" cy="336"/>
            </a:xfrm>
          </p:grpSpPr>
          <p:sp>
            <p:nvSpPr>
              <p:cNvPr id="47133" name="Freeform 20"/>
              <p:cNvSpPr/>
              <p:nvPr/>
            </p:nvSpPr>
            <p:spPr>
              <a:xfrm>
                <a:off x="3072" y="3218"/>
                <a:ext cx="1024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512" y="1"/>
                  </a:cxn>
                  <a:cxn ang="0">
                    <a:pos x="1024" y="91"/>
                  </a:cxn>
                </a:cxnLst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34" name="Text Box 21"/>
              <p:cNvSpPr txBox="1"/>
              <p:nvPr/>
            </p:nvSpPr>
            <p:spPr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30" name="Group 22"/>
            <p:cNvGrpSpPr/>
            <p:nvPr/>
          </p:nvGrpSpPr>
          <p:grpSpPr>
            <a:xfrm flipV="1">
              <a:off x="816" y="2352"/>
              <a:ext cx="650" cy="694"/>
              <a:chOff x="1712" y="2042"/>
              <a:chExt cx="650" cy="694"/>
            </a:xfrm>
          </p:grpSpPr>
          <p:sp>
            <p:nvSpPr>
              <p:cNvPr id="47131" name="Freeform 23"/>
              <p:cNvSpPr/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32" name="Text Box 24"/>
              <p:cNvSpPr txBox="1"/>
              <p:nvPr/>
            </p:nvSpPr>
            <p:spPr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8985" name="Text Box 25"/>
          <p:cNvSpPr txBox="1"/>
          <p:nvPr/>
        </p:nvSpPr>
        <p:spPr>
          <a:xfrm>
            <a:off x="2895600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86" name="Text Box 26"/>
          <p:cNvSpPr txBox="1"/>
          <p:nvPr/>
        </p:nvSpPr>
        <p:spPr>
          <a:xfrm>
            <a:off x="3352800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87" name="Text Box 27"/>
          <p:cNvSpPr txBox="1"/>
          <p:nvPr/>
        </p:nvSpPr>
        <p:spPr>
          <a:xfrm>
            <a:off x="3810000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88" name="Rectangle 28"/>
          <p:cNvSpPr/>
          <p:nvPr/>
        </p:nvSpPr>
        <p:spPr>
          <a:xfrm>
            <a:off x="457200" y="53340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Rule: NFA accepts if it </a:t>
            </a:r>
            <a:r>
              <a:rPr lang="en-US" altLang="zh-CN" b="1" u="sng" dirty="0">
                <a:ea typeface="宋体" panose="02010600030101010101" pitchFamily="2" charset="-122"/>
              </a:rPr>
              <a:t>can</a:t>
            </a:r>
            <a:r>
              <a:rPr lang="en-US" altLang="zh-CN" b="1" dirty="0">
                <a:ea typeface="宋体" panose="02010600030101010101" pitchFamily="2" charset="-122"/>
              </a:rPr>
              <a:t> get in a final state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7115" name="Line 29"/>
          <p:cNvSpPr/>
          <p:nvPr/>
        </p:nvSpPr>
        <p:spPr>
          <a:xfrm flipV="1">
            <a:off x="1609725" y="3543300"/>
            <a:ext cx="4572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90" name="Freeform 30"/>
          <p:cNvSpPr/>
          <p:nvPr/>
        </p:nvSpPr>
        <p:spPr>
          <a:xfrm>
            <a:off x="1876425" y="2305050"/>
            <a:ext cx="9017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1" name="Freeform 31"/>
          <p:cNvSpPr/>
          <p:nvPr/>
        </p:nvSpPr>
        <p:spPr>
          <a:xfrm flipV="1">
            <a:off x="1838325" y="3686175"/>
            <a:ext cx="9017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2" name="Freeform 32"/>
          <p:cNvSpPr/>
          <p:nvPr/>
        </p:nvSpPr>
        <p:spPr>
          <a:xfrm>
            <a:off x="2590800" y="3162300"/>
            <a:ext cx="1625600" cy="1492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3" name="Freeform 33"/>
          <p:cNvSpPr/>
          <p:nvPr/>
        </p:nvSpPr>
        <p:spPr>
          <a:xfrm>
            <a:off x="4810125" y="3171825"/>
            <a:ext cx="1625600" cy="1492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4" name="Oval 34"/>
          <p:cNvSpPr/>
          <p:nvPr/>
        </p:nvSpPr>
        <p:spPr>
          <a:xfrm>
            <a:off x="6477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8995" name="Oval 35"/>
          <p:cNvSpPr/>
          <p:nvPr/>
        </p:nvSpPr>
        <p:spPr>
          <a:xfrm>
            <a:off x="1981200" y="3095625"/>
            <a:ext cx="609600" cy="60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8996" name="Oval 36"/>
          <p:cNvSpPr/>
          <p:nvPr/>
        </p:nvSpPr>
        <p:spPr>
          <a:xfrm>
            <a:off x="4191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8997" name="Oval 37"/>
          <p:cNvSpPr/>
          <p:nvPr/>
        </p:nvSpPr>
        <p:spPr>
          <a:xfrm>
            <a:off x="4191000" y="3086100"/>
            <a:ext cx="609600" cy="609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NFA vs. DFA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NFAs and DFAs recognize the same set of languages (regular languages)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DFAs are easier to implement but harder to be constructed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There are no choices to consider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NFA vs. DFA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1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a given language the NFA can be simpler than the DFA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9157" name="Group 4"/>
          <p:cNvGrpSpPr/>
          <p:nvPr/>
        </p:nvGrpSpPr>
        <p:grpSpPr>
          <a:xfrm>
            <a:off x="2667000" y="2438400"/>
            <a:ext cx="2787650" cy="1290638"/>
            <a:chOff x="1680" y="1536"/>
            <a:chExt cx="1756" cy="813"/>
          </a:xfrm>
        </p:grpSpPr>
        <p:sp>
          <p:nvSpPr>
            <p:cNvPr id="49181" name="Freeform 5"/>
            <p:cNvSpPr>
              <a:spLocks noChangeAspect="1"/>
            </p:cNvSpPr>
            <p:nvPr/>
          </p:nvSpPr>
          <p:spPr>
            <a:xfrm>
              <a:off x="1993" y="1854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82" name="Text Box 6"/>
            <p:cNvSpPr txBox="1">
              <a:spLocks noChangeAspect="1"/>
            </p:cNvSpPr>
            <p:nvPr/>
          </p:nvSpPr>
          <p:spPr>
            <a:xfrm>
              <a:off x="2198" y="165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83" name="Group 7"/>
            <p:cNvGrpSpPr>
              <a:grpSpLocks noChangeAspect="1"/>
            </p:cNvGrpSpPr>
            <p:nvPr/>
          </p:nvGrpSpPr>
          <p:grpSpPr>
            <a:xfrm>
              <a:off x="3195" y="1804"/>
              <a:ext cx="241" cy="241"/>
              <a:chOff x="3264" y="2112"/>
              <a:chExt cx="480" cy="480"/>
            </a:xfrm>
          </p:grpSpPr>
          <p:sp>
            <p:nvSpPr>
              <p:cNvPr id="49195" name="Oval 8"/>
              <p:cNvSpPr>
                <a:spLocks noChangeAspect="1"/>
              </p:cNvSpPr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9196" name="Oval 9"/>
              <p:cNvSpPr>
                <a:spLocks noChangeAspect="1"/>
              </p:cNvSpPr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84" name="Group 10"/>
            <p:cNvGrpSpPr>
              <a:grpSpLocks noChangeAspect="1"/>
            </p:cNvGrpSpPr>
            <p:nvPr/>
          </p:nvGrpSpPr>
          <p:grpSpPr>
            <a:xfrm>
              <a:off x="1680" y="1829"/>
              <a:ext cx="313" cy="216"/>
              <a:chOff x="3264" y="1488"/>
              <a:chExt cx="624" cy="432"/>
            </a:xfrm>
          </p:grpSpPr>
          <p:sp>
            <p:nvSpPr>
              <p:cNvPr id="49193" name="Oval 11"/>
              <p:cNvSpPr>
                <a:spLocks noChangeAspect="1"/>
              </p:cNvSpPr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9194" name="Line 12"/>
              <p:cNvSpPr>
                <a:spLocks noChangeAspect="1"/>
              </p:cNvSpPr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9185" name="Group 13"/>
            <p:cNvGrpSpPr>
              <a:grpSpLocks noChangeAspect="1"/>
            </p:cNvGrpSpPr>
            <p:nvPr/>
          </p:nvGrpSpPr>
          <p:grpSpPr>
            <a:xfrm>
              <a:off x="1768" y="1536"/>
              <a:ext cx="411" cy="317"/>
              <a:chOff x="1712" y="2104"/>
              <a:chExt cx="820" cy="632"/>
            </a:xfrm>
          </p:grpSpPr>
          <p:sp>
            <p:nvSpPr>
              <p:cNvPr id="49191" name="Freeform 14"/>
              <p:cNvSpPr>
                <a:spLocks noChangeAspect="1"/>
              </p:cNvSpPr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192" name="Text Box 15"/>
              <p:cNvSpPr txBox="1">
                <a:spLocks noChangeAspect="1"/>
              </p:cNvSpPr>
              <p:nvPr/>
            </p:nvSpPr>
            <p:spPr>
              <a:xfrm>
                <a:off x="2141" y="2104"/>
                <a:ext cx="391" cy="4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186" name="Oval 16"/>
            <p:cNvSpPr>
              <a:spLocks noChangeAspect="1"/>
            </p:cNvSpPr>
            <p:nvPr/>
          </p:nvSpPr>
          <p:spPr>
            <a:xfrm>
              <a:off x="2498" y="1829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9187" name="Freeform 17"/>
            <p:cNvSpPr>
              <a:spLocks noChangeAspect="1"/>
            </p:cNvSpPr>
            <p:nvPr/>
          </p:nvSpPr>
          <p:spPr>
            <a:xfrm>
              <a:off x="2690" y="1854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88" name="Text Box 18"/>
            <p:cNvSpPr txBox="1">
              <a:spLocks noChangeAspect="1"/>
            </p:cNvSpPr>
            <p:nvPr/>
          </p:nvSpPr>
          <p:spPr>
            <a:xfrm>
              <a:off x="2869" y="166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9" name="Freeform 19"/>
            <p:cNvSpPr>
              <a:spLocks noChangeAspect="1"/>
            </p:cNvSpPr>
            <p:nvPr/>
          </p:nvSpPr>
          <p:spPr>
            <a:xfrm flipV="1">
              <a:off x="1752" y="2005"/>
              <a:ext cx="285" cy="26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0" name="Text Box 20"/>
            <p:cNvSpPr txBox="1">
              <a:spLocks noChangeAspect="1"/>
            </p:cNvSpPr>
            <p:nvPr/>
          </p:nvSpPr>
          <p:spPr>
            <a:xfrm flipV="1">
              <a:off x="1976" y="209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29" name="Group 21"/>
          <p:cNvGrpSpPr/>
          <p:nvPr/>
        </p:nvGrpSpPr>
        <p:grpSpPr>
          <a:xfrm>
            <a:off x="2667000" y="3836988"/>
            <a:ext cx="3086100" cy="1627187"/>
            <a:chOff x="1680" y="2417"/>
            <a:chExt cx="1944" cy="1025"/>
          </a:xfrm>
        </p:grpSpPr>
        <p:sp>
          <p:nvSpPr>
            <p:cNvPr id="49162" name="Freeform 22"/>
            <p:cNvSpPr>
              <a:spLocks noChangeAspect="1"/>
            </p:cNvSpPr>
            <p:nvPr/>
          </p:nvSpPr>
          <p:spPr>
            <a:xfrm>
              <a:off x="1992" y="2791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63" name="Text Box 23"/>
            <p:cNvSpPr txBox="1">
              <a:spLocks noChangeAspect="1"/>
            </p:cNvSpPr>
            <p:nvPr/>
          </p:nvSpPr>
          <p:spPr>
            <a:xfrm>
              <a:off x="2215" y="258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64" name="Group 24"/>
            <p:cNvGrpSpPr>
              <a:grpSpLocks noChangeAspect="1"/>
            </p:cNvGrpSpPr>
            <p:nvPr/>
          </p:nvGrpSpPr>
          <p:grpSpPr>
            <a:xfrm>
              <a:off x="3194" y="2741"/>
              <a:ext cx="240" cy="241"/>
              <a:chOff x="3264" y="2112"/>
              <a:chExt cx="480" cy="480"/>
            </a:xfrm>
          </p:grpSpPr>
          <p:sp>
            <p:nvSpPr>
              <p:cNvPr id="49179" name="Oval 25"/>
              <p:cNvSpPr>
                <a:spLocks noChangeAspect="1"/>
              </p:cNvSpPr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9180" name="Oval 26"/>
              <p:cNvSpPr>
                <a:spLocks noChangeAspect="1"/>
              </p:cNvSpPr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65" name="Group 27"/>
            <p:cNvGrpSpPr>
              <a:grpSpLocks noChangeAspect="1"/>
            </p:cNvGrpSpPr>
            <p:nvPr/>
          </p:nvGrpSpPr>
          <p:grpSpPr>
            <a:xfrm>
              <a:off x="1680" y="2765"/>
              <a:ext cx="312" cy="217"/>
              <a:chOff x="3264" y="1488"/>
              <a:chExt cx="624" cy="432"/>
            </a:xfrm>
          </p:grpSpPr>
          <p:sp>
            <p:nvSpPr>
              <p:cNvPr id="49177" name="Oval 28"/>
              <p:cNvSpPr>
                <a:spLocks noChangeAspect="1"/>
              </p:cNvSpPr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9178" name="Line 29"/>
              <p:cNvSpPr>
                <a:spLocks noChangeAspect="1"/>
              </p:cNvSpPr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9166" name="Freeform 30"/>
            <p:cNvSpPr>
              <a:spLocks noChangeAspect="1"/>
            </p:cNvSpPr>
            <p:nvPr/>
          </p:nvSpPr>
          <p:spPr>
            <a:xfrm>
              <a:off x="1768" y="2521"/>
              <a:ext cx="284" cy="26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67" name="Text Box 31"/>
            <p:cNvSpPr txBox="1">
              <a:spLocks noChangeAspect="1"/>
            </p:cNvSpPr>
            <p:nvPr/>
          </p:nvSpPr>
          <p:spPr>
            <a:xfrm>
              <a:off x="1976" y="24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Oval 32"/>
            <p:cNvSpPr>
              <a:spLocks noChangeAspect="1"/>
            </p:cNvSpPr>
            <p:nvPr/>
          </p:nvSpPr>
          <p:spPr>
            <a:xfrm>
              <a:off x="2497" y="2765"/>
              <a:ext cx="192" cy="19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49169" name="Freeform 33"/>
            <p:cNvSpPr>
              <a:spLocks noChangeAspect="1"/>
            </p:cNvSpPr>
            <p:nvPr/>
          </p:nvSpPr>
          <p:spPr>
            <a:xfrm>
              <a:off x="2689" y="2791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0" name="Text Box 34"/>
            <p:cNvSpPr txBox="1">
              <a:spLocks noChangeAspect="1"/>
            </p:cNvSpPr>
            <p:nvPr/>
          </p:nvSpPr>
          <p:spPr>
            <a:xfrm>
              <a:off x="2876" y="258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1" name="Freeform 35"/>
            <p:cNvSpPr>
              <a:spLocks noChangeAspect="1"/>
            </p:cNvSpPr>
            <p:nvPr/>
          </p:nvSpPr>
          <p:spPr>
            <a:xfrm>
              <a:off x="1935" y="2926"/>
              <a:ext cx="868" cy="23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2" name="Text Box 36"/>
            <p:cNvSpPr txBox="1">
              <a:spLocks noChangeAspect="1"/>
            </p:cNvSpPr>
            <p:nvPr/>
          </p:nvSpPr>
          <p:spPr>
            <a:xfrm>
              <a:off x="2247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3" name="Freeform 37"/>
            <p:cNvSpPr>
              <a:spLocks noChangeAspect="1"/>
            </p:cNvSpPr>
            <p:nvPr/>
          </p:nvSpPr>
          <p:spPr>
            <a:xfrm>
              <a:off x="3181" y="2500"/>
              <a:ext cx="284" cy="26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4" name="Text Box 38"/>
            <p:cNvSpPr txBox="1">
              <a:spLocks noChangeAspect="1"/>
            </p:cNvSpPr>
            <p:nvPr/>
          </p:nvSpPr>
          <p:spPr>
            <a:xfrm>
              <a:off x="3428" y="245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Freeform 39"/>
            <p:cNvSpPr>
              <a:spLocks noChangeAspect="1"/>
            </p:cNvSpPr>
            <p:nvPr/>
          </p:nvSpPr>
          <p:spPr>
            <a:xfrm>
              <a:off x="1877" y="2945"/>
              <a:ext cx="1653" cy="32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</a:cxnLst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6" name="Text Box 40"/>
            <p:cNvSpPr txBox="1">
              <a:spLocks noChangeAspect="1"/>
            </p:cNvSpPr>
            <p:nvPr/>
          </p:nvSpPr>
          <p:spPr>
            <a:xfrm>
              <a:off x="2804" y="319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59" name="Text Box 41"/>
          <p:cNvSpPr txBox="1"/>
          <p:nvPr/>
        </p:nvSpPr>
        <p:spPr>
          <a:xfrm>
            <a:off x="898525" y="2816225"/>
            <a:ext cx="835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NFA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71050" name="Text Box 42"/>
          <p:cNvSpPr txBox="1"/>
          <p:nvPr/>
        </p:nvSpPr>
        <p:spPr>
          <a:xfrm>
            <a:off x="914400" y="4419600"/>
            <a:ext cx="812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DFA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71051" name="Rectangle 43"/>
          <p:cNvSpPr/>
          <p:nvPr/>
        </p:nvSpPr>
        <p:spPr>
          <a:xfrm>
            <a:off x="457200" y="54864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DFA can be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exponentially</a:t>
            </a:r>
            <a:r>
              <a:rPr lang="en-US" altLang="zh-CN" b="1" dirty="0">
                <a:ea typeface="宋体" panose="02010600030101010101" pitchFamily="2" charset="-122"/>
              </a:rPr>
              <a:t> larger than NFA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50" grpId="0"/>
      <p:bldP spid="17105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to Finite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33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High-level sketch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0181" name="Group 4"/>
          <p:cNvGrpSpPr/>
          <p:nvPr/>
        </p:nvGrpSpPr>
        <p:grpSpPr>
          <a:xfrm>
            <a:off x="1338263" y="2362200"/>
            <a:ext cx="7007225" cy="3200400"/>
            <a:chOff x="843" y="1488"/>
            <a:chExt cx="4414" cy="2016"/>
          </a:xfrm>
        </p:grpSpPr>
        <p:sp>
          <p:nvSpPr>
            <p:cNvPr id="50183" name="Text Box 5"/>
            <p:cNvSpPr txBox="1"/>
            <p:nvPr/>
          </p:nvSpPr>
          <p:spPr>
            <a:xfrm>
              <a:off x="912" y="1968"/>
              <a:ext cx="116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Regular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expressions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0184" name="Text Box 6"/>
            <p:cNvSpPr txBox="1"/>
            <p:nvPr/>
          </p:nvSpPr>
          <p:spPr>
            <a:xfrm>
              <a:off x="2400" y="1488"/>
              <a:ext cx="5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NFA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0185" name="Text Box 7"/>
            <p:cNvSpPr txBox="1"/>
            <p:nvPr/>
          </p:nvSpPr>
          <p:spPr>
            <a:xfrm>
              <a:off x="3888" y="2160"/>
              <a:ext cx="5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DFA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0186" name="Text Box 8"/>
            <p:cNvSpPr txBox="1"/>
            <p:nvPr/>
          </p:nvSpPr>
          <p:spPr>
            <a:xfrm>
              <a:off x="843" y="2938"/>
              <a:ext cx="130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Lexical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Specification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0187" name="Text Box 9"/>
            <p:cNvSpPr txBox="1"/>
            <p:nvPr/>
          </p:nvSpPr>
          <p:spPr>
            <a:xfrm>
              <a:off x="3028" y="2986"/>
              <a:ext cx="222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Table-driven 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Implementation of DFA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cxnSp>
          <p:nvCxnSpPr>
            <p:cNvPr id="50188" name="AutoShape 10"/>
            <p:cNvCxnSpPr>
              <a:stCxn id="50186" idx="0"/>
              <a:endCxn id="50183" idx="2"/>
            </p:cNvCxnSpPr>
            <p:nvPr/>
          </p:nvCxnSpPr>
          <p:spPr>
            <a:xfrm flipV="1">
              <a:off x="1496" y="2486"/>
              <a:ext cx="1" cy="45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0189" name="AutoShape 11"/>
            <p:cNvCxnSpPr>
              <a:stCxn id="50183" idx="0"/>
              <a:endCxn id="50184" idx="1"/>
            </p:cNvCxnSpPr>
            <p:nvPr/>
          </p:nvCxnSpPr>
          <p:spPr>
            <a:xfrm flipV="1">
              <a:off x="1497" y="1632"/>
              <a:ext cx="903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0190" name="AutoShape 12"/>
            <p:cNvCxnSpPr>
              <a:stCxn id="50184" idx="3"/>
              <a:endCxn id="50185" idx="0"/>
            </p:cNvCxnSpPr>
            <p:nvPr/>
          </p:nvCxnSpPr>
          <p:spPr>
            <a:xfrm>
              <a:off x="2926" y="1632"/>
              <a:ext cx="1218" cy="52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0191" name="AutoShape 13"/>
            <p:cNvCxnSpPr>
              <a:stCxn id="50185" idx="2"/>
              <a:endCxn id="50187" idx="0"/>
            </p:cNvCxnSpPr>
            <p:nvPr/>
          </p:nvCxnSpPr>
          <p:spPr>
            <a:xfrm flipH="1">
              <a:off x="4143" y="2448"/>
              <a:ext cx="1" cy="5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50182" name="Line 13"/>
          <p:cNvSpPr/>
          <p:nvPr/>
        </p:nvSpPr>
        <p:spPr>
          <a:xfrm>
            <a:off x="2438400" y="2406650"/>
            <a:ext cx="685800" cy="41275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to NFA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71488" y="2895600"/>
            <a:ext cx="8305800" cy="99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each kind of rexp, define an NFA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Notation: NFA for rexp A  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2523" name="Rectangle 11"/>
          <p:cNvSpPr/>
          <p:nvPr/>
        </p:nvSpPr>
        <p:spPr>
          <a:xfrm>
            <a:off x="419100" y="1604963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For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92524" name="Group 12"/>
          <p:cNvGrpSpPr/>
          <p:nvPr/>
        </p:nvGrpSpPr>
        <p:grpSpPr>
          <a:xfrm>
            <a:off x="1905000" y="1793875"/>
            <a:ext cx="1452563" cy="679450"/>
            <a:chOff x="2157" y="2400"/>
            <a:chExt cx="915" cy="428"/>
          </a:xfrm>
        </p:grpSpPr>
        <p:sp>
          <p:nvSpPr>
            <p:cNvPr id="51232" name="Oval 16"/>
            <p:cNvSpPr/>
            <p:nvPr/>
          </p:nvSpPr>
          <p:spPr>
            <a:xfrm>
              <a:off x="2808" y="2564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1233" name="Line 18"/>
            <p:cNvSpPr/>
            <p:nvPr/>
          </p:nvSpPr>
          <p:spPr>
            <a:xfrm>
              <a:off x="2157" y="269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4" name="Text Box 19"/>
            <p:cNvSpPr txBox="1"/>
            <p:nvPr/>
          </p:nvSpPr>
          <p:spPr>
            <a:xfrm>
              <a:off x="2336" y="2400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92532" name="Rectangle 20"/>
          <p:cNvSpPr/>
          <p:nvPr/>
        </p:nvSpPr>
        <p:spPr>
          <a:xfrm>
            <a:off x="4090988" y="1644650"/>
            <a:ext cx="3605212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For input a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92533" name="Group 21"/>
          <p:cNvGrpSpPr/>
          <p:nvPr/>
        </p:nvGrpSpPr>
        <p:grpSpPr>
          <a:xfrm>
            <a:off x="6781800" y="1847850"/>
            <a:ext cx="1447800" cy="635000"/>
            <a:chOff x="2160" y="3168"/>
            <a:chExt cx="912" cy="400"/>
          </a:xfrm>
        </p:grpSpPr>
        <p:sp>
          <p:nvSpPr>
            <p:cNvPr id="51229" name="Oval 25"/>
            <p:cNvSpPr/>
            <p:nvPr/>
          </p:nvSpPr>
          <p:spPr>
            <a:xfrm>
              <a:off x="2808" y="3304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1230" name="Line 27"/>
            <p:cNvSpPr/>
            <p:nvPr/>
          </p:nvSpPr>
          <p:spPr>
            <a:xfrm>
              <a:off x="2160" y="343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1" name="Text Box 28"/>
            <p:cNvSpPr txBox="1"/>
            <p:nvPr/>
          </p:nvSpPr>
          <p:spPr>
            <a:xfrm>
              <a:off x="2358" y="316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3200" y="3352800"/>
            <a:ext cx="1644650" cy="733425"/>
            <a:chOff x="2209801" y="2698750"/>
            <a:chExt cx="1644136" cy="733425"/>
          </a:xfrm>
        </p:grpSpPr>
        <p:grpSp>
          <p:nvGrpSpPr>
            <p:cNvPr id="51224" name="Group 4"/>
            <p:cNvGrpSpPr/>
            <p:nvPr/>
          </p:nvGrpSpPr>
          <p:grpSpPr>
            <a:xfrm>
              <a:off x="2209801" y="2819400"/>
              <a:ext cx="1014413" cy="457200"/>
              <a:chOff x="1392" y="1776"/>
              <a:chExt cx="639" cy="288"/>
            </a:xfrm>
          </p:grpSpPr>
          <p:sp>
            <p:nvSpPr>
              <p:cNvPr id="51227" name="Text Box 6"/>
              <p:cNvSpPr txBox="1"/>
              <p:nvPr/>
            </p:nvSpPr>
            <p:spPr>
              <a:xfrm>
                <a:off x="1776" y="177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8" name="Line 7"/>
              <p:cNvSpPr/>
              <p:nvPr/>
            </p:nvSpPr>
            <p:spPr>
              <a:xfrm>
                <a:off x="1392" y="197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225" name="任意多边形 3"/>
            <p:cNvSpPr/>
            <p:nvPr/>
          </p:nvSpPr>
          <p:spPr>
            <a:xfrm>
              <a:off x="2590801" y="2698750"/>
              <a:ext cx="1263136" cy="733425"/>
            </a:xfrm>
            <a:custGeom>
              <a:avLst/>
              <a:gdLst/>
              <a:ahLst/>
              <a:cxnLst>
                <a:cxn ang="0">
                  <a:pos x="9537" y="433388"/>
                </a:cxn>
                <a:cxn ang="0">
                  <a:pos x="61924" y="400050"/>
                </a:cxn>
                <a:cxn ang="0">
                  <a:pos x="109549" y="366713"/>
                </a:cxn>
                <a:cxn ang="0">
                  <a:pos x="133362" y="347663"/>
                </a:cxn>
                <a:cxn ang="0">
                  <a:pos x="180987" y="319088"/>
                </a:cxn>
                <a:cxn ang="0">
                  <a:pos x="209562" y="300038"/>
                </a:cxn>
                <a:cxn ang="0">
                  <a:pos x="247662" y="257175"/>
                </a:cxn>
                <a:cxn ang="0">
                  <a:pos x="285762" y="223838"/>
                </a:cxn>
                <a:cxn ang="0">
                  <a:pos x="319099" y="195263"/>
                </a:cxn>
                <a:cxn ang="0">
                  <a:pos x="352437" y="171450"/>
                </a:cxn>
                <a:cxn ang="0">
                  <a:pos x="390537" y="133350"/>
                </a:cxn>
                <a:cxn ang="0">
                  <a:pos x="404824" y="104775"/>
                </a:cxn>
                <a:cxn ang="0">
                  <a:pos x="457212" y="90488"/>
                </a:cxn>
                <a:cxn ang="0">
                  <a:pos x="485787" y="119063"/>
                </a:cxn>
                <a:cxn ang="0">
                  <a:pos x="561987" y="133350"/>
                </a:cxn>
                <a:cxn ang="0">
                  <a:pos x="604849" y="123825"/>
                </a:cxn>
                <a:cxn ang="0">
                  <a:pos x="647712" y="109538"/>
                </a:cxn>
                <a:cxn ang="0">
                  <a:pos x="747724" y="85725"/>
                </a:cxn>
                <a:cxn ang="0">
                  <a:pos x="876312" y="66675"/>
                </a:cxn>
                <a:cxn ang="0">
                  <a:pos x="928699" y="33338"/>
                </a:cxn>
                <a:cxn ang="0">
                  <a:pos x="962037" y="19050"/>
                </a:cxn>
                <a:cxn ang="0">
                  <a:pos x="1042999" y="14288"/>
                </a:cxn>
                <a:cxn ang="0">
                  <a:pos x="1066812" y="42863"/>
                </a:cxn>
                <a:cxn ang="0">
                  <a:pos x="1119199" y="90488"/>
                </a:cxn>
                <a:cxn ang="0">
                  <a:pos x="1166824" y="142875"/>
                </a:cxn>
                <a:cxn ang="0">
                  <a:pos x="1176349" y="180975"/>
                </a:cxn>
                <a:cxn ang="0">
                  <a:pos x="1190637" y="214313"/>
                </a:cxn>
                <a:cxn ang="0">
                  <a:pos x="1200162" y="252413"/>
                </a:cxn>
                <a:cxn ang="0">
                  <a:pos x="1223974" y="328613"/>
                </a:cxn>
                <a:cxn ang="0">
                  <a:pos x="1238262" y="419100"/>
                </a:cxn>
                <a:cxn ang="0">
                  <a:pos x="1257312" y="623888"/>
                </a:cxn>
                <a:cxn ang="0">
                  <a:pos x="1238262" y="647700"/>
                </a:cxn>
                <a:cxn ang="0">
                  <a:pos x="1181112" y="681038"/>
                </a:cxn>
                <a:cxn ang="0">
                  <a:pos x="1138249" y="704850"/>
                </a:cxn>
                <a:cxn ang="0">
                  <a:pos x="1076337" y="723900"/>
                </a:cxn>
                <a:cxn ang="0">
                  <a:pos x="942987" y="723900"/>
                </a:cxn>
                <a:cxn ang="0">
                  <a:pos x="881074" y="704850"/>
                </a:cxn>
                <a:cxn ang="0">
                  <a:pos x="852499" y="681038"/>
                </a:cxn>
                <a:cxn ang="0">
                  <a:pos x="800112" y="619125"/>
                </a:cxn>
                <a:cxn ang="0">
                  <a:pos x="766774" y="561975"/>
                </a:cxn>
                <a:cxn ang="0">
                  <a:pos x="742962" y="538163"/>
                </a:cxn>
                <a:cxn ang="0">
                  <a:pos x="652474" y="519113"/>
                </a:cxn>
                <a:cxn ang="0">
                  <a:pos x="619137" y="533400"/>
                </a:cxn>
                <a:cxn ang="0">
                  <a:pos x="581037" y="571500"/>
                </a:cxn>
                <a:cxn ang="0">
                  <a:pos x="542937" y="595313"/>
                </a:cxn>
                <a:cxn ang="0">
                  <a:pos x="485787" y="571500"/>
                </a:cxn>
                <a:cxn ang="0">
                  <a:pos x="395299" y="523875"/>
                </a:cxn>
                <a:cxn ang="0">
                  <a:pos x="333387" y="504825"/>
                </a:cxn>
                <a:cxn ang="0">
                  <a:pos x="285762" y="485775"/>
                </a:cxn>
                <a:cxn ang="0">
                  <a:pos x="147649" y="466725"/>
                </a:cxn>
                <a:cxn ang="0">
                  <a:pos x="71449" y="447675"/>
                </a:cxn>
                <a:cxn ang="0">
                  <a:pos x="12" y="423863"/>
                </a:cxn>
              </a:cxnLst>
              <a:pathLst>
                <a:path w="1263136" h="733425">
                  <a:moveTo>
                    <a:pt x="9537" y="433388"/>
                  </a:moveTo>
                  <a:lnTo>
                    <a:pt x="9537" y="433388"/>
                  </a:lnTo>
                  <a:cubicBezTo>
                    <a:pt x="20649" y="423863"/>
                    <a:pt x="30526" y="412671"/>
                    <a:pt x="42874" y="404813"/>
                  </a:cubicBezTo>
                  <a:cubicBezTo>
                    <a:pt x="48396" y="401299"/>
                    <a:pt x="56373" y="403519"/>
                    <a:pt x="61924" y="400050"/>
                  </a:cubicBezTo>
                  <a:cubicBezTo>
                    <a:pt x="69539" y="395290"/>
                    <a:pt x="74156" y="386844"/>
                    <a:pt x="80974" y="381000"/>
                  </a:cubicBezTo>
                  <a:cubicBezTo>
                    <a:pt x="92724" y="370929"/>
                    <a:pt x="95721" y="371322"/>
                    <a:pt x="109549" y="366713"/>
                  </a:cubicBezTo>
                  <a:cubicBezTo>
                    <a:pt x="112724" y="361950"/>
                    <a:pt x="114604" y="356001"/>
                    <a:pt x="119074" y="352425"/>
                  </a:cubicBezTo>
                  <a:cubicBezTo>
                    <a:pt x="122994" y="349289"/>
                    <a:pt x="128872" y="349908"/>
                    <a:pt x="133362" y="347663"/>
                  </a:cubicBezTo>
                  <a:cubicBezTo>
                    <a:pt x="170299" y="329195"/>
                    <a:pt x="126016" y="345350"/>
                    <a:pt x="161937" y="333375"/>
                  </a:cubicBezTo>
                  <a:cubicBezTo>
                    <a:pt x="168287" y="328613"/>
                    <a:pt x="174961" y="324254"/>
                    <a:pt x="180987" y="319088"/>
                  </a:cubicBezTo>
                  <a:cubicBezTo>
                    <a:pt x="186101" y="314705"/>
                    <a:pt x="189670" y="308536"/>
                    <a:pt x="195274" y="304800"/>
                  </a:cubicBezTo>
                  <a:cubicBezTo>
                    <a:pt x="199451" y="302015"/>
                    <a:pt x="204799" y="301625"/>
                    <a:pt x="209562" y="300038"/>
                  </a:cubicBezTo>
                  <a:cubicBezTo>
                    <a:pt x="219087" y="290513"/>
                    <a:pt x="230665" y="282671"/>
                    <a:pt x="238137" y="271463"/>
                  </a:cubicBezTo>
                  <a:cubicBezTo>
                    <a:pt x="241312" y="266700"/>
                    <a:pt x="243192" y="260751"/>
                    <a:pt x="247662" y="257175"/>
                  </a:cubicBezTo>
                  <a:cubicBezTo>
                    <a:pt x="251582" y="254039"/>
                    <a:pt x="257187" y="254000"/>
                    <a:pt x="261949" y="252413"/>
                  </a:cubicBezTo>
                  <a:cubicBezTo>
                    <a:pt x="282384" y="211543"/>
                    <a:pt x="258835" y="250765"/>
                    <a:pt x="285762" y="223838"/>
                  </a:cubicBezTo>
                  <a:cubicBezTo>
                    <a:pt x="289809" y="219791"/>
                    <a:pt x="290941" y="213275"/>
                    <a:pt x="295287" y="209550"/>
                  </a:cubicBezTo>
                  <a:cubicBezTo>
                    <a:pt x="302315" y="203526"/>
                    <a:pt x="311694" y="200817"/>
                    <a:pt x="319099" y="195263"/>
                  </a:cubicBezTo>
                  <a:cubicBezTo>
                    <a:pt x="324487" y="191222"/>
                    <a:pt x="327906" y="184890"/>
                    <a:pt x="333387" y="180975"/>
                  </a:cubicBezTo>
                  <a:cubicBezTo>
                    <a:pt x="339164" y="176848"/>
                    <a:pt x="346660" y="175576"/>
                    <a:pt x="352437" y="171450"/>
                  </a:cubicBezTo>
                  <a:cubicBezTo>
                    <a:pt x="379745" y="151945"/>
                    <a:pt x="355362" y="163762"/>
                    <a:pt x="376249" y="142875"/>
                  </a:cubicBezTo>
                  <a:cubicBezTo>
                    <a:pt x="380296" y="138828"/>
                    <a:pt x="385774" y="136525"/>
                    <a:pt x="390537" y="133350"/>
                  </a:cubicBezTo>
                  <a:cubicBezTo>
                    <a:pt x="393712" y="128588"/>
                    <a:pt x="397502" y="124182"/>
                    <a:pt x="400062" y="119063"/>
                  </a:cubicBezTo>
                  <a:cubicBezTo>
                    <a:pt x="402307" y="114573"/>
                    <a:pt x="401274" y="108325"/>
                    <a:pt x="404824" y="104775"/>
                  </a:cubicBezTo>
                  <a:cubicBezTo>
                    <a:pt x="412919" y="96680"/>
                    <a:pt x="433399" y="85725"/>
                    <a:pt x="433399" y="85725"/>
                  </a:cubicBezTo>
                  <a:cubicBezTo>
                    <a:pt x="441337" y="87313"/>
                    <a:pt x="450348" y="86198"/>
                    <a:pt x="457212" y="90488"/>
                  </a:cubicBezTo>
                  <a:cubicBezTo>
                    <a:pt x="463943" y="94695"/>
                    <a:pt x="465886" y="103925"/>
                    <a:pt x="471499" y="109538"/>
                  </a:cubicBezTo>
                  <a:cubicBezTo>
                    <a:pt x="475546" y="113585"/>
                    <a:pt x="481024" y="115888"/>
                    <a:pt x="485787" y="119063"/>
                  </a:cubicBezTo>
                  <a:cubicBezTo>
                    <a:pt x="487374" y="123825"/>
                    <a:pt x="486372" y="130565"/>
                    <a:pt x="490549" y="133350"/>
                  </a:cubicBezTo>
                  <a:cubicBezTo>
                    <a:pt x="505990" y="143644"/>
                    <a:pt x="553641" y="134185"/>
                    <a:pt x="561987" y="133350"/>
                  </a:cubicBezTo>
                  <a:cubicBezTo>
                    <a:pt x="566749" y="131763"/>
                    <a:pt x="571374" y="129677"/>
                    <a:pt x="576274" y="128588"/>
                  </a:cubicBezTo>
                  <a:cubicBezTo>
                    <a:pt x="585700" y="126493"/>
                    <a:pt x="595600" y="126600"/>
                    <a:pt x="604849" y="123825"/>
                  </a:cubicBezTo>
                  <a:cubicBezTo>
                    <a:pt x="611649" y="121785"/>
                    <a:pt x="617164" y="116545"/>
                    <a:pt x="623899" y="114300"/>
                  </a:cubicBezTo>
                  <a:cubicBezTo>
                    <a:pt x="631578" y="111740"/>
                    <a:pt x="639902" y="111668"/>
                    <a:pt x="647712" y="109538"/>
                  </a:cubicBezTo>
                  <a:cubicBezTo>
                    <a:pt x="681112" y="100429"/>
                    <a:pt x="667449" y="100828"/>
                    <a:pt x="695337" y="95250"/>
                  </a:cubicBezTo>
                  <a:cubicBezTo>
                    <a:pt x="731841" y="87949"/>
                    <a:pt x="714490" y="93395"/>
                    <a:pt x="747724" y="85725"/>
                  </a:cubicBezTo>
                  <a:cubicBezTo>
                    <a:pt x="760480" y="82781"/>
                    <a:pt x="772874" y="78118"/>
                    <a:pt x="785824" y="76200"/>
                  </a:cubicBezTo>
                  <a:cubicBezTo>
                    <a:pt x="815826" y="71755"/>
                    <a:pt x="876312" y="66675"/>
                    <a:pt x="876312" y="66675"/>
                  </a:cubicBezTo>
                  <a:cubicBezTo>
                    <a:pt x="887932" y="62802"/>
                    <a:pt x="895655" y="61620"/>
                    <a:pt x="904887" y="52388"/>
                  </a:cubicBezTo>
                  <a:cubicBezTo>
                    <a:pt x="926429" y="30846"/>
                    <a:pt x="900885" y="42609"/>
                    <a:pt x="928699" y="33338"/>
                  </a:cubicBezTo>
                  <a:cubicBezTo>
                    <a:pt x="933462" y="30163"/>
                    <a:pt x="937726" y="26068"/>
                    <a:pt x="942987" y="23813"/>
                  </a:cubicBezTo>
                  <a:cubicBezTo>
                    <a:pt x="949003" y="21235"/>
                    <a:pt x="955768" y="20931"/>
                    <a:pt x="962037" y="19050"/>
                  </a:cubicBezTo>
                  <a:cubicBezTo>
                    <a:pt x="992952" y="9775"/>
                    <a:pt x="984020" y="13920"/>
                    <a:pt x="1004899" y="0"/>
                  </a:cubicBezTo>
                  <a:cubicBezTo>
                    <a:pt x="1020239" y="3835"/>
                    <a:pt x="1029589" y="4710"/>
                    <a:pt x="1042999" y="14288"/>
                  </a:cubicBezTo>
                  <a:cubicBezTo>
                    <a:pt x="1048480" y="18203"/>
                    <a:pt x="1052975" y="23401"/>
                    <a:pt x="1057287" y="28575"/>
                  </a:cubicBezTo>
                  <a:cubicBezTo>
                    <a:pt x="1060951" y="32972"/>
                    <a:pt x="1062342" y="39287"/>
                    <a:pt x="1066812" y="42863"/>
                  </a:cubicBezTo>
                  <a:cubicBezTo>
                    <a:pt x="1070732" y="45999"/>
                    <a:pt x="1076337" y="46038"/>
                    <a:pt x="1081099" y="47625"/>
                  </a:cubicBezTo>
                  <a:cubicBezTo>
                    <a:pt x="1090175" y="61239"/>
                    <a:pt x="1105218" y="85828"/>
                    <a:pt x="1119199" y="90488"/>
                  </a:cubicBezTo>
                  <a:lnTo>
                    <a:pt x="1133487" y="95250"/>
                  </a:lnTo>
                  <a:cubicBezTo>
                    <a:pt x="1140007" y="103944"/>
                    <a:pt x="1164479" y="135841"/>
                    <a:pt x="1166824" y="142875"/>
                  </a:cubicBezTo>
                  <a:cubicBezTo>
                    <a:pt x="1168412" y="147638"/>
                    <a:pt x="1170369" y="152293"/>
                    <a:pt x="1171587" y="157163"/>
                  </a:cubicBezTo>
                  <a:cubicBezTo>
                    <a:pt x="1173550" y="165016"/>
                    <a:pt x="1173507" y="173396"/>
                    <a:pt x="1176349" y="180975"/>
                  </a:cubicBezTo>
                  <a:cubicBezTo>
                    <a:pt x="1178359" y="186335"/>
                    <a:pt x="1182699" y="190500"/>
                    <a:pt x="1185874" y="195263"/>
                  </a:cubicBezTo>
                  <a:cubicBezTo>
                    <a:pt x="1187462" y="201613"/>
                    <a:pt x="1189217" y="207923"/>
                    <a:pt x="1190637" y="214313"/>
                  </a:cubicBezTo>
                  <a:cubicBezTo>
                    <a:pt x="1192393" y="222215"/>
                    <a:pt x="1193436" y="230272"/>
                    <a:pt x="1195399" y="238125"/>
                  </a:cubicBezTo>
                  <a:cubicBezTo>
                    <a:pt x="1196617" y="242995"/>
                    <a:pt x="1198841" y="247570"/>
                    <a:pt x="1200162" y="252413"/>
                  </a:cubicBezTo>
                  <a:cubicBezTo>
                    <a:pt x="1203607" y="265043"/>
                    <a:pt x="1204825" y="278358"/>
                    <a:pt x="1209687" y="290513"/>
                  </a:cubicBezTo>
                  <a:cubicBezTo>
                    <a:pt x="1212606" y="297810"/>
                    <a:pt x="1221483" y="318651"/>
                    <a:pt x="1223974" y="328613"/>
                  </a:cubicBezTo>
                  <a:cubicBezTo>
                    <a:pt x="1230041" y="352881"/>
                    <a:pt x="1229641" y="363516"/>
                    <a:pt x="1233499" y="390525"/>
                  </a:cubicBezTo>
                  <a:cubicBezTo>
                    <a:pt x="1234865" y="400084"/>
                    <a:pt x="1236368" y="409631"/>
                    <a:pt x="1238262" y="419100"/>
                  </a:cubicBezTo>
                  <a:cubicBezTo>
                    <a:pt x="1241862" y="437100"/>
                    <a:pt x="1246472" y="448493"/>
                    <a:pt x="1252549" y="466725"/>
                  </a:cubicBezTo>
                  <a:cubicBezTo>
                    <a:pt x="1259727" y="524148"/>
                    <a:pt x="1269597" y="565533"/>
                    <a:pt x="1257312" y="623888"/>
                  </a:cubicBezTo>
                  <a:cubicBezTo>
                    <a:pt x="1256133" y="629489"/>
                    <a:pt x="1247787" y="630238"/>
                    <a:pt x="1243024" y="633413"/>
                  </a:cubicBezTo>
                  <a:cubicBezTo>
                    <a:pt x="1241437" y="638175"/>
                    <a:pt x="1241398" y="643780"/>
                    <a:pt x="1238262" y="647700"/>
                  </a:cubicBezTo>
                  <a:cubicBezTo>
                    <a:pt x="1228115" y="660384"/>
                    <a:pt x="1222109" y="655086"/>
                    <a:pt x="1209687" y="661988"/>
                  </a:cubicBezTo>
                  <a:cubicBezTo>
                    <a:pt x="1199680" y="667548"/>
                    <a:pt x="1189207" y="672944"/>
                    <a:pt x="1181112" y="681038"/>
                  </a:cubicBezTo>
                  <a:cubicBezTo>
                    <a:pt x="1176349" y="685800"/>
                    <a:pt x="1172712" y="692054"/>
                    <a:pt x="1166824" y="695325"/>
                  </a:cubicBezTo>
                  <a:cubicBezTo>
                    <a:pt x="1158047" y="700201"/>
                    <a:pt x="1138249" y="704850"/>
                    <a:pt x="1138249" y="704850"/>
                  </a:cubicBezTo>
                  <a:cubicBezTo>
                    <a:pt x="1131899" y="709613"/>
                    <a:pt x="1126786" y="716804"/>
                    <a:pt x="1119199" y="719138"/>
                  </a:cubicBezTo>
                  <a:cubicBezTo>
                    <a:pt x="1105459" y="723366"/>
                    <a:pt x="1090592" y="722041"/>
                    <a:pt x="1076337" y="723900"/>
                  </a:cubicBezTo>
                  <a:cubicBezTo>
                    <a:pt x="1054075" y="726804"/>
                    <a:pt x="1031887" y="730250"/>
                    <a:pt x="1009662" y="733425"/>
                  </a:cubicBezTo>
                  <a:cubicBezTo>
                    <a:pt x="987437" y="730250"/>
                    <a:pt x="965132" y="727591"/>
                    <a:pt x="942987" y="723900"/>
                  </a:cubicBezTo>
                  <a:cubicBezTo>
                    <a:pt x="920160" y="720096"/>
                    <a:pt x="924115" y="717610"/>
                    <a:pt x="900124" y="709613"/>
                  </a:cubicBezTo>
                  <a:cubicBezTo>
                    <a:pt x="893914" y="707543"/>
                    <a:pt x="887424" y="706438"/>
                    <a:pt x="881074" y="704850"/>
                  </a:cubicBezTo>
                  <a:cubicBezTo>
                    <a:pt x="876312" y="700088"/>
                    <a:pt x="871961" y="694875"/>
                    <a:pt x="866787" y="690563"/>
                  </a:cubicBezTo>
                  <a:cubicBezTo>
                    <a:pt x="862390" y="686899"/>
                    <a:pt x="856546" y="685085"/>
                    <a:pt x="852499" y="681038"/>
                  </a:cubicBezTo>
                  <a:cubicBezTo>
                    <a:pt x="848452" y="676991"/>
                    <a:pt x="846777" y="671028"/>
                    <a:pt x="842974" y="666750"/>
                  </a:cubicBezTo>
                  <a:cubicBezTo>
                    <a:pt x="806614" y="625845"/>
                    <a:pt x="823761" y="652910"/>
                    <a:pt x="800112" y="619125"/>
                  </a:cubicBezTo>
                  <a:cubicBezTo>
                    <a:pt x="793547" y="609747"/>
                    <a:pt x="784683" y="601410"/>
                    <a:pt x="781062" y="590550"/>
                  </a:cubicBezTo>
                  <a:cubicBezTo>
                    <a:pt x="777925" y="581139"/>
                    <a:pt x="775166" y="568689"/>
                    <a:pt x="766774" y="561975"/>
                  </a:cubicBezTo>
                  <a:cubicBezTo>
                    <a:pt x="762854" y="558839"/>
                    <a:pt x="757249" y="558800"/>
                    <a:pt x="752487" y="557213"/>
                  </a:cubicBezTo>
                  <a:cubicBezTo>
                    <a:pt x="749312" y="550863"/>
                    <a:pt x="747982" y="543183"/>
                    <a:pt x="742962" y="538163"/>
                  </a:cubicBezTo>
                  <a:cubicBezTo>
                    <a:pt x="726586" y="521787"/>
                    <a:pt x="718065" y="520339"/>
                    <a:pt x="700099" y="514350"/>
                  </a:cubicBezTo>
                  <a:cubicBezTo>
                    <a:pt x="684224" y="515938"/>
                    <a:pt x="668074" y="515770"/>
                    <a:pt x="652474" y="519113"/>
                  </a:cubicBezTo>
                  <a:cubicBezTo>
                    <a:pt x="645532" y="520601"/>
                    <a:pt x="639950" y="525841"/>
                    <a:pt x="633424" y="528638"/>
                  </a:cubicBezTo>
                  <a:cubicBezTo>
                    <a:pt x="628810" y="530615"/>
                    <a:pt x="623899" y="531813"/>
                    <a:pt x="619137" y="533400"/>
                  </a:cubicBezTo>
                  <a:cubicBezTo>
                    <a:pt x="615962" y="538163"/>
                    <a:pt x="613659" y="543641"/>
                    <a:pt x="609612" y="547688"/>
                  </a:cubicBezTo>
                  <a:cubicBezTo>
                    <a:pt x="572151" y="585149"/>
                    <a:pt x="620044" y="524691"/>
                    <a:pt x="581037" y="571500"/>
                  </a:cubicBezTo>
                  <a:cubicBezTo>
                    <a:pt x="577373" y="575897"/>
                    <a:pt x="576366" y="582754"/>
                    <a:pt x="571512" y="585788"/>
                  </a:cubicBezTo>
                  <a:cubicBezTo>
                    <a:pt x="562998" y="591109"/>
                    <a:pt x="542937" y="595313"/>
                    <a:pt x="542937" y="595313"/>
                  </a:cubicBezTo>
                  <a:cubicBezTo>
                    <a:pt x="490821" y="577940"/>
                    <a:pt x="569763" y="605648"/>
                    <a:pt x="514362" y="581025"/>
                  </a:cubicBezTo>
                  <a:cubicBezTo>
                    <a:pt x="505187" y="576947"/>
                    <a:pt x="495312" y="574675"/>
                    <a:pt x="485787" y="571500"/>
                  </a:cubicBezTo>
                  <a:cubicBezTo>
                    <a:pt x="474850" y="567854"/>
                    <a:pt x="456644" y="562098"/>
                    <a:pt x="447687" y="557213"/>
                  </a:cubicBezTo>
                  <a:cubicBezTo>
                    <a:pt x="406177" y="534571"/>
                    <a:pt x="433160" y="542805"/>
                    <a:pt x="395299" y="523875"/>
                  </a:cubicBezTo>
                  <a:cubicBezTo>
                    <a:pt x="387301" y="519876"/>
                    <a:pt x="369585" y="516637"/>
                    <a:pt x="361962" y="514350"/>
                  </a:cubicBezTo>
                  <a:cubicBezTo>
                    <a:pt x="352345" y="511465"/>
                    <a:pt x="341741" y="510394"/>
                    <a:pt x="333387" y="504825"/>
                  </a:cubicBezTo>
                  <a:cubicBezTo>
                    <a:pt x="328624" y="501650"/>
                    <a:pt x="324219" y="497860"/>
                    <a:pt x="319099" y="495300"/>
                  </a:cubicBezTo>
                  <a:cubicBezTo>
                    <a:pt x="311491" y="491496"/>
                    <a:pt x="292877" y="487808"/>
                    <a:pt x="285762" y="485775"/>
                  </a:cubicBezTo>
                  <a:cubicBezTo>
                    <a:pt x="240812" y="472932"/>
                    <a:pt x="314615" y="483889"/>
                    <a:pt x="200037" y="476250"/>
                  </a:cubicBezTo>
                  <a:cubicBezTo>
                    <a:pt x="192306" y="475146"/>
                    <a:pt x="158880" y="471538"/>
                    <a:pt x="147649" y="466725"/>
                  </a:cubicBezTo>
                  <a:cubicBezTo>
                    <a:pt x="142388" y="464470"/>
                    <a:pt x="138792" y="459010"/>
                    <a:pt x="133362" y="457200"/>
                  </a:cubicBezTo>
                  <a:cubicBezTo>
                    <a:pt x="128412" y="455550"/>
                    <a:pt x="74010" y="448041"/>
                    <a:pt x="71449" y="447675"/>
                  </a:cubicBezTo>
                  <a:cubicBezTo>
                    <a:pt x="66687" y="446088"/>
                    <a:pt x="62131" y="443623"/>
                    <a:pt x="57162" y="442913"/>
                  </a:cubicBezTo>
                  <a:cubicBezTo>
                    <a:pt x="8337" y="435938"/>
                    <a:pt x="7867" y="455288"/>
                    <a:pt x="12" y="423863"/>
                  </a:cubicBezTo>
                  <a:cubicBezTo>
                    <a:pt x="-373" y="422323"/>
                    <a:pt x="7950" y="431801"/>
                    <a:pt x="9537" y="4333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26" name="Oval 10"/>
            <p:cNvSpPr/>
            <p:nvPr/>
          </p:nvSpPr>
          <p:spPr>
            <a:xfrm>
              <a:off x="3329525" y="2852737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36" name="Rectangle 3"/>
          <p:cNvSpPr txBox="1"/>
          <p:nvPr/>
        </p:nvSpPr>
        <p:spPr>
          <a:xfrm>
            <a:off x="415925" y="40386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For AB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05000" y="4705350"/>
            <a:ext cx="3173413" cy="781050"/>
            <a:chOff x="1747837" y="2071687"/>
            <a:chExt cx="3172900" cy="781051"/>
          </a:xfrm>
        </p:grpSpPr>
        <p:grpSp>
          <p:nvGrpSpPr>
            <p:cNvPr id="51212" name="组合 37"/>
            <p:cNvGrpSpPr/>
            <p:nvPr/>
          </p:nvGrpSpPr>
          <p:grpSpPr>
            <a:xfrm>
              <a:off x="1747837" y="2119313"/>
              <a:ext cx="1644136" cy="733425"/>
              <a:chOff x="2209801" y="2698750"/>
              <a:chExt cx="1644136" cy="733425"/>
            </a:xfrm>
          </p:grpSpPr>
          <p:grpSp>
            <p:nvGrpSpPr>
              <p:cNvPr id="51219" name="Group 4"/>
              <p:cNvGrpSpPr/>
              <p:nvPr/>
            </p:nvGrpSpPr>
            <p:grpSpPr>
              <a:xfrm>
                <a:off x="2209801" y="2819400"/>
                <a:ext cx="1014413" cy="457200"/>
                <a:chOff x="1392" y="1776"/>
                <a:chExt cx="639" cy="288"/>
              </a:xfrm>
            </p:grpSpPr>
            <p:sp>
              <p:nvSpPr>
                <p:cNvPr id="51222" name="Text Box 6"/>
                <p:cNvSpPr txBox="1"/>
                <p:nvPr/>
              </p:nvSpPr>
              <p:spPr>
                <a:xfrm>
                  <a:off x="1776" y="177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3" name="Line 7"/>
                <p:cNvSpPr/>
                <p:nvPr/>
              </p:nvSpPr>
              <p:spPr>
                <a:xfrm>
                  <a:off x="1392" y="1974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20" name="任意多边形 45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221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13" name="组合 38"/>
            <p:cNvGrpSpPr/>
            <p:nvPr/>
          </p:nvGrpSpPr>
          <p:grpSpPr>
            <a:xfrm>
              <a:off x="3276600" y="2071687"/>
              <a:ext cx="1644137" cy="733425"/>
              <a:chOff x="2209800" y="2698750"/>
              <a:chExt cx="1644137" cy="733425"/>
            </a:xfrm>
          </p:grpSpPr>
          <p:grpSp>
            <p:nvGrpSpPr>
              <p:cNvPr id="51214" name="Group 4"/>
              <p:cNvGrpSpPr/>
              <p:nvPr/>
            </p:nvGrpSpPr>
            <p:grpSpPr>
              <a:xfrm>
                <a:off x="2209800" y="2819403"/>
                <a:ext cx="1000125" cy="461963"/>
                <a:chOff x="1392" y="1776"/>
                <a:chExt cx="630" cy="291"/>
              </a:xfrm>
            </p:grpSpPr>
            <p:sp>
              <p:nvSpPr>
                <p:cNvPr id="51217" name="Text Box 6"/>
                <p:cNvSpPr txBox="1"/>
                <p:nvPr/>
              </p:nvSpPr>
              <p:spPr>
                <a:xfrm>
                  <a:off x="1776" y="1776"/>
                  <a:ext cx="246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18" name="Line 7"/>
                <p:cNvSpPr/>
                <p:nvPr/>
              </p:nvSpPr>
              <p:spPr>
                <a:xfrm>
                  <a:off x="1392" y="1974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15" name="任意多边形 40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216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3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/>
      <p:bldP spid="192532" grpId="0"/>
      <p:bldP spid="3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Regular Expressions to NFA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522288" y="3732213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A*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4600" y="3581400"/>
            <a:ext cx="2973388" cy="2000250"/>
            <a:chOff x="3962400" y="2343154"/>
            <a:chExt cx="2974137" cy="2000246"/>
          </a:xfrm>
        </p:grpSpPr>
        <p:sp>
          <p:nvSpPr>
            <p:cNvPr id="52253" name="Line 9"/>
            <p:cNvSpPr/>
            <p:nvPr/>
          </p:nvSpPr>
          <p:spPr>
            <a:xfrm flipV="1">
              <a:off x="5638800" y="35052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4" name="Oval 13"/>
            <p:cNvSpPr/>
            <p:nvPr/>
          </p:nvSpPr>
          <p:spPr>
            <a:xfrm>
              <a:off x="6248400" y="3186113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2255" name="Freeform 14"/>
            <p:cNvSpPr/>
            <p:nvPr/>
          </p:nvSpPr>
          <p:spPr>
            <a:xfrm flipV="1">
              <a:off x="3962400" y="2749551"/>
              <a:ext cx="2420937" cy="4556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485" h="524">
                  <a:moveTo>
                    <a:pt x="0" y="16"/>
                  </a:moveTo>
                  <a:cubicBezTo>
                    <a:pt x="63" y="74"/>
                    <a:pt x="151" y="282"/>
                    <a:pt x="373" y="367"/>
                  </a:cubicBezTo>
                  <a:cubicBezTo>
                    <a:pt x="595" y="452"/>
                    <a:pt x="1045" y="524"/>
                    <a:pt x="1333" y="524"/>
                  </a:cubicBezTo>
                  <a:cubicBezTo>
                    <a:pt x="1621" y="524"/>
                    <a:pt x="1909" y="454"/>
                    <a:pt x="2101" y="367"/>
                  </a:cubicBezTo>
                  <a:cubicBezTo>
                    <a:pt x="2293" y="280"/>
                    <a:pt x="2389" y="140"/>
                    <a:pt x="2485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56" name="Freeform 16"/>
            <p:cNvSpPr/>
            <p:nvPr/>
          </p:nvSpPr>
          <p:spPr>
            <a:xfrm flipV="1">
              <a:off x="4267201" y="3498849"/>
              <a:ext cx="2669336" cy="84455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056" h="544">
                  <a:moveTo>
                    <a:pt x="1824" y="544"/>
                  </a:moveTo>
                  <a:cubicBezTo>
                    <a:pt x="1940" y="464"/>
                    <a:pt x="2056" y="384"/>
                    <a:pt x="2016" y="304"/>
                  </a:cubicBezTo>
                  <a:cubicBezTo>
                    <a:pt x="1976" y="224"/>
                    <a:pt x="1848" y="104"/>
                    <a:pt x="1584" y="64"/>
                  </a:cubicBezTo>
                  <a:cubicBezTo>
                    <a:pt x="1320" y="24"/>
                    <a:pt x="696" y="0"/>
                    <a:pt x="432" y="64"/>
                  </a:cubicBezTo>
                  <a:cubicBezTo>
                    <a:pt x="168" y="128"/>
                    <a:pt x="84" y="288"/>
                    <a:pt x="0" y="448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57" name="Text Box 17"/>
            <p:cNvSpPr txBox="1"/>
            <p:nvPr/>
          </p:nvSpPr>
          <p:spPr>
            <a:xfrm>
              <a:off x="4097338" y="2343154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2258" name="组合 19"/>
            <p:cNvGrpSpPr/>
            <p:nvPr/>
          </p:nvGrpSpPr>
          <p:grpSpPr>
            <a:xfrm>
              <a:off x="4267715" y="3152776"/>
              <a:ext cx="1477447" cy="733425"/>
              <a:chOff x="2376490" y="2698750"/>
              <a:chExt cx="1477447" cy="733425"/>
            </a:xfrm>
          </p:grpSpPr>
          <p:grpSp>
            <p:nvGrpSpPr>
              <p:cNvPr id="52260" name="Group 4"/>
              <p:cNvGrpSpPr/>
              <p:nvPr/>
            </p:nvGrpSpPr>
            <p:grpSpPr>
              <a:xfrm>
                <a:off x="2376490" y="2819400"/>
                <a:ext cx="847726" cy="457200"/>
                <a:chOff x="1497" y="1776"/>
                <a:chExt cx="534" cy="288"/>
              </a:xfrm>
            </p:grpSpPr>
            <p:sp>
              <p:nvSpPr>
                <p:cNvPr id="52263" name="Text Box 6"/>
                <p:cNvSpPr txBox="1"/>
                <p:nvPr/>
              </p:nvSpPr>
              <p:spPr>
                <a:xfrm>
                  <a:off x="1776" y="177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64" name="Line 7"/>
                <p:cNvSpPr/>
                <p:nvPr/>
              </p:nvSpPr>
              <p:spPr>
                <a:xfrm flipV="1">
                  <a:off x="1497" y="1974"/>
                  <a:ext cx="135" cy="5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61" name="任意多边形 21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62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59" name="Text Box 15"/>
            <p:cNvSpPr txBox="1"/>
            <p:nvPr/>
          </p:nvSpPr>
          <p:spPr>
            <a:xfrm>
              <a:off x="5784849" y="3054351"/>
              <a:ext cx="339725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2230" name="Rectangle 4"/>
          <p:cNvSpPr/>
          <p:nvPr/>
        </p:nvSpPr>
        <p:spPr>
          <a:xfrm>
            <a:off x="555625" y="16764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b="1" dirty="0">
                <a:ea typeface="宋体" panose="02010600030101010101" pitchFamily="2" charset="-122"/>
              </a:rPr>
              <a:t>For A | B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52231" name="组合 28"/>
          <p:cNvGrpSpPr/>
          <p:nvPr/>
        </p:nvGrpSpPr>
        <p:grpSpPr>
          <a:xfrm>
            <a:off x="2895600" y="1865313"/>
            <a:ext cx="4267200" cy="1771650"/>
            <a:chOff x="1790700" y="3849687"/>
            <a:chExt cx="4267200" cy="1772821"/>
          </a:xfrm>
        </p:grpSpPr>
        <p:sp>
          <p:nvSpPr>
            <p:cNvPr id="52232" name="Oval 31"/>
            <p:cNvSpPr/>
            <p:nvPr/>
          </p:nvSpPr>
          <p:spPr>
            <a:xfrm>
              <a:off x="2400300" y="45339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2233" name="Line 33"/>
            <p:cNvSpPr/>
            <p:nvPr/>
          </p:nvSpPr>
          <p:spPr>
            <a:xfrm flipV="1">
              <a:off x="1790700" y="47625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2234" name="组合 31"/>
            <p:cNvGrpSpPr/>
            <p:nvPr/>
          </p:nvGrpSpPr>
          <p:grpSpPr>
            <a:xfrm>
              <a:off x="4495800" y="3962400"/>
              <a:ext cx="1562100" cy="1304925"/>
              <a:chOff x="4648200" y="4038601"/>
              <a:chExt cx="1562100" cy="1304925"/>
            </a:xfrm>
          </p:grpSpPr>
          <p:sp>
            <p:nvSpPr>
              <p:cNvPr id="52248" name="Line 28"/>
              <p:cNvSpPr/>
              <p:nvPr/>
            </p:nvSpPr>
            <p:spPr>
              <a:xfrm flipV="1">
                <a:off x="4648200" y="4876801"/>
                <a:ext cx="1219200" cy="4667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9" name="Text Box 30"/>
              <p:cNvSpPr txBox="1"/>
              <p:nvPr/>
            </p:nvSpPr>
            <p:spPr>
              <a:xfrm>
                <a:off x="5105400" y="4648201"/>
                <a:ext cx="339725" cy="519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2250" name="Oval 38"/>
              <p:cNvSpPr/>
              <p:nvPr/>
            </p:nvSpPr>
            <p:spPr>
              <a:xfrm>
                <a:off x="5791200" y="4495801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2251" name="Line 39"/>
              <p:cNvSpPr/>
              <p:nvPr/>
            </p:nvSpPr>
            <p:spPr>
              <a:xfrm>
                <a:off x="4648200" y="4267201"/>
                <a:ext cx="1143000" cy="3810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52" name="Text Box 40"/>
              <p:cNvSpPr txBox="1"/>
              <p:nvPr/>
            </p:nvSpPr>
            <p:spPr>
              <a:xfrm>
                <a:off x="5181600" y="4038601"/>
                <a:ext cx="339725" cy="519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2235" name="组合 32"/>
            <p:cNvGrpSpPr/>
            <p:nvPr/>
          </p:nvGrpSpPr>
          <p:grpSpPr>
            <a:xfrm>
              <a:off x="2763022" y="3849687"/>
              <a:ext cx="1842573" cy="733425"/>
              <a:chOff x="2011364" y="2698750"/>
              <a:chExt cx="1842573" cy="733425"/>
            </a:xfrm>
          </p:grpSpPr>
          <p:grpSp>
            <p:nvGrpSpPr>
              <p:cNvPr id="52243" name="Group 4"/>
              <p:cNvGrpSpPr/>
              <p:nvPr/>
            </p:nvGrpSpPr>
            <p:grpSpPr>
              <a:xfrm>
                <a:off x="2011364" y="2819402"/>
                <a:ext cx="1212851" cy="601663"/>
                <a:chOff x="1267" y="1776"/>
                <a:chExt cx="764" cy="379"/>
              </a:xfrm>
            </p:grpSpPr>
            <p:sp>
              <p:nvSpPr>
                <p:cNvPr id="52246" name="Text Box 6"/>
                <p:cNvSpPr txBox="1"/>
                <p:nvPr/>
              </p:nvSpPr>
              <p:spPr>
                <a:xfrm>
                  <a:off x="1776" y="177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47" name="Line 7"/>
                <p:cNvSpPr/>
                <p:nvPr/>
              </p:nvSpPr>
              <p:spPr>
                <a:xfrm flipV="1">
                  <a:off x="1267" y="1974"/>
                  <a:ext cx="365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44" name="任意多边形 41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5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6" name="组合 33"/>
            <p:cNvGrpSpPr/>
            <p:nvPr/>
          </p:nvGrpSpPr>
          <p:grpSpPr>
            <a:xfrm>
              <a:off x="2762506" y="4889083"/>
              <a:ext cx="1772724" cy="733425"/>
              <a:chOff x="2081213" y="2698750"/>
              <a:chExt cx="1772724" cy="733425"/>
            </a:xfrm>
          </p:grpSpPr>
          <p:grpSp>
            <p:nvGrpSpPr>
              <p:cNvPr id="52238" name="Group 4"/>
              <p:cNvGrpSpPr/>
              <p:nvPr/>
            </p:nvGrpSpPr>
            <p:grpSpPr>
              <a:xfrm>
                <a:off x="2081213" y="2698752"/>
                <a:ext cx="1128713" cy="582613"/>
                <a:chOff x="1311" y="1700"/>
                <a:chExt cx="711" cy="367"/>
              </a:xfrm>
            </p:grpSpPr>
            <p:sp>
              <p:nvSpPr>
                <p:cNvPr id="52241" name="Text Box 6"/>
                <p:cNvSpPr txBox="1"/>
                <p:nvPr/>
              </p:nvSpPr>
              <p:spPr>
                <a:xfrm>
                  <a:off x="1776" y="1776"/>
                  <a:ext cx="246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42" name="Line 7"/>
                <p:cNvSpPr/>
                <p:nvPr/>
              </p:nvSpPr>
              <p:spPr>
                <a:xfrm>
                  <a:off x="1311" y="1700"/>
                  <a:ext cx="321" cy="27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39" name="任意多边形 36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0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37" name="Text Box 40"/>
            <p:cNvSpPr txBox="1"/>
            <p:nvPr/>
          </p:nvSpPr>
          <p:spPr>
            <a:xfrm>
              <a:off x="1886872" y="4272754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38175" y="4886960"/>
            <a:ext cx="16344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可以无限循环的结构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522288" y="1557338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regular expression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ctr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(1 | 0)*1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NFA is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of RegExp -&gt; NFA conversion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95588" name="Group 4"/>
          <p:cNvGrpSpPr/>
          <p:nvPr/>
        </p:nvGrpSpPr>
        <p:grpSpPr>
          <a:xfrm>
            <a:off x="5807075" y="4343400"/>
            <a:ext cx="420688" cy="523875"/>
            <a:chOff x="4176" y="2750"/>
            <a:chExt cx="384" cy="330"/>
          </a:xfrm>
        </p:grpSpPr>
        <p:sp>
          <p:nvSpPr>
            <p:cNvPr id="53294" name="Line 5"/>
            <p:cNvSpPr/>
            <p:nvPr/>
          </p:nvSpPr>
          <p:spPr>
            <a:xfrm>
              <a:off x="4176" y="302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95" name="Text Box 6"/>
            <p:cNvSpPr txBox="1"/>
            <p:nvPr/>
          </p:nvSpPr>
          <p:spPr>
            <a:xfrm>
              <a:off x="4192" y="2750"/>
              <a:ext cx="31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95591" name="Line 7"/>
          <p:cNvSpPr/>
          <p:nvPr/>
        </p:nvSpPr>
        <p:spPr>
          <a:xfrm flipV="1">
            <a:off x="609600" y="48006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9" name="Oval 38"/>
          <p:cNvSpPr/>
          <p:nvPr/>
        </p:nvSpPr>
        <p:spPr>
          <a:xfrm>
            <a:off x="876300" y="449580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0744" name="Freeform 43"/>
          <p:cNvSpPr/>
          <p:nvPr/>
        </p:nvSpPr>
        <p:spPr>
          <a:xfrm>
            <a:off x="1863725" y="4792663"/>
            <a:ext cx="3775075" cy="922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95592" name="Group 8"/>
          <p:cNvGrpSpPr/>
          <p:nvPr/>
        </p:nvGrpSpPr>
        <p:grpSpPr>
          <a:xfrm>
            <a:off x="2646363" y="3886200"/>
            <a:ext cx="1365250" cy="690563"/>
            <a:chOff x="2011" y="2496"/>
            <a:chExt cx="860" cy="435"/>
          </a:xfrm>
        </p:grpSpPr>
        <p:sp>
          <p:nvSpPr>
            <p:cNvPr id="53290" name="Line 9"/>
            <p:cNvSpPr/>
            <p:nvPr/>
          </p:nvSpPr>
          <p:spPr>
            <a:xfrm flipV="1">
              <a:off x="2011" y="2793"/>
              <a:ext cx="581" cy="1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91" name="Text Box 11"/>
            <p:cNvSpPr txBox="1"/>
            <p:nvPr/>
          </p:nvSpPr>
          <p:spPr>
            <a:xfrm>
              <a:off x="2304" y="2496"/>
              <a:ext cx="2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92" name="Oval 12"/>
            <p:cNvSpPr/>
            <p:nvPr/>
          </p:nvSpPr>
          <p:spPr>
            <a:xfrm>
              <a:off x="2592" y="2654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3293" name="Text Box 14"/>
            <p:cNvSpPr txBox="1"/>
            <p:nvPr/>
          </p:nvSpPr>
          <p:spPr>
            <a:xfrm>
              <a:off x="2625" y="2640"/>
              <a:ext cx="24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599" name="Group 15"/>
          <p:cNvGrpSpPr/>
          <p:nvPr/>
        </p:nvGrpSpPr>
        <p:grpSpPr>
          <a:xfrm>
            <a:off x="2646363" y="4511675"/>
            <a:ext cx="1382712" cy="674688"/>
            <a:chOff x="2011" y="2890"/>
            <a:chExt cx="871" cy="425"/>
          </a:xfrm>
        </p:grpSpPr>
        <p:sp>
          <p:nvSpPr>
            <p:cNvPr id="53286" name="Line 16"/>
            <p:cNvSpPr/>
            <p:nvPr/>
          </p:nvSpPr>
          <p:spPr>
            <a:xfrm>
              <a:off x="2011" y="3010"/>
              <a:ext cx="581" cy="1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7" name="Text Box 18"/>
            <p:cNvSpPr txBox="1"/>
            <p:nvPr/>
          </p:nvSpPr>
          <p:spPr>
            <a:xfrm>
              <a:off x="2280" y="2890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88" name="Oval 19"/>
            <p:cNvSpPr/>
            <p:nvPr/>
          </p:nvSpPr>
          <p:spPr>
            <a:xfrm>
              <a:off x="2592" y="3048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3289" name="Text Box 21"/>
            <p:cNvSpPr txBox="1"/>
            <p:nvPr/>
          </p:nvSpPr>
          <p:spPr>
            <a:xfrm>
              <a:off x="2625" y="3024"/>
              <a:ext cx="25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49" name="Group 23"/>
          <p:cNvGrpSpPr/>
          <p:nvPr/>
        </p:nvGrpSpPr>
        <p:grpSpPr>
          <a:xfrm>
            <a:off x="2209800" y="4376738"/>
            <a:ext cx="419100" cy="461962"/>
            <a:chOff x="1296" y="2805"/>
            <a:chExt cx="264" cy="291"/>
          </a:xfrm>
        </p:grpSpPr>
        <p:sp>
          <p:nvSpPr>
            <p:cNvPr id="53284" name="Oval 24"/>
            <p:cNvSpPr/>
            <p:nvPr/>
          </p:nvSpPr>
          <p:spPr>
            <a:xfrm>
              <a:off x="1296" y="2832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3285" name="Text Box 29"/>
            <p:cNvSpPr txBox="1"/>
            <p:nvPr/>
          </p:nvSpPr>
          <p:spPr>
            <a:xfrm>
              <a:off x="1309" y="280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50" name="Group 30"/>
          <p:cNvGrpSpPr/>
          <p:nvPr/>
        </p:nvGrpSpPr>
        <p:grpSpPr>
          <a:xfrm>
            <a:off x="3989388" y="4051300"/>
            <a:ext cx="1060450" cy="1247775"/>
            <a:chOff x="2860" y="2565"/>
            <a:chExt cx="668" cy="786"/>
          </a:xfrm>
        </p:grpSpPr>
        <p:sp>
          <p:nvSpPr>
            <p:cNvPr id="53278" name="Oval 31"/>
            <p:cNvSpPr/>
            <p:nvPr/>
          </p:nvSpPr>
          <p:spPr>
            <a:xfrm>
              <a:off x="3264" y="2880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3279" name="Line 32"/>
            <p:cNvSpPr/>
            <p:nvPr/>
          </p:nvSpPr>
          <p:spPr>
            <a:xfrm flipV="1">
              <a:off x="2860" y="3081"/>
              <a:ext cx="432" cy="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0" name="Text Box 33"/>
            <p:cNvSpPr txBox="1"/>
            <p:nvPr/>
          </p:nvSpPr>
          <p:spPr>
            <a:xfrm>
              <a:off x="2928" y="3024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81" name="Line 34"/>
            <p:cNvSpPr/>
            <p:nvPr/>
          </p:nvSpPr>
          <p:spPr>
            <a:xfrm>
              <a:off x="2880" y="2784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2" name="Text Box 35"/>
            <p:cNvSpPr txBox="1"/>
            <p:nvPr/>
          </p:nvSpPr>
          <p:spPr>
            <a:xfrm>
              <a:off x="2935" y="2565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83" name="Text Box 36"/>
            <p:cNvSpPr txBox="1"/>
            <p:nvPr/>
          </p:nvSpPr>
          <p:spPr>
            <a:xfrm>
              <a:off x="3278" y="2860"/>
              <a:ext cx="23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41" name="Text Box 40"/>
          <p:cNvSpPr txBox="1"/>
          <p:nvPr/>
        </p:nvSpPr>
        <p:spPr>
          <a:xfrm>
            <a:off x="2882900" y="32766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en-US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45" name="Freeform 44"/>
          <p:cNvSpPr/>
          <p:nvPr/>
        </p:nvSpPr>
        <p:spPr>
          <a:xfrm>
            <a:off x="1219200" y="3833813"/>
            <a:ext cx="4648200" cy="727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919" h="521">
                <a:moveTo>
                  <a:pt x="2720" y="521"/>
                </a:moveTo>
                <a:cubicBezTo>
                  <a:pt x="2747" y="491"/>
                  <a:pt x="2919" y="418"/>
                  <a:pt x="2884" y="342"/>
                </a:cubicBezTo>
                <a:cubicBezTo>
                  <a:pt x="2849" y="266"/>
                  <a:pt x="2899" y="111"/>
                  <a:pt x="2510" y="65"/>
                </a:cubicBezTo>
                <a:cubicBezTo>
                  <a:pt x="2121" y="19"/>
                  <a:pt x="968" y="0"/>
                  <a:pt x="550" y="65"/>
                </a:cubicBezTo>
                <a:cubicBezTo>
                  <a:pt x="132" y="130"/>
                  <a:pt x="115" y="373"/>
                  <a:pt x="0" y="45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7" name="Text Box 46"/>
          <p:cNvSpPr txBox="1"/>
          <p:nvPr/>
        </p:nvSpPr>
        <p:spPr>
          <a:xfrm>
            <a:off x="890588" y="445293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10300" y="4549775"/>
            <a:ext cx="422275" cy="457200"/>
            <a:chOff x="6210300" y="4549775"/>
            <a:chExt cx="422276" cy="457200"/>
          </a:xfrm>
        </p:grpSpPr>
        <p:sp>
          <p:nvSpPr>
            <p:cNvPr id="53276" name="Oval 39"/>
            <p:cNvSpPr/>
            <p:nvPr/>
          </p:nvSpPr>
          <p:spPr>
            <a:xfrm>
              <a:off x="6210300" y="45720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3277" name="Text Box 47"/>
            <p:cNvSpPr txBox="1"/>
            <p:nvPr/>
          </p:nvSpPr>
          <p:spPr>
            <a:xfrm>
              <a:off x="6227763" y="4549775"/>
              <a:ext cx="4048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Line 7"/>
          <p:cNvSpPr/>
          <p:nvPr/>
        </p:nvSpPr>
        <p:spPr>
          <a:xfrm flipV="1">
            <a:off x="1876425" y="4724400"/>
            <a:ext cx="377825" cy="68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" name="Text Box 45"/>
          <p:cNvSpPr txBox="1"/>
          <p:nvPr/>
        </p:nvSpPr>
        <p:spPr>
          <a:xfrm>
            <a:off x="1870075" y="4357688"/>
            <a:ext cx="33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en-US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410200" y="4495800"/>
            <a:ext cx="419100" cy="461963"/>
            <a:chOff x="6210300" y="4549775"/>
            <a:chExt cx="419100" cy="461665"/>
          </a:xfrm>
        </p:grpSpPr>
        <p:sp>
          <p:nvSpPr>
            <p:cNvPr id="53274" name="Oval 39"/>
            <p:cNvSpPr/>
            <p:nvPr/>
          </p:nvSpPr>
          <p:spPr>
            <a:xfrm>
              <a:off x="6210300" y="45720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3275" name="Text Box 47"/>
            <p:cNvSpPr txBox="1"/>
            <p:nvPr/>
          </p:nvSpPr>
          <p:spPr>
            <a:xfrm>
              <a:off x="6227763" y="4549775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Group 4"/>
          <p:cNvGrpSpPr/>
          <p:nvPr/>
        </p:nvGrpSpPr>
        <p:grpSpPr>
          <a:xfrm>
            <a:off x="5006975" y="4648200"/>
            <a:ext cx="441325" cy="519113"/>
            <a:chOff x="4162" y="2928"/>
            <a:chExt cx="398" cy="327"/>
          </a:xfrm>
        </p:grpSpPr>
        <p:sp>
          <p:nvSpPr>
            <p:cNvPr id="53272" name="Line 5"/>
            <p:cNvSpPr/>
            <p:nvPr/>
          </p:nvSpPr>
          <p:spPr>
            <a:xfrm>
              <a:off x="4176" y="302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3" name="Text Box 6"/>
            <p:cNvSpPr txBox="1"/>
            <p:nvPr/>
          </p:nvSpPr>
          <p:spPr>
            <a:xfrm>
              <a:off x="4162" y="2928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82" name="Oval 53"/>
          <p:cNvSpPr/>
          <p:nvPr/>
        </p:nvSpPr>
        <p:spPr>
          <a:xfrm>
            <a:off x="6238875" y="4603750"/>
            <a:ext cx="342900" cy="3587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050" y="4991100"/>
            <a:ext cx="927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start</a:t>
            </a: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692900" y="4567238"/>
            <a:ext cx="8318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final</a:t>
            </a: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nimBg="1"/>
      <p:bldP spid="30741" grpId="0"/>
      <p:bldP spid="30747" grpId="0"/>
      <p:bldP spid="59" grpId="0"/>
      <p:bldP spid="82" grpId="0" animBg="1"/>
      <p:bldP spid="7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Lexical Analysis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What do we want to do?  Example: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if (i == j)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z = 0;</a:t>
            </a:r>
            <a:endParaRPr lang="en-US" altLang="zh-CN" sz="1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else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z = 1;</a:t>
            </a:r>
            <a:endParaRPr lang="en-US" altLang="zh-CN" sz="1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  <a:buNone/>
            </a:pPr>
            <a:endParaRPr lang="en-US" altLang="zh-CN" sz="1800" dirty="0">
              <a:solidFill>
                <a:schemeClr val="accent2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The input is just a sequence of characters: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\tif (i == j)\n\t\tz = 0;\n\telse\n\t\tz = 1;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Goal: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Partition</a:t>
            </a:r>
            <a:r>
              <a:rPr lang="en-US" altLang="zh-CN" sz="2000" dirty="0">
                <a:ea typeface="宋体" panose="02010600030101010101" pitchFamily="2" charset="-122"/>
              </a:rPr>
              <a:t> input string into substrings (lexeme)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classify</a:t>
            </a:r>
            <a:r>
              <a:rPr lang="en-US" altLang="zh-CN" dirty="0">
                <a:ea typeface="宋体" panose="02010600030101010101" pitchFamily="2" charset="-122"/>
              </a:rPr>
              <a:t> them according to their role (tokens)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Next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5300" name="Group 15"/>
          <p:cNvGrpSpPr/>
          <p:nvPr/>
        </p:nvGrpSpPr>
        <p:grpSpPr>
          <a:xfrm>
            <a:off x="1338263" y="1676400"/>
            <a:ext cx="7007225" cy="3886200"/>
            <a:chOff x="843" y="1056"/>
            <a:chExt cx="4414" cy="2448"/>
          </a:xfrm>
        </p:grpSpPr>
        <p:sp>
          <p:nvSpPr>
            <p:cNvPr id="55301" name="Text Box 4"/>
            <p:cNvSpPr txBox="1"/>
            <p:nvPr/>
          </p:nvSpPr>
          <p:spPr>
            <a:xfrm>
              <a:off x="912" y="1968"/>
              <a:ext cx="116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Regular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expressions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5302" name="Text Box 5"/>
            <p:cNvSpPr txBox="1"/>
            <p:nvPr/>
          </p:nvSpPr>
          <p:spPr>
            <a:xfrm>
              <a:off x="2400" y="1488"/>
              <a:ext cx="5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NFA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5303" name="Text Box 6"/>
            <p:cNvSpPr txBox="1"/>
            <p:nvPr/>
          </p:nvSpPr>
          <p:spPr>
            <a:xfrm>
              <a:off x="3888" y="2160"/>
              <a:ext cx="5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DFA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5304" name="Text Box 7"/>
            <p:cNvSpPr txBox="1"/>
            <p:nvPr/>
          </p:nvSpPr>
          <p:spPr>
            <a:xfrm>
              <a:off x="843" y="2938"/>
              <a:ext cx="130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Lexical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Specification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5305" name="Text Box 8"/>
            <p:cNvSpPr txBox="1"/>
            <p:nvPr/>
          </p:nvSpPr>
          <p:spPr>
            <a:xfrm>
              <a:off x="3028" y="2986"/>
              <a:ext cx="222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Table-driven 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Implementation of DFA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cxnSp>
          <p:nvCxnSpPr>
            <p:cNvPr id="55306" name="AutoShape 9"/>
            <p:cNvCxnSpPr>
              <a:stCxn id="55304" idx="0"/>
              <a:endCxn id="55301" idx="2"/>
            </p:cNvCxnSpPr>
            <p:nvPr/>
          </p:nvCxnSpPr>
          <p:spPr>
            <a:xfrm flipV="1">
              <a:off x="1496" y="2486"/>
              <a:ext cx="1" cy="45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07" name="AutoShape 10"/>
            <p:cNvCxnSpPr>
              <a:stCxn id="55301" idx="0"/>
              <a:endCxn id="55302" idx="1"/>
            </p:cNvCxnSpPr>
            <p:nvPr/>
          </p:nvCxnSpPr>
          <p:spPr>
            <a:xfrm flipV="1">
              <a:off x="1497" y="1632"/>
              <a:ext cx="903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08" name="AutoShape 11"/>
            <p:cNvCxnSpPr>
              <a:stCxn id="55302" idx="3"/>
              <a:endCxn id="55303" idx="0"/>
            </p:cNvCxnSpPr>
            <p:nvPr/>
          </p:nvCxnSpPr>
          <p:spPr>
            <a:xfrm>
              <a:off x="2926" y="1632"/>
              <a:ext cx="1218" cy="52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09" name="AutoShape 12"/>
            <p:cNvCxnSpPr>
              <a:stCxn id="55303" idx="2"/>
              <a:endCxn id="55305" idx="0"/>
            </p:cNvCxnSpPr>
            <p:nvPr/>
          </p:nvCxnSpPr>
          <p:spPr>
            <a:xfrm flipH="1">
              <a:off x="4143" y="2448"/>
              <a:ext cx="1" cy="5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310" name="Line 13"/>
            <p:cNvSpPr/>
            <p:nvPr/>
          </p:nvSpPr>
          <p:spPr>
            <a:xfrm>
              <a:off x="3504" y="1056"/>
              <a:ext cx="0" cy="67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NFA to DFA. The Trick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7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Simulate the NFA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state of DFA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non-empty subset of states of the NFA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Start state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set of NFA states reachable through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-moves from NFA start state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 a transition 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S’ to DFA iff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S’ is the set of NFA states reachable from the states in S after seeing the input a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considering -moves as well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3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9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6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98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282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NFA -&gt; DFA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Oval 47"/>
          <p:cNvSpPr/>
          <p:nvPr/>
        </p:nvSpPr>
        <p:spPr>
          <a:xfrm>
            <a:off x="990600" y="4953000"/>
            <a:ext cx="16002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7349" name="Text Box 48"/>
          <p:cNvSpPr txBox="1"/>
          <p:nvPr/>
        </p:nvSpPr>
        <p:spPr>
          <a:xfrm>
            <a:off x="1366838" y="4973638"/>
            <a:ext cx="784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ABF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0" name="Oval 49"/>
          <p:cNvSpPr/>
          <p:nvPr/>
        </p:nvSpPr>
        <p:spPr>
          <a:xfrm>
            <a:off x="3429000" y="4343400"/>
            <a:ext cx="22860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7351" name="Text Box 50"/>
          <p:cNvSpPr txBox="1"/>
          <p:nvPr/>
        </p:nvSpPr>
        <p:spPr>
          <a:xfrm>
            <a:off x="4057650" y="4384675"/>
            <a:ext cx="9715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BDEF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2" name="Oval 51"/>
          <p:cNvSpPr/>
          <p:nvPr/>
        </p:nvSpPr>
        <p:spPr>
          <a:xfrm>
            <a:off x="3429000" y="5410200"/>
            <a:ext cx="22098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7353" name="Text Box 52"/>
          <p:cNvSpPr txBox="1"/>
          <p:nvPr/>
        </p:nvSpPr>
        <p:spPr>
          <a:xfrm>
            <a:off x="3929063" y="5481638"/>
            <a:ext cx="11763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BCEFH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4" name="Oval 53"/>
          <p:cNvSpPr/>
          <p:nvPr/>
        </p:nvSpPr>
        <p:spPr>
          <a:xfrm>
            <a:off x="3359150" y="5378450"/>
            <a:ext cx="23622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7355" name="Line 54"/>
          <p:cNvSpPr/>
          <p:nvPr/>
        </p:nvSpPr>
        <p:spPr>
          <a:xfrm flipV="1">
            <a:off x="685800" y="5257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6" name="Line 55"/>
          <p:cNvSpPr/>
          <p:nvPr/>
        </p:nvSpPr>
        <p:spPr>
          <a:xfrm flipV="1">
            <a:off x="2514600" y="4648200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7" name="Line 56"/>
          <p:cNvSpPr/>
          <p:nvPr/>
        </p:nvSpPr>
        <p:spPr>
          <a:xfrm>
            <a:off x="2514600" y="5334000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8" name="Text Box 57"/>
          <p:cNvSpPr txBox="1"/>
          <p:nvPr/>
        </p:nvSpPr>
        <p:spPr>
          <a:xfrm>
            <a:off x="2743200" y="445135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0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7359" name="Text Box 58"/>
          <p:cNvSpPr txBox="1"/>
          <p:nvPr/>
        </p:nvSpPr>
        <p:spPr>
          <a:xfrm>
            <a:off x="2743200" y="5410200"/>
            <a:ext cx="344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7360" name="Freeform 59"/>
          <p:cNvSpPr/>
          <p:nvPr/>
        </p:nvSpPr>
        <p:spPr>
          <a:xfrm>
            <a:off x="5638800" y="4191000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7361" name="Text Box 60"/>
          <p:cNvSpPr txBox="1"/>
          <p:nvPr/>
        </p:nvSpPr>
        <p:spPr>
          <a:xfrm>
            <a:off x="6380163" y="3976688"/>
            <a:ext cx="4016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0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7362" name="Freeform 61"/>
          <p:cNvSpPr/>
          <p:nvPr/>
        </p:nvSpPr>
        <p:spPr>
          <a:xfrm>
            <a:off x="5715000" y="5334000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7363" name="Text Box 62"/>
          <p:cNvSpPr txBox="1"/>
          <p:nvPr/>
        </p:nvSpPr>
        <p:spPr>
          <a:xfrm>
            <a:off x="6513513" y="5119688"/>
            <a:ext cx="3444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7364" name="Freeform 63"/>
          <p:cNvSpPr/>
          <p:nvPr/>
        </p:nvSpPr>
        <p:spPr>
          <a:xfrm>
            <a:off x="3492500" y="4800600"/>
            <a:ext cx="241300" cy="685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7365" name="Text Box 64"/>
          <p:cNvSpPr txBox="1"/>
          <p:nvPr/>
        </p:nvSpPr>
        <p:spPr>
          <a:xfrm>
            <a:off x="3124200" y="487680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0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7366" name="Freeform 65"/>
          <p:cNvSpPr/>
          <p:nvPr/>
        </p:nvSpPr>
        <p:spPr>
          <a:xfrm>
            <a:off x="5105400" y="4845050"/>
            <a:ext cx="157163" cy="565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7367" name="Text Box 66"/>
          <p:cNvSpPr txBox="1"/>
          <p:nvPr/>
        </p:nvSpPr>
        <p:spPr>
          <a:xfrm>
            <a:off x="5233988" y="4843463"/>
            <a:ext cx="3444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57368" name="组合 1"/>
          <p:cNvGrpSpPr/>
          <p:nvPr/>
        </p:nvGrpSpPr>
        <p:grpSpPr>
          <a:xfrm>
            <a:off x="457200" y="1354138"/>
            <a:ext cx="7378700" cy="2438400"/>
            <a:chOff x="146171" y="3276600"/>
            <a:chExt cx="7379251" cy="2438400"/>
          </a:xfrm>
        </p:grpSpPr>
        <p:grpSp>
          <p:nvGrpSpPr>
            <p:cNvPr id="57369" name="Group 4"/>
            <p:cNvGrpSpPr/>
            <p:nvPr/>
          </p:nvGrpSpPr>
          <p:grpSpPr>
            <a:xfrm>
              <a:off x="5807284" y="4343814"/>
              <a:ext cx="420480" cy="523876"/>
              <a:chOff x="4176" y="2750"/>
              <a:chExt cx="384" cy="330"/>
            </a:xfrm>
          </p:grpSpPr>
          <p:sp>
            <p:nvSpPr>
              <p:cNvPr id="57410" name="Line 5"/>
              <p:cNvSpPr/>
              <p:nvPr/>
            </p:nvSpPr>
            <p:spPr>
              <a:xfrm>
                <a:off x="4176" y="302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411" name="Text Box 6"/>
              <p:cNvSpPr txBox="1"/>
              <p:nvPr/>
            </p:nvSpPr>
            <p:spPr>
              <a:xfrm>
                <a:off x="4192" y="2750"/>
                <a:ext cx="317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57370" name="Line 7"/>
            <p:cNvSpPr/>
            <p:nvPr/>
          </p:nvSpPr>
          <p:spPr>
            <a:xfrm flipV="1">
              <a:off x="609600" y="4800600"/>
              <a:ext cx="30480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1" name="Oval 38"/>
            <p:cNvSpPr/>
            <p:nvPr/>
          </p:nvSpPr>
          <p:spPr>
            <a:xfrm>
              <a:off x="876300" y="44958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7372" name="Freeform 43"/>
            <p:cNvSpPr/>
            <p:nvPr/>
          </p:nvSpPr>
          <p:spPr>
            <a:xfrm>
              <a:off x="1863724" y="4792662"/>
              <a:ext cx="3775076" cy="922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67" h="581">
                  <a:moveTo>
                    <a:pt x="0" y="0"/>
                  </a:moveTo>
                  <a:cubicBezTo>
                    <a:pt x="68" y="71"/>
                    <a:pt x="211" y="331"/>
                    <a:pt x="411" y="426"/>
                  </a:cubicBezTo>
                  <a:cubicBezTo>
                    <a:pt x="611" y="521"/>
                    <a:pt x="824" y="557"/>
                    <a:pt x="1203" y="569"/>
                  </a:cubicBezTo>
                  <a:cubicBezTo>
                    <a:pt x="1582" y="581"/>
                    <a:pt x="2341" y="581"/>
                    <a:pt x="2685" y="501"/>
                  </a:cubicBezTo>
                  <a:cubicBezTo>
                    <a:pt x="3029" y="421"/>
                    <a:pt x="3146" y="175"/>
                    <a:pt x="3267" y="8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7373" name="Group 8"/>
            <p:cNvGrpSpPr/>
            <p:nvPr/>
          </p:nvGrpSpPr>
          <p:grpSpPr>
            <a:xfrm>
              <a:off x="2646364" y="3886203"/>
              <a:ext cx="1365251" cy="690563"/>
              <a:chOff x="2011" y="2496"/>
              <a:chExt cx="860" cy="435"/>
            </a:xfrm>
          </p:grpSpPr>
          <p:sp>
            <p:nvSpPr>
              <p:cNvPr id="57406" name="Line 9"/>
              <p:cNvSpPr/>
              <p:nvPr/>
            </p:nvSpPr>
            <p:spPr>
              <a:xfrm flipV="1">
                <a:off x="2011" y="2793"/>
                <a:ext cx="581" cy="1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407" name="Text Box 11"/>
              <p:cNvSpPr txBox="1"/>
              <p:nvPr/>
            </p:nvSpPr>
            <p:spPr>
              <a:xfrm>
                <a:off x="2304" y="2496"/>
                <a:ext cx="21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7408" name="Oval 12"/>
              <p:cNvSpPr/>
              <p:nvPr/>
            </p:nvSpPr>
            <p:spPr>
              <a:xfrm>
                <a:off x="2592" y="2654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409" name="Text Box 14"/>
              <p:cNvSpPr txBox="1"/>
              <p:nvPr/>
            </p:nvSpPr>
            <p:spPr>
              <a:xfrm>
                <a:off x="2625" y="2640"/>
                <a:ext cx="24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74" name="Group 15"/>
            <p:cNvGrpSpPr/>
            <p:nvPr/>
          </p:nvGrpSpPr>
          <p:grpSpPr>
            <a:xfrm>
              <a:off x="2646363" y="4511678"/>
              <a:ext cx="1382713" cy="674688"/>
              <a:chOff x="2011" y="2890"/>
              <a:chExt cx="871" cy="425"/>
            </a:xfrm>
          </p:grpSpPr>
          <p:sp>
            <p:nvSpPr>
              <p:cNvPr id="57402" name="Line 16"/>
              <p:cNvSpPr/>
              <p:nvPr/>
            </p:nvSpPr>
            <p:spPr>
              <a:xfrm>
                <a:off x="2011" y="3010"/>
                <a:ext cx="581" cy="17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403" name="Text Box 18"/>
              <p:cNvSpPr txBox="1"/>
              <p:nvPr/>
            </p:nvSpPr>
            <p:spPr>
              <a:xfrm>
                <a:off x="2280" y="2890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7404" name="Oval 19"/>
              <p:cNvSpPr/>
              <p:nvPr/>
            </p:nvSpPr>
            <p:spPr>
              <a:xfrm>
                <a:off x="2592" y="3048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405" name="Text Box 21"/>
              <p:cNvSpPr txBox="1"/>
              <p:nvPr/>
            </p:nvSpPr>
            <p:spPr>
              <a:xfrm>
                <a:off x="2625" y="3024"/>
                <a:ext cx="25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75" name="Group 23"/>
            <p:cNvGrpSpPr/>
            <p:nvPr/>
          </p:nvGrpSpPr>
          <p:grpSpPr>
            <a:xfrm>
              <a:off x="2209800" y="4376737"/>
              <a:ext cx="419100" cy="461963"/>
              <a:chOff x="1296" y="2805"/>
              <a:chExt cx="264" cy="291"/>
            </a:xfrm>
          </p:grpSpPr>
          <p:sp>
            <p:nvSpPr>
              <p:cNvPr id="57400" name="Oval 24"/>
              <p:cNvSpPr/>
              <p:nvPr/>
            </p:nvSpPr>
            <p:spPr>
              <a:xfrm>
                <a:off x="1296" y="2832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401" name="Text Box 29"/>
              <p:cNvSpPr txBox="1"/>
              <p:nvPr/>
            </p:nvSpPr>
            <p:spPr>
              <a:xfrm>
                <a:off x="1309" y="2805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76" name="Group 30"/>
            <p:cNvGrpSpPr/>
            <p:nvPr/>
          </p:nvGrpSpPr>
          <p:grpSpPr>
            <a:xfrm>
              <a:off x="3989384" y="4051301"/>
              <a:ext cx="1060450" cy="1247775"/>
              <a:chOff x="2860" y="2565"/>
              <a:chExt cx="668" cy="786"/>
            </a:xfrm>
          </p:grpSpPr>
          <p:sp>
            <p:nvSpPr>
              <p:cNvPr id="57394" name="Oval 31"/>
              <p:cNvSpPr/>
              <p:nvPr/>
            </p:nvSpPr>
            <p:spPr>
              <a:xfrm>
                <a:off x="3264" y="2880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395" name="Line 32"/>
              <p:cNvSpPr/>
              <p:nvPr/>
            </p:nvSpPr>
            <p:spPr>
              <a:xfrm flipV="1">
                <a:off x="2860" y="3081"/>
                <a:ext cx="432" cy="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96" name="Text Box 33"/>
              <p:cNvSpPr txBox="1"/>
              <p:nvPr/>
            </p:nvSpPr>
            <p:spPr>
              <a:xfrm>
                <a:off x="2928" y="3024"/>
                <a:ext cx="2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7397" name="Line 34"/>
              <p:cNvSpPr/>
              <p:nvPr/>
            </p:nvSpPr>
            <p:spPr>
              <a:xfrm>
                <a:off x="2880" y="2784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98" name="Text Box 35"/>
              <p:cNvSpPr txBox="1"/>
              <p:nvPr/>
            </p:nvSpPr>
            <p:spPr>
              <a:xfrm>
                <a:off x="2935" y="2565"/>
                <a:ext cx="2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7399" name="Text Box 36"/>
              <p:cNvSpPr txBox="1"/>
              <p:nvPr/>
            </p:nvSpPr>
            <p:spPr>
              <a:xfrm>
                <a:off x="3278" y="2860"/>
                <a:ext cx="23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377" name="Text Box 40"/>
            <p:cNvSpPr txBox="1"/>
            <p:nvPr/>
          </p:nvSpPr>
          <p:spPr>
            <a:xfrm>
              <a:off x="2882899" y="3276600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7378" name="Freeform 44"/>
            <p:cNvSpPr/>
            <p:nvPr/>
          </p:nvSpPr>
          <p:spPr>
            <a:xfrm>
              <a:off x="1219200" y="3833814"/>
              <a:ext cx="4648200" cy="72707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919" h="521">
                  <a:moveTo>
                    <a:pt x="2720" y="521"/>
                  </a:moveTo>
                  <a:cubicBezTo>
                    <a:pt x="2747" y="491"/>
                    <a:pt x="2919" y="418"/>
                    <a:pt x="2884" y="342"/>
                  </a:cubicBezTo>
                  <a:cubicBezTo>
                    <a:pt x="2849" y="266"/>
                    <a:pt x="2899" y="111"/>
                    <a:pt x="2510" y="65"/>
                  </a:cubicBezTo>
                  <a:cubicBezTo>
                    <a:pt x="2121" y="19"/>
                    <a:pt x="968" y="0"/>
                    <a:pt x="550" y="65"/>
                  </a:cubicBezTo>
                  <a:cubicBezTo>
                    <a:pt x="132" y="130"/>
                    <a:pt x="115" y="373"/>
                    <a:pt x="0" y="45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79" name="Text Box 46"/>
            <p:cNvSpPr txBox="1"/>
            <p:nvPr/>
          </p:nvSpPr>
          <p:spPr>
            <a:xfrm>
              <a:off x="890587" y="4453270"/>
              <a:ext cx="4048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7380" name="组合 96"/>
            <p:cNvGrpSpPr/>
            <p:nvPr/>
          </p:nvGrpSpPr>
          <p:grpSpPr>
            <a:xfrm>
              <a:off x="6210300" y="4549775"/>
              <a:ext cx="422276" cy="457200"/>
              <a:chOff x="6210300" y="4549775"/>
              <a:chExt cx="422276" cy="457200"/>
            </a:xfrm>
          </p:grpSpPr>
          <p:sp>
            <p:nvSpPr>
              <p:cNvPr id="57392" name="Oval 39"/>
              <p:cNvSpPr/>
              <p:nvPr/>
            </p:nvSpPr>
            <p:spPr>
              <a:xfrm>
                <a:off x="6210300" y="4572000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393" name="Text Box 47"/>
              <p:cNvSpPr txBox="1"/>
              <p:nvPr/>
            </p:nvSpPr>
            <p:spPr>
              <a:xfrm>
                <a:off x="6227763" y="4549775"/>
                <a:ext cx="404813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381" name="Line 7"/>
            <p:cNvSpPr/>
            <p:nvPr/>
          </p:nvSpPr>
          <p:spPr>
            <a:xfrm flipV="1">
              <a:off x="1876279" y="4724400"/>
              <a:ext cx="377825" cy="682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2" name="Text Box 45"/>
            <p:cNvSpPr txBox="1"/>
            <p:nvPr/>
          </p:nvSpPr>
          <p:spPr>
            <a:xfrm>
              <a:off x="1870075" y="4357687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7383" name="组合 101"/>
            <p:cNvGrpSpPr/>
            <p:nvPr/>
          </p:nvGrpSpPr>
          <p:grpSpPr>
            <a:xfrm>
              <a:off x="5410200" y="4495800"/>
              <a:ext cx="419100" cy="461665"/>
              <a:chOff x="6210300" y="4549775"/>
              <a:chExt cx="419100" cy="461665"/>
            </a:xfrm>
          </p:grpSpPr>
          <p:sp>
            <p:nvSpPr>
              <p:cNvPr id="57390" name="Oval 39"/>
              <p:cNvSpPr/>
              <p:nvPr/>
            </p:nvSpPr>
            <p:spPr>
              <a:xfrm>
                <a:off x="6210300" y="4572000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391" name="Text Box 47"/>
              <p:cNvSpPr txBox="1"/>
              <p:nvPr/>
            </p:nvSpPr>
            <p:spPr>
              <a:xfrm>
                <a:off x="6227763" y="4549775"/>
                <a:ext cx="356188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84" name="Group 4"/>
            <p:cNvGrpSpPr/>
            <p:nvPr/>
          </p:nvGrpSpPr>
          <p:grpSpPr>
            <a:xfrm>
              <a:off x="5006976" y="4648200"/>
              <a:ext cx="441322" cy="519113"/>
              <a:chOff x="4162" y="2928"/>
              <a:chExt cx="398" cy="327"/>
            </a:xfrm>
          </p:grpSpPr>
          <p:sp>
            <p:nvSpPr>
              <p:cNvPr id="57388" name="Line 5"/>
              <p:cNvSpPr/>
              <p:nvPr/>
            </p:nvSpPr>
            <p:spPr>
              <a:xfrm>
                <a:off x="4176" y="302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89" name="Text Box 6"/>
              <p:cNvSpPr txBox="1"/>
              <p:nvPr/>
            </p:nvSpPr>
            <p:spPr>
              <a:xfrm>
                <a:off x="4162" y="2928"/>
                <a:ext cx="2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57385" name="Oval 53"/>
            <p:cNvSpPr/>
            <p:nvPr/>
          </p:nvSpPr>
          <p:spPr>
            <a:xfrm>
              <a:off x="6239068" y="4604303"/>
              <a:ext cx="342900" cy="3587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7386" name="文本框 108"/>
            <p:cNvSpPr txBox="1"/>
            <p:nvPr/>
          </p:nvSpPr>
          <p:spPr>
            <a:xfrm>
              <a:off x="146171" y="4991100"/>
              <a:ext cx="927169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start</a:t>
              </a: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7387" name="文本框 109"/>
            <p:cNvSpPr txBox="1"/>
            <p:nvPr/>
          </p:nvSpPr>
          <p:spPr>
            <a:xfrm>
              <a:off x="6693510" y="4567237"/>
              <a:ext cx="8319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final</a:t>
              </a: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NFA to DFA. Remark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NFA may be in many states at any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many different states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there are N states, the NFA must be in some subset of those N states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many non-empty subsets are there?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- 1 = finitely many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Table Implementation of a DFA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Oval 3"/>
          <p:cNvSpPr/>
          <p:nvPr/>
        </p:nvSpPr>
        <p:spPr>
          <a:xfrm>
            <a:off x="1219200" y="2424113"/>
            <a:ext cx="16002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9397" name="Text Box 4"/>
          <p:cNvSpPr txBox="1"/>
          <p:nvPr/>
        </p:nvSpPr>
        <p:spPr>
          <a:xfrm>
            <a:off x="1905000" y="24653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" name="Oval 5"/>
          <p:cNvSpPr/>
          <p:nvPr/>
        </p:nvSpPr>
        <p:spPr>
          <a:xfrm>
            <a:off x="3657600" y="1814513"/>
            <a:ext cx="22860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9399" name="Text Box 6"/>
          <p:cNvSpPr txBox="1"/>
          <p:nvPr/>
        </p:nvSpPr>
        <p:spPr>
          <a:xfrm>
            <a:off x="4583113" y="1855788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0" name="Oval 7"/>
          <p:cNvSpPr/>
          <p:nvPr/>
        </p:nvSpPr>
        <p:spPr>
          <a:xfrm>
            <a:off x="3657600" y="2881313"/>
            <a:ext cx="22098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9401" name="Text Box 8"/>
          <p:cNvSpPr txBox="1"/>
          <p:nvPr/>
        </p:nvSpPr>
        <p:spPr>
          <a:xfrm>
            <a:off x="4548188" y="292258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2" name="Oval 9"/>
          <p:cNvSpPr/>
          <p:nvPr/>
        </p:nvSpPr>
        <p:spPr>
          <a:xfrm>
            <a:off x="3587750" y="2849563"/>
            <a:ext cx="23622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9403" name="Line 10"/>
          <p:cNvSpPr/>
          <p:nvPr/>
        </p:nvSpPr>
        <p:spPr>
          <a:xfrm flipV="1">
            <a:off x="914400" y="2728913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4" name="Line 11"/>
          <p:cNvSpPr/>
          <p:nvPr/>
        </p:nvSpPr>
        <p:spPr>
          <a:xfrm flipV="1">
            <a:off x="2743200" y="2119313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5" name="Line 12"/>
          <p:cNvSpPr/>
          <p:nvPr/>
        </p:nvSpPr>
        <p:spPr>
          <a:xfrm>
            <a:off x="2743200" y="2805113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6" name="Text Box 13"/>
          <p:cNvSpPr txBox="1"/>
          <p:nvPr/>
        </p:nvSpPr>
        <p:spPr>
          <a:xfrm>
            <a:off x="2971800" y="192246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0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9407" name="Text Box 14"/>
          <p:cNvSpPr txBox="1"/>
          <p:nvPr/>
        </p:nvSpPr>
        <p:spPr>
          <a:xfrm>
            <a:off x="2971800" y="2881313"/>
            <a:ext cx="3444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9408" name="Freeform 15"/>
          <p:cNvSpPr/>
          <p:nvPr/>
        </p:nvSpPr>
        <p:spPr>
          <a:xfrm>
            <a:off x="5867400" y="1662113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Text Box 16"/>
          <p:cNvSpPr txBox="1"/>
          <p:nvPr/>
        </p:nvSpPr>
        <p:spPr>
          <a:xfrm>
            <a:off x="6608763" y="1447800"/>
            <a:ext cx="4016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0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9410" name="Freeform 17"/>
          <p:cNvSpPr/>
          <p:nvPr/>
        </p:nvSpPr>
        <p:spPr>
          <a:xfrm>
            <a:off x="5943600" y="2805113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1" name="Text Box 18"/>
          <p:cNvSpPr txBox="1"/>
          <p:nvPr/>
        </p:nvSpPr>
        <p:spPr>
          <a:xfrm>
            <a:off x="6742113" y="2590800"/>
            <a:ext cx="344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9412" name="Freeform 19"/>
          <p:cNvSpPr/>
          <p:nvPr/>
        </p:nvSpPr>
        <p:spPr>
          <a:xfrm>
            <a:off x="3721100" y="2271713"/>
            <a:ext cx="241300" cy="685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Text Box 20"/>
          <p:cNvSpPr txBox="1"/>
          <p:nvPr/>
        </p:nvSpPr>
        <p:spPr>
          <a:xfrm>
            <a:off x="3352800" y="234791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0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9414" name="Freeform 21"/>
          <p:cNvSpPr/>
          <p:nvPr/>
        </p:nvSpPr>
        <p:spPr>
          <a:xfrm>
            <a:off x="5334000" y="2316163"/>
            <a:ext cx="157163" cy="565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5" name="Text Box 22"/>
          <p:cNvSpPr txBox="1"/>
          <p:nvPr/>
        </p:nvSpPr>
        <p:spPr>
          <a:xfrm>
            <a:off x="5462588" y="2314575"/>
            <a:ext cx="344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aphicFrame>
        <p:nvGraphicFramePr>
          <p:cNvPr id="201751" name="Group 23"/>
          <p:cNvGraphicFramePr>
            <a:graphicFrameLocks noGrp="1"/>
          </p:cNvGraphicFramePr>
          <p:nvPr/>
        </p:nvGraphicFramePr>
        <p:xfrm>
          <a:off x="3200400" y="4121150"/>
          <a:ext cx="2971800" cy="1828800"/>
        </p:xfrm>
        <a:graphic>
          <a:graphicData uri="http://schemas.openxmlformats.org/drawingml/2006/table">
            <a:tbl>
              <a:tblPr/>
              <a:tblGrid>
                <a:gridCol w="904875"/>
                <a:gridCol w="903288"/>
                <a:gridCol w="1163637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DFA can be implemented by a 2D table 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dimension is “states”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Other dimension is “input symbols”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every transition S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define T[i,a] = k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DFA “execution”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state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and input a, read T[i,a] = k and skip to state 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endParaRPr lang="en-US" altLang="zh-CN" baseline="-25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Very efficient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Implementation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NFA -&gt; DFA conversion is at the heart of tools such as flex or jlex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But, DFAs can be huge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practice, flex-like tools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trade off speed for space</a:t>
            </a:r>
            <a:r>
              <a:rPr lang="en-US" altLang="zh-CN" dirty="0">
                <a:ea typeface="宋体" panose="02010600030101010101" pitchFamily="2" charset="-122"/>
              </a:rPr>
              <a:t> in the choice of NFA and DFA representations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Minimize DFA state number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62468" name="Group 4"/>
          <p:cNvGrpSpPr/>
          <p:nvPr/>
        </p:nvGrpSpPr>
        <p:grpSpPr>
          <a:xfrm>
            <a:off x="4724400" y="4114800"/>
            <a:ext cx="2586038" cy="2074863"/>
            <a:chOff x="2976" y="2784"/>
            <a:chExt cx="1629" cy="1307"/>
          </a:xfrm>
        </p:grpSpPr>
        <p:grpSp>
          <p:nvGrpSpPr>
            <p:cNvPr id="62517" name="Group 5"/>
            <p:cNvGrpSpPr/>
            <p:nvPr/>
          </p:nvGrpSpPr>
          <p:grpSpPr>
            <a:xfrm>
              <a:off x="2976" y="2784"/>
              <a:ext cx="1629" cy="1307"/>
              <a:chOff x="2976" y="2792"/>
              <a:chExt cx="1629" cy="1307"/>
            </a:xfrm>
          </p:grpSpPr>
          <p:grpSp>
            <p:nvGrpSpPr>
              <p:cNvPr id="62520" name="Group 6"/>
              <p:cNvGrpSpPr/>
              <p:nvPr/>
            </p:nvGrpSpPr>
            <p:grpSpPr>
              <a:xfrm>
                <a:off x="4356" y="3548"/>
                <a:ext cx="248" cy="262"/>
                <a:chOff x="3456" y="2688"/>
                <a:chExt cx="432" cy="432"/>
              </a:xfrm>
            </p:grpSpPr>
            <p:sp>
              <p:nvSpPr>
                <p:cNvPr id="62537" name="Oval 7"/>
                <p:cNvSpPr/>
                <p:nvPr/>
              </p:nvSpPr>
              <p:spPr>
                <a:xfrm>
                  <a:off x="3456" y="2688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 b="1" dirty="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538" name="Oval 8"/>
                <p:cNvSpPr/>
                <p:nvPr/>
              </p:nvSpPr>
              <p:spPr>
                <a:xfrm>
                  <a:off x="3504" y="2736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521" name="Oval 9"/>
              <p:cNvSpPr/>
              <p:nvPr/>
            </p:nvSpPr>
            <p:spPr>
              <a:xfrm>
                <a:off x="3555" y="3548"/>
                <a:ext cx="249" cy="26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2" name="Oval 10"/>
              <p:cNvSpPr/>
              <p:nvPr/>
            </p:nvSpPr>
            <p:spPr>
              <a:xfrm>
                <a:off x="3555" y="2792"/>
                <a:ext cx="249" cy="26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3" name="Oval 11"/>
              <p:cNvSpPr/>
              <p:nvPr/>
            </p:nvSpPr>
            <p:spPr>
              <a:xfrm>
                <a:off x="2976" y="3199"/>
                <a:ext cx="248" cy="26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2524" name="AutoShape 12"/>
              <p:cNvCxnSpPr>
                <a:stCxn id="62523" idx="0"/>
                <a:endCxn id="62522" idx="2"/>
              </p:cNvCxnSpPr>
              <p:nvPr/>
            </p:nvCxnSpPr>
            <p:spPr>
              <a:xfrm rot="-5400000">
                <a:off x="3189" y="2833"/>
                <a:ext cx="276" cy="455"/>
              </a:xfrm>
              <a:prstGeom prst="curvedConnector2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2525" name="AutoShape 13"/>
              <p:cNvCxnSpPr>
                <a:stCxn id="62523" idx="4"/>
                <a:endCxn id="62521" idx="2"/>
              </p:cNvCxnSpPr>
              <p:nvPr/>
            </p:nvCxnSpPr>
            <p:spPr>
              <a:xfrm rot="-5400000" flipH="1">
                <a:off x="3218" y="3342"/>
                <a:ext cx="218" cy="455"/>
              </a:xfrm>
              <a:prstGeom prst="curvedConnector2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2526" name="AutoShape 14"/>
              <p:cNvCxnSpPr>
                <a:stCxn id="62521" idx="7"/>
                <a:endCxn id="62522" idx="5"/>
              </p:cNvCxnSpPr>
              <p:nvPr/>
            </p:nvCxnSpPr>
            <p:spPr>
              <a:xfrm rot="-5400000">
                <a:off x="3483" y="3301"/>
                <a:ext cx="57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2527" name="AutoShape 15"/>
              <p:cNvCxnSpPr>
                <a:stCxn id="62522" idx="3"/>
                <a:endCxn id="62521" idx="1"/>
              </p:cNvCxnSpPr>
              <p:nvPr/>
            </p:nvCxnSpPr>
            <p:spPr>
              <a:xfrm rot="5400000">
                <a:off x="3307" y="3301"/>
                <a:ext cx="57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2528" name="AutoShape 16"/>
              <p:cNvCxnSpPr>
                <a:stCxn id="62521" idx="6"/>
                <a:endCxn id="62537" idx="2"/>
              </p:cNvCxnSpPr>
              <p:nvPr/>
            </p:nvCxnSpPr>
            <p:spPr>
              <a:xfrm>
                <a:off x="3804" y="3679"/>
                <a:ext cx="55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2529" name="AutoShape 17"/>
              <p:cNvCxnSpPr>
                <a:stCxn id="62537" idx="3"/>
                <a:endCxn id="62537" idx="5"/>
              </p:cNvCxnSpPr>
              <p:nvPr/>
            </p:nvCxnSpPr>
            <p:spPr>
              <a:xfrm rot="-5400000" flipH="1">
                <a:off x="4479" y="3683"/>
                <a:ext cx="1" cy="176"/>
              </a:xfrm>
              <a:prstGeom prst="curvedConnector3">
                <a:avLst>
                  <a:gd name="adj1" fmla="val 2070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2530" name="Text Box 18"/>
              <p:cNvSpPr txBox="1"/>
              <p:nvPr/>
            </p:nvSpPr>
            <p:spPr>
              <a:xfrm>
                <a:off x="3127" y="2794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1" name="Text Box 19"/>
              <p:cNvSpPr txBox="1"/>
              <p:nvPr/>
            </p:nvSpPr>
            <p:spPr>
              <a:xfrm>
                <a:off x="3707" y="3171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2" name="Text Box 20"/>
              <p:cNvSpPr txBox="1"/>
              <p:nvPr/>
            </p:nvSpPr>
            <p:spPr>
              <a:xfrm>
                <a:off x="4032" y="2976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3" name="Text Box 21"/>
              <p:cNvSpPr txBox="1"/>
              <p:nvPr/>
            </p:nvSpPr>
            <p:spPr>
              <a:xfrm>
                <a:off x="3207" y="355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4" name="Text Box 22"/>
              <p:cNvSpPr txBox="1"/>
              <p:nvPr/>
            </p:nvSpPr>
            <p:spPr>
              <a:xfrm>
                <a:off x="3428" y="320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5" name="Text Box 23"/>
              <p:cNvSpPr txBox="1"/>
              <p:nvPr/>
            </p:nvSpPr>
            <p:spPr>
              <a:xfrm>
                <a:off x="4035" y="360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6" name="Text Box 24"/>
              <p:cNvSpPr txBox="1"/>
              <p:nvPr/>
            </p:nvSpPr>
            <p:spPr>
              <a:xfrm>
                <a:off x="4393" y="381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518" name="Text Box 25"/>
            <p:cNvSpPr txBox="1"/>
            <p:nvPr/>
          </p:nvSpPr>
          <p:spPr>
            <a:xfrm>
              <a:off x="4272" y="3792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19" name="Line 26"/>
            <p:cNvSpPr/>
            <p:nvPr/>
          </p:nvSpPr>
          <p:spPr>
            <a:xfrm>
              <a:off x="3792" y="2976"/>
              <a:ext cx="57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469" name="Group 27"/>
          <p:cNvGrpSpPr/>
          <p:nvPr/>
        </p:nvGrpSpPr>
        <p:grpSpPr>
          <a:xfrm>
            <a:off x="4402138" y="1219200"/>
            <a:ext cx="4208462" cy="2544763"/>
            <a:chOff x="2581" y="768"/>
            <a:chExt cx="2651" cy="1603"/>
          </a:xfrm>
        </p:grpSpPr>
        <p:grpSp>
          <p:nvGrpSpPr>
            <p:cNvPr id="62474" name="Group 28"/>
            <p:cNvGrpSpPr/>
            <p:nvPr/>
          </p:nvGrpSpPr>
          <p:grpSpPr>
            <a:xfrm>
              <a:off x="3961" y="1064"/>
              <a:ext cx="248" cy="262"/>
              <a:chOff x="4320" y="2160"/>
              <a:chExt cx="432" cy="432"/>
            </a:xfrm>
          </p:grpSpPr>
          <p:sp>
            <p:nvSpPr>
              <p:cNvPr id="62515" name="Oval 29"/>
              <p:cNvSpPr/>
              <p:nvPr/>
            </p:nvSpPr>
            <p:spPr>
              <a:xfrm>
                <a:off x="4320" y="2160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2516" name="Oval 30"/>
              <p:cNvSpPr/>
              <p:nvPr/>
            </p:nvSpPr>
            <p:spPr>
              <a:xfrm>
                <a:off x="4368" y="22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5" name="Group 31"/>
            <p:cNvGrpSpPr/>
            <p:nvPr/>
          </p:nvGrpSpPr>
          <p:grpSpPr>
            <a:xfrm>
              <a:off x="3961" y="1820"/>
              <a:ext cx="248" cy="262"/>
              <a:chOff x="3456" y="2688"/>
              <a:chExt cx="432" cy="432"/>
            </a:xfrm>
          </p:grpSpPr>
          <p:sp>
            <p:nvSpPr>
              <p:cNvPr id="62513" name="Oval 32"/>
              <p:cNvSpPr/>
              <p:nvPr/>
            </p:nvSpPr>
            <p:spPr>
              <a:xfrm>
                <a:off x="3456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2514" name="Oval 33"/>
              <p:cNvSpPr/>
              <p:nvPr/>
            </p:nvSpPr>
            <p:spPr>
              <a:xfrm>
                <a:off x="3504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76" name="Oval 34"/>
            <p:cNvSpPr/>
            <p:nvPr/>
          </p:nvSpPr>
          <p:spPr>
            <a:xfrm>
              <a:off x="3160" y="1820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7" name="Oval 35"/>
            <p:cNvSpPr/>
            <p:nvPr/>
          </p:nvSpPr>
          <p:spPr>
            <a:xfrm>
              <a:off x="3160" y="1064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2478" name="Group 36"/>
            <p:cNvGrpSpPr/>
            <p:nvPr/>
          </p:nvGrpSpPr>
          <p:grpSpPr>
            <a:xfrm>
              <a:off x="4733" y="1064"/>
              <a:ext cx="248" cy="262"/>
              <a:chOff x="3120" y="1536"/>
              <a:chExt cx="432" cy="432"/>
            </a:xfrm>
          </p:grpSpPr>
          <p:sp>
            <p:nvSpPr>
              <p:cNvPr id="62511" name="Oval 37"/>
              <p:cNvSpPr/>
              <p:nvPr/>
            </p:nvSpPr>
            <p:spPr>
              <a:xfrm>
                <a:off x="3120" y="1536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2512" name="Oval 38"/>
              <p:cNvSpPr/>
              <p:nvPr/>
            </p:nvSpPr>
            <p:spPr>
              <a:xfrm>
                <a:off x="3168" y="15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9" name="Group 39"/>
            <p:cNvGrpSpPr/>
            <p:nvPr/>
          </p:nvGrpSpPr>
          <p:grpSpPr>
            <a:xfrm>
              <a:off x="4733" y="1820"/>
              <a:ext cx="248" cy="262"/>
              <a:chOff x="4224" y="2688"/>
              <a:chExt cx="432" cy="432"/>
            </a:xfrm>
          </p:grpSpPr>
          <p:sp>
            <p:nvSpPr>
              <p:cNvPr id="62509" name="Oval 40"/>
              <p:cNvSpPr/>
              <p:nvPr/>
            </p:nvSpPr>
            <p:spPr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b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2510" name="Oval 41"/>
              <p:cNvSpPr/>
              <p:nvPr/>
            </p:nvSpPr>
            <p:spPr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80" name="Oval 42"/>
            <p:cNvSpPr/>
            <p:nvPr/>
          </p:nvSpPr>
          <p:spPr>
            <a:xfrm>
              <a:off x="2581" y="1471"/>
              <a:ext cx="248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2481" name="AutoShape 43"/>
            <p:cNvCxnSpPr>
              <a:stCxn id="62480" idx="0"/>
              <a:endCxn id="62477" idx="2"/>
            </p:cNvCxnSpPr>
            <p:nvPr/>
          </p:nvCxnSpPr>
          <p:spPr>
            <a:xfrm rot="-5400000">
              <a:off x="2794" y="1105"/>
              <a:ext cx="276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2" name="AutoShape 44"/>
            <p:cNvCxnSpPr>
              <a:stCxn id="62480" idx="4"/>
              <a:endCxn id="62476" idx="2"/>
            </p:cNvCxnSpPr>
            <p:nvPr/>
          </p:nvCxnSpPr>
          <p:spPr>
            <a:xfrm rot="-5400000" flipH="1">
              <a:off x="2823" y="1614"/>
              <a:ext cx="218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3" name="AutoShape 45"/>
            <p:cNvCxnSpPr>
              <a:stCxn id="62476" idx="7"/>
              <a:endCxn id="62477" idx="5"/>
            </p:cNvCxnSpPr>
            <p:nvPr/>
          </p:nvCxnSpPr>
          <p:spPr>
            <a:xfrm rot="-5400000">
              <a:off x="3088" y="1573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4" name="AutoShape 46"/>
            <p:cNvCxnSpPr>
              <a:stCxn id="62477" idx="3"/>
              <a:endCxn id="62476" idx="1"/>
            </p:cNvCxnSpPr>
            <p:nvPr/>
          </p:nvCxnSpPr>
          <p:spPr>
            <a:xfrm rot="5400000">
              <a:off x="2912" y="1573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5" name="AutoShape 47"/>
            <p:cNvCxnSpPr>
              <a:stCxn id="62477" idx="6"/>
              <a:endCxn id="62515" idx="2"/>
            </p:cNvCxnSpPr>
            <p:nvPr/>
          </p:nvCxnSpPr>
          <p:spPr>
            <a:xfrm>
              <a:off x="3409" y="1195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6" name="AutoShape 48"/>
            <p:cNvCxnSpPr>
              <a:stCxn id="62476" idx="6"/>
              <a:endCxn id="62513" idx="2"/>
            </p:cNvCxnSpPr>
            <p:nvPr/>
          </p:nvCxnSpPr>
          <p:spPr>
            <a:xfrm>
              <a:off x="3409" y="1951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7" name="AutoShape 49"/>
            <p:cNvCxnSpPr>
              <a:stCxn id="62513" idx="6"/>
              <a:endCxn id="62509" idx="2"/>
            </p:cNvCxnSpPr>
            <p:nvPr/>
          </p:nvCxnSpPr>
          <p:spPr>
            <a:xfrm>
              <a:off x="4209" y="1951"/>
              <a:ext cx="52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8" name="AutoShape 50"/>
            <p:cNvCxnSpPr>
              <a:stCxn id="62515" idx="6"/>
              <a:endCxn id="62511" idx="2"/>
            </p:cNvCxnSpPr>
            <p:nvPr/>
          </p:nvCxnSpPr>
          <p:spPr>
            <a:xfrm>
              <a:off x="4209" y="1195"/>
              <a:ext cx="52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9" name="AutoShape 51"/>
            <p:cNvCxnSpPr>
              <a:stCxn id="62511" idx="4"/>
              <a:endCxn id="62509" idx="0"/>
            </p:cNvCxnSpPr>
            <p:nvPr/>
          </p:nvCxnSpPr>
          <p:spPr>
            <a:xfrm rot="5400000">
              <a:off x="4610" y="1573"/>
              <a:ext cx="49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90" name="AutoShape 52"/>
            <p:cNvCxnSpPr>
              <a:stCxn id="62509" idx="6"/>
              <a:endCxn id="62511" idx="6"/>
            </p:cNvCxnSpPr>
            <p:nvPr/>
          </p:nvCxnSpPr>
          <p:spPr>
            <a:xfrm flipV="1">
              <a:off x="4981" y="1195"/>
              <a:ext cx="1" cy="756"/>
            </a:xfrm>
            <a:prstGeom prst="curvedConnector3">
              <a:avLst>
                <a:gd name="adj1" fmla="val 14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91" name="AutoShape 53"/>
            <p:cNvCxnSpPr>
              <a:stCxn id="62515" idx="1"/>
              <a:endCxn id="62516" idx="7"/>
            </p:cNvCxnSpPr>
            <p:nvPr/>
          </p:nvCxnSpPr>
          <p:spPr>
            <a:xfrm rot="5400000" flipV="1">
              <a:off x="4064" y="1034"/>
              <a:ext cx="21" cy="156"/>
            </a:xfrm>
            <a:prstGeom prst="curvedConnector3">
              <a:avLst>
                <a:gd name="adj1" fmla="val -608824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92" name="AutoShape 54"/>
            <p:cNvCxnSpPr>
              <a:stCxn id="62513" idx="3"/>
              <a:endCxn id="62513" idx="5"/>
            </p:cNvCxnSpPr>
            <p:nvPr/>
          </p:nvCxnSpPr>
          <p:spPr>
            <a:xfrm rot="-5400000" flipH="1">
              <a:off x="4084" y="1955"/>
              <a:ext cx="1" cy="176"/>
            </a:xfrm>
            <a:prstGeom prst="curvedConnector3">
              <a:avLst>
                <a:gd name="adj1" fmla="val 207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93" name="Text Box 55"/>
            <p:cNvSpPr txBox="1"/>
            <p:nvPr/>
          </p:nvSpPr>
          <p:spPr>
            <a:xfrm>
              <a:off x="5020" y="147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4" name="Text Box 56"/>
            <p:cNvSpPr txBox="1"/>
            <p:nvPr/>
          </p:nvSpPr>
          <p:spPr>
            <a:xfrm>
              <a:off x="2732" y="106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5" name="Text Box 57"/>
            <p:cNvSpPr txBox="1"/>
            <p:nvPr/>
          </p:nvSpPr>
          <p:spPr>
            <a:xfrm>
              <a:off x="3312" y="1443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6" name="Text Box 58"/>
            <p:cNvSpPr txBox="1"/>
            <p:nvPr/>
          </p:nvSpPr>
          <p:spPr>
            <a:xfrm>
              <a:off x="3615" y="100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7" name="Text Box 59"/>
            <p:cNvSpPr txBox="1"/>
            <p:nvPr/>
          </p:nvSpPr>
          <p:spPr>
            <a:xfrm>
              <a:off x="4213" y="124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8" name="Text Box 60"/>
            <p:cNvSpPr txBox="1"/>
            <p:nvPr/>
          </p:nvSpPr>
          <p:spPr>
            <a:xfrm>
              <a:off x="4718" y="1443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9" name="Text Box 61"/>
            <p:cNvSpPr txBox="1"/>
            <p:nvPr/>
          </p:nvSpPr>
          <p:spPr>
            <a:xfrm>
              <a:off x="4442" y="185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0" name="Text Box 62"/>
            <p:cNvSpPr txBox="1"/>
            <p:nvPr/>
          </p:nvSpPr>
          <p:spPr>
            <a:xfrm>
              <a:off x="2812" y="182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1" name="Text Box 63"/>
            <p:cNvSpPr txBox="1"/>
            <p:nvPr/>
          </p:nvSpPr>
          <p:spPr>
            <a:xfrm>
              <a:off x="3033" y="147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2" name="Text Box 64"/>
            <p:cNvSpPr txBox="1"/>
            <p:nvPr/>
          </p:nvSpPr>
          <p:spPr>
            <a:xfrm>
              <a:off x="3640" y="18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3" name="Text Box 65"/>
            <p:cNvSpPr txBox="1"/>
            <p:nvPr/>
          </p:nvSpPr>
          <p:spPr>
            <a:xfrm>
              <a:off x="4165" y="15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4" name="Text Box 66"/>
            <p:cNvSpPr txBox="1"/>
            <p:nvPr/>
          </p:nvSpPr>
          <p:spPr>
            <a:xfrm>
              <a:off x="4384" y="100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5" name="Text Box 67"/>
            <p:cNvSpPr txBox="1"/>
            <p:nvPr/>
          </p:nvSpPr>
          <p:spPr>
            <a:xfrm>
              <a:off x="3998" y="208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6" name="Line 68"/>
            <p:cNvSpPr/>
            <p:nvPr/>
          </p:nvSpPr>
          <p:spPr>
            <a:xfrm flipH="1" flipV="1">
              <a:off x="4176" y="1248"/>
              <a:ext cx="57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507" name="Line 69"/>
            <p:cNvSpPr/>
            <p:nvPr/>
          </p:nvSpPr>
          <p:spPr>
            <a:xfrm flipH="1">
              <a:off x="4176" y="1296"/>
              <a:ext cx="62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508" name="Text Box 70"/>
            <p:cNvSpPr txBox="1"/>
            <p:nvPr/>
          </p:nvSpPr>
          <p:spPr>
            <a:xfrm>
              <a:off x="3973" y="76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0" name="Rectangle 71"/>
          <p:cNvSpPr>
            <a:spLocks noGrp="1"/>
          </p:cNvSpPr>
          <p:nvPr>
            <p:ph idx="1"/>
          </p:nvPr>
        </p:nvSpPr>
        <p:spPr>
          <a:xfrm>
            <a:off x="533400" y="2590800"/>
            <a:ext cx="3400425" cy="96837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∏0:{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S,A,B}(nonfinal)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{C,D,E,F}(final)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471" name="Rectangle 72"/>
          <p:cNvSpPr/>
          <p:nvPr/>
        </p:nvSpPr>
        <p:spPr>
          <a:xfrm>
            <a:off x="519113" y="3581400"/>
            <a:ext cx="7594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S,A,B}-&gt;{S,B}{A}(inequivalent destinations)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{S,B}{A}{C,D,E,F}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472" name="Rectangle 73"/>
          <p:cNvSpPr/>
          <p:nvPr/>
        </p:nvSpPr>
        <p:spPr>
          <a:xfrm>
            <a:off x="533400" y="4572000"/>
            <a:ext cx="3886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{S,B} -&gt;{S}{B}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{S}{A}{B}{C,D,E,F}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473" name="Rectangle 71"/>
          <p:cNvSpPr txBox="1"/>
          <p:nvPr/>
        </p:nvSpPr>
        <p:spPr>
          <a:xfrm>
            <a:off x="381000" y="1371600"/>
            <a:ext cx="4727575" cy="968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s1 accepts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iff s2 accepts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s1 and s2 are equivalent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345" y="5504180"/>
            <a:ext cx="47707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S,B</a:t>
            </a:r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zh-CN" altLang="en-US"/>
              <a:t>不等价是因为必须要在</a:t>
            </a:r>
            <a:r>
              <a:rPr lang="en-US" altLang="zh-CN"/>
              <a:t>S,B</a:t>
            </a:r>
            <a:r>
              <a:rPr lang="zh-CN" altLang="en-US"/>
              <a:t>基础上多读入一个</a:t>
            </a:r>
            <a:r>
              <a:rPr lang="en-US" altLang="zh-CN"/>
              <a:t>a</a:t>
            </a:r>
            <a:r>
              <a:rPr lang="zh-CN" altLang="en-US"/>
              <a:t>才有可能到达</a:t>
            </a:r>
            <a:r>
              <a:rPr lang="en-US" altLang="zh-CN"/>
              <a:t>A,</a:t>
            </a:r>
            <a:r>
              <a:rPr lang="zh-CN" altLang="en-US"/>
              <a:t>因而到达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状态与</a:t>
            </a:r>
            <a:r>
              <a:rPr lang="en-US" altLang="zh-CN"/>
              <a:t>S,B</a:t>
            </a:r>
            <a:r>
              <a:rPr lang="zh-CN" altLang="en-US"/>
              <a:t>状态的字符串一定不同。</a:t>
            </a:r>
            <a:r>
              <a:rPr lang="en-US" altLang="zh-CN"/>
              <a:t>S,B</a:t>
            </a:r>
            <a:r>
              <a:rPr lang="zh-CN" altLang="en-US"/>
              <a:t>同理，</a:t>
            </a:r>
            <a:r>
              <a:rPr lang="en-US" altLang="zh-CN"/>
              <a:t>B</a:t>
            </a:r>
            <a:r>
              <a:rPr lang="zh-CN" altLang="en-US"/>
              <a:t>比</a:t>
            </a:r>
            <a:r>
              <a:rPr lang="en-US" altLang="zh-CN"/>
              <a:t>S</a:t>
            </a:r>
            <a:r>
              <a:rPr lang="zh-CN" altLang="en-US"/>
              <a:t>一定要多读入一个</a:t>
            </a:r>
            <a:r>
              <a:rPr lang="en-US" altLang="zh-CN"/>
              <a:t>B</a:t>
            </a:r>
            <a:r>
              <a:rPr lang="zh-CN" altLang="en-US"/>
              <a:t>才行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What’s a Token?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Output</a:t>
            </a:r>
            <a:r>
              <a:rPr lang="en-US" altLang="zh-CN" sz="2400" dirty="0">
                <a:ea typeface="宋体" panose="02010600030101010101" pitchFamily="2" charset="-122"/>
              </a:rPr>
              <a:t> of lexical analysis is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stream of tokens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 token is a syntactic category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English: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</a:rPr>
              <a:t>noun, verb, adjective, …</a:t>
            </a:r>
            <a:endParaRPr lang="en-US" altLang="zh-CN" sz="2400" dirty="0">
              <a:solidFill>
                <a:srgbClr val="9900C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a programming language: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</a:rPr>
              <a:t>Identifier, Keyword, Integer, Relation, Whitespace, 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Parser relies on the token distinctions: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identifiers are treated differently than keywords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Tokens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token corresponds to </a:t>
            </a: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set of strings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Identifier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strings of letters or digits, starting with a letter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Keyword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“else” or “if” or “begin” or 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Integer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a non-empty string of digits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Relation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&lt;, &lt;=, ==, &lt;&gt;, &gt;, &gt;=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LeftPair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(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Whitespace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a non-empty sequence of blanks, newlines, and tabs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… …</a:t>
            </a:r>
            <a:endParaRPr kumimoji="0" lang="en-US" altLang="zh-CN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Lexeme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member (string) of the set (token) such as “else”, “if”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instance of the token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Nontoken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Comments, Macro(</a:t>
            </a:r>
            <a:r>
              <a:rPr kumimoji="0" lang="zh-CN" alt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之后不会传递到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parser)</a:t>
            </a:r>
            <a:endParaRPr kumimoji="0" lang="en-US" altLang="zh-CN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4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4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8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215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226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289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29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304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362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387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396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Lexical Analyzer: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3505200"/>
          </a:xfrm>
        </p:spPr>
        <p:txBody>
          <a:bodyPr vert="horz" wrap="square" lIns="91440" tIns="45720" rIns="91440" bIns="45720" anchor="t" anchorCtr="0"/>
          <a:p>
            <a:pPr marL="533400" indent="-533400"/>
            <a:r>
              <a:rPr lang="en-US" altLang="zh-CN" sz="2400" dirty="0">
                <a:ea typeface="宋体" panose="02010600030101010101" pitchFamily="2" charset="-122"/>
              </a:rPr>
              <a:t>An implementation must do two things: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33400" indent="-533400"/>
            <a:endParaRPr lang="en-US" altLang="zh-CN" sz="2400" dirty="0">
              <a:ea typeface="宋体" panose="02010600030101010101" pitchFamily="2" charset="-122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Recognize substrings corresponding to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200150" lvl="2" indent="-342900"/>
            <a:r>
              <a:rPr lang="en-US" altLang="zh-CN" dirty="0">
                <a:ea typeface="宋体" panose="02010600030101010101" pitchFamily="2" charset="-122"/>
              </a:rPr>
              <a:t>Lexeme (substring) and token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buFontTx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pair of</a:t>
            </a:r>
            <a:r>
              <a:rPr lang="en-US" altLang="zh-CN" dirty="0">
                <a:ea typeface="宋体" panose="02010600030101010101" pitchFamily="2" charset="-122"/>
              </a:rPr>
              <a:t>  token and lexeme just recognized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51054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Recall: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\tif (i == j)\n\t\tz = 0;\n\telse\n\t\tz = 1;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solidFill>
                <a:schemeClr val="accent2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Token-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lexeme</a:t>
            </a:r>
            <a:r>
              <a:rPr lang="en-US" altLang="zh-CN" sz="2400" dirty="0">
                <a:ea typeface="宋体" panose="02010600030101010101" pitchFamily="2" charset="-122"/>
              </a:rPr>
              <a:t> pairs returned by the lexer: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(Whitespace,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\t</a:t>
            </a:r>
            <a:r>
              <a:rPr lang="en-US" altLang="zh-CN" dirty="0">
                <a:ea typeface="宋体" panose="02010600030101010101" pitchFamily="2" charset="-122"/>
              </a:rPr>
              <a:t>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(Keyword, “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if</a:t>
            </a:r>
            <a:r>
              <a:rPr lang="en-US" altLang="zh-CN" dirty="0">
                <a:ea typeface="宋体" panose="02010600030101010101" pitchFamily="2" charset="-122"/>
              </a:rPr>
              <a:t>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(LeftPar,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“)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(Identifier,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(Relation,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==</a:t>
            </a:r>
            <a:r>
              <a:rPr lang="en-US" altLang="zh-CN" dirty="0">
                <a:ea typeface="宋体" panose="02010600030101010101" pitchFamily="2" charset="-122"/>
              </a:rPr>
              <a:t>“)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(Identifier,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…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95edb20-cdd8-4e38-adc9-54fa8357b5e9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12411</Words>
  <Application>WPS 演示</Application>
  <PresentationFormat>全屏显示(4:3)</PresentationFormat>
  <Paragraphs>1030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Comic Sans MS</vt:lpstr>
      <vt:lpstr>Times New Roman</vt:lpstr>
      <vt:lpstr>Math A</vt:lpstr>
      <vt:lpstr>Century Gothic</vt:lpstr>
      <vt:lpstr>微软雅黑</vt:lpstr>
      <vt:lpstr>Arial Unicode MS</vt:lpstr>
      <vt:lpstr>Segoe Print</vt:lpstr>
      <vt:lpstr>Symbol</vt:lpstr>
      <vt:lpstr>cmsy10</vt:lpstr>
      <vt:lpstr>icfp99</vt:lpstr>
      <vt:lpstr>Lexical Analysis Regular Expressions</vt:lpstr>
      <vt:lpstr>Outline</vt:lpstr>
      <vt:lpstr>The Structure of a Compiler</vt:lpstr>
      <vt:lpstr>Front end</vt:lpstr>
      <vt:lpstr>Lexical Analysis</vt:lpstr>
      <vt:lpstr>What’s a Token?</vt:lpstr>
      <vt:lpstr>Tokens</vt:lpstr>
      <vt:lpstr>Lexical Analyzer: Implementation</vt:lpstr>
      <vt:lpstr>Example</vt:lpstr>
      <vt:lpstr>Lexical Analyzer: Implementation</vt:lpstr>
      <vt:lpstr>Ambiguities and Lookahead</vt:lpstr>
      <vt:lpstr>Regular Languages</vt:lpstr>
      <vt:lpstr>Language</vt:lpstr>
      <vt:lpstr>Examples of Languages</vt:lpstr>
      <vt:lpstr>Notation</vt:lpstr>
      <vt:lpstr>Regular Expressions and Regular Languages</vt:lpstr>
      <vt:lpstr>Atomic Regular Expressions</vt:lpstr>
      <vt:lpstr>Compound Regular Expressions</vt:lpstr>
      <vt:lpstr>More Compound Regular Expressions</vt:lpstr>
      <vt:lpstr>Example: Keyword</vt:lpstr>
      <vt:lpstr>Example: Integers</vt:lpstr>
      <vt:lpstr>Example: Identifier</vt:lpstr>
      <vt:lpstr>Example: Whitespace</vt:lpstr>
      <vt:lpstr>Example: Phone Numbers</vt:lpstr>
      <vt:lpstr>Example: Email Addresses</vt:lpstr>
      <vt:lpstr>Regular Expressions =&gt; Lexical Spec. (1)</vt:lpstr>
      <vt:lpstr>Regular Expressions =&gt; Lexical Spec. (2)</vt:lpstr>
      <vt:lpstr>Regular Expressions =&gt; Lexical Spec. (3)</vt:lpstr>
      <vt:lpstr>Lexing Example</vt:lpstr>
      <vt:lpstr>Ambiguities (1)</vt:lpstr>
      <vt:lpstr>More Ambiguities</vt:lpstr>
      <vt:lpstr>Error Handling</vt:lpstr>
      <vt:lpstr>Summary</vt:lpstr>
      <vt:lpstr>Finite Automata</vt:lpstr>
      <vt:lpstr>Finite Automata</vt:lpstr>
      <vt:lpstr>Finite Automata State Graphs</vt:lpstr>
      <vt:lpstr>A Simple Example</vt:lpstr>
      <vt:lpstr>Another Simple Example</vt:lpstr>
      <vt:lpstr>And Another Example</vt:lpstr>
      <vt:lpstr>Epsilon Moves</vt:lpstr>
      <vt:lpstr>Deterministic and Nondeterministic Automata</vt:lpstr>
      <vt:lpstr>Execution of Finite Automata</vt:lpstr>
      <vt:lpstr>Acceptance of NFAs</vt:lpstr>
      <vt:lpstr>NFA vs. DFA (1)</vt:lpstr>
      <vt:lpstr>NFA vs. DFA (2)</vt:lpstr>
      <vt:lpstr>Regular Expressions to Finite Automata</vt:lpstr>
      <vt:lpstr>Regular Expressions to NFA (1)</vt:lpstr>
      <vt:lpstr>Regular Expressions to NFA (2)</vt:lpstr>
      <vt:lpstr>Example of RegExp -&gt; NFA conversion</vt:lpstr>
      <vt:lpstr>Next</vt:lpstr>
      <vt:lpstr>NFA to DFA. The Trick</vt:lpstr>
      <vt:lpstr>NFA -&gt; DFA Example</vt:lpstr>
      <vt:lpstr>NFA to DFA. Remark</vt:lpstr>
      <vt:lpstr>Table Implementation of a DFA</vt:lpstr>
      <vt:lpstr>Implementation</vt:lpstr>
      <vt:lpstr>Implementation (Cont.)</vt:lpstr>
      <vt:lpstr>Minimize DFA state number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426</cp:revision>
  <dcterms:created xsi:type="dcterms:W3CDTF">2000-01-15T07:54:00Z</dcterms:created>
  <dcterms:modified xsi:type="dcterms:W3CDTF">2022-10-25T01:39:30Z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6564D74E28D64608906239B800D53162</vt:lpwstr>
  </property>
  <property fmtid="{D5CDD505-2E9C-101B-9397-08002B2CF9AE}" pid="3" name="KSOProductBuildVer">
    <vt:lpwstr>2052-11.1.0.12598</vt:lpwstr>
  </property>
</Properties>
</file>