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456" r:id="rId3"/>
    <p:sldId id="453" r:id="rId4"/>
    <p:sldId id="713" r:id="rId5"/>
    <p:sldId id="714" r:id="rId6"/>
    <p:sldId id="715" r:id="rId7"/>
    <p:sldId id="716" r:id="rId8"/>
    <p:sldId id="717" r:id="rId9"/>
    <p:sldId id="718" r:id="rId10"/>
    <p:sldId id="719" r:id="rId11"/>
    <p:sldId id="720" r:id="rId12"/>
    <p:sldId id="721" r:id="rId13"/>
    <p:sldId id="722" r:id="rId14"/>
    <p:sldId id="723" r:id="rId15"/>
    <p:sldId id="724" r:id="rId16"/>
    <p:sldId id="489" r:id="rId17"/>
    <p:sldId id="476" r:id="rId18"/>
    <p:sldId id="402" r:id="rId19"/>
    <p:sldId id="404" r:id="rId20"/>
    <p:sldId id="405" r:id="rId21"/>
    <p:sldId id="406" r:id="rId23"/>
    <p:sldId id="407" r:id="rId24"/>
    <p:sldId id="408" r:id="rId25"/>
    <p:sldId id="409" r:id="rId26"/>
    <p:sldId id="411" r:id="rId27"/>
    <p:sldId id="410" r:id="rId28"/>
    <p:sldId id="412" r:id="rId29"/>
    <p:sldId id="413" r:id="rId30"/>
    <p:sldId id="490" r:id="rId31"/>
    <p:sldId id="424" r:id="rId32"/>
    <p:sldId id="485" r:id="rId33"/>
    <p:sldId id="432" r:id="rId34"/>
    <p:sldId id="427" r:id="rId35"/>
    <p:sldId id="431" r:id="rId36"/>
    <p:sldId id="433" r:id="rId37"/>
    <p:sldId id="435" r:id="rId38"/>
    <p:sldId id="436" r:id="rId39"/>
    <p:sldId id="437" r:id="rId40"/>
    <p:sldId id="438" r:id="rId41"/>
    <p:sldId id="434" r:id="rId42"/>
    <p:sldId id="439" r:id="rId43"/>
    <p:sldId id="440" r:id="rId44"/>
    <p:sldId id="441" r:id="rId45"/>
    <p:sldId id="442" r:id="rId46"/>
    <p:sldId id="443" r:id="rId47"/>
    <p:sldId id="429" r:id="rId48"/>
    <p:sldId id="444" r:id="rId49"/>
    <p:sldId id="445" r:id="rId50"/>
    <p:sldId id="426" r:id="rId51"/>
    <p:sldId id="425" r:id="rId52"/>
    <p:sldId id="483" r:id="rId53"/>
    <p:sldId id="492" r:id="rId54"/>
    <p:sldId id="417" r:id="rId55"/>
    <p:sldId id="418" r:id="rId56"/>
    <p:sldId id="421" r:id="rId57"/>
    <p:sldId id="422" r:id="rId58"/>
    <p:sldId id="423" r:id="rId59"/>
    <p:sldId id="419" r:id="rId60"/>
    <p:sldId id="493" r:id="rId61"/>
    <p:sldId id="450" r:id="rId62"/>
    <p:sldId id="430" r:id="rId63"/>
    <p:sldId id="451" r:id="rId64"/>
    <p:sldId id="452" r:id="rId65"/>
    <p:sldId id="486" r:id="rId66"/>
    <p:sldId id="487" r:id="rId67"/>
    <p:sldId id="420" r:id="rId68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Math A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307"/>
    <p:restoredTop sz="90544"/>
  </p:normalViewPr>
  <p:slideViewPr>
    <p:cSldViewPr showGuides="1">
      <p:cViewPr varScale="1">
        <p:scale>
          <a:sx n="115" d="100"/>
          <a:sy n="115" d="100"/>
        </p:scale>
        <p:origin x="12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07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-117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gs" Target="tags/tag1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>
              <a:ea typeface="等线" panose="02010600030101010101" charset="-122"/>
            </a:endParaRPr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>
              <a:ea typeface="等线" panose="02010600030101010101" charset="-122"/>
            </a:endParaRPr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>
              <a:ea typeface="等线" panose="02010600030101010101" charset="-122"/>
            </a:endParaRPr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>
              <a:ea typeface="等线" panose="02010600030101010101" charset="-122"/>
            </a:endParaRPr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b="1">
                <a:ea typeface="宋体" panose="02010600030101010101" pitchFamily="2" charset="-122"/>
              </a:rPr>
              <a:t>ADJ is used to report the current position (to EM_tokPos) and adjust the position</a:t>
            </a:r>
            <a:endParaRPr lang="en-US" altLang="zh-CN" b="1"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zh-CN" b="1">
                <a:ea typeface="宋体" panose="02010600030101010101" pitchFamily="2" charset="-122"/>
              </a:rPr>
              <a:t>The length of yytext is yyleng.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74755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b="1">
                <a:ea typeface="宋体" panose="02010600030101010101" pitchFamily="2" charset="-122"/>
              </a:rPr>
              <a:t>INITIAL is the “outside of any comment”state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76803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</a:fld>
            <a:endParaRPr lang="zh-CN" altLang="en-US"/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3600" kern="1200">
                <a:latin typeface="+mj-lt"/>
                <a:ea typeface="宋体" panose="02010600030101010101" pitchFamily="2" charset="-122"/>
                <a:cs typeface="+mj-cs"/>
              </a:rPr>
              <a:t>Lexical Analysis</a:t>
            </a:r>
            <a:br>
              <a:rPr lang="en-US" altLang="zh-CN" kern="1200">
                <a:latin typeface="+mj-lt"/>
                <a:ea typeface="宋体" panose="02010600030101010101" pitchFamily="2" charset="-122"/>
                <a:cs typeface="+mj-cs"/>
              </a:rPr>
            </a:br>
            <a:r>
              <a:rPr lang="en-US" altLang="zh-CN" kern="1200">
                <a:latin typeface="+mj-lt"/>
                <a:ea typeface="宋体" panose="02010600030101010101" pitchFamily="2" charset="-122"/>
                <a:cs typeface="+mj-cs"/>
              </a:rPr>
              <a:t>Implementation of R.E</a:t>
            </a:r>
            <a:endParaRPr lang="en-US" altLang="zh-CN" kern="120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Deterministic and Nondeterministic Automata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691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Deterministic Finite Automata (DFA)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One transition per input per state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-moves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Nondeterministic Finite Automata (NFA)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Can have multiple transitions for one input in a given state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Can have -moves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Finite automata have finite memory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Need only to encode the current state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3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72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83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12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183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200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charRg st="235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Execution of Finite Automata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DFA can take only one path through the state graph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Completely determined by input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NFAs can choose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Whether to make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-moves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Which of multiple transitions for a single input to take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Acceptance of NFAs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305800" cy="8382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An NFA can get into multiple states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4" name="Rectangle 4"/>
          <p:cNvSpPr/>
          <p:nvPr/>
        </p:nvSpPr>
        <p:spPr>
          <a:xfrm>
            <a:off x="457200" y="4724400"/>
            <a:ext cx="16764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Input: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5605" name="Group 5"/>
          <p:cNvGrpSpPr/>
          <p:nvPr/>
        </p:nvGrpSpPr>
        <p:grpSpPr>
          <a:xfrm>
            <a:off x="1600200" y="2062163"/>
            <a:ext cx="5562600" cy="2738437"/>
            <a:chOff x="672" y="1321"/>
            <a:chExt cx="3504" cy="1725"/>
          </a:xfrm>
        </p:grpSpPr>
        <p:grpSp>
          <p:nvGrpSpPr>
            <p:cNvPr id="25619" name="Group 6"/>
            <p:cNvGrpSpPr/>
            <p:nvPr/>
          </p:nvGrpSpPr>
          <p:grpSpPr>
            <a:xfrm>
              <a:off x="1296" y="1775"/>
              <a:ext cx="1024" cy="336"/>
              <a:chOff x="3072" y="2976"/>
              <a:chExt cx="1024" cy="336"/>
            </a:xfrm>
          </p:grpSpPr>
          <p:sp>
            <p:nvSpPr>
              <p:cNvPr id="25636" name="Freeform 7"/>
              <p:cNvSpPr/>
              <p:nvPr/>
            </p:nvSpPr>
            <p:spPr>
              <a:xfrm>
                <a:off x="3072" y="3218"/>
                <a:ext cx="1024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512" y="1"/>
                  </a:cxn>
                  <a:cxn ang="0">
                    <a:pos x="1024" y="91"/>
                  </a:cxn>
                </a:cxnLst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37" name="Text Box 8"/>
              <p:cNvSpPr txBox="1"/>
              <p:nvPr/>
            </p:nvSpPr>
            <p:spPr>
              <a:xfrm>
                <a:off x="3552" y="2976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20" name="Group 9"/>
            <p:cNvGrpSpPr/>
            <p:nvPr/>
          </p:nvGrpSpPr>
          <p:grpSpPr>
            <a:xfrm>
              <a:off x="3696" y="1919"/>
              <a:ext cx="480" cy="480"/>
              <a:chOff x="3264" y="2112"/>
              <a:chExt cx="480" cy="480"/>
            </a:xfrm>
          </p:grpSpPr>
          <p:sp>
            <p:nvSpPr>
              <p:cNvPr id="25634" name="Oval 10"/>
              <p:cNvSpPr/>
              <p:nvPr/>
            </p:nvSpPr>
            <p:spPr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25635" name="Oval 11"/>
              <p:cNvSpPr/>
              <p:nvPr/>
            </p:nvSpPr>
            <p:spPr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21" name="Group 12"/>
            <p:cNvGrpSpPr/>
            <p:nvPr/>
          </p:nvGrpSpPr>
          <p:grpSpPr>
            <a:xfrm>
              <a:off x="672" y="1967"/>
              <a:ext cx="624" cy="432"/>
              <a:chOff x="3264" y="1488"/>
              <a:chExt cx="624" cy="432"/>
            </a:xfrm>
          </p:grpSpPr>
          <p:sp>
            <p:nvSpPr>
              <p:cNvPr id="25632" name="Oval 13"/>
              <p:cNvSpPr/>
              <p:nvPr/>
            </p:nvSpPr>
            <p:spPr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25633" name="Line 14"/>
              <p:cNvSpPr/>
              <p:nvPr/>
            </p:nvSpPr>
            <p:spPr>
              <a:xfrm flipV="1">
                <a:off x="3264" y="1776"/>
                <a:ext cx="288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5622" name="Group 15"/>
            <p:cNvGrpSpPr/>
            <p:nvPr/>
          </p:nvGrpSpPr>
          <p:grpSpPr>
            <a:xfrm>
              <a:off x="848" y="1321"/>
              <a:ext cx="650" cy="694"/>
              <a:chOff x="1712" y="2042"/>
              <a:chExt cx="650" cy="694"/>
            </a:xfrm>
          </p:grpSpPr>
          <p:sp>
            <p:nvSpPr>
              <p:cNvPr id="25630" name="Freeform 16"/>
              <p:cNvSpPr/>
              <p:nvPr/>
            </p:nvSpPr>
            <p:spPr>
              <a:xfrm>
                <a:off x="1712" y="2200"/>
                <a:ext cx="568" cy="536"/>
              </a:xfrm>
              <a:custGeom>
                <a:avLst/>
                <a:gdLst/>
                <a:ahLst/>
                <a:cxnLst>
                  <a:cxn ang="0">
                    <a:pos x="400" y="536"/>
                  </a:cxn>
                  <a:cxn ang="0">
                    <a:pos x="544" y="200"/>
                  </a:cxn>
                  <a:cxn ang="0">
                    <a:pos x="256" y="8"/>
                  </a:cxn>
                  <a:cxn ang="0">
                    <a:pos x="16" y="248"/>
                  </a:cxn>
                  <a:cxn ang="0">
                    <a:pos x="160" y="536"/>
                  </a:cxn>
                </a:cxnLst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31" name="Text Box 17"/>
              <p:cNvSpPr txBox="1"/>
              <p:nvPr/>
            </p:nvSpPr>
            <p:spPr>
              <a:xfrm>
                <a:off x="2150" y="204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623" name="Oval 18"/>
            <p:cNvSpPr/>
            <p:nvPr/>
          </p:nvSpPr>
          <p:spPr>
            <a:xfrm>
              <a:off x="2304" y="1967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grpSp>
          <p:nvGrpSpPr>
            <p:cNvPr id="25624" name="Group 19"/>
            <p:cNvGrpSpPr/>
            <p:nvPr/>
          </p:nvGrpSpPr>
          <p:grpSpPr>
            <a:xfrm>
              <a:off x="2688" y="1775"/>
              <a:ext cx="1024" cy="336"/>
              <a:chOff x="3072" y="2976"/>
              <a:chExt cx="1024" cy="336"/>
            </a:xfrm>
          </p:grpSpPr>
          <p:sp>
            <p:nvSpPr>
              <p:cNvPr id="25628" name="Freeform 20"/>
              <p:cNvSpPr/>
              <p:nvPr/>
            </p:nvSpPr>
            <p:spPr>
              <a:xfrm>
                <a:off x="3072" y="3218"/>
                <a:ext cx="1024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512" y="1"/>
                  </a:cxn>
                  <a:cxn ang="0">
                    <a:pos x="1024" y="91"/>
                  </a:cxn>
                </a:cxnLst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29" name="Text Box 21"/>
              <p:cNvSpPr txBox="1"/>
              <p:nvPr/>
            </p:nvSpPr>
            <p:spPr>
              <a:xfrm>
                <a:off x="3552" y="2976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625" name="Group 22"/>
            <p:cNvGrpSpPr/>
            <p:nvPr/>
          </p:nvGrpSpPr>
          <p:grpSpPr>
            <a:xfrm flipV="1">
              <a:off x="816" y="2352"/>
              <a:ext cx="650" cy="694"/>
              <a:chOff x="1712" y="2042"/>
              <a:chExt cx="650" cy="694"/>
            </a:xfrm>
          </p:grpSpPr>
          <p:sp>
            <p:nvSpPr>
              <p:cNvPr id="25626" name="Freeform 23"/>
              <p:cNvSpPr/>
              <p:nvPr/>
            </p:nvSpPr>
            <p:spPr>
              <a:xfrm>
                <a:off x="1712" y="2200"/>
                <a:ext cx="568" cy="536"/>
              </a:xfrm>
              <a:custGeom>
                <a:avLst/>
                <a:gdLst/>
                <a:ahLst/>
                <a:cxnLst>
                  <a:cxn ang="0">
                    <a:pos x="400" y="536"/>
                  </a:cxn>
                  <a:cxn ang="0">
                    <a:pos x="544" y="200"/>
                  </a:cxn>
                  <a:cxn ang="0">
                    <a:pos x="256" y="8"/>
                  </a:cxn>
                  <a:cxn ang="0">
                    <a:pos x="16" y="248"/>
                  </a:cxn>
                  <a:cxn ang="0">
                    <a:pos x="160" y="536"/>
                  </a:cxn>
                </a:cxnLst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27" name="Text Box 24"/>
              <p:cNvSpPr txBox="1"/>
              <p:nvPr/>
            </p:nvSpPr>
            <p:spPr>
              <a:xfrm>
                <a:off x="2150" y="204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68985" name="Text Box 25"/>
          <p:cNvSpPr txBox="1"/>
          <p:nvPr/>
        </p:nvSpPr>
        <p:spPr>
          <a:xfrm>
            <a:off x="2895600" y="4724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986" name="Text Box 26"/>
          <p:cNvSpPr txBox="1"/>
          <p:nvPr/>
        </p:nvSpPr>
        <p:spPr>
          <a:xfrm>
            <a:off x="3352800" y="4724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987" name="Text Box 27"/>
          <p:cNvSpPr txBox="1"/>
          <p:nvPr/>
        </p:nvSpPr>
        <p:spPr>
          <a:xfrm>
            <a:off x="3810000" y="4724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988" name="Rectangle 28"/>
          <p:cNvSpPr/>
          <p:nvPr/>
        </p:nvSpPr>
        <p:spPr>
          <a:xfrm>
            <a:off x="457200" y="5334000"/>
            <a:ext cx="82296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Rule: NFA accepts if it </a:t>
            </a:r>
            <a:r>
              <a:rPr lang="en-US" altLang="zh-CN" u="sng">
                <a:ea typeface="宋体" panose="02010600030101010101" pitchFamily="2" charset="-122"/>
              </a:rPr>
              <a:t>can</a:t>
            </a:r>
            <a:r>
              <a:rPr lang="en-US" altLang="zh-CN">
                <a:ea typeface="宋体" panose="02010600030101010101" pitchFamily="2" charset="-122"/>
              </a:rPr>
              <a:t> get in a final state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10" name="Line 29"/>
          <p:cNvSpPr/>
          <p:nvPr/>
        </p:nvSpPr>
        <p:spPr>
          <a:xfrm flipV="1">
            <a:off x="1609725" y="3543300"/>
            <a:ext cx="457200" cy="2286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90" name="Freeform 30"/>
          <p:cNvSpPr/>
          <p:nvPr/>
        </p:nvSpPr>
        <p:spPr>
          <a:xfrm>
            <a:off x="1876425" y="2305050"/>
            <a:ext cx="9017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68" h="536">
                <a:moveTo>
                  <a:pt x="400" y="536"/>
                </a:moveTo>
                <a:cubicBezTo>
                  <a:pt x="424" y="480"/>
                  <a:pt x="568" y="288"/>
                  <a:pt x="544" y="200"/>
                </a:cubicBezTo>
                <a:cubicBezTo>
                  <a:pt x="520" y="112"/>
                  <a:pt x="344" y="0"/>
                  <a:pt x="256" y="8"/>
                </a:cubicBezTo>
                <a:cubicBezTo>
                  <a:pt x="168" y="16"/>
                  <a:pt x="32" y="160"/>
                  <a:pt x="16" y="248"/>
                </a:cubicBezTo>
                <a:cubicBezTo>
                  <a:pt x="0" y="336"/>
                  <a:pt x="80" y="436"/>
                  <a:pt x="160" y="536"/>
                </a:cubicBezTo>
              </a:path>
            </a:pathLst>
          </a:custGeom>
          <a:noFill/>
          <a:ln w="381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8991" name="Freeform 31"/>
          <p:cNvSpPr/>
          <p:nvPr/>
        </p:nvSpPr>
        <p:spPr>
          <a:xfrm flipV="1">
            <a:off x="1838325" y="3686175"/>
            <a:ext cx="901700" cy="850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68" h="536">
                <a:moveTo>
                  <a:pt x="400" y="536"/>
                </a:moveTo>
                <a:cubicBezTo>
                  <a:pt x="424" y="480"/>
                  <a:pt x="568" y="288"/>
                  <a:pt x="544" y="200"/>
                </a:cubicBezTo>
                <a:cubicBezTo>
                  <a:pt x="520" y="112"/>
                  <a:pt x="344" y="0"/>
                  <a:pt x="256" y="8"/>
                </a:cubicBezTo>
                <a:cubicBezTo>
                  <a:pt x="168" y="16"/>
                  <a:pt x="32" y="160"/>
                  <a:pt x="16" y="248"/>
                </a:cubicBezTo>
                <a:cubicBezTo>
                  <a:pt x="0" y="336"/>
                  <a:pt x="80" y="436"/>
                  <a:pt x="160" y="536"/>
                </a:cubicBezTo>
              </a:path>
            </a:pathLst>
          </a:custGeom>
          <a:noFill/>
          <a:ln w="381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8992" name="Freeform 32"/>
          <p:cNvSpPr/>
          <p:nvPr/>
        </p:nvSpPr>
        <p:spPr>
          <a:xfrm>
            <a:off x="2590800" y="3162300"/>
            <a:ext cx="1625600" cy="1492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24" h="94">
                <a:moveTo>
                  <a:pt x="0" y="94"/>
                </a:moveTo>
                <a:cubicBezTo>
                  <a:pt x="85" y="78"/>
                  <a:pt x="341" y="2"/>
                  <a:pt x="512" y="1"/>
                </a:cubicBezTo>
                <a:cubicBezTo>
                  <a:pt x="683" y="0"/>
                  <a:pt x="917" y="72"/>
                  <a:pt x="1024" y="91"/>
                </a:cubicBezTo>
              </a:path>
            </a:pathLst>
          </a:custGeom>
          <a:noFill/>
          <a:ln w="381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8993" name="Freeform 33"/>
          <p:cNvSpPr/>
          <p:nvPr/>
        </p:nvSpPr>
        <p:spPr>
          <a:xfrm>
            <a:off x="4810125" y="3171825"/>
            <a:ext cx="1625600" cy="1492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24" h="94">
                <a:moveTo>
                  <a:pt x="0" y="94"/>
                </a:moveTo>
                <a:cubicBezTo>
                  <a:pt x="85" y="78"/>
                  <a:pt x="341" y="2"/>
                  <a:pt x="512" y="1"/>
                </a:cubicBezTo>
                <a:cubicBezTo>
                  <a:pt x="683" y="0"/>
                  <a:pt x="917" y="72"/>
                  <a:pt x="1024" y="91"/>
                </a:cubicBezTo>
              </a:path>
            </a:pathLst>
          </a:custGeom>
          <a:noFill/>
          <a:ln w="381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8994" name="Oval 34"/>
          <p:cNvSpPr/>
          <p:nvPr/>
        </p:nvSpPr>
        <p:spPr>
          <a:xfrm>
            <a:off x="6477000" y="3086100"/>
            <a:ext cx="609600" cy="609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8995" name="Oval 35"/>
          <p:cNvSpPr/>
          <p:nvPr/>
        </p:nvSpPr>
        <p:spPr>
          <a:xfrm>
            <a:off x="1981200" y="3095625"/>
            <a:ext cx="609600" cy="609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8996" name="Oval 36"/>
          <p:cNvSpPr/>
          <p:nvPr/>
        </p:nvSpPr>
        <p:spPr>
          <a:xfrm>
            <a:off x="4191000" y="3086100"/>
            <a:ext cx="609600" cy="609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8997" name="Oval 37"/>
          <p:cNvSpPr/>
          <p:nvPr/>
        </p:nvSpPr>
        <p:spPr>
          <a:xfrm>
            <a:off x="4191000" y="3086100"/>
            <a:ext cx="609600" cy="609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5" grpId="0"/>
      <p:bldP spid="168986" grpId="0"/>
      <p:bldP spid="168987" grpId="0"/>
      <p:bldP spid="1689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NFA vs. DFA (1)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NFAs and DFAs recognize the same set of languages (regular languages)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DFAs are easier to implement but harder to be constructed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There are no choices to consider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NFA vs. DFA (2)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9144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For a given language the NFA can be simpler than the DFA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7652" name="Group 4"/>
          <p:cNvGrpSpPr/>
          <p:nvPr/>
        </p:nvGrpSpPr>
        <p:grpSpPr>
          <a:xfrm>
            <a:off x="2667000" y="2438400"/>
            <a:ext cx="2787650" cy="1290638"/>
            <a:chOff x="1680" y="1536"/>
            <a:chExt cx="1756" cy="813"/>
          </a:xfrm>
        </p:grpSpPr>
        <p:sp>
          <p:nvSpPr>
            <p:cNvPr id="27676" name="Freeform 5"/>
            <p:cNvSpPr>
              <a:spLocks noChangeAspect="1"/>
            </p:cNvSpPr>
            <p:nvPr/>
          </p:nvSpPr>
          <p:spPr>
            <a:xfrm>
              <a:off x="1993" y="1854"/>
              <a:ext cx="513" cy="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77" name="Text Box 6"/>
            <p:cNvSpPr txBox="1">
              <a:spLocks noChangeAspect="1"/>
            </p:cNvSpPr>
            <p:nvPr/>
          </p:nvSpPr>
          <p:spPr>
            <a:xfrm>
              <a:off x="2198" y="1655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7678" name="Group 7"/>
            <p:cNvGrpSpPr>
              <a:grpSpLocks noChangeAspect="1"/>
            </p:cNvGrpSpPr>
            <p:nvPr/>
          </p:nvGrpSpPr>
          <p:grpSpPr>
            <a:xfrm>
              <a:off x="3195" y="1804"/>
              <a:ext cx="241" cy="241"/>
              <a:chOff x="3264" y="2112"/>
              <a:chExt cx="480" cy="480"/>
            </a:xfrm>
          </p:grpSpPr>
          <p:sp>
            <p:nvSpPr>
              <p:cNvPr id="27690" name="Oval 8"/>
              <p:cNvSpPr>
                <a:spLocks noChangeAspect="1"/>
              </p:cNvSpPr>
              <p:nvPr/>
            </p:nvSpPr>
            <p:spPr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27691" name="Oval 9"/>
              <p:cNvSpPr>
                <a:spLocks noChangeAspect="1"/>
              </p:cNvSpPr>
              <p:nvPr/>
            </p:nvSpPr>
            <p:spPr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679" name="Group 10"/>
            <p:cNvGrpSpPr>
              <a:grpSpLocks noChangeAspect="1"/>
            </p:cNvGrpSpPr>
            <p:nvPr/>
          </p:nvGrpSpPr>
          <p:grpSpPr>
            <a:xfrm>
              <a:off x="1680" y="1829"/>
              <a:ext cx="313" cy="216"/>
              <a:chOff x="3264" y="1488"/>
              <a:chExt cx="624" cy="432"/>
            </a:xfrm>
          </p:grpSpPr>
          <p:sp>
            <p:nvSpPr>
              <p:cNvPr id="27688" name="Oval 11"/>
              <p:cNvSpPr>
                <a:spLocks noChangeAspect="1"/>
              </p:cNvSpPr>
              <p:nvPr/>
            </p:nvSpPr>
            <p:spPr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27689" name="Line 12"/>
              <p:cNvSpPr>
                <a:spLocks noChangeAspect="1"/>
              </p:cNvSpPr>
              <p:nvPr/>
            </p:nvSpPr>
            <p:spPr>
              <a:xfrm flipV="1">
                <a:off x="3264" y="1776"/>
                <a:ext cx="288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7680" name="Group 13"/>
            <p:cNvGrpSpPr>
              <a:grpSpLocks noChangeAspect="1"/>
            </p:cNvGrpSpPr>
            <p:nvPr/>
          </p:nvGrpSpPr>
          <p:grpSpPr>
            <a:xfrm>
              <a:off x="1768" y="1536"/>
              <a:ext cx="411" cy="317"/>
              <a:chOff x="1712" y="2104"/>
              <a:chExt cx="820" cy="632"/>
            </a:xfrm>
          </p:grpSpPr>
          <p:sp>
            <p:nvSpPr>
              <p:cNvPr id="27686" name="Freeform 14"/>
              <p:cNvSpPr>
                <a:spLocks noChangeAspect="1"/>
              </p:cNvSpPr>
              <p:nvPr/>
            </p:nvSpPr>
            <p:spPr>
              <a:xfrm>
                <a:off x="1712" y="2200"/>
                <a:ext cx="568" cy="536"/>
              </a:xfrm>
              <a:custGeom>
                <a:avLst/>
                <a:gdLst/>
                <a:ahLst/>
                <a:cxnLst>
                  <a:cxn ang="0">
                    <a:pos x="400" y="536"/>
                  </a:cxn>
                  <a:cxn ang="0">
                    <a:pos x="544" y="200"/>
                  </a:cxn>
                  <a:cxn ang="0">
                    <a:pos x="256" y="8"/>
                  </a:cxn>
                  <a:cxn ang="0">
                    <a:pos x="16" y="248"/>
                  </a:cxn>
                  <a:cxn ang="0">
                    <a:pos x="160" y="536"/>
                  </a:cxn>
                </a:cxnLst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87" name="Text Box 15"/>
              <p:cNvSpPr txBox="1">
                <a:spLocks noChangeAspect="1"/>
              </p:cNvSpPr>
              <p:nvPr/>
            </p:nvSpPr>
            <p:spPr>
              <a:xfrm>
                <a:off x="2141" y="2104"/>
                <a:ext cx="391" cy="4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81" name="Oval 16"/>
            <p:cNvSpPr>
              <a:spLocks noChangeAspect="1"/>
            </p:cNvSpPr>
            <p:nvPr/>
          </p:nvSpPr>
          <p:spPr>
            <a:xfrm>
              <a:off x="2498" y="1829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27682" name="Freeform 17"/>
            <p:cNvSpPr>
              <a:spLocks noChangeAspect="1"/>
            </p:cNvSpPr>
            <p:nvPr/>
          </p:nvSpPr>
          <p:spPr>
            <a:xfrm>
              <a:off x="2690" y="1854"/>
              <a:ext cx="513" cy="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83" name="Text Box 18"/>
            <p:cNvSpPr txBox="1">
              <a:spLocks noChangeAspect="1"/>
            </p:cNvSpPr>
            <p:nvPr/>
          </p:nvSpPr>
          <p:spPr>
            <a:xfrm>
              <a:off x="2869" y="1661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4" name="Freeform 19"/>
            <p:cNvSpPr>
              <a:spLocks noChangeAspect="1"/>
            </p:cNvSpPr>
            <p:nvPr/>
          </p:nvSpPr>
          <p:spPr>
            <a:xfrm flipV="1">
              <a:off x="1752" y="2005"/>
              <a:ext cx="285" cy="26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85" name="Text Box 20"/>
            <p:cNvSpPr txBox="1">
              <a:spLocks noChangeAspect="1"/>
            </p:cNvSpPr>
            <p:nvPr/>
          </p:nvSpPr>
          <p:spPr>
            <a:xfrm flipV="1">
              <a:off x="1976" y="209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1029" name="Group 21"/>
          <p:cNvGrpSpPr/>
          <p:nvPr/>
        </p:nvGrpSpPr>
        <p:grpSpPr>
          <a:xfrm>
            <a:off x="2667000" y="3836988"/>
            <a:ext cx="3086100" cy="1627187"/>
            <a:chOff x="1680" y="2417"/>
            <a:chExt cx="1944" cy="1025"/>
          </a:xfrm>
        </p:grpSpPr>
        <p:sp>
          <p:nvSpPr>
            <p:cNvPr id="27657" name="Freeform 22"/>
            <p:cNvSpPr>
              <a:spLocks noChangeAspect="1"/>
            </p:cNvSpPr>
            <p:nvPr/>
          </p:nvSpPr>
          <p:spPr>
            <a:xfrm>
              <a:off x="1992" y="2791"/>
              <a:ext cx="513" cy="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58" name="Text Box 23"/>
            <p:cNvSpPr txBox="1">
              <a:spLocks noChangeAspect="1"/>
            </p:cNvSpPr>
            <p:nvPr/>
          </p:nvSpPr>
          <p:spPr>
            <a:xfrm>
              <a:off x="2215" y="258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7659" name="Group 24"/>
            <p:cNvGrpSpPr>
              <a:grpSpLocks noChangeAspect="1"/>
            </p:cNvGrpSpPr>
            <p:nvPr/>
          </p:nvGrpSpPr>
          <p:grpSpPr>
            <a:xfrm>
              <a:off x="3194" y="2741"/>
              <a:ext cx="240" cy="241"/>
              <a:chOff x="3264" y="2112"/>
              <a:chExt cx="480" cy="480"/>
            </a:xfrm>
          </p:grpSpPr>
          <p:sp>
            <p:nvSpPr>
              <p:cNvPr id="27674" name="Oval 25"/>
              <p:cNvSpPr>
                <a:spLocks noChangeAspect="1"/>
              </p:cNvSpPr>
              <p:nvPr/>
            </p:nvSpPr>
            <p:spPr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27675" name="Oval 26"/>
              <p:cNvSpPr>
                <a:spLocks noChangeAspect="1"/>
              </p:cNvSpPr>
              <p:nvPr/>
            </p:nvSpPr>
            <p:spPr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660" name="Group 27"/>
            <p:cNvGrpSpPr>
              <a:grpSpLocks noChangeAspect="1"/>
            </p:cNvGrpSpPr>
            <p:nvPr/>
          </p:nvGrpSpPr>
          <p:grpSpPr>
            <a:xfrm>
              <a:off x="1680" y="2765"/>
              <a:ext cx="312" cy="217"/>
              <a:chOff x="3264" y="1488"/>
              <a:chExt cx="624" cy="432"/>
            </a:xfrm>
          </p:grpSpPr>
          <p:sp>
            <p:nvSpPr>
              <p:cNvPr id="27672" name="Oval 28"/>
              <p:cNvSpPr>
                <a:spLocks noChangeAspect="1"/>
              </p:cNvSpPr>
              <p:nvPr/>
            </p:nvSpPr>
            <p:spPr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27673" name="Line 29"/>
              <p:cNvSpPr>
                <a:spLocks noChangeAspect="1"/>
              </p:cNvSpPr>
              <p:nvPr/>
            </p:nvSpPr>
            <p:spPr>
              <a:xfrm flipV="1">
                <a:off x="3264" y="1776"/>
                <a:ext cx="288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27661" name="Freeform 30"/>
            <p:cNvSpPr>
              <a:spLocks noChangeAspect="1"/>
            </p:cNvSpPr>
            <p:nvPr/>
          </p:nvSpPr>
          <p:spPr>
            <a:xfrm>
              <a:off x="1768" y="2521"/>
              <a:ext cx="284" cy="26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2" name="Text Box 31"/>
            <p:cNvSpPr txBox="1">
              <a:spLocks noChangeAspect="1"/>
            </p:cNvSpPr>
            <p:nvPr/>
          </p:nvSpPr>
          <p:spPr>
            <a:xfrm>
              <a:off x="1976" y="2417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Oval 32"/>
            <p:cNvSpPr>
              <a:spLocks noChangeAspect="1"/>
            </p:cNvSpPr>
            <p:nvPr/>
          </p:nvSpPr>
          <p:spPr>
            <a:xfrm>
              <a:off x="2497" y="2765"/>
              <a:ext cx="192" cy="193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27664" name="Freeform 33"/>
            <p:cNvSpPr>
              <a:spLocks noChangeAspect="1"/>
            </p:cNvSpPr>
            <p:nvPr/>
          </p:nvSpPr>
          <p:spPr>
            <a:xfrm>
              <a:off x="2689" y="2791"/>
              <a:ext cx="513" cy="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5" name="Text Box 34"/>
            <p:cNvSpPr txBox="1">
              <a:spLocks noChangeAspect="1"/>
            </p:cNvSpPr>
            <p:nvPr/>
          </p:nvSpPr>
          <p:spPr>
            <a:xfrm>
              <a:off x="2876" y="258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6" name="Freeform 35"/>
            <p:cNvSpPr>
              <a:spLocks noChangeAspect="1"/>
            </p:cNvSpPr>
            <p:nvPr/>
          </p:nvSpPr>
          <p:spPr>
            <a:xfrm>
              <a:off x="1935" y="2926"/>
              <a:ext cx="868" cy="23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pathLst>
                <a:path w="1734" h="471">
                  <a:moveTo>
                    <a:pt x="1472" y="0"/>
                  </a:moveTo>
                  <a:cubicBezTo>
                    <a:pt x="1734" y="173"/>
                    <a:pt x="1538" y="329"/>
                    <a:pt x="1408" y="397"/>
                  </a:cubicBezTo>
                  <a:cubicBezTo>
                    <a:pt x="1278" y="471"/>
                    <a:pt x="881" y="445"/>
                    <a:pt x="691" y="442"/>
                  </a:cubicBezTo>
                  <a:cubicBezTo>
                    <a:pt x="501" y="439"/>
                    <a:pt x="384" y="443"/>
                    <a:pt x="269" y="378"/>
                  </a:cubicBezTo>
                  <a:cubicBezTo>
                    <a:pt x="154" y="313"/>
                    <a:pt x="56" y="119"/>
                    <a:pt x="0" y="5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7" name="Text Box 36"/>
            <p:cNvSpPr txBox="1">
              <a:spLocks noChangeAspect="1"/>
            </p:cNvSpPr>
            <p:nvPr/>
          </p:nvSpPr>
          <p:spPr>
            <a:xfrm>
              <a:off x="2247" y="29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8" name="Freeform 37"/>
            <p:cNvSpPr>
              <a:spLocks noChangeAspect="1"/>
            </p:cNvSpPr>
            <p:nvPr/>
          </p:nvSpPr>
          <p:spPr>
            <a:xfrm>
              <a:off x="3181" y="2500"/>
              <a:ext cx="284" cy="26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</a:cxnLst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9" name="Text Box 38"/>
            <p:cNvSpPr txBox="1">
              <a:spLocks noChangeAspect="1"/>
            </p:cNvSpPr>
            <p:nvPr/>
          </p:nvSpPr>
          <p:spPr>
            <a:xfrm>
              <a:off x="3428" y="2452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0" name="Freeform 39"/>
            <p:cNvSpPr>
              <a:spLocks noChangeAspect="1"/>
            </p:cNvSpPr>
            <p:nvPr/>
          </p:nvSpPr>
          <p:spPr>
            <a:xfrm>
              <a:off x="1877" y="2945"/>
              <a:ext cx="1653" cy="32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1"/>
                </a:cxn>
              </a:cxnLst>
              <a:pathLst>
                <a:path w="3302" h="655">
                  <a:moveTo>
                    <a:pt x="3040" y="0"/>
                  </a:moveTo>
                  <a:cubicBezTo>
                    <a:pt x="3302" y="173"/>
                    <a:pt x="3118" y="460"/>
                    <a:pt x="2988" y="534"/>
                  </a:cubicBezTo>
                  <a:cubicBezTo>
                    <a:pt x="2855" y="636"/>
                    <a:pt x="2655" y="607"/>
                    <a:pt x="2240" y="611"/>
                  </a:cubicBezTo>
                  <a:cubicBezTo>
                    <a:pt x="1825" y="615"/>
                    <a:pt x="872" y="655"/>
                    <a:pt x="499" y="560"/>
                  </a:cubicBezTo>
                  <a:cubicBezTo>
                    <a:pt x="126" y="465"/>
                    <a:pt x="104" y="150"/>
                    <a:pt x="0" y="4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71" name="Text Box 40"/>
            <p:cNvSpPr txBox="1">
              <a:spLocks noChangeAspect="1"/>
            </p:cNvSpPr>
            <p:nvPr/>
          </p:nvSpPr>
          <p:spPr>
            <a:xfrm>
              <a:off x="2804" y="3192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54" name="Text Box 41"/>
          <p:cNvSpPr txBox="1"/>
          <p:nvPr/>
        </p:nvSpPr>
        <p:spPr>
          <a:xfrm>
            <a:off x="898525" y="2816225"/>
            <a:ext cx="8350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NFA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1050" name="Text Box 42"/>
          <p:cNvSpPr txBox="1"/>
          <p:nvPr/>
        </p:nvSpPr>
        <p:spPr>
          <a:xfrm>
            <a:off x="914400" y="4419600"/>
            <a:ext cx="8128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DFA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71051" name="Rectangle 43"/>
          <p:cNvSpPr/>
          <p:nvPr/>
        </p:nvSpPr>
        <p:spPr>
          <a:xfrm>
            <a:off x="457200" y="5486400"/>
            <a:ext cx="83058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DFA can be exponentially larger than NFA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50" grpId="0"/>
      <p:bldP spid="1710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Implementation of regular expressions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RegExp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=&gt; NFA =&gt; DFA =&gt; Tables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Implement R.E Extension in DFA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Introduction to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Lex in Tiger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Regular Expressions to Finite Automata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5334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High-level sketch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9700" name="Group 4"/>
          <p:cNvGrpSpPr/>
          <p:nvPr/>
        </p:nvGrpSpPr>
        <p:grpSpPr>
          <a:xfrm>
            <a:off x="1338263" y="2362200"/>
            <a:ext cx="7007225" cy="3200400"/>
            <a:chOff x="843" y="1488"/>
            <a:chExt cx="4414" cy="2016"/>
          </a:xfrm>
        </p:grpSpPr>
        <p:sp>
          <p:nvSpPr>
            <p:cNvPr id="29702" name="Text Box 5"/>
            <p:cNvSpPr txBox="1"/>
            <p:nvPr/>
          </p:nvSpPr>
          <p:spPr>
            <a:xfrm>
              <a:off x="912" y="1968"/>
              <a:ext cx="1169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Regular</a:t>
              </a:r>
              <a:endParaRPr lang="en-US" altLang="zh-CN" sz="2400"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expressions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9703" name="Text Box 6"/>
            <p:cNvSpPr txBox="1"/>
            <p:nvPr/>
          </p:nvSpPr>
          <p:spPr>
            <a:xfrm>
              <a:off x="2400" y="1488"/>
              <a:ext cx="5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NFA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9704" name="Text Box 7"/>
            <p:cNvSpPr txBox="1"/>
            <p:nvPr/>
          </p:nvSpPr>
          <p:spPr>
            <a:xfrm>
              <a:off x="3888" y="2160"/>
              <a:ext cx="5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DFA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9705" name="Text Box 8"/>
            <p:cNvSpPr txBox="1"/>
            <p:nvPr/>
          </p:nvSpPr>
          <p:spPr>
            <a:xfrm>
              <a:off x="843" y="2938"/>
              <a:ext cx="1305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Lexical</a:t>
              </a:r>
              <a:endParaRPr lang="en-US" altLang="zh-CN" sz="2400"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Specification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9706" name="Text Box 9"/>
            <p:cNvSpPr txBox="1"/>
            <p:nvPr/>
          </p:nvSpPr>
          <p:spPr>
            <a:xfrm>
              <a:off x="3028" y="2986"/>
              <a:ext cx="2229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Table-driven </a:t>
              </a:r>
              <a:endParaRPr lang="en-US" altLang="zh-CN" sz="2400"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Implementation of DFA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cxnSp>
          <p:nvCxnSpPr>
            <p:cNvPr id="29707" name="AutoShape 10"/>
            <p:cNvCxnSpPr>
              <a:stCxn id="29705" idx="0"/>
              <a:endCxn id="29702" idx="2"/>
            </p:cNvCxnSpPr>
            <p:nvPr/>
          </p:nvCxnSpPr>
          <p:spPr>
            <a:xfrm flipV="1">
              <a:off x="1496" y="2486"/>
              <a:ext cx="1" cy="45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9708" name="AutoShape 11"/>
            <p:cNvCxnSpPr>
              <a:stCxn id="29702" idx="0"/>
              <a:endCxn id="29703" idx="1"/>
            </p:cNvCxnSpPr>
            <p:nvPr/>
          </p:nvCxnSpPr>
          <p:spPr>
            <a:xfrm flipV="1">
              <a:off x="1497" y="1632"/>
              <a:ext cx="903" cy="33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9709" name="AutoShape 12"/>
            <p:cNvCxnSpPr>
              <a:stCxn id="29703" idx="3"/>
              <a:endCxn id="29704" idx="0"/>
            </p:cNvCxnSpPr>
            <p:nvPr/>
          </p:nvCxnSpPr>
          <p:spPr>
            <a:xfrm>
              <a:off x="2926" y="1632"/>
              <a:ext cx="1218" cy="52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29710" name="AutoShape 13"/>
            <p:cNvCxnSpPr>
              <a:stCxn id="29704" idx="2"/>
              <a:endCxn id="29706" idx="0"/>
            </p:cNvCxnSpPr>
            <p:nvPr/>
          </p:nvCxnSpPr>
          <p:spPr>
            <a:xfrm flipH="1">
              <a:off x="4143" y="2448"/>
              <a:ext cx="1" cy="53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29701" name="Line 13"/>
          <p:cNvSpPr/>
          <p:nvPr/>
        </p:nvSpPr>
        <p:spPr>
          <a:xfrm>
            <a:off x="2438400" y="2406650"/>
            <a:ext cx="685800" cy="41275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Regular Expressions to NFA (1)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 hasCustomPrompt="1"/>
          </p:nvPr>
        </p:nvSpPr>
        <p:spPr>
          <a:xfrm>
            <a:off x="471488" y="2895600"/>
            <a:ext cx="8305800" cy="990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For each kind of rexp, define an NFA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Notation: NFA for rexp A       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2523" name="Rectangle 11"/>
          <p:cNvSpPr/>
          <p:nvPr/>
        </p:nvSpPr>
        <p:spPr>
          <a:xfrm>
            <a:off x="419100" y="1604963"/>
            <a:ext cx="83058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For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92524" name="Group 12"/>
          <p:cNvGrpSpPr/>
          <p:nvPr/>
        </p:nvGrpSpPr>
        <p:grpSpPr>
          <a:xfrm>
            <a:off x="1905000" y="1793875"/>
            <a:ext cx="1452563" cy="679450"/>
            <a:chOff x="2157" y="2400"/>
            <a:chExt cx="915" cy="428"/>
          </a:xfrm>
        </p:grpSpPr>
        <p:sp>
          <p:nvSpPr>
            <p:cNvPr id="30751" name="Oval 16"/>
            <p:cNvSpPr/>
            <p:nvPr/>
          </p:nvSpPr>
          <p:spPr>
            <a:xfrm>
              <a:off x="2808" y="2564"/>
              <a:ext cx="264" cy="26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0752" name="Line 18"/>
            <p:cNvSpPr/>
            <p:nvPr/>
          </p:nvSpPr>
          <p:spPr>
            <a:xfrm>
              <a:off x="2157" y="269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53" name="Text Box 19"/>
            <p:cNvSpPr txBox="1"/>
            <p:nvPr/>
          </p:nvSpPr>
          <p:spPr>
            <a:xfrm>
              <a:off x="2336" y="2400"/>
              <a:ext cx="2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92532" name="Rectangle 20"/>
          <p:cNvSpPr/>
          <p:nvPr/>
        </p:nvSpPr>
        <p:spPr>
          <a:xfrm>
            <a:off x="4090988" y="1644650"/>
            <a:ext cx="3605212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For input a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92533" name="Group 21"/>
          <p:cNvGrpSpPr/>
          <p:nvPr/>
        </p:nvGrpSpPr>
        <p:grpSpPr>
          <a:xfrm>
            <a:off x="6781800" y="1847850"/>
            <a:ext cx="1447800" cy="635000"/>
            <a:chOff x="2160" y="3168"/>
            <a:chExt cx="912" cy="400"/>
          </a:xfrm>
        </p:grpSpPr>
        <p:sp>
          <p:nvSpPr>
            <p:cNvPr id="30748" name="Oval 25"/>
            <p:cNvSpPr/>
            <p:nvPr/>
          </p:nvSpPr>
          <p:spPr>
            <a:xfrm>
              <a:off x="2808" y="3304"/>
              <a:ext cx="264" cy="26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0749" name="Line 27"/>
            <p:cNvSpPr/>
            <p:nvPr/>
          </p:nvSpPr>
          <p:spPr>
            <a:xfrm>
              <a:off x="2160" y="3430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50" name="Text Box 28"/>
            <p:cNvSpPr txBox="1"/>
            <p:nvPr/>
          </p:nvSpPr>
          <p:spPr>
            <a:xfrm>
              <a:off x="2358" y="316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53200" y="3352800"/>
            <a:ext cx="1644650" cy="733425"/>
            <a:chOff x="2209801" y="2698750"/>
            <a:chExt cx="1644136" cy="733425"/>
          </a:xfrm>
        </p:grpSpPr>
        <p:grpSp>
          <p:nvGrpSpPr>
            <p:cNvPr id="30743" name="Group 4"/>
            <p:cNvGrpSpPr/>
            <p:nvPr/>
          </p:nvGrpSpPr>
          <p:grpSpPr>
            <a:xfrm>
              <a:off x="2209801" y="2819400"/>
              <a:ext cx="1014413" cy="457200"/>
              <a:chOff x="1392" y="1776"/>
              <a:chExt cx="639" cy="288"/>
            </a:xfrm>
          </p:grpSpPr>
          <p:sp>
            <p:nvSpPr>
              <p:cNvPr id="30746" name="Text Box 6"/>
              <p:cNvSpPr txBox="1"/>
              <p:nvPr/>
            </p:nvSpPr>
            <p:spPr>
              <a:xfrm>
                <a:off x="1776" y="1776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7" name="Line 7"/>
              <p:cNvSpPr/>
              <p:nvPr/>
            </p:nvSpPr>
            <p:spPr>
              <a:xfrm>
                <a:off x="1392" y="1974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0744" name="任意多边形 3"/>
            <p:cNvSpPr/>
            <p:nvPr/>
          </p:nvSpPr>
          <p:spPr>
            <a:xfrm>
              <a:off x="2590801" y="2698750"/>
              <a:ext cx="1263136" cy="733425"/>
            </a:xfrm>
            <a:custGeom>
              <a:avLst/>
              <a:gdLst/>
              <a:ahLst/>
              <a:cxnLst>
                <a:cxn ang="0">
                  <a:pos x="9537" y="433388"/>
                </a:cxn>
                <a:cxn ang="0">
                  <a:pos x="61924" y="400050"/>
                </a:cxn>
                <a:cxn ang="0">
                  <a:pos x="109549" y="366713"/>
                </a:cxn>
                <a:cxn ang="0">
                  <a:pos x="133362" y="347663"/>
                </a:cxn>
                <a:cxn ang="0">
                  <a:pos x="180987" y="319088"/>
                </a:cxn>
                <a:cxn ang="0">
                  <a:pos x="209562" y="300038"/>
                </a:cxn>
                <a:cxn ang="0">
                  <a:pos x="247662" y="257175"/>
                </a:cxn>
                <a:cxn ang="0">
                  <a:pos x="285762" y="223838"/>
                </a:cxn>
                <a:cxn ang="0">
                  <a:pos x="319099" y="195263"/>
                </a:cxn>
                <a:cxn ang="0">
                  <a:pos x="352437" y="171450"/>
                </a:cxn>
                <a:cxn ang="0">
                  <a:pos x="390537" y="133350"/>
                </a:cxn>
                <a:cxn ang="0">
                  <a:pos x="404824" y="104775"/>
                </a:cxn>
                <a:cxn ang="0">
                  <a:pos x="457212" y="90488"/>
                </a:cxn>
                <a:cxn ang="0">
                  <a:pos x="485787" y="119063"/>
                </a:cxn>
                <a:cxn ang="0">
                  <a:pos x="561987" y="133350"/>
                </a:cxn>
                <a:cxn ang="0">
                  <a:pos x="604849" y="123825"/>
                </a:cxn>
                <a:cxn ang="0">
                  <a:pos x="647712" y="109538"/>
                </a:cxn>
                <a:cxn ang="0">
                  <a:pos x="747724" y="85725"/>
                </a:cxn>
                <a:cxn ang="0">
                  <a:pos x="876312" y="66675"/>
                </a:cxn>
                <a:cxn ang="0">
                  <a:pos x="928699" y="33338"/>
                </a:cxn>
                <a:cxn ang="0">
                  <a:pos x="962037" y="19050"/>
                </a:cxn>
                <a:cxn ang="0">
                  <a:pos x="1042999" y="14288"/>
                </a:cxn>
                <a:cxn ang="0">
                  <a:pos x="1066812" y="42863"/>
                </a:cxn>
                <a:cxn ang="0">
                  <a:pos x="1119199" y="90488"/>
                </a:cxn>
                <a:cxn ang="0">
                  <a:pos x="1166824" y="142875"/>
                </a:cxn>
                <a:cxn ang="0">
                  <a:pos x="1176349" y="180975"/>
                </a:cxn>
                <a:cxn ang="0">
                  <a:pos x="1190637" y="214313"/>
                </a:cxn>
                <a:cxn ang="0">
                  <a:pos x="1200162" y="252413"/>
                </a:cxn>
                <a:cxn ang="0">
                  <a:pos x="1223974" y="328613"/>
                </a:cxn>
                <a:cxn ang="0">
                  <a:pos x="1238262" y="419100"/>
                </a:cxn>
                <a:cxn ang="0">
                  <a:pos x="1257312" y="623888"/>
                </a:cxn>
                <a:cxn ang="0">
                  <a:pos x="1238262" y="647700"/>
                </a:cxn>
                <a:cxn ang="0">
                  <a:pos x="1181112" y="681038"/>
                </a:cxn>
                <a:cxn ang="0">
                  <a:pos x="1138249" y="704850"/>
                </a:cxn>
                <a:cxn ang="0">
                  <a:pos x="1076337" y="723900"/>
                </a:cxn>
                <a:cxn ang="0">
                  <a:pos x="942987" y="723900"/>
                </a:cxn>
                <a:cxn ang="0">
                  <a:pos x="881074" y="704850"/>
                </a:cxn>
                <a:cxn ang="0">
                  <a:pos x="852499" y="681038"/>
                </a:cxn>
                <a:cxn ang="0">
                  <a:pos x="800112" y="619125"/>
                </a:cxn>
                <a:cxn ang="0">
                  <a:pos x="766774" y="561975"/>
                </a:cxn>
                <a:cxn ang="0">
                  <a:pos x="742962" y="538163"/>
                </a:cxn>
                <a:cxn ang="0">
                  <a:pos x="652474" y="519113"/>
                </a:cxn>
                <a:cxn ang="0">
                  <a:pos x="619137" y="533400"/>
                </a:cxn>
                <a:cxn ang="0">
                  <a:pos x="581037" y="571500"/>
                </a:cxn>
                <a:cxn ang="0">
                  <a:pos x="542937" y="595313"/>
                </a:cxn>
                <a:cxn ang="0">
                  <a:pos x="485787" y="571500"/>
                </a:cxn>
                <a:cxn ang="0">
                  <a:pos x="395299" y="523875"/>
                </a:cxn>
                <a:cxn ang="0">
                  <a:pos x="333387" y="504825"/>
                </a:cxn>
                <a:cxn ang="0">
                  <a:pos x="285762" y="485775"/>
                </a:cxn>
                <a:cxn ang="0">
                  <a:pos x="147649" y="466725"/>
                </a:cxn>
                <a:cxn ang="0">
                  <a:pos x="71449" y="447675"/>
                </a:cxn>
                <a:cxn ang="0">
                  <a:pos x="12" y="423863"/>
                </a:cxn>
              </a:cxnLst>
              <a:pathLst>
                <a:path w="1263136" h="733425">
                  <a:moveTo>
                    <a:pt x="9537" y="433388"/>
                  </a:moveTo>
                  <a:lnTo>
                    <a:pt x="9537" y="433388"/>
                  </a:lnTo>
                  <a:cubicBezTo>
                    <a:pt x="20649" y="423863"/>
                    <a:pt x="30526" y="412671"/>
                    <a:pt x="42874" y="404813"/>
                  </a:cubicBezTo>
                  <a:cubicBezTo>
                    <a:pt x="48396" y="401299"/>
                    <a:pt x="56373" y="403519"/>
                    <a:pt x="61924" y="400050"/>
                  </a:cubicBezTo>
                  <a:cubicBezTo>
                    <a:pt x="69539" y="395290"/>
                    <a:pt x="74156" y="386844"/>
                    <a:pt x="80974" y="381000"/>
                  </a:cubicBezTo>
                  <a:cubicBezTo>
                    <a:pt x="92724" y="370929"/>
                    <a:pt x="95721" y="371322"/>
                    <a:pt x="109549" y="366713"/>
                  </a:cubicBezTo>
                  <a:cubicBezTo>
                    <a:pt x="112724" y="361950"/>
                    <a:pt x="114604" y="356001"/>
                    <a:pt x="119074" y="352425"/>
                  </a:cubicBezTo>
                  <a:cubicBezTo>
                    <a:pt x="122994" y="349289"/>
                    <a:pt x="128872" y="349908"/>
                    <a:pt x="133362" y="347663"/>
                  </a:cubicBezTo>
                  <a:cubicBezTo>
                    <a:pt x="170299" y="329195"/>
                    <a:pt x="126016" y="345350"/>
                    <a:pt x="161937" y="333375"/>
                  </a:cubicBezTo>
                  <a:cubicBezTo>
                    <a:pt x="168287" y="328613"/>
                    <a:pt x="174961" y="324254"/>
                    <a:pt x="180987" y="319088"/>
                  </a:cubicBezTo>
                  <a:cubicBezTo>
                    <a:pt x="186101" y="314705"/>
                    <a:pt x="189670" y="308536"/>
                    <a:pt x="195274" y="304800"/>
                  </a:cubicBezTo>
                  <a:cubicBezTo>
                    <a:pt x="199451" y="302015"/>
                    <a:pt x="204799" y="301625"/>
                    <a:pt x="209562" y="300038"/>
                  </a:cubicBezTo>
                  <a:cubicBezTo>
                    <a:pt x="219087" y="290513"/>
                    <a:pt x="230665" y="282671"/>
                    <a:pt x="238137" y="271463"/>
                  </a:cubicBezTo>
                  <a:cubicBezTo>
                    <a:pt x="241312" y="266700"/>
                    <a:pt x="243192" y="260751"/>
                    <a:pt x="247662" y="257175"/>
                  </a:cubicBezTo>
                  <a:cubicBezTo>
                    <a:pt x="251582" y="254039"/>
                    <a:pt x="257187" y="254000"/>
                    <a:pt x="261949" y="252413"/>
                  </a:cubicBezTo>
                  <a:cubicBezTo>
                    <a:pt x="282384" y="211543"/>
                    <a:pt x="258835" y="250765"/>
                    <a:pt x="285762" y="223838"/>
                  </a:cubicBezTo>
                  <a:cubicBezTo>
                    <a:pt x="289809" y="219791"/>
                    <a:pt x="290941" y="213275"/>
                    <a:pt x="295287" y="209550"/>
                  </a:cubicBezTo>
                  <a:cubicBezTo>
                    <a:pt x="302315" y="203526"/>
                    <a:pt x="311694" y="200817"/>
                    <a:pt x="319099" y="195263"/>
                  </a:cubicBezTo>
                  <a:cubicBezTo>
                    <a:pt x="324487" y="191222"/>
                    <a:pt x="327906" y="184890"/>
                    <a:pt x="333387" y="180975"/>
                  </a:cubicBezTo>
                  <a:cubicBezTo>
                    <a:pt x="339164" y="176848"/>
                    <a:pt x="346660" y="175576"/>
                    <a:pt x="352437" y="171450"/>
                  </a:cubicBezTo>
                  <a:cubicBezTo>
                    <a:pt x="379745" y="151945"/>
                    <a:pt x="355362" y="163762"/>
                    <a:pt x="376249" y="142875"/>
                  </a:cubicBezTo>
                  <a:cubicBezTo>
                    <a:pt x="380296" y="138828"/>
                    <a:pt x="385774" y="136525"/>
                    <a:pt x="390537" y="133350"/>
                  </a:cubicBezTo>
                  <a:cubicBezTo>
                    <a:pt x="393712" y="128588"/>
                    <a:pt x="397502" y="124182"/>
                    <a:pt x="400062" y="119063"/>
                  </a:cubicBezTo>
                  <a:cubicBezTo>
                    <a:pt x="402307" y="114573"/>
                    <a:pt x="401274" y="108325"/>
                    <a:pt x="404824" y="104775"/>
                  </a:cubicBezTo>
                  <a:cubicBezTo>
                    <a:pt x="412919" y="96680"/>
                    <a:pt x="433399" y="85725"/>
                    <a:pt x="433399" y="85725"/>
                  </a:cubicBezTo>
                  <a:cubicBezTo>
                    <a:pt x="441337" y="87313"/>
                    <a:pt x="450348" y="86198"/>
                    <a:pt x="457212" y="90488"/>
                  </a:cubicBezTo>
                  <a:cubicBezTo>
                    <a:pt x="463943" y="94695"/>
                    <a:pt x="465886" y="103925"/>
                    <a:pt x="471499" y="109538"/>
                  </a:cubicBezTo>
                  <a:cubicBezTo>
                    <a:pt x="475546" y="113585"/>
                    <a:pt x="481024" y="115888"/>
                    <a:pt x="485787" y="119063"/>
                  </a:cubicBezTo>
                  <a:cubicBezTo>
                    <a:pt x="487374" y="123825"/>
                    <a:pt x="486372" y="130565"/>
                    <a:pt x="490549" y="133350"/>
                  </a:cubicBezTo>
                  <a:cubicBezTo>
                    <a:pt x="505990" y="143644"/>
                    <a:pt x="553641" y="134185"/>
                    <a:pt x="561987" y="133350"/>
                  </a:cubicBezTo>
                  <a:cubicBezTo>
                    <a:pt x="566749" y="131763"/>
                    <a:pt x="571374" y="129677"/>
                    <a:pt x="576274" y="128588"/>
                  </a:cubicBezTo>
                  <a:cubicBezTo>
                    <a:pt x="585700" y="126493"/>
                    <a:pt x="595600" y="126600"/>
                    <a:pt x="604849" y="123825"/>
                  </a:cubicBezTo>
                  <a:cubicBezTo>
                    <a:pt x="611649" y="121785"/>
                    <a:pt x="617164" y="116545"/>
                    <a:pt x="623899" y="114300"/>
                  </a:cubicBezTo>
                  <a:cubicBezTo>
                    <a:pt x="631578" y="111740"/>
                    <a:pt x="639902" y="111668"/>
                    <a:pt x="647712" y="109538"/>
                  </a:cubicBezTo>
                  <a:cubicBezTo>
                    <a:pt x="681112" y="100429"/>
                    <a:pt x="667449" y="100828"/>
                    <a:pt x="695337" y="95250"/>
                  </a:cubicBezTo>
                  <a:cubicBezTo>
                    <a:pt x="731841" y="87949"/>
                    <a:pt x="714490" y="93395"/>
                    <a:pt x="747724" y="85725"/>
                  </a:cubicBezTo>
                  <a:cubicBezTo>
                    <a:pt x="760480" y="82781"/>
                    <a:pt x="772874" y="78118"/>
                    <a:pt x="785824" y="76200"/>
                  </a:cubicBezTo>
                  <a:cubicBezTo>
                    <a:pt x="815826" y="71755"/>
                    <a:pt x="876312" y="66675"/>
                    <a:pt x="876312" y="66675"/>
                  </a:cubicBezTo>
                  <a:cubicBezTo>
                    <a:pt x="887932" y="62802"/>
                    <a:pt x="895655" y="61620"/>
                    <a:pt x="904887" y="52388"/>
                  </a:cubicBezTo>
                  <a:cubicBezTo>
                    <a:pt x="926429" y="30846"/>
                    <a:pt x="900885" y="42609"/>
                    <a:pt x="928699" y="33338"/>
                  </a:cubicBezTo>
                  <a:cubicBezTo>
                    <a:pt x="933462" y="30163"/>
                    <a:pt x="937726" y="26068"/>
                    <a:pt x="942987" y="23813"/>
                  </a:cubicBezTo>
                  <a:cubicBezTo>
                    <a:pt x="949003" y="21235"/>
                    <a:pt x="955768" y="20931"/>
                    <a:pt x="962037" y="19050"/>
                  </a:cubicBezTo>
                  <a:cubicBezTo>
                    <a:pt x="992952" y="9775"/>
                    <a:pt x="984020" y="13920"/>
                    <a:pt x="1004899" y="0"/>
                  </a:cubicBezTo>
                  <a:cubicBezTo>
                    <a:pt x="1020239" y="3835"/>
                    <a:pt x="1029589" y="4710"/>
                    <a:pt x="1042999" y="14288"/>
                  </a:cubicBezTo>
                  <a:cubicBezTo>
                    <a:pt x="1048480" y="18203"/>
                    <a:pt x="1052975" y="23401"/>
                    <a:pt x="1057287" y="28575"/>
                  </a:cubicBezTo>
                  <a:cubicBezTo>
                    <a:pt x="1060951" y="32972"/>
                    <a:pt x="1062342" y="39287"/>
                    <a:pt x="1066812" y="42863"/>
                  </a:cubicBezTo>
                  <a:cubicBezTo>
                    <a:pt x="1070732" y="45999"/>
                    <a:pt x="1076337" y="46038"/>
                    <a:pt x="1081099" y="47625"/>
                  </a:cubicBezTo>
                  <a:cubicBezTo>
                    <a:pt x="1090175" y="61239"/>
                    <a:pt x="1105218" y="85828"/>
                    <a:pt x="1119199" y="90488"/>
                  </a:cubicBezTo>
                  <a:lnTo>
                    <a:pt x="1133487" y="95250"/>
                  </a:lnTo>
                  <a:cubicBezTo>
                    <a:pt x="1140007" y="103944"/>
                    <a:pt x="1164479" y="135841"/>
                    <a:pt x="1166824" y="142875"/>
                  </a:cubicBezTo>
                  <a:cubicBezTo>
                    <a:pt x="1168412" y="147638"/>
                    <a:pt x="1170369" y="152293"/>
                    <a:pt x="1171587" y="157163"/>
                  </a:cubicBezTo>
                  <a:cubicBezTo>
                    <a:pt x="1173550" y="165016"/>
                    <a:pt x="1173507" y="173396"/>
                    <a:pt x="1176349" y="180975"/>
                  </a:cubicBezTo>
                  <a:cubicBezTo>
                    <a:pt x="1178359" y="186335"/>
                    <a:pt x="1182699" y="190500"/>
                    <a:pt x="1185874" y="195263"/>
                  </a:cubicBezTo>
                  <a:cubicBezTo>
                    <a:pt x="1187462" y="201613"/>
                    <a:pt x="1189217" y="207923"/>
                    <a:pt x="1190637" y="214313"/>
                  </a:cubicBezTo>
                  <a:cubicBezTo>
                    <a:pt x="1192393" y="222215"/>
                    <a:pt x="1193436" y="230272"/>
                    <a:pt x="1195399" y="238125"/>
                  </a:cubicBezTo>
                  <a:cubicBezTo>
                    <a:pt x="1196617" y="242995"/>
                    <a:pt x="1198841" y="247570"/>
                    <a:pt x="1200162" y="252413"/>
                  </a:cubicBezTo>
                  <a:cubicBezTo>
                    <a:pt x="1203607" y="265043"/>
                    <a:pt x="1204825" y="278358"/>
                    <a:pt x="1209687" y="290513"/>
                  </a:cubicBezTo>
                  <a:cubicBezTo>
                    <a:pt x="1212606" y="297810"/>
                    <a:pt x="1221483" y="318651"/>
                    <a:pt x="1223974" y="328613"/>
                  </a:cubicBezTo>
                  <a:cubicBezTo>
                    <a:pt x="1230041" y="352881"/>
                    <a:pt x="1229641" y="363516"/>
                    <a:pt x="1233499" y="390525"/>
                  </a:cubicBezTo>
                  <a:cubicBezTo>
                    <a:pt x="1234865" y="400084"/>
                    <a:pt x="1236368" y="409631"/>
                    <a:pt x="1238262" y="419100"/>
                  </a:cubicBezTo>
                  <a:cubicBezTo>
                    <a:pt x="1241862" y="437100"/>
                    <a:pt x="1246472" y="448493"/>
                    <a:pt x="1252549" y="466725"/>
                  </a:cubicBezTo>
                  <a:cubicBezTo>
                    <a:pt x="1259727" y="524148"/>
                    <a:pt x="1269597" y="565533"/>
                    <a:pt x="1257312" y="623888"/>
                  </a:cubicBezTo>
                  <a:cubicBezTo>
                    <a:pt x="1256133" y="629489"/>
                    <a:pt x="1247787" y="630238"/>
                    <a:pt x="1243024" y="633413"/>
                  </a:cubicBezTo>
                  <a:cubicBezTo>
                    <a:pt x="1241437" y="638175"/>
                    <a:pt x="1241398" y="643780"/>
                    <a:pt x="1238262" y="647700"/>
                  </a:cubicBezTo>
                  <a:cubicBezTo>
                    <a:pt x="1228115" y="660384"/>
                    <a:pt x="1222109" y="655086"/>
                    <a:pt x="1209687" y="661988"/>
                  </a:cubicBezTo>
                  <a:cubicBezTo>
                    <a:pt x="1199680" y="667548"/>
                    <a:pt x="1189207" y="672944"/>
                    <a:pt x="1181112" y="681038"/>
                  </a:cubicBezTo>
                  <a:cubicBezTo>
                    <a:pt x="1176349" y="685800"/>
                    <a:pt x="1172712" y="692054"/>
                    <a:pt x="1166824" y="695325"/>
                  </a:cubicBezTo>
                  <a:cubicBezTo>
                    <a:pt x="1158047" y="700201"/>
                    <a:pt x="1138249" y="704850"/>
                    <a:pt x="1138249" y="704850"/>
                  </a:cubicBezTo>
                  <a:cubicBezTo>
                    <a:pt x="1131899" y="709613"/>
                    <a:pt x="1126786" y="716804"/>
                    <a:pt x="1119199" y="719138"/>
                  </a:cubicBezTo>
                  <a:cubicBezTo>
                    <a:pt x="1105459" y="723366"/>
                    <a:pt x="1090592" y="722041"/>
                    <a:pt x="1076337" y="723900"/>
                  </a:cubicBezTo>
                  <a:cubicBezTo>
                    <a:pt x="1054075" y="726804"/>
                    <a:pt x="1031887" y="730250"/>
                    <a:pt x="1009662" y="733425"/>
                  </a:cubicBezTo>
                  <a:cubicBezTo>
                    <a:pt x="987437" y="730250"/>
                    <a:pt x="965132" y="727591"/>
                    <a:pt x="942987" y="723900"/>
                  </a:cubicBezTo>
                  <a:cubicBezTo>
                    <a:pt x="920160" y="720096"/>
                    <a:pt x="924115" y="717610"/>
                    <a:pt x="900124" y="709613"/>
                  </a:cubicBezTo>
                  <a:cubicBezTo>
                    <a:pt x="893914" y="707543"/>
                    <a:pt x="887424" y="706438"/>
                    <a:pt x="881074" y="704850"/>
                  </a:cubicBezTo>
                  <a:cubicBezTo>
                    <a:pt x="876312" y="700088"/>
                    <a:pt x="871961" y="694875"/>
                    <a:pt x="866787" y="690563"/>
                  </a:cubicBezTo>
                  <a:cubicBezTo>
                    <a:pt x="862390" y="686899"/>
                    <a:pt x="856546" y="685085"/>
                    <a:pt x="852499" y="681038"/>
                  </a:cubicBezTo>
                  <a:cubicBezTo>
                    <a:pt x="848452" y="676991"/>
                    <a:pt x="846777" y="671028"/>
                    <a:pt x="842974" y="666750"/>
                  </a:cubicBezTo>
                  <a:cubicBezTo>
                    <a:pt x="806614" y="625845"/>
                    <a:pt x="823761" y="652910"/>
                    <a:pt x="800112" y="619125"/>
                  </a:cubicBezTo>
                  <a:cubicBezTo>
                    <a:pt x="793547" y="609747"/>
                    <a:pt x="784683" y="601410"/>
                    <a:pt x="781062" y="590550"/>
                  </a:cubicBezTo>
                  <a:cubicBezTo>
                    <a:pt x="777925" y="581139"/>
                    <a:pt x="775166" y="568689"/>
                    <a:pt x="766774" y="561975"/>
                  </a:cubicBezTo>
                  <a:cubicBezTo>
                    <a:pt x="762854" y="558839"/>
                    <a:pt x="757249" y="558800"/>
                    <a:pt x="752487" y="557213"/>
                  </a:cubicBezTo>
                  <a:cubicBezTo>
                    <a:pt x="749312" y="550863"/>
                    <a:pt x="747982" y="543183"/>
                    <a:pt x="742962" y="538163"/>
                  </a:cubicBezTo>
                  <a:cubicBezTo>
                    <a:pt x="726586" y="521787"/>
                    <a:pt x="718065" y="520339"/>
                    <a:pt x="700099" y="514350"/>
                  </a:cubicBezTo>
                  <a:cubicBezTo>
                    <a:pt x="684224" y="515938"/>
                    <a:pt x="668074" y="515770"/>
                    <a:pt x="652474" y="519113"/>
                  </a:cubicBezTo>
                  <a:cubicBezTo>
                    <a:pt x="645532" y="520601"/>
                    <a:pt x="639950" y="525841"/>
                    <a:pt x="633424" y="528638"/>
                  </a:cubicBezTo>
                  <a:cubicBezTo>
                    <a:pt x="628810" y="530615"/>
                    <a:pt x="623899" y="531813"/>
                    <a:pt x="619137" y="533400"/>
                  </a:cubicBezTo>
                  <a:cubicBezTo>
                    <a:pt x="615962" y="538163"/>
                    <a:pt x="613659" y="543641"/>
                    <a:pt x="609612" y="547688"/>
                  </a:cubicBezTo>
                  <a:cubicBezTo>
                    <a:pt x="572151" y="585149"/>
                    <a:pt x="620044" y="524691"/>
                    <a:pt x="581037" y="571500"/>
                  </a:cubicBezTo>
                  <a:cubicBezTo>
                    <a:pt x="577373" y="575897"/>
                    <a:pt x="576366" y="582754"/>
                    <a:pt x="571512" y="585788"/>
                  </a:cubicBezTo>
                  <a:cubicBezTo>
                    <a:pt x="562998" y="591109"/>
                    <a:pt x="542937" y="595313"/>
                    <a:pt x="542937" y="595313"/>
                  </a:cubicBezTo>
                  <a:cubicBezTo>
                    <a:pt x="490821" y="577940"/>
                    <a:pt x="569763" y="605648"/>
                    <a:pt x="514362" y="581025"/>
                  </a:cubicBezTo>
                  <a:cubicBezTo>
                    <a:pt x="505187" y="576947"/>
                    <a:pt x="495312" y="574675"/>
                    <a:pt x="485787" y="571500"/>
                  </a:cubicBezTo>
                  <a:cubicBezTo>
                    <a:pt x="474850" y="567854"/>
                    <a:pt x="456644" y="562098"/>
                    <a:pt x="447687" y="557213"/>
                  </a:cubicBezTo>
                  <a:cubicBezTo>
                    <a:pt x="406177" y="534571"/>
                    <a:pt x="433160" y="542805"/>
                    <a:pt x="395299" y="523875"/>
                  </a:cubicBezTo>
                  <a:cubicBezTo>
                    <a:pt x="387301" y="519876"/>
                    <a:pt x="369585" y="516637"/>
                    <a:pt x="361962" y="514350"/>
                  </a:cubicBezTo>
                  <a:cubicBezTo>
                    <a:pt x="352345" y="511465"/>
                    <a:pt x="341741" y="510394"/>
                    <a:pt x="333387" y="504825"/>
                  </a:cubicBezTo>
                  <a:cubicBezTo>
                    <a:pt x="328624" y="501650"/>
                    <a:pt x="324219" y="497860"/>
                    <a:pt x="319099" y="495300"/>
                  </a:cubicBezTo>
                  <a:cubicBezTo>
                    <a:pt x="311491" y="491496"/>
                    <a:pt x="292877" y="487808"/>
                    <a:pt x="285762" y="485775"/>
                  </a:cubicBezTo>
                  <a:cubicBezTo>
                    <a:pt x="240812" y="472932"/>
                    <a:pt x="314615" y="483889"/>
                    <a:pt x="200037" y="476250"/>
                  </a:cubicBezTo>
                  <a:cubicBezTo>
                    <a:pt x="192306" y="475146"/>
                    <a:pt x="158880" y="471538"/>
                    <a:pt x="147649" y="466725"/>
                  </a:cubicBezTo>
                  <a:cubicBezTo>
                    <a:pt x="142388" y="464470"/>
                    <a:pt x="138792" y="459010"/>
                    <a:pt x="133362" y="457200"/>
                  </a:cubicBezTo>
                  <a:cubicBezTo>
                    <a:pt x="128412" y="455550"/>
                    <a:pt x="74010" y="448041"/>
                    <a:pt x="71449" y="447675"/>
                  </a:cubicBezTo>
                  <a:cubicBezTo>
                    <a:pt x="66687" y="446088"/>
                    <a:pt x="62131" y="443623"/>
                    <a:pt x="57162" y="442913"/>
                  </a:cubicBezTo>
                  <a:cubicBezTo>
                    <a:pt x="8337" y="435938"/>
                    <a:pt x="7867" y="455288"/>
                    <a:pt x="12" y="423863"/>
                  </a:cubicBezTo>
                  <a:cubicBezTo>
                    <a:pt x="-373" y="422323"/>
                    <a:pt x="7950" y="431801"/>
                    <a:pt x="9537" y="43338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5" name="Oval 10"/>
            <p:cNvSpPr/>
            <p:nvPr/>
          </p:nvSpPr>
          <p:spPr>
            <a:xfrm>
              <a:off x="3329525" y="2852737"/>
              <a:ext cx="419100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sp>
        <p:nvSpPr>
          <p:cNvPr id="36" name="Rectangle 3"/>
          <p:cNvSpPr txBox="1"/>
          <p:nvPr/>
        </p:nvSpPr>
        <p:spPr>
          <a:xfrm>
            <a:off x="415925" y="4038600"/>
            <a:ext cx="8305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For AB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905000" y="4705350"/>
            <a:ext cx="3173413" cy="781050"/>
            <a:chOff x="1747837" y="2071687"/>
            <a:chExt cx="3172900" cy="781051"/>
          </a:xfrm>
        </p:grpSpPr>
        <p:grpSp>
          <p:nvGrpSpPr>
            <p:cNvPr id="30731" name="组合 37"/>
            <p:cNvGrpSpPr/>
            <p:nvPr/>
          </p:nvGrpSpPr>
          <p:grpSpPr>
            <a:xfrm>
              <a:off x="1747837" y="2119313"/>
              <a:ext cx="1644136" cy="733425"/>
              <a:chOff x="2209801" y="2698750"/>
              <a:chExt cx="1644136" cy="733425"/>
            </a:xfrm>
          </p:grpSpPr>
          <p:grpSp>
            <p:nvGrpSpPr>
              <p:cNvPr id="30738" name="Group 4"/>
              <p:cNvGrpSpPr/>
              <p:nvPr/>
            </p:nvGrpSpPr>
            <p:grpSpPr>
              <a:xfrm>
                <a:off x="2209801" y="2819400"/>
                <a:ext cx="1014413" cy="457200"/>
                <a:chOff x="1392" y="1776"/>
                <a:chExt cx="639" cy="288"/>
              </a:xfrm>
            </p:grpSpPr>
            <p:sp>
              <p:nvSpPr>
                <p:cNvPr id="30741" name="Text Box 6"/>
                <p:cNvSpPr txBox="1"/>
                <p:nvPr/>
              </p:nvSpPr>
              <p:spPr>
                <a:xfrm>
                  <a:off x="1776" y="177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42" name="Line 7"/>
                <p:cNvSpPr/>
                <p:nvPr/>
              </p:nvSpPr>
              <p:spPr>
                <a:xfrm>
                  <a:off x="1392" y="1974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0739" name="任意多边形 45"/>
              <p:cNvSpPr/>
              <p:nvPr/>
            </p:nvSpPr>
            <p:spPr>
              <a:xfrm>
                <a:off x="2590801" y="2698750"/>
                <a:ext cx="1263136" cy="733425"/>
              </a:xfrm>
              <a:custGeom>
                <a:avLst/>
                <a:gdLst/>
                <a:ahLst/>
                <a:cxnLst>
                  <a:cxn ang="0">
                    <a:pos x="9537" y="433388"/>
                  </a:cxn>
                  <a:cxn ang="0">
                    <a:pos x="61924" y="400050"/>
                  </a:cxn>
                  <a:cxn ang="0">
                    <a:pos x="109549" y="366713"/>
                  </a:cxn>
                  <a:cxn ang="0">
                    <a:pos x="133362" y="347663"/>
                  </a:cxn>
                  <a:cxn ang="0">
                    <a:pos x="180987" y="319088"/>
                  </a:cxn>
                  <a:cxn ang="0">
                    <a:pos x="209562" y="300038"/>
                  </a:cxn>
                  <a:cxn ang="0">
                    <a:pos x="247662" y="257175"/>
                  </a:cxn>
                  <a:cxn ang="0">
                    <a:pos x="285762" y="223838"/>
                  </a:cxn>
                  <a:cxn ang="0">
                    <a:pos x="319099" y="195263"/>
                  </a:cxn>
                  <a:cxn ang="0">
                    <a:pos x="352437" y="171450"/>
                  </a:cxn>
                  <a:cxn ang="0">
                    <a:pos x="390537" y="133350"/>
                  </a:cxn>
                  <a:cxn ang="0">
                    <a:pos x="404824" y="104775"/>
                  </a:cxn>
                  <a:cxn ang="0">
                    <a:pos x="457212" y="90488"/>
                  </a:cxn>
                  <a:cxn ang="0">
                    <a:pos x="485787" y="119063"/>
                  </a:cxn>
                  <a:cxn ang="0">
                    <a:pos x="561987" y="133350"/>
                  </a:cxn>
                  <a:cxn ang="0">
                    <a:pos x="604849" y="123825"/>
                  </a:cxn>
                  <a:cxn ang="0">
                    <a:pos x="647712" y="109538"/>
                  </a:cxn>
                  <a:cxn ang="0">
                    <a:pos x="747724" y="85725"/>
                  </a:cxn>
                  <a:cxn ang="0">
                    <a:pos x="876312" y="66675"/>
                  </a:cxn>
                  <a:cxn ang="0">
                    <a:pos x="928699" y="33338"/>
                  </a:cxn>
                  <a:cxn ang="0">
                    <a:pos x="962037" y="19050"/>
                  </a:cxn>
                  <a:cxn ang="0">
                    <a:pos x="1042999" y="14288"/>
                  </a:cxn>
                  <a:cxn ang="0">
                    <a:pos x="1066812" y="42863"/>
                  </a:cxn>
                  <a:cxn ang="0">
                    <a:pos x="1119199" y="90488"/>
                  </a:cxn>
                  <a:cxn ang="0">
                    <a:pos x="1166824" y="142875"/>
                  </a:cxn>
                  <a:cxn ang="0">
                    <a:pos x="1176349" y="180975"/>
                  </a:cxn>
                  <a:cxn ang="0">
                    <a:pos x="1190637" y="214313"/>
                  </a:cxn>
                  <a:cxn ang="0">
                    <a:pos x="1200162" y="252413"/>
                  </a:cxn>
                  <a:cxn ang="0">
                    <a:pos x="1223974" y="328613"/>
                  </a:cxn>
                  <a:cxn ang="0">
                    <a:pos x="1238262" y="419100"/>
                  </a:cxn>
                  <a:cxn ang="0">
                    <a:pos x="1257312" y="623888"/>
                  </a:cxn>
                  <a:cxn ang="0">
                    <a:pos x="1238262" y="647700"/>
                  </a:cxn>
                  <a:cxn ang="0">
                    <a:pos x="1181112" y="681038"/>
                  </a:cxn>
                  <a:cxn ang="0">
                    <a:pos x="1138249" y="704850"/>
                  </a:cxn>
                  <a:cxn ang="0">
                    <a:pos x="1076337" y="723900"/>
                  </a:cxn>
                  <a:cxn ang="0">
                    <a:pos x="942987" y="723900"/>
                  </a:cxn>
                  <a:cxn ang="0">
                    <a:pos x="881074" y="704850"/>
                  </a:cxn>
                  <a:cxn ang="0">
                    <a:pos x="852499" y="681038"/>
                  </a:cxn>
                  <a:cxn ang="0">
                    <a:pos x="800112" y="619125"/>
                  </a:cxn>
                  <a:cxn ang="0">
                    <a:pos x="766774" y="561975"/>
                  </a:cxn>
                  <a:cxn ang="0">
                    <a:pos x="742962" y="538163"/>
                  </a:cxn>
                  <a:cxn ang="0">
                    <a:pos x="652474" y="519113"/>
                  </a:cxn>
                  <a:cxn ang="0">
                    <a:pos x="619137" y="533400"/>
                  </a:cxn>
                  <a:cxn ang="0">
                    <a:pos x="581037" y="571500"/>
                  </a:cxn>
                  <a:cxn ang="0">
                    <a:pos x="542937" y="595313"/>
                  </a:cxn>
                  <a:cxn ang="0">
                    <a:pos x="485787" y="571500"/>
                  </a:cxn>
                  <a:cxn ang="0">
                    <a:pos x="395299" y="523875"/>
                  </a:cxn>
                  <a:cxn ang="0">
                    <a:pos x="333387" y="504825"/>
                  </a:cxn>
                  <a:cxn ang="0">
                    <a:pos x="285762" y="485775"/>
                  </a:cxn>
                  <a:cxn ang="0">
                    <a:pos x="147649" y="466725"/>
                  </a:cxn>
                  <a:cxn ang="0">
                    <a:pos x="71449" y="447675"/>
                  </a:cxn>
                  <a:cxn ang="0">
                    <a:pos x="12" y="423863"/>
                  </a:cxn>
                </a:cxnLst>
                <a:pathLst>
                  <a:path w="1263136" h="733425">
                    <a:moveTo>
                      <a:pt x="9537" y="433388"/>
                    </a:moveTo>
                    <a:lnTo>
                      <a:pt x="9537" y="433388"/>
                    </a:lnTo>
                    <a:cubicBezTo>
                      <a:pt x="20649" y="423863"/>
                      <a:pt x="30526" y="412671"/>
                      <a:pt x="42874" y="404813"/>
                    </a:cubicBezTo>
                    <a:cubicBezTo>
                      <a:pt x="48396" y="401299"/>
                      <a:pt x="56373" y="403519"/>
                      <a:pt x="61924" y="400050"/>
                    </a:cubicBezTo>
                    <a:cubicBezTo>
                      <a:pt x="69539" y="395290"/>
                      <a:pt x="74156" y="386844"/>
                      <a:pt x="80974" y="381000"/>
                    </a:cubicBezTo>
                    <a:cubicBezTo>
                      <a:pt x="92724" y="370929"/>
                      <a:pt x="95721" y="371322"/>
                      <a:pt x="109549" y="366713"/>
                    </a:cubicBezTo>
                    <a:cubicBezTo>
                      <a:pt x="112724" y="361950"/>
                      <a:pt x="114604" y="356001"/>
                      <a:pt x="119074" y="352425"/>
                    </a:cubicBezTo>
                    <a:cubicBezTo>
                      <a:pt x="122994" y="349289"/>
                      <a:pt x="128872" y="349908"/>
                      <a:pt x="133362" y="347663"/>
                    </a:cubicBezTo>
                    <a:cubicBezTo>
                      <a:pt x="170299" y="329195"/>
                      <a:pt x="126016" y="345350"/>
                      <a:pt x="161937" y="333375"/>
                    </a:cubicBezTo>
                    <a:cubicBezTo>
                      <a:pt x="168287" y="328613"/>
                      <a:pt x="174961" y="324254"/>
                      <a:pt x="180987" y="319088"/>
                    </a:cubicBezTo>
                    <a:cubicBezTo>
                      <a:pt x="186101" y="314705"/>
                      <a:pt x="189670" y="308536"/>
                      <a:pt x="195274" y="304800"/>
                    </a:cubicBezTo>
                    <a:cubicBezTo>
                      <a:pt x="199451" y="302015"/>
                      <a:pt x="204799" y="301625"/>
                      <a:pt x="209562" y="300038"/>
                    </a:cubicBezTo>
                    <a:cubicBezTo>
                      <a:pt x="219087" y="290513"/>
                      <a:pt x="230665" y="282671"/>
                      <a:pt x="238137" y="271463"/>
                    </a:cubicBezTo>
                    <a:cubicBezTo>
                      <a:pt x="241312" y="266700"/>
                      <a:pt x="243192" y="260751"/>
                      <a:pt x="247662" y="257175"/>
                    </a:cubicBezTo>
                    <a:cubicBezTo>
                      <a:pt x="251582" y="254039"/>
                      <a:pt x="257187" y="254000"/>
                      <a:pt x="261949" y="252413"/>
                    </a:cubicBezTo>
                    <a:cubicBezTo>
                      <a:pt x="282384" y="211543"/>
                      <a:pt x="258835" y="250765"/>
                      <a:pt x="285762" y="223838"/>
                    </a:cubicBezTo>
                    <a:cubicBezTo>
                      <a:pt x="289809" y="219791"/>
                      <a:pt x="290941" y="213275"/>
                      <a:pt x="295287" y="209550"/>
                    </a:cubicBezTo>
                    <a:cubicBezTo>
                      <a:pt x="302315" y="203526"/>
                      <a:pt x="311694" y="200817"/>
                      <a:pt x="319099" y="195263"/>
                    </a:cubicBezTo>
                    <a:cubicBezTo>
                      <a:pt x="324487" y="191222"/>
                      <a:pt x="327906" y="184890"/>
                      <a:pt x="333387" y="180975"/>
                    </a:cubicBezTo>
                    <a:cubicBezTo>
                      <a:pt x="339164" y="176848"/>
                      <a:pt x="346660" y="175576"/>
                      <a:pt x="352437" y="171450"/>
                    </a:cubicBezTo>
                    <a:cubicBezTo>
                      <a:pt x="379745" y="151945"/>
                      <a:pt x="355362" y="163762"/>
                      <a:pt x="376249" y="142875"/>
                    </a:cubicBezTo>
                    <a:cubicBezTo>
                      <a:pt x="380296" y="138828"/>
                      <a:pt x="385774" y="136525"/>
                      <a:pt x="390537" y="133350"/>
                    </a:cubicBezTo>
                    <a:cubicBezTo>
                      <a:pt x="393712" y="128588"/>
                      <a:pt x="397502" y="124182"/>
                      <a:pt x="400062" y="119063"/>
                    </a:cubicBezTo>
                    <a:cubicBezTo>
                      <a:pt x="402307" y="114573"/>
                      <a:pt x="401274" y="108325"/>
                      <a:pt x="404824" y="104775"/>
                    </a:cubicBezTo>
                    <a:cubicBezTo>
                      <a:pt x="412919" y="96680"/>
                      <a:pt x="433399" y="85725"/>
                      <a:pt x="433399" y="85725"/>
                    </a:cubicBezTo>
                    <a:cubicBezTo>
                      <a:pt x="441337" y="87313"/>
                      <a:pt x="450348" y="86198"/>
                      <a:pt x="457212" y="90488"/>
                    </a:cubicBezTo>
                    <a:cubicBezTo>
                      <a:pt x="463943" y="94695"/>
                      <a:pt x="465886" y="103925"/>
                      <a:pt x="471499" y="109538"/>
                    </a:cubicBezTo>
                    <a:cubicBezTo>
                      <a:pt x="475546" y="113585"/>
                      <a:pt x="481024" y="115888"/>
                      <a:pt x="485787" y="119063"/>
                    </a:cubicBezTo>
                    <a:cubicBezTo>
                      <a:pt x="487374" y="123825"/>
                      <a:pt x="486372" y="130565"/>
                      <a:pt x="490549" y="133350"/>
                    </a:cubicBezTo>
                    <a:cubicBezTo>
                      <a:pt x="505990" y="143644"/>
                      <a:pt x="553641" y="134185"/>
                      <a:pt x="561987" y="133350"/>
                    </a:cubicBezTo>
                    <a:cubicBezTo>
                      <a:pt x="566749" y="131763"/>
                      <a:pt x="571374" y="129677"/>
                      <a:pt x="576274" y="128588"/>
                    </a:cubicBezTo>
                    <a:cubicBezTo>
                      <a:pt x="585700" y="126493"/>
                      <a:pt x="595600" y="126600"/>
                      <a:pt x="604849" y="123825"/>
                    </a:cubicBezTo>
                    <a:cubicBezTo>
                      <a:pt x="611649" y="121785"/>
                      <a:pt x="617164" y="116545"/>
                      <a:pt x="623899" y="114300"/>
                    </a:cubicBezTo>
                    <a:cubicBezTo>
                      <a:pt x="631578" y="111740"/>
                      <a:pt x="639902" y="111668"/>
                      <a:pt x="647712" y="109538"/>
                    </a:cubicBezTo>
                    <a:cubicBezTo>
                      <a:pt x="681112" y="100429"/>
                      <a:pt x="667449" y="100828"/>
                      <a:pt x="695337" y="95250"/>
                    </a:cubicBezTo>
                    <a:cubicBezTo>
                      <a:pt x="731841" y="87949"/>
                      <a:pt x="714490" y="93395"/>
                      <a:pt x="747724" y="85725"/>
                    </a:cubicBezTo>
                    <a:cubicBezTo>
                      <a:pt x="760480" y="82781"/>
                      <a:pt x="772874" y="78118"/>
                      <a:pt x="785824" y="76200"/>
                    </a:cubicBezTo>
                    <a:cubicBezTo>
                      <a:pt x="815826" y="71755"/>
                      <a:pt x="876312" y="66675"/>
                      <a:pt x="876312" y="66675"/>
                    </a:cubicBezTo>
                    <a:cubicBezTo>
                      <a:pt x="887932" y="62802"/>
                      <a:pt x="895655" y="61620"/>
                      <a:pt x="904887" y="52388"/>
                    </a:cubicBezTo>
                    <a:cubicBezTo>
                      <a:pt x="926429" y="30846"/>
                      <a:pt x="900885" y="42609"/>
                      <a:pt x="928699" y="33338"/>
                    </a:cubicBezTo>
                    <a:cubicBezTo>
                      <a:pt x="933462" y="30163"/>
                      <a:pt x="937726" y="26068"/>
                      <a:pt x="942987" y="23813"/>
                    </a:cubicBezTo>
                    <a:cubicBezTo>
                      <a:pt x="949003" y="21235"/>
                      <a:pt x="955768" y="20931"/>
                      <a:pt x="962037" y="19050"/>
                    </a:cubicBezTo>
                    <a:cubicBezTo>
                      <a:pt x="992952" y="9775"/>
                      <a:pt x="984020" y="13920"/>
                      <a:pt x="1004899" y="0"/>
                    </a:cubicBezTo>
                    <a:cubicBezTo>
                      <a:pt x="1020239" y="3835"/>
                      <a:pt x="1029589" y="4710"/>
                      <a:pt x="1042999" y="14288"/>
                    </a:cubicBezTo>
                    <a:cubicBezTo>
                      <a:pt x="1048480" y="18203"/>
                      <a:pt x="1052975" y="23401"/>
                      <a:pt x="1057287" y="28575"/>
                    </a:cubicBezTo>
                    <a:cubicBezTo>
                      <a:pt x="1060951" y="32972"/>
                      <a:pt x="1062342" y="39287"/>
                      <a:pt x="1066812" y="42863"/>
                    </a:cubicBezTo>
                    <a:cubicBezTo>
                      <a:pt x="1070732" y="45999"/>
                      <a:pt x="1076337" y="46038"/>
                      <a:pt x="1081099" y="47625"/>
                    </a:cubicBezTo>
                    <a:cubicBezTo>
                      <a:pt x="1090175" y="61239"/>
                      <a:pt x="1105218" y="85828"/>
                      <a:pt x="1119199" y="90488"/>
                    </a:cubicBezTo>
                    <a:lnTo>
                      <a:pt x="1133487" y="95250"/>
                    </a:lnTo>
                    <a:cubicBezTo>
                      <a:pt x="1140007" y="103944"/>
                      <a:pt x="1164479" y="135841"/>
                      <a:pt x="1166824" y="142875"/>
                    </a:cubicBezTo>
                    <a:cubicBezTo>
                      <a:pt x="1168412" y="147638"/>
                      <a:pt x="1170369" y="152293"/>
                      <a:pt x="1171587" y="157163"/>
                    </a:cubicBezTo>
                    <a:cubicBezTo>
                      <a:pt x="1173550" y="165016"/>
                      <a:pt x="1173507" y="173396"/>
                      <a:pt x="1176349" y="180975"/>
                    </a:cubicBezTo>
                    <a:cubicBezTo>
                      <a:pt x="1178359" y="186335"/>
                      <a:pt x="1182699" y="190500"/>
                      <a:pt x="1185874" y="195263"/>
                    </a:cubicBezTo>
                    <a:cubicBezTo>
                      <a:pt x="1187462" y="201613"/>
                      <a:pt x="1189217" y="207923"/>
                      <a:pt x="1190637" y="214313"/>
                    </a:cubicBezTo>
                    <a:cubicBezTo>
                      <a:pt x="1192393" y="222215"/>
                      <a:pt x="1193436" y="230272"/>
                      <a:pt x="1195399" y="238125"/>
                    </a:cubicBezTo>
                    <a:cubicBezTo>
                      <a:pt x="1196617" y="242995"/>
                      <a:pt x="1198841" y="247570"/>
                      <a:pt x="1200162" y="252413"/>
                    </a:cubicBezTo>
                    <a:cubicBezTo>
                      <a:pt x="1203607" y="265043"/>
                      <a:pt x="1204825" y="278358"/>
                      <a:pt x="1209687" y="290513"/>
                    </a:cubicBezTo>
                    <a:cubicBezTo>
                      <a:pt x="1212606" y="297810"/>
                      <a:pt x="1221483" y="318651"/>
                      <a:pt x="1223974" y="328613"/>
                    </a:cubicBezTo>
                    <a:cubicBezTo>
                      <a:pt x="1230041" y="352881"/>
                      <a:pt x="1229641" y="363516"/>
                      <a:pt x="1233499" y="390525"/>
                    </a:cubicBezTo>
                    <a:cubicBezTo>
                      <a:pt x="1234865" y="400084"/>
                      <a:pt x="1236368" y="409631"/>
                      <a:pt x="1238262" y="419100"/>
                    </a:cubicBezTo>
                    <a:cubicBezTo>
                      <a:pt x="1241862" y="437100"/>
                      <a:pt x="1246472" y="448493"/>
                      <a:pt x="1252549" y="466725"/>
                    </a:cubicBezTo>
                    <a:cubicBezTo>
                      <a:pt x="1259727" y="524148"/>
                      <a:pt x="1269597" y="565533"/>
                      <a:pt x="1257312" y="623888"/>
                    </a:cubicBezTo>
                    <a:cubicBezTo>
                      <a:pt x="1256133" y="629489"/>
                      <a:pt x="1247787" y="630238"/>
                      <a:pt x="1243024" y="633413"/>
                    </a:cubicBezTo>
                    <a:cubicBezTo>
                      <a:pt x="1241437" y="638175"/>
                      <a:pt x="1241398" y="643780"/>
                      <a:pt x="1238262" y="647700"/>
                    </a:cubicBezTo>
                    <a:cubicBezTo>
                      <a:pt x="1228115" y="660384"/>
                      <a:pt x="1222109" y="655086"/>
                      <a:pt x="1209687" y="661988"/>
                    </a:cubicBezTo>
                    <a:cubicBezTo>
                      <a:pt x="1199680" y="667548"/>
                      <a:pt x="1189207" y="672944"/>
                      <a:pt x="1181112" y="681038"/>
                    </a:cubicBezTo>
                    <a:cubicBezTo>
                      <a:pt x="1176349" y="685800"/>
                      <a:pt x="1172712" y="692054"/>
                      <a:pt x="1166824" y="695325"/>
                    </a:cubicBezTo>
                    <a:cubicBezTo>
                      <a:pt x="1158047" y="700201"/>
                      <a:pt x="1138249" y="704850"/>
                      <a:pt x="1138249" y="704850"/>
                    </a:cubicBezTo>
                    <a:cubicBezTo>
                      <a:pt x="1131899" y="709613"/>
                      <a:pt x="1126786" y="716804"/>
                      <a:pt x="1119199" y="719138"/>
                    </a:cubicBezTo>
                    <a:cubicBezTo>
                      <a:pt x="1105459" y="723366"/>
                      <a:pt x="1090592" y="722041"/>
                      <a:pt x="1076337" y="723900"/>
                    </a:cubicBezTo>
                    <a:cubicBezTo>
                      <a:pt x="1054075" y="726804"/>
                      <a:pt x="1031887" y="730250"/>
                      <a:pt x="1009662" y="733425"/>
                    </a:cubicBezTo>
                    <a:cubicBezTo>
                      <a:pt x="987437" y="730250"/>
                      <a:pt x="965132" y="727591"/>
                      <a:pt x="942987" y="723900"/>
                    </a:cubicBezTo>
                    <a:cubicBezTo>
                      <a:pt x="920160" y="720096"/>
                      <a:pt x="924115" y="717610"/>
                      <a:pt x="900124" y="709613"/>
                    </a:cubicBezTo>
                    <a:cubicBezTo>
                      <a:pt x="893914" y="707543"/>
                      <a:pt x="887424" y="706438"/>
                      <a:pt x="881074" y="704850"/>
                    </a:cubicBezTo>
                    <a:cubicBezTo>
                      <a:pt x="876312" y="700088"/>
                      <a:pt x="871961" y="694875"/>
                      <a:pt x="866787" y="690563"/>
                    </a:cubicBezTo>
                    <a:cubicBezTo>
                      <a:pt x="862390" y="686899"/>
                      <a:pt x="856546" y="685085"/>
                      <a:pt x="852499" y="681038"/>
                    </a:cubicBezTo>
                    <a:cubicBezTo>
                      <a:pt x="848452" y="676991"/>
                      <a:pt x="846777" y="671028"/>
                      <a:pt x="842974" y="666750"/>
                    </a:cubicBezTo>
                    <a:cubicBezTo>
                      <a:pt x="806614" y="625845"/>
                      <a:pt x="823761" y="652910"/>
                      <a:pt x="800112" y="619125"/>
                    </a:cubicBezTo>
                    <a:cubicBezTo>
                      <a:pt x="793547" y="609747"/>
                      <a:pt x="784683" y="601410"/>
                      <a:pt x="781062" y="590550"/>
                    </a:cubicBezTo>
                    <a:cubicBezTo>
                      <a:pt x="777925" y="581139"/>
                      <a:pt x="775166" y="568689"/>
                      <a:pt x="766774" y="561975"/>
                    </a:cubicBezTo>
                    <a:cubicBezTo>
                      <a:pt x="762854" y="558839"/>
                      <a:pt x="757249" y="558800"/>
                      <a:pt x="752487" y="557213"/>
                    </a:cubicBezTo>
                    <a:cubicBezTo>
                      <a:pt x="749312" y="550863"/>
                      <a:pt x="747982" y="543183"/>
                      <a:pt x="742962" y="538163"/>
                    </a:cubicBezTo>
                    <a:cubicBezTo>
                      <a:pt x="726586" y="521787"/>
                      <a:pt x="718065" y="520339"/>
                      <a:pt x="700099" y="514350"/>
                    </a:cubicBezTo>
                    <a:cubicBezTo>
                      <a:pt x="684224" y="515938"/>
                      <a:pt x="668074" y="515770"/>
                      <a:pt x="652474" y="519113"/>
                    </a:cubicBezTo>
                    <a:cubicBezTo>
                      <a:pt x="645532" y="520601"/>
                      <a:pt x="639950" y="525841"/>
                      <a:pt x="633424" y="528638"/>
                    </a:cubicBezTo>
                    <a:cubicBezTo>
                      <a:pt x="628810" y="530615"/>
                      <a:pt x="623899" y="531813"/>
                      <a:pt x="619137" y="533400"/>
                    </a:cubicBezTo>
                    <a:cubicBezTo>
                      <a:pt x="615962" y="538163"/>
                      <a:pt x="613659" y="543641"/>
                      <a:pt x="609612" y="547688"/>
                    </a:cubicBezTo>
                    <a:cubicBezTo>
                      <a:pt x="572151" y="585149"/>
                      <a:pt x="620044" y="524691"/>
                      <a:pt x="581037" y="571500"/>
                    </a:cubicBezTo>
                    <a:cubicBezTo>
                      <a:pt x="577373" y="575897"/>
                      <a:pt x="576366" y="582754"/>
                      <a:pt x="571512" y="585788"/>
                    </a:cubicBezTo>
                    <a:cubicBezTo>
                      <a:pt x="562998" y="591109"/>
                      <a:pt x="542937" y="595313"/>
                      <a:pt x="542937" y="595313"/>
                    </a:cubicBezTo>
                    <a:cubicBezTo>
                      <a:pt x="490821" y="577940"/>
                      <a:pt x="569763" y="605648"/>
                      <a:pt x="514362" y="581025"/>
                    </a:cubicBezTo>
                    <a:cubicBezTo>
                      <a:pt x="505187" y="576947"/>
                      <a:pt x="495312" y="574675"/>
                      <a:pt x="485787" y="571500"/>
                    </a:cubicBezTo>
                    <a:cubicBezTo>
                      <a:pt x="474850" y="567854"/>
                      <a:pt x="456644" y="562098"/>
                      <a:pt x="447687" y="557213"/>
                    </a:cubicBezTo>
                    <a:cubicBezTo>
                      <a:pt x="406177" y="534571"/>
                      <a:pt x="433160" y="542805"/>
                      <a:pt x="395299" y="523875"/>
                    </a:cubicBezTo>
                    <a:cubicBezTo>
                      <a:pt x="387301" y="519876"/>
                      <a:pt x="369585" y="516637"/>
                      <a:pt x="361962" y="514350"/>
                    </a:cubicBezTo>
                    <a:cubicBezTo>
                      <a:pt x="352345" y="511465"/>
                      <a:pt x="341741" y="510394"/>
                      <a:pt x="333387" y="504825"/>
                    </a:cubicBezTo>
                    <a:cubicBezTo>
                      <a:pt x="328624" y="501650"/>
                      <a:pt x="324219" y="497860"/>
                      <a:pt x="319099" y="495300"/>
                    </a:cubicBezTo>
                    <a:cubicBezTo>
                      <a:pt x="311491" y="491496"/>
                      <a:pt x="292877" y="487808"/>
                      <a:pt x="285762" y="485775"/>
                    </a:cubicBezTo>
                    <a:cubicBezTo>
                      <a:pt x="240812" y="472932"/>
                      <a:pt x="314615" y="483889"/>
                      <a:pt x="200037" y="476250"/>
                    </a:cubicBezTo>
                    <a:cubicBezTo>
                      <a:pt x="192306" y="475146"/>
                      <a:pt x="158880" y="471538"/>
                      <a:pt x="147649" y="466725"/>
                    </a:cubicBezTo>
                    <a:cubicBezTo>
                      <a:pt x="142388" y="464470"/>
                      <a:pt x="138792" y="459010"/>
                      <a:pt x="133362" y="457200"/>
                    </a:cubicBezTo>
                    <a:cubicBezTo>
                      <a:pt x="128412" y="455550"/>
                      <a:pt x="74010" y="448041"/>
                      <a:pt x="71449" y="447675"/>
                    </a:cubicBezTo>
                    <a:cubicBezTo>
                      <a:pt x="66687" y="446088"/>
                      <a:pt x="62131" y="443623"/>
                      <a:pt x="57162" y="442913"/>
                    </a:cubicBezTo>
                    <a:cubicBezTo>
                      <a:pt x="8337" y="435938"/>
                      <a:pt x="7867" y="455288"/>
                      <a:pt x="12" y="423863"/>
                    </a:cubicBezTo>
                    <a:cubicBezTo>
                      <a:pt x="-373" y="422323"/>
                      <a:pt x="7950" y="431801"/>
                      <a:pt x="9537" y="43338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40" name="Oval 10"/>
              <p:cNvSpPr/>
              <p:nvPr/>
            </p:nvSpPr>
            <p:spPr>
              <a:xfrm>
                <a:off x="3329525" y="2852737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32" name="组合 38"/>
            <p:cNvGrpSpPr/>
            <p:nvPr/>
          </p:nvGrpSpPr>
          <p:grpSpPr>
            <a:xfrm>
              <a:off x="3276600" y="2071687"/>
              <a:ext cx="1644137" cy="733425"/>
              <a:chOff x="2209800" y="2698750"/>
              <a:chExt cx="1644137" cy="733425"/>
            </a:xfrm>
          </p:grpSpPr>
          <p:grpSp>
            <p:nvGrpSpPr>
              <p:cNvPr id="30733" name="Group 4"/>
              <p:cNvGrpSpPr/>
              <p:nvPr/>
            </p:nvGrpSpPr>
            <p:grpSpPr>
              <a:xfrm>
                <a:off x="2209800" y="2819403"/>
                <a:ext cx="1000125" cy="461963"/>
                <a:chOff x="1392" y="1776"/>
                <a:chExt cx="630" cy="291"/>
              </a:xfrm>
            </p:grpSpPr>
            <p:sp>
              <p:nvSpPr>
                <p:cNvPr id="30736" name="Text Box 6"/>
                <p:cNvSpPr txBox="1"/>
                <p:nvPr/>
              </p:nvSpPr>
              <p:spPr>
                <a:xfrm>
                  <a:off x="1776" y="1776"/>
                  <a:ext cx="246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37" name="Line 7"/>
                <p:cNvSpPr/>
                <p:nvPr/>
              </p:nvSpPr>
              <p:spPr>
                <a:xfrm>
                  <a:off x="1392" y="1974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0734" name="任意多边形 40"/>
              <p:cNvSpPr/>
              <p:nvPr/>
            </p:nvSpPr>
            <p:spPr>
              <a:xfrm>
                <a:off x="2590801" y="2698750"/>
                <a:ext cx="1263136" cy="733425"/>
              </a:xfrm>
              <a:custGeom>
                <a:avLst/>
                <a:gdLst/>
                <a:ahLst/>
                <a:cxnLst>
                  <a:cxn ang="0">
                    <a:pos x="9537" y="433388"/>
                  </a:cxn>
                  <a:cxn ang="0">
                    <a:pos x="61924" y="400050"/>
                  </a:cxn>
                  <a:cxn ang="0">
                    <a:pos x="109549" y="366713"/>
                  </a:cxn>
                  <a:cxn ang="0">
                    <a:pos x="133362" y="347663"/>
                  </a:cxn>
                  <a:cxn ang="0">
                    <a:pos x="180987" y="319088"/>
                  </a:cxn>
                  <a:cxn ang="0">
                    <a:pos x="209562" y="300038"/>
                  </a:cxn>
                  <a:cxn ang="0">
                    <a:pos x="247662" y="257175"/>
                  </a:cxn>
                  <a:cxn ang="0">
                    <a:pos x="285762" y="223838"/>
                  </a:cxn>
                  <a:cxn ang="0">
                    <a:pos x="319099" y="195263"/>
                  </a:cxn>
                  <a:cxn ang="0">
                    <a:pos x="352437" y="171450"/>
                  </a:cxn>
                  <a:cxn ang="0">
                    <a:pos x="390537" y="133350"/>
                  </a:cxn>
                  <a:cxn ang="0">
                    <a:pos x="404824" y="104775"/>
                  </a:cxn>
                  <a:cxn ang="0">
                    <a:pos x="457212" y="90488"/>
                  </a:cxn>
                  <a:cxn ang="0">
                    <a:pos x="485787" y="119063"/>
                  </a:cxn>
                  <a:cxn ang="0">
                    <a:pos x="561987" y="133350"/>
                  </a:cxn>
                  <a:cxn ang="0">
                    <a:pos x="604849" y="123825"/>
                  </a:cxn>
                  <a:cxn ang="0">
                    <a:pos x="647712" y="109538"/>
                  </a:cxn>
                  <a:cxn ang="0">
                    <a:pos x="747724" y="85725"/>
                  </a:cxn>
                  <a:cxn ang="0">
                    <a:pos x="876312" y="66675"/>
                  </a:cxn>
                  <a:cxn ang="0">
                    <a:pos x="928699" y="33338"/>
                  </a:cxn>
                  <a:cxn ang="0">
                    <a:pos x="962037" y="19050"/>
                  </a:cxn>
                  <a:cxn ang="0">
                    <a:pos x="1042999" y="14288"/>
                  </a:cxn>
                  <a:cxn ang="0">
                    <a:pos x="1066812" y="42863"/>
                  </a:cxn>
                  <a:cxn ang="0">
                    <a:pos x="1119199" y="90488"/>
                  </a:cxn>
                  <a:cxn ang="0">
                    <a:pos x="1166824" y="142875"/>
                  </a:cxn>
                  <a:cxn ang="0">
                    <a:pos x="1176349" y="180975"/>
                  </a:cxn>
                  <a:cxn ang="0">
                    <a:pos x="1190637" y="214313"/>
                  </a:cxn>
                  <a:cxn ang="0">
                    <a:pos x="1200162" y="252413"/>
                  </a:cxn>
                  <a:cxn ang="0">
                    <a:pos x="1223974" y="328613"/>
                  </a:cxn>
                  <a:cxn ang="0">
                    <a:pos x="1238262" y="419100"/>
                  </a:cxn>
                  <a:cxn ang="0">
                    <a:pos x="1257312" y="623888"/>
                  </a:cxn>
                  <a:cxn ang="0">
                    <a:pos x="1238262" y="647700"/>
                  </a:cxn>
                  <a:cxn ang="0">
                    <a:pos x="1181112" y="681038"/>
                  </a:cxn>
                  <a:cxn ang="0">
                    <a:pos x="1138249" y="704850"/>
                  </a:cxn>
                  <a:cxn ang="0">
                    <a:pos x="1076337" y="723900"/>
                  </a:cxn>
                  <a:cxn ang="0">
                    <a:pos x="942987" y="723900"/>
                  </a:cxn>
                  <a:cxn ang="0">
                    <a:pos x="881074" y="704850"/>
                  </a:cxn>
                  <a:cxn ang="0">
                    <a:pos x="852499" y="681038"/>
                  </a:cxn>
                  <a:cxn ang="0">
                    <a:pos x="800112" y="619125"/>
                  </a:cxn>
                  <a:cxn ang="0">
                    <a:pos x="766774" y="561975"/>
                  </a:cxn>
                  <a:cxn ang="0">
                    <a:pos x="742962" y="538163"/>
                  </a:cxn>
                  <a:cxn ang="0">
                    <a:pos x="652474" y="519113"/>
                  </a:cxn>
                  <a:cxn ang="0">
                    <a:pos x="619137" y="533400"/>
                  </a:cxn>
                  <a:cxn ang="0">
                    <a:pos x="581037" y="571500"/>
                  </a:cxn>
                  <a:cxn ang="0">
                    <a:pos x="542937" y="595313"/>
                  </a:cxn>
                  <a:cxn ang="0">
                    <a:pos x="485787" y="571500"/>
                  </a:cxn>
                  <a:cxn ang="0">
                    <a:pos x="395299" y="523875"/>
                  </a:cxn>
                  <a:cxn ang="0">
                    <a:pos x="333387" y="504825"/>
                  </a:cxn>
                  <a:cxn ang="0">
                    <a:pos x="285762" y="485775"/>
                  </a:cxn>
                  <a:cxn ang="0">
                    <a:pos x="147649" y="466725"/>
                  </a:cxn>
                  <a:cxn ang="0">
                    <a:pos x="71449" y="447675"/>
                  </a:cxn>
                  <a:cxn ang="0">
                    <a:pos x="12" y="423863"/>
                  </a:cxn>
                </a:cxnLst>
                <a:pathLst>
                  <a:path w="1263136" h="733425">
                    <a:moveTo>
                      <a:pt x="9537" y="433388"/>
                    </a:moveTo>
                    <a:lnTo>
                      <a:pt x="9537" y="433388"/>
                    </a:lnTo>
                    <a:cubicBezTo>
                      <a:pt x="20649" y="423863"/>
                      <a:pt x="30526" y="412671"/>
                      <a:pt x="42874" y="404813"/>
                    </a:cubicBezTo>
                    <a:cubicBezTo>
                      <a:pt x="48396" y="401299"/>
                      <a:pt x="56373" y="403519"/>
                      <a:pt x="61924" y="400050"/>
                    </a:cubicBezTo>
                    <a:cubicBezTo>
                      <a:pt x="69539" y="395290"/>
                      <a:pt x="74156" y="386844"/>
                      <a:pt x="80974" y="381000"/>
                    </a:cubicBezTo>
                    <a:cubicBezTo>
                      <a:pt x="92724" y="370929"/>
                      <a:pt x="95721" y="371322"/>
                      <a:pt x="109549" y="366713"/>
                    </a:cubicBezTo>
                    <a:cubicBezTo>
                      <a:pt x="112724" y="361950"/>
                      <a:pt x="114604" y="356001"/>
                      <a:pt x="119074" y="352425"/>
                    </a:cubicBezTo>
                    <a:cubicBezTo>
                      <a:pt x="122994" y="349289"/>
                      <a:pt x="128872" y="349908"/>
                      <a:pt x="133362" y="347663"/>
                    </a:cubicBezTo>
                    <a:cubicBezTo>
                      <a:pt x="170299" y="329195"/>
                      <a:pt x="126016" y="345350"/>
                      <a:pt x="161937" y="333375"/>
                    </a:cubicBezTo>
                    <a:cubicBezTo>
                      <a:pt x="168287" y="328613"/>
                      <a:pt x="174961" y="324254"/>
                      <a:pt x="180987" y="319088"/>
                    </a:cubicBezTo>
                    <a:cubicBezTo>
                      <a:pt x="186101" y="314705"/>
                      <a:pt x="189670" y="308536"/>
                      <a:pt x="195274" y="304800"/>
                    </a:cubicBezTo>
                    <a:cubicBezTo>
                      <a:pt x="199451" y="302015"/>
                      <a:pt x="204799" y="301625"/>
                      <a:pt x="209562" y="300038"/>
                    </a:cubicBezTo>
                    <a:cubicBezTo>
                      <a:pt x="219087" y="290513"/>
                      <a:pt x="230665" y="282671"/>
                      <a:pt x="238137" y="271463"/>
                    </a:cubicBezTo>
                    <a:cubicBezTo>
                      <a:pt x="241312" y="266700"/>
                      <a:pt x="243192" y="260751"/>
                      <a:pt x="247662" y="257175"/>
                    </a:cubicBezTo>
                    <a:cubicBezTo>
                      <a:pt x="251582" y="254039"/>
                      <a:pt x="257187" y="254000"/>
                      <a:pt x="261949" y="252413"/>
                    </a:cubicBezTo>
                    <a:cubicBezTo>
                      <a:pt x="282384" y="211543"/>
                      <a:pt x="258835" y="250765"/>
                      <a:pt x="285762" y="223838"/>
                    </a:cubicBezTo>
                    <a:cubicBezTo>
                      <a:pt x="289809" y="219791"/>
                      <a:pt x="290941" y="213275"/>
                      <a:pt x="295287" y="209550"/>
                    </a:cubicBezTo>
                    <a:cubicBezTo>
                      <a:pt x="302315" y="203526"/>
                      <a:pt x="311694" y="200817"/>
                      <a:pt x="319099" y="195263"/>
                    </a:cubicBezTo>
                    <a:cubicBezTo>
                      <a:pt x="324487" y="191222"/>
                      <a:pt x="327906" y="184890"/>
                      <a:pt x="333387" y="180975"/>
                    </a:cubicBezTo>
                    <a:cubicBezTo>
                      <a:pt x="339164" y="176848"/>
                      <a:pt x="346660" y="175576"/>
                      <a:pt x="352437" y="171450"/>
                    </a:cubicBezTo>
                    <a:cubicBezTo>
                      <a:pt x="379745" y="151945"/>
                      <a:pt x="355362" y="163762"/>
                      <a:pt x="376249" y="142875"/>
                    </a:cubicBezTo>
                    <a:cubicBezTo>
                      <a:pt x="380296" y="138828"/>
                      <a:pt x="385774" y="136525"/>
                      <a:pt x="390537" y="133350"/>
                    </a:cubicBezTo>
                    <a:cubicBezTo>
                      <a:pt x="393712" y="128588"/>
                      <a:pt x="397502" y="124182"/>
                      <a:pt x="400062" y="119063"/>
                    </a:cubicBezTo>
                    <a:cubicBezTo>
                      <a:pt x="402307" y="114573"/>
                      <a:pt x="401274" y="108325"/>
                      <a:pt x="404824" y="104775"/>
                    </a:cubicBezTo>
                    <a:cubicBezTo>
                      <a:pt x="412919" y="96680"/>
                      <a:pt x="433399" y="85725"/>
                      <a:pt x="433399" y="85725"/>
                    </a:cubicBezTo>
                    <a:cubicBezTo>
                      <a:pt x="441337" y="87313"/>
                      <a:pt x="450348" y="86198"/>
                      <a:pt x="457212" y="90488"/>
                    </a:cubicBezTo>
                    <a:cubicBezTo>
                      <a:pt x="463943" y="94695"/>
                      <a:pt x="465886" y="103925"/>
                      <a:pt x="471499" y="109538"/>
                    </a:cubicBezTo>
                    <a:cubicBezTo>
                      <a:pt x="475546" y="113585"/>
                      <a:pt x="481024" y="115888"/>
                      <a:pt x="485787" y="119063"/>
                    </a:cubicBezTo>
                    <a:cubicBezTo>
                      <a:pt x="487374" y="123825"/>
                      <a:pt x="486372" y="130565"/>
                      <a:pt x="490549" y="133350"/>
                    </a:cubicBezTo>
                    <a:cubicBezTo>
                      <a:pt x="505990" y="143644"/>
                      <a:pt x="553641" y="134185"/>
                      <a:pt x="561987" y="133350"/>
                    </a:cubicBezTo>
                    <a:cubicBezTo>
                      <a:pt x="566749" y="131763"/>
                      <a:pt x="571374" y="129677"/>
                      <a:pt x="576274" y="128588"/>
                    </a:cubicBezTo>
                    <a:cubicBezTo>
                      <a:pt x="585700" y="126493"/>
                      <a:pt x="595600" y="126600"/>
                      <a:pt x="604849" y="123825"/>
                    </a:cubicBezTo>
                    <a:cubicBezTo>
                      <a:pt x="611649" y="121785"/>
                      <a:pt x="617164" y="116545"/>
                      <a:pt x="623899" y="114300"/>
                    </a:cubicBezTo>
                    <a:cubicBezTo>
                      <a:pt x="631578" y="111740"/>
                      <a:pt x="639902" y="111668"/>
                      <a:pt x="647712" y="109538"/>
                    </a:cubicBezTo>
                    <a:cubicBezTo>
                      <a:pt x="681112" y="100429"/>
                      <a:pt x="667449" y="100828"/>
                      <a:pt x="695337" y="95250"/>
                    </a:cubicBezTo>
                    <a:cubicBezTo>
                      <a:pt x="731841" y="87949"/>
                      <a:pt x="714490" y="93395"/>
                      <a:pt x="747724" y="85725"/>
                    </a:cubicBezTo>
                    <a:cubicBezTo>
                      <a:pt x="760480" y="82781"/>
                      <a:pt x="772874" y="78118"/>
                      <a:pt x="785824" y="76200"/>
                    </a:cubicBezTo>
                    <a:cubicBezTo>
                      <a:pt x="815826" y="71755"/>
                      <a:pt x="876312" y="66675"/>
                      <a:pt x="876312" y="66675"/>
                    </a:cubicBezTo>
                    <a:cubicBezTo>
                      <a:pt x="887932" y="62802"/>
                      <a:pt x="895655" y="61620"/>
                      <a:pt x="904887" y="52388"/>
                    </a:cubicBezTo>
                    <a:cubicBezTo>
                      <a:pt x="926429" y="30846"/>
                      <a:pt x="900885" y="42609"/>
                      <a:pt x="928699" y="33338"/>
                    </a:cubicBezTo>
                    <a:cubicBezTo>
                      <a:pt x="933462" y="30163"/>
                      <a:pt x="937726" y="26068"/>
                      <a:pt x="942987" y="23813"/>
                    </a:cubicBezTo>
                    <a:cubicBezTo>
                      <a:pt x="949003" y="21235"/>
                      <a:pt x="955768" y="20931"/>
                      <a:pt x="962037" y="19050"/>
                    </a:cubicBezTo>
                    <a:cubicBezTo>
                      <a:pt x="992952" y="9775"/>
                      <a:pt x="984020" y="13920"/>
                      <a:pt x="1004899" y="0"/>
                    </a:cubicBezTo>
                    <a:cubicBezTo>
                      <a:pt x="1020239" y="3835"/>
                      <a:pt x="1029589" y="4710"/>
                      <a:pt x="1042999" y="14288"/>
                    </a:cubicBezTo>
                    <a:cubicBezTo>
                      <a:pt x="1048480" y="18203"/>
                      <a:pt x="1052975" y="23401"/>
                      <a:pt x="1057287" y="28575"/>
                    </a:cubicBezTo>
                    <a:cubicBezTo>
                      <a:pt x="1060951" y="32972"/>
                      <a:pt x="1062342" y="39287"/>
                      <a:pt x="1066812" y="42863"/>
                    </a:cubicBezTo>
                    <a:cubicBezTo>
                      <a:pt x="1070732" y="45999"/>
                      <a:pt x="1076337" y="46038"/>
                      <a:pt x="1081099" y="47625"/>
                    </a:cubicBezTo>
                    <a:cubicBezTo>
                      <a:pt x="1090175" y="61239"/>
                      <a:pt x="1105218" y="85828"/>
                      <a:pt x="1119199" y="90488"/>
                    </a:cubicBezTo>
                    <a:lnTo>
                      <a:pt x="1133487" y="95250"/>
                    </a:lnTo>
                    <a:cubicBezTo>
                      <a:pt x="1140007" y="103944"/>
                      <a:pt x="1164479" y="135841"/>
                      <a:pt x="1166824" y="142875"/>
                    </a:cubicBezTo>
                    <a:cubicBezTo>
                      <a:pt x="1168412" y="147638"/>
                      <a:pt x="1170369" y="152293"/>
                      <a:pt x="1171587" y="157163"/>
                    </a:cubicBezTo>
                    <a:cubicBezTo>
                      <a:pt x="1173550" y="165016"/>
                      <a:pt x="1173507" y="173396"/>
                      <a:pt x="1176349" y="180975"/>
                    </a:cubicBezTo>
                    <a:cubicBezTo>
                      <a:pt x="1178359" y="186335"/>
                      <a:pt x="1182699" y="190500"/>
                      <a:pt x="1185874" y="195263"/>
                    </a:cubicBezTo>
                    <a:cubicBezTo>
                      <a:pt x="1187462" y="201613"/>
                      <a:pt x="1189217" y="207923"/>
                      <a:pt x="1190637" y="214313"/>
                    </a:cubicBezTo>
                    <a:cubicBezTo>
                      <a:pt x="1192393" y="222215"/>
                      <a:pt x="1193436" y="230272"/>
                      <a:pt x="1195399" y="238125"/>
                    </a:cubicBezTo>
                    <a:cubicBezTo>
                      <a:pt x="1196617" y="242995"/>
                      <a:pt x="1198841" y="247570"/>
                      <a:pt x="1200162" y="252413"/>
                    </a:cubicBezTo>
                    <a:cubicBezTo>
                      <a:pt x="1203607" y="265043"/>
                      <a:pt x="1204825" y="278358"/>
                      <a:pt x="1209687" y="290513"/>
                    </a:cubicBezTo>
                    <a:cubicBezTo>
                      <a:pt x="1212606" y="297810"/>
                      <a:pt x="1221483" y="318651"/>
                      <a:pt x="1223974" y="328613"/>
                    </a:cubicBezTo>
                    <a:cubicBezTo>
                      <a:pt x="1230041" y="352881"/>
                      <a:pt x="1229641" y="363516"/>
                      <a:pt x="1233499" y="390525"/>
                    </a:cubicBezTo>
                    <a:cubicBezTo>
                      <a:pt x="1234865" y="400084"/>
                      <a:pt x="1236368" y="409631"/>
                      <a:pt x="1238262" y="419100"/>
                    </a:cubicBezTo>
                    <a:cubicBezTo>
                      <a:pt x="1241862" y="437100"/>
                      <a:pt x="1246472" y="448493"/>
                      <a:pt x="1252549" y="466725"/>
                    </a:cubicBezTo>
                    <a:cubicBezTo>
                      <a:pt x="1259727" y="524148"/>
                      <a:pt x="1269597" y="565533"/>
                      <a:pt x="1257312" y="623888"/>
                    </a:cubicBezTo>
                    <a:cubicBezTo>
                      <a:pt x="1256133" y="629489"/>
                      <a:pt x="1247787" y="630238"/>
                      <a:pt x="1243024" y="633413"/>
                    </a:cubicBezTo>
                    <a:cubicBezTo>
                      <a:pt x="1241437" y="638175"/>
                      <a:pt x="1241398" y="643780"/>
                      <a:pt x="1238262" y="647700"/>
                    </a:cubicBezTo>
                    <a:cubicBezTo>
                      <a:pt x="1228115" y="660384"/>
                      <a:pt x="1222109" y="655086"/>
                      <a:pt x="1209687" y="661988"/>
                    </a:cubicBezTo>
                    <a:cubicBezTo>
                      <a:pt x="1199680" y="667548"/>
                      <a:pt x="1189207" y="672944"/>
                      <a:pt x="1181112" y="681038"/>
                    </a:cubicBezTo>
                    <a:cubicBezTo>
                      <a:pt x="1176349" y="685800"/>
                      <a:pt x="1172712" y="692054"/>
                      <a:pt x="1166824" y="695325"/>
                    </a:cubicBezTo>
                    <a:cubicBezTo>
                      <a:pt x="1158047" y="700201"/>
                      <a:pt x="1138249" y="704850"/>
                      <a:pt x="1138249" y="704850"/>
                    </a:cubicBezTo>
                    <a:cubicBezTo>
                      <a:pt x="1131899" y="709613"/>
                      <a:pt x="1126786" y="716804"/>
                      <a:pt x="1119199" y="719138"/>
                    </a:cubicBezTo>
                    <a:cubicBezTo>
                      <a:pt x="1105459" y="723366"/>
                      <a:pt x="1090592" y="722041"/>
                      <a:pt x="1076337" y="723900"/>
                    </a:cubicBezTo>
                    <a:cubicBezTo>
                      <a:pt x="1054075" y="726804"/>
                      <a:pt x="1031887" y="730250"/>
                      <a:pt x="1009662" y="733425"/>
                    </a:cubicBezTo>
                    <a:cubicBezTo>
                      <a:pt x="987437" y="730250"/>
                      <a:pt x="965132" y="727591"/>
                      <a:pt x="942987" y="723900"/>
                    </a:cubicBezTo>
                    <a:cubicBezTo>
                      <a:pt x="920160" y="720096"/>
                      <a:pt x="924115" y="717610"/>
                      <a:pt x="900124" y="709613"/>
                    </a:cubicBezTo>
                    <a:cubicBezTo>
                      <a:pt x="893914" y="707543"/>
                      <a:pt x="887424" y="706438"/>
                      <a:pt x="881074" y="704850"/>
                    </a:cubicBezTo>
                    <a:cubicBezTo>
                      <a:pt x="876312" y="700088"/>
                      <a:pt x="871961" y="694875"/>
                      <a:pt x="866787" y="690563"/>
                    </a:cubicBezTo>
                    <a:cubicBezTo>
                      <a:pt x="862390" y="686899"/>
                      <a:pt x="856546" y="685085"/>
                      <a:pt x="852499" y="681038"/>
                    </a:cubicBezTo>
                    <a:cubicBezTo>
                      <a:pt x="848452" y="676991"/>
                      <a:pt x="846777" y="671028"/>
                      <a:pt x="842974" y="666750"/>
                    </a:cubicBezTo>
                    <a:cubicBezTo>
                      <a:pt x="806614" y="625845"/>
                      <a:pt x="823761" y="652910"/>
                      <a:pt x="800112" y="619125"/>
                    </a:cubicBezTo>
                    <a:cubicBezTo>
                      <a:pt x="793547" y="609747"/>
                      <a:pt x="784683" y="601410"/>
                      <a:pt x="781062" y="590550"/>
                    </a:cubicBezTo>
                    <a:cubicBezTo>
                      <a:pt x="777925" y="581139"/>
                      <a:pt x="775166" y="568689"/>
                      <a:pt x="766774" y="561975"/>
                    </a:cubicBezTo>
                    <a:cubicBezTo>
                      <a:pt x="762854" y="558839"/>
                      <a:pt x="757249" y="558800"/>
                      <a:pt x="752487" y="557213"/>
                    </a:cubicBezTo>
                    <a:cubicBezTo>
                      <a:pt x="749312" y="550863"/>
                      <a:pt x="747982" y="543183"/>
                      <a:pt x="742962" y="538163"/>
                    </a:cubicBezTo>
                    <a:cubicBezTo>
                      <a:pt x="726586" y="521787"/>
                      <a:pt x="718065" y="520339"/>
                      <a:pt x="700099" y="514350"/>
                    </a:cubicBezTo>
                    <a:cubicBezTo>
                      <a:pt x="684224" y="515938"/>
                      <a:pt x="668074" y="515770"/>
                      <a:pt x="652474" y="519113"/>
                    </a:cubicBezTo>
                    <a:cubicBezTo>
                      <a:pt x="645532" y="520601"/>
                      <a:pt x="639950" y="525841"/>
                      <a:pt x="633424" y="528638"/>
                    </a:cubicBezTo>
                    <a:cubicBezTo>
                      <a:pt x="628810" y="530615"/>
                      <a:pt x="623899" y="531813"/>
                      <a:pt x="619137" y="533400"/>
                    </a:cubicBezTo>
                    <a:cubicBezTo>
                      <a:pt x="615962" y="538163"/>
                      <a:pt x="613659" y="543641"/>
                      <a:pt x="609612" y="547688"/>
                    </a:cubicBezTo>
                    <a:cubicBezTo>
                      <a:pt x="572151" y="585149"/>
                      <a:pt x="620044" y="524691"/>
                      <a:pt x="581037" y="571500"/>
                    </a:cubicBezTo>
                    <a:cubicBezTo>
                      <a:pt x="577373" y="575897"/>
                      <a:pt x="576366" y="582754"/>
                      <a:pt x="571512" y="585788"/>
                    </a:cubicBezTo>
                    <a:cubicBezTo>
                      <a:pt x="562998" y="591109"/>
                      <a:pt x="542937" y="595313"/>
                      <a:pt x="542937" y="595313"/>
                    </a:cubicBezTo>
                    <a:cubicBezTo>
                      <a:pt x="490821" y="577940"/>
                      <a:pt x="569763" y="605648"/>
                      <a:pt x="514362" y="581025"/>
                    </a:cubicBezTo>
                    <a:cubicBezTo>
                      <a:pt x="505187" y="576947"/>
                      <a:pt x="495312" y="574675"/>
                      <a:pt x="485787" y="571500"/>
                    </a:cubicBezTo>
                    <a:cubicBezTo>
                      <a:pt x="474850" y="567854"/>
                      <a:pt x="456644" y="562098"/>
                      <a:pt x="447687" y="557213"/>
                    </a:cubicBezTo>
                    <a:cubicBezTo>
                      <a:pt x="406177" y="534571"/>
                      <a:pt x="433160" y="542805"/>
                      <a:pt x="395299" y="523875"/>
                    </a:cubicBezTo>
                    <a:cubicBezTo>
                      <a:pt x="387301" y="519876"/>
                      <a:pt x="369585" y="516637"/>
                      <a:pt x="361962" y="514350"/>
                    </a:cubicBezTo>
                    <a:cubicBezTo>
                      <a:pt x="352345" y="511465"/>
                      <a:pt x="341741" y="510394"/>
                      <a:pt x="333387" y="504825"/>
                    </a:cubicBezTo>
                    <a:cubicBezTo>
                      <a:pt x="328624" y="501650"/>
                      <a:pt x="324219" y="497860"/>
                      <a:pt x="319099" y="495300"/>
                    </a:cubicBezTo>
                    <a:cubicBezTo>
                      <a:pt x="311491" y="491496"/>
                      <a:pt x="292877" y="487808"/>
                      <a:pt x="285762" y="485775"/>
                    </a:cubicBezTo>
                    <a:cubicBezTo>
                      <a:pt x="240812" y="472932"/>
                      <a:pt x="314615" y="483889"/>
                      <a:pt x="200037" y="476250"/>
                    </a:cubicBezTo>
                    <a:cubicBezTo>
                      <a:pt x="192306" y="475146"/>
                      <a:pt x="158880" y="471538"/>
                      <a:pt x="147649" y="466725"/>
                    </a:cubicBezTo>
                    <a:cubicBezTo>
                      <a:pt x="142388" y="464470"/>
                      <a:pt x="138792" y="459010"/>
                      <a:pt x="133362" y="457200"/>
                    </a:cubicBezTo>
                    <a:cubicBezTo>
                      <a:pt x="128412" y="455550"/>
                      <a:pt x="74010" y="448041"/>
                      <a:pt x="71449" y="447675"/>
                    </a:cubicBezTo>
                    <a:cubicBezTo>
                      <a:pt x="66687" y="446088"/>
                      <a:pt x="62131" y="443623"/>
                      <a:pt x="57162" y="442913"/>
                    </a:cubicBezTo>
                    <a:cubicBezTo>
                      <a:pt x="8337" y="435938"/>
                      <a:pt x="7867" y="455288"/>
                      <a:pt x="12" y="423863"/>
                    </a:cubicBezTo>
                    <a:cubicBezTo>
                      <a:pt x="-373" y="422323"/>
                      <a:pt x="7950" y="431801"/>
                      <a:pt x="9537" y="43338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35" name="Oval 10"/>
              <p:cNvSpPr/>
              <p:nvPr/>
            </p:nvSpPr>
            <p:spPr>
              <a:xfrm>
                <a:off x="3329525" y="2852737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3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3" grpId="0"/>
      <p:bldP spid="192532" grpId="0"/>
      <p:bldP spid="3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Regular Expressions to NFA (2)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 hasCustomPrompt="1"/>
          </p:nvPr>
        </p:nvSpPr>
        <p:spPr>
          <a:xfrm>
            <a:off x="522288" y="3732213"/>
            <a:ext cx="8305800" cy="60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For A*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4600" y="3581400"/>
            <a:ext cx="2973388" cy="2000250"/>
            <a:chOff x="3962400" y="2343154"/>
            <a:chExt cx="2974137" cy="2000246"/>
          </a:xfrm>
        </p:grpSpPr>
        <p:sp>
          <p:nvSpPr>
            <p:cNvPr id="31772" name="Line 9"/>
            <p:cNvSpPr/>
            <p:nvPr/>
          </p:nvSpPr>
          <p:spPr>
            <a:xfrm flipV="1">
              <a:off x="5638800" y="35052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73" name="Oval 13"/>
            <p:cNvSpPr/>
            <p:nvPr/>
          </p:nvSpPr>
          <p:spPr>
            <a:xfrm>
              <a:off x="6248400" y="3186113"/>
              <a:ext cx="419100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1774" name="Freeform 14"/>
            <p:cNvSpPr/>
            <p:nvPr/>
          </p:nvSpPr>
          <p:spPr>
            <a:xfrm flipV="1">
              <a:off x="3962400" y="2749551"/>
              <a:ext cx="2420937" cy="45561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485" h="524">
                  <a:moveTo>
                    <a:pt x="0" y="16"/>
                  </a:moveTo>
                  <a:cubicBezTo>
                    <a:pt x="63" y="74"/>
                    <a:pt x="151" y="282"/>
                    <a:pt x="373" y="367"/>
                  </a:cubicBezTo>
                  <a:cubicBezTo>
                    <a:pt x="595" y="452"/>
                    <a:pt x="1045" y="524"/>
                    <a:pt x="1333" y="524"/>
                  </a:cubicBezTo>
                  <a:cubicBezTo>
                    <a:pt x="1621" y="524"/>
                    <a:pt x="1909" y="454"/>
                    <a:pt x="2101" y="367"/>
                  </a:cubicBezTo>
                  <a:cubicBezTo>
                    <a:pt x="2293" y="280"/>
                    <a:pt x="2389" y="140"/>
                    <a:pt x="2485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5" name="Freeform 16"/>
            <p:cNvSpPr/>
            <p:nvPr/>
          </p:nvSpPr>
          <p:spPr>
            <a:xfrm flipV="1">
              <a:off x="4267201" y="3498849"/>
              <a:ext cx="2669336" cy="84455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2056" h="544">
                  <a:moveTo>
                    <a:pt x="1824" y="544"/>
                  </a:moveTo>
                  <a:cubicBezTo>
                    <a:pt x="1940" y="464"/>
                    <a:pt x="2056" y="384"/>
                    <a:pt x="2016" y="304"/>
                  </a:cubicBezTo>
                  <a:cubicBezTo>
                    <a:pt x="1976" y="224"/>
                    <a:pt x="1848" y="104"/>
                    <a:pt x="1584" y="64"/>
                  </a:cubicBezTo>
                  <a:cubicBezTo>
                    <a:pt x="1320" y="24"/>
                    <a:pt x="696" y="0"/>
                    <a:pt x="432" y="64"/>
                  </a:cubicBezTo>
                  <a:cubicBezTo>
                    <a:pt x="168" y="128"/>
                    <a:pt x="84" y="288"/>
                    <a:pt x="0" y="448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6" name="Text Box 17"/>
            <p:cNvSpPr txBox="1"/>
            <p:nvPr/>
          </p:nvSpPr>
          <p:spPr>
            <a:xfrm>
              <a:off x="4097338" y="2343154"/>
              <a:ext cx="339725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31777" name="组合 19"/>
            <p:cNvGrpSpPr/>
            <p:nvPr/>
          </p:nvGrpSpPr>
          <p:grpSpPr>
            <a:xfrm>
              <a:off x="4267715" y="3152776"/>
              <a:ext cx="1477447" cy="733425"/>
              <a:chOff x="2376490" y="2698750"/>
              <a:chExt cx="1477447" cy="733425"/>
            </a:xfrm>
          </p:grpSpPr>
          <p:grpSp>
            <p:nvGrpSpPr>
              <p:cNvPr id="31779" name="Group 4"/>
              <p:cNvGrpSpPr/>
              <p:nvPr/>
            </p:nvGrpSpPr>
            <p:grpSpPr>
              <a:xfrm>
                <a:off x="2376490" y="2819400"/>
                <a:ext cx="847726" cy="457200"/>
                <a:chOff x="1497" y="1776"/>
                <a:chExt cx="534" cy="288"/>
              </a:xfrm>
            </p:grpSpPr>
            <p:sp>
              <p:nvSpPr>
                <p:cNvPr id="31782" name="Text Box 6"/>
                <p:cNvSpPr txBox="1"/>
                <p:nvPr/>
              </p:nvSpPr>
              <p:spPr>
                <a:xfrm>
                  <a:off x="1776" y="177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83" name="Line 7"/>
                <p:cNvSpPr/>
                <p:nvPr/>
              </p:nvSpPr>
              <p:spPr>
                <a:xfrm flipV="1">
                  <a:off x="1497" y="1974"/>
                  <a:ext cx="135" cy="5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31780" name="任意多边形 21"/>
              <p:cNvSpPr/>
              <p:nvPr/>
            </p:nvSpPr>
            <p:spPr>
              <a:xfrm>
                <a:off x="2590801" y="2698750"/>
                <a:ext cx="1263136" cy="733425"/>
              </a:xfrm>
              <a:custGeom>
                <a:avLst/>
                <a:gdLst/>
                <a:ahLst/>
                <a:cxnLst>
                  <a:cxn ang="0">
                    <a:pos x="9537" y="433388"/>
                  </a:cxn>
                  <a:cxn ang="0">
                    <a:pos x="61924" y="400050"/>
                  </a:cxn>
                  <a:cxn ang="0">
                    <a:pos x="109549" y="366713"/>
                  </a:cxn>
                  <a:cxn ang="0">
                    <a:pos x="133362" y="347663"/>
                  </a:cxn>
                  <a:cxn ang="0">
                    <a:pos x="180987" y="319088"/>
                  </a:cxn>
                  <a:cxn ang="0">
                    <a:pos x="209562" y="300038"/>
                  </a:cxn>
                  <a:cxn ang="0">
                    <a:pos x="247662" y="257175"/>
                  </a:cxn>
                  <a:cxn ang="0">
                    <a:pos x="285762" y="223838"/>
                  </a:cxn>
                  <a:cxn ang="0">
                    <a:pos x="319099" y="195263"/>
                  </a:cxn>
                  <a:cxn ang="0">
                    <a:pos x="352437" y="171450"/>
                  </a:cxn>
                  <a:cxn ang="0">
                    <a:pos x="390537" y="133350"/>
                  </a:cxn>
                  <a:cxn ang="0">
                    <a:pos x="404824" y="104775"/>
                  </a:cxn>
                  <a:cxn ang="0">
                    <a:pos x="457212" y="90488"/>
                  </a:cxn>
                  <a:cxn ang="0">
                    <a:pos x="485787" y="119063"/>
                  </a:cxn>
                  <a:cxn ang="0">
                    <a:pos x="561987" y="133350"/>
                  </a:cxn>
                  <a:cxn ang="0">
                    <a:pos x="604849" y="123825"/>
                  </a:cxn>
                  <a:cxn ang="0">
                    <a:pos x="647712" y="109538"/>
                  </a:cxn>
                  <a:cxn ang="0">
                    <a:pos x="747724" y="85725"/>
                  </a:cxn>
                  <a:cxn ang="0">
                    <a:pos x="876312" y="66675"/>
                  </a:cxn>
                  <a:cxn ang="0">
                    <a:pos x="928699" y="33338"/>
                  </a:cxn>
                  <a:cxn ang="0">
                    <a:pos x="962037" y="19050"/>
                  </a:cxn>
                  <a:cxn ang="0">
                    <a:pos x="1042999" y="14288"/>
                  </a:cxn>
                  <a:cxn ang="0">
                    <a:pos x="1066812" y="42863"/>
                  </a:cxn>
                  <a:cxn ang="0">
                    <a:pos x="1119199" y="90488"/>
                  </a:cxn>
                  <a:cxn ang="0">
                    <a:pos x="1166824" y="142875"/>
                  </a:cxn>
                  <a:cxn ang="0">
                    <a:pos x="1176349" y="180975"/>
                  </a:cxn>
                  <a:cxn ang="0">
                    <a:pos x="1190637" y="214313"/>
                  </a:cxn>
                  <a:cxn ang="0">
                    <a:pos x="1200162" y="252413"/>
                  </a:cxn>
                  <a:cxn ang="0">
                    <a:pos x="1223974" y="328613"/>
                  </a:cxn>
                  <a:cxn ang="0">
                    <a:pos x="1238262" y="419100"/>
                  </a:cxn>
                  <a:cxn ang="0">
                    <a:pos x="1257312" y="623888"/>
                  </a:cxn>
                  <a:cxn ang="0">
                    <a:pos x="1238262" y="647700"/>
                  </a:cxn>
                  <a:cxn ang="0">
                    <a:pos x="1181112" y="681038"/>
                  </a:cxn>
                  <a:cxn ang="0">
                    <a:pos x="1138249" y="704850"/>
                  </a:cxn>
                  <a:cxn ang="0">
                    <a:pos x="1076337" y="723900"/>
                  </a:cxn>
                  <a:cxn ang="0">
                    <a:pos x="942987" y="723900"/>
                  </a:cxn>
                  <a:cxn ang="0">
                    <a:pos x="881074" y="704850"/>
                  </a:cxn>
                  <a:cxn ang="0">
                    <a:pos x="852499" y="681038"/>
                  </a:cxn>
                  <a:cxn ang="0">
                    <a:pos x="800112" y="619125"/>
                  </a:cxn>
                  <a:cxn ang="0">
                    <a:pos x="766774" y="561975"/>
                  </a:cxn>
                  <a:cxn ang="0">
                    <a:pos x="742962" y="538163"/>
                  </a:cxn>
                  <a:cxn ang="0">
                    <a:pos x="652474" y="519113"/>
                  </a:cxn>
                  <a:cxn ang="0">
                    <a:pos x="619137" y="533400"/>
                  </a:cxn>
                  <a:cxn ang="0">
                    <a:pos x="581037" y="571500"/>
                  </a:cxn>
                  <a:cxn ang="0">
                    <a:pos x="542937" y="595313"/>
                  </a:cxn>
                  <a:cxn ang="0">
                    <a:pos x="485787" y="571500"/>
                  </a:cxn>
                  <a:cxn ang="0">
                    <a:pos x="395299" y="523875"/>
                  </a:cxn>
                  <a:cxn ang="0">
                    <a:pos x="333387" y="504825"/>
                  </a:cxn>
                  <a:cxn ang="0">
                    <a:pos x="285762" y="485775"/>
                  </a:cxn>
                  <a:cxn ang="0">
                    <a:pos x="147649" y="466725"/>
                  </a:cxn>
                  <a:cxn ang="0">
                    <a:pos x="71449" y="447675"/>
                  </a:cxn>
                  <a:cxn ang="0">
                    <a:pos x="12" y="423863"/>
                  </a:cxn>
                </a:cxnLst>
                <a:pathLst>
                  <a:path w="1263136" h="733425">
                    <a:moveTo>
                      <a:pt x="9537" y="433388"/>
                    </a:moveTo>
                    <a:lnTo>
                      <a:pt x="9537" y="433388"/>
                    </a:lnTo>
                    <a:cubicBezTo>
                      <a:pt x="20649" y="423863"/>
                      <a:pt x="30526" y="412671"/>
                      <a:pt x="42874" y="404813"/>
                    </a:cubicBezTo>
                    <a:cubicBezTo>
                      <a:pt x="48396" y="401299"/>
                      <a:pt x="56373" y="403519"/>
                      <a:pt x="61924" y="400050"/>
                    </a:cubicBezTo>
                    <a:cubicBezTo>
                      <a:pt x="69539" y="395290"/>
                      <a:pt x="74156" y="386844"/>
                      <a:pt x="80974" y="381000"/>
                    </a:cubicBezTo>
                    <a:cubicBezTo>
                      <a:pt x="92724" y="370929"/>
                      <a:pt x="95721" y="371322"/>
                      <a:pt x="109549" y="366713"/>
                    </a:cubicBezTo>
                    <a:cubicBezTo>
                      <a:pt x="112724" y="361950"/>
                      <a:pt x="114604" y="356001"/>
                      <a:pt x="119074" y="352425"/>
                    </a:cubicBezTo>
                    <a:cubicBezTo>
                      <a:pt x="122994" y="349289"/>
                      <a:pt x="128872" y="349908"/>
                      <a:pt x="133362" y="347663"/>
                    </a:cubicBezTo>
                    <a:cubicBezTo>
                      <a:pt x="170299" y="329195"/>
                      <a:pt x="126016" y="345350"/>
                      <a:pt x="161937" y="333375"/>
                    </a:cubicBezTo>
                    <a:cubicBezTo>
                      <a:pt x="168287" y="328613"/>
                      <a:pt x="174961" y="324254"/>
                      <a:pt x="180987" y="319088"/>
                    </a:cubicBezTo>
                    <a:cubicBezTo>
                      <a:pt x="186101" y="314705"/>
                      <a:pt x="189670" y="308536"/>
                      <a:pt x="195274" y="304800"/>
                    </a:cubicBezTo>
                    <a:cubicBezTo>
                      <a:pt x="199451" y="302015"/>
                      <a:pt x="204799" y="301625"/>
                      <a:pt x="209562" y="300038"/>
                    </a:cubicBezTo>
                    <a:cubicBezTo>
                      <a:pt x="219087" y="290513"/>
                      <a:pt x="230665" y="282671"/>
                      <a:pt x="238137" y="271463"/>
                    </a:cubicBezTo>
                    <a:cubicBezTo>
                      <a:pt x="241312" y="266700"/>
                      <a:pt x="243192" y="260751"/>
                      <a:pt x="247662" y="257175"/>
                    </a:cubicBezTo>
                    <a:cubicBezTo>
                      <a:pt x="251582" y="254039"/>
                      <a:pt x="257187" y="254000"/>
                      <a:pt x="261949" y="252413"/>
                    </a:cubicBezTo>
                    <a:cubicBezTo>
                      <a:pt x="282384" y="211543"/>
                      <a:pt x="258835" y="250765"/>
                      <a:pt x="285762" y="223838"/>
                    </a:cubicBezTo>
                    <a:cubicBezTo>
                      <a:pt x="289809" y="219791"/>
                      <a:pt x="290941" y="213275"/>
                      <a:pt x="295287" y="209550"/>
                    </a:cubicBezTo>
                    <a:cubicBezTo>
                      <a:pt x="302315" y="203526"/>
                      <a:pt x="311694" y="200817"/>
                      <a:pt x="319099" y="195263"/>
                    </a:cubicBezTo>
                    <a:cubicBezTo>
                      <a:pt x="324487" y="191222"/>
                      <a:pt x="327906" y="184890"/>
                      <a:pt x="333387" y="180975"/>
                    </a:cubicBezTo>
                    <a:cubicBezTo>
                      <a:pt x="339164" y="176848"/>
                      <a:pt x="346660" y="175576"/>
                      <a:pt x="352437" y="171450"/>
                    </a:cubicBezTo>
                    <a:cubicBezTo>
                      <a:pt x="379745" y="151945"/>
                      <a:pt x="355362" y="163762"/>
                      <a:pt x="376249" y="142875"/>
                    </a:cubicBezTo>
                    <a:cubicBezTo>
                      <a:pt x="380296" y="138828"/>
                      <a:pt x="385774" y="136525"/>
                      <a:pt x="390537" y="133350"/>
                    </a:cubicBezTo>
                    <a:cubicBezTo>
                      <a:pt x="393712" y="128588"/>
                      <a:pt x="397502" y="124182"/>
                      <a:pt x="400062" y="119063"/>
                    </a:cubicBezTo>
                    <a:cubicBezTo>
                      <a:pt x="402307" y="114573"/>
                      <a:pt x="401274" y="108325"/>
                      <a:pt x="404824" y="104775"/>
                    </a:cubicBezTo>
                    <a:cubicBezTo>
                      <a:pt x="412919" y="96680"/>
                      <a:pt x="433399" y="85725"/>
                      <a:pt x="433399" y="85725"/>
                    </a:cubicBezTo>
                    <a:cubicBezTo>
                      <a:pt x="441337" y="87313"/>
                      <a:pt x="450348" y="86198"/>
                      <a:pt x="457212" y="90488"/>
                    </a:cubicBezTo>
                    <a:cubicBezTo>
                      <a:pt x="463943" y="94695"/>
                      <a:pt x="465886" y="103925"/>
                      <a:pt x="471499" y="109538"/>
                    </a:cubicBezTo>
                    <a:cubicBezTo>
                      <a:pt x="475546" y="113585"/>
                      <a:pt x="481024" y="115888"/>
                      <a:pt x="485787" y="119063"/>
                    </a:cubicBezTo>
                    <a:cubicBezTo>
                      <a:pt x="487374" y="123825"/>
                      <a:pt x="486372" y="130565"/>
                      <a:pt x="490549" y="133350"/>
                    </a:cubicBezTo>
                    <a:cubicBezTo>
                      <a:pt x="505990" y="143644"/>
                      <a:pt x="553641" y="134185"/>
                      <a:pt x="561987" y="133350"/>
                    </a:cubicBezTo>
                    <a:cubicBezTo>
                      <a:pt x="566749" y="131763"/>
                      <a:pt x="571374" y="129677"/>
                      <a:pt x="576274" y="128588"/>
                    </a:cubicBezTo>
                    <a:cubicBezTo>
                      <a:pt x="585700" y="126493"/>
                      <a:pt x="595600" y="126600"/>
                      <a:pt x="604849" y="123825"/>
                    </a:cubicBezTo>
                    <a:cubicBezTo>
                      <a:pt x="611649" y="121785"/>
                      <a:pt x="617164" y="116545"/>
                      <a:pt x="623899" y="114300"/>
                    </a:cubicBezTo>
                    <a:cubicBezTo>
                      <a:pt x="631578" y="111740"/>
                      <a:pt x="639902" y="111668"/>
                      <a:pt x="647712" y="109538"/>
                    </a:cubicBezTo>
                    <a:cubicBezTo>
                      <a:pt x="681112" y="100429"/>
                      <a:pt x="667449" y="100828"/>
                      <a:pt x="695337" y="95250"/>
                    </a:cubicBezTo>
                    <a:cubicBezTo>
                      <a:pt x="731841" y="87949"/>
                      <a:pt x="714490" y="93395"/>
                      <a:pt x="747724" y="85725"/>
                    </a:cubicBezTo>
                    <a:cubicBezTo>
                      <a:pt x="760480" y="82781"/>
                      <a:pt x="772874" y="78118"/>
                      <a:pt x="785824" y="76200"/>
                    </a:cubicBezTo>
                    <a:cubicBezTo>
                      <a:pt x="815826" y="71755"/>
                      <a:pt x="876312" y="66675"/>
                      <a:pt x="876312" y="66675"/>
                    </a:cubicBezTo>
                    <a:cubicBezTo>
                      <a:pt x="887932" y="62802"/>
                      <a:pt x="895655" y="61620"/>
                      <a:pt x="904887" y="52388"/>
                    </a:cubicBezTo>
                    <a:cubicBezTo>
                      <a:pt x="926429" y="30846"/>
                      <a:pt x="900885" y="42609"/>
                      <a:pt x="928699" y="33338"/>
                    </a:cubicBezTo>
                    <a:cubicBezTo>
                      <a:pt x="933462" y="30163"/>
                      <a:pt x="937726" y="26068"/>
                      <a:pt x="942987" y="23813"/>
                    </a:cubicBezTo>
                    <a:cubicBezTo>
                      <a:pt x="949003" y="21235"/>
                      <a:pt x="955768" y="20931"/>
                      <a:pt x="962037" y="19050"/>
                    </a:cubicBezTo>
                    <a:cubicBezTo>
                      <a:pt x="992952" y="9775"/>
                      <a:pt x="984020" y="13920"/>
                      <a:pt x="1004899" y="0"/>
                    </a:cubicBezTo>
                    <a:cubicBezTo>
                      <a:pt x="1020239" y="3835"/>
                      <a:pt x="1029589" y="4710"/>
                      <a:pt x="1042999" y="14288"/>
                    </a:cubicBezTo>
                    <a:cubicBezTo>
                      <a:pt x="1048480" y="18203"/>
                      <a:pt x="1052975" y="23401"/>
                      <a:pt x="1057287" y="28575"/>
                    </a:cubicBezTo>
                    <a:cubicBezTo>
                      <a:pt x="1060951" y="32972"/>
                      <a:pt x="1062342" y="39287"/>
                      <a:pt x="1066812" y="42863"/>
                    </a:cubicBezTo>
                    <a:cubicBezTo>
                      <a:pt x="1070732" y="45999"/>
                      <a:pt x="1076337" y="46038"/>
                      <a:pt x="1081099" y="47625"/>
                    </a:cubicBezTo>
                    <a:cubicBezTo>
                      <a:pt x="1090175" y="61239"/>
                      <a:pt x="1105218" y="85828"/>
                      <a:pt x="1119199" y="90488"/>
                    </a:cubicBezTo>
                    <a:lnTo>
                      <a:pt x="1133487" y="95250"/>
                    </a:lnTo>
                    <a:cubicBezTo>
                      <a:pt x="1140007" y="103944"/>
                      <a:pt x="1164479" y="135841"/>
                      <a:pt x="1166824" y="142875"/>
                    </a:cubicBezTo>
                    <a:cubicBezTo>
                      <a:pt x="1168412" y="147638"/>
                      <a:pt x="1170369" y="152293"/>
                      <a:pt x="1171587" y="157163"/>
                    </a:cubicBezTo>
                    <a:cubicBezTo>
                      <a:pt x="1173550" y="165016"/>
                      <a:pt x="1173507" y="173396"/>
                      <a:pt x="1176349" y="180975"/>
                    </a:cubicBezTo>
                    <a:cubicBezTo>
                      <a:pt x="1178359" y="186335"/>
                      <a:pt x="1182699" y="190500"/>
                      <a:pt x="1185874" y="195263"/>
                    </a:cubicBezTo>
                    <a:cubicBezTo>
                      <a:pt x="1187462" y="201613"/>
                      <a:pt x="1189217" y="207923"/>
                      <a:pt x="1190637" y="214313"/>
                    </a:cubicBezTo>
                    <a:cubicBezTo>
                      <a:pt x="1192393" y="222215"/>
                      <a:pt x="1193436" y="230272"/>
                      <a:pt x="1195399" y="238125"/>
                    </a:cubicBezTo>
                    <a:cubicBezTo>
                      <a:pt x="1196617" y="242995"/>
                      <a:pt x="1198841" y="247570"/>
                      <a:pt x="1200162" y="252413"/>
                    </a:cubicBezTo>
                    <a:cubicBezTo>
                      <a:pt x="1203607" y="265043"/>
                      <a:pt x="1204825" y="278358"/>
                      <a:pt x="1209687" y="290513"/>
                    </a:cubicBezTo>
                    <a:cubicBezTo>
                      <a:pt x="1212606" y="297810"/>
                      <a:pt x="1221483" y="318651"/>
                      <a:pt x="1223974" y="328613"/>
                    </a:cubicBezTo>
                    <a:cubicBezTo>
                      <a:pt x="1230041" y="352881"/>
                      <a:pt x="1229641" y="363516"/>
                      <a:pt x="1233499" y="390525"/>
                    </a:cubicBezTo>
                    <a:cubicBezTo>
                      <a:pt x="1234865" y="400084"/>
                      <a:pt x="1236368" y="409631"/>
                      <a:pt x="1238262" y="419100"/>
                    </a:cubicBezTo>
                    <a:cubicBezTo>
                      <a:pt x="1241862" y="437100"/>
                      <a:pt x="1246472" y="448493"/>
                      <a:pt x="1252549" y="466725"/>
                    </a:cubicBezTo>
                    <a:cubicBezTo>
                      <a:pt x="1259727" y="524148"/>
                      <a:pt x="1269597" y="565533"/>
                      <a:pt x="1257312" y="623888"/>
                    </a:cubicBezTo>
                    <a:cubicBezTo>
                      <a:pt x="1256133" y="629489"/>
                      <a:pt x="1247787" y="630238"/>
                      <a:pt x="1243024" y="633413"/>
                    </a:cubicBezTo>
                    <a:cubicBezTo>
                      <a:pt x="1241437" y="638175"/>
                      <a:pt x="1241398" y="643780"/>
                      <a:pt x="1238262" y="647700"/>
                    </a:cubicBezTo>
                    <a:cubicBezTo>
                      <a:pt x="1228115" y="660384"/>
                      <a:pt x="1222109" y="655086"/>
                      <a:pt x="1209687" y="661988"/>
                    </a:cubicBezTo>
                    <a:cubicBezTo>
                      <a:pt x="1199680" y="667548"/>
                      <a:pt x="1189207" y="672944"/>
                      <a:pt x="1181112" y="681038"/>
                    </a:cubicBezTo>
                    <a:cubicBezTo>
                      <a:pt x="1176349" y="685800"/>
                      <a:pt x="1172712" y="692054"/>
                      <a:pt x="1166824" y="695325"/>
                    </a:cubicBezTo>
                    <a:cubicBezTo>
                      <a:pt x="1158047" y="700201"/>
                      <a:pt x="1138249" y="704850"/>
                      <a:pt x="1138249" y="704850"/>
                    </a:cubicBezTo>
                    <a:cubicBezTo>
                      <a:pt x="1131899" y="709613"/>
                      <a:pt x="1126786" y="716804"/>
                      <a:pt x="1119199" y="719138"/>
                    </a:cubicBezTo>
                    <a:cubicBezTo>
                      <a:pt x="1105459" y="723366"/>
                      <a:pt x="1090592" y="722041"/>
                      <a:pt x="1076337" y="723900"/>
                    </a:cubicBezTo>
                    <a:cubicBezTo>
                      <a:pt x="1054075" y="726804"/>
                      <a:pt x="1031887" y="730250"/>
                      <a:pt x="1009662" y="733425"/>
                    </a:cubicBezTo>
                    <a:cubicBezTo>
                      <a:pt x="987437" y="730250"/>
                      <a:pt x="965132" y="727591"/>
                      <a:pt x="942987" y="723900"/>
                    </a:cubicBezTo>
                    <a:cubicBezTo>
                      <a:pt x="920160" y="720096"/>
                      <a:pt x="924115" y="717610"/>
                      <a:pt x="900124" y="709613"/>
                    </a:cubicBezTo>
                    <a:cubicBezTo>
                      <a:pt x="893914" y="707543"/>
                      <a:pt x="887424" y="706438"/>
                      <a:pt x="881074" y="704850"/>
                    </a:cubicBezTo>
                    <a:cubicBezTo>
                      <a:pt x="876312" y="700088"/>
                      <a:pt x="871961" y="694875"/>
                      <a:pt x="866787" y="690563"/>
                    </a:cubicBezTo>
                    <a:cubicBezTo>
                      <a:pt x="862390" y="686899"/>
                      <a:pt x="856546" y="685085"/>
                      <a:pt x="852499" y="681038"/>
                    </a:cubicBezTo>
                    <a:cubicBezTo>
                      <a:pt x="848452" y="676991"/>
                      <a:pt x="846777" y="671028"/>
                      <a:pt x="842974" y="666750"/>
                    </a:cubicBezTo>
                    <a:cubicBezTo>
                      <a:pt x="806614" y="625845"/>
                      <a:pt x="823761" y="652910"/>
                      <a:pt x="800112" y="619125"/>
                    </a:cubicBezTo>
                    <a:cubicBezTo>
                      <a:pt x="793547" y="609747"/>
                      <a:pt x="784683" y="601410"/>
                      <a:pt x="781062" y="590550"/>
                    </a:cubicBezTo>
                    <a:cubicBezTo>
                      <a:pt x="777925" y="581139"/>
                      <a:pt x="775166" y="568689"/>
                      <a:pt x="766774" y="561975"/>
                    </a:cubicBezTo>
                    <a:cubicBezTo>
                      <a:pt x="762854" y="558839"/>
                      <a:pt x="757249" y="558800"/>
                      <a:pt x="752487" y="557213"/>
                    </a:cubicBezTo>
                    <a:cubicBezTo>
                      <a:pt x="749312" y="550863"/>
                      <a:pt x="747982" y="543183"/>
                      <a:pt x="742962" y="538163"/>
                    </a:cubicBezTo>
                    <a:cubicBezTo>
                      <a:pt x="726586" y="521787"/>
                      <a:pt x="718065" y="520339"/>
                      <a:pt x="700099" y="514350"/>
                    </a:cubicBezTo>
                    <a:cubicBezTo>
                      <a:pt x="684224" y="515938"/>
                      <a:pt x="668074" y="515770"/>
                      <a:pt x="652474" y="519113"/>
                    </a:cubicBezTo>
                    <a:cubicBezTo>
                      <a:pt x="645532" y="520601"/>
                      <a:pt x="639950" y="525841"/>
                      <a:pt x="633424" y="528638"/>
                    </a:cubicBezTo>
                    <a:cubicBezTo>
                      <a:pt x="628810" y="530615"/>
                      <a:pt x="623899" y="531813"/>
                      <a:pt x="619137" y="533400"/>
                    </a:cubicBezTo>
                    <a:cubicBezTo>
                      <a:pt x="615962" y="538163"/>
                      <a:pt x="613659" y="543641"/>
                      <a:pt x="609612" y="547688"/>
                    </a:cubicBezTo>
                    <a:cubicBezTo>
                      <a:pt x="572151" y="585149"/>
                      <a:pt x="620044" y="524691"/>
                      <a:pt x="581037" y="571500"/>
                    </a:cubicBezTo>
                    <a:cubicBezTo>
                      <a:pt x="577373" y="575897"/>
                      <a:pt x="576366" y="582754"/>
                      <a:pt x="571512" y="585788"/>
                    </a:cubicBezTo>
                    <a:cubicBezTo>
                      <a:pt x="562998" y="591109"/>
                      <a:pt x="542937" y="595313"/>
                      <a:pt x="542937" y="595313"/>
                    </a:cubicBezTo>
                    <a:cubicBezTo>
                      <a:pt x="490821" y="577940"/>
                      <a:pt x="569763" y="605648"/>
                      <a:pt x="514362" y="581025"/>
                    </a:cubicBezTo>
                    <a:cubicBezTo>
                      <a:pt x="505187" y="576947"/>
                      <a:pt x="495312" y="574675"/>
                      <a:pt x="485787" y="571500"/>
                    </a:cubicBezTo>
                    <a:cubicBezTo>
                      <a:pt x="474850" y="567854"/>
                      <a:pt x="456644" y="562098"/>
                      <a:pt x="447687" y="557213"/>
                    </a:cubicBezTo>
                    <a:cubicBezTo>
                      <a:pt x="406177" y="534571"/>
                      <a:pt x="433160" y="542805"/>
                      <a:pt x="395299" y="523875"/>
                    </a:cubicBezTo>
                    <a:cubicBezTo>
                      <a:pt x="387301" y="519876"/>
                      <a:pt x="369585" y="516637"/>
                      <a:pt x="361962" y="514350"/>
                    </a:cubicBezTo>
                    <a:cubicBezTo>
                      <a:pt x="352345" y="511465"/>
                      <a:pt x="341741" y="510394"/>
                      <a:pt x="333387" y="504825"/>
                    </a:cubicBezTo>
                    <a:cubicBezTo>
                      <a:pt x="328624" y="501650"/>
                      <a:pt x="324219" y="497860"/>
                      <a:pt x="319099" y="495300"/>
                    </a:cubicBezTo>
                    <a:cubicBezTo>
                      <a:pt x="311491" y="491496"/>
                      <a:pt x="292877" y="487808"/>
                      <a:pt x="285762" y="485775"/>
                    </a:cubicBezTo>
                    <a:cubicBezTo>
                      <a:pt x="240812" y="472932"/>
                      <a:pt x="314615" y="483889"/>
                      <a:pt x="200037" y="476250"/>
                    </a:cubicBezTo>
                    <a:cubicBezTo>
                      <a:pt x="192306" y="475146"/>
                      <a:pt x="158880" y="471538"/>
                      <a:pt x="147649" y="466725"/>
                    </a:cubicBezTo>
                    <a:cubicBezTo>
                      <a:pt x="142388" y="464470"/>
                      <a:pt x="138792" y="459010"/>
                      <a:pt x="133362" y="457200"/>
                    </a:cubicBezTo>
                    <a:cubicBezTo>
                      <a:pt x="128412" y="455550"/>
                      <a:pt x="74010" y="448041"/>
                      <a:pt x="71449" y="447675"/>
                    </a:cubicBezTo>
                    <a:cubicBezTo>
                      <a:pt x="66687" y="446088"/>
                      <a:pt x="62131" y="443623"/>
                      <a:pt x="57162" y="442913"/>
                    </a:cubicBezTo>
                    <a:cubicBezTo>
                      <a:pt x="8337" y="435938"/>
                      <a:pt x="7867" y="455288"/>
                      <a:pt x="12" y="423863"/>
                    </a:cubicBezTo>
                    <a:cubicBezTo>
                      <a:pt x="-373" y="422323"/>
                      <a:pt x="7950" y="431801"/>
                      <a:pt x="9537" y="43338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81" name="Oval 10"/>
              <p:cNvSpPr/>
              <p:nvPr/>
            </p:nvSpPr>
            <p:spPr>
              <a:xfrm>
                <a:off x="3329525" y="2852737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778" name="Text Box 15"/>
            <p:cNvSpPr txBox="1"/>
            <p:nvPr/>
          </p:nvSpPr>
          <p:spPr>
            <a:xfrm>
              <a:off x="5784849" y="3054351"/>
              <a:ext cx="339725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1749" name="Rectangle 4"/>
          <p:cNvSpPr/>
          <p:nvPr/>
        </p:nvSpPr>
        <p:spPr>
          <a:xfrm>
            <a:off x="555625" y="1676400"/>
            <a:ext cx="8305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For A | B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1750" name="组合 28"/>
          <p:cNvGrpSpPr/>
          <p:nvPr/>
        </p:nvGrpSpPr>
        <p:grpSpPr>
          <a:xfrm>
            <a:off x="2895600" y="1865313"/>
            <a:ext cx="4267200" cy="1771650"/>
            <a:chOff x="1790700" y="3849687"/>
            <a:chExt cx="4267200" cy="1772821"/>
          </a:xfrm>
        </p:grpSpPr>
        <p:sp>
          <p:nvSpPr>
            <p:cNvPr id="31751" name="Oval 31"/>
            <p:cNvSpPr/>
            <p:nvPr/>
          </p:nvSpPr>
          <p:spPr>
            <a:xfrm>
              <a:off x="2400300" y="4533900"/>
              <a:ext cx="419100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1752" name="Line 33"/>
            <p:cNvSpPr/>
            <p:nvPr/>
          </p:nvSpPr>
          <p:spPr>
            <a:xfrm flipV="1">
              <a:off x="1790700" y="47625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1753" name="组合 31"/>
            <p:cNvGrpSpPr/>
            <p:nvPr/>
          </p:nvGrpSpPr>
          <p:grpSpPr>
            <a:xfrm>
              <a:off x="4495800" y="3962400"/>
              <a:ext cx="1562100" cy="1304925"/>
              <a:chOff x="4648200" y="4038601"/>
              <a:chExt cx="1562100" cy="1304925"/>
            </a:xfrm>
          </p:grpSpPr>
          <p:sp>
            <p:nvSpPr>
              <p:cNvPr id="31767" name="Line 28"/>
              <p:cNvSpPr/>
              <p:nvPr/>
            </p:nvSpPr>
            <p:spPr>
              <a:xfrm flipV="1">
                <a:off x="4648200" y="4876801"/>
                <a:ext cx="1219200" cy="4667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1768" name="Text Box 30"/>
              <p:cNvSpPr txBox="1"/>
              <p:nvPr/>
            </p:nvSpPr>
            <p:spPr>
              <a:xfrm>
                <a:off x="5105400" y="4648201"/>
                <a:ext cx="339725" cy="519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1769" name="Oval 38"/>
              <p:cNvSpPr/>
              <p:nvPr/>
            </p:nvSpPr>
            <p:spPr>
              <a:xfrm>
                <a:off x="5791200" y="4495801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31770" name="Line 39"/>
              <p:cNvSpPr/>
              <p:nvPr/>
            </p:nvSpPr>
            <p:spPr>
              <a:xfrm>
                <a:off x="4648200" y="4267201"/>
                <a:ext cx="1143000" cy="3810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1771" name="Text Box 40"/>
              <p:cNvSpPr txBox="1"/>
              <p:nvPr/>
            </p:nvSpPr>
            <p:spPr>
              <a:xfrm>
                <a:off x="5181600" y="4038601"/>
                <a:ext cx="339725" cy="519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31754" name="组合 32"/>
            <p:cNvGrpSpPr/>
            <p:nvPr/>
          </p:nvGrpSpPr>
          <p:grpSpPr>
            <a:xfrm>
              <a:off x="2763022" y="3849687"/>
              <a:ext cx="1842573" cy="733425"/>
              <a:chOff x="2011364" y="2698750"/>
              <a:chExt cx="1842573" cy="733425"/>
            </a:xfrm>
          </p:grpSpPr>
          <p:grpSp>
            <p:nvGrpSpPr>
              <p:cNvPr id="31762" name="Group 4"/>
              <p:cNvGrpSpPr/>
              <p:nvPr/>
            </p:nvGrpSpPr>
            <p:grpSpPr>
              <a:xfrm>
                <a:off x="2011364" y="2819402"/>
                <a:ext cx="1212851" cy="601663"/>
                <a:chOff x="1267" y="1776"/>
                <a:chExt cx="764" cy="379"/>
              </a:xfrm>
            </p:grpSpPr>
            <p:sp>
              <p:nvSpPr>
                <p:cNvPr id="31765" name="Text Box 6"/>
                <p:cNvSpPr txBox="1"/>
                <p:nvPr/>
              </p:nvSpPr>
              <p:spPr>
                <a:xfrm>
                  <a:off x="1776" y="177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6" name="Line 7"/>
                <p:cNvSpPr/>
                <p:nvPr/>
              </p:nvSpPr>
              <p:spPr>
                <a:xfrm flipV="1">
                  <a:off x="1267" y="1974"/>
                  <a:ext cx="365" cy="18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1763" name="任意多边形 41"/>
              <p:cNvSpPr/>
              <p:nvPr/>
            </p:nvSpPr>
            <p:spPr>
              <a:xfrm>
                <a:off x="2590801" y="2698750"/>
                <a:ext cx="1263136" cy="733425"/>
              </a:xfrm>
              <a:custGeom>
                <a:avLst/>
                <a:gdLst/>
                <a:ahLst/>
                <a:cxnLst>
                  <a:cxn ang="0">
                    <a:pos x="9537" y="433388"/>
                  </a:cxn>
                  <a:cxn ang="0">
                    <a:pos x="61924" y="400050"/>
                  </a:cxn>
                  <a:cxn ang="0">
                    <a:pos x="109549" y="366713"/>
                  </a:cxn>
                  <a:cxn ang="0">
                    <a:pos x="133362" y="347663"/>
                  </a:cxn>
                  <a:cxn ang="0">
                    <a:pos x="180987" y="319088"/>
                  </a:cxn>
                  <a:cxn ang="0">
                    <a:pos x="209562" y="300038"/>
                  </a:cxn>
                  <a:cxn ang="0">
                    <a:pos x="247662" y="257175"/>
                  </a:cxn>
                  <a:cxn ang="0">
                    <a:pos x="285762" y="223838"/>
                  </a:cxn>
                  <a:cxn ang="0">
                    <a:pos x="319099" y="195263"/>
                  </a:cxn>
                  <a:cxn ang="0">
                    <a:pos x="352437" y="171450"/>
                  </a:cxn>
                  <a:cxn ang="0">
                    <a:pos x="390537" y="133350"/>
                  </a:cxn>
                  <a:cxn ang="0">
                    <a:pos x="404824" y="104775"/>
                  </a:cxn>
                  <a:cxn ang="0">
                    <a:pos x="457212" y="90488"/>
                  </a:cxn>
                  <a:cxn ang="0">
                    <a:pos x="485787" y="119063"/>
                  </a:cxn>
                  <a:cxn ang="0">
                    <a:pos x="561987" y="133350"/>
                  </a:cxn>
                  <a:cxn ang="0">
                    <a:pos x="604849" y="123825"/>
                  </a:cxn>
                  <a:cxn ang="0">
                    <a:pos x="647712" y="109538"/>
                  </a:cxn>
                  <a:cxn ang="0">
                    <a:pos x="747724" y="85725"/>
                  </a:cxn>
                  <a:cxn ang="0">
                    <a:pos x="876312" y="66675"/>
                  </a:cxn>
                  <a:cxn ang="0">
                    <a:pos x="928699" y="33338"/>
                  </a:cxn>
                  <a:cxn ang="0">
                    <a:pos x="962037" y="19050"/>
                  </a:cxn>
                  <a:cxn ang="0">
                    <a:pos x="1042999" y="14288"/>
                  </a:cxn>
                  <a:cxn ang="0">
                    <a:pos x="1066812" y="42863"/>
                  </a:cxn>
                  <a:cxn ang="0">
                    <a:pos x="1119199" y="90488"/>
                  </a:cxn>
                  <a:cxn ang="0">
                    <a:pos x="1166824" y="142875"/>
                  </a:cxn>
                  <a:cxn ang="0">
                    <a:pos x="1176349" y="180975"/>
                  </a:cxn>
                  <a:cxn ang="0">
                    <a:pos x="1190637" y="214313"/>
                  </a:cxn>
                  <a:cxn ang="0">
                    <a:pos x="1200162" y="252413"/>
                  </a:cxn>
                  <a:cxn ang="0">
                    <a:pos x="1223974" y="328613"/>
                  </a:cxn>
                  <a:cxn ang="0">
                    <a:pos x="1238262" y="419100"/>
                  </a:cxn>
                  <a:cxn ang="0">
                    <a:pos x="1257312" y="623888"/>
                  </a:cxn>
                  <a:cxn ang="0">
                    <a:pos x="1238262" y="647700"/>
                  </a:cxn>
                  <a:cxn ang="0">
                    <a:pos x="1181112" y="681038"/>
                  </a:cxn>
                  <a:cxn ang="0">
                    <a:pos x="1138249" y="704850"/>
                  </a:cxn>
                  <a:cxn ang="0">
                    <a:pos x="1076337" y="723900"/>
                  </a:cxn>
                  <a:cxn ang="0">
                    <a:pos x="942987" y="723900"/>
                  </a:cxn>
                  <a:cxn ang="0">
                    <a:pos x="881074" y="704850"/>
                  </a:cxn>
                  <a:cxn ang="0">
                    <a:pos x="852499" y="681038"/>
                  </a:cxn>
                  <a:cxn ang="0">
                    <a:pos x="800112" y="619125"/>
                  </a:cxn>
                  <a:cxn ang="0">
                    <a:pos x="766774" y="561975"/>
                  </a:cxn>
                  <a:cxn ang="0">
                    <a:pos x="742962" y="538163"/>
                  </a:cxn>
                  <a:cxn ang="0">
                    <a:pos x="652474" y="519113"/>
                  </a:cxn>
                  <a:cxn ang="0">
                    <a:pos x="619137" y="533400"/>
                  </a:cxn>
                  <a:cxn ang="0">
                    <a:pos x="581037" y="571500"/>
                  </a:cxn>
                  <a:cxn ang="0">
                    <a:pos x="542937" y="595313"/>
                  </a:cxn>
                  <a:cxn ang="0">
                    <a:pos x="485787" y="571500"/>
                  </a:cxn>
                  <a:cxn ang="0">
                    <a:pos x="395299" y="523875"/>
                  </a:cxn>
                  <a:cxn ang="0">
                    <a:pos x="333387" y="504825"/>
                  </a:cxn>
                  <a:cxn ang="0">
                    <a:pos x="285762" y="485775"/>
                  </a:cxn>
                  <a:cxn ang="0">
                    <a:pos x="147649" y="466725"/>
                  </a:cxn>
                  <a:cxn ang="0">
                    <a:pos x="71449" y="447675"/>
                  </a:cxn>
                  <a:cxn ang="0">
                    <a:pos x="12" y="423863"/>
                  </a:cxn>
                </a:cxnLst>
                <a:pathLst>
                  <a:path w="1263136" h="733425">
                    <a:moveTo>
                      <a:pt x="9537" y="433388"/>
                    </a:moveTo>
                    <a:lnTo>
                      <a:pt x="9537" y="433388"/>
                    </a:lnTo>
                    <a:cubicBezTo>
                      <a:pt x="20649" y="423863"/>
                      <a:pt x="30526" y="412671"/>
                      <a:pt x="42874" y="404813"/>
                    </a:cubicBezTo>
                    <a:cubicBezTo>
                      <a:pt x="48396" y="401299"/>
                      <a:pt x="56373" y="403519"/>
                      <a:pt x="61924" y="400050"/>
                    </a:cubicBezTo>
                    <a:cubicBezTo>
                      <a:pt x="69539" y="395290"/>
                      <a:pt x="74156" y="386844"/>
                      <a:pt x="80974" y="381000"/>
                    </a:cubicBezTo>
                    <a:cubicBezTo>
                      <a:pt x="92724" y="370929"/>
                      <a:pt x="95721" y="371322"/>
                      <a:pt x="109549" y="366713"/>
                    </a:cubicBezTo>
                    <a:cubicBezTo>
                      <a:pt x="112724" y="361950"/>
                      <a:pt x="114604" y="356001"/>
                      <a:pt x="119074" y="352425"/>
                    </a:cubicBezTo>
                    <a:cubicBezTo>
                      <a:pt x="122994" y="349289"/>
                      <a:pt x="128872" y="349908"/>
                      <a:pt x="133362" y="347663"/>
                    </a:cubicBezTo>
                    <a:cubicBezTo>
                      <a:pt x="170299" y="329195"/>
                      <a:pt x="126016" y="345350"/>
                      <a:pt x="161937" y="333375"/>
                    </a:cubicBezTo>
                    <a:cubicBezTo>
                      <a:pt x="168287" y="328613"/>
                      <a:pt x="174961" y="324254"/>
                      <a:pt x="180987" y="319088"/>
                    </a:cubicBezTo>
                    <a:cubicBezTo>
                      <a:pt x="186101" y="314705"/>
                      <a:pt x="189670" y="308536"/>
                      <a:pt x="195274" y="304800"/>
                    </a:cubicBezTo>
                    <a:cubicBezTo>
                      <a:pt x="199451" y="302015"/>
                      <a:pt x="204799" y="301625"/>
                      <a:pt x="209562" y="300038"/>
                    </a:cubicBezTo>
                    <a:cubicBezTo>
                      <a:pt x="219087" y="290513"/>
                      <a:pt x="230665" y="282671"/>
                      <a:pt x="238137" y="271463"/>
                    </a:cubicBezTo>
                    <a:cubicBezTo>
                      <a:pt x="241312" y="266700"/>
                      <a:pt x="243192" y="260751"/>
                      <a:pt x="247662" y="257175"/>
                    </a:cubicBezTo>
                    <a:cubicBezTo>
                      <a:pt x="251582" y="254039"/>
                      <a:pt x="257187" y="254000"/>
                      <a:pt x="261949" y="252413"/>
                    </a:cubicBezTo>
                    <a:cubicBezTo>
                      <a:pt x="282384" y="211543"/>
                      <a:pt x="258835" y="250765"/>
                      <a:pt x="285762" y="223838"/>
                    </a:cubicBezTo>
                    <a:cubicBezTo>
                      <a:pt x="289809" y="219791"/>
                      <a:pt x="290941" y="213275"/>
                      <a:pt x="295287" y="209550"/>
                    </a:cubicBezTo>
                    <a:cubicBezTo>
                      <a:pt x="302315" y="203526"/>
                      <a:pt x="311694" y="200817"/>
                      <a:pt x="319099" y="195263"/>
                    </a:cubicBezTo>
                    <a:cubicBezTo>
                      <a:pt x="324487" y="191222"/>
                      <a:pt x="327906" y="184890"/>
                      <a:pt x="333387" y="180975"/>
                    </a:cubicBezTo>
                    <a:cubicBezTo>
                      <a:pt x="339164" y="176848"/>
                      <a:pt x="346660" y="175576"/>
                      <a:pt x="352437" y="171450"/>
                    </a:cubicBezTo>
                    <a:cubicBezTo>
                      <a:pt x="379745" y="151945"/>
                      <a:pt x="355362" y="163762"/>
                      <a:pt x="376249" y="142875"/>
                    </a:cubicBezTo>
                    <a:cubicBezTo>
                      <a:pt x="380296" y="138828"/>
                      <a:pt x="385774" y="136525"/>
                      <a:pt x="390537" y="133350"/>
                    </a:cubicBezTo>
                    <a:cubicBezTo>
                      <a:pt x="393712" y="128588"/>
                      <a:pt x="397502" y="124182"/>
                      <a:pt x="400062" y="119063"/>
                    </a:cubicBezTo>
                    <a:cubicBezTo>
                      <a:pt x="402307" y="114573"/>
                      <a:pt x="401274" y="108325"/>
                      <a:pt x="404824" y="104775"/>
                    </a:cubicBezTo>
                    <a:cubicBezTo>
                      <a:pt x="412919" y="96680"/>
                      <a:pt x="433399" y="85725"/>
                      <a:pt x="433399" y="85725"/>
                    </a:cubicBezTo>
                    <a:cubicBezTo>
                      <a:pt x="441337" y="87313"/>
                      <a:pt x="450348" y="86198"/>
                      <a:pt x="457212" y="90488"/>
                    </a:cubicBezTo>
                    <a:cubicBezTo>
                      <a:pt x="463943" y="94695"/>
                      <a:pt x="465886" y="103925"/>
                      <a:pt x="471499" y="109538"/>
                    </a:cubicBezTo>
                    <a:cubicBezTo>
                      <a:pt x="475546" y="113585"/>
                      <a:pt x="481024" y="115888"/>
                      <a:pt x="485787" y="119063"/>
                    </a:cubicBezTo>
                    <a:cubicBezTo>
                      <a:pt x="487374" y="123825"/>
                      <a:pt x="486372" y="130565"/>
                      <a:pt x="490549" y="133350"/>
                    </a:cubicBezTo>
                    <a:cubicBezTo>
                      <a:pt x="505990" y="143644"/>
                      <a:pt x="553641" y="134185"/>
                      <a:pt x="561987" y="133350"/>
                    </a:cubicBezTo>
                    <a:cubicBezTo>
                      <a:pt x="566749" y="131763"/>
                      <a:pt x="571374" y="129677"/>
                      <a:pt x="576274" y="128588"/>
                    </a:cubicBezTo>
                    <a:cubicBezTo>
                      <a:pt x="585700" y="126493"/>
                      <a:pt x="595600" y="126600"/>
                      <a:pt x="604849" y="123825"/>
                    </a:cubicBezTo>
                    <a:cubicBezTo>
                      <a:pt x="611649" y="121785"/>
                      <a:pt x="617164" y="116545"/>
                      <a:pt x="623899" y="114300"/>
                    </a:cubicBezTo>
                    <a:cubicBezTo>
                      <a:pt x="631578" y="111740"/>
                      <a:pt x="639902" y="111668"/>
                      <a:pt x="647712" y="109538"/>
                    </a:cubicBezTo>
                    <a:cubicBezTo>
                      <a:pt x="681112" y="100429"/>
                      <a:pt x="667449" y="100828"/>
                      <a:pt x="695337" y="95250"/>
                    </a:cubicBezTo>
                    <a:cubicBezTo>
                      <a:pt x="731841" y="87949"/>
                      <a:pt x="714490" y="93395"/>
                      <a:pt x="747724" y="85725"/>
                    </a:cubicBezTo>
                    <a:cubicBezTo>
                      <a:pt x="760480" y="82781"/>
                      <a:pt x="772874" y="78118"/>
                      <a:pt x="785824" y="76200"/>
                    </a:cubicBezTo>
                    <a:cubicBezTo>
                      <a:pt x="815826" y="71755"/>
                      <a:pt x="876312" y="66675"/>
                      <a:pt x="876312" y="66675"/>
                    </a:cubicBezTo>
                    <a:cubicBezTo>
                      <a:pt x="887932" y="62802"/>
                      <a:pt x="895655" y="61620"/>
                      <a:pt x="904887" y="52388"/>
                    </a:cubicBezTo>
                    <a:cubicBezTo>
                      <a:pt x="926429" y="30846"/>
                      <a:pt x="900885" y="42609"/>
                      <a:pt x="928699" y="33338"/>
                    </a:cubicBezTo>
                    <a:cubicBezTo>
                      <a:pt x="933462" y="30163"/>
                      <a:pt x="937726" y="26068"/>
                      <a:pt x="942987" y="23813"/>
                    </a:cubicBezTo>
                    <a:cubicBezTo>
                      <a:pt x="949003" y="21235"/>
                      <a:pt x="955768" y="20931"/>
                      <a:pt x="962037" y="19050"/>
                    </a:cubicBezTo>
                    <a:cubicBezTo>
                      <a:pt x="992952" y="9775"/>
                      <a:pt x="984020" y="13920"/>
                      <a:pt x="1004899" y="0"/>
                    </a:cubicBezTo>
                    <a:cubicBezTo>
                      <a:pt x="1020239" y="3835"/>
                      <a:pt x="1029589" y="4710"/>
                      <a:pt x="1042999" y="14288"/>
                    </a:cubicBezTo>
                    <a:cubicBezTo>
                      <a:pt x="1048480" y="18203"/>
                      <a:pt x="1052975" y="23401"/>
                      <a:pt x="1057287" y="28575"/>
                    </a:cubicBezTo>
                    <a:cubicBezTo>
                      <a:pt x="1060951" y="32972"/>
                      <a:pt x="1062342" y="39287"/>
                      <a:pt x="1066812" y="42863"/>
                    </a:cubicBezTo>
                    <a:cubicBezTo>
                      <a:pt x="1070732" y="45999"/>
                      <a:pt x="1076337" y="46038"/>
                      <a:pt x="1081099" y="47625"/>
                    </a:cubicBezTo>
                    <a:cubicBezTo>
                      <a:pt x="1090175" y="61239"/>
                      <a:pt x="1105218" y="85828"/>
                      <a:pt x="1119199" y="90488"/>
                    </a:cubicBezTo>
                    <a:lnTo>
                      <a:pt x="1133487" y="95250"/>
                    </a:lnTo>
                    <a:cubicBezTo>
                      <a:pt x="1140007" y="103944"/>
                      <a:pt x="1164479" y="135841"/>
                      <a:pt x="1166824" y="142875"/>
                    </a:cubicBezTo>
                    <a:cubicBezTo>
                      <a:pt x="1168412" y="147638"/>
                      <a:pt x="1170369" y="152293"/>
                      <a:pt x="1171587" y="157163"/>
                    </a:cubicBezTo>
                    <a:cubicBezTo>
                      <a:pt x="1173550" y="165016"/>
                      <a:pt x="1173507" y="173396"/>
                      <a:pt x="1176349" y="180975"/>
                    </a:cubicBezTo>
                    <a:cubicBezTo>
                      <a:pt x="1178359" y="186335"/>
                      <a:pt x="1182699" y="190500"/>
                      <a:pt x="1185874" y="195263"/>
                    </a:cubicBezTo>
                    <a:cubicBezTo>
                      <a:pt x="1187462" y="201613"/>
                      <a:pt x="1189217" y="207923"/>
                      <a:pt x="1190637" y="214313"/>
                    </a:cubicBezTo>
                    <a:cubicBezTo>
                      <a:pt x="1192393" y="222215"/>
                      <a:pt x="1193436" y="230272"/>
                      <a:pt x="1195399" y="238125"/>
                    </a:cubicBezTo>
                    <a:cubicBezTo>
                      <a:pt x="1196617" y="242995"/>
                      <a:pt x="1198841" y="247570"/>
                      <a:pt x="1200162" y="252413"/>
                    </a:cubicBezTo>
                    <a:cubicBezTo>
                      <a:pt x="1203607" y="265043"/>
                      <a:pt x="1204825" y="278358"/>
                      <a:pt x="1209687" y="290513"/>
                    </a:cubicBezTo>
                    <a:cubicBezTo>
                      <a:pt x="1212606" y="297810"/>
                      <a:pt x="1221483" y="318651"/>
                      <a:pt x="1223974" y="328613"/>
                    </a:cubicBezTo>
                    <a:cubicBezTo>
                      <a:pt x="1230041" y="352881"/>
                      <a:pt x="1229641" y="363516"/>
                      <a:pt x="1233499" y="390525"/>
                    </a:cubicBezTo>
                    <a:cubicBezTo>
                      <a:pt x="1234865" y="400084"/>
                      <a:pt x="1236368" y="409631"/>
                      <a:pt x="1238262" y="419100"/>
                    </a:cubicBezTo>
                    <a:cubicBezTo>
                      <a:pt x="1241862" y="437100"/>
                      <a:pt x="1246472" y="448493"/>
                      <a:pt x="1252549" y="466725"/>
                    </a:cubicBezTo>
                    <a:cubicBezTo>
                      <a:pt x="1259727" y="524148"/>
                      <a:pt x="1269597" y="565533"/>
                      <a:pt x="1257312" y="623888"/>
                    </a:cubicBezTo>
                    <a:cubicBezTo>
                      <a:pt x="1256133" y="629489"/>
                      <a:pt x="1247787" y="630238"/>
                      <a:pt x="1243024" y="633413"/>
                    </a:cubicBezTo>
                    <a:cubicBezTo>
                      <a:pt x="1241437" y="638175"/>
                      <a:pt x="1241398" y="643780"/>
                      <a:pt x="1238262" y="647700"/>
                    </a:cubicBezTo>
                    <a:cubicBezTo>
                      <a:pt x="1228115" y="660384"/>
                      <a:pt x="1222109" y="655086"/>
                      <a:pt x="1209687" y="661988"/>
                    </a:cubicBezTo>
                    <a:cubicBezTo>
                      <a:pt x="1199680" y="667548"/>
                      <a:pt x="1189207" y="672944"/>
                      <a:pt x="1181112" y="681038"/>
                    </a:cubicBezTo>
                    <a:cubicBezTo>
                      <a:pt x="1176349" y="685800"/>
                      <a:pt x="1172712" y="692054"/>
                      <a:pt x="1166824" y="695325"/>
                    </a:cubicBezTo>
                    <a:cubicBezTo>
                      <a:pt x="1158047" y="700201"/>
                      <a:pt x="1138249" y="704850"/>
                      <a:pt x="1138249" y="704850"/>
                    </a:cubicBezTo>
                    <a:cubicBezTo>
                      <a:pt x="1131899" y="709613"/>
                      <a:pt x="1126786" y="716804"/>
                      <a:pt x="1119199" y="719138"/>
                    </a:cubicBezTo>
                    <a:cubicBezTo>
                      <a:pt x="1105459" y="723366"/>
                      <a:pt x="1090592" y="722041"/>
                      <a:pt x="1076337" y="723900"/>
                    </a:cubicBezTo>
                    <a:cubicBezTo>
                      <a:pt x="1054075" y="726804"/>
                      <a:pt x="1031887" y="730250"/>
                      <a:pt x="1009662" y="733425"/>
                    </a:cubicBezTo>
                    <a:cubicBezTo>
                      <a:pt x="987437" y="730250"/>
                      <a:pt x="965132" y="727591"/>
                      <a:pt x="942987" y="723900"/>
                    </a:cubicBezTo>
                    <a:cubicBezTo>
                      <a:pt x="920160" y="720096"/>
                      <a:pt x="924115" y="717610"/>
                      <a:pt x="900124" y="709613"/>
                    </a:cubicBezTo>
                    <a:cubicBezTo>
                      <a:pt x="893914" y="707543"/>
                      <a:pt x="887424" y="706438"/>
                      <a:pt x="881074" y="704850"/>
                    </a:cubicBezTo>
                    <a:cubicBezTo>
                      <a:pt x="876312" y="700088"/>
                      <a:pt x="871961" y="694875"/>
                      <a:pt x="866787" y="690563"/>
                    </a:cubicBezTo>
                    <a:cubicBezTo>
                      <a:pt x="862390" y="686899"/>
                      <a:pt x="856546" y="685085"/>
                      <a:pt x="852499" y="681038"/>
                    </a:cubicBezTo>
                    <a:cubicBezTo>
                      <a:pt x="848452" y="676991"/>
                      <a:pt x="846777" y="671028"/>
                      <a:pt x="842974" y="666750"/>
                    </a:cubicBezTo>
                    <a:cubicBezTo>
                      <a:pt x="806614" y="625845"/>
                      <a:pt x="823761" y="652910"/>
                      <a:pt x="800112" y="619125"/>
                    </a:cubicBezTo>
                    <a:cubicBezTo>
                      <a:pt x="793547" y="609747"/>
                      <a:pt x="784683" y="601410"/>
                      <a:pt x="781062" y="590550"/>
                    </a:cubicBezTo>
                    <a:cubicBezTo>
                      <a:pt x="777925" y="581139"/>
                      <a:pt x="775166" y="568689"/>
                      <a:pt x="766774" y="561975"/>
                    </a:cubicBezTo>
                    <a:cubicBezTo>
                      <a:pt x="762854" y="558839"/>
                      <a:pt x="757249" y="558800"/>
                      <a:pt x="752487" y="557213"/>
                    </a:cubicBezTo>
                    <a:cubicBezTo>
                      <a:pt x="749312" y="550863"/>
                      <a:pt x="747982" y="543183"/>
                      <a:pt x="742962" y="538163"/>
                    </a:cubicBezTo>
                    <a:cubicBezTo>
                      <a:pt x="726586" y="521787"/>
                      <a:pt x="718065" y="520339"/>
                      <a:pt x="700099" y="514350"/>
                    </a:cubicBezTo>
                    <a:cubicBezTo>
                      <a:pt x="684224" y="515938"/>
                      <a:pt x="668074" y="515770"/>
                      <a:pt x="652474" y="519113"/>
                    </a:cubicBezTo>
                    <a:cubicBezTo>
                      <a:pt x="645532" y="520601"/>
                      <a:pt x="639950" y="525841"/>
                      <a:pt x="633424" y="528638"/>
                    </a:cubicBezTo>
                    <a:cubicBezTo>
                      <a:pt x="628810" y="530615"/>
                      <a:pt x="623899" y="531813"/>
                      <a:pt x="619137" y="533400"/>
                    </a:cubicBezTo>
                    <a:cubicBezTo>
                      <a:pt x="615962" y="538163"/>
                      <a:pt x="613659" y="543641"/>
                      <a:pt x="609612" y="547688"/>
                    </a:cubicBezTo>
                    <a:cubicBezTo>
                      <a:pt x="572151" y="585149"/>
                      <a:pt x="620044" y="524691"/>
                      <a:pt x="581037" y="571500"/>
                    </a:cubicBezTo>
                    <a:cubicBezTo>
                      <a:pt x="577373" y="575897"/>
                      <a:pt x="576366" y="582754"/>
                      <a:pt x="571512" y="585788"/>
                    </a:cubicBezTo>
                    <a:cubicBezTo>
                      <a:pt x="562998" y="591109"/>
                      <a:pt x="542937" y="595313"/>
                      <a:pt x="542937" y="595313"/>
                    </a:cubicBezTo>
                    <a:cubicBezTo>
                      <a:pt x="490821" y="577940"/>
                      <a:pt x="569763" y="605648"/>
                      <a:pt x="514362" y="581025"/>
                    </a:cubicBezTo>
                    <a:cubicBezTo>
                      <a:pt x="505187" y="576947"/>
                      <a:pt x="495312" y="574675"/>
                      <a:pt x="485787" y="571500"/>
                    </a:cubicBezTo>
                    <a:cubicBezTo>
                      <a:pt x="474850" y="567854"/>
                      <a:pt x="456644" y="562098"/>
                      <a:pt x="447687" y="557213"/>
                    </a:cubicBezTo>
                    <a:cubicBezTo>
                      <a:pt x="406177" y="534571"/>
                      <a:pt x="433160" y="542805"/>
                      <a:pt x="395299" y="523875"/>
                    </a:cubicBezTo>
                    <a:cubicBezTo>
                      <a:pt x="387301" y="519876"/>
                      <a:pt x="369585" y="516637"/>
                      <a:pt x="361962" y="514350"/>
                    </a:cubicBezTo>
                    <a:cubicBezTo>
                      <a:pt x="352345" y="511465"/>
                      <a:pt x="341741" y="510394"/>
                      <a:pt x="333387" y="504825"/>
                    </a:cubicBezTo>
                    <a:cubicBezTo>
                      <a:pt x="328624" y="501650"/>
                      <a:pt x="324219" y="497860"/>
                      <a:pt x="319099" y="495300"/>
                    </a:cubicBezTo>
                    <a:cubicBezTo>
                      <a:pt x="311491" y="491496"/>
                      <a:pt x="292877" y="487808"/>
                      <a:pt x="285762" y="485775"/>
                    </a:cubicBezTo>
                    <a:cubicBezTo>
                      <a:pt x="240812" y="472932"/>
                      <a:pt x="314615" y="483889"/>
                      <a:pt x="200037" y="476250"/>
                    </a:cubicBezTo>
                    <a:cubicBezTo>
                      <a:pt x="192306" y="475146"/>
                      <a:pt x="158880" y="471538"/>
                      <a:pt x="147649" y="466725"/>
                    </a:cubicBezTo>
                    <a:cubicBezTo>
                      <a:pt x="142388" y="464470"/>
                      <a:pt x="138792" y="459010"/>
                      <a:pt x="133362" y="457200"/>
                    </a:cubicBezTo>
                    <a:cubicBezTo>
                      <a:pt x="128412" y="455550"/>
                      <a:pt x="74010" y="448041"/>
                      <a:pt x="71449" y="447675"/>
                    </a:cubicBezTo>
                    <a:cubicBezTo>
                      <a:pt x="66687" y="446088"/>
                      <a:pt x="62131" y="443623"/>
                      <a:pt x="57162" y="442913"/>
                    </a:cubicBezTo>
                    <a:cubicBezTo>
                      <a:pt x="8337" y="435938"/>
                      <a:pt x="7867" y="455288"/>
                      <a:pt x="12" y="423863"/>
                    </a:cubicBezTo>
                    <a:cubicBezTo>
                      <a:pt x="-373" y="422323"/>
                      <a:pt x="7950" y="431801"/>
                      <a:pt x="9537" y="43338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64" name="Oval 10"/>
              <p:cNvSpPr/>
              <p:nvPr/>
            </p:nvSpPr>
            <p:spPr>
              <a:xfrm>
                <a:off x="3329525" y="2852737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755" name="组合 33"/>
            <p:cNvGrpSpPr/>
            <p:nvPr/>
          </p:nvGrpSpPr>
          <p:grpSpPr>
            <a:xfrm>
              <a:off x="2762506" y="4889083"/>
              <a:ext cx="1772724" cy="733425"/>
              <a:chOff x="2081213" y="2698750"/>
              <a:chExt cx="1772724" cy="733425"/>
            </a:xfrm>
          </p:grpSpPr>
          <p:grpSp>
            <p:nvGrpSpPr>
              <p:cNvPr id="31757" name="Group 4"/>
              <p:cNvGrpSpPr/>
              <p:nvPr/>
            </p:nvGrpSpPr>
            <p:grpSpPr>
              <a:xfrm>
                <a:off x="2081213" y="2698752"/>
                <a:ext cx="1128713" cy="582613"/>
                <a:chOff x="1311" y="1700"/>
                <a:chExt cx="711" cy="367"/>
              </a:xfrm>
            </p:grpSpPr>
            <p:sp>
              <p:nvSpPr>
                <p:cNvPr id="31760" name="Text Box 6"/>
                <p:cNvSpPr txBox="1"/>
                <p:nvPr/>
              </p:nvSpPr>
              <p:spPr>
                <a:xfrm>
                  <a:off x="1776" y="1776"/>
                  <a:ext cx="246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761" name="Line 7"/>
                <p:cNvSpPr/>
                <p:nvPr/>
              </p:nvSpPr>
              <p:spPr>
                <a:xfrm>
                  <a:off x="1311" y="1700"/>
                  <a:ext cx="321" cy="27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1758" name="任意多边形 36"/>
              <p:cNvSpPr/>
              <p:nvPr/>
            </p:nvSpPr>
            <p:spPr>
              <a:xfrm>
                <a:off x="2590801" y="2698750"/>
                <a:ext cx="1263136" cy="733425"/>
              </a:xfrm>
              <a:custGeom>
                <a:avLst/>
                <a:gdLst/>
                <a:ahLst/>
                <a:cxnLst>
                  <a:cxn ang="0">
                    <a:pos x="9537" y="433388"/>
                  </a:cxn>
                  <a:cxn ang="0">
                    <a:pos x="61924" y="400050"/>
                  </a:cxn>
                  <a:cxn ang="0">
                    <a:pos x="109549" y="366713"/>
                  </a:cxn>
                  <a:cxn ang="0">
                    <a:pos x="133362" y="347663"/>
                  </a:cxn>
                  <a:cxn ang="0">
                    <a:pos x="180987" y="319088"/>
                  </a:cxn>
                  <a:cxn ang="0">
                    <a:pos x="209562" y="300038"/>
                  </a:cxn>
                  <a:cxn ang="0">
                    <a:pos x="247662" y="257175"/>
                  </a:cxn>
                  <a:cxn ang="0">
                    <a:pos x="285762" y="223838"/>
                  </a:cxn>
                  <a:cxn ang="0">
                    <a:pos x="319099" y="195263"/>
                  </a:cxn>
                  <a:cxn ang="0">
                    <a:pos x="352437" y="171450"/>
                  </a:cxn>
                  <a:cxn ang="0">
                    <a:pos x="390537" y="133350"/>
                  </a:cxn>
                  <a:cxn ang="0">
                    <a:pos x="404824" y="104775"/>
                  </a:cxn>
                  <a:cxn ang="0">
                    <a:pos x="457212" y="90488"/>
                  </a:cxn>
                  <a:cxn ang="0">
                    <a:pos x="485787" y="119063"/>
                  </a:cxn>
                  <a:cxn ang="0">
                    <a:pos x="561987" y="133350"/>
                  </a:cxn>
                  <a:cxn ang="0">
                    <a:pos x="604849" y="123825"/>
                  </a:cxn>
                  <a:cxn ang="0">
                    <a:pos x="647712" y="109538"/>
                  </a:cxn>
                  <a:cxn ang="0">
                    <a:pos x="747724" y="85725"/>
                  </a:cxn>
                  <a:cxn ang="0">
                    <a:pos x="876312" y="66675"/>
                  </a:cxn>
                  <a:cxn ang="0">
                    <a:pos x="928699" y="33338"/>
                  </a:cxn>
                  <a:cxn ang="0">
                    <a:pos x="962037" y="19050"/>
                  </a:cxn>
                  <a:cxn ang="0">
                    <a:pos x="1042999" y="14288"/>
                  </a:cxn>
                  <a:cxn ang="0">
                    <a:pos x="1066812" y="42863"/>
                  </a:cxn>
                  <a:cxn ang="0">
                    <a:pos x="1119199" y="90488"/>
                  </a:cxn>
                  <a:cxn ang="0">
                    <a:pos x="1166824" y="142875"/>
                  </a:cxn>
                  <a:cxn ang="0">
                    <a:pos x="1176349" y="180975"/>
                  </a:cxn>
                  <a:cxn ang="0">
                    <a:pos x="1190637" y="214313"/>
                  </a:cxn>
                  <a:cxn ang="0">
                    <a:pos x="1200162" y="252413"/>
                  </a:cxn>
                  <a:cxn ang="0">
                    <a:pos x="1223974" y="328613"/>
                  </a:cxn>
                  <a:cxn ang="0">
                    <a:pos x="1238262" y="419100"/>
                  </a:cxn>
                  <a:cxn ang="0">
                    <a:pos x="1257312" y="623888"/>
                  </a:cxn>
                  <a:cxn ang="0">
                    <a:pos x="1238262" y="647700"/>
                  </a:cxn>
                  <a:cxn ang="0">
                    <a:pos x="1181112" y="681038"/>
                  </a:cxn>
                  <a:cxn ang="0">
                    <a:pos x="1138249" y="704850"/>
                  </a:cxn>
                  <a:cxn ang="0">
                    <a:pos x="1076337" y="723900"/>
                  </a:cxn>
                  <a:cxn ang="0">
                    <a:pos x="942987" y="723900"/>
                  </a:cxn>
                  <a:cxn ang="0">
                    <a:pos x="881074" y="704850"/>
                  </a:cxn>
                  <a:cxn ang="0">
                    <a:pos x="852499" y="681038"/>
                  </a:cxn>
                  <a:cxn ang="0">
                    <a:pos x="800112" y="619125"/>
                  </a:cxn>
                  <a:cxn ang="0">
                    <a:pos x="766774" y="561975"/>
                  </a:cxn>
                  <a:cxn ang="0">
                    <a:pos x="742962" y="538163"/>
                  </a:cxn>
                  <a:cxn ang="0">
                    <a:pos x="652474" y="519113"/>
                  </a:cxn>
                  <a:cxn ang="0">
                    <a:pos x="619137" y="533400"/>
                  </a:cxn>
                  <a:cxn ang="0">
                    <a:pos x="581037" y="571500"/>
                  </a:cxn>
                  <a:cxn ang="0">
                    <a:pos x="542937" y="595313"/>
                  </a:cxn>
                  <a:cxn ang="0">
                    <a:pos x="485787" y="571500"/>
                  </a:cxn>
                  <a:cxn ang="0">
                    <a:pos x="395299" y="523875"/>
                  </a:cxn>
                  <a:cxn ang="0">
                    <a:pos x="333387" y="504825"/>
                  </a:cxn>
                  <a:cxn ang="0">
                    <a:pos x="285762" y="485775"/>
                  </a:cxn>
                  <a:cxn ang="0">
                    <a:pos x="147649" y="466725"/>
                  </a:cxn>
                  <a:cxn ang="0">
                    <a:pos x="71449" y="447675"/>
                  </a:cxn>
                  <a:cxn ang="0">
                    <a:pos x="12" y="423863"/>
                  </a:cxn>
                </a:cxnLst>
                <a:pathLst>
                  <a:path w="1263136" h="733425">
                    <a:moveTo>
                      <a:pt x="9537" y="433388"/>
                    </a:moveTo>
                    <a:lnTo>
                      <a:pt x="9537" y="433388"/>
                    </a:lnTo>
                    <a:cubicBezTo>
                      <a:pt x="20649" y="423863"/>
                      <a:pt x="30526" y="412671"/>
                      <a:pt x="42874" y="404813"/>
                    </a:cubicBezTo>
                    <a:cubicBezTo>
                      <a:pt x="48396" y="401299"/>
                      <a:pt x="56373" y="403519"/>
                      <a:pt x="61924" y="400050"/>
                    </a:cubicBezTo>
                    <a:cubicBezTo>
                      <a:pt x="69539" y="395290"/>
                      <a:pt x="74156" y="386844"/>
                      <a:pt x="80974" y="381000"/>
                    </a:cubicBezTo>
                    <a:cubicBezTo>
                      <a:pt x="92724" y="370929"/>
                      <a:pt x="95721" y="371322"/>
                      <a:pt x="109549" y="366713"/>
                    </a:cubicBezTo>
                    <a:cubicBezTo>
                      <a:pt x="112724" y="361950"/>
                      <a:pt x="114604" y="356001"/>
                      <a:pt x="119074" y="352425"/>
                    </a:cubicBezTo>
                    <a:cubicBezTo>
                      <a:pt x="122994" y="349289"/>
                      <a:pt x="128872" y="349908"/>
                      <a:pt x="133362" y="347663"/>
                    </a:cubicBezTo>
                    <a:cubicBezTo>
                      <a:pt x="170299" y="329195"/>
                      <a:pt x="126016" y="345350"/>
                      <a:pt x="161937" y="333375"/>
                    </a:cubicBezTo>
                    <a:cubicBezTo>
                      <a:pt x="168287" y="328613"/>
                      <a:pt x="174961" y="324254"/>
                      <a:pt x="180987" y="319088"/>
                    </a:cubicBezTo>
                    <a:cubicBezTo>
                      <a:pt x="186101" y="314705"/>
                      <a:pt x="189670" y="308536"/>
                      <a:pt x="195274" y="304800"/>
                    </a:cubicBezTo>
                    <a:cubicBezTo>
                      <a:pt x="199451" y="302015"/>
                      <a:pt x="204799" y="301625"/>
                      <a:pt x="209562" y="300038"/>
                    </a:cubicBezTo>
                    <a:cubicBezTo>
                      <a:pt x="219087" y="290513"/>
                      <a:pt x="230665" y="282671"/>
                      <a:pt x="238137" y="271463"/>
                    </a:cubicBezTo>
                    <a:cubicBezTo>
                      <a:pt x="241312" y="266700"/>
                      <a:pt x="243192" y="260751"/>
                      <a:pt x="247662" y="257175"/>
                    </a:cubicBezTo>
                    <a:cubicBezTo>
                      <a:pt x="251582" y="254039"/>
                      <a:pt x="257187" y="254000"/>
                      <a:pt x="261949" y="252413"/>
                    </a:cubicBezTo>
                    <a:cubicBezTo>
                      <a:pt x="282384" y="211543"/>
                      <a:pt x="258835" y="250765"/>
                      <a:pt x="285762" y="223838"/>
                    </a:cubicBezTo>
                    <a:cubicBezTo>
                      <a:pt x="289809" y="219791"/>
                      <a:pt x="290941" y="213275"/>
                      <a:pt x="295287" y="209550"/>
                    </a:cubicBezTo>
                    <a:cubicBezTo>
                      <a:pt x="302315" y="203526"/>
                      <a:pt x="311694" y="200817"/>
                      <a:pt x="319099" y="195263"/>
                    </a:cubicBezTo>
                    <a:cubicBezTo>
                      <a:pt x="324487" y="191222"/>
                      <a:pt x="327906" y="184890"/>
                      <a:pt x="333387" y="180975"/>
                    </a:cubicBezTo>
                    <a:cubicBezTo>
                      <a:pt x="339164" y="176848"/>
                      <a:pt x="346660" y="175576"/>
                      <a:pt x="352437" y="171450"/>
                    </a:cubicBezTo>
                    <a:cubicBezTo>
                      <a:pt x="379745" y="151945"/>
                      <a:pt x="355362" y="163762"/>
                      <a:pt x="376249" y="142875"/>
                    </a:cubicBezTo>
                    <a:cubicBezTo>
                      <a:pt x="380296" y="138828"/>
                      <a:pt x="385774" y="136525"/>
                      <a:pt x="390537" y="133350"/>
                    </a:cubicBezTo>
                    <a:cubicBezTo>
                      <a:pt x="393712" y="128588"/>
                      <a:pt x="397502" y="124182"/>
                      <a:pt x="400062" y="119063"/>
                    </a:cubicBezTo>
                    <a:cubicBezTo>
                      <a:pt x="402307" y="114573"/>
                      <a:pt x="401274" y="108325"/>
                      <a:pt x="404824" y="104775"/>
                    </a:cubicBezTo>
                    <a:cubicBezTo>
                      <a:pt x="412919" y="96680"/>
                      <a:pt x="433399" y="85725"/>
                      <a:pt x="433399" y="85725"/>
                    </a:cubicBezTo>
                    <a:cubicBezTo>
                      <a:pt x="441337" y="87313"/>
                      <a:pt x="450348" y="86198"/>
                      <a:pt x="457212" y="90488"/>
                    </a:cubicBezTo>
                    <a:cubicBezTo>
                      <a:pt x="463943" y="94695"/>
                      <a:pt x="465886" y="103925"/>
                      <a:pt x="471499" y="109538"/>
                    </a:cubicBezTo>
                    <a:cubicBezTo>
                      <a:pt x="475546" y="113585"/>
                      <a:pt x="481024" y="115888"/>
                      <a:pt x="485787" y="119063"/>
                    </a:cubicBezTo>
                    <a:cubicBezTo>
                      <a:pt x="487374" y="123825"/>
                      <a:pt x="486372" y="130565"/>
                      <a:pt x="490549" y="133350"/>
                    </a:cubicBezTo>
                    <a:cubicBezTo>
                      <a:pt x="505990" y="143644"/>
                      <a:pt x="553641" y="134185"/>
                      <a:pt x="561987" y="133350"/>
                    </a:cubicBezTo>
                    <a:cubicBezTo>
                      <a:pt x="566749" y="131763"/>
                      <a:pt x="571374" y="129677"/>
                      <a:pt x="576274" y="128588"/>
                    </a:cubicBezTo>
                    <a:cubicBezTo>
                      <a:pt x="585700" y="126493"/>
                      <a:pt x="595600" y="126600"/>
                      <a:pt x="604849" y="123825"/>
                    </a:cubicBezTo>
                    <a:cubicBezTo>
                      <a:pt x="611649" y="121785"/>
                      <a:pt x="617164" y="116545"/>
                      <a:pt x="623899" y="114300"/>
                    </a:cubicBezTo>
                    <a:cubicBezTo>
                      <a:pt x="631578" y="111740"/>
                      <a:pt x="639902" y="111668"/>
                      <a:pt x="647712" y="109538"/>
                    </a:cubicBezTo>
                    <a:cubicBezTo>
                      <a:pt x="681112" y="100429"/>
                      <a:pt x="667449" y="100828"/>
                      <a:pt x="695337" y="95250"/>
                    </a:cubicBezTo>
                    <a:cubicBezTo>
                      <a:pt x="731841" y="87949"/>
                      <a:pt x="714490" y="93395"/>
                      <a:pt x="747724" y="85725"/>
                    </a:cubicBezTo>
                    <a:cubicBezTo>
                      <a:pt x="760480" y="82781"/>
                      <a:pt x="772874" y="78118"/>
                      <a:pt x="785824" y="76200"/>
                    </a:cubicBezTo>
                    <a:cubicBezTo>
                      <a:pt x="815826" y="71755"/>
                      <a:pt x="876312" y="66675"/>
                      <a:pt x="876312" y="66675"/>
                    </a:cubicBezTo>
                    <a:cubicBezTo>
                      <a:pt x="887932" y="62802"/>
                      <a:pt x="895655" y="61620"/>
                      <a:pt x="904887" y="52388"/>
                    </a:cubicBezTo>
                    <a:cubicBezTo>
                      <a:pt x="926429" y="30846"/>
                      <a:pt x="900885" y="42609"/>
                      <a:pt x="928699" y="33338"/>
                    </a:cubicBezTo>
                    <a:cubicBezTo>
                      <a:pt x="933462" y="30163"/>
                      <a:pt x="937726" y="26068"/>
                      <a:pt x="942987" y="23813"/>
                    </a:cubicBezTo>
                    <a:cubicBezTo>
                      <a:pt x="949003" y="21235"/>
                      <a:pt x="955768" y="20931"/>
                      <a:pt x="962037" y="19050"/>
                    </a:cubicBezTo>
                    <a:cubicBezTo>
                      <a:pt x="992952" y="9775"/>
                      <a:pt x="984020" y="13920"/>
                      <a:pt x="1004899" y="0"/>
                    </a:cubicBezTo>
                    <a:cubicBezTo>
                      <a:pt x="1020239" y="3835"/>
                      <a:pt x="1029589" y="4710"/>
                      <a:pt x="1042999" y="14288"/>
                    </a:cubicBezTo>
                    <a:cubicBezTo>
                      <a:pt x="1048480" y="18203"/>
                      <a:pt x="1052975" y="23401"/>
                      <a:pt x="1057287" y="28575"/>
                    </a:cubicBezTo>
                    <a:cubicBezTo>
                      <a:pt x="1060951" y="32972"/>
                      <a:pt x="1062342" y="39287"/>
                      <a:pt x="1066812" y="42863"/>
                    </a:cubicBezTo>
                    <a:cubicBezTo>
                      <a:pt x="1070732" y="45999"/>
                      <a:pt x="1076337" y="46038"/>
                      <a:pt x="1081099" y="47625"/>
                    </a:cubicBezTo>
                    <a:cubicBezTo>
                      <a:pt x="1090175" y="61239"/>
                      <a:pt x="1105218" y="85828"/>
                      <a:pt x="1119199" y="90488"/>
                    </a:cubicBezTo>
                    <a:lnTo>
                      <a:pt x="1133487" y="95250"/>
                    </a:lnTo>
                    <a:cubicBezTo>
                      <a:pt x="1140007" y="103944"/>
                      <a:pt x="1164479" y="135841"/>
                      <a:pt x="1166824" y="142875"/>
                    </a:cubicBezTo>
                    <a:cubicBezTo>
                      <a:pt x="1168412" y="147638"/>
                      <a:pt x="1170369" y="152293"/>
                      <a:pt x="1171587" y="157163"/>
                    </a:cubicBezTo>
                    <a:cubicBezTo>
                      <a:pt x="1173550" y="165016"/>
                      <a:pt x="1173507" y="173396"/>
                      <a:pt x="1176349" y="180975"/>
                    </a:cubicBezTo>
                    <a:cubicBezTo>
                      <a:pt x="1178359" y="186335"/>
                      <a:pt x="1182699" y="190500"/>
                      <a:pt x="1185874" y="195263"/>
                    </a:cubicBezTo>
                    <a:cubicBezTo>
                      <a:pt x="1187462" y="201613"/>
                      <a:pt x="1189217" y="207923"/>
                      <a:pt x="1190637" y="214313"/>
                    </a:cubicBezTo>
                    <a:cubicBezTo>
                      <a:pt x="1192393" y="222215"/>
                      <a:pt x="1193436" y="230272"/>
                      <a:pt x="1195399" y="238125"/>
                    </a:cubicBezTo>
                    <a:cubicBezTo>
                      <a:pt x="1196617" y="242995"/>
                      <a:pt x="1198841" y="247570"/>
                      <a:pt x="1200162" y="252413"/>
                    </a:cubicBezTo>
                    <a:cubicBezTo>
                      <a:pt x="1203607" y="265043"/>
                      <a:pt x="1204825" y="278358"/>
                      <a:pt x="1209687" y="290513"/>
                    </a:cubicBezTo>
                    <a:cubicBezTo>
                      <a:pt x="1212606" y="297810"/>
                      <a:pt x="1221483" y="318651"/>
                      <a:pt x="1223974" y="328613"/>
                    </a:cubicBezTo>
                    <a:cubicBezTo>
                      <a:pt x="1230041" y="352881"/>
                      <a:pt x="1229641" y="363516"/>
                      <a:pt x="1233499" y="390525"/>
                    </a:cubicBezTo>
                    <a:cubicBezTo>
                      <a:pt x="1234865" y="400084"/>
                      <a:pt x="1236368" y="409631"/>
                      <a:pt x="1238262" y="419100"/>
                    </a:cubicBezTo>
                    <a:cubicBezTo>
                      <a:pt x="1241862" y="437100"/>
                      <a:pt x="1246472" y="448493"/>
                      <a:pt x="1252549" y="466725"/>
                    </a:cubicBezTo>
                    <a:cubicBezTo>
                      <a:pt x="1259727" y="524148"/>
                      <a:pt x="1269597" y="565533"/>
                      <a:pt x="1257312" y="623888"/>
                    </a:cubicBezTo>
                    <a:cubicBezTo>
                      <a:pt x="1256133" y="629489"/>
                      <a:pt x="1247787" y="630238"/>
                      <a:pt x="1243024" y="633413"/>
                    </a:cubicBezTo>
                    <a:cubicBezTo>
                      <a:pt x="1241437" y="638175"/>
                      <a:pt x="1241398" y="643780"/>
                      <a:pt x="1238262" y="647700"/>
                    </a:cubicBezTo>
                    <a:cubicBezTo>
                      <a:pt x="1228115" y="660384"/>
                      <a:pt x="1222109" y="655086"/>
                      <a:pt x="1209687" y="661988"/>
                    </a:cubicBezTo>
                    <a:cubicBezTo>
                      <a:pt x="1199680" y="667548"/>
                      <a:pt x="1189207" y="672944"/>
                      <a:pt x="1181112" y="681038"/>
                    </a:cubicBezTo>
                    <a:cubicBezTo>
                      <a:pt x="1176349" y="685800"/>
                      <a:pt x="1172712" y="692054"/>
                      <a:pt x="1166824" y="695325"/>
                    </a:cubicBezTo>
                    <a:cubicBezTo>
                      <a:pt x="1158047" y="700201"/>
                      <a:pt x="1138249" y="704850"/>
                      <a:pt x="1138249" y="704850"/>
                    </a:cubicBezTo>
                    <a:cubicBezTo>
                      <a:pt x="1131899" y="709613"/>
                      <a:pt x="1126786" y="716804"/>
                      <a:pt x="1119199" y="719138"/>
                    </a:cubicBezTo>
                    <a:cubicBezTo>
                      <a:pt x="1105459" y="723366"/>
                      <a:pt x="1090592" y="722041"/>
                      <a:pt x="1076337" y="723900"/>
                    </a:cubicBezTo>
                    <a:cubicBezTo>
                      <a:pt x="1054075" y="726804"/>
                      <a:pt x="1031887" y="730250"/>
                      <a:pt x="1009662" y="733425"/>
                    </a:cubicBezTo>
                    <a:cubicBezTo>
                      <a:pt x="987437" y="730250"/>
                      <a:pt x="965132" y="727591"/>
                      <a:pt x="942987" y="723900"/>
                    </a:cubicBezTo>
                    <a:cubicBezTo>
                      <a:pt x="920160" y="720096"/>
                      <a:pt x="924115" y="717610"/>
                      <a:pt x="900124" y="709613"/>
                    </a:cubicBezTo>
                    <a:cubicBezTo>
                      <a:pt x="893914" y="707543"/>
                      <a:pt x="887424" y="706438"/>
                      <a:pt x="881074" y="704850"/>
                    </a:cubicBezTo>
                    <a:cubicBezTo>
                      <a:pt x="876312" y="700088"/>
                      <a:pt x="871961" y="694875"/>
                      <a:pt x="866787" y="690563"/>
                    </a:cubicBezTo>
                    <a:cubicBezTo>
                      <a:pt x="862390" y="686899"/>
                      <a:pt x="856546" y="685085"/>
                      <a:pt x="852499" y="681038"/>
                    </a:cubicBezTo>
                    <a:cubicBezTo>
                      <a:pt x="848452" y="676991"/>
                      <a:pt x="846777" y="671028"/>
                      <a:pt x="842974" y="666750"/>
                    </a:cubicBezTo>
                    <a:cubicBezTo>
                      <a:pt x="806614" y="625845"/>
                      <a:pt x="823761" y="652910"/>
                      <a:pt x="800112" y="619125"/>
                    </a:cubicBezTo>
                    <a:cubicBezTo>
                      <a:pt x="793547" y="609747"/>
                      <a:pt x="784683" y="601410"/>
                      <a:pt x="781062" y="590550"/>
                    </a:cubicBezTo>
                    <a:cubicBezTo>
                      <a:pt x="777925" y="581139"/>
                      <a:pt x="775166" y="568689"/>
                      <a:pt x="766774" y="561975"/>
                    </a:cubicBezTo>
                    <a:cubicBezTo>
                      <a:pt x="762854" y="558839"/>
                      <a:pt x="757249" y="558800"/>
                      <a:pt x="752487" y="557213"/>
                    </a:cubicBezTo>
                    <a:cubicBezTo>
                      <a:pt x="749312" y="550863"/>
                      <a:pt x="747982" y="543183"/>
                      <a:pt x="742962" y="538163"/>
                    </a:cubicBezTo>
                    <a:cubicBezTo>
                      <a:pt x="726586" y="521787"/>
                      <a:pt x="718065" y="520339"/>
                      <a:pt x="700099" y="514350"/>
                    </a:cubicBezTo>
                    <a:cubicBezTo>
                      <a:pt x="684224" y="515938"/>
                      <a:pt x="668074" y="515770"/>
                      <a:pt x="652474" y="519113"/>
                    </a:cubicBezTo>
                    <a:cubicBezTo>
                      <a:pt x="645532" y="520601"/>
                      <a:pt x="639950" y="525841"/>
                      <a:pt x="633424" y="528638"/>
                    </a:cubicBezTo>
                    <a:cubicBezTo>
                      <a:pt x="628810" y="530615"/>
                      <a:pt x="623899" y="531813"/>
                      <a:pt x="619137" y="533400"/>
                    </a:cubicBezTo>
                    <a:cubicBezTo>
                      <a:pt x="615962" y="538163"/>
                      <a:pt x="613659" y="543641"/>
                      <a:pt x="609612" y="547688"/>
                    </a:cubicBezTo>
                    <a:cubicBezTo>
                      <a:pt x="572151" y="585149"/>
                      <a:pt x="620044" y="524691"/>
                      <a:pt x="581037" y="571500"/>
                    </a:cubicBezTo>
                    <a:cubicBezTo>
                      <a:pt x="577373" y="575897"/>
                      <a:pt x="576366" y="582754"/>
                      <a:pt x="571512" y="585788"/>
                    </a:cubicBezTo>
                    <a:cubicBezTo>
                      <a:pt x="562998" y="591109"/>
                      <a:pt x="542937" y="595313"/>
                      <a:pt x="542937" y="595313"/>
                    </a:cubicBezTo>
                    <a:cubicBezTo>
                      <a:pt x="490821" y="577940"/>
                      <a:pt x="569763" y="605648"/>
                      <a:pt x="514362" y="581025"/>
                    </a:cubicBezTo>
                    <a:cubicBezTo>
                      <a:pt x="505187" y="576947"/>
                      <a:pt x="495312" y="574675"/>
                      <a:pt x="485787" y="571500"/>
                    </a:cubicBezTo>
                    <a:cubicBezTo>
                      <a:pt x="474850" y="567854"/>
                      <a:pt x="456644" y="562098"/>
                      <a:pt x="447687" y="557213"/>
                    </a:cubicBezTo>
                    <a:cubicBezTo>
                      <a:pt x="406177" y="534571"/>
                      <a:pt x="433160" y="542805"/>
                      <a:pt x="395299" y="523875"/>
                    </a:cubicBezTo>
                    <a:cubicBezTo>
                      <a:pt x="387301" y="519876"/>
                      <a:pt x="369585" y="516637"/>
                      <a:pt x="361962" y="514350"/>
                    </a:cubicBezTo>
                    <a:cubicBezTo>
                      <a:pt x="352345" y="511465"/>
                      <a:pt x="341741" y="510394"/>
                      <a:pt x="333387" y="504825"/>
                    </a:cubicBezTo>
                    <a:cubicBezTo>
                      <a:pt x="328624" y="501650"/>
                      <a:pt x="324219" y="497860"/>
                      <a:pt x="319099" y="495300"/>
                    </a:cubicBezTo>
                    <a:cubicBezTo>
                      <a:pt x="311491" y="491496"/>
                      <a:pt x="292877" y="487808"/>
                      <a:pt x="285762" y="485775"/>
                    </a:cubicBezTo>
                    <a:cubicBezTo>
                      <a:pt x="240812" y="472932"/>
                      <a:pt x="314615" y="483889"/>
                      <a:pt x="200037" y="476250"/>
                    </a:cubicBezTo>
                    <a:cubicBezTo>
                      <a:pt x="192306" y="475146"/>
                      <a:pt x="158880" y="471538"/>
                      <a:pt x="147649" y="466725"/>
                    </a:cubicBezTo>
                    <a:cubicBezTo>
                      <a:pt x="142388" y="464470"/>
                      <a:pt x="138792" y="459010"/>
                      <a:pt x="133362" y="457200"/>
                    </a:cubicBezTo>
                    <a:cubicBezTo>
                      <a:pt x="128412" y="455550"/>
                      <a:pt x="74010" y="448041"/>
                      <a:pt x="71449" y="447675"/>
                    </a:cubicBezTo>
                    <a:cubicBezTo>
                      <a:pt x="66687" y="446088"/>
                      <a:pt x="62131" y="443623"/>
                      <a:pt x="57162" y="442913"/>
                    </a:cubicBezTo>
                    <a:cubicBezTo>
                      <a:pt x="8337" y="435938"/>
                      <a:pt x="7867" y="455288"/>
                      <a:pt x="12" y="423863"/>
                    </a:cubicBezTo>
                    <a:cubicBezTo>
                      <a:pt x="-373" y="422323"/>
                      <a:pt x="7950" y="431801"/>
                      <a:pt x="9537" y="43338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59" name="Oval 10"/>
              <p:cNvSpPr/>
              <p:nvPr/>
            </p:nvSpPr>
            <p:spPr>
              <a:xfrm>
                <a:off x="3329525" y="2852737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756" name="Text Box 40"/>
            <p:cNvSpPr txBox="1"/>
            <p:nvPr/>
          </p:nvSpPr>
          <p:spPr>
            <a:xfrm>
              <a:off x="1886872" y="4272754"/>
              <a:ext cx="339725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3"/>
          <p:cNvSpPr>
            <a:spLocks noGrp="1"/>
          </p:cNvSpPr>
          <p:nvPr>
            <p:ph idx="1" hasCustomPrompt="1"/>
          </p:nvPr>
        </p:nvSpPr>
        <p:spPr>
          <a:xfrm>
            <a:off x="522288" y="1557338"/>
            <a:ext cx="83058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Consider the regular expression</a:t>
            </a:r>
            <a:endParaRPr lang="en-US" altLang="zh-CN">
              <a:ea typeface="宋体" panose="02010600030101010101" pitchFamily="2" charset="-122"/>
            </a:endParaRPr>
          </a:p>
          <a:p>
            <a:pPr lvl="1" algn="ctr">
              <a:buNone/>
            </a:pPr>
            <a:r>
              <a:rPr lang="en-US" altLang="zh-CN" sz="2800">
                <a:ea typeface="宋体" panose="02010600030101010101" pitchFamily="2" charset="-122"/>
              </a:rPr>
              <a:t>(1 | 0)*1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NFA is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Example of RegExp -&gt; NFA conversion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95588" name="Group 4"/>
          <p:cNvGrpSpPr/>
          <p:nvPr/>
        </p:nvGrpSpPr>
        <p:grpSpPr>
          <a:xfrm>
            <a:off x="5807075" y="4343400"/>
            <a:ext cx="420688" cy="523875"/>
            <a:chOff x="4176" y="2750"/>
            <a:chExt cx="384" cy="330"/>
          </a:xfrm>
        </p:grpSpPr>
        <p:sp>
          <p:nvSpPr>
            <p:cNvPr id="32813" name="Line 5"/>
            <p:cNvSpPr/>
            <p:nvPr/>
          </p:nvSpPr>
          <p:spPr>
            <a:xfrm>
              <a:off x="4176" y="302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14" name="Text Box 6"/>
            <p:cNvSpPr txBox="1"/>
            <p:nvPr/>
          </p:nvSpPr>
          <p:spPr>
            <a:xfrm>
              <a:off x="4192" y="2750"/>
              <a:ext cx="31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zh-CN" altLang="en-US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95591" name="Line 7"/>
          <p:cNvSpPr/>
          <p:nvPr/>
        </p:nvSpPr>
        <p:spPr>
          <a:xfrm flipV="1">
            <a:off x="609600" y="480060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9" name="Oval 38"/>
          <p:cNvSpPr/>
          <p:nvPr/>
        </p:nvSpPr>
        <p:spPr>
          <a:xfrm>
            <a:off x="876300" y="4495800"/>
            <a:ext cx="419100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30744" name="Freeform 43"/>
          <p:cNvSpPr/>
          <p:nvPr/>
        </p:nvSpPr>
        <p:spPr>
          <a:xfrm>
            <a:off x="1863725" y="4792663"/>
            <a:ext cx="3775075" cy="922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267" h="581">
                <a:moveTo>
                  <a:pt x="0" y="0"/>
                </a:moveTo>
                <a:cubicBezTo>
                  <a:pt x="68" y="71"/>
                  <a:pt x="211" y="331"/>
                  <a:pt x="411" y="426"/>
                </a:cubicBezTo>
                <a:cubicBezTo>
                  <a:pt x="611" y="521"/>
                  <a:pt x="824" y="557"/>
                  <a:pt x="1203" y="569"/>
                </a:cubicBezTo>
                <a:cubicBezTo>
                  <a:pt x="1582" y="581"/>
                  <a:pt x="2341" y="581"/>
                  <a:pt x="2685" y="501"/>
                </a:cubicBezTo>
                <a:cubicBezTo>
                  <a:pt x="3029" y="421"/>
                  <a:pt x="3146" y="175"/>
                  <a:pt x="3267" y="89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95592" name="Group 8"/>
          <p:cNvGrpSpPr/>
          <p:nvPr/>
        </p:nvGrpSpPr>
        <p:grpSpPr>
          <a:xfrm>
            <a:off x="2646363" y="3886200"/>
            <a:ext cx="1365250" cy="690563"/>
            <a:chOff x="2011" y="2496"/>
            <a:chExt cx="860" cy="435"/>
          </a:xfrm>
        </p:grpSpPr>
        <p:sp>
          <p:nvSpPr>
            <p:cNvPr id="32809" name="Line 9"/>
            <p:cNvSpPr/>
            <p:nvPr/>
          </p:nvSpPr>
          <p:spPr>
            <a:xfrm flipV="1">
              <a:off x="2011" y="2793"/>
              <a:ext cx="581" cy="1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10" name="Text Box 11"/>
            <p:cNvSpPr txBox="1"/>
            <p:nvPr/>
          </p:nvSpPr>
          <p:spPr>
            <a:xfrm>
              <a:off x="2304" y="2496"/>
              <a:ext cx="2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zh-CN" altLang="en-US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811" name="Oval 12"/>
            <p:cNvSpPr/>
            <p:nvPr/>
          </p:nvSpPr>
          <p:spPr>
            <a:xfrm>
              <a:off x="2592" y="2654"/>
              <a:ext cx="264" cy="26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2812" name="Text Box 14"/>
            <p:cNvSpPr txBox="1"/>
            <p:nvPr/>
          </p:nvSpPr>
          <p:spPr>
            <a:xfrm>
              <a:off x="2625" y="2640"/>
              <a:ext cx="24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5599" name="Group 15"/>
          <p:cNvGrpSpPr/>
          <p:nvPr/>
        </p:nvGrpSpPr>
        <p:grpSpPr>
          <a:xfrm>
            <a:off x="2646363" y="4511675"/>
            <a:ext cx="1382712" cy="674688"/>
            <a:chOff x="2011" y="2890"/>
            <a:chExt cx="871" cy="425"/>
          </a:xfrm>
        </p:grpSpPr>
        <p:sp>
          <p:nvSpPr>
            <p:cNvPr id="32805" name="Line 16"/>
            <p:cNvSpPr/>
            <p:nvPr/>
          </p:nvSpPr>
          <p:spPr>
            <a:xfrm>
              <a:off x="2011" y="3010"/>
              <a:ext cx="581" cy="17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06" name="Text Box 18"/>
            <p:cNvSpPr txBox="1"/>
            <p:nvPr/>
          </p:nvSpPr>
          <p:spPr>
            <a:xfrm>
              <a:off x="2280" y="2890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807" name="Oval 19"/>
            <p:cNvSpPr/>
            <p:nvPr/>
          </p:nvSpPr>
          <p:spPr>
            <a:xfrm>
              <a:off x="2592" y="3048"/>
              <a:ext cx="264" cy="26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2808" name="Text Box 21"/>
            <p:cNvSpPr txBox="1"/>
            <p:nvPr/>
          </p:nvSpPr>
          <p:spPr>
            <a:xfrm>
              <a:off x="2625" y="3024"/>
              <a:ext cx="25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49" name="Group 23"/>
          <p:cNvGrpSpPr/>
          <p:nvPr/>
        </p:nvGrpSpPr>
        <p:grpSpPr>
          <a:xfrm>
            <a:off x="2209800" y="4376738"/>
            <a:ext cx="419100" cy="461962"/>
            <a:chOff x="1296" y="2805"/>
            <a:chExt cx="264" cy="291"/>
          </a:xfrm>
        </p:grpSpPr>
        <p:sp>
          <p:nvSpPr>
            <p:cNvPr id="32803" name="Oval 24"/>
            <p:cNvSpPr/>
            <p:nvPr/>
          </p:nvSpPr>
          <p:spPr>
            <a:xfrm>
              <a:off x="1296" y="2832"/>
              <a:ext cx="264" cy="26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2804" name="Text Box 29"/>
            <p:cNvSpPr txBox="1"/>
            <p:nvPr/>
          </p:nvSpPr>
          <p:spPr>
            <a:xfrm>
              <a:off x="1309" y="2805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50" name="Group 30"/>
          <p:cNvGrpSpPr/>
          <p:nvPr/>
        </p:nvGrpSpPr>
        <p:grpSpPr>
          <a:xfrm>
            <a:off x="3989388" y="4051300"/>
            <a:ext cx="1060450" cy="1247775"/>
            <a:chOff x="2860" y="2565"/>
            <a:chExt cx="668" cy="786"/>
          </a:xfrm>
        </p:grpSpPr>
        <p:sp>
          <p:nvSpPr>
            <p:cNvPr id="32797" name="Oval 31"/>
            <p:cNvSpPr/>
            <p:nvPr/>
          </p:nvSpPr>
          <p:spPr>
            <a:xfrm>
              <a:off x="3264" y="2880"/>
              <a:ext cx="264" cy="26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2798" name="Line 32"/>
            <p:cNvSpPr/>
            <p:nvPr/>
          </p:nvSpPr>
          <p:spPr>
            <a:xfrm flipV="1">
              <a:off x="2860" y="3081"/>
              <a:ext cx="432" cy="6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99" name="Text Box 33"/>
            <p:cNvSpPr txBox="1"/>
            <p:nvPr/>
          </p:nvSpPr>
          <p:spPr>
            <a:xfrm>
              <a:off x="2928" y="3024"/>
              <a:ext cx="2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800" name="Line 34"/>
            <p:cNvSpPr/>
            <p:nvPr/>
          </p:nvSpPr>
          <p:spPr>
            <a:xfrm>
              <a:off x="2880" y="2784"/>
              <a:ext cx="43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01" name="Text Box 35"/>
            <p:cNvSpPr txBox="1"/>
            <p:nvPr/>
          </p:nvSpPr>
          <p:spPr>
            <a:xfrm>
              <a:off x="2935" y="2565"/>
              <a:ext cx="2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802" name="Text Box 36"/>
            <p:cNvSpPr txBox="1"/>
            <p:nvPr/>
          </p:nvSpPr>
          <p:spPr>
            <a:xfrm>
              <a:off x="3278" y="2860"/>
              <a:ext cx="23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41" name="Text Box 40"/>
          <p:cNvSpPr txBox="1"/>
          <p:nvPr/>
        </p:nvSpPr>
        <p:spPr>
          <a:xfrm>
            <a:off x="2882900" y="3276600"/>
            <a:ext cx="33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zh-CN" altLang="en-US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745" name="Freeform 44"/>
          <p:cNvSpPr/>
          <p:nvPr/>
        </p:nvSpPr>
        <p:spPr>
          <a:xfrm>
            <a:off x="1219200" y="3833813"/>
            <a:ext cx="4648200" cy="7270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2919" h="521">
                <a:moveTo>
                  <a:pt x="2720" y="521"/>
                </a:moveTo>
                <a:cubicBezTo>
                  <a:pt x="2747" y="491"/>
                  <a:pt x="2919" y="418"/>
                  <a:pt x="2884" y="342"/>
                </a:cubicBezTo>
                <a:cubicBezTo>
                  <a:pt x="2849" y="266"/>
                  <a:pt x="2899" y="111"/>
                  <a:pt x="2510" y="65"/>
                </a:cubicBezTo>
                <a:cubicBezTo>
                  <a:pt x="2121" y="19"/>
                  <a:pt x="968" y="0"/>
                  <a:pt x="550" y="65"/>
                </a:cubicBezTo>
                <a:cubicBezTo>
                  <a:pt x="132" y="130"/>
                  <a:pt x="115" y="373"/>
                  <a:pt x="0" y="454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47" name="Text Box 46"/>
          <p:cNvSpPr txBox="1"/>
          <p:nvPr/>
        </p:nvSpPr>
        <p:spPr>
          <a:xfrm>
            <a:off x="890588" y="4452938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10300" y="4549775"/>
            <a:ext cx="422275" cy="457200"/>
            <a:chOff x="6210300" y="4549775"/>
            <a:chExt cx="422276" cy="457200"/>
          </a:xfrm>
        </p:grpSpPr>
        <p:sp>
          <p:nvSpPr>
            <p:cNvPr id="32795" name="Oval 39"/>
            <p:cNvSpPr/>
            <p:nvPr/>
          </p:nvSpPr>
          <p:spPr>
            <a:xfrm>
              <a:off x="6210300" y="4572000"/>
              <a:ext cx="419100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2796" name="Text Box 47"/>
            <p:cNvSpPr txBox="1"/>
            <p:nvPr/>
          </p:nvSpPr>
          <p:spPr>
            <a:xfrm>
              <a:off x="6227763" y="4549775"/>
              <a:ext cx="4048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" name="Line 7"/>
          <p:cNvSpPr/>
          <p:nvPr/>
        </p:nvSpPr>
        <p:spPr>
          <a:xfrm flipV="1">
            <a:off x="1876425" y="4724400"/>
            <a:ext cx="377825" cy="68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" name="Text Box 45"/>
          <p:cNvSpPr txBox="1"/>
          <p:nvPr/>
        </p:nvSpPr>
        <p:spPr>
          <a:xfrm>
            <a:off x="1870075" y="4357688"/>
            <a:ext cx="33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zh-CN" altLang="en-US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410200" y="4495800"/>
            <a:ext cx="419100" cy="461963"/>
            <a:chOff x="6210300" y="4549775"/>
            <a:chExt cx="419100" cy="461665"/>
          </a:xfrm>
        </p:grpSpPr>
        <p:sp>
          <p:nvSpPr>
            <p:cNvPr id="32793" name="Oval 39"/>
            <p:cNvSpPr/>
            <p:nvPr/>
          </p:nvSpPr>
          <p:spPr>
            <a:xfrm>
              <a:off x="6210300" y="4572000"/>
              <a:ext cx="419100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2794" name="Text Box 47"/>
            <p:cNvSpPr txBox="1"/>
            <p:nvPr/>
          </p:nvSpPr>
          <p:spPr>
            <a:xfrm>
              <a:off x="6227763" y="4549775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" name="Group 4"/>
          <p:cNvGrpSpPr/>
          <p:nvPr/>
        </p:nvGrpSpPr>
        <p:grpSpPr>
          <a:xfrm>
            <a:off x="5006975" y="4648200"/>
            <a:ext cx="441325" cy="519113"/>
            <a:chOff x="4162" y="2928"/>
            <a:chExt cx="398" cy="327"/>
          </a:xfrm>
        </p:grpSpPr>
        <p:sp>
          <p:nvSpPr>
            <p:cNvPr id="32791" name="Line 5"/>
            <p:cNvSpPr/>
            <p:nvPr/>
          </p:nvSpPr>
          <p:spPr>
            <a:xfrm>
              <a:off x="4176" y="302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92" name="Text Box 6"/>
            <p:cNvSpPr txBox="1"/>
            <p:nvPr/>
          </p:nvSpPr>
          <p:spPr>
            <a:xfrm>
              <a:off x="4162" y="2928"/>
              <a:ext cx="2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82" name="Oval 53"/>
          <p:cNvSpPr/>
          <p:nvPr/>
        </p:nvSpPr>
        <p:spPr>
          <a:xfrm>
            <a:off x="6238875" y="4603750"/>
            <a:ext cx="342900" cy="3587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050" y="4991100"/>
            <a:ext cx="927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start</a:t>
            </a: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692900" y="4567238"/>
            <a:ext cx="8318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final</a:t>
            </a: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9" grpId="0" animBg="1"/>
      <p:bldP spid="30741" grpId="0"/>
      <p:bldP spid="30747" grpId="0"/>
      <p:bldP spid="59" grpId="0"/>
      <p:bldP spid="82" grpId="0" animBg="1"/>
      <p:bldP spid="7" grpId="0"/>
      <p:bldP spid="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Finite Automata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Implementation of regular expressions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>
                <a:ea typeface="宋体" panose="02010600030101010101" pitchFamily="2" charset="-122"/>
              </a:rPr>
              <a:t>         RegExp =&gt; NFA =&gt; DFA =&gt; Tables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Implement R.E Extension in DFA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Introduction to lex 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Lex in Tiger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Next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4819" name="Group 15"/>
          <p:cNvGrpSpPr/>
          <p:nvPr/>
        </p:nvGrpSpPr>
        <p:grpSpPr>
          <a:xfrm>
            <a:off x="1338263" y="1676400"/>
            <a:ext cx="7007225" cy="3886200"/>
            <a:chOff x="843" y="1056"/>
            <a:chExt cx="4414" cy="2448"/>
          </a:xfrm>
        </p:grpSpPr>
        <p:sp>
          <p:nvSpPr>
            <p:cNvPr id="34820" name="Text Box 4"/>
            <p:cNvSpPr txBox="1"/>
            <p:nvPr/>
          </p:nvSpPr>
          <p:spPr>
            <a:xfrm>
              <a:off x="912" y="1968"/>
              <a:ext cx="1169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Regular</a:t>
              </a:r>
              <a:endParaRPr lang="en-US" altLang="zh-CN" sz="2400"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expressions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34821" name="Text Box 5"/>
            <p:cNvSpPr txBox="1"/>
            <p:nvPr/>
          </p:nvSpPr>
          <p:spPr>
            <a:xfrm>
              <a:off x="2400" y="1488"/>
              <a:ext cx="5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NFA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34822" name="Text Box 6"/>
            <p:cNvSpPr txBox="1"/>
            <p:nvPr/>
          </p:nvSpPr>
          <p:spPr>
            <a:xfrm>
              <a:off x="3888" y="2160"/>
              <a:ext cx="5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DFA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34823" name="Text Box 7"/>
            <p:cNvSpPr txBox="1"/>
            <p:nvPr/>
          </p:nvSpPr>
          <p:spPr>
            <a:xfrm>
              <a:off x="843" y="2938"/>
              <a:ext cx="1305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Lexical</a:t>
              </a:r>
              <a:endParaRPr lang="en-US" altLang="zh-CN" sz="2400"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Specification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34824" name="Text Box 8"/>
            <p:cNvSpPr txBox="1"/>
            <p:nvPr/>
          </p:nvSpPr>
          <p:spPr>
            <a:xfrm>
              <a:off x="3028" y="2986"/>
              <a:ext cx="2229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Table-driven </a:t>
              </a:r>
              <a:endParaRPr lang="en-US" altLang="zh-CN" sz="2400"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Implementation of DFA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cxnSp>
          <p:nvCxnSpPr>
            <p:cNvPr id="34825" name="AutoShape 9"/>
            <p:cNvCxnSpPr>
              <a:stCxn id="34823" idx="0"/>
              <a:endCxn id="34820" idx="2"/>
            </p:cNvCxnSpPr>
            <p:nvPr/>
          </p:nvCxnSpPr>
          <p:spPr>
            <a:xfrm flipV="1">
              <a:off x="1496" y="2486"/>
              <a:ext cx="1" cy="45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4826" name="AutoShape 10"/>
            <p:cNvCxnSpPr>
              <a:stCxn id="34820" idx="0"/>
              <a:endCxn id="34821" idx="1"/>
            </p:cNvCxnSpPr>
            <p:nvPr/>
          </p:nvCxnSpPr>
          <p:spPr>
            <a:xfrm flipV="1">
              <a:off x="1497" y="1632"/>
              <a:ext cx="903" cy="33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4827" name="AutoShape 11"/>
            <p:cNvCxnSpPr>
              <a:stCxn id="34821" idx="3"/>
              <a:endCxn id="34822" idx="0"/>
            </p:cNvCxnSpPr>
            <p:nvPr/>
          </p:nvCxnSpPr>
          <p:spPr>
            <a:xfrm>
              <a:off x="2926" y="1632"/>
              <a:ext cx="1218" cy="52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4828" name="AutoShape 12"/>
            <p:cNvCxnSpPr>
              <a:stCxn id="34822" idx="2"/>
              <a:endCxn id="34824" idx="0"/>
            </p:cNvCxnSpPr>
            <p:nvPr/>
          </p:nvCxnSpPr>
          <p:spPr>
            <a:xfrm flipH="1">
              <a:off x="4143" y="2448"/>
              <a:ext cx="1" cy="538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34829" name="Line 13"/>
            <p:cNvSpPr/>
            <p:nvPr/>
          </p:nvSpPr>
          <p:spPr>
            <a:xfrm>
              <a:off x="3504" y="1056"/>
              <a:ext cx="0" cy="67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NFA to DFA. The Trick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7635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Simulate the NFA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Each state of DFA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>
                <a:ea typeface="宋体" panose="02010600030101010101" pitchFamily="2" charset="-122"/>
              </a:rPr>
              <a:t>= a non-empty subset of states of the NFA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Start state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>
                <a:ea typeface="宋体" panose="02010600030101010101" pitchFamily="2" charset="-122"/>
              </a:rPr>
              <a:t>= the set of NFA states reachable through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-moves from NFA start state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Add a transition S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aseline="30000"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S’ to DFA iff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S’ is the set of NFA states reachable from the states in S after seeing the input a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considering -moves as well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3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7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91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162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198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charRg st="282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NFA -&gt; DFA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7" name="Oval 47"/>
          <p:cNvSpPr/>
          <p:nvPr/>
        </p:nvSpPr>
        <p:spPr>
          <a:xfrm>
            <a:off x="990600" y="4953000"/>
            <a:ext cx="16002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36868" name="Text Box 48"/>
          <p:cNvSpPr txBox="1"/>
          <p:nvPr/>
        </p:nvSpPr>
        <p:spPr>
          <a:xfrm>
            <a:off x="1366838" y="4973638"/>
            <a:ext cx="7842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ABF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9" name="Oval 49"/>
          <p:cNvSpPr/>
          <p:nvPr/>
        </p:nvSpPr>
        <p:spPr>
          <a:xfrm>
            <a:off x="3429000" y="4343400"/>
            <a:ext cx="22860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36870" name="Text Box 50"/>
          <p:cNvSpPr txBox="1"/>
          <p:nvPr/>
        </p:nvSpPr>
        <p:spPr>
          <a:xfrm>
            <a:off x="4057650" y="4384675"/>
            <a:ext cx="9715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BDEF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1" name="Oval 51"/>
          <p:cNvSpPr/>
          <p:nvPr/>
        </p:nvSpPr>
        <p:spPr>
          <a:xfrm>
            <a:off x="3429000" y="5410200"/>
            <a:ext cx="22098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36872" name="Text Box 52"/>
          <p:cNvSpPr txBox="1"/>
          <p:nvPr/>
        </p:nvSpPr>
        <p:spPr>
          <a:xfrm>
            <a:off x="3929063" y="5481638"/>
            <a:ext cx="11763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BCEFH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3" name="Oval 53"/>
          <p:cNvSpPr/>
          <p:nvPr/>
        </p:nvSpPr>
        <p:spPr>
          <a:xfrm>
            <a:off x="3359150" y="5378450"/>
            <a:ext cx="23622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36874" name="Line 54"/>
          <p:cNvSpPr/>
          <p:nvPr/>
        </p:nvSpPr>
        <p:spPr>
          <a:xfrm flipV="1">
            <a:off x="685800" y="525780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5" name="Line 55"/>
          <p:cNvSpPr/>
          <p:nvPr/>
        </p:nvSpPr>
        <p:spPr>
          <a:xfrm flipV="1">
            <a:off x="2514600" y="4648200"/>
            <a:ext cx="914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6" name="Line 56"/>
          <p:cNvSpPr/>
          <p:nvPr/>
        </p:nvSpPr>
        <p:spPr>
          <a:xfrm>
            <a:off x="2514600" y="5334000"/>
            <a:ext cx="914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7" name="Text Box 57"/>
          <p:cNvSpPr txBox="1"/>
          <p:nvPr/>
        </p:nvSpPr>
        <p:spPr>
          <a:xfrm>
            <a:off x="2743200" y="4451350"/>
            <a:ext cx="4016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>
                <a:ea typeface="宋体" panose="02010600030101010101" pitchFamily="2" charset="-122"/>
              </a:rPr>
              <a:t>0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78" name="Text Box 58"/>
          <p:cNvSpPr txBox="1"/>
          <p:nvPr/>
        </p:nvSpPr>
        <p:spPr>
          <a:xfrm>
            <a:off x="2743200" y="5410200"/>
            <a:ext cx="3444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>
                <a:ea typeface="宋体" panose="02010600030101010101" pitchFamily="2" charset="-122"/>
              </a:rPr>
              <a:t>1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79" name="Freeform 59"/>
          <p:cNvSpPr/>
          <p:nvPr/>
        </p:nvSpPr>
        <p:spPr>
          <a:xfrm>
            <a:off x="5638800" y="4191000"/>
            <a:ext cx="927100" cy="8001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6880" name="Text Box 60"/>
          <p:cNvSpPr txBox="1"/>
          <p:nvPr/>
        </p:nvSpPr>
        <p:spPr>
          <a:xfrm>
            <a:off x="6380163" y="3976688"/>
            <a:ext cx="4016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>
                <a:ea typeface="宋体" panose="02010600030101010101" pitchFamily="2" charset="-122"/>
              </a:rPr>
              <a:t>0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81" name="Freeform 61"/>
          <p:cNvSpPr/>
          <p:nvPr/>
        </p:nvSpPr>
        <p:spPr>
          <a:xfrm>
            <a:off x="5715000" y="5334000"/>
            <a:ext cx="927100" cy="8001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6882" name="Text Box 62"/>
          <p:cNvSpPr txBox="1"/>
          <p:nvPr/>
        </p:nvSpPr>
        <p:spPr>
          <a:xfrm>
            <a:off x="6513513" y="5119688"/>
            <a:ext cx="3444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>
                <a:ea typeface="宋体" panose="02010600030101010101" pitchFamily="2" charset="-122"/>
              </a:rPr>
              <a:t>1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83" name="Freeform 63"/>
          <p:cNvSpPr/>
          <p:nvPr/>
        </p:nvSpPr>
        <p:spPr>
          <a:xfrm>
            <a:off x="3492500" y="4800600"/>
            <a:ext cx="241300" cy="685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52" h="432">
                <a:moveTo>
                  <a:pt x="152" y="432"/>
                </a:moveTo>
                <a:cubicBezTo>
                  <a:pt x="84" y="372"/>
                  <a:pt x="16" y="312"/>
                  <a:pt x="8" y="240"/>
                </a:cubicBezTo>
                <a:cubicBezTo>
                  <a:pt x="0" y="168"/>
                  <a:pt x="52" y="84"/>
                  <a:pt x="104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6884" name="Text Box 64"/>
          <p:cNvSpPr txBox="1"/>
          <p:nvPr/>
        </p:nvSpPr>
        <p:spPr>
          <a:xfrm>
            <a:off x="3124200" y="4876800"/>
            <a:ext cx="4016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>
                <a:ea typeface="宋体" panose="02010600030101010101" pitchFamily="2" charset="-122"/>
              </a:rPr>
              <a:t>0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85" name="Freeform 65"/>
          <p:cNvSpPr/>
          <p:nvPr/>
        </p:nvSpPr>
        <p:spPr>
          <a:xfrm>
            <a:off x="5105400" y="4845050"/>
            <a:ext cx="157163" cy="5651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99" h="356">
                <a:moveTo>
                  <a:pt x="16" y="0"/>
                </a:moveTo>
                <a:cubicBezTo>
                  <a:pt x="29" y="28"/>
                  <a:pt x="99" y="105"/>
                  <a:pt x="96" y="164"/>
                </a:cubicBezTo>
                <a:cubicBezTo>
                  <a:pt x="93" y="223"/>
                  <a:pt x="48" y="292"/>
                  <a:pt x="0" y="35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6886" name="Text Box 66"/>
          <p:cNvSpPr txBox="1"/>
          <p:nvPr/>
        </p:nvSpPr>
        <p:spPr>
          <a:xfrm>
            <a:off x="5233988" y="4843463"/>
            <a:ext cx="3444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>
                <a:ea typeface="宋体" panose="02010600030101010101" pitchFamily="2" charset="-122"/>
              </a:rPr>
              <a:t>1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6887" name="组合 1"/>
          <p:cNvGrpSpPr/>
          <p:nvPr/>
        </p:nvGrpSpPr>
        <p:grpSpPr>
          <a:xfrm>
            <a:off x="457200" y="1354138"/>
            <a:ext cx="7378700" cy="2438400"/>
            <a:chOff x="146171" y="3276600"/>
            <a:chExt cx="7379251" cy="2438400"/>
          </a:xfrm>
        </p:grpSpPr>
        <p:grpSp>
          <p:nvGrpSpPr>
            <p:cNvPr id="36888" name="Group 4"/>
            <p:cNvGrpSpPr/>
            <p:nvPr/>
          </p:nvGrpSpPr>
          <p:grpSpPr>
            <a:xfrm>
              <a:off x="5807284" y="4343814"/>
              <a:ext cx="420480" cy="523876"/>
              <a:chOff x="4176" y="2750"/>
              <a:chExt cx="384" cy="330"/>
            </a:xfrm>
          </p:grpSpPr>
          <p:sp>
            <p:nvSpPr>
              <p:cNvPr id="36929" name="Line 5"/>
              <p:cNvSpPr/>
              <p:nvPr/>
            </p:nvSpPr>
            <p:spPr>
              <a:xfrm>
                <a:off x="4176" y="3024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6930" name="Text Box 6"/>
              <p:cNvSpPr txBox="1"/>
              <p:nvPr/>
            </p:nvSpPr>
            <p:spPr>
              <a:xfrm>
                <a:off x="4192" y="2750"/>
                <a:ext cx="317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zh-CN" altLang="en-US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6889" name="Line 7"/>
            <p:cNvSpPr/>
            <p:nvPr/>
          </p:nvSpPr>
          <p:spPr>
            <a:xfrm flipV="1">
              <a:off x="609600" y="4800600"/>
              <a:ext cx="304800" cy="152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90" name="Oval 38"/>
            <p:cNvSpPr/>
            <p:nvPr/>
          </p:nvSpPr>
          <p:spPr>
            <a:xfrm>
              <a:off x="876300" y="4495800"/>
              <a:ext cx="419100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6891" name="Freeform 43"/>
            <p:cNvSpPr/>
            <p:nvPr/>
          </p:nvSpPr>
          <p:spPr>
            <a:xfrm>
              <a:off x="1863724" y="4792662"/>
              <a:ext cx="3775076" cy="922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67" h="581">
                  <a:moveTo>
                    <a:pt x="0" y="0"/>
                  </a:moveTo>
                  <a:cubicBezTo>
                    <a:pt x="68" y="71"/>
                    <a:pt x="211" y="331"/>
                    <a:pt x="411" y="426"/>
                  </a:cubicBezTo>
                  <a:cubicBezTo>
                    <a:pt x="611" y="521"/>
                    <a:pt x="824" y="557"/>
                    <a:pt x="1203" y="569"/>
                  </a:cubicBezTo>
                  <a:cubicBezTo>
                    <a:pt x="1582" y="581"/>
                    <a:pt x="2341" y="581"/>
                    <a:pt x="2685" y="501"/>
                  </a:cubicBezTo>
                  <a:cubicBezTo>
                    <a:pt x="3029" y="421"/>
                    <a:pt x="3146" y="175"/>
                    <a:pt x="3267" y="89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6892" name="Group 8"/>
            <p:cNvGrpSpPr/>
            <p:nvPr/>
          </p:nvGrpSpPr>
          <p:grpSpPr>
            <a:xfrm>
              <a:off x="2646364" y="3886203"/>
              <a:ext cx="1365251" cy="690563"/>
              <a:chOff x="2011" y="2496"/>
              <a:chExt cx="860" cy="435"/>
            </a:xfrm>
          </p:grpSpPr>
          <p:sp>
            <p:nvSpPr>
              <p:cNvPr id="36925" name="Line 9"/>
              <p:cNvSpPr/>
              <p:nvPr/>
            </p:nvSpPr>
            <p:spPr>
              <a:xfrm flipV="1">
                <a:off x="2011" y="2793"/>
                <a:ext cx="581" cy="1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6926" name="Text Box 11"/>
              <p:cNvSpPr txBox="1"/>
              <p:nvPr/>
            </p:nvSpPr>
            <p:spPr>
              <a:xfrm>
                <a:off x="2304" y="2496"/>
                <a:ext cx="217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lang="zh-CN" altLang="en-US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27" name="Oval 12"/>
              <p:cNvSpPr/>
              <p:nvPr/>
            </p:nvSpPr>
            <p:spPr>
              <a:xfrm>
                <a:off x="2592" y="2654"/>
                <a:ext cx="264" cy="2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36928" name="Text Box 14"/>
              <p:cNvSpPr txBox="1"/>
              <p:nvPr/>
            </p:nvSpPr>
            <p:spPr>
              <a:xfrm>
                <a:off x="2625" y="2640"/>
                <a:ext cx="246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893" name="Group 15"/>
            <p:cNvGrpSpPr/>
            <p:nvPr/>
          </p:nvGrpSpPr>
          <p:grpSpPr>
            <a:xfrm>
              <a:off x="2646363" y="4511678"/>
              <a:ext cx="1382713" cy="674688"/>
              <a:chOff x="2011" y="2890"/>
              <a:chExt cx="871" cy="425"/>
            </a:xfrm>
          </p:grpSpPr>
          <p:sp>
            <p:nvSpPr>
              <p:cNvPr id="36921" name="Line 16"/>
              <p:cNvSpPr/>
              <p:nvPr/>
            </p:nvSpPr>
            <p:spPr>
              <a:xfrm>
                <a:off x="2011" y="3010"/>
                <a:ext cx="581" cy="17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6922" name="Text Box 18"/>
              <p:cNvSpPr txBox="1"/>
              <p:nvPr/>
            </p:nvSpPr>
            <p:spPr>
              <a:xfrm>
                <a:off x="2280" y="2890"/>
                <a:ext cx="25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endParaRPr lang="zh-CN" altLang="en-US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23" name="Oval 19"/>
              <p:cNvSpPr/>
              <p:nvPr/>
            </p:nvSpPr>
            <p:spPr>
              <a:xfrm>
                <a:off x="2592" y="3048"/>
                <a:ext cx="264" cy="2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36924" name="Text Box 21"/>
              <p:cNvSpPr txBox="1"/>
              <p:nvPr/>
            </p:nvSpPr>
            <p:spPr>
              <a:xfrm>
                <a:off x="2625" y="3024"/>
                <a:ext cx="257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894" name="Group 23"/>
            <p:cNvGrpSpPr/>
            <p:nvPr/>
          </p:nvGrpSpPr>
          <p:grpSpPr>
            <a:xfrm>
              <a:off x="2209800" y="4376737"/>
              <a:ext cx="419100" cy="461963"/>
              <a:chOff x="1296" y="2805"/>
              <a:chExt cx="264" cy="291"/>
            </a:xfrm>
          </p:grpSpPr>
          <p:sp>
            <p:nvSpPr>
              <p:cNvPr id="36919" name="Oval 24"/>
              <p:cNvSpPr/>
              <p:nvPr/>
            </p:nvSpPr>
            <p:spPr>
              <a:xfrm>
                <a:off x="1296" y="2832"/>
                <a:ext cx="264" cy="2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36920" name="Text Box 29"/>
              <p:cNvSpPr txBox="1"/>
              <p:nvPr/>
            </p:nvSpPr>
            <p:spPr>
              <a:xfrm>
                <a:off x="1309" y="2805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895" name="Group 30"/>
            <p:cNvGrpSpPr/>
            <p:nvPr/>
          </p:nvGrpSpPr>
          <p:grpSpPr>
            <a:xfrm>
              <a:off x="3989384" y="4051301"/>
              <a:ext cx="1060450" cy="1247775"/>
              <a:chOff x="2860" y="2565"/>
              <a:chExt cx="668" cy="786"/>
            </a:xfrm>
          </p:grpSpPr>
          <p:sp>
            <p:nvSpPr>
              <p:cNvPr id="36913" name="Oval 31"/>
              <p:cNvSpPr/>
              <p:nvPr/>
            </p:nvSpPr>
            <p:spPr>
              <a:xfrm>
                <a:off x="3264" y="2880"/>
                <a:ext cx="264" cy="2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36914" name="Line 32"/>
              <p:cNvSpPr/>
              <p:nvPr/>
            </p:nvSpPr>
            <p:spPr>
              <a:xfrm flipV="1">
                <a:off x="2860" y="3081"/>
                <a:ext cx="432" cy="6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6915" name="Text Box 33"/>
              <p:cNvSpPr txBox="1"/>
              <p:nvPr/>
            </p:nvSpPr>
            <p:spPr>
              <a:xfrm>
                <a:off x="2928" y="3024"/>
                <a:ext cx="21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16" name="Line 34"/>
              <p:cNvSpPr/>
              <p:nvPr/>
            </p:nvSpPr>
            <p:spPr>
              <a:xfrm>
                <a:off x="2880" y="2784"/>
                <a:ext cx="432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6917" name="Text Box 35"/>
              <p:cNvSpPr txBox="1"/>
              <p:nvPr/>
            </p:nvSpPr>
            <p:spPr>
              <a:xfrm>
                <a:off x="2935" y="2565"/>
                <a:ext cx="21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18" name="Text Box 36"/>
              <p:cNvSpPr txBox="1"/>
              <p:nvPr/>
            </p:nvSpPr>
            <p:spPr>
              <a:xfrm>
                <a:off x="3278" y="2860"/>
                <a:ext cx="23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896" name="Text Box 40"/>
            <p:cNvSpPr txBox="1"/>
            <p:nvPr/>
          </p:nvSpPr>
          <p:spPr>
            <a:xfrm>
              <a:off x="2882899" y="3276600"/>
              <a:ext cx="339725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897" name="Freeform 44"/>
            <p:cNvSpPr/>
            <p:nvPr/>
          </p:nvSpPr>
          <p:spPr>
            <a:xfrm>
              <a:off x="1219200" y="3833814"/>
              <a:ext cx="4648200" cy="72707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2919" h="521">
                  <a:moveTo>
                    <a:pt x="2720" y="521"/>
                  </a:moveTo>
                  <a:cubicBezTo>
                    <a:pt x="2747" y="491"/>
                    <a:pt x="2919" y="418"/>
                    <a:pt x="2884" y="342"/>
                  </a:cubicBezTo>
                  <a:cubicBezTo>
                    <a:pt x="2849" y="266"/>
                    <a:pt x="2899" y="111"/>
                    <a:pt x="2510" y="65"/>
                  </a:cubicBezTo>
                  <a:cubicBezTo>
                    <a:pt x="2121" y="19"/>
                    <a:pt x="968" y="0"/>
                    <a:pt x="550" y="65"/>
                  </a:cubicBezTo>
                  <a:cubicBezTo>
                    <a:pt x="132" y="130"/>
                    <a:pt x="115" y="373"/>
                    <a:pt x="0" y="45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98" name="Text Box 46"/>
            <p:cNvSpPr txBox="1"/>
            <p:nvPr/>
          </p:nvSpPr>
          <p:spPr>
            <a:xfrm>
              <a:off x="890587" y="4453270"/>
              <a:ext cx="404813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6899" name="组合 96"/>
            <p:cNvGrpSpPr/>
            <p:nvPr/>
          </p:nvGrpSpPr>
          <p:grpSpPr>
            <a:xfrm>
              <a:off x="6210300" y="4549775"/>
              <a:ext cx="422276" cy="457200"/>
              <a:chOff x="6210300" y="4549775"/>
              <a:chExt cx="422276" cy="457200"/>
            </a:xfrm>
          </p:grpSpPr>
          <p:sp>
            <p:nvSpPr>
              <p:cNvPr id="36911" name="Oval 39"/>
              <p:cNvSpPr/>
              <p:nvPr/>
            </p:nvSpPr>
            <p:spPr>
              <a:xfrm>
                <a:off x="6210300" y="4572000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36912" name="Text Box 47"/>
              <p:cNvSpPr txBox="1"/>
              <p:nvPr/>
            </p:nvSpPr>
            <p:spPr>
              <a:xfrm>
                <a:off x="6227763" y="4549775"/>
                <a:ext cx="404813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900" name="Line 7"/>
            <p:cNvSpPr/>
            <p:nvPr/>
          </p:nvSpPr>
          <p:spPr>
            <a:xfrm flipV="1">
              <a:off x="1876279" y="4724400"/>
              <a:ext cx="377825" cy="682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901" name="Text Box 45"/>
            <p:cNvSpPr txBox="1"/>
            <p:nvPr/>
          </p:nvSpPr>
          <p:spPr>
            <a:xfrm>
              <a:off x="1870075" y="4357687"/>
              <a:ext cx="339725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36902" name="组合 101"/>
            <p:cNvGrpSpPr/>
            <p:nvPr/>
          </p:nvGrpSpPr>
          <p:grpSpPr>
            <a:xfrm>
              <a:off x="5410200" y="4495800"/>
              <a:ext cx="419100" cy="461665"/>
              <a:chOff x="6210300" y="4549775"/>
              <a:chExt cx="419100" cy="461665"/>
            </a:xfrm>
          </p:grpSpPr>
          <p:sp>
            <p:nvSpPr>
              <p:cNvPr id="36909" name="Oval 39"/>
              <p:cNvSpPr/>
              <p:nvPr/>
            </p:nvSpPr>
            <p:spPr>
              <a:xfrm>
                <a:off x="6210300" y="4572000"/>
                <a:ext cx="419100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36910" name="Text Box 47"/>
              <p:cNvSpPr txBox="1"/>
              <p:nvPr/>
            </p:nvSpPr>
            <p:spPr>
              <a:xfrm>
                <a:off x="6227763" y="4549775"/>
                <a:ext cx="356188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903" name="Group 4"/>
            <p:cNvGrpSpPr/>
            <p:nvPr/>
          </p:nvGrpSpPr>
          <p:grpSpPr>
            <a:xfrm>
              <a:off x="5006976" y="4648200"/>
              <a:ext cx="441322" cy="519113"/>
              <a:chOff x="4162" y="2928"/>
              <a:chExt cx="398" cy="327"/>
            </a:xfrm>
          </p:grpSpPr>
          <p:sp>
            <p:nvSpPr>
              <p:cNvPr id="36907" name="Line 5"/>
              <p:cNvSpPr/>
              <p:nvPr/>
            </p:nvSpPr>
            <p:spPr>
              <a:xfrm>
                <a:off x="4176" y="3024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6908" name="Text Box 6"/>
              <p:cNvSpPr txBox="1"/>
              <p:nvPr/>
            </p:nvSpPr>
            <p:spPr>
              <a:xfrm>
                <a:off x="4162" y="2928"/>
                <a:ext cx="21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6904" name="Oval 53"/>
            <p:cNvSpPr/>
            <p:nvPr/>
          </p:nvSpPr>
          <p:spPr>
            <a:xfrm>
              <a:off x="6239068" y="4604303"/>
              <a:ext cx="342900" cy="3587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6905" name="文本框 108"/>
            <p:cNvSpPr txBox="1"/>
            <p:nvPr/>
          </p:nvSpPr>
          <p:spPr>
            <a:xfrm>
              <a:off x="146171" y="4991100"/>
              <a:ext cx="927169" cy="4619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start</a:t>
              </a: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6906" name="文本框 109"/>
            <p:cNvSpPr txBox="1"/>
            <p:nvPr/>
          </p:nvSpPr>
          <p:spPr>
            <a:xfrm>
              <a:off x="6693510" y="4567237"/>
              <a:ext cx="831912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final</a:t>
              </a: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NFA to DFA. Remark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An NFA may be in many states at any time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 many different states 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If there are N states, the NFA must be in some subset of those N states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 many non-empty subsets are there?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en-US" altLang="zh-CN" baseline="3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- 1 = finitely many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Table Implementation of a DFA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5" name="Oval 3"/>
          <p:cNvSpPr/>
          <p:nvPr/>
        </p:nvSpPr>
        <p:spPr>
          <a:xfrm>
            <a:off x="1219200" y="2424113"/>
            <a:ext cx="16002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1905000" y="246538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7" name="Oval 5"/>
          <p:cNvSpPr/>
          <p:nvPr/>
        </p:nvSpPr>
        <p:spPr>
          <a:xfrm>
            <a:off x="3657600" y="1814513"/>
            <a:ext cx="22860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38918" name="Text Box 6"/>
          <p:cNvSpPr txBox="1"/>
          <p:nvPr/>
        </p:nvSpPr>
        <p:spPr>
          <a:xfrm>
            <a:off x="4583113" y="1855788"/>
            <a:ext cx="369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9" name="Oval 7"/>
          <p:cNvSpPr/>
          <p:nvPr/>
        </p:nvSpPr>
        <p:spPr>
          <a:xfrm>
            <a:off x="3657600" y="2881313"/>
            <a:ext cx="22098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38920" name="Text Box 8"/>
          <p:cNvSpPr txBox="1"/>
          <p:nvPr/>
        </p:nvSpPr>
        <p:spPr>
          <a:xfrm>
            <a:off x="4548188" y="2922588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1" name="Oval 9"/>
          <p:cNvSpPr/>
          <p:nvPr/>
        </p:nvSpPr>
        <p:spPr>
          <a:xfrm>
            <a:off x="3587750" y="2849563"/>
            <a:ext cx="2362200" cy="685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38922" name="Line 10"/>
          <p:cNvSpPr/>
          <p:nvPr/>
        </p:nvSpPr>
        <p:spPr>
          <a:xfrm flipV="1">
            <a:off x="914400" y="2728913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3" name="Line 11"/>
          <p:cNvSpPr/>
          <p:nvPr/>
        </p:nvSpPr>
        <p:spPr>
          <a:xfrm flipV="1">
            <a:off x="2743200" y="2119313"/>
            <a:ext cx="914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4" name="Line 12"/>
          <p:cNvSpPr/>
          <p:nvPr/>
        </p:nvSpPr>
        <p:spPr>
          <a:xfrm>
            <a:off x="2743200" y="2805113"/>
            <a:ext cx="914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5" name="Text Box 13"/>
          <p:cNvSpPr txBox="1"/>
          <p:nvPr/>
        </p:nvSpPr>
        <p:spPr>
          <a:xfrm>
            <a:off x="2971800" y="1922463"/>
            <a:ext cx="4016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>
                <a:ea typeface="宋体" panose="02010600030101010101" pitchFamily="2" charset="-122"/>
              </a:rPr>
              <a:t>0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26" name="Text Box 14"/>
          <p:cNvSpPr txBox="1"/>
          <p:nvPr/>
        </p:nvSpPr>
        <p:spPr>
          <a:xfrm>
            <a:off x="2971800" y="2881313"/>
            <a:ext cx="3444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>
                <a:ea typeface="宋体" panose="02010600030101010101" pitchFamily="2" charset="-122"/>
              </a:rPr>
              <a:t>1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27" name="Freeform 15"/>
          <p:cNvSpPr/>
          <p:nvPr/>
        </p:nvSpPr>
        <p:spPr>
          <a:xfrm>
            <a:off x="5867400" y="1662113"/>
            <a:ext cx="927100" cy="8001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8" name="Text Box 16"/>
          <p:cNvSpPr txBox="1"/>
          <p:nvPr/>
        </p:nvSpPr>
        <p:spPr>
          <a:xfrm>
            <a:off x="6608763" y="1447800"/>
            <a:ext cx="4016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>
                <a:ea typeface="宋体" panose="02010600030101010101" pitchFamily="2" charset="-122"/>
              </a:rPr>
              <a:t>0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29" name="Freeform 17"/>
          <p:cNvSpPr/>
          <p:nvPr/>
        </p:nvSpPr>
        <p:spPr>
          <a:xfrm>
            <a:off x="5943600" y="2805113"/>
            <a:ext cx="927100" cy="8001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584" h="504">
                <a:moveTo>
                  <a:pt x="0" y="192"/>
                </a:moveTo>
                <a:cubicBezTo>
                  <a:pt x="96" y="96"/>
                  <a:pt x="192" y="0"/>
                  <a:pt x="288" y="0"/>
                </a:cubicBezTo>
                <a:cubicBezTo>
                  <a:pt x="384" y="0"/>
                  <a:pt x="568" y="112"/>
                  <a:pt x="576" y="192"/>
                </a:cubicBezTo>
                <a:cubicBezTo>
                  <a:pt x="584" y="272"/>
                  <a:pt x="432" y="456"/>
                  <a:pt x="336" y="480"/>
                </a:cubicBezTo>
                <a:cubicBezTo>
                  <a:pt x="240" y="504"/>
                  <a:pt x="120" y="420"/>
                  <a:pt x="0" y="33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30" name="Text Box 18"/>
          <p:cNvSpPr txBox="1"/>
          <p:nvPr/>
        </p:nvSpPr>
        <p:spPr>
          <a:xfrm>
            <a:off x="6742113" y="2590800"/>
            <a:ext cx="3444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>
                <a:ea typeface="宋体" panose="02010600030101010101" pitchFamily="2" charset="-122"/>
              </a:rPr>
              <a:t>1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31" name="Freeform 19"/>
          <p:cNvSpPr/>
          <p:nvPr/>
        </p:nvSpPr>
        <p:spPr>
          <a:xfrm>
            <a:off x="3721100" y="2271713"/>
            <a:ext cx="241300" cy="685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52" h="432">
                <a:moveTo>
                  <a:pt x="152" y="432"/>
                </a:moveTo>
                <a:cubicBezTo>
                  <a:pt x="84" y="372"/>
                  <a:pt x="16" y="312"/>
                  <a:pt x="8" y="240"/>
                </a:cubicBezTo>
                <a:cubicBezTo>
                  <a:pt x="0" y="168"/>
                  <a:pt x="52" y="84"/>
                  <a:pt x="104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32" name="Text Box 20"/>
          <p:cNvSpPr txBox="1"/>
          <p:nvPr/>
        </p:nvSpPr>
        <p:spPr>
          <a:xfrm>
            <a:off x="3352800" y="2347913"/>
            <a:ext cx="4016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>
                <a:ea typeface="宋体" panose="02010600030101010101" pitchFamily="2" charset="-122"/>
              </a:rPr>
              <a:t>0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33" name="Freeform 21"/>
          <p:cNvSpPr/>
          <p:nvPr/>
        </p:nvSpPr>
        <p:spPr>
          <a:xfrm>
            <a:off x="5334000" y="2316163"/>
            <a:ext cx="157163" cy="5651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99" h="356">
                <a:moveTo>
                  <a:pt x="16" y="0"/>
                </a:moveTo>
                <a:cubicBezTo>
                  <a:pt x="29" y="28"/>
                  <a:pt x="99" y="105"/>
                  <a:pt x="96" y="164"/>
                </a:cubicBezTo>
                <a:cubicBezTo>
                  <a:pt x="93" y="223"/>
                  <a:pt x="48" y="292"/>
                  <a:pt x="0" y="35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34" name="Text Box 22"/>
          <p:cNvSpPr txBox="1"/>
          <p:nvPr/>
        </p:nvSpPr>
        <p:spPr>
          <a:xfrm>
            <a:off x="5462588" y="2314575"/>
            <a:ext cx="3444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>
                <a:ea typeface="宋体" panose="02010600030101010101" pitchFamily="2" charset="-122"/>
              </a:rPr>
              <a:t>1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01751" name="Group 23"/>
          <p:cNvGraphicFramePr>
            <a:graphicFrameLocks noGrp="1"/>
          </p:cNvGraphicFramePr>
          <p:nvPr/>
        </p:nvGraphicFramePr>
        <p:xfrm>
          <a:off x="3200400" y="4121150"/>
          <a:ext cx="2971800" cy="1828800"/>
        </p:xfrm>
        <a:graphic>
          <a:graphicData uri="http://schemas.openxmlformats.org/drawingml/2006/table">
            <a:tbl>
              <a:tblPr/>
              <a:tblGrid>
                <a:gridCol w="904875"/>
                <a:gridCol w="903288"/>
                <a:gridCol w="1163637"/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U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U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U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U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Implementation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DFA can be implemented by a 2D table 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One dimension is “states”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 dimension is “input symbols”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every transition S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aseline="30000"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define T[i,a] = k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None/>
            </a:pP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DFA “execution”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If in state </a:t>
            </a:r>
            <a:r>
              <a:rPr lang="en-US" altLang="zh-CN"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and input a, read T[i,a] = k and skip to state S</a:t>
            </a:r>
            <a:r>
              <a:rPr lang="en-US" altLang="zh-CN" baseline="-25000">
                <a:ea typeface="宋体" panose="02010600030101010101" pitchFamily="2" charset="-122"/>
              </a:rPr>
              <a:t>k</a:t>
            </a:r>
            <a:endParaRPr lang="en-US" altLang="zh-CN" baseline="-25000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Very efficient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Implementation (Cont.)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NFA -&gt; DFA conversion is at the heart of tools such as flex or jlex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But, DFAs can be huge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 practice, flex-like tools trade off speed for space in the choice of NFA and DFA representations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Minimize DFA state number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41987" name="Group 4"/>
          <p:cNvGrpSpPr/>
          <p:nvPr/>
        </p:nvGrpSpPr>
        <p:grpSpPr>
          <a:xfrm>
            <a:off x="4724400" y="4114800"/>
            <a:ext cx="2586038" cy="2074863"/>
            <a:chOff x="2976" y="2784"/>
            <a:chExt cx="1629" cy="1307"/>
          </a:xfrm>
        </p:grpSpPr>
        <p:grpSp>
          <p:nvGrpSpPr>
            <p:cNvPr id="42036" name="Group 5"/>
            <p:cNvGrpSpPr/>
            <p:nvPr/>
          </p:nvGrpSpPr>
          <p:grpSpPr>
            <a:xfrm>
              <a:off x="2976" y="2784"/>
              <a:ext cx="1629" cy="1307"/>
              <a:chOff x="2976" y="2792"/>
              <a:chExt cx="1629" cy="1307"/>
            </a:xfrm>
          </p:grpSpPr>
          <p:grpSp>
            <p:nvGrpSpPr>
              <p:cNvPr id="42039" name="Group 6"/>
              <p:cNvGrpSpPr/>
              <p:nvPr/>
            </p:nvGrpSpPr>
            <p:grpSpPr>
              <a:xfrm>
                <a:off x="4356" y="3548"/>
                <a:ext cx="248" cy="262"/>
                <a:chOff x="3456" y="2688"/>
                <a:chExt cx="432" cy="432"/>
              </a:xfrm>
            </p:grpSpPr>
            <p:sp>
              <p:nvSpPr>
                <p:cNvPr id="42056" name="Oval 7"/>
                <p:cNvSpPr/>
                <p:nvPr/>
              </p:nvSpPr>
              <p:spPr>
                <a:xfrm>
                  <a:off x="3456" y="2688"/>
                  <a:ext cx="432" cy="432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057" name="Oval 8"/>
                <p:cNvSpPr/>
                <p:nvPr/>
              </p:nvSpPr>
              <p:spPr>
                <a:xfrm>
                  <a:off x="3504" y="2736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2040" name="Oval 9"/>
              <p:cNvSpPr/>
              <p:nvPr/>
            </p:nvSpPr>
            <p:spPr>
              <a:xfrm>
                <a:off x="3555" y="3548"/>
                <a:ext cx="249" cy="26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41" name="Oval 10"/>
              <p:cNvSpPr/>
              <p:nvPr/>
            </p:nvSpPr>
            <p:spPr>
              <a:xfrm>
                <a:off x="3555" y="2792"/>
                <a:ext cx="249" cy="26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42" name="Oval 11"/>
              <p:cNvSpPr/>
              <p:nvPr/>
            </p:nvSpPr>
            <p:spPr>
              <a:xfrm>
                <a:off x="2976" y="3199"/>
                <a:ext cx="248" cy="26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2043" name="AutoShape 12"/>
              <p:cNvCxnSpPr>
                <a:stCxn id="42042" idx="0"/>
                <a:endCxn id="42041" idx="2"/>
              </p:cNvCxnSpPr>
              <p:nvPr/>
            </p:nvCxnSpPr>
            <p:spPr>
              <a:xfrm rot="-5400000">
                <a:off x="3189" y="2833"/>
                <a:ext cx="276" cy="455"/>
              </a:xfrm>
              <a:prstGeom prst="curvedConnector2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2044" name="AutoShape 13"/>
              <p:cNvCxnSpPr>
                <a:stCxn id="42042" idx="4"/>
                <a:endCxn id="42040" idx="2"/>
              </p:cNvCxnSpPr>
              <p:nvPr/>
            </p:nvCxnSpPr>
            <p:spPr>
              <a:xfrm rot="-5400000" flipH="1">
                <a:off x="3218" y="3342"/>
                <a:ext cx="218" cy="455"/>
              </a:xfrm>
              <a:prstGeom prst="curvedConnector2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2045" name="AutoShape 14"/>
              <p:cNvCxnSpPr>
                <a:stCxn id="42040" idx="7"/>
                <a:endCxn id="42041" idx="5"/>
              </p:cNvCxnSpPr>
              <p:nvPr/>
            </p:nvCxnSpPr>
            <p:spPr>
              <a:xfrm rot="-5400000">
                <a:off x="3483" y="3301"/>
                <a:ext cx="57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2046" name="AutoShape 15"/>
              <p:cNvCxnSpPr>
                <a:stCxn id="42041" idx="3"/>
                <a:endCxn id="42040" idx="1"/>
              </p:cNvCxnSpPr>
              <p:nvPr/>
            </p:nvCxnSpPr>
            <p:spPr>
              <a:xfrm rot="5400000">
                <a:off x="3307" y="3301"/>
                <a:ext cx="570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2047" name="AutoShape 16"/>
              <p:cNvCxnSpPr>
                <a:stCxn id="42040" idx="6"/>
                <a:endCxn id="42056" idx="2"/>
              </p:cNvCxnSpPr>
              <p:nvPr/>
            </p:nvCxnSpPr>
            <p:spPr>
              <a:xfrm>
                <a:off x="3804" y="3679"/>
                <a:ext cx="552" cy="0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42048" name="AutoShape 17"/>
              <p:cNvCxnSpPr>
                <a:stCxn id="42056" idx="3"/>
                <a:endCxn id="42056" idx="5"/>
              </p:cNvCxnSpPr>
              <p:nvPr/>
            </p:nvCxnSpPr>
            <p:spPr>
              <a:xfrm rot="-5400000" flipH="1">
                <a:off x="4479" y="3683"/>
                <a:ext cx="1" cy="176"/>
              </a:xfrm>
              <a:prstGeom prst="curvedConnector3">
                <a:avLst>
                  <a:gd name="adj1" fmla="val 20700000"/>
                </a:avLst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42049" name="Text Box 18"/>
              <p:cNvSpPr txBox="1"/>
              <p:nvPr/>
            </p:nvSpPr>
            <p:spPr>
              <a:xfrm>
                <a:off x="3127" y="2794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50" name="Text Box 19"/>
              <p:cNvSpPr txBox="1"/>
              <p:nvPr/>
            </p:nvSpPr>
            <p:spPr>
              <a:xfrm>
                <a:off x="3707" y="3171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51" name="Text Box 20"/>
              <p:cNvSpPr txBox="1"/>
              <p:nvPr/>
            </p:nvSpPr>
            <p:spPr>
              <a:xfrm>
                <a:off x="4032" y="2976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52" name="Text Box 21"/>
              <p:cNvSpPr txBox="1"/>
              <p:nvPr/>
            </p:nvSpPr>
            <p:spPr>
              <a:xfrm>
                <a:off x="3207" y="3550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53" name="Text Box 22"/>
              <p:cNvSpPr txBox="1"/>
              <p:nvPr/>
            </p:nvSpPr>
            <p:spPr>
              <a:xfrm>
                <a:off x="3428" y="3201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54" name="Text Box 23"/>
              <p:cNvSpPr txBox="1"/>
              <p:nvPr/>
            </p:nvSpPr>
            <p:spPr>
              <a:xfrm>
                <a:off x="4035" y="3608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55" name="Text Box 24"/>
              <p:cNvSpPr txBox="1"/>
              <p:nvPr/>
            </p:nvSpPr>
            <p:spPr>
              <a:xfrm>
                <a:off x="4393" y="3811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2037" name="Text Box 25"/>
            <p:cNvSpPr txBox="1"/>
            <p:nvPr/>
          </p:nvSpPr>
          <p:spPr>
            <a:xfrm>
              <a:off x="4272" y="3792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38" name="Line 26"/>
            <p:cNvSpPr/>
            <p:nvPr/>
          </p:nvSpPr>
          <p:spPr>
            <a:xfrm>
              <a:off x="3792" y="2976"/>
              <a:ext cx="57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1988" name="Group 27"/>
          <p:cNvGrpSpPr/>
          <p:nvPr/>
        </p:nvGrpSpPr>
        <p:grpSpPr>
          <a:xfrm>
            <a:off x="4402138" y="1219200"/>
            <a:ext cx="4208462" cy="2544763"/>
            <a:chOff x="2581" y="768"/>
            <a:chExt cx="2651" cy="1603"/>
          </a:xfrm>
        </p:grpSpPr>
        <p:grpSp>
          <p:nvGrpSpPr>
            <p:cNvPr id="41993" name="Group 28"/>
            <p:cNvGrpSpPr/>
            <p:nvPr/>
          </p:nvGrpSpPr>
          <p:grpSpPr>
            <a:xfrm>
              <a:off x="3961" y="1064"/>
              <a:ext cx="248" cy="262"/>
              <a:chOff x="4320" y="2160"/>
              <a:chExt cx="432" cy="432"/>
            </a:xfrm>
          </p:grpSpPr>
          <p:sp>
            <p:nvSpPr>
              <p:cNvPr id="42034" name="Oval 29"/>
              <p:cNvSpPr/>
              <p:nvPr/>
            </p:nvSpPr>
            <p:spPr>
              <a:xfrm>
                <a:off x="4320" y="2160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42035" name="Oval 30"/>
              <p:cNvSpPr/>
              <p:nvPr/>
            </p:nvSpPr>
            <p:spPr>
              <a:xfrm>
                <a:off x="4368" y="220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1994" name="Group 31"/>
            <p:cNvGrpSpPr/>
            <p:nvPr/>
          </p:nvGrpSpPr>
          <p:grpSpPr>
            <a:xfrm>
              <a:off x="3961" y="1820"/>
              <a:ext cx="248" cy="262"/>
              <a:chOff x="3456" y="2688"/>
              <a:chExt cx="432" cy="432"/>
            </a:xfrm>
          </p:grpSpPr>
          <p:sp>
            <p:nvSpPr>
              <p:cNvPr id="42032" name="Oval 32"/>
              <p:cNvSpPr/>
              <p:nvPr/>
            </p:nvSpPr>
            <p:spPr>
              <a:xfrm>
                <a:off x="3456" y="2688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42033" name="Oval 33"/>
              <p:cNvSpPr/>
              <p:nvPr/>
            </p:nvSpPr>
            <p:spPr>
              <a:xfrm>
                <a:off x="3504" y="27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1995" name="Oval 34"/>
            <p:cNvSpPr/>
            <p:nvPr/>
          </p:nvSpPr>
          <p:spPr>
            <a:xfrm>
              <a:off x="3160" y="1820"/>
              <a:ext cx="249" cy="26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6" name="Oval 35"/>
            <p:cNvSpPr/>
            <p:nvPr/>
          </p:nvSpPr>
          <p:spPr>
            <a:xfrm>
              <a:off x="3160" y="1064"/>
              <a:ext cx="249" cy="26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1997" name="Group 36"/>
            <p:cNvGrpSpPr/>
            <p:nvPr/>
          </p:nvGrpSpPr>
          <p:grpSpPr>
            <a:xfrm>
              <a:off x="4733" y="1064"/>
              <a:ext cx="248" cy="262"/>
              <a:chOff x="3120" y="1536"/>
              <a:chExt cx="432" cy="432"/>
            </a:xfrm>
          </p:grpSpPr>
          <p:sp>
            <p:nvSpPr>
              <p:cNvPr id="42030" name="Oval 37"/>
              <p:cNvSpPr/>
              <p:nvPr/>
            </p:nvSpPr>
            <p:spPr>
              <a:xfrm>
                <a:off x="3120" y="1536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42031" name="Oval 38"/>
              <p:cNvSpPr/>
              <p:nvPr/>
            </p:nvSpPr>
            <p:spPr>
              <a:xfrm>
                <a:off x="3168" y="1584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1998" name="Group 39"/>
            <p:cNvGrpSpPr/>
            <p:nvPr/>
          </p:nvGrpSpPr>
          <p:grpSpPr>
            <a:xfrm>
              <a:off x="4733" y="1820"/>
              <a:ext cx="248" cy="262"/>
              <a:chOff x="4224" y="2688"/>
              <a:chExt cx="432" cy="432"/>
            </a:xfrm>
          </p:grpSpPr>
          <p:sp>
            <p:nvSpPr>
              <p:cNvPr id="42028" name="Oval 40"/>
              <p:cNvSpPr/>
              <p:nvPr/>
            </p:nvSpPr>
            <p:spPr>
              <a:xfrm>
                <a:off x="4224" y="2688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42029" name="Oval 41"/>
              <p:cNvSpPr/>
              <p:nvPr/>
            </p:nvSpPr>
            <p:spPr>
              <a:xfrm>
                <a:off x="4272" y="27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1999" name="Oval 42"/>
            <p:cNvSpPr/>
            <p:nvPr/>
          </p:nvSpPr>
          <p:spPr>
            <a:xfrm>
              <a:off x="2581" y="1471"/>
              <a:ext cx="248" cy="26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2000" name="AutoShape 43"/>
            <p:cNvCxnSpPr>
              <a:stCxn id="41999" idx="0"/>
              <a:endCxn id="41996" idx="2"/>
            </p:cNvCxnSpPr>
            <p:nvPr/>
          </p:nvCxnSpPr>
          <p:spPr>
            <a:xfrm rot="-5400000">
              <a:off x="2794" y="1105"/>
              <a:ext cx="276" cy="455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2001" name="AutoShape 44"/>
            <p:cNvCxnSpPr>
              <a:stCxn id="41999" idx="4"/>
              <a:endCxn id="41995" idx="2"/>
            </p:cNvCxnSpPr>
            <p:nvPr/>
          </p:nvCxnSpPr>
          <p:spPr>
            <a:xfrm rot="-5400000" flipH="1">
              <a:off x="2823" y="1614"/>
              <a:ext cx="218" cy="455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2002" name="AutoShape 45"/>
            <p:cNvCxnSpPr>
              <a:stCxn id="41995" idx="7"/>
              <a:endCxn id="41996" idx="5"/>
            </p:cNvCxnSpPr>
            <p:nvPr/>
          </p:nvCxnSpPr>
          <p:spPr>
            <a:xfrm rot="-5400000">
              <a:off x="3088" y="1573"/>
              <a:ext cx="57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2003" name="AutoShape 46"/>
            <p:cNvCxnSpPr>
              <a:stCxn id="41996" idx="3"/>
              <a:endCxn id="41995" idx="1"/>
            </p:cNvCxnSpPr>
            <p:nvPr/>
          </p:nvCxnSpPr>
          <p:spPr>
            <a:xfrm rot="5400000">
              <a:off x="2912" y="1573"/>
              <a:ext cx="57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2004" name="AutoShape 47"/>
            <p:cNvCxnSpPr>
              <a:stCxn id="41996" idx="6"/>
              <a:endCxn id="42034" idx="2"/>
            </p:cNvCxnSpPr>
            <p:nvPr/>
          </p:nvCxnSpPr>
          <p:spPr>
            <a:xfrm>
              <a:off x="3409" y="1195"/>
              <a:ext cx="55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2005" name="AutoShape 48"/>
            <p:cNvCxnSpPr>
              <a:stCxn id="41995" idx="6"/>
              <a:endCxn id="42032" idx="2"/>
            </p:cNvCxnSpPr>
            <p:nvPr/>
          </p:nvCxnSpPr>
          <p:spPr>
            <a:xfrm>
              <a:off x="3409" y="1951"/>
              <a:ext cx="552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2006" name="AutoShape 49"/>
            <p:cNvCxnSpPr>
              <a:stCxn id="42032" idx="6"/>
              <a:endCxn id="42028" idx="2"/>
            </p:cNvCxnSpPr>
            <p:nvPr/>
          </p:nvCxnSpPr>
          <p:spPr>
            <a:xfrm>
              <a:off x="4209" y="1951"/>
              <a:ext cx="52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2007" name="AutoShape 50"/>
            <p:cNvCxnSpPr>
              <a:stCxn id="42034" idx="6"/>
              <a:endCxn id="42030" idx="2"/>
            </p:cNvCxnSpPr>
            <p:nvPr/>
          </p:nvCxnSpPr>
          <p:spPr>
            <a:xfrm>
              <a:off x="4209" y="1195"/>
              <a:ext cx="52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2008" name="AutoShape 51"/>
            <p:cNvCxnSpPr>
              <a:stCxn id="42030" idx="4"/>
              <a:endCxn id="42028" idx="0"/>
            </p:cNvCxnSpPr>
            <p:nvPr/>
          </p:nvCxnSpPr>
          <p:spPr>
            <a:xfrm rot="5400000">
              <a:off x="4610" y="1573"/>
              <a:ext cx="494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2009" name="AutoShape 52"/>
            <p:cNvCxnSpPr>
              <a:stCxn id="42028" idx="6"/>
              <a:endCxn id="42030" idx="6"/>
            </p:cNvCxnSpPr>
            <p:nvPr/>
          </p:nvCxnSpPr>
          <p:spPr>
            <a:xfrm flipV="1">
              <a:off x="4981" y="1195"/>
              <a:ext cx="1" cy="756"/>
            </a:xfrm>
            <a:prstGeom prst="curvedConnector3">
              <a:avLst>
                <a:gd name="adj1" fmla="val 14400000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2010" name="AutoShape 53"/>
            <p:cNvCxnSpPr>
              <a:stCxn id="42034" idx="1"/>
              <a:endCxn id="42035" idx="7"/>
            </p:cNvCxnSpPr>
            <p:nvPr/>
          </p:nvCxnSpPr>
          <p:spPr>
            <a:xfrm rot="5400000" flipV="1">
              <a:off x="4064" y="1034"/>
              <a:ext cx="21" cy="156"/>
            </a:xfrm>
            <a:prstGeom prst="curvedConnector3">
              <a:avLst>
                <a:gd name="adj1" fmla="val -608824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2011" name="AutoShape 54"/>
            <p:cNvCxnSpPr>
              <a:stCxn id="42032" idx="3"/>
              <a:endCxn id="42032" idx="5"/>
            </p:cNvCxnSpPr>
            <p:nvPr/>
          </p:nvCxnSpPr>
          <p:spPr>
            <a:xfrm rot="-5400000" flipH="1">
              <a:off x="4084" y="1955"/>
              <a:ext cx="1" cy="176"/>
            </a:xfrm>
            <a:prstGeom prst="curvedConnector3">
              <a:avLst>
                <a:gd name="adj1" fmla="val 20700000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42012" name="Text Box 55"/>
            <p:cNvSpPr txBox="1"/>
            <p:nvPr/>
          </p:nvSpPr>
          <p:spPr>
            <a:xfrm>
              <a:off x="5020" y="1473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3" name="Text Box 56"/>
            <p:cNvSpPr txBox="1"/>
            <p:nvPr/>
          </p:nvSpPr>
          <p:spPr>
            <a:xfrm>
              <a:off x="2732" y="106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4" name="Text Box 57"/>
            <p:cNvSpPr txBox="1"/>
            <p:nvPr/>
          </p:nvSpPr>
          <p:spPr>
            <a:xfrm>
              <a:off x="3312" y="1443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5" name="Text Box 58"/>
            <p:cNvSpPr txBox="1"/>
            <p:nvPr/>
          </p:nvSpPr>
          <p:spPr>
            <a:xfrm>
              <a:off x="3615" y="100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6" name="Text Box 59"/>
            <p:cNvSpPr txBox="1"/>
            <p:nvPr/>
          </p:nvSpPr>
          <p:spPr>
            <a:xfrm>
              <a:off x="4213" y="124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7" name="Text Box 60"/>
            <p:cNvSpPr txBox="1"/>
            <p:nvPr/>
          </p:nvSpPr>
          <p:spPr>
            <a:xfrm>
              <a:off x="4718" y="1443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8" name="Text Box 61"/>
            <p:cNvSpPr txBox="1"/>
            <p:nvPr/>
          </p:nvSpPr>
          <p:spPr>
            <a:xfrm>
              <a:off x="4442" y="1850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9" name="Text Box 62"/>
            <p:cNvSpPr txBox="1"/>
            <p:nvPr/>
          </p:nvSpPr>
          <p:spPr>
            <a:xfrm>
              <a:off x="2812" y="182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0" name="Text Box 63"/>
            <p:cNvSpPr txBox="1"/>
            <p:nvPr/>
          </p:nvSpPr>
          <p:spPr>
            <a:xfrm>
              <a:off x="3033" y="1473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1" name="Text Box 64"/>
            <p:cNvSpPr txBox="1"/>
            <p:nvPr/>
          </p:nvSpPr>
          <p:spPr>
            <a:xfrm>
              <a:off x="3640" y="188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2" name="Text Box 65"/>
            <p:cNvSpPr txBox="1"/>
            <p:nvPr/>
          </p:nvSpPr>
          <p:spPr>
            <a:xfrm>
              <a:off x="4165" y="158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3" name="Text Box 66"/>
            <p:cNvSpPr txBox="1"/>
            <p:nvPr/>
          </p:nvSpPr>
          <p:spPr>
            <a:xfrm>
              <a:off x="4384" y="100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4" name="Text Box 67"/>
            <p:cNvSpPr txBox="1"/>
            <p:nvPr/>
          </p:nvSpPr>
          <p:spPr>
            <a:xfrm>
              <a:off x="3998" y="2083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5" name="Line 68"/>
            <p:cNvSpPr/>
            <p:nvPr/>
          </p:nvSpPr>
          <p:spPr>
            <a:xfrm flipH="1" flipV="1">
              <a:off x="4176" y="1248"/>
              <a:ext cx="57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26" name="Line 69"/>
            <p:cNvSpPr/>
            <p:nvPr/>
          </p:nvSpPr>
          <p:spPr>
            <a:xfrm flipH="1">
              <a:off x="4176" y="1296"/>
              <a:ext cx="624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27" name="Text Box 70"/>
            <p:cNvSpPr txBox="1"/>
            <p:nvPr/>
          </p:nvSpPr>
          <p:spPr>
            <a:xfrm>
              <a:off x="3973" y="76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989" name="Rectangle 71"/>
          <p:cNvSpPr>
            <a:spLocks noGrp="1"/>
          </p:cNvSpPr>
          <p:nvPr>
            <p:ph idx="1" hasCustomPrompt="1"/>
          </p:nvPr>
        </p:nvSpPr>
        <p:spPr>
          <a:xfrm>
            <a:off x="533400" y="2590800"/>
            <a:ext cx="3400425" cy="968375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∏0:{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S,A,B}(nonfinal)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{C,D,E,F}(final)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90" name="Rectangle 72"/>
          <p:cNvSpPr/>
          <p:nvPr/>
        </p:nvSpPr>
        <p:spPr>
          <a:xfrm>
            <a:off x="519113" y="3581400"/>
            <a:ext cx="75946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buNone/>
            </a:pPr>
            <a:r>
              <a:rPr lang="en-US" altLang="zh-CN" sz="2400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S,A,B}-&gt;{S,B}{A}(inequivalent destinations) 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∏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{S,B}{A}{C,D,E,F}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91" name="Rectangle 73"/>
          <p:cNvSpPr/>
          <p:nvPr/>
        </p:nvSpPr>
        <p:spPr>
          <a:xfrm>
            <a:off x="533400" y="4572000"/>
            <a:ext cx="38862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buNone/>
            </a:pPr>
            <a:r>
              <a:rPr lang="en-US" altLang="zh-CN" sz="2400"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{S,B} -&gt;{S}{B}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∏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{S}{A}{B}{C,D,E,F}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92" name="Rectangle 71"/>
          <p:cNvSpPr txBox="1"/>
          <p:nvPr/>
        </p:nvSpPr>
        <p:spPr>
          <a:xfrm>
            <a:off x="381000" y="1371600"/>
            <a:ext cx="4727575" cy="968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s1 accepts</a:t>
            </a:r>
            <a:r>
              <a:rPr lang="el-GR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iff s2 accepts</a:t>
            </a:r>
            <a:r>
              <a:rPr lang="el-GR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s1 and s2 are equivalent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Implementation of regular expressions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RegExp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=&gt; NFA =&gt; DFA =&gt; Tables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Implement R.E Extension in DFA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Introduction to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Lex in Tiger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 hasCustomPrompt="1"/>
          </p:nvPr>
        </p:nvSpPr>
        <p:spPr>
          <a:xfrm>
            <a:off x="685800" y="1524000"/>
            <a:ext cx="7924800" cy="44958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if 					{return IF;}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[a-z][a-z0-9]*				{return ID;}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[0-9]+					{return NUM;}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([0-9]+ “.”[0-9]*)|([0-9]*”.”[0-9]+)	{return REAL;}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(“--”[a-z]*”\n”)|(“ ”|“\n”|“\t”)+	{ /*do nothing */}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				{error();}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if --not-a-com 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(Fig.2.4, Fig 2.5)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Finite Automata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Regular expressions = specification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Finite automata = implementation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finite automaton consists of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 input alphabet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 set of states S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 start state 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 set of accepting states F  S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 set of transitions  state </a:t>
            </a:r>
            <a:r>
              <a:rPr lang="en-US" altLang="zh-CN" baseline="30000">
                <a:ea typeface="宋体" panose="02010600030101010101" pitchFamily="2" charset="-122"/>
                <a:sym typeface="Symbol" panose="05050102010706020507" pitchFamily="18" charset="2"/>
              </a:rPr>
              <a:t>input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state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977380" y="6172200"/>
            <a:ext cx="1295400" cy="457200"/>
          </a:xfrm>
        </p:spPr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45059" name="组合 4"/>
          <p:cNvGrpSpPr/>
          <p:nvPr/>
        </p:nvGrpSpPr>
        <p:grpSpPr>
          <a:xfrm>
            <a:off x="1566863" y="3359150"/>
            <a:ext cx="438236" cy="651067"/>
            <a:chOff x="2362200" y="3124200"/>
            <a:chExt cx="438236" cy="649737"/>
          </a:xfrm>
        </p:grpSpPr>
        <p:sp>
          <p:nvSpPr>
            <p:cNvPr id="45168" name="流程图: 接点 2"/>
            <p:cNvSpPr/>
            <p:nvPr/>
          </p:nvSpPr>
          <p:spPr>
            <a:xfrm>
              <a:off x="2362200" y="3124200"/>
              <a:ext cx="438236" cy="649737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169" name="文本框 3"/>
            <p:cNvSpPr txBox="1"/>
            <p:nvPr/>
          </p:nvSpPr>
          <p:spPr>
            <a:xfrm>
              <a:off x="2421523" y="3133060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060" name="组合 5"/>
          <p:cNvGrpSpPr/>
          <p:nvPr/>
        </p:nvGrpSpPr>
        <p:grpSpPr>
          <a:xfrm>
            <a:off x="5935663" y="4519613"/>
            <a:ext cx="492125" cy="461962"/>
            <a:chOff x="2582137" y="4289706"/>
            <a:chExt cx="492443" cy="461665"/>
          </a:xfrm>
        </p:grpSpPr>
        <p:sp>
          <p:nvSpPr>
            <p:cNvPr id="45166" name="流程图: 接点 33"/>
            <p:cNvSpPr/>
            <p:nvPr/>
          </p:nvSpPr>
          <p:spPr>
            <a:xfrm>
              <a:off x="2613837" y="4291478"/>
              <a:ext cx="457200" cy="457200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167" name="文本框 34"/>
            <p:cNvSpPr txBox="1"/>
            <p:nvPr/>
          </p:nvSpPr>
          <p:spPr>
            <a:xfrm>
              <a:off x="2582137" y="4289706"/>
              <a:ext cx="4924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endParaRPr lang="en-US" altLang="zh-CN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061" name="组合 54"/>
          <p:cNvGrpSpPr/>
          <p:nvPr/>
        </p:nvGrpSpPr>
        <p:grpSpPr>
          <a:xfrm>
            <a:off x="638175" y="2124075"/>
            <a:ext cx="592138" cy="565150"/>
            <a:chOff x="1454111" y="2109953"/>
            <a:chExt cx="592189" cy="564677"/>
          </a:xfrm>
        </p:grpSpPr>
        <p:grpSp>
          <p:nvGrpSpPr>
            <p:cNvPr id="45162" name="组合 8"/>
            <p:cNvGrpSpPr/>
            <p:nvPr/>
          </p:nvGrpSpPr>
          <p:grpSpPr>
            <a:xfrm>
              <a:off x="1518866" y="2165198"/>
              <a:ext cx="457200" cy="470525"/>
              <a:chOff x="2362200" y="3124200"/>
              <a:chExt cx="457200" cy="470525"/>
            </a:xfrm>
          </p:grpSpPr>
          <p:sp>
            <p:nvSpPr>
              <p:cNvPr id="45164" name="流程图: 接点 9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65" name="文本框 10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  <a:endParaRPr lang="en-US" altLang="zh-CN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163" name="流程图: 接点 41"/>
            <p:cNvSpPr/>
            <p:nvPr/>
          </p:nvSpPr>
          <p:spPr>
            <a:xfrm>
              <a:off x="1454111" y="2109953"/>
              <a:ext cx="592189" cy="564677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062" name="组合 55"/>
          <p:cNvGrpSpPr/>
          <p:nvPr/>
        </p:nvGrpSpPr>
        <p:grpSpPr>
          <a:xfrm>
            <a:off x="2133600" y="2124075"/>
            <a:ext cx="592138" cy="563563"/>
            <a:chOff x="2406191" y="2123587"/>
            <a:chExt cx="592189" cy="564677"/>
          </a:xfrm>
        </p:grpSpPr>
        <p:grpSp>
          <p:nvGrpSpPr>
            <p:cNvPr id="45158" name="组合 11"/>
            <p:cNvGrpSpPr/>
            <p:nvPr/>
          </p:nvGrpSpPr>
          <p:grpSpPr>
            <a:xfrm>
              <a:off x="2479896" y="2178523"/>
              <a:ext cx="457200" cy="470525"/>
              <a:chOff x="2362200" y="3124200"/>
              <a:chExt cx="457200" cy="470525"/>
            </a:xfrm>
          </p:grpSpPr>
          <p:sp>
            <p:nvSpPr>
              <p:cNvPr id="45160" name="流程图: 接点 12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61" name="文本框 13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endParaRPr lang="en-US" altLang="zh-CN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159" name="流程图: 接点 57"/>
            <p:cNvSpPr/>
            <p:nvPr/>
          </p:nvSpPr>
          <p:spPr>
            <a:xfrm>
              <a:off x="2406191" y="2123587"/>
              <a:ext cx="592189" cy="564677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063" name="组合 56"/>
          <p:cNvGrpSpPr/>
          <p:nvPr/>
        </p:nvGrpSpPr>
        <p:grpSpPr>
          <a:xfrm>
            <a:off x="4203700" y="2122488"/>
            <a:ext cx="592138" cy="565150"/>
            <a:chOff x="4203095" y="2122968"/>
            <a:chExt cx="592189" cy="564677"/>
          </a:xfrm>
        </p:grpSpPr>
        <p:grpSp>
          <p:nvGrpSpPr>
            <p:cNvPr id="45154" name="组合 14"/>
            <p:cNvGrpSpPr/>
            <p:nvPr/>
          </p:nvGrpSpPr>
          <p:grpSpPr>
            <a:xfrm>
              <a:off x="4267200" y="2177532"/>
              <a:ext cx="457200" cy="470525"/>
              <a:chOff x="2362200" y="3124200"/>
              <a:chExt cx="457200" cy="470525"/>
            </a:xfrm>
          </p:grpSpPr>
          <p:sp>
            <p:nvSpPr>
              <p:cNvPr id="45156" name="流程图: 接点 15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57" name="文本框 16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  <a:endParaRPr lang="en-US" altLang="zh-CN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155" name="流程图: 接点 58"/>
            <p:cNvSpPr/>
            <p:nvPr/>
          </p:nvSpPr>
          <p:spPr>
            <a:xfrm>
              <a:off x="4203095" y="2122968"/>
              <a:ext cx="592189" cy="564677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064" name="组合 67"/>
          <p:cNvGrpSpPr/>
          <p:nvPr/>
        </p:nvGrpSpPr>
        <p:grpSpPr>
          <a:xfrm>
            <a:off x="6207125" y="2133600"/>
            <a:ext cx="592138" cy="565150"/>
            <a:chOff x="6207335" y="2133600"/>
            <a:chExt cx="592189" cy="564677"/>
          </a:xfrm>
        </p:grpSpPr>
        <p:grpSp>
          <p:nvGrpSpPr>
            <p:cNvPr id="45150" name="组合 17"/>
            <p:cNvGrpSpPr/>
            <p:nvPr/>
          </p:nvGrpSpPr>
          <p:grpSpPr>
            <a:xfrm>
              <a:off x="6275727" y="2181961"/>
              <a:ext cx="457200" cy="470525"/>
              <a:chOff x="2362200" y="3124200"/>
              <a:chExt cx="457200" cy="470525"/>
            </a:xfrm>
          </p:grpSpPr>
          <p:sp>
            <p:nvSpPr>
              <p:cNvPr id="45152" name="流程图: 接点 18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53" name="文本框 19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  <a:endParaRPr lang="en-US" altLang="zh-CN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151" name="流程图: 接点 59"/>
            <p:cNvSpPr/>
            <p:nvPr/>
          </p:nvSpPr>
          <p:spPr>
            <a:xfrm>
              <a:off x="6207335" y="2133600"/>
              <a:ext cx="592189" cy="564677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065" name="组合 68"/>
          <p:cNvGrpSpPr/>
          <p:nvPr/>
        </p:nvGrpSpPr>
        <p:grpSpPr>
          <a:xfrm>
            <a:off x="7637463" y="2128838"/>
            <a:ext cx="592137" cy="563562"/>
            <a:chOff x="7637411" y="2128284"/>
            <a:chExt cx="592189" cy="564677"/>
          </a:xfrm>
        </p:grpSpPr>
        <p:grpSp>
          <p:nvGrpSpPr>
            <p:cNvPr id="45146" name="组合 20"/>
            <p:cNvGrpSpPr/>
            <p:nvPr/>
          </p:nvGrpSpPr>
          <p:grpSpPr>
            <a:xfrm>
              <a:off x="7710300" y="2186767"/>
              <a:ext cx="457200" cy="470525"/>
              <a:chOff x="2362200" y="3124200"/>
              <a:chExt cx="457200" cy="470525"/>
            </a:xfrm>
          </p:grpSpPr>
          <p:sp>
            <p:nvSpPr>
              <p:cNvPr id="45148" name="流程图: 接点 21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49" name="文本框 22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微软雅黑" panose="020B0503020204020204" charset="-122"/>
                    <a:ea typeface="微软雅黑" panose="020B0503020204020204" charset="-122"/>
                  </a:rPr>
                  <a:t>6</a:t>
                </a:r>
                <a:endParaRPr lang="en-US" altLang="zh-CN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147" name="流程图: 接点 60"/>
            <p:cNvSpPr/>
            <p:nvPr/>
          </p:nvSpPr>
          <p:spPr>
            <a:xfrm>
              <a:off x="7637411" y="2128284"/>
              <a:ext cx="592189" cy="564677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066" name="组合 69"/>
          <p:cNvGrpSpPr/>
          <p:nvPr/>
        </p:nvGrpSpPr>
        <p:grpSpPr>
          <a:xfrm>
            <a:off x="7680325" y="3352800"/>
            <a:ext cx="592138" cy="565150"/>
            <a:chOff x="7680252" y="3352800"/>
            <a:chExt cx="592189" cy="564677"/>
          </a:xfrm>
        </p:grpSpPr>
        <p:grpSp>
          <p:nvGrpSpPr>
            <p:cNvPr id="45142" name="组合 26"/>
            <p:cNvGrpSpPr/>
            <p:nvPr/>
          </p:nvGrpSpPr>
          <p:grpSpPr>
            <a:xfrm>
              <a:off x="7744047" y="3412983"/>
              <a:ext cx="457200" cy="470525"/>
              <a:chOff x="2362200" y="3124200"/>
              <a:chExt cx="457200" cy="470525"/>
            </a:xfrm>
          </p:grpSpPr>
          <p:sp>
            <p:nvSpPr>
              <p:cNvPr id="45144" name="流程图: 接点 27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45" name="文本框 28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  <a:endParaRPr lang="en-US" altLang="zh-CN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143" name="流程图: 接点 61"/>
            <p:cNvSpPr/>
            <p:nvPr/>
          </p:nvSpPr>
          <p:spPr>
            <a:xfrm>
              <a:off x="7680252" y="3352800"/>
              <a:ext cx="592189" cy="564677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067" name="组合 70"/>
          <p:cNvGrpSpPr/>
          <p:nvPr/>
        </p:nvGrpSpPr>
        <p:grpSpPr>
          <a:xfrm>
            <a:off x="6203950" y="3368675"/>
            <a:ext cx="592138" cy="565150"/>
            <a:chOff x="6204096" y="3368748"/>
            <a:chExt cx="592189" cy="564677"/>
          </a:xfrm>
        </p:grpSpPr>
        <p:grpSp>
          <p:nvGrpSpPr>
            <p:cNvPr id="45138" name="组合 23"/>
            <p:cNvGrpSpPr/>
            <p:nvPr/>
          </p:nvGrpSpPr>
          <p:grpSpPr>
            <a:xfrm>
              <a:off x="6275727" y="3429000"/>
              <a:ext cx="457200" cy="470525"/>
              <a:chOff x="2362200" y="3124200"/>
              <a:chExt cx="457200" cy="470525"/>
            </a:xfrm>
          </p:grpSpPr>
          <p:sp>
            <p:nvSpPr>
              <p:cNvPr id="45140" name="流程图: 接点 24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41" name="文本框 25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微软雅黑" panose="020B0503020204020204" charset="-122"/>
                    <a:ea typeface="微软雅黑" panose="020B0503020204020204" charset="-122"/>
                  </a:rPr>
                  <a:t>7</a:t>
                </a:r>
                <a:endParaRPr lang="en-US" altLang="zh-CN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139" name="流程图: 接点 62"/>
            <p:cNvSpPr/>
            <p:nvPr/>
          </p:nvSpPr>
          <p:spPr>
            <a:xfrm>
              <a:off x="6204096" y="3368748"/>
              <a:ext cx="592189" cy="564677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068" name="组合 71"/>
          <p:cNvGrpSpPr/>
          <p:nvPr/>
        </p:nvGrpSpPr>
        <p:grpSpPr>
          <a:xfrm>
            <a:off x="7048500" y="4464050"/>
            <a:ext cx="592138" cy="565150"/>
            <a:chOff x="7049075" y="4464523"/>
            <a:chExt cx="592189" cy="564677"/>
          </a:xfrm>
        </p:grpSpPr>
        <p:grpSp>
          <p:nvGrpSpPr>
            <p:cNvPr id="45134" name="组合 48"/>
            <p:cNvGrpSpPr/>
            <p:nvPr/>
          </p:nvGrpSpPr>
          <p:grpSpPr>
            <a:xfrm>
              <a:off x="7089457" y="4522275"/>
              <a:ext cx="492443" cy="461665"/>
              <a:chOff x="2582137" y="4289706"/>
              <a:chExt cx="492443" cy="461665"/>
            </a:xfrm>
          </p:grpSpPr>
          <p:sp>
            <p:nvSpPr>
              <p:cNvPr id="45136" name="流程图: 接点 49"/>
              <p:cNvSpPr/>
              <p:nvPr/>
            </p:nvSpPr>
            <p:spPr>
              <a:xfrm>
                <a:off x="2613837" y="4291478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37" name="文本框 50"/>
              <p:cNvSpPr txBox="1"/>
              <p:nvPr/>
            </p:nvSpPr>
            <p:spPr>
              <a:xfrm>
                <a:off x="2582137" y="4289706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微软雅黑" panose="020B0503020204020204" charset="-122"/>
                    <a:ea typeface="微软雅黑" panose="020B0503020204020204" charset="-122"/>
                  </a:rPr>
                  <a:t>11</a:t>
                </a:r>
                <a:endParaRPr lang="en-US" altLang="zh-CN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135" name="流程图: 接点 63"/>
            <p:cNvSpPr/>
            <p:nvPr/>
          </p:nvSpPr>
          <p:spPr>
            <a:xfrm>
              <a:off x="7049075" y="4464523"/>
              <a:ext cx="592189" cy="564677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069" name="组合 72"/>
          <p:cNvGrpSpPr/>
          <p:nvPr/>
        </p:nvGrpSpPr>
        <p:grpSpPr>
          <a:xfrm>
            <a:off x="4813300" y="4459288"/>
            <a:ext cx="592138" cy="565150"/>
            <a:chOff x="4812695" y="4459207"/>
            <a:chExt cx="592189" cy="564677"/>
          </a:xfrm>
        </p:grpSpPr>
        <p:grpSp>
          <p:nvGrpSpPr>
            <p:cNvPr id="45130" name="组合 29"/>
            <p:cNvGrpSpPr/>
            <p:nvPr/>
          </p:nvGrpSpPr>
          <p:grpSpPr>
            <a:xfrm>
              <a:off x="4876800" y="4513415"/>
              <a:ext cx="457200" cy="470525"/>
              <a:chOff x="2362200" y="3124200"/>
              <a:chExt cx="457200" cy="470525"/>
            </a:xfrm>
          </p:grpSpPr>
          <p:sp>
            <p:nvSpPr>
              <p:cNvPr id="45132" name="流程图: 接点 30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33" name="文本框 31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微软雅黑" panose="020B0503020204020204" charset="-122"/>
                    <a:ea typeface="微软雅黑" panose="020B0503020204020204" charset="-122"/>
                  </a:rPr>
                  <a:t>9</a:t>
                </a:r>
                <a:endParaRPr lang="en-US" altLang="zh-CN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131" name="流程图: 接点 64"/>
            <p:cNvSpPr/>
            <p:nvPr/>
          </p:nvSpPr>
          <p:spPr>
            <a:xfrm>
              <a:off x="4812695" y="4459207"/>
              <a:ext cx="592189" cy="564677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070" name="组合 73"/>
          <p:cNvGrpSpPr/>
          <p:nvPr/>
        </p:nvGrpSpPr>
        <p:grpSpPr>
          <a:xfrm>
            <a:off x="2586038" y="4968875"/>
            <a:ext cx="592137" cy="565150"/>
            <a:chOff x="2585484" y="4968948"/>
            <a:chExt cx="592189" cy="564677"/>
          </a:xfrm>
        </p:grpSpPr>
        <p:grpSp>
          <p:nvGrpSpPr>
            <p:cNvPr id="45126" name="组合 51"/>
            <p:cNvGrpSpPr/>
            <p:nvPr/>
          </p:nvGrpSpPr>
          <p:grpSpPr>
            <a:xfrm>
              <a:off x="2613837" y="5026507"/>
              <a:ext cx="492443" cy="461665"/>
              <a:chOff x="2582137" y="4289706"/>
              <a:chExt cx="492443" cy="461665"/>
            </a:xfrm>
          </p:grpSpPr>
          <p:sp>
            <p:nvSpPr>
              <p:cNvPr id="45128" name="流程图: 接点 52"/>
              <p:cNvSpPr/>
              <p:nvPr/>
            </p:nvSpPr>
            <p:spPr>
              <a:xfrm>
                <a:off x="2613837" y="4291478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29" name="文本框 53"/>
              <p:cNvSpPr txBox="1"/>
              <p:nvPr/>
            </p:nvSpPr>
            <p:spPr>
              <a:xfrm>
                <a:off x="2582137" y="4289706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微软雅黑" panose="020B0503020204020204" charset="-122"/>
                    <a:ea typeface="微软雅黑" panose="020B0503020204020204" charset="-122"/>
                  </a:rPr>
                  <a:t>13</a:t>
                </a:r>
                <a:endParaRPr lang="en-US" altLang="zh-CN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127" name="流程图: 接点 65"/>
            <p:cNvSpPr/>
            <p:nvPr/>
          </p:nvSpPr>
          <p:spPr>
            <a:xfrm>
              <a:off x="2585484" y="4968948"/>
              <a:ext cx="592189" cy="564677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071" name="组合 74"/>
          <p:cNvGrpSpPr/>
          <p:nvPr/>
        </p:nvGrpSpPr>
        <p:grpSpPr>
          <a:xfrm>
            <a:off x="974725" y="4972050"/>
            <a:ext cx="592138" cy="563563"/>
            <a:chOff x="974652" y="4971343"/>
            <a:chExt cx="592189" cy="564677"/>
          </a:xfrm>
        </p:grpSpPr>
        <p:grpSp>
          <p:nvGrpSpPr>
            <p:cNvPr id="45122" name="组合 45"/>
            <p:cNvGrpSpPr/>
            <p:nvPr/>
          </p:nvGrpSpPr>
          <p:grpSpPr>
            <a:xfrm>
              <a:off x="1004960" y="5029200"/>
              <a:ext cx="492443" cy="461665"/>
              <a:chOff x="2582137" y="4289706"/>
              <a:chExt cx="492443" cy="461665"/>
            </a:xfrm>
          </p:grpSpPr>
          <p:sp>
            <p:nvSpPr>
              <p:cNvPr id="45124" name="流程图: 接点 46"/>
              <p:cNvSpPr/>
              <p:nvPr/>
            </p:nvSpPr>
            <p:spPr>
              <a:xfrm>
                <a:off x="2613837" y="4291478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125" name="文本框 47"/>
              <p:cNvSpPr txBox="1"/>
              <p:nvPr/>
            </p:nvSpPr>
            <p:spPr>
              <a:xfrm>
                <a:off x="2582137" y="4289706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微软雅黑" panose="020B0503020204020204" charset="-122"/>
                    <a:ea typeface="微软雅黑" panose="020B0503020204020204" charset="-122"/>
                  </a:rPr>
                  <a:t>12</a:t>
                </a:r>
                <a:endParaRPr lang="en-US" altLang="zh-CN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5123" name="流程图: 接点 66"/>
            <p:cNvSpPr/>
            <p:nvPr/>
          </p:nvSpPr>
          <p:spPr>
            <a:xfrm>
              <a:off x="974652" y="4971343"/>
              <a:ext cx="592189" cy="564677"/>
            </a:xfrm>
            <a:prstGeom prst="flowChartConnector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5072" name="直接箭头连接符 76"/>
          <p:cNvCxnSpPr>
            <a:endCxn id="45163" idx="5"/>
          </p:cNvCxnSpPr>
          <p:nvPr/>
        </p:nvCxnSpPr>
        <p:spPr>
          <a:xfrm flipH="1" flipV="1">
            <a:off x="1144588" y="2606675"/>
            <a:ext cx="511175" cy="8143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073" name="文本框 79"/>
          <p:cNvSpPr txBox="1"/>
          <p:nvPr/>
        </p:nvSpPr>
        <p:spPr>
          <a:xfrm>
            <a:off x="1163638" y="2886075"/>
            <a:ext cx="2698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074" name="直接箭头连接符 81"/>
          <p:cNvCxnSpPr>
            <a:stCxn id="45163" idx="6"/>
          </p:cNvCxnSpPr>
          <p:nvPr/>
        </p:nvCxnSpPr>
        <p:spPr>
          <a:xfrm flipV="1">
            <a:off x="1230313" y="2392363"/>
            <a:ext cx="844550" cy="142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075" name="文本框 85"/>
          <p:cNvSpPr txBox="1"/>
          <p:nvPr/>
        </p:nvSpPr>
        <p:spPr>
          <a:xfrm>
            <a:off x="1558925" y="2297113"/>
            <a:ext cx="28733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076" name="直接箭头连接符 84"/>
          <p:cNvCxnSpPr>
            <a:stCxn id="45159" idx="6"/>
            <a:endCxn id="45155" idx="2"/>
          </p:cNvCxnSpPr>
          <p:nvPr/>
        </p:nvCxnSpPr>
        <p:spPr>
          <a:xfrm flipV="1">
            <a:off x="2725738" y="2405063"/>
            <a:ext cx="1477962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077" name="文本框 89"/>
          <p:cNvSpPr txBox="1"/>
          <p:nvPr/>
        </p:nvSpPr>
        <p:spPr>
          <a:xfrm>
            <a:off x="2901950" y="2376488"/>
            <a:ext cx="11239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0-9, a-z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弧形 87"/>
          <p:cNvSpPr/>
          <p:nvPr/>
        </p:nvSpPr>
        <p:spPr bwMode="auto">
          <a:xfrm>
            <a:off x="1117600" y="1489075"/>
            <a:ext cx="3106738" cy="1608138"/>
          </a:xfrm>
          <a:prstGeom prst="arc">
            <a:avLst>
              <a:gd name="adj1" fmla="val 11049000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  <p:sp>
        <p:nvSpPr>
          <p:cNvPr id="45079" name="文本框 88"/>
          <p:cNvSpPr txBox="1"/>
          <p:nvPr/>
        </p:nvSpPr>
        <p:spPr>
          <a:xfrm>
            <a:off x="1828800" y="1385888"/>
            <a:ext cx="167163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a-e, g-z, 0-9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0" name="文本框 90"/>
          <p:cNvSpPr txBox="1"/>
          <p:nvPr/>
        </p:nvSpPr>
        <p:spPr>
          <a:xfrm>
            <a:off x="174625" y="2133600"/>
            <a:ext cx="469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zh-CN" altLang="en-US" sz="2000" b="1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81" name="文本框 94"/>
          <p:cNvSpPr txBox="1"/>
          <p:nvPr/>
        </p:nvSpPr>
        <p:spPr>
          <a:xfrm>
            <a:off x="2173288" y="2655888"/>
            <a:ext cx="441325" cy="4016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IF</a:t>
            </a:r>
            <a:endParaRPr lang="en-US" altLang="zh-CN" sz="20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082" name="文本框 95"/>
          <p:cNvSpPr txBox="1"/>
          <p:nvPr/>
        </p:nvSpPr>
        <p:spPr>
          <a:xfrm>
            <a:off x="4276725" y="1795463"/>
            <a:ext cx="469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endParaRPr lang="en-US" altLang="zh-CN" sz="20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083" name="文本框 96"/>
          <p:cNvSpPr txBox="1"/>
          <p:nvPr/>
        </p:nvSpPr>
        <p:spPr>
          <a:xfrm>
            <a:off x="6096000" y="1793875"/>
            <a:ext cx="7635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error</a:t>
            </a:r>
            <a:endParaRPr lang="en-US" altLang="zh-CN" sz="20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084" name="文本框 97"/>
          <p:cNvSpPr txBox="1"/>
          <p:nvPr/>
        </p:nvSpPr>
        <p:spPr>
          <a:xfrm>
            <a:off x="7481888" y="1809750"/>
            <a:ext cx="9001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REAL</a:t>
            </a:r>
            <a:endParaRPr lang="en-US" altLang="zh-CN" sz="20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085" name="文本框 98"/>
          <p:cNvSpPr txBox="1"/>
          <p:nvPr/>
        </p:nvSpPr>
        <p:spPr>
          <a:xfrm>
            <a:off x="8201025" y="3421063"/>
            <a:ext cx="900113" cy="4016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REAL</a:t>
            </a:r>
            <a:endParaRPr lang="en-US" altLang="zh-CN" sz="20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086" name="文本框 99"/>
          <p:cNvSpPr txBox="1"/>
          <p:nvPr/>
        </p:nvSpPr>
        <p:spPr>
          <a:xfrm>
            <a:off x="5507038" y="3192463"/>
            <a:ext cx="7985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NUM</a:t>
            </a:r>
            <a:endParaRPr lang="en-US" altLang="zh-CN" sz="20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087" name="直接箭头连接符 92"/>
          <p:cNvCxnSpPr>
            <a:stCxn id="45168" idx="6"/>
            <a:endCxn id="45139" idx="2"/>
          </p:cNvCxnSpPr>
          <p:nvPr/>
        </p:nvCxnSpPr>
        <p:spPr>
          <a:xfrm>
            <a:off x="2024063" y="3587750"/>
            <a:ext cx="4179887" cy="635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088" name="文本框 93"/>
          <p:cNvSpPr txBox="1"/>
          <p:nvPr/>
        </p:nvSpPr>
        <p:spPr>
          <a:xfrm>
            <a:off x="3621088" y="3246438"/>
            <a:ext cx="6604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0-9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089" name="直接箭头连接符 101"/>
          <p:cNvCxnSpPr>
            <a:stCxn id="45139" idx="6"/>
            <a:endCxn id="45143" idx="2"/>
          </p:cNvCxnSpPr>
          <p:nvPr/>
        </p:nvCxnSpPr>
        <p:spPr>
          <a:xfrm flipV="1">
            <a:off x="6796088" y="3635375"/>
            <a:ext cx="884237" cy="158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090" name="文本框 102"/>
          <p:cNvSpPr txBox="1"/>
          <p:nvPr/>
        </p:nvSpPr>
        <p:spPr>
          <a:xfrm>
            <a:off x="7073900" y="3240088"/>
            <a:ext cx="26193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091" name="直接箭头连接符 104"/>
          <p:cNvCxnSpPr>
            <a:stCxn id="45168" idx="7"/>
            <a:endCxn id="45151" idx="3"/>
          </p:cNvCxnSpPr>
          <p:nvPr/>
        </p:nvCxnSpPr>
        <p:spPr>
          <a:xfrm flipV="1">
            <a:off x="1957388" y="2616200"/>
            <a:ext cx="4337050" cy="8112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092" name="文本框 108"/>
          <p:cNvSpPr txBox="1"/>
          <p:nvPr/>
        </p:nvSpPr>
        <p:spPr>
          <a:xfrm>
            <a:off x="5030788" y="2403475"/>
            <a:ext cx="26193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093" name="直接箭头连接符 106"/>
          <p:cNvCxnSpPr>
            <a:stCxn id="45151" idx="6"/>
            <a:endCxn id="45147" idx="2"/>
          </p:cNvCxnSpPr>
          <p:nvPr/>
        </p:nvCxnSpPr>
        <p:spPr>
          <a:xfrm flipV="1">
            <a:off x="6799263" y="2411413"/>
            <a:ext cx="838200" cy="47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094" name="文本框 111"/>
          <p:cNvSpPr txBox="1"/>
          <p:nvPr/>
        </p:nvSpPr>
        <p:spPr>
          <a:xfrm>
            <a:off x="6873875" y="2030413"/>
            <a:ext cx="6619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0-9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弧形 109"/>
          <p:cNvSpPr/>
          <p:nvPr/>
        </p:nvSpPr>
        <p:spPr bwMode="auto">
          <a:xfrm>
            <a:off x="6338888" y="2994025"/>
            <a:ext cx="325438" cy="461963"/>
          </a:xfrm>
          <a:prstGeom prst="arc">
            <a:avLst>
              <a:gd name="adj1" fmla="val 7718954"/>
              <a:gd name="adj2" fmla="val 344831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5096" name="文本框 114"/>
          <p:cNvSpPr txBox="1"/>
          <p:nvPr/>
        </p:nvSpPr>
        <p:spPr>
          <a:xfrm>
            <a:off x="6516688" y="2738438"/>
            <a:ext cx="6604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0-9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弧形 115"/>
          <p:cNvSpPr/>
          <p:nvPr/>
        </p:nvSpPr>
        <p:spPr bwMode="auto">
          <a:xfrm>
            <a:off x="7864475" y="2984500"/>
            <a:ext cx="325438" cy="461963"/>
          </a:xfrm>
          <a:prstGeom prst="arc">
            <a:avLst>
              <a:gd name="adj1" fmla="val 7718954"/>
              <a:gd name="adj2" fmla="val 344831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5098" name="文本框 116"/>
          <p:cNvSpPr txBox="1"/>
          <p:nvPr/>
        </p:nvSpPr>
        <p:spPr>
          <a:xfrm>
            <a:off x="8029575" y="2738438"/>
            <a:ext cx="6604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0-9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099" name="直接箭头连接符 112"/>
          <p:cNvCxnSpPr>
            <a:stCxn id="45169" idx="2"/>
            <a:endCxn id="45123" idx="1"/>
          </p:cNvCxnSpPr>
          <p:nvPr/>
        </p:nvCxnSpPr>
        <p:spPr>
          <a:xfrm flipH="1">
            <a:off x="1062038" y="3830638"/>
            <a:ext cx="733425" cy="12239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100" name="文本框 113"/>
          <p:cNvSpPr txBox="1"/>
          <p:nvPr/>
        </p:nvSpPr>
        <p:spPr>
          <a:xfrm>
            <a:off x="688975" y="4041775"/>
            <a:ext cx="944563" cy="568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blank,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ctr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etc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101" name="文本框 120"/>
          <p:cNvSpPr txBox="1"/>
          <p:nvPr/>
        </p:nvSpPr>
        <p:spPr>
          <a:xfrm>
            <a:off x="2308225" y="4262438"/>
            <a:ext cx="8159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other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102" name="直接箭头连接符 118"/>
          <p:cNvCxnSpPr>
            <a:endCxn id="45127" idx="1"/>
          </p:cNvCxnSpPr>
          <p:nvPr/>
        </p:nvCxnSpPr>
        <p:spPr>
          <a:xfrm>
            <a:off x="1935163" y="3778250"/>
            <a:ext cx="736600" cy="127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103" name="文本框 123"/>
          <p:cNvSpPr txBox="1"/>
          <p:nvPr/>
        </p:nvSpPr>
        <p:spPr>
          <a:xfrm>
            <a:off x="2520950" y="5459413"/>
            <a:ext cx="7635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error</a:t>
            </a:r>
            <a:endParaRPr lang="en-US" altLang="zh-CN" sz="20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104" name="文本框 124"/>
          <p:cNvSpPr txBox="1"/>
          <p:nvPr/>
        </p:nvSpPr>
        <p:spPr>
          <a:xfrm>
            <a:off x="533400" y="5489575"/>
            <a:ext cx="14446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white space</a:t>
            </a:r>
            <a:endParaRPr lang="en-US" altLang="zh-CN" sz="20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弧形 119"/>
          <p:cNvSpPr/>
          <p:nvPr/>
        </p:nvSpPr>
        <p:spPr bwMode="auto">
          <a:xfrm>
            <a:off x="1522413" y="5045075"/>
            <a:ext cx="382588" cy="365125"/>
          </a:xfrm>
          <a:prstGeom prst="arc">
            <a:avLst>
              <a:gd name="adj1" fmla="val 12656947"/>
              <a:gd name="adj2" fmla="val 849431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5106" name="文本框 126"/>
          <p:cNvSpPr txBox="1"/>
          <p:nvPr/>
        </p:nvSpPr>
        <p:spPr>
          <a:xfrm>
            <a:off x="1343025" y="4597400"/>
            <a:ext cx="944563" cy="568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blank,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ctr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etc.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107" name="直接箭头连接符 122"/>
          <p:cNvCxnSpPr>
            <a:stCxn id="45168" idx="6"/>
            <a:endCxn id="45131" idx="2"/>
          </p:cNvCxnSpPr>
          <p:nvPr/>
        </p:nvCxnSpPr>
        <p:spPr>
          <a:xfrm>
            <a:off x="2024063" y="3587750"/>
            <a:ext cx="2789237" cy="11541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108" name="文本框 125"/>
          <p:cNvSpPr txBox="1"/>
          <p:nvPr/>
        </p:nvSpPr>
        <p:spPr>
          <a:xfrm>
            <a:off x="3849688" y="4016375"/>
            <a:ext cx="35401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109" name="直接箭头连接符 209920"/>
          <p:cNvCxnSpPr/>
          <p:nvPr/>
        </p:nvCxnSpPr>
        <p:spPr>
          <a:xfrm>
            <a:off x="5399088" y="4741863"/>
            <a:ext cx="584200" cy="79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110" name="文本框 132"/>
          <p:cNvSpPr txBox="1"/>
          <p:nvPr/>
        </p:nvSpPr>
        <p:spPr>
          <a:xfrm>
            <a:off x="5514975" y="4378325"/>
            <a:ext cx="3524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111" name="直接箭头连接符 209927"/>
          <p:cNvCxnSpPr>
            <a:stCxn id="45167" idx="3"/>
            <a:endCxn id="45135" idx="2"/>
          </p:cNvCxnSpPr>
          <p:nvPr/>
        </p:nvCxnSpPr>
        <p:spPr>
          <a:xfrm flipV="1">
            <a:off x="6427788" y="4746625"/>
            <a:ext cx="620712" cy="31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5112" name="文本框 140"/>
          <p:cNvSpPr txBox="1"/>
          <p:nvPr/>
        </p:nvSpPr>
        <p:spPr>
          <a:xfrm>
            <a:off x="6510338" y="4352925"/>
            <a:ext cx="4238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\n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9929" name="弧形 209928"/>
          <p:cNvSpPr/>
          <p:nvPr/>
        </p:nvSpPr>
        <p:spPr bwMode="auto">
          <a:xfrm rot="4977066">
            <a:off x="5975350" y="4919663"/>
            <a:ext cx="457200" cy="428625"/>
          </a:xfrm>
          <a:prstGeom prst="arc">
            <a:avLst>
              <a:gd name="adj1" fmla="val 13539261"/>
              <a:gd name="adj2" fmla="val 91613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5114" name="文本框 209929"/>
          <p:cNvSpPr txBox="1"/>
          <p:nvPr/>
        </p:nvSpPr>
        <p:spPr>
          <a:xfrm>
            <a:off x="5924550" y="5207000"/>
            <a:ext cx="5588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a-z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115" name="文本框 143"/>
          <p:cNvSpPr txBox="1"/>
          <p:nvPr/>
        </p:nvSpPr>
        <p:spPr>
          <a:xfrm>
            <a:off x="6746875" y="4918075"/>
            <a:ext cx="14446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white space</a:t>
            </a:r>
            <a:endParaRPr lang="en-US" altLang="zh-CN" sz="20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116" name="文本框 144"/>
          <p:cNvSpPr txBox="1"/>
          <p:nvPr/>
        </p:nvSpPr>
        <p:spPr>
          <a:xfrm>
            <a:off x="4722813" y="4903788"/>
            <a:ext cx="7635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error</a:t>
            </a:r>
            <a:endParaRPr lang="en-US" altLang="zh-CN" sz="20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6" name="弧形 145"/>
          <p:cNvSpPr/>
          <p:nvPr/>
        </p:nvSpPr>
        <p:spPr bwMode="auto">
          <a:xfrm>
            <a:off x="4772025" y="2181225"/>
            <a:ext cx="382588" cy="365125"/>
          </a:xfrm>
          <a:prstGeom prst="arc">
            <a:avLst>
              <a:gd name="adj1" fmla="val 12656947"/>
              <a:gd name="adj2" fmla="val 849431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5118" name="文本框 146"/>
          <p:cNvSpPr txBox="1"/>
          <p:nvPr/>
        </p:nvSpPr>
        <p:spPr>
          <a:xfrm>
            <a:off x="5029200" y="1800225"/>
            <a:ext cx="595313" cy="568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0-9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a-z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弧形 147"/>
          <p:cNvSpPr/>
          <p:nvPr/>
        </p:nvSpPr>
        <p:spPr bwMode="auto">
          <a:xfrm>
            <a:off x="8181975" y="2168525"/>
            <a:ext cx="382588" cy="365125"/>
          </a:xfrm>
          <a:prstGeom prst="arc">
            <a:avLst>
              <a:gd name="adj1" fmla="val 12656947"/>
              <a:gd name="adj2" fmla="val 849431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5120" name="文本框 148"/>
          <p:cNvSpPr txBox="1"/>
          <p:nvPr/>
        </p:nvSpPr>
        <p:spPr>
          <a:xfrm>
            <a:off x="8416925" y="1897063"/>
            <a:ext cx="6604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0-9</a:t>
            </a:r>
            <a:endParaRPr lang="en-US" altLang="zh-CN" sz="2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弧形 3"/>
          <p:cNvSpPr/>
          <p:nvPr/>
        </p:nvSpPr>
        <p:spPr bwMode="auto">
          <a:xfrm>
            <a:off x="114300" y="3392488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76200" y="381000"/>
            <a:ext cx="8839200" cy="59436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      Current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Accept                     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Final       State          Input                     Action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0             1              if  --not-a-com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The    is the input position at the last final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The    is the current input position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The    is the beginning of the current lexeme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107" name="组合 5"/>
          <p:cNvGrpSpPr/>
          <p:nvPr/>
        </p:nvGrpSpPr>
        <p:grpSpPr>
          <a:xfrm>
            <a:off x="2736850" y="1200150"/>
            <a:ext cx="214313" cy="287338"/>
            <a:chOff x="3939131" y="4495800"/>
            <a:chExt cx="214257" cy="286251"/>
          </a:xfrm>
        </p:grpSpPr>
        <p:cxnSp>
          <p:nvCxnSpPr>
            <p:cNvPr id="47145" name="直接连接符 2"/>
            <p:cNvCxnSpPr/>
            <p:nvPr/>
          </p:nvCxnSpPr>
          <p:spPr>
            <a:xfrm>
              <a:off x="4038600" y="4495800"/>
              <a:ext cx="0" cy="28625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46" name="直接连接符 4"/>
            <p:cNvCxnSpPr/>
            <p:nvPr/>
          </p:nvCxnSpPr>
          <p:spPr>
            <a:xfrm>
              <a:off x="3939131" y="4495800"/>
              <a:ext cx="2078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47" name="直接连接符 8"/>
            <p:cNvCxnSpPr/>
            <p:nvPr/>
          </p:nvCxnSpPr>
          <p:spPr>
            <a:xfrm>
              <a:off x="3945570" y="4774890"/>
              <a:ext cx="2078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7108" name="组合 58"/>
          <p:cNvGrpSpPr/>
          <p:nvPr/>
        </p:nvGrpSpPr>
        <p:grpSpPr>
          <a:xfrm>
            <a:off x="838200" y="3117850"/>
            <a:ext cx="4619625" cy="2444750"/>
            <a:chOff x="175034" y="1385443"/>
            <a:chExt cx="4620250" cy="2444937"/>
          </a:xfrm>
        </p:grpSpPr>
        <p:grpSp>
          <p:nvGrpSpPr>
            <p:cNvPr id="47117" name="组合 59"/>
            <p:cNvGrpSpPr/>
            <p:nvPr/>
          </p:nvGrpSpPr>
          <p:grpSpPr>
            <a:xfrm>
              <a:off x="1566841" y="3359855"/>
              <a:ext cx="457200" cy="470525"/>
              <a:chOff x="2362200" y="3124200"/>
              <a:chExt cx="457200" cy="470525"/>
            </a:xfrm>
          </p:grpSpPr>
          <p:sp>
            <p:nvSpPr>
              <p:cNvPr id="47143" name="流程图: 接点 85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47144" name="文本框 86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7118" name="组合 60"/>
            <p:cNvGrpSpPr/>
            <p:nvPr/>
          </p:nvGrpSpPr>
          <p:grpSpPr>
            <a:xfrm>
              <a:off x="638647" y="2124740"/>
              <a:ext cx="592189" cy="564677"/>
              <a:chOff x="1454111" y="2109953"/>
              <a:chExt cx="592189" cy="564677"/>
            </a:xfrm>
          </p:grpSpPr>
          <p:grpSp>
            <p:nvGrpSpPr>
              <p:cNvPr id="47139" name="组合 81"/>
              <p:cNvGrpSpPr/>
              <p:nvPr/>
            </p:nvGrpSpPr>
            <p:grpSpPr>
              <a:xfrm>
                <a:off x="1518866" y="2165198"/>
                <a:ext cx="457200" cy="470525"/>
                <a:chOff x="2362200" y="3124200"/>
                <a:chExt cx="457200" cy="470525"/>
              </a:xfrm>
            </p:grpSpPr>
            <p:sp>
              <p:nvSpPr>
                <p:cNvPr id="47141" name="流程图: 接点 83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42" name="文本框 84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2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7140" name="流程图: 接点 82"/>
              <p:cNvSpPr/>
              <p:nvPr/>
            </p:nvSpPr>
            <p:spPr>
              <a:xfrm>
                <a:off x="1454111" y="210995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7119" name="组合 61"/>
            <p:cNvGrpSpPr/>
            <p:nvPr/>
          </p:nvGrpSpPr>
          <p:grpSpPr>
            <a:xfrm>
              <a:off x="2133600" y="2123587"/>
              <a:ext cx="592189" cy="564677"/>
              <a:chOff x="2406191" y="2123587"/>
              <a:chExt cx="592189" cy="564677"/>
            </a:xfrm>
          </p:grpSpPr>
          <p:grpSp>
            <p:nvGrpSpPr>
              <p:cNvPr id="47135" name="组合 77"/>
              <p:cNvGrpSpPr/>
              <p:nvPr/>
            </p:nvGrpSpPr>
            <p:grpSpPr>
              <a:xfrm>
                <a:off x="2479896" y="2178523"/>
                <a:ext cx="457200" cy="470525"/>
                <a:chOff x="2362200" y="3124200"/>
                <a:chExt cx="457200" cy="470525"/>
              </a:xfrm>
            </p:grpSpPr>
            <p:sp>
              <p:nvSpPr>
                <p:cNvPr id="47137" name="流程图: 接点 79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38" name="文本框 80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3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7136" name="流程图: 接点 78"/>
              <p:cNvSpPr/>
              <p:nvPr/>
            </p:nvSpPr>
            <p:spPr>
              <a:xfrm>
                <a:off x="2406191" y="2123587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7120" name="组合 62"/>
            <p:cNvGrpSpPr/>
            <p:nvPr/>
          </p:nvGrpSpPr>
          <p:grpSpPr>
            <a:xfrm>
              <a:off x="4203095" y="2122968"/>
              <a:ext cx="592189" cy="564677"/>
              <a:chOff x="4203095" y="2122968"/>
              <a:chExt cx="592189" cy="564677"/>
            </a:xfrm>
          </p:grpSpPr>
          <p:grpSp>
            <p:nvGrpSpPr>
              <p:cNvPr id="47131" name="组合 73"/>
              <p:cNvGrpSpPr/>
              <p:nvPr/>
            </p:nvGrpSpPr>
            <p:grpSpPr>
              <a:xfrm>
                <a:off x="4267200" y="2177532"/>
                <a:ext cx="457200" cy="470525"/>
                <a:chOff x="2362200" y="3124200"/>
                <a:chExt cx="457200" cy="470525"/>
              </a:xfrm>
            </p:grpSpPr>
            <p:sp>
              <p:nvSpPr>
                <p:cNvPr id="47133" name="流程图: 接点 75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34" name="文本框 76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4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7132" name="流程图: 接点 74"/>
              <p:cNvSpPr/>
              <p:nvPr/>
            </p:nvSpPr>
            <p:spPr>
              <a:xfrm>
                <a:off x="4203095" y="2122968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7121" name="直接箭头连接符 63"/>
            <p:cNvCxnSpPr>
              <a:endCxn id="47140" idx="5"/>
            </p:cNvCxnSpPr>
            <p:nvPr/>
          </p:nvCxnSpPr>
          <p:spPr>
            <a:xfrm flipH="1" flipV="1">
              <a:off x="1144112" y="2606722"/>
              <a:ext cx="511140" cy="815121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47122" name="文本框 64"/>
            <p:cNvSpPr txBox="1"/>
            <p:nvPr/>
          </p:nvSpPr>
          <p:spPr>
            <a:xfrm>
              <a:off x="1163838" y="2885321"/>
              <a:ext cx="2696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7123" name="直接箭头连接符 65"/>
            <p:cNvCxnSpPr>
              <a:stCxn id="47140" idx="6"/>
            </p:cNvCxnSpPr>
            <p:nvPr/>
          </p:nvCxnSpPr>
          <p:spPr>
            <a:xfrm flipV="1">
              <a:off x="1230836" y="2392777"/>
              <a:ext cx="844209" cy="1430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47124" name="文本框 66"/>
            <p:cNvSpPr txBox="1"/>
            <p:nvPr/>
          </p:nvSpPr>
          <p:spPr>
            <a:xfrm>
              <a:off x="1559174" y="2297483"/>
              <a:ext cx="28725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5" name="文本框 67"/>
            <p:cNvSpPr txBox="1"/>
            <p:nvPr/>
          </p:nvSpPr>
          <p:spPr>
            <a:xfrm>
              <a:off x="2902429" y="2375889"/>
              <a:ext cx="11240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0-9, a-z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弧形 68"/>
            <p:cNvSpPr/>
            <p:nvPr/>
          </p:nvSpPr>
          <p:spPr bwMode="auto">
            <a:xfrm>
              <a:off x="1118137" y="1488639"/>
              <a:ext cx="3107158" cy="1608260"/>
            </a:xfrm>
            <a:prstGeom prst="arc">
              <a:avLst>
                <a:gd name="adj1" fmla="val 11049000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47127" name="文本框 69"/>
            <p:cNvSpPr txBox="1"/>
            <p:nvPr/>
          </p:nvSpPr>
          <p:spPr>
            <a:xfrm>
              <a:off x="1829180" y="1385443"/>
              <a:ext cx="16706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a-e, g-z, 0-9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8" name="文本框 70"/>
            <p:cNvSpPr txBox="1"/>
            <p:nvPr/>
          </p:nvSpPr>
          <p:spPr>
            <a:xfrm>
              <a:off x="175034" y="2133600"/>
              <a:ext cx="4700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9" name="文本框 71"/>
            <p:cNvSpPr txBox="1"/>
            <p:nvPr/>
          </p:nvSpPr>
          <p:spPr>
            <a:xfrm>
              <a:off x="4276840" y="1795517"/>
              <a:ext cx="4700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7130" name="直接箭头连接符 72"/>
            <p:cNvCxnSpPr>
              <a:stCxn id="47136" idx="6"/>
              <a:endCxn id="47132" idx="2"/>
            </p:cNvCxnSpPr>
            <p:nvPr/>
          </p:nvCxnSpPr>
          <p:spPr>
            <a:xfrm flipV="1">
              <a:off x="2725789" y="2405307"/>
              <a:ext cx="1477306" cy="61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47109" name="组合 7"/>
          <p:cNvGrpSpPr/>
          <p:nvPr/>
        </p:nvGrpSpPr>
        <p:grpSpPr>
          <a:xfrm>
            <a:off x="1152525" y="1984375"/>
            <a:ext cx="207963" cy="215900"/>
            <a:chOff x="3397680" y="2990349"/>
            <a:chExt cx="207818" cy="216998"/>
          </a:xfrm>
        </p:grpSpPr>
        <p:cxnSp>
          <p:nvCxnSpPr>
            <p:cNvPr id="47115" name="直接连接符 23"/>
            <p:cNvCxnSpPr/>
            <p:nvPr/>
          </p:nvCxnSpPr>
          <p:spPr>
            <a:xfrm>
              <a:off x="3497149" y="2992282"/>
              <a:ext cx="0" cy="21506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16" name="直接连接符 24"/>
            <p:cNvCxnSpPr/>
            <p:nvPr/>
          </p:nvCxnSpPr>
          <p:spPr>
            <a:xfrm>
              <a:off x="3397680" y="2990349"/>
              <a:ext cx="20781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7110" name="组合 6"/>
          <p:cNvGrpSpPr/>
          <p:nvPr/>
        </p:nvGrpSpPr>
        <p:grpSpPr>
          <a:xfrm>
            <a:off x="1152525" y="2362200"/>
            <a:ext cx="207963" cy="200025"/>
            <a:chOff x="4135582" y="3069377"/>
            <a:chExt cx="207818" cy="200062"/>
          </a:xfrm>
        </p:grpSpPr>
        <p:cxnSp>
          <p:nvCxnSpPr>
            <p:cNvPr id="47113" name="直接连接符 27"/>
            <p:cNvCxnSpPr/>
            <p:nvPr/>
          </p:nvCxnSpPr>
          <p:spPr>
            <a:xfrm>
              <a:off x="4228612" y="3069377"/>
              <a:ext cx="0" cy="19551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14" name="直接连接符 29"/>
            <p:cNvCxnSpPr/>
            <p:nvPr/>
          </p:nvCxnSpPr>
          <p:spPr>
            <a:xfrm>
              <a:off x="4135582" y="3269439"/>
              <a:ext cx="20781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47111" name="直接连接符 33"/>
          <p:cNvCxnSpPr/>
          <p:nvPr/>
        </p:nvCxnSpPr>
        <p:spPr>
          <a:xfrm>
            <a:off x="1252538" y="2667000"/>
            <a:ext cx="0" cy="23653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4" name="弧形 43"/>
          <p:cNvSpPr/>
          <p:nvPr/>
        </p:nvSpPr>
        <p:spPr bwMode="auto">
          <a:xfrm>
            <a:off x="766763" y="5100638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76200" y="381000"/>
            <a:ext cx="8839200" cy="59436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      Current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Accept                     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Final       State          Input                     Action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2              if  --not-a-com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Remember the late time the automaton was in a final state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Last_Final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Input_Position_at_Last_Final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Every time a final state is entered,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lexer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updates these variables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9154" name="组合 10"/>
          <p:cNvGrpSpPr/>
          <p:nvPr/>
        </p:nvGrpSpPr>
        <p:grpSpPr>
          <a:xfrm>
            <a:off x="2832100" y="1219200"/>
            <a:ext cx="214313" cy="285750"/>
            <a:chOff x="3939131" y="4495800"/>
            <a:chExt cx="214257" cy="286251"/>
          </a:xfrm>
        </p:grpSpPr>
        <p:cxnSp>
          <p:nvCxnSpPr>
            <p:cNvPr id="49186" name="直接连接符 11"/>
            <p:cNvCxnSpPr/>
            <p:nvPr/>
          </p:nvCxnSpPr>
          <p:spPr>
            <a:xfrm>
              <a:off x="4038600" y="4495800"/>
              <a:ext cx="0" cy="28625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9187" name="直接连接符 12"/>
            <p:cNvCxnSpPr/>
            <p:nvPr/>
          </p:nvCxnSpPr>
          <p:spPr>
            <a:xfrm>
              <a:off x="3939131" y="4495800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9188" name="直接连接符 13"/>
            <p:cNvCxnSpPr/>
            <p:nvPr/>
          </p:nvCxnSpPr>
          <p:spPr>
            <a:xfrm>
              <a:off x="3945570" y="4774890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49155" name="直接连接符 33"/>
          <p:cNvCxnSpPr/>
          <p:nvPr/>
        </p:nvCxnSpPr>
        <p:spPr>
          <a:xfrm>
            <a:off x="2825750" y="1279525"/>
            <a:ext cx="0" cy="2365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49156" name="组合 7"/>
          <p:cNvGrpSpPr/>
          <p:nvPr/>
        </p:nvGrpSpPr>
        <p:grpSpPr>
          <a:xfrm>
            <a:off x="2825750" y="4114800"/>
            <a:ext cx="4619625" cy="2444750"/>
            <a:chOff x="175034" y="1385443"/>
            <a:chExt cx="4620250" cy="2444937"/>
          </a:xfrm>
        </p:grpSpPr>
        <p:grpSp>
          <p:nvGrpSpPr>
            <p:cNvPr id="49158" name="组合 8"/>
            <p:cNvGrpSpPr/>
            <p:nvPr/>
          </p:nvGrpSpPr>
          <p:grpSpPr>
            <a:xfrm>
              <a:off x="1566841" y="3359855"/>
              <a:ext cx="457200" cy="470525"/>
              <a:chOff x="2362200" y="3124200"/>
              <a:chExt cx="457200" cy="470525"/>
            </a:xfrm>
          </p:grpSpPr>
          <p:sp>
            <p:nvSpPr>
              <p:cNvPr id="49184" name="流程图: 接点 34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49185" name="文本框 35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9159" name="组合 9"/>
            <p:cNvGrpSpPr/>
            <p:nvPr/>
          </p:nvGrpSpPr>
          <p:grpSpPr>
            <a:xfrm>
              <a:off x="638647" y="2124740"/>
              <a:ext cx="592189" cy="564677"/>
              <a:chOff x="1454111" y="2109953"/>
              <a:chExt cx="592189" cy="564677"/>
            </a:xfrm>
          </p:grpSpPr>
          <p:grpSp>
            <p:nvGrpSpPr>
              <p:cNvPr id="49180" name="组合 30"/>
              <p:cNvGrpSpPr/>
              <p:nvPr/>
            </p:nvGrpSpPr>
            <p:grpSpPr>
              <a:xfrm>
                <a:off x="1518866" y="2165198"/>
                <a:ext cx="457200" cy="470525"/>
                <a:chOff x="2362200" y="3124200"/>
                <a:chExt cx="457200" cy="470525"/>
              </a:xfrm>
            </p:grpSpPr>
            <p:sp>
              <p:nvSpPr>
                <p:cNvPr id="49182" name="流程图: 接点 32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183" name="文本框 33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2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9181" name="流程图: 接点 31"/>
              <p:cNvSpPr/>
              <p:nvPr/>
            </p:nvSpPr>
            <p:spPr>
              <a:xfrm>
                <a:off x="1454111" y="210995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9160" name="组合 10"/>
            <p:cNvGrpSpPr/>
            <p:nvPr/>
          </p:nvGrpSpPr>
          <p:grpSpPr>
            <a:xfrm>
              <a:off x="2133600" y="2123587"/>
              <a:ext cx="592189" cy="564677"/>
              <a:chOff x="2406191" y="2123587"/>
              <a:chExt cx="592189" cy="564677"/>
            </a:xfrm>
          </p:grpSpPr>
          <p:grpSp>
            <p:nvGrpSpPr>
              <p:cNvPr id="49176" name="组合 26"/>
              <p:cNvGrpSpPr/>
              <p:nvPr/>
            </p:nvGrpSpPr>
            <p:grpSpPr>
              <a:xfrm>
                <a:off x="2479896" y="2178523"/>
                <a:ext cx="457200" cy="470525"/>
                <a:chOff x="2362200" y="3124200"/>
                <a:chExt cx="457200" cy="470525"/>
              </a:xfrm>
            </p:grpSpPr>
            <p:sp>
              <p:nvSpPr>
                <p:cNvPr id="49178" name="流程图: 接点 28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179" name="文本框 29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3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9177" name="流程图: 接点 27"/>
              <p:cNvSpPr/>
              <p:nvPr/>
            </p:nvSpPr>
            <p:spPr>
              <a:xfrm>
                <a:off x="2406191" y="2123587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9161" name="组合 11"/>
            <p:cNvGrpSpPr/>
            <p:nvPr/>
          </p:nvGrpSpPr>
          <p:grpSpPr>
            <a:xfrm>
              <a:off x="4203095" y="2122968"/>
              <a:ext cx="592189" cy="564677"/>
              <a:chOff x="4203095" y="2122968"/>
              <a:chExt cx="592189" cy="564677"/>
            </a:xfrm>
          </p:grpSpPr>
          <p:grpSp>
            <p:nvGrpSpPr>
              <p:cNvPr id="49172" name="组合 22"/>
              <p:cNvGrpSpPr/>
              <p:nvPr/>
            </p:nvGrpSpPr>
            <p:grpSpPr>
              <a:xfrm>
                <a:off x="4267200" y="2177532"/>
                <a:ext cx="457200" cy="470525"/>
                <a:chOff x="2362200" y="3124200"/>
                <a:chExt cx="457200" cy="470525"/>
              </a:xfrm>
            </p:grpSpPr>
            <p:sp>
              <p:nvSpPr>
                <p:cNvPr id="49174" name="流程图: 接点 24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175" name="文本框 25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4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9173" name="流程图: 接点 23"/>
              <p:cNvSpPr/>
              <p:nvPr/>
            </p:nvSpPr>
            <p:spPr>
              <a:xfrm>
                <a:off x="4203095" y="2122968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9162" name="直接箭头连接符 12"/>
            <p:cNvCxnSpPr>
              <a:endCxn id="49181" idx="5"/>
            </p:cNvCxnSpPr>
            <p:nvPr/>
          </p:nvCxnSpPr>
          <p:spPr>
            <a:xfrm flipH="1" flipV="1">
              <a:off x="1144112" y="2606722"/>
              <a:ext cx="511140" cy="815121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49163" name="文本框 13"/>
            <p:cNvSpPr txBox="1"/>
            <p:nvPr/>
          </p:nvSpPr>
          <p:spPr>
            <a:xfrm>
              <a:off x="1163838" y="2885321"/>
              <a:ext cx="2696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9164" name="直接箭头连接符 14"/>
            <p:cNvCxnSpPr>
              <a:stCxn id="49181" idx="6"/>
            </p:cNvCxnSpPr>
            <p:nvPr/>
          </p:nvCxnSpPr>
          <p:spPr>
            <a:xfrm flipV="1">
              <a:off x="1230836" y="2392777"/>
              <a:ext cx="844209" cy="14302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49165" name="文本框 15"/>
            <p:cNvSpPr txBox="1"/>
            <p:nvPr/>
          </p:nvSpPr>
          <p:spPr>
            <a:xfrm>
              <a:off x="1559174" y="2297483"/>
              <a:ext cx="28725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6" name="文本框 16"/>
            <p:cNvSpPr txBox="1"/>
            <p:nvPr/>
          </p:nvSpPr>
          <p:spPr>
            <a:xfrm>
              <a:off x="2902429" y="2375889"/>
              <a:ext cx="11240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0-9, a-z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>
              <a:off x="1118137" y="1488639"/>
              <a:ext cx="3107158" cy="1608260"/>
            </a:xfrm>
            <a:prstGeom prst="arc">
              <a:avLst>
                <a:gd name="adj1" fmla="val 11049000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49168" name="文本框 18"/>
            <p:cNvSpPr txBox="1"/>
            <p:nvPr/>
          </p:nvSpPr>
          <p:spPr>
            <a:xfrm>
              <a:off x="1829180" y="1385443"/>
              <a:ext cx="16706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a-e, g-z, 0-9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9" name="文本框 19"/>
            <p:cNvSpPr txBox="1"/>
            <p:nvPr/>
          </p:nvSpPr>
          <p:spPr>
            <a:xfrm>
              <a:off x="175034" y="2133600"/>
              <a:ext cx="4700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0" name="文本框 20"/>
            <p:cNvSpPr txBox="1"/>
            <p:nvPr/>
          </p:nvSpPr>
          <p:spPr>
            <a:xfrm>
              <a:off x="4276840" y="1795517"/>
              <a:ext cx="4700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9171" name="直接箭头连接符 21"/>
            <p:cNvCxnSpPr>
              <a:stCxn id="49177" idx="6"/>
              <a:endCxn id="49173" idx="2"/>
            </p:cNvCxnSpPr>
            <p:nvPr/>
          </p:nvCxnSpPr>
          <p:spPr>
            <a:xfrm flipV="1">
              <a:off x="2725789" y="2405307"/>
              <a:ext cx="1477306" cy="61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37" name="弧形 36"/>
          <p:cNvSpPr/>
          <p:nvPr/>
        </p:nvSpPr>
        <p:spPr bwMode="auto">
          <a:xfrm>
            <a:off x="2762250" y="6073775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idx="1" hasCustomPrompt="1"/>
          </p:nvPr>
        </p:nvSpPr>
        <p:spPr>
          <a:xfrm>
            <a:off x="76200" y="381000"/>
            <a:ext cx="8839200" cy="5943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      Current      Current                   Accept             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Final       State          Input                     Action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3              if  --not-a-com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0179" name="组合 18"/>
          <p:cNvGrpSpPr/>
          <p:nvPr/>
        </p:nvGrpSpPr>
        <p:grpSpPr>
          <a:xfrm>
            <a:off x="2946400" y="1219200"/>
            <a:ext cx="214313" cy="287338"/>
            <a:chOff x="3939131" y="4495800"/>
            <a:chExt cx="214257" cy="286251"/>
          </a:xfrm>
        </p:grpSpPr>
        <p:cxnSp>
          <p:nvCxnSpPr>
            <p:cNvPr id="50212" name="直接连接符 19"/>
            <p:cNvCxnSpPr/>
            <p:nvPr/>
          </p:nvCxnSpPr>
          <p:spPr>
            <a:xfrm>
              <a:off x="4038600" y="4495800"/>
              <a:ext cx="0" cy="286251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0213" name="直接连接符 20"/>
            <p:cNvCxnSpPr/>
            <p:nvPr/>
          </p:nvCxnSpPr>
          <p:spPr>
            <a:xfrm>
              <a:off x="3939131" y="4495800"/>
              <a:ext cx="20781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0214" name="直接连接符 21"/>
            <p:cNvCxnSpPr/>
            <p:nvPr/>
          </p:nvCxnSpPr>
          <p:spPr>
            <a:xfrm>
              <a:off x="3945570" y="4774890"/>
              <a:ext cx="20781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50180" name="直接连接符 36"/>
          <p:cNvCxnSpPr/>
          <p:nvPr/>
        </p:nvCxnSpPr>
        <p:spPr>
          <a:xfrm>
            <a:off x="2843213" y="1271588"/>
            <a:ext cx="0" cy="2365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01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0182" name="组合 111"/>
          <p:cNvGrpSpPr/>
          <p:nvPr/>
        </p:nvGrpSpPr>
        <p:grpSpPr>
          <a:xfrm>
            <a:off x="990600" y="2557463"/>
            <a:ext cx="4619625" cy="2444750"/>
            <a:chOff x="175034" y="1385443"/>
            <a:chExt cx="4620250" cy="2444937"/>
          </a:xfrm>
        </p:grpSpPr>
        <p:grpSp>
          <p:nvGrpSpPr>
            <p:cNvPr id="50184" name="组合 112"/>
            <p:cNvGrpSpPr/>
            <p:nvPr/>
          </p:nvGrpSpPr>
          <p:grpSpPr>
            <a:xfrm>
              <a:off x="1566841" y="3359855"/>
              <a:ext cx="457200" cy="470525"/>
              <a:chOff x="2362200" y="3124200"/>
              <a:chExt cx="457200" cy="470525"/>
            </a:xfrm>
          </p:grpSpPr>
          <p:sp>
            <p:nvSpPr>
              <p:cNvPr id="50210" name="流程图: 接点 138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0211" name="文本框 139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0185" name="组合 113"/>
            <p:cNvGrpSpPr/>
            <p:nvPr/>
          </p:nvGrpSpPr>
          <p:grpSpPr>
            <a:xfrm>
              <a:off x="638647" y="2124740"/>
              <a:ext cx="592189" cy="564677"/>
              <a:chOff x="1454111" y="2109953"/>
              <a:chExt cx="592189" cy="564677"/>
            </a:xfrm>
          </p:grpSpPr>
          <p:grpSp>
            <p:nvGrpSpPr>
              <p:cNvPr id="50206" name="组合 134"/>
              <p:cNvGrpSpPr/>
              <p:nvPr/>
            </p:nvGrpSpPr>
            <p:grpSpPr>
              <a:xfrm>
                <a:off x="1518866" y="2165198"/>
                <a:ext cx="457200" cy="470525"/>
                <a:chOff x="2362200" y="3124200"/>
                <a:chExt cx="457200" cy="470525"/>
              </a:xfrm>
            </p:grpSpPr>
            <p:sp>
              <p:nvSpPr>
                <p:cNvPr id="50208" name="流程图: 接点 136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209" name="文本框 137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2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0207" name="流程图: 接点 135"/>
              <p:cNvSpPr/>
              <p:nvPr/>
            </p:nvSpPr>
            <p:spPr>
              <a:xfrm>
                <a:off x="1454111" y="210995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0186" name="组合 114"/>
            <p:cNvGrpSpPr/>
            <p:nvPr/>
          </p:nvGrpSpPr>
          <p:grpSpPr>
            <a:xfrm>
              <a:off x="2133600" y="2123587"/>
              <a:ext cx="592189" cy="564677"/>
              <a:chOff x="2406191" y="2123587"/>
              <a:chExt cx="592189" cy="564677"/>
            </a:xfrm>
          </p:grpSpPr>
          <p:grpSp>
            <p:nvGrpSpPr>
              <p:cNvPr id="50202" name="组合 130"/>
              <p:cNvGrpSpPr/>
              <p:nvPr/>
            </p:nvGrpSpPr>
            <p:grpSpPr>
              <a:xfrm>
                <a:off x="2479896" y="2178523"/>
                <a:ext cx="457200" cy="470525"/>
                <a:chOff x="2362200" y="3124200"/>
                <a:chExt cx="457200" cy="470525"/>
              </a:xfrm>
            </p:grpSpPr>
            <p:sp>
              <p:nvSpPr>
                <p:cNvPr id="50204" name="流程图: 接点 132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205" name="文本框 133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3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0203" name="流程图: 接点 131"/>
              <p:cNvSpPr/>
              <p:nvPr/>
            </p:nvSpPr>
            <p:spPr>
              <a:xfrm>
                <a:off x="2406191" y="2123587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0187" name="组合 115"/>
            <p:cNvGrpSpPr/>
            <p:nvPr/>
          </p:nvGrpSpPr>
          <p:grpSpPr>
            <a:xfrm>
              <a:off x="4203095" y="2122968"/>
              <a:ext cx="592189" cy="564677"/>
              <a:chOff x="4203095" y="2122968"/>
              <a:chExt cx="592189" cy="564677"/>
            </a:xfrm>
          </p:grpSpPr>
          <p:grpSp>
            <p:nvGrpSpPr>
              <p:cNvPr id="50198" name="组合 126"/>
              <p:cNvGrpSpPr/>
              <p:nvPr/>
            </p:nvGrpSpPr>
            <p:grpSpPr>
              <a:xfrm>
                <a:off x="4267200" y="2177532"/>
                <a:ext cx="457200" cy="470525"/>
                <a:chOff x="2362200" y="3124200"/>
                <a:chExt cx="457200" cy="470525"/>
              </a:xfrm>
            </p:grpSpPr>
            <p:sp>
              <p:nvSpPr>
                <p:cNvPr id="50200" name="流程图: 接点 128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201" name="文本框 129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4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0199" name="流程图: 接点 127"/>
              <p:cNvSpPr/>
              <p:nvPr/>
            </p:nvSpPr>
            <p:spPr>
              <a:xfrm>
                <a:off x="4203095" y="2122968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0188" name="直接箭头连接符 116"/>
            <p:cNvCxnSpPr>
              <a:endCxn id="50207" idx="5"/>
            </p:cNvCxnSpPr>
            <p:nvPr/>
          </p:nvCxnSpPr>
          <p:spPr>
            <a:xfrm flipH="1" flipV="1">
              <a:off x="1144112" y="2606722"/>
              <a:ext cx="511140" cy="815121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0189" name="文本框 117"/>
            <p:cNvSpPr txBox="1"/>
            <p:nvPr/>
          </p:nvSpPr>
          <p:spPr>
            <a:xfrm>
              <a:off x="1163838" y="2885321"/>
              <a:ext cx="2696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0190" name="直接箭头连接符 118"/>
            <p:cNvCxnSpPr>
              <a:stCxn id="50207" idx="6"/>
            </p:cNvCxnSpPr>
            <p:nvPr/>
          </p:nvCxnSpPr>
          <p:spPr>
            <a:xfrm flipV="1">
              <a:off x="1230836" y="2392777"/>
              <a:ext cx="844209" cy="14302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0191" name="文本框 119"/>
            <p:cNvSpPr txBox="1"/>
            <p:nvPr/>
          </p:nvSpPr>
          <p:spPr>
            <a:xfrm>
              <a:off x="1559174" y="2297483"/>
              <a:ext cx="28725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2" name="文本框 120"/>
            <p:cNvSpPr txBox="1"/>
            <p:nvPr/>
          </p:nvSpPr>
          <p:spPr>
            <a:xfrm>
              <a:off x="2902429" y="2375889"/>
              <a:ext cx="11240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0-9, a-z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弧形 121"/>
            <p:cNvSpPr/>
            <p:nvPr/>
          </p:nvSpPr>
          <p:spPr bwMode="auto">
            <a:xfrm>
              <a:off x="1118137" y="1488638"/>
              <a:ext cx="3107158" cy="1608261"/>
            </a:xfrm>
            <a:prstGeom prst="arc">
              <a:avLst>
                <a:gd name="adj1" fmla="val 11049000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50194" name="文本框 122"/>
            <p:cNvSpPr txBox="1"/>
            <p:nvPr/>
          </p:nvSpPr>
          <p:spPr>
            <a:xfrm>
              <a:off x="1829180" y="1385443"/>
              <a:ext cx="16706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a-e, g-z, 0-9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5" name="文本框 123"/>
            <p:cNvSpPr txBox="1"/>
            <p:nvPr/>
          </p:nvSpPr>
          <p:spPr>
            <a:xfrm>
              <a:off x="175034" y="2133600"/>
              <a:ext cx="4700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6" name="文本框 124"/>
            <p:cNvSpPr txBox="1"/>
            <p:nvPr/>
          </p:nvSpPr>
          <p:spPr>
            <a:xfrm>
              <a:off x="4276840" y="1795517"/>
              <a:ext cx="4700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0197" name="直接箭头连接符 125"/>
            <p:cNvCxnSpPr>
              <a:stCxn id="50203" idx="6"/>
              <a:endCxn id="50199" idx="2"/>
            </p:cNvCxnSpPr>
            <p:nvPr/>
          </p:nvCxnSpPr>
          <p:spPr>
            <a:xfrm flipV="1">
              <a:off x="2725789" y="2405307"/>
              <a:ext cx="1477306" cy="61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39" name="弧形 38"/>
          <p:cNvSpPr/>
          <p:nvPr/>
        </p:nvSpPr>
        <p:spPr bwMode="auto">
          <a:xfrm>
            <a:off x="908050" y="4514850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2" name="Rectangle 3"/>
          <p:cNvSpPr>
            <a:spLocks noGrp="1"/>
          </p:cNvSpPr>
          <p:nvPr>
            <p:ph idx="1" hasCustomPrompt="1"/>
          </p:nvPr>
        </p:nvSpPr>
        <p:spPr>
          <a:xfrm>
            <a:off x="76200" y="381000"/>
            <a:ext cx="8839200" cy="5943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      Current      Current                   Accept             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Final       State          Input                     Action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3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0              if  --not-a-com    return IF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When a dead state is reached, the variables tells what token was matched and where it ended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Token: IF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Lexeme: if  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203" name="组合 7"/>
          <p:cNvGrpSpPr/>
          <p:nvPr/>
        </p:nvGrpSpPr>
        <p:grpSpPr>
          <a:xfrm>
            <a:off x="2962275" y="1219200"/>
            <a:ext cx="207963" cy="215900"/>
            <a:chOff x="3397680" y="2990349"/>
            <a:chExt cx="207818" cy="216998"/>
          </a:xfrm>
        </p:grpSpPr>
        <p:cxnSp>
          <p:nvCxnSpPr>
            <p:cNvPr id="51239" name="直接连接符 23"/>
            <p:cNvCxnSpPr/>
            <p:nvPr/>
          </p:nvCxnSpPr>
          <p:spPr>
            <a:xfrm>
              <a:off x="3497149" y="2992282"/>
              <a:ext cx="0" cy="21506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1240" name="直接连接符 24"/>
            <p:cNvCxnSpPr/>
            <p:nvPr/>
          </p:nvCxnSpPr>
          <p:spPr>
            <a:xfrm>
              <a:off x="3397680" y="2990349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51204" name="组合 6"/>
          <p:cNvGrpSpPr/>
          <p:nvPr/>
        </p:nvGrpSpPr>
        <p:grpSpPr>
          <a:xfrm>
            <a:off x="3086100" y="1266825"/>
            <a:ext cx="207963" cy="200025"/>
            <a:chOff x="4135582" y="3069377"/>
            <a:chExt cx="207818" cy="200062"/>
          </a:xfrm>
        </p:grpSpPr>
        <p:cxnSp>
          <p:nvCxnSpPr>
            <p:cNvPr id="51237" name="直接连接符 27"/>
            <p:cNvCxnSpPr/>
            <p:nvPr/>
          </p:nvCxnSpPr>
          <p:spPr>
            <a:xfrm>
              <a:off x="4228612" y="3069377"/>
              <a:ext cx="0" cy="1955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1238" name="直接连接符 29"/>
            <p:cNvCxnSpPr/>
            <p:nvPr/>
          </p:nvCxnSpPr>
          <p:spPr>
            <a:xfrm>
              <a:off x="4135582" y="3269439"/>
              <a:ext cx="2078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51205" name="直接连接符 37"/>
          <p:cNvCxnSpPr/>
          <p:nvPr/>
        </p:nvCxnSpPr>
        <p:spPr>
          <a:xfrm>
            <a:off x="2847975" y="1255713"/>
            <a:ext cx="0" cy="2365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207" name="组合 11"/>
          <p:cNvGrpSpPr/>
          <p:nvPr/>
        </p:nvGrpSpPr>
        <p:grpSpPr>
          <a:xfrm>
            <a:off x="984250" y="3505200"/>
            <a:ext cx="4619625" cy="2444750"/>
            <a:chOff x="175034" y="1385443"/>
            <a:chExt cx="4620250" cy="2444937"/>
          </a:xfrm>
        </p:grpSpPr>
        <p:grpSp>
          <p:nvGrpSpPr>
            <p:cNvPr id="51209" name="组合 12"/>
            <p:cNvGrpSpPr/>
            <p:nvPr/>
          </p:nvGrpSpPr>
          <p:grpSpPr>
            <a:xfrm>
              <a:off x="1566841" y="3359855"/>
              <a:ext cx="457200" cy="470525"/>
              <a:chOff x="2362200" y="3124200"/>
              <a:chExt cx="457200" cy="470525"/>
            </a:xfrm>
          </p:grpSpPr>
          <p:sp>
            <p:nvSpPr>
              <p:cNvPr id="51235" name="流程图: 接点 38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1236" name="文本框 39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210" name="组合 13"/>
            <p:cNvGrpSpPr/>
            <p:nvPr/>
          </p:nvGrpSpPr>
          <p:grpSpPr>
            <a:xfrm>
              <a:off x="638647" y="2124740"/>
              <a:ext cx="592189" cy="564677"/>
              <a:chOff x="1454111" y="2109953"/>
              <a:chExt cx="592189" cy="564677"/>
            </a:xfrm>
          </p:grpSpPr>
          <p:grpSp>
            <p:nvGrpSpPr>
              <p:cNvPr id="51231" name="组合 34"/>
              <p:cNvGrpSpPr/>
              <p:nvPr/>
            </p:nvGrpSpPr>
            <p:grpSpPr>
              <a:xfrm>
                <a:off x="1518866" y="2165198"/>
                <a:ext cx="457200" cy="470525"/>
                <a:chOff x="2362200" y="3124200"/>
                <a:chExt cx="457200" cy="470525"/>
              </a:xfrm>
            </p:grpSpPr>
            <p:sp>
              <p:nvSpPr>
                <p:cNvPr id="51233" name="流程图: 接点 36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34" name="文本框 37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2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1232" name="流程图: 接点 35"/>
              <p:cNvSpPr/>
              <p:nvPr/>
            </p:nvSpPr>
            <p:spPr>
              <a:xfrm>
                <a:off x="1454111" y="210995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211" name="组合 14"/>
            <p:cNvGrpSpPr/>
            <p:nvPr/>
          </p:nvGrpSpPr>
          <p:grpSpPr>
            <a:xfrm>
              <a:off x="2133600" y="2123587"/>
              <a:ext cx="592189" cy="564677"/>
              <a:chOff x="2406191" y="2123587"/>
              <a:chExt cx="592189" cy="564677"/>
            </a:xfrm>
          </p:grpSpPr>
          <p:grpSp>
            <p:nvGrpSpPr>
              <p:cNvPr id="51227" name="组合 30"/>
              <p:cNvGrpSpPr/>
              <p:nvPr/>
            </p:nvGrpSpPr>
            <p:grpSpPr>
              <a:xfrm>
                <a:off x="2479896" y="2178523"/>
                <a:ext cx="457200" cy="470525"/>
                <a:chOff x="2362200" y="3124200"/>
                <a:chExt cx="457200" cy="470525"/>
              </a:xfrm>
            </p:grpSpPr>
            <p:sp>
              <p:nvSpPr>
                <p:cNvPr id="51229" name="流程图: 接点 32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30" name="文本框 33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3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1228" name="流程图: 接点 31"/>
              <p:cNvSpPr/>
              <p:nvPr/>
            </p:nvSpPr>
            <p:spPr>
              <a:xfrm>
                <a:off x="2406191" y="2123587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212" name="组合 15"/>
            <p:cNvGrpSpPr/>
            <p:nvPr/>
          </p:nvGrpSpPr>
          <p:grpSpPr>
            <a:xfrm>
              <a:off x="4203095" y="2122968"/>
              <a:ext cx="592189" cy="564677"/>
              <a:chOff x="4203095" y="2122968"/>
              <a:chExt cx="592189" cy="564677"/>
            </a:xfrm>
          </p:grpSpPr>
          <p:grpSp>
            <p:nvGrpSpPr>
              <p:cNvPr id="51223" name="组合 26"/>
              <p:cNvGrpSpPr/>
              <p:nvPr/>
            </p:nvGrpSpPr>
            <p:grpSpPr>
              <a:xfrm>
                <a:off x="4267200" y="2177532"/>
                <a:ext cx="457200" cy="470525"/>
                <a:chOff x="2362200" y="3124200"/>
                <a:chExt cx="457200" cy="470525"/>
              </a:xfrm>
            </p:grpSpPr>
            <p:sp>
              <p:nvSpPr>
                <p:cNvPr id="51225" name="流程图: 接点 28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26" name="文本框 29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4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1224" name="流程图: 接点 27"/>
              <p:cNvSpPr/>
              <p:nvPr/>
            </p:nvSpPr>
            <p:spPr>
              <a:xfrm>
                <a:off x="4203095" y="2122968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1213" name="直接箭头连接符 16"/>
            <p:cNvCxnSpPr>
              <a:endCxn id="51232" idx="5"/>
            </p:cNvCxnSpPr>
            <p:nvPr/>
          </p:nvCxnSpPr>
          <p:spPr>
            <a:xfrm flipH="1" flipV="1">
              <a:off x="1144112" y="2606722"/>
              <a:ext cx="511140" cy="815121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1214" name="文本框 17"/>
            <p:cNvSpPr txBox="1"/>
            <p:nvPr/>
          </p:nvSpPr>
          <p:spPr>
            <a:xfrm>
              <a:off x="1163838" y="2885321"/>
              <a:ext cx="2696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1215" name="直接箭头连接符 18"/>
            <p:cNvCxnSpPr>
              <a:stCxn id="51232" idx="6"/>
            </p:cNvCxnSpPr>
            <p:nvPr/>
          </p:nvCxnSpPr>
          <p:spPr>
            <a:xfrm flipV="1">
              <a:off x="1230836" y="2392777"/>
              <a:ext cx="844209" cy="14302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1216" name="文本框 19"/>
            <p:cNvSpPr txBox="1"/>
            <p:nvPr/>
          </p:nvSpPr>
          <p:spPr>
            <a:xfrm>
              <a:off x="1559174" y="2297483"/>
              <a:ext cx="28725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17" name="文本框 20"/>
            <p:cNvSpPr txBox="1"/>
            <p:nvPr/>
          </p:nvSpPr>
          <p:spPr>
            <a:xfrm>
              <a:off x="2902429" y="2375889"/>
              <a:ext cx="11240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0-9, a-z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弧形 21"/>
            <p:cNvSpPr/>
            <p:nvPr/>
          </p:nvSpPr>
          <p:spPr bwMode="auto">
            <a:xfrm>
              <a:off x="1118137" y="1488639"/>
              <a:ext cx="3107158" cy="1608260"/>
            </a:xfrm>
            <a:prstGeom prst="arc">
              <a:avLst>
                <a:gd name="adj1" fmla="val 11049000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51219" name="文本框 22"/>
            <p:cNvSpPr txBox="1"/>
            <p:nvPr/>
          </p:nvSpPr>
          <p:spPr>
            <a:xfrm>
              <a:off x="1829180" y="1385443"/>
              <a:ext cx="16706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a-e, g-z, 0-9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20" name="文本框 23"/>
            <p:cNvSpPr txBox="1"/>
            <p:nvPr/>
          </p:nvSpPr>
          <p:spPr>
            <a:xfrm>
              <a:off x="175034" y="2133600"/>
              <a:ext cx="4700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21" name="文本框 24"/>
            <p:cNvSpPr txBox="1"/>
            <p:nvPr/>
          </p:nvSpPr>
          <p:spPr>
            <a:xfrm>
              <a:off x="4276840" y="1795517"/>
              <a:ext cx="4700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1222" name="直接箭头连接符 25"/>
            <p:cNvCxnSpPr>
              <a:stCxn id="51228" idx="6"/>
              <a:endCxn id="51224" idx="2"/>
            </p:cNvCxnSpPr>
            <p:nvPr/>
          </p:nvCxnSpPr>
          <p:spPr>
            <a:xfrm flipV="1">
              <a:off x="2725789" y="2405307"/>
              <a:ext cx="1477306" cy="61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</p:grpSp>
      <p:sp>
        <p:nvSpPr>
          <p:cNvPr id="41" name="弧形 40"/>
          <p:cNvSpPr/>
          <p:nvPr/>
        </p:nvSpPr>
        <p:spPr bwMode="auto">
          <a:xfrm>
            <a:off x="928688" y="5532438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76200" y="381000"/>
            <a:ext cx="8839200" cy="59436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      Current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Accept                     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Final       State          Input                     Action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1              if  --not-a-com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The current input position is backtracked      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2227" name="组合 5"/>
          <p:cNvGrpSpPr/>
          <p:nvPr/>
        </p:nvGrpSpPr>
        <p:grpSpPr>
          <a:xfrm>
            <a:off x="2954338" y="1200150"/>
            <a:ext cx="214312" cy="287338"/>
            <a:chOff x="3939131" y="4495800"/>
            <a:chExt cx="214257" cy="286251"/>
          </a:xfrm>
        </p:grpSpPr>
        <p:cxnSp>
          <p:nvCxnSpPr>
            <p:cNvPr id="52252" name="直接连接符 2"/>
            <p:cNvCxnSpPr/>
            <p:nvPr/>
          </p:nvCxnSpPr>
          <p:spPr>
            <a:xfrm>
              <a:off x="4038600" y="4495800"/>
              <a:ext cx="0" cy="28625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2253" name="直接连接符 4"/>
            <p:cNvCxnSpPr/>
            <p:nvPr/>
          </p:nvCxnSpPr>
          <p:spPr>
            <a:xfrm>
              <a:off x="3939131" y="4495800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2254" name="直接连接符 8"/>
            <p:cNvCxnSpPr/>
            <p:nvPr/>
          </p:nvCxnSpPr>
          <p:spPr>
            <a:xfrm>
              <a:off x="3945570" y="4774890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222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2229" name="组合 59"/>
          <p:cNvGrpSpPr/>
          <p:nvPr/>
        </p:nvGrpSpPr>
        <p:grpSpPr>
          <a:xfrm>
            <a:off x="838200" y="2506663"/>
            <a:ext cx="2751138" cy="2530475"/>
            <a:chOff x="533400" y="3359855"/>
            <a:chExt cx="2750800" cy="2529509"/>
          </a:xfrm>
        </p:grpSpPr>
        <p:grpSp>
          <p:nvGrpSpPr>
            <p:cNvPr id="52231" name="组合 60"/>
            <p:cNvGrpSpPr/>
            <p:nvPr/>
          </p:nvGrpSpPr>
          <p:grpSpPr>
            <a:xfrm>
              <a:off x="1566841" y="3359855"/>
              <a:ext cx="457200" cy="470525"/>
              <a:chOff x="2362200" y="3124200"/>
              <a:chExt cx="457200" cy="470525"/>
            </a:xfrm>
          </p:grpSpPr>
          <p:sp>
            <p:nvSpPr>
              <p:cNvPr id="52250" name="流程图: 接点 79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2251" name="文本框 80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2232" name="组合 61"/>
            <p:cNvGrpSpPr/>
            <p:nvPr/>
          </p:nvGrpSpPr>
          <p:grpSpPr>
            <a:xfrm>
              <a:off x="2585484" y="4968948"/>
              <a:ext cx="592189" cy="564677"/>
              <a:chOff x="2585484" y="4968948"/>
              <a:chExt cx="592189" cy="564677"/>
            </a:xfrm>
          </p:grpSpPr>
          <p:grpSp>
            <p:nvGrpSpPr>
              <p:cNvPr id="52246" name="组合 75"/>
              <p:cNvGrpSpPr/>
              <p:nvPr/>
            </p:nvGrpSpPr>
            <p:grpSpPr>
              <a:xfrm>
                <a:off x="2613837" y="5026507"/>
                <a:ext cx="492443" cy="461665"/>
                <a:chOff x="2582137" y="4289706"/>
                <a:chExt cx="492443" cy="461665"/>
              </a:xfrm>
            </p:grpSpPr>
            <p:sp>
              <p:nvSpPr>
                <p:cNvPr id="52248" name="流程图: 接点 77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49" name="文本框 78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13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2247" name="流程图: 接点 76"/>
              <p:cNvSpPr/>
              <p:nvPr/>
            </p:nvSpPr>
            <p:spPr>
              <a:xfrm>
                <a:off x="2585484" y="4968948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2233" name="组合 62"/>
            <p:cNvGrpSpPr/>
            <p:nvPr/>
          </p:nvGrpSpPr>
          <p:grpSpPr>
            <a:xfrm>
              <a:off x="974652" y="4971343"/>
              <a:ext cx="592189" cy="564677"/>
              <a:chOff x="974652" y="4971343"/>
              <a:chExt cx="592189" cy="564677"/>
            </a:xfrm>
          </p:grpSpPr>
          <p:grpSp>
            <p:nvGrpSpPr>
              <p:cNvPr id="52242" name="组合 71"/>
              <p:cNvGrpSpPr/>
              <p:nvPr/>
            </p:nvGrpSpPr>
            <p:grpSpPr>
              <a:xfrm>
                <a:off x="1004960" y="5029200"/>
                <a:ext cx="492443" cy="461665"/>
                <a:chOff x="2582137" y="4289706"/>
                <a:chExt cx="492443" cy="461665"/>
              </a:xfrm>
            </p:grpSpPr>
            <p:sp>
              <p:nvSpPr>
                <p:cNvPr id="52244" name="流程图: 接点 73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245" name="文本框 74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12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2243" name="流程图: 接点 72"/>
              <p:cNvSpPr/>
              <p:nvPr/>
            </p:nvSpPr>
            <p:spPr>
              <a:xfrm>
                <a:off x="974652" y="497134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2234" name="直接箭头连接符 63"/>
            <p:cNvCxnSpPr>
              <a:stCxn id="52251" idx="2"/>
              <a:endCxn id="52243" idx="1"/>
            </p:cNvCxnSpPr>
            <p:nvPr/>
          </p:nvCxnSpPr>
          <p:spPr>
            <a:xfrm flipH="1">
              <a:off x="1061376" y="3830380"/>
              <a:ext cx="734065" cy="1223658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2235" name="文本框 64"/>
            <p:cNvSpPr txBox="1"/>
            <p:nvPr/>
          </p:nvSpPr>
          <p:spPr>
            <a:xfrm>
              <a:off x="689101" y="4041474"/>
              <a:ext cx="944489" cy="5684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blank,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etc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6" name="文本框 65"/>
            <p:cNvSpPr txBox="1"/>
            <p:nvPr/>
          </p:nvSpPr>
          <p:spPr>
            <a:xfrm>
              <a:off x="2307951" y="4262735"/>
              <a:ext cx="81624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other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2237" name="直接箭头连接符 66"/>
            <p:cNvCxnSpPr>
              <a:endCxn id="52247" idx="1"/>
            </p:cNvCxnSpPr>
            <p:nvPr/>
          </p:nvCxnSpPr>
          <p:spPr>
            <a:xfrm>
              <a:off x="1935516" y="3778148"/>
              <a:ext cx="736692" cy="127349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2238" name="文本框 67"/>
            <p:cNvSpPr txBox="1"/>
            <p:nvPr/>
          </p:nvSpPr>
          <p:spPr>
            <a:xfrm>
              <a:off x="2520658" y="5459944"/>
              <a:ext cx="76354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error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9" name="文本框 68"/>
            <p:cNvSpPr txBox="1"/>
            <p:nvPr/>
          </p:nvSpPr>
          <p:spPr>
            <a:xfrm>
              <a:off x="533400" y="5489254"/>
              <a:ext cx="144462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white space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弧形 69"/>
            <p:cNvSpPr/>
            <p:nvPr/>
          </p:nvSpPr>
          <p:spPr bwMode="auto">
            <a:xfrm>
              <a:off x="1522291" y="5045136"/>
              <a:ext cx="382540" cy="364986"/>
            </a:xfrm>
            <a:prstGeom prst="arc">
              <a:avLst>
                <a:gd name="adj1" fmla="val 12656947"/>
                <a:gd name="adj2" fmla="val 849431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52241" name="文本框 70"/>
            <p:cNvSpPr txBox="1"/>
            <p:nvPr/>
          </p:nvSpPr>
          <p:spPr>
            <a:xfrm>
              <a:off x="1343271" y="4597090"/>
              <a:ext cx="944489" cy="5684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blank,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etc.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" name="弧形 30"/>
          <p:cNvSpPr/>
          <p:nvPr/>
        </p:nvSpPr>
        <p:spPr bwMode="auto">
          <a:xfrm>
            <a:off x="396875" y="2449513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4" name="Rectangle 3"/>
          <p:cNvSpPr>
            <a:spLocks noGrp="1"/>
          </p:cNvSpPr>
          <p:nvPr>
            <p:ph idx="1" hasCustomPrompt="1"/>
          </p:nvPr>
        </p:nvSpPr>
        <p:spPr>
          <a:xfrm>
            <a:off x="76200" y="381000"/>
            <a:ext cx="8839200" cy="5943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      Current      Current                   Accept             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Final       State          Input                     Action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12            if  --not-a-com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4275" name="组合 44"/>
          <p:cNvGrpSpPr/>
          <p:nvPr/>
        </p:nvGrpSpPr>
        <p:grpSpPr>
          <a:xfrm>
            <a:off x="3086100" y="1238250"/>
            <a:ext cx="214313" cy="285750"/>
            <a:chOff x="3939131" y="4495800"/>
            <a:chExt cx="214257" cy="286251"/>
          </a:xfrm>
        </p:grpSpPr>
        <p:cxnSp>
          <p:nvCxnSpPr>
            <p:cNvPr id="54301" name="直接连接符 45"/>
            <p:cNvCxnSpPr/>
            <p:nvPr/>
          </p:nvCxnSpPr>
          <p:spPr>
            <a:xfrm>
              <a:off x="4038600" y="4495800"/>
              <a:ext cx="0" cy="286251"/>
            </a:xfrm>
            <a:prstGeom prst="line">
              <a:avLst/>
            </a:prstGeom>
            <a:ln w="1968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02" name="直接连接符 46"/>
            <p:cNvCxnSpPr/>
            <p:nvPr/>
          </p:nvCxnSpPr>
          <p:spPr>
            <a:xfrm>
              <a:off x="3939131" y="4495800"/>
              <a:ext cx="207818" cy="0"/>
            </a:xfrm>
            <a:prstGeom prst="line">
              <a:avLst/>
            </a:prstGeom>
            <a:ln w="1968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03" name="直接连接符 47"/>
            <p:cNvCxnSpPr/>
            <p:nvPr/>
          </p:nvCxnSpPr>
          <p:spPr>
            <a:xfrm>
              <a:off x="3945570" y="4774890"/>
              <a:ext cx="207818" cy="0"/>
            </a:xfrm>
            <a:prstGeom prst="line">
              <a:avLst/>
            </a:prstGeom>
            <a:ln w="1968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54276" name="直接连接符 54"/>
          <p:cNvCxnSpPr/>
          <p:nvPr/>
        </p:nvCxnSpPr>
        <p:spPr>
          <a:xfrm>
            <a:off x="3046413" y="1244600"/>
            <a:ext cx="0" cy="2365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42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4278" name="组合 9"/>
          <p:cNvGrpSpPr/>
          <p:nvPr/>
        </p:nvGrpSpPr>
        <p:grpSpPr>
          <a:xfrm>
            <a:off x="838200" y="2506663"/>
            <a:ext cx="2751138" cy="2530475"/>
            <a:chOff x="533400" y="3359855"/>
            <a:chExt cx="2750800" cy="2529509"/>
          </a:xfrm>
        </p:grpSpPr>
        <p:grpSp>
          <p:nvGrpSpPr>
            <p:cNvPr id="54280" name="组合 10"/>
            <p:cNvGrpSpPr/>
            <p:nvPr/>
          </p:nvGrpSpPr>
          <p:grpSpPr>
            <a:xfrm>
              <a:off x="1566841" y="3359855"/>
              <a:ext cx="457200" cy="470525"/>
              <a:chOff x="2362200" y="3124200"/>
              <a:chExt cx="457200" cy="470525"/>
            </a:xfrm>
          </p:grpSpPr>
          <p:sp>
            <p:nvSpPr>
              <p:cNvPr id="54299" name="流程图: 接点 29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4300" name="文本框 30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4281" name="组合 11"/>
            <p:cNvGrpSpPr/>
            <p:nvPr/>
          </p:nvGrpSpPr>
          <p:grpSpPr>
            <a:xfrm>
              <a:off x="2585484" y="4968948"/>
              <a:ext cx="592189" cy="564677"/>
              <a:chOff x="2585484" y="4968948"/>
              <a:chExt cx="592189" cy="564677"/>
            </a:xfrm>
          </p:grpSpPr>
          <p:grpSp>
            <p:nvGrpSpPr>
              <p:cNvPr id="54295" name="组合 25"/>
              <p:cNvGrpSpPr/>
              <p:nvPr/>
            </p:nvGrpSpPr>
            <p:grpSpPr>
              <a:xfrm>
                <a:off x="2613837" y="5026507"/>
                <a:ext cx="492443" cy="461665"/>
                <a:chOff x="2582137" y="4289706"/>
                <a:chExt cx="492443" cy="461665"/>
              </a:xfrm>
            </p:grpSpPr>
            <p:sp>
              <p:nvSpPr>
                <p:cNvPr id="54297" name="流程图: 接点 27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98" name="文本框 28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13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4296" name="流程图: 接点 26"/>
              <p:cNvSpPr/>
              <p:nvPr/>
            </p:nvSpPr>
            <p:spPr>
              <a:xfrm>
                <a:off x="2585484" y="4968948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4282" name="组合 12"/>
            <p:cNvGrpSpPr/>
            <p:nvPr/>
          </p:nvGrpSpPr>
          <p:grpSpPr>
            <a:xfrm>
              <a:off x="974652" y="4971343"/>
              <a:ext cx="592189" cy="564677"/>
              <a:chOff x="974652" y="4971343"/>
              <a:chExt cx="592189" cy="564677"/>
            </a:xfrm>
          </p:grpSpPr>
          <p:grpSp>
            <p:nvGrpSpPr>
              <p:cNvPr id="54291" name="组合 21"/>
              <p:cNvGrpSpPr/>
              <p:nvPr/>
            </p:nvGrpSpPr>
            <p:grpSpPr>
              <a:xfrm>
                <a:off x="1004960" y="5029200"/>
                <a:ext cx="492443" cy="461665"/>
                <a:chOff x="2582137" y="4289706"/>
                <a:chExt cx="492443" cy="461665"/>
              </a:xfrm>
            </p:grpSpPr>
            <p:sp>
              <p:nvSpPr>
                <p:cNvPr id="54293" name="流程图: 接点 23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294" name="文本框 24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12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4292" name="流程图: 接点 22"/>
              <p:cNvSpPr/>
              <p:nvPr/>
            </p:nvSpPr>
            <p:spPr>
              <a:xfrm>
                <a:off x="974652" y="497134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4283" name="直接箭头连接符 13"/>
            <p:cNvCxnSpPr>
              <a:stCxn id="54300" idx="2"/>
              <a:endCxn id="54292" idx="1"/>
            </p:cNvCxnSpPr>
            <p:nvPr/>
          </p:nvCxnSpPr>
          <p:spPr>
            <a:xfrm flipH="1">
              <a:off x="1061376" y="3830380"/>
              <a:ext cx="734065" cy="1223658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4284" name="文本框 14"/>
            <p:cNvSpPr txBox="1"/>
            <p:nvPr/>
          </p:nvSpPr>
          <p:spPr>
            <a:xfrm>
              <a:off x="689101" y="4041474"/>
              <a:ext cx="944489" cy="5684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blank,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etc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5" name="文本框 15"/>
            <p:cNvSpPr txBox="1"/>
            <p:nvPr/>
          </p:nvSpPr>
          <p:spPr>
            <a:xfrm>
              <a:off x="2307951" y="4262735"/>
              <a:ext cx="81624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other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4286" name="直接箭头连接符 16"/>
            <p:cNvCxnSpPr>
              <a:endCxn id="54296" idx="1"/>
            </p:cNvCxnSpPr>
            <p:nvPr/>
          </p:nvCxnSpPr>
          <p:spPr>
            <a:xfrm>
              <a:off x="1935516" y="3778148"/>
              <a:ext cx="736692" cy="127349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4287" name="文本框 17"/>
            <p:cNvSpPr txBox="1"/>
            <p:nvPr/>
          </p:nvSpPr>
          <p:spPr>
            <a:xfrm>
              <a:off x="2520658" y="5459944"/>
              <a:ext cx="76354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error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8" name="文本框 18"/>
            <p:cNvSpPr txBox="1"/>
            <p:nvPr/>
          </p:nvSpPr>
          <p:spPr>
            <a:xfrm>
              <a:off x="533400" y="5489254"/>
              <a:ext cx="144462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white space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>
              <a:off x="1522291" y="5045136"/>
              <a:ext cx="382540" cy="364986"/>
            </a:xfrm>
            <a:prstGeom prst="arc">
              <a:avLst>
                <a:gd name="adj1" fmla="val 12656947"/>
                <a:gd name="adj2" fmla="val 849431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54290" name="文本框 20"/>
            <p:cNvSpPr txBox="1"/>
            <p:nvPr/>
          </p:nvSpPr>
          <p:spPr>
            <a:xfrm>
              <a:off x="1343271" y="4597090"/>
              <a:ext cx="944489" cy="5684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blank,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etc.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" name="弧形 32"/>
          <p:cNvSpPr/>
          <p:nvPr/>
        </p:nvSpPr>
        <p:spPr bwMode="auto">
          <a:xfrm>
            <a:off x="396875" y="2392363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5298" name="Rectangle 3"/>
          <p:cNvSpPr>
            <a:spLocks noGrp="1"/>
          </p:cNvSpPr>
          <p:nvPr>
            <p:ph idx="1" hasCustomPrompt="1"/>
          </p:nvPr>
        </p:nvSpPr>
        <p:spPr>
          <a:xfrm>
            <a:off x="76200" y="381000"/>
            <a:ext cx="8839200" cy="5943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      Current      Current                   Accept             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Final       State          Input                     Action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0             if  --not-a-com    found white space; resume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5299" name="组合 48"/>
          <p:cNvGrpSpPr/>
          <p:nvPr/>
        </p:nvGrpSpPr>
        <p:grpSpPr>
          <a:xfrm>
            <a:off x="3086100" y="1219200"/>
            <a:ext cx="207963" cy="215900"/>
            <a:chOff x="3397680" y="2990349"/>
            <a:chExt cx="207818" cy="216998"/>
          </a:xfrm>
        </p:grpSpPr>
        <p:cxnSp>
          <p:nvCxnSpPr>
            <p:cNvPr id="55328" name="直接连接符 49"/>
            <p:cNvCxnSpPr/>
            <p:nvPr/>
          </p:nvCxnSpPr>
          <p:spPr>
            <a:xfrm>
              <a:off x="3497149" y="2992282"/>
              <a:ext cx="0" cy="21506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5329" name="直接连接符 50"/>
            <p:cNvCxnSpPr/>
            <p:nvPr/>
          </p:nvCxnSpPr>
          <p:spPr>
            <a:xfrm>
              <a:off x="3397680" y="2990349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55300" name="组合 51"/>
          <p:cNvGrpSpPr/>
          <p:nvPr/>
        </p:nvGrpSpPr>
        <p:grpSpPr>
          <a:xfrm>
            <a:off x="3186113" y="1289050"/>
            <a:ext cx="207962" cy="200025"/>
            <a:chOff x="4135582" y="3069377"/>
            <a:chExt cx="207818" cy="200062"/>
          </a:xfrm>
        </p:grpSpPr>
        <p:cxnSp>
          <p:nvCxnSpPr>
            <p:cNvPr id="55326" name="直接连接符 52"/>
            <p:cNvCxnSpPr/>
            <p:nvPr/>
          </p:nvCxnSpPr>
          <p:spPr>
            <a:xfrm>
              <a:off x="4228612" y="3069377"/>
              <a:ext cx="0" cy="1955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5327" name="直接连接符 53"/>
            <p:cNvCxnSpPr/>
            <p:nvPr/>
          </p:nvCxnSpPr>
          <p:spPr>
            <a:xfrm>
              <a:off x="4135582" y="3269439"/>
              <a:ext cx="2078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55301" name="直接连接符 55"/>
          <p:cNvCxnSpPr/>
          <p:nvPr/>
        </p:nvCxnSpPr>
        <p:spPr>
          <a:xfrm>
            <a:off x="3046413" y="1235075"/>
            <a:ext cx="0" cy="2365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53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5303" name="组合 11"/>
          <p:cNvGrpSpPr/>
          <p:nvPr/>
        </p:nvGrpSpPr>
        <p:grpSpPr>
          <a:xfrm>
            <a:off x="838200" y="2506663"/>
            <a:ext cx="2751138" cy="2530475"/>
            <a:chOff x="533400" y="3359855"/>
            <a:chExt cx="2750800" cy="2529509"/>
          </a:xfrm>
        </p:grpSpPr>
        <p:grpSp>
          <p:nvGrpSpPr>
            <p:cNvPr id="55305" name="组合 12"/>
            <p:cNvGrpSpPr/>
            <p:nvPr/>
          </p:nvGrpSpPr>
          <p:grpSpPr>
            <a:xfrm>
              <a:off x="1566841" y="3359855"/>
              <a:ext cx="457200" cy="470525"/>
              <a:chOff x="2362200" y="3124200"/>
              <a:chExt cx="457200" cy="470525"/>
            </a:xfrm>
          </p:grpSpPr>
          <p:sp>
            <p:nvSpPr>
              <p:cNvPr id="55324" name="流程图: 接点 31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5325" name="文本框 32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5306" name="组合 13"/>
            <p:cNvGrpSpPr/>
            <p:nvPr/>
          </p:nvGrpSpPr>
          <p:grpSpPr>
            <a:xfrm>
              <a:off x="2585484" y="4968948"/>
              <a:ext cx="592189" cy="564677"/>
              <a:chOff x="2585484" y="4968948"/>
              <a:chExt cx="592189" cy="564677"/>
            </a:xfrm>
          </p:grpSpPr>
          <p:grpSp>
            <p:nvGrpSpPr>
              <p:cNvPr id="55320" name="组合 27"/>
              <p:cNvGrpSpPr/>
              <p:nvPr/>
            </p:nvGrpSpPr>
            <p:grpSpPr>
              <a:xfrm>
                <a:off x="2613837" y="5026507"/>
                <a:ext cx="492443" cy="461665"/>
                <a:chOff x="2582137" y="4289706"/>
                <a:chExt cx="492443" cy="461665"/>
              </a:xfrm>
            </p:grpSpPr>
            <p:sp>
              <p:nvSpPr>
                <p:cNvPr id="55322" name="流程图: 接点 29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23" name="文本框 30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13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321" name="流程图: 接点 28"/>
              <p:cNvSpPr/>
              <p:nvPr/>
            </p:nvSpPr>
            <p:spPr>
              <a:xfrm>
                <a:off x="2585484" y="4968948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5307" name="组合 14"/>
            <p:cNvGrpSpPr/>
            <p:nvPr/>
          </p:nvGrpSpPr>
          <p:grpSpPr>
            <a:xfrm>
              <a:off x="974652" y="4971343"/>
              <a:ext cx="592189" cy="564677"/>
              <a:chOff x="974652" y="4971343"/>
              <a:chExt cx="592189" cy="564677"/>
            </a:xfrm>
          </p:grpSpPr>
          <p:grpSp>
            <p:nvGrpSpPr>
              <p:cNvPr id="55316" name="组合 23"/>
              <p:cNvGrpSpPr/>
              <p:nvPr/>
            </p:nvGrpSpPr>
            <p:grpSpPr>
              <a:xfrm>
                <a:off x="1004960" y="5029200"/>
                <a:ext cx="492443" cy="461665"/>
                <a:chOff x="2582137" y="4289706"/>
                <a:chExt cx="492443" cy="461665"/>
              </a:xfrm>
            </p:grpSpPr>
            <p:sp>
              <p:nvSpPr>
                <p:cNvPr id="55318" name="流程图: 接点 25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319" name="文本框 26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12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317" name="流程图: 接点 24"/>
              <p:cNvSpPr/>
              <p:nvPr/>
            </p:nvSpPr>
            <p:spPr>
              <a:xfrm>
                <a:off x="974652" y="497134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5308" name="直接箭头连接符 15"/>
            <p:cNvCxnSpPr>
              <a:stCxn id="55325" idx="2"/>
              <a:endCxn id="55317" idx="1"/>
            </p:cNvCxnSpPr>
            <p:nvPr/>
          </p:nvCxnSpPr>
          <p:spPr>
            <a:xfrm flipH="1">
              <a:off x="1061376" y="3830380"/>
              <a:ext cx="734065" cy="1223658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5309" name="文本框 16"/>
            <p:cNvSpPr txBox="1"/>
            <p:nvPr/>
          </p:nvSpPr>
          <p:spPr>
            <a:xfrm>
              <a:off x="689101" y="4041474"/>
              <a:ext cx="944489" cy="5684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blank,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etc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0" name="文本框 17"/>
            <p:cNvSpPr txBox="1"/>
            <p:nvPr/>
          </p:nvSpPr>
          <p:spPr>
            <a:xfrm>
              <a:off x="2307951" y="4262735"/>
              <a:ext cx="81624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other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5311" name="直接箭头连接符 18"/>
            <p:cNvCxnSpPr>
              <a:endCxn id="55321" idx="1"/>
            </p:cNvCxnSpPr>
            <p:nvPr/>
          </p:nvCxnSpPr>
          <p:spPr>
            <a:xfrm>
              <a:off x="1935516" y="3778148"/>
              <a:ext cx="736692" cy="127349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5312" name="文本框 19"/>
            <p:cNvSpPr txBox="1"/>
            <p:nvPr/>
          </p:nvSpPr>
          <p:spPr>
            <a:xfrm>
              <a:off x="2520658" y="5459944"/>
              <a:ext cx="76354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error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3" name="文本框 20"/>
            <p:cNvSpPr txBox="1"/>
            <p:nvPr/>
          </p:nvSpPr>
          <p:spPr>
            <a:xfrm>
              <a:off x="533400" y="5489254"/>
              <a:ext cx="144462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white space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弧形 21"/>
            <p:cNvSpPr/>
            <p:nvPr/>
          </p:nvSpPr>
          <p:spPr bwMode="auto">
            <a:xfrm>
              <a:off x="1522291" y="5045136"/>
              <a:ext cx="382540" cy="364986"/>
            </a:xfrm>
            <a:prstGeom prst="arc">
              <a:avLst>
                <a:gd name="adj1" fmla="val 12656947"/>
                <a:gd name="adj2" fmla="val 849431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55315" name="文本框 22"/>
            <p:cNvSpPr txBox="1"/>
            <p:nvPr/>
          </p:nvSpPr>
          <p:spPr>
            <a:xfrm>
              <a:off x="1343271" y="4597090"/>
              <a:ext cx="944489" cy="5684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blank,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etc.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" name="弧形 33"/>
          <p:cNvSpPr/>
          <p:nvPr/>
        </p:nvSpPr>
        <p:spPr bwMode="auto">
          <a:xfrm>
            <a:off x="412750" y="2400300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322" name="Rectangle 3"/>
          <p:cNvSpPr>
            <a:spLocks noGrp="1"/>
          </p:cNvSpPr>
          <p:nvPr>
            <p:ph idx="1" hasCustomPrompt="1"/>
          </p:nvPr>
        </p:nvSpPr>
        <p:spPr>
          <a:xfrm>
            <a:off x="152400" y="381000"/>
            <a:ext cx="8839200" cy="5943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      Current      Current                   Accept             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Final       State          Input                     Action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0             1              if  --not-a-com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6323" name="组合 57"/>
          <p:cNvGrpSpPr/>
          <p:nvPr/>
        </p:nvGrpSpPr>
        <p:grpSpPr>
          <a:xfrm>
            <a:off x="3138488" y="1219200"/>
            <a:ext cx="214312" cy="287338"/>
            <a:chOff x="3939131" y="4495800"/>
            <a:chExt cx="214257" cy="286251"/>
          </a:xfrm>
        </p:grpSpPr>
        <p:cxnSp>
          <p:nvCxnSpPr>
            <p:cNvPr id="56353" name="直接连接符 58"/>
            <p:cNvCxnSpPr/>
            <p:nvPr/>
          </p:nvCxnSpPr>
          <p:spPr>
            <a:xfrm>
              <a:off x="4038600" y="4495800"/>
              <a:ext cx="0" cy="28625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6354" name="直接连接符 59"/>
            <p:cNvCxnSpPr/>
            <p:nvPr/>
          </p:nvCxnSpPr>
          <p:spPr>
            <a:xfrm>
              <a:off x="3939131" y="4495800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6355" name="直接连接符 60"/>
            <p:cNvCxnSpPr/>
            <p:nvPr/>
          </p:nvCxnSpPr>
          <p:spPr>
            <a:xfrm>
              <a:off x="3945570" y="4774890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632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6325" name="组合 8"/>
          <p:cNvGrpSpPr/>
          <p:nvPr/>
        </p:nvGrpSpPr>
        <p:grpSpPr>
          <a:xfrm>
            <a:off x="762000" y="3025775"/>
            <a:ext cx="5143500" cy="1787525"/>
            <a:chOff x="3048000" y="3881816"/>
            <a:chExt cx="5144041" cy="1787389"/>
          </a:xfrm>
        </p:grpSpPr>
        <p:grpSp>
          <p:nvGrpSpPr>
            <p:cNvPr id="56327" name="组合 9"/>
            <p:cNvGrpSpPr/>
            <p:nvPr/>
          </p:nvGrpSpPr>
          <p:grpSpPr>
            <a:xfrm>
              <a:off x="3048000" y="3881816"/>
              <a:ext cx="457200" cy="470525"/>
              <a:chOff x="2362200" y="3124200"/>
              <a:chExt cx="457200" cy="470525"/>
            </a:xfrm>
          </p:grpSpPr>
          <p:sp>
            <p:nvSpPr>
              <p:cNvPr id="56351" name="流程图: 接点 33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6352" name="文本框 34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6328" name="组合 10"/>
            <p:cNvGrpSpPr/>
            <p:nvPr/>
          </p:nvGrpSpPr>
          <p:grpSpPr>
            <a:xfrm>
              <a:off x="5935845" y="4519582"/>
              <a:ext cx="492443" cy="461665"/>
              <a:chOff x="2582137" y="4289706"/>
              <a:chExt cx="492443" cy="461665"/>
            </a:xfrm>
          </p:grpSpPr>
          <p:sp>
            <p:nvSpPr>
              <p:cNvPr id="56349" name="流程图: 接点 31"/>
              <p:cNvSpPr/>
              <p:nvPr/>
            </p:nvSpPr>
            <p:spPr>
              <a:xfrm>
                <a:off x="2613837" y="4291478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6350" name="文本框 32"/>
              <p:cNvSpPr txBox="1"/>
              <p:nvPr/>
            </p:nvSpPr>
            <p:spPr>
              <a:xfrm>
                <a:off x="2582137" y="4289706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10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6329" name="组合 11"/>
            <p:cNvGrpSpPr/>
            <p:nvPr/>
          </p:nvGrpSpPr>
          <p:grpSpPr>
            <a:xfrm>
              <a:off x="7049075" y="4464523"/>
              <a:ext cx="592189" cy="564677"/>
              <a:chOff x="7049075" y="4464523"/>
              <a:chExt cx="592189" cy="564677"/>
            </a:xfrm>
          </p:grpSpPr>
          <p:grpSp>
            <p:nvGrpSpPr>
              <p:cNvPr id="56345" name="组合 27"/>
              <p:cNvGrpSpPr/>
              <p:nvPr/>
            </p:nvGrpSpPr>
            <p:grpSpPr>
              <a:xfrm>
                <a:off x="7089457" y="4522275"/>
                <a:ext cx="492443" cy="461665"/>
                <a:chOff x="2582137" y="4289706"/>
                <a:chExt cx="492443" cy="461665"/>
              </a:xfrm>
            </p:grpSpPr>
            <p:sp>
              <p:nvSpPr>
                <p:cNvPr id="56347" name="流程图: 接点 29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48" name="文本框 30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11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6346" name="流程图: 接点 28"/>
              <p:cNvSpPr/>
              <p:nvPr/>
            </p:nvSpPr>
            <p:spPr>
              <a:xfrm>
                <a:off x="7049075" y="446452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6330" name="组合 12"/>
            <p:cNvGrpSpPr/>
            <p:nvPr/>
          </p:nvGrpSpPr>
          <p:grpSpPr>
            <a:xfrm>
              <a:off x="4812695" y="4459207"/>
              <a:ext cx="592189" cy="564677"/>
              <a:chOff x="4812695" y="4459207"/>
              <a:chExt cx="592189" cy="564677"/>
            </a:xfrm>
          </p:grpSpPr>
          <p:grpSp>
            <p:nvGrpSpPr>
              <p:cNvPr id="56341" name="组合 23"/>
              <p:cNvGrpSpPr/>
              <p:nvPr/>
            </p:nvGrpSpPr>
            <p:grpSpPr>
              <a:xfrm>
                <a:off x="4876800" y="4513415"/>
                <a:ext cx="457200" cy="470525"/>
                <a:chOff x="2362200" y="3124200"/>
                <a:chExt cx="457200" cy="470525"/>
              </a:xfrm>
            </p:grpSpPr>
            <p:sp>
              <p:nvSpPr>
                <p:cNvPr id="56343" name="流程图: 接点 25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344" name="文本框 26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9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6342" name="流程图: 接点 24"/>
              <p:cNvSpPr/>
              <p:nvPr/>
            </p:nvSpPr>
            <p:spPr>
              <a:xfrm>
                <a:off x="4812695" y="4459207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6331" name="直接箭头连接符 13"/>
            <p:cNvCxnSpPr>
              <a:endCxn id="56342" idx="2"/>
            </p:cNvCxnSpPr>
            <p:nvPr/>
          </p:nvCxnSpPr>
          <p:spPr>
            <a:xfrm>
              <a:off x="3505200" y="4191000"/>
              <a:ext cx="1307495" cy="550546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6332" name="文本框 14"/>
            <p:cNvSpPr txBox="1"/>
            <p:nvPr/>
          </p:nvSpPr>
          <p:spPr>
            <a:xfrm>
              <a:off x="3849964" y="4016693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56333" name="直接箭头连接符 15"/>
            <p:cNvCxnSpPr/>
            <p:nvPr/>
          </p:nvCxnSpPr>
          <p:spPr>
            <a:xfrm>
              <a:off x="5399600" y="4741546"/>
              <a:ext cx="584057" cy="88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6334" name="文本框 16"/>
            <p:cNvSpPr txBox="1"/>
            <p:nvPr/>
          </p:nvSpPr>
          <p:spPr>
            <a:xfrm>
              <a:off x="5514418" y="4379066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56335" name="直接箭头连接符 17"/>
            <p:cNvCxnSpPr>
              <a:stCxn id="56350" idx="3"/>
              <a:endCxn id="56346" idx="2"/>
            </p:cNvCxnSpPr>
            <p:nvPr/>
          </p:nvCxnSpPr>
          <p:spPr>
            <a:xfrm flipV="1">
              <a:off x="6428288" y="4746862"/>
              <a:ext cx="620787" cy="355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6336" name="文本框 18"/>
            <p:cNvSpPr txBox="1"/>
            <p:nvPr/>
          </p:nvSpPr>
          <p:spPr>
            <a:xfrm>
              <a:off x="6510686" y="4352341"/>
              <a:ext cx="42351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\n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4977066">
              <a:off x="5975701" y="4919923"/>
              <a:ext cx="457165" cy="428670"/>
            </a:xfrm>
            <a:prstGeom prst="arc">
              <a:avLst>
                <a:gd name="adj1" fmla="val 13539261"/>
                <a:gd name="adj2" fmla="val 916134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56338" name="文本框 20"/>
            <p:cNvSpPr txBox="1"/>
            <p:nvPr/>
          </p:nvSpPr>
          <p:spPr>
            <a:xfrm>
              <a:off x="5924210" y="5207540"/>
              <a:ext cx="5597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a-z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9" name="文本框 21"/>
            <p:cNvSpPr txBox="1"/>
            <p:nvPr/>
          </p:nvSpPr>
          <p:spPr>
            <a:xfrm>
              <a:off x="6747415" y="4918506"/>
              <a:ext cx="144462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white space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40" name="文本框 22"/>
            <p:cNvSpPr txBox="1"/>
            <p:nvPr/>
          </p:nvSpPr>
          <p:spPr>
            <a:xfrm>
              <a:off x="4722864" y="4903971"/>
              <a:ext cx="76354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error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" name="弧形 35"/>
          <p:cNvSpPr/>
          <p:nvPr/>
        </p:nvSpPr>
        <p:spPr bwMode="auto">
          <a:xfrm>
            <a:off x="-558800" y="2789238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7346" name="Rectangle 3"/>
          <p:cNvSpPr>
            <a:spLocks noGrp="1"/>
          </p:cNvSpPr>
          <p:nvPr>
            <p:ph idx="1" hasCustomPrompt="1"/>
          </p:nvPr>
        </p:nvSpPr>
        <p:spPr>
          <a:xfrm>
            <a:off x="76200" y="381000"/>
            <a:ext cx="8839200" cy="5943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      Current      Current                   Accept             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Final       State          Input                     Action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9              if  --not-a-com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7347" name="组合 61"/>
          <p:cNvGrpSpPr/>
          <p:nvPr/>
        </p:nvGrpSpPr>
        <p:grpSpPr>
          <a:xfrm>
            <a:off x="3178175" y="1236663"/>
            <a:ext cx="214313" cy="285750"/>
            <a:chOff x="3939131" y="4495800"/>
            <a:chExt cx="214257" cy="286251"/>
          </a:xfrm>
        </p:grpSpPr>
        <p:cxnSp>
          <p:nvCxnSpPr>
            <p:cNvPr id="57378" name="直接连接符 62"/>
            <p:cNvCxnSpPr/>
            <p:nvPr/>
          </p:nvCxnSpPr>
          <p:spPr>
            <a:xfrm>
              <a:off x="4038600" y="4495800"/>
              <a:ext cx="0" cy="28625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7379" name="直接连接符 63"/>
            <p:cNvCxnSpPr/>
            <p:nvPr/>
          </p:nvCxnSpPr>
          <p:spPr>
            <a:xfrm>
              <a:off x="3939131" y="4495800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7380" name="直接连接符 64"/>
            <p:cNvCxnSpPr/>
            <p:nvPr/>
          </p:nvCxnSpPr>
          <p:spPr>
            <a:xfrm>
              <a:off x="3945570" y="4774890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57348" name="直接连接符 65"/>
          <p:cNvCxnSpPr/>
          <p:nvPr/>
        </p:nvCxnSpPr>
        <p:spPr>
          <a:xfrm>
            <a:off x="3189288" y="1287463"/>
            <a:ext cx="0" cy="2365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73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7350" name="组合 9"/>
          <p:cNvGrpSpPr/>
          <p:nvPr/>
        </p:nvGrpSpPr>
        <p:grpSpPr>
          <a:xfrm>
            <a:off x="762000" y="3025775"/>
            <a:ext cx="5143500" cy="1787525"/>
            <a:chOff x="3048000" y="3881816"/>
            <a:chExt cx="5144041" cy="1787389"/>
          </a:xfrm>
        </p:grpSpPr>
        <p:grpSp>
          <p:nvGrpSpPr>
            <p:cNvPr id="57352" name="组合 10"/>
            <p:cNvGrpSpPr/>
            <p:nvPr/>
          </p:nvGrpSpPr>
          <p:grpSpPr>
            <a:xfrm>
              <a:off x="3048000" y="3881816"/>
              <a:ext cx="457200" cy="470525"/>
              <a:chOff x="2362200" y="3124200"/>
              <a:chExt cx="457200" cy="470525"/>
            </a:xfrm>
          </p:grpSpPr>
          <p:sp>
            <p:nvSpPr>
              <p:cNvPr id="57376" name="流程图: 接点 34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7377" name="文本框 35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7353" name="组合 11"/>
            <p:cNvGrpSpPr/>
            <p:nvPr/>
          </p:nvGrpSpPr>
          <p:grpSpPr>
            <a:xfrm>
              <a:off x="5935845" y="4519582"/>
              <a:ext cx="492443" cy="461665"/>
              <a:chOff x="2582137" y="4289706"/>
              <a:chExt cx="492443" cy="461665"/>
            </a:xfrm>
          </p:grpSpPr>
          <p:sp>
            <p:nvSpPr>
              <p:cNvPr id="57374" name="流程图: 接点 32"/>
              <p:cNvSpPr/>
              <p:nvPr/>
            </p:nvSpPr>
            <p:spPr>
              <a:xfrm>
                <a:off x="2613837" y="4291478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7375" name="文本框 33"/>
              <p:cNvSpPr txBox="1"/>
              <p:nvPr/>
            </p:nvSpPr>
            <p:spPr>
              <a:xfrm>
                <a:off x="2582137" y="4289706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10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7354" name="组合 12"/>
            <p:cNvGrpSpPr/>
            <p:nvPr/>
          </p:nvGrpSpPr>
          <p:grpSpPr>
            <a:xfrm>
              <a:off x="7049075" y="4464523"/>
              <a:ext cx="592189" cy="564677"/>
              <a:chOff x="7049075" y="4464523"/>
              <a:chExt cx="592189" cy="564677"/>
            </a:xfrm>
          </p:grpSpPr>
          <p:grpSp>
            <p:nvGrpSpPr>
              <p:cNvPr id="57370" name="组合 28"/>
              <p:cNvGrpSpPr/>
              <p:nvPr/>
            </p:nvGrpSpPr>
            <p:grpSpPr>
              <a:xfrm>
                <a:off x="7089457" y="4522275"/>
                <a:ext cx="492443" cy="461665"/>
                <a:chOff x="2582137" y="4289706"/>
                <a:chExt cx="492443" cy="461665"/>
              </a:xfrm>
            </p:grpSpPr>
            <p:sp>
              <p:nvSpPr>
                <p:cNvPr id="57372" name="流程图: 接点 30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3" name="文本框 31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11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7371" name="流程图: 接点 29"/>
              <p:cNvSpPr/>
              <p:nvPr/>
            </p:nvSpPr>
            <p:spPr>
              <a:xfrm>
                <a:off x="7049075" y="446452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7355" name="组合 13"/>
            <p:cNvGrpSpPr/>
            <p:nvPr/>
          </p:nvGrpSpPr>
          <p:grpSpPr>
            <a:xfrm>
              <a:off x="4812695" y="4459207"/>
              <a:ext cx="592189" cy="564677"/>
              <a:chOff x="4812695" y="4459207"/>
              <a:chExt cx="592189" cy="564677"/>
            </a:xfrm>
          </p:grpSpPr>
          <p:grpSp>
            <p:nvGrpSpPr>
              <p:cNvPr id="57366" name="组合 24"/>
              <p:cNvGrpSpPr/>
              <p:nvPr/>
            </p:nvGrpSpPr>
            <p:grpSpPr>
              <a:xfrm>
                <a:off x="4876800" y="4513415"/>
                <a:ext cx="457200" cy="470525"/>
                <a:chOff x="2362200" y="3124200"/>
                <a:chExt cx="457200" cy="470525"/>
              </a:xfrm>
            </p:grpSpPr>
            <p:sp>
              <p:nvSpPr>
                <p:cNvPr id="57368" name="流程图: 接点 26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69" name="文本框 27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9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7367" name="流程图: 接点 25"/>
              <p:cNvSpPr/>
              <p:nvPr/>
            </p:nvSpPr>
            <p:spPr>
              <a:xfrm>
                <a:off x="4812695" y="4459207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7356" name="直接箭头连接符 14"/>
            <p:cNvCxnSpPr>
              <a:endCxn id="57367" idx="2"/>
            </p:cNvCxnSpPr>
            <p:nvPr/>
          </p:nvCxnSpPr>
          <p:spPr>
            <a:xfrm>
              <a:off x="3505200" y="4191000"/>
              <a:ext cx="1307495" cy="550546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357" name="文本框 15"/>
            <p:cNvSpPr txBox="1"/>
            <p:nvPr/>
          </p:nvSpPr>
          <p:spPr>
            <a:xfrm>
              <a:off x="3849964" y="4016693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57358" name="直接箭头连接符 16"/>
            <p:cNvCxnSpPr/>
            <p:nvPr/>
          </p:nvCxnSpPr>
          <p:spPr>
            <a:xfrm>
              <a:off x="5399600" y="4741546"/>
              <a:ext cx="584057" cy="8869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359" name="文本框 17"/>
            <p:cNvSpPr txBox="1"/>
            <p:nvPr/>
          </p:nvSpPr>
          <p:spPr>
            <a:xfrm>
              <a:off x="5514418" y="4379066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57360" name="直接箭头连接符 18"/>
            <p:cNvCxnSpPr>
              <a:stCxn id="57375" idx="3"/>
              <a:endCxn id="57371" idx="2"/>
            </p:cNvCxnSpPr>
            <p:nvPr/>
          </p:nvCxnSpPr>
          <p:spPr>
            <a:xfrm flipV="1">
              <a:off x="6428288" y="4746862"/>
              <a:ext cx="620787" cy="355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7361" name="文本框 19"/>
            <p:cNvSpPr txBox="1"/>
            <p:nvPr/>
          </p:nvSpPr>
          <p:spPr>
            <a:xfrm>
              <a:off x="6510686" y="4352341"/>
              <a:ext cx="42351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\n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弧形 20"/>
            <p:cNvSpPr/>
            <p:nvPr/>
          </p:nvSpPr>
          <p:spPr bwMode="auto">
            <a:xfrm rot="4977066">
              <a:off x="5975701" y="4919923"/>
              <a:ext cx="457165" cy="428670"/>
            </a:xfrm>
            <a:prstGeom prst="arc">
              <a:avLst>
                <a:gd name="adj1" fmla="val 13539261"/>
                <a:gd name="adj2" fmla="val 916134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57363" name="文本框 21"/>
            <p:cNvSpPr txBox="1"/>
            <p:nvPr/>
          </p:nvSpPr>
          <p:spPr>
            <a:xfrm>
              <a:off x="5924210" y="5207540"/>
              <a:ext cx="5597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a-z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4" name="文本框 22"/>
            <p:cNvSpPr txBox="1"/>
            <p:nvPr/>
          </p:nvSpPr>
          <p:spPr>
            <a:xfrm>
              <a:off x="6747415" y="4918506"/>
              <a:ext cx="144462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white space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5" name="文本框 23"/>
            <p:cNvSpPr txBox="1"/>
            <p:nvPr/>
          </p:nvSpPr>
          <p:spPr>
            <a:xfrm>
              <a:off x="4722864" y="4903971"/>
              <a:ext cx="76354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error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" name="弧形 36"/>
          <p:cNvSpPr/>
          <p:nvPr/>
        </p:nvSpPr>
        <p:spPr bwMode="auto">
          <a:xfrm>
            <a:off x="-479425" y="2771775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Finite Automata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974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Transition</a:t>
            </a:r>
            <a:endParaRPr lang="en-US" altLang="zh-CN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aseline="3000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endParaRPr lang="en-US" altLang="zh-CN" baseline="-2500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Is read</a:t>
            </a:r>
            <a:endParaRPr lang="en-US" altLang="zh-CN">
              <a:ea typeface="宋体" panose="02010600030101010101" pitchFamily="2" charset="-122"/>
            </a:endParaRPr>
          </a:p>
          <a:p>
            <a:pPr lvl="1" algn="ctr">
              <a:buNone/>
            </a:pPr>
            <a:r>
              <a:rPr lang="en-US" altLang="zh-CN" sz="2800">
                <a:ea typeface="宋体" panose="02010600030101010101" pitchFamily="2" charset="-122"/>
              </a:rPr>
              <a:t>In state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baseline="-250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 on input “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a”</a:t>
            </a:r>
            <a:r>
              <a:rPr lang="en-US" altLang="zh-CN" sz="2800">
                <a:ea typeface="宋体" panose="02010600030101010101" pitchFamily="2" charset="-122"/>
              </a:rPr>
              <a:t> go to state 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baseline="-2500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endParaRPr lang="en-US" altLang="zh-CN" sz="2800" baseline="-2500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 algn="ctr">
              <a:buNone/>
            </a:pPr>
            <a:endParaRPr lang="en-US" altLang="zh-CN" sz="2800" baseline="-250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If end of input (or no transition possible)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in accepting state =&gt; accept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Otherwise =&gt; reject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7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114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charRg st="14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8370" name="Rectangle 3"/>
          <p:cNvSpPr>
            <a:spLocks noGrp="1"/>
          </p:cNvSpPr>
          <p:nvPr>
            <p:ph idx="1" hasCustomPrompt="1"/>
          </p:nvPr>
        </p:nvSpPr>
        <p:spPr>
          <a:xfrm>
            <a:off x="76200" y="381000"/>
            <a:ext cx="8839200" cy="5943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      Current      Current                   Accept             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Final       State          Input                     Action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10            if  --not-a-com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8371" name="直接连接符 66"/>
          <p:cNvCxnSpPr/>
          <p:nvPr/>
        </p:nvCxnSpPr>
        <p:spPr>
          <a:xfrm>
            <a:off x="3189288" y="1258888"/>
            <a:ext cx="0" cy="2365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58372" name="组合 71"/>
          <p:cNvGrpSpPr/>
          <p:nvPr/>
        </p:nvGrpSpPr>
        <p:grpSpPr>
          <a:xfrm>
            <a:off x="3178175" y="1230313"/>
            <a:ext cx="207963" cy="217487"/>
            <a:chOff x="3397680" y="2990349"/>
            <a:chExt cx="207818" cy="216998"/>
          </a:xfrm>
        </p:grpSpPr>
        <p:cxnSp>
          <p:nvCxnSpPr>
            <p:cNvPr id="58405" name="直接连接符 72"/>
            <p:cNvCxnSpPr/>
            <p:nvPr/>
          </p:nvCxnSpPr>
          <p:spPr>
            <a:xfrm>
              <a:off x="3497149" y="2992282"/>
              <a:ext cx="0" cy="21506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8406" name="直接连接符 73"/>
            <p:cNvCxnSpPr/>
            <p:nvPr/>
          </p:nvCxnSpPr>
          <p:spPr>
            <a:xfrm>
              <a:off x="3397680" y="2990349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58373" name="组合 86"/>
          <p:cNvGrpSpPr/>
          <p:nvPr/>
        </p:nvGrpSpPr>
        <p:grpSpPr>
          <a:xfrm>
            <a:off x="3278188" y="1323975"/>
            <a:ext cx="206375" cy="200025"/>
            <a:chOff x="4135582" y="3069377"/>
            <a:chExt cx="207818" cy="200062"/>
          </a:xfrm>
        </p:grpSpPr>
        <p:cxnSp>
          <p:nvCxnSpPr>
            <p:cNvPr id="58403" name="直接连接符 87"/>
            <p:cNvCxnSpPr/>
            <p:nvPr/>
          </p:nvCxnSpPr>
          <p:spPr>
            <a:xfrm>
              <a:off x="4228612" y="3069377"/>
              <a:ext cx="0" cy="1955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8404" name="直接连接符 88"/>
            <p:cNvCxnSpPr/>
            <p:nvPr/>
          </p:nvCxnSpPr>
          <p:spPr>
            <a:xfrm>
              <a:off x="4135582" y="3269439"/>
              <a:ext cx="2078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83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375" name="组合 11"/>
          <p:cNvGrpSpPr/>
          <p:nvPr/>
        </p:nvGrpSpPr>
        <p:grpSpPr>
          <a:xfrm>
            <a:off x="762000" y="3025775"/>
            <a:ext cx="5143500" cy="1787525"/>
            <a:chOff x="3048000" y="3881816"/>
            <a:chExt cx="5144041" cy="1787389"/>
          </a:xfrm>
        </p:grpSpPr>
        <p:grpSp>
          <p:nvGrpSpPr>
            <p:cNvPr id="58377" name="组合 12"/>
            <p:cNvGrpSpPr/>
            <p:nvPr/>
          </p:nvGrpSpPr>
          <p:grpSpPr>
            <a:xfrm>
              <a:off x="3048000" y="3881816"/>
              <a:ext cx="457200" cy="470525"/>
              <a:chOff x="2362200" y="3124200"/>
              <a:chExt cx="457200" cy="470525"/>
            </a:xfrm>
          </p:grpSpPr>
          <p:sp>
            <p:nvSpPr>
              <p:cNvPr id="58401" name="流程图: 接点 36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8402" name="文本框 37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378" name="组合 13"/>
            <p:cNvGrpSpPr/>
            <p:nvPr/>
          </p:nvGrpSpPr>
          <p:grpSpPr>
            <a:xfrm>
              <a:off x="5935845" y="4519582"/>
              <a:ext cx="492443" cy="461665"/>
              <a:chOff x="2582137" y="4289706"/>
              <a:chExt cx="492443" cy="461665"/>
            </a:xfrm>
          </p:grpSpPr>
          <p:sp>
            <p:nvSpPr>
              <p:cNvPr id="58399" name="流程图: 接点 34"/>
              <p:cNvSpPr/>
              <p:nvPr/>
            </p:nvSpPr>
            <p:spPr>
              <a:xfrm>
                <a:off x="2613837" y="4291478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8400" name="文本框 35"/>
              <p:cNvSpPr txBox="1"/>
              <p:nvPr/>
            </p:nvSpPr>
            <p:spPr>
              <a:xfrm>
                <a:off x="2582137" y="4289706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10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379" name="组合 14"/>
            <p:cNvGrpSpPr/>
            <p:nvPr/>
          </p:nvGrpSpPr>
          <p:grpSpPr>
            <a:xfrm>
              <a:off x="7049075" y="4464523"/>
              <a:ext cx="592189" cy="564677"/>
              <a:chOff x="7049075" y="4464523"/>
              <a:chExt cx="592189" cy="564677"/>
            </a:xfrm>
          </p:grpSpPr>
          <p:grpSp>
            <p:nvGrpSpPr>
              <p:cNvPr id="58395" name="组合 30"/>
              <p:cNvGrpSpPr/>
              <p:nvPr/>
            </p:nvGrpSpPr>
            <p:grpSpPr>
              <a:xfrm>
                <a:off x="7089457" y="4522275"/>
                <a:ext cx="492443" cy="461665"/>
                <a:chOff x="2582137" y="4289706"/>
                <a:chExt cx="492443" cy="461665"/>
              </a:xfrm>
            </p:grpSpPr>
            <p:sp>
              <p:nvSpPr>
                <p:cNvPr id="58397" name="流程图: 接点 32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398" name="文本框 33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11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8396" name="流程图: 接点 31"/>
              <p:cNvSpPr/>
              <p:nvPr/>
            </p:nvSpPr>
            <p:spPr>
              <a:xfrm>
                <a:off x="7049075" y="446452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8380" name="组合 15"/>
            <p:cNvGrpSpPr/>
            <p:nvPr/>
          </p:nvGrpSpPr>
          <p:grpSpPr>
            <a:xfrm>
              <a:off x="4812695" y="4459207"/>
              <a:ext cx="592189" cy="564677"/>
              <a:chOff x="4812695" y="4459207"/>
              <a:chExt cx="592189" cy="564677"/>
            </a:xfrm>
          </p:grpSpPr>
          <p:grpSp>
            <p:nvGrpSpPr>
              <p:cNvPr id="58391" name="组合 26"/>
              <p:cNvGrpSpPr/>
              <p:nvPr/>
            </p:nvGrpSpPr>
            <p:grpSpPr>
              <a:xfrm>
                <a:off x="4876800" y="4513415"/>
                <a:ext cx="457200" cy="470525"/>
                <a:chOff x="2362200" y="3124200"/>
                <a:chExt cx="457200" cy="470525"/>
              </a:xfrm>
            </p:grpSpPr>
            <p:sp>
              <p:nvSpPr>
                <p:cNvPr id="58393" name="流程图: 接点 28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394" name="文本框 29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9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8392" name="流程图: 接点 27"/>
              <p:cNvSpPr/>
              <p:nvPr/>
            </p:nvSpPr>
            <p:spPr>
              <a:xfrm>
                <a:off x="4812695" y="4459207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8381" name="直接箭头连接符 16"/>
            <p:cNvCxnSpPr>
              <a:endCxn id="58392" idx="2"/>
            </p:cNvCxnSpPr>
            <p:nvPr/>
          </p:nvCxnSpPr>
          <p:spPr>
            <a:xfrm>
              <a:off x="3505200" y="4191000"/>
              <a:ext cx="1307495" cy="550546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8382" name="文本框 17"/>
            <p:cNvSpPr txBox="1"/>
            <p:nvPr/>
          </p:nvSpPr>
          <p:spPr>
            <a:xfrm>
              <a:off x="3849964" y="4016693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58383" name="直接箭头连接符 18"/>
            <p:cNvCxnSpPr/>
            <p:nvPr/>
          </p:nvCxnSpPr>
          <p:spPr>
            <a:xfrm>
              <a:off x="5399600" y="4741546"/>
              <a:ext cx="584057" cy="8869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8384" name="文本框 19"/>
            <p:cNvSpPr txBox="1"/>
            <p:nvPr/>
          </p:nvSpPr>
          <p:spPr>
            <a:xfrm>
              <a:off x="5514418" y="4379066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58385" name="直接箭头连接符 20"/>
            <p:cNvCxnSpPr>
              <a:stCxn id="58400" idx="3"/>
              <a:endCxn id="58396" idx="2"/>
            </p:cNvCxnSpPr>
            <p:nvPr/>
          </p:nvCxnSpPr>
          <p:spPr>
            <a:xfrm flipV="1">
              <a:off x="6428288" y="4746862"/>
              <a:ext cx="620787" cy="355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8386" name="文本框 21"/>
            <p:cNvSpPr txBox="1"/>
            <p:nvPr/>
          </p:nvSpPr>
          <p:spPr>
            <a:xfrm>
              <a:off x="6510686" y="4352341"/>
              <a:ext cx="42351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\n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弧形 22"/>
            <p:cNvSpPr/>
            <p:nvPr/>
          </p:nvSpPr>
          <p:spPr bwMode="auto">
            <a:xfrm rot="4977066">
              <a:off x="5975701" y="4919923"/>
              <a:ext cx="457165" cy="428670"/>
            </a:xfrm>
            <a:prstGeom prst="arc">
              <a:avLst>
                <a:gd name="adj1" fmla="val 13539261"/>
                <a:gd name="adj2" fmla="val 9161346"/>
              </a:avLst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58388" name="文本框 23"/>
            <p:cNvSpPr txBox="1"/>
            <p:nvPr/>
          </p:nvSpPr>
          <p:spPr>
            <a:xfrm>
              <a:off x="5924210" y="5207540"/>
              <a:ext cx="5597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a-z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89" name="文本框 24"/>
            <p:cNvSpPr txBox="1"/>
            <p:nvPr/>
          </p:nvSpPr>
          <p:spPr>
            <a:xfrm>
              <a:off x="6747415" y="4918506"/>
              <a:ext cx="144462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white space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90" name="文本框 25"/>
            <p:cNvSpPr txBox="1"/>
            <p:nvPr/>
          </p:nvSpPr>
          <p:spPr>
            <a:xfrm>
              <a:off x="4722864" y="4903971"/>
              <a:ext cx="76354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error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弧形 38"/>
          <p:cNvSpPr/>
          <p:nvPr/>
        </p:nvSpPr>
        <p:spPr bwMode="auto">
          <a:xfrm>
            <a:off x="-606425" y="2820988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9394" name="Rectangle 3"/>
          <p:cNvSpPr>
            <a:spLocks noGrp="1"/>
          </p:cNvSpPr>
          <p:nvPr>
            <p:ph idx="1" hasCustomPrompt="1"/>
          </p:nvPr>
        </p:nvSpPr>
        <p:spPr>
          <a:xfrm>
            <a:off x="76200" y="381000"/>
            <a:ext cx="8839200" cy="5943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      Current      Current                   Accept             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Final       State          Input                     Action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10            if  --not-a-com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9395" name="直接连接符 67"/>
          <p:cNvCxnSpPr/>
          <p:nvPr/>
        </p:nvCxnSpPr>
        <p:spPr>
          <a:xfrm>
            <a:off x="3194050" y="1244600"/>
            <a:ext cx="0" cy="2365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59396" name="组合 74"/>
          <p:cNvGrpSpPr/>
          <p:nvPr/>
        </p:nvGrpSpPr>
        <p:grpSpPr>
          <a:xfrm>
            <a:off x="3178175" y="1219200"/>
            <a:ext cx="207963" cy="217488"/>
            <a:chOff x="3397680" y="2990349"/>
            <a:chExt cx="207818" cy="216998"/>
          </a:xfrm>
        </p:grpSpPr>
        <p:cxnSp>
          <p:nvCxnSpPr>
            <p:cNvPr id="59429" name="直接连接符 75"/>
            <p:cNvCxnSpPr/>
            <p:nvPr/>
          </p:nvCxnSpPr>
          <p:spPr>
            <a:xfrm>
              <a:off x="3497149" y="2992282"/>
              <a:ext cx="0" cy="21506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9430" name="直接连接符 76"/>
            <p:cNvCxnSpPr/>
            <p:nvPr/>
          </p:nvCxnSpPr>
          <p:spPr>
            <a:xfrm>
              <a:off x="3397680" y="2990349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59397" name="组合 89"/>
          <p:cNvGrpSpPr/>
          <p:nvPr/>
        </p:nvGrpSpPr>
        <p:grpSpPr>
          <a:xfrm>
            <a:off x="3430588" y="1284288"/>
            <a:ext cx="206375" cy="200025"/>
            <a:chOff x="4135582" y="3069377"/>
            <a:chExt cx="207818" cy="200062"/>
          </a:xfrm>
        </p:grpSpPr>
        <p:cxnSp>
          <p:nvCxnSpPr>
            <p:cNvPr id="59427" name="直接连接符 90"/>
            <p:cNvCxnSpPr/>
            <p:nvPr/>
          </p:nvCxnSpPr>
          <p:spPr>
            <a:xfrm>
              <a:off x="4228612" y="3069377"/>
              <a:ext cx="0" cy="1955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9428" name="直接连接符 91"/>
            <p:cNvCxnSpPr/>
            <p:nvPr/>
          </p:nvCxnSpPr>
          <p:spPr>
            <a:xfrm>
              <a:off x="4135582" y="3269439"/>
              <a:ext cx="2078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93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9399" name="组合 11"/>
          <p:cNvGrpSpPr/>
          <p:nvPr/>
        </p:nvGrpSpPr>
        <p:grpSpPr>
          <a:xfrm>
            <a:off x="762000" y="3025775"/>
            <a:ext cx="5143500" cy="1787525"/>
            <a:chOff x="3048000" y="3881816"/>
            <a:chExt cx="5144041" cy="1787389"/>
          </a:xfrm>
        </p:grpSpPr>
        <p:grpSp>
          <p:nvGrpSpPr>
            <p:cNvPr id="59401" name="组合 12"/>
            <p:cNvGrpSpPr/>
            <p:nvPr/>
          </p:nvGrpSpPr>
          <p:grpSpPr>
            <a:xfrm>
              <a:off x="3048000" y="3881816"/>
              <a:ext cx="457200" cy="470525"/>
              <a:chOff x="2362200" y="3124200"/>
              <a:chExt cx="457200" cy="470525"/>
            </a:xfrm>
          </p:grpSpPr>
          <p:sp>
            <p:nvSpPr>
              <p:cNvPr id="59425" name="流程图: 接点 36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9426" name="文本框 37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402" name="组合 13"/>
            <p:cNvGrpSpPr/>
            <p:nvPr/>
          </p:nvGrpSpPr>
          <p:grpSpPr>
            <a:xfrm>
              <a:off x="5935845" y="4519582"/>
              <a:ext cx="492443" cy="461665"/>
              <a:chOff x="2582137" y="4289706"/>
              <a:chExt cx="492443" cy="461665"/>
            </a:xfrm>
          </p:grpSpPr>
          <p:sp>
            <p:nvSpPr>
              <p:cNvPr id="59423" name="流程图: 接点 34"/>
              <p:cNvSpPr/>
              <p:nvPr/>
            </p:nvSpPr>
            <p:spPr>
              <a:xfrm>
                <a:off x="2613837" y="4291478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59424" name="文本框 35"/>
              <p:cNvSpPr txBox="1"/>
              <p:nvPr/>
            </p:nvSpPr>
            <p:spPr>
              <a:xfrm>
                <a:off x="2582137" y="4289706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10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403" name="组合 14"/>
            <p:cNvGrpSpPr/>
            <p:nvPr/>
          </p:nvGrpSpPr>
          <p:grpSpPr>
            <a:xfrm>
              <a:off x="7049075" y="4464523"/>
              <a:ext cx="592189" cy="564677"/>
              <a:chOff x="7049075" y="4464523"/>
              <a:chExt cx="592189" cy="564677"/>
            </a:xfrm>
          </p:grpSpPr>
          <p:grpSp>
            <p:nvGrpSpPr>
              <p:cNvPr id="59419" name="组合 30"/>
              <p:cNvGrpSpPr/>
              <p:nvPr/>
            </p:nvGrpSpPr>
            <p:grpSpPr>
              <a:xfrm>
                <a:off x="7089457" y="4522275"/>
                <a:ext cx="492443" cy="461665"/>
                <a:chOff x="2582137" y="4289706"/>
                <a:chExt cx="492443" cy="461665"/>
              </a:xfrm>
            </p:grpSpPr>
            <p:sp>
              <p:nvSpPr>
                <p:cNvPr id="59421" name="流程图: 接点 32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22" name="文本框 33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11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9420" name="流程图: 接点 31"/>
              <p:cNvSpPr/>
              <p:nvPr/>
            </p:nvSpPr>
            <p:spPr>
              <a:xfrm>
                <a:off x="7049075" y="446452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9404" name="组合 15"/>
            <p:cNvGrpSpPr/>
            <p:nvPr/>
          </p:nvGrpSpPr>
          <p:grpSpPr>
            <a:xfrm>
              <a:off x="4812695" y="4459207"/>
              <a:ext cx="592189" cy="564677"/>
              <a:chOff x="4812695" y="4459207"/>
              <a:chExt cx="592189" cy="564677"/>
            </a:xfrm>
          </p:grpSpPr>
          <p:grpSp>
            <p:nvGrpSpPr>
              <p:cNvPr id="59415" name="组合 26"/>
              <p:cNvGrpSpPr/>
              <p:nvPr/>
            </p:nvGrpSpPr>
            <p:grpSpPr>
              <a:xfrm>
                <a:off x="4876800" y="4513415"/>
                <a:ext cx="457200" cy="470525"/>
                <a:chOff x="2362200" y="3124200"/>
                <a:chExt cx="457200" cy="470525"/>
              </a:xfrm>
            </p:grpSpPr>
            <p:sp>
              <p:nvSpPr>
                <p:cNvPr id="59417" name="流程图: 接点 28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18" name="文本框 29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9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9416" name="流程图: 接点 27"/>
              <p:cNvSpPr/>
              <p:nvPr/>
            </p:nvSpPr>
            <p:spPr>
              <a:xfrm>
                <a:off x="4812695" y="4459207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9405" name="直接箭头连接符 16"/>
            <p:cNvCxnSpPr>
              <a:endCxn id="59416" idx="2"/>
            </p:cNvCxnSpPr>
            <p:nvPr/>
          </p:nvCxnSpPr>
          <p:spPr>
            <a:xfrm>
              <a:off x="3505200" y="4191000"/>
              <a:ext cx="1307495" cy="550546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9406" name="文本框 17"/>
            <p:cNvSpPr txBox="1"/>
            <p:nvPr/>
          </p:nvSpPr>
          <p:spPr>
            <a:xfrm>
              <a:off x="3849964" y="4016693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59407" name="直接箭头连接符 18"/>
            <p:cNvCxnSpPr/>
            <p:nvPr/>
          </p:nvCxnSpPr>
          <p:spPr>
            <a:xfrm>
              <a:off x="5399600" y="4741546"/>
              <a:ext cx="584057" cy="8869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9408" name="文本框 19"/>
            <p:cNvSpPr txBox="1"/>
            <p:nvPr/>
          </p:nvSpPr>
          <p:spPr>
            <a:xfrm>
              <a:off x="5514418" y="4379066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59409" name="直接箭头连接符 20"/>
            <p:cNvCxnSpPr>
              <a:stCxn id="59424" idx="3"/>
              <a:endCxn id="59420" idx="2"/>
            </p:cNvCxnSpPr>
            <p:nvPr/>
          </p:nvCxnSpPr>
          <p:spPr>
            <a:xfrm flipV="1">
              <a:off x="6428288" y="4746862"/>
              <a:ext cx="620787" cy="355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9410" name="文本框 21"/>
            <p:cNvSpPr txBox="1"/>
            <p:nvPr/>
          </p:nvSpPr>
          <p:spPr>
            <a:xfrm>
              <a:off x="6510686" y="4352341"/>
              <a:ext cx="42351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\n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弧形 22"/>
            <p:cNvSpPr/>
            <p:nvPr/>
          </p:nvSpPr>
          <p:spPr bwMode="auto">
            <a:xfrm rot="4977066">
              <a:off x="5975701" y="4919923"/>
              <a:ext cx="457165" cy="428670"/>
            </a:xfrm>
            <a:prstGeom prst="arc">
              <a:avLst>
                <a:gd name="adj1" fmla="val 13539261"/>
                <a:gd name="adj2" fmla="val 9161346"/>
              </a:avLst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59412" name="文本框 23"/>
            <p:cNvSpPr txBox="1"/>
            <p:nvPr/>
          </p:nvSpPr>
          <p:spPr>
            <a:xfrm>
              <a:off x="5924210" y="5207540"/>
              <a:ext cx="5597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a-z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3" name="文本框 24"/>
            <p:cNvSpPr txBox="1"/>
            <p:nvPr/>
          </p:nvSpPr>
          <p:spPr>
            <a:xfrm>
              <a:off x="6747415" y="4918506"/>
              <a:ext cx="144462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white space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4" name="文本框 25"/>
            <p:cNvSpPr txBox="1"/>
            <p:nvPr/>
          </p:nvSpPr>
          <p:spPr>
            <a:xfrm>
              <a:off x="4722864" y="4903971"/>
              <a:ext cx="76354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error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弧形 38"/>
          <p:cNvSpPr/>
          <p:nvPr/>
        </p:nvSpPr>
        <p:spPr bwMode="auto">
          <a:xfrm>
            <a:off x="-558800" y="2789238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18" name="Rectangle 3"/>
          <p:cNvSpPr>
            <a:spLocks noGrp="1"/>
          </p:cNvSpPr>
          <p:nvPr>
            <p:ph idx="1" hasCustomPrompt="1"/>
          </p:nvPr>
        </p:nvSpPr>
        <p:spPr>
          <a:xfrm>
            <a:off x="76200" y="381000"/>
            <a:ext cx="8839200" cy="5943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      Current      Current                   Accept             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Final       State          Input                     Action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10            if  --not-a-com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0419" name="直接连接符 68"/>
          <p:cNvCxnSpPr/>
          <p:nvPr/>
        </p:nvCxnSpPr>
        <p:spPr>
          <a:xfrm>
            <a:off x="3189288" y="1241425"/>
            <a:ext cx="0" cy="2365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60420" name="组合 77"/>
          <p:cNvGrpSpPr/>
          <p:nvPr/>
        </p:nvGrpSpPr>
        <p:grpSpPr>
          <a:xfrm>
            <a:off x="3178175" y="1219200"/>
            <a:ext cx="207963" cy="217488"/>
            <a:chOff x="3397680" y="2990349"/>
            <a:chExt cx="207818" cy="216998"/>
          </a:xfrm>
        </p:grpSpPr>
        <p:cxnSp>
          <p:nvCxnSpPr>
            <p:cNvPr id="60453" name="直接连接符 78"/>
            <p:cNvCxnSpPr/>
            <p:nvPr/>
          </p:nvCxnSpPr>
          <p:spPr>
            <a:xfrm>
              <a:off x="3497149" y="2992282"/>
              <a:ext cx="0" cy="21506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0454" name="直接连接符 79"/>
            <p:cNvCxnSpPr/>
            <p:nvPr/>
          </p:nvCxnSpPr>
          <p:spPr>
            <a:xfrm>
              <a:off x="3397680" y="2990349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0421" name="组合 92"/>
          <p:cNvGrpSpPr/>
          <p:nvPr/>
        </p:nvGrpSpPr>
        <p:grpSpPr>
          <a:xfrm>
            <a:off x="3587750" y="1276350"/>
            <a:ext cx="207963" cy="200025"/>
            <a:chOff x="4135582" y="3069377"/>
            <a:chExt cx="207818" cy="200062"/>
          </a:xfrm>
        </p:grpSpPr>
        <p:cxnSp>
          <p:nvCxnSpPr>
            <p:cNvPr id="60451" name="直接连接符 93"/>
            <p:cNvCxnSpPr/>
            <p:nvPr/>
          </p:nvCxnSpPr>
          <p:spPr>
            <a:xfrm>
              <a:off x="4228612" y="3069377"/>
              <a:ext cx="0" cy="1955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0452" name="直接连接符 94"/>
            <p:cNvCxnSpPr/>
            <p:nvPr/>
          </p:nvCxnSpPr>
          <p:spPr>
            <a:xfrm>
              <a:off x="4135582" y="3269439"/>
              <a:ext cx="2078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604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423" name="组合 11"/>
          <p:cNvGrpSpPr/>
          <p:nvPr/>
        </p:nvGrpSpPr>
        <p:grpSpPr>
          <a:xfrm>
            <a:off x="762000" y="3025775"/>
            <a:ext cx="5143500" cy="1787525"/>
            <a:chOff x="3048000" y="3881816"/>
            <a:chExt cx="5144041" cy="1787389"/>
          </a:xfrm>
        </p:grpSpPr>
        <p:grpSp>
          <p:nvGrpSpPr>
            <p:cNvPr id="60425" name="组合 12"/>
            <p:cNvGrpSpPr/>
            <p:nvPr/>
          </p:nvGrpSpPr>
          <p:grpSpPr>
            <a:xfrm>
              <a:off x="3048000" y="3881816"/>
              <a:ext cx="457200" cy="470525"/>
              <a:chOff x="2362200" y="3124200"/>
              <a:chExt cx="457200" cy="470525"/>
            </a:xfrm>
          </p:grpSpPr>
          <p:sp>
            <p:nvSpPr>
              <p:cNvPr id="60449" name="流程图: 接点 36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0450" name="文本框 37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0426" name="组合 13"/>
            <p:cNvGrpSpPr/>
            <p:nvPr/>
          </p:nvGrpSpPr>
          <p:grpSpPr>
            <a:xfrm>
              <a:off x="5935845" y="4519582"/>
              <a:ext cx="492443" cy="461665"/>
              <a:chOff x="2582137" y="4289706"/>
              <a:chExt cx="492443" cy="461665"/>
            </a:xfrm>
          </p:grpSpPr>
          <p:sp>
            <p:nvSpPr>
              <p:cNvPr id="60447" name="流程图: 接点 34"/>
              <p:cNvSpPr/>
              <p:nvPr/>
            </p:nvSpPr>
            <p:spPr>
              <a:xfrm>
                <a:off x="2613837" y="4291478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0448" name="文本框 35"/>
              <p:cNvSpPr txBox="1"/>
              <p:nvPr/>
            </p:nvSpPr>
            <p:spPr>
              <a:xfrm>
                <a:off x="2582137" y="4289706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10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0427" name="组合 14"/>
            <p:cNvGrpSpPr/>
            <p:nvPr/>
          </p:nvGrpSpPr>
          <p:grpSpPr>
            <a:xfrm>
              <a:off x="7049075" y="4464523"/>
              <a:ext cx="592189" cy="564677"/>
              <a:chOff x="7049075" y="4464523"/>
              <a:chExt cx="592189" cy="564677"/>
            </a:xfrm>
          </p:grpSpPr>
          <p:grpSp>
            <p:nvGrpSpPr>
              <p:cNvPr id="60443" name="组合 30"/>
              <p:cNvGrpSpPr/>
              <p:nvPr/>
            </p:nvGrpSpPr>
            <p:grpSpPr>
              <a:xfrm>
                <a:off x="7089457" y="4522275"/>
                <a:ext cx="492443" cy="461665"/>
                <a:chOff x="2582137" y="4289706"/>
                <a:chExt cx="492443" cy="461665"/>
              </a:xfrm>
            </p:grpSpPr>
            <p:sp>
              <p:nvSpPr>
                <p:cNvPr id="60445" name="流程图: 接点 32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46" name="文本框 33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11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0444" name="流程图: 接点 31"/>
              <p:cNvSpPr/>
              <p:nvPr/>
            </p:nvSpPr>
            <p:spPr>
              <a:xfrm>
                <a:off x="7049075" y="446452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0428" name="组合 15"/>
            <p:cNvGrpSpPr/>
            <p:nvPr/>
          </p:nvGrpSpPr>
          <p:grpSpPr>
            <a:xfrm>
              <a:off x="4812695" y="4459207"/>
              <a:ext cx="592189" cy="564677"/>
              <a:chOff x="4812695" y="4459207"/>
              <a:chExt cx="592189" cy="564677"/>
            </a:xfrm>
          </p:grpSpPr>
          <p:grpSp>
            <p:nvGrpSpPr>
              <p:cNvPr id="60439" name="组合 26"/>
              <p:cNvGrpSpPr/>
              <p:nvPr/>
            </p:nvGrpSpPr>
            <p:grpSpPr>
              <a:xfrm>
                <a:off x="4876800" y="4513415"/>
                <a:ext cx="457200" cy="470525"/>
                <a:chOff x="2362200" y="3124200"/>
                <a:chExt cx="457200" cy="470525"/>
              </a:xfrm>
            </p:grpSpPr>
            <p:sp>
              <p:nvSpPr>
                <p:cNvPr id="60441" name="流程图: 接点 28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42" name="文本框 29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9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0440" name="流程图: 接点 27"/>
              <p:cNvSpPr/>
              <p:nvPr/>
            </p:nvSpPr>
            <p:spPr>
              <a:xfrm>
                <a:off x="4812695" y="4459207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0429" name="直接箭头连接符 16"/>
            <p:cNvCxnSpPr>
              <a:endCxn id="60440" idx="2"/>
            </p:cNvCxnSpPr>
            <p:nvPr/>
          </p:nvCxnSpPr>
          <p:spPr>
            <a:xfrm>
              <a:off x="3505200" y="4191000"/>
              <a:ext cx="1307495" cy="550546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0430" name="文本框 17"/>
            <p:cNvSpPr txBox="1"/>
            <p:nvPr/>
          </p:nvSpPr>
          <p:spPr>
            <a:xfrm>
              <a:off x="3849964" y="4016693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60431" name="直接箭头连接符 18"/>
            <p:cNvCxnSpPr/>
            <p:nvPr/>
          </p:nvCxnSpPr>
          <p:spPr>
            <a:xfrm>
              <a:off x="5399600" y="4741546"/>
              <a:ext cx="584057" cy="8869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0432" name="文本框 19"/>
            <p:cNvSpPr txBox="1"/>
            <p:nvPr/>
          </p:nvSpPr>
          <p:spPr>
            <a:xfrm>
              <a:off x="5514418" y="4379066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60433" name="直接箭头连接符 20"/>
            <p:cNvCxnSpPr>
              <a:stCxn id="60448" idx="3"/>
              <a:endCxn id="60444" idx="2"/>
            </p:cNvCxnSpPr>
            <p:nvPr/>
          </p:nvCxnSpPr>
          <p:spPr>
            <a:xfrm flipV="1">
              <a:off x="6428288" y="4746862"/>
              <a:ext cx="620787" cy="355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0434" name="文本框 21"/>
            <p:cNvSpPr txBox="1"/>
            <p:nvPr/>
          </p:nvSpPr>
          <p:spPr>
            <a:xfrm>
              <a:off x="6510686" y="4352341"/>
              <a:ext cx="42351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\n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弧形 22"/>
            <p:cNvSpPr/>
            <p:nvPr/>
          </p:nvSpPr>
          <p:spPr bwMode="auto">
            <a:xfrm rot="4977066">
              <a:off x="5975701" y="4919923"/>
              <a:ext cx="457165" cy="428670"/>
            </a:xfrm>
            <a:prstGeom prst="arc">
              <a:avLst>
                <a:gd name="adj1" fmla="val 13539261"/>
                <a:gd name="adj2" fmla="val 9161346"/>
              </a:avLst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60436" name="文本框 23"/>
            <p:cNvSpPr txBox="1"/>
            <p:nvPr/>
          </p:nvSpPr>
          <p:spPr>
            <a:xfrm>
              <a:off x="5924210" y="5207540"/>
              <a:ext cx="5597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a-z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7" name="文本框 24"/>
            <p:cNvSpPr txBox="1"/>
            <p:nvPr/>
          </p:nvSpPr>
          <p:spPr>
            <a:xfrm>
              <a:off x="6747415" y="4918506"/>
              <a:ext cx="144462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white space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8" name="文本框 25"/>
            <p:cNvSpPr txBox="1"/>
            <p:nvPr/>
          </p:nvSpPr>
          <p:spPr>
            <a:xfrm>
              <a:off x="4722864" y="4903971"/>
              <a:ext cx="76354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error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弧形 38"/>
          <p:cNvSpPr/>
          <p:nvPr/>
        </p:nvSpPr>
        <p:spPr bwMode="auto">
          <a:xfrm>
            <a:off x="-558800" y="2789238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42" name="Rectangle 3"/>
          <p:cNvSpPr>
            <a:spLocks noGrp="1"/>
          </p:cNvSpPr>
          <p:nvPr>
            <p:ph idx="1" hasCustomPrompt="1"/>
          </p:nvPr>
        </p:nvSpPr>
        <p:spPr>
          <a:xfrm>
            <a:off x="76200" y="381000"/>
            <a:ext cx="8839200" cy="5943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      Current      Current                   Accept             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Final       State          Input                     Action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10            if  --not-a-com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1443" name="直接连接符 69"/>
          <p:cNvCxnSpPr/>
          <p:nvPr/>
        </p:nvCxnSpPr>
        <p:spPr>
          <a:xfrm>
            <a:off x="3189288" y="1252538"/>
            <a:ext cx="0" cy="2365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61444" name="组合 80"/>
          <p:cNvGrpSpPr/>
          <p:nvPr/>
        </p:nvGrpSpPr>
        <p:grpSpPr>
          <a:xfrm>
            <a:off x="3178175" y="1219200"/>
            <a:ext cx="207963" cy="215900"/>
            <a:chOff x="3397680" y="2990349"/>
            <a:chExt cx="207818" cy="216998"/>
          </a:xfrm>
        </p:grpSpPr>
        <p:cxnSp>
          <p:nvCxnSpPr>
            <p:cNvPr id="61477" name="直接连接符 81"/>
            <p:cNvCxnSpPr/>
            <p:nvPr/>
          </p:nvCxnSpPr>
          <p:spPr>
            <a:xfrm>
              <a:off x="3497149" y="2992282"/>
              <a:ext cx="0" cy="21506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1478" name="直接连接符 82"/>
            <p:cNvCxnSpPr/>
            <p:nvPr/>
          </p:nvCxnSpPr>
          <p:spPr>
            <a:xfrm>
              <a:off x="3397680" y="2990349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1445" name="组合 95"/>
          <p:cNvGrpSpPr/>
          <p:nvPr/>
        </p:nvGrpSpPr>
        <p:grpSpPr>
          <a:xfrm>
            <a:off x="3679825" y="1284288"/>
            <a:ext cx="207963" cy="200025"/>
            <a:chOff x="4135582" y="3069377"/>
            <a:chExt cx="207818" cy="200062"/>
          </a:xfrm>
        </p:grpSpPr>
        <p:cxnSp>
          <p:nvCxnSpPr>
            <p:cNvPr id="61475" name="直接连接符 96"/>
            <p:cNvCxnSpPr/>
            <p:nvPr/>
          </p:nvCxnSpPr>
          <p:spPr>
            <a:xfrm>
              <a:off x="4228612" y="3069377"/>
              <a:ext cx="0" cy="1955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1476" name="直接连接符 97"/>
            <p:cNvCxnSpPr/>
            <p:nvPr/>
          </p:nvCxnSpPr>
          <p:spPr>
            <a:xfrm>
              <a:off x="4135582" y="3269439"/>
              <a:ext cx="2078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614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447" name="组合 11"/>
          <p:cNvGrpSpPr/>
          <p:nvPr/>
        </p:nvGrpSpPr>
        <p:grpSpPr>
          <a:xfrm>
            <a:off x="762000" y="3025775"/>
            <a:ext cx="5143500" cy="1787525"/>
            <a:chOff x="3048000" y="3881816"/>
            <a:chExt cx="5144041" cy="1787389"/>
          </a:xfrm>
        </p:grpSpPr>
        <p:grpSp>
          <p:nvGrpSpPr>
            <p:cNvPr id="61449" name="组合 12"/>
            <p:cNvGrpSpPr/>
            <p:nvPr/>
          </p:nvGrpSpPr>
          <p:grpSpPr>
            <a:xfrm>
              <a:off x="3048000" y="3881816"/>
              <a:ext cx="457200" cy="470525"/>
              <a:chOff x="2362200" y="3124200"/>
              <a:chExt cx="457200" cy="470525"/>
            </a:xfrm>
          </p:grpSpPr>
          <p:sp>
            <p:nvSpPr>
              <p:cNvPr id="61473" name="流程图: 接点 36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1474" name="文本框 37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450" name="组合 13"/>
            <p:cNvGrpSpPr/>
            <p:nvPr/>
          </p:nvGrpSpPr>
          <p:grpSpPr>
            <a:xfrm>
              <a:off x="5935845" y="4519582"/>
              <a:ext cx="492443" cy="461665"/>
              <a:chOff x="2582137" y="4289706"/>
              <a:chExt cx="492443" cy="461665"/>
            </a:xfrm>
          </p:grpSpPr>
          <p:sp>
            <p:nvSpPr>
              <p:cNvPr id="61471" name="流程图: 接点 34"/>
              <p:cNvSpPr/>
              <p:nvPr/>
            </p:nvSpPr>
            <p:spPr>
              <a:xfrm>
                <a:off x="2613837" y="4291478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1472" name="文本框 35"/>
              <p:cNvSpPr txBox="1"/>
              <p:nvPr/>
            </p:nvSpPr>
            <p:spPr>
              <a:xfrm>
                <a:off x="2582137" y="4289706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10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451" name="组合 14"/>
            <p:cNvGrpSpPr/>
            <p:nvPr/>
          </p:nvGrpSpPr>
          <p:grpSpPr>
            <a:xfrm>
              <a:off x="7049075" y="4464523"/>
              <a:ext cx="592189" cy="564677"/>
              <a:chOff x="7049075" y="4464523"/>
              <a:chExt cx="592189" cy="564677"/>
            </a:xfrm>
          </p:grpSpPr>
          <p:grpSp>
            <p:nvGrpSpPr>
              <p:cNvPr id="61467" name="组合 30"/>
              <p:cNvGrpSpPr/>
              <p:nvPr/>
            </p:nvGrpSpPr>
            <p:grpSpPr>
              <a:xfrm>
                <a:off x="7089457" y="4522275"/>
                <a:ext cx="492443" cy="461665"/>
                <a:chOff x="2582137" y="4289706"/>
                <a:chExt cx="492443" cy="461665"/>
              </a:xfrm>
            </p:grpSpPr>
            <p:sp>
              <p:nvSpPr>
                <p:cNvPr id="61469" name="流程图: 接点 32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70" name="文本框 33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11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1468" name="流程图: 接点 31"/>
              <p:cNvSpPr/>
              <p:nvPr/>
            </p:nvSpPr>
            <p:spPr>
              <a:xfrm>
                <a:off x="7049075" y="446452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452" name="组合 15"/>
            <p:cNvGrpSpPr/>
            <p:nvPr/>
          </p:nvGrpSpPr>
          <p:grpSpPr>
            <a:xfrm>
              <a:off x="4812695" y="4459207"/>
              <a:ext cx="592189" cy="564677"/>
              <a:chOff x="4812695" y="4459207"/>
              <a:chExt cx="592189" cy="564677"/>
            </a:xfrm>
          </p:grpSpPr>
          <p:grpSp>
            <p:nvGrpSpPr>
              <p:cNvPr id="61463" name="组合 26"/>
              <p:cNvGrpSpPr/>
              <p:nvPr/>
            </p:nvGrpSpPr>
            <p:grpSpPr>
              <a:xfrm>
                <a:off x="4876800" y="4513415"/>
                <a:ext cx="457200" cy="470525"/>
                <a:chOff x="2362200" y="3124200"/>
                <a:chExt cx="457200" cy="470525"/>
              </a:xfrm>
            </p:grpSpPr>
            <p:sp>
              <p:nvSpPr>
                <p:cNvPr id="61465" name="流程图: 接点 28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466" name="文本框 29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9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1464" name="流程图: 接点 27"/>
              <p:cNvSpPr/>
              <p:nvPr/>
            </p:nvSpPr>
            <p:spPr>
              <a:xfrm>
                <a:off x="4812695" y="4459207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1453" name="直接箭头连接符 16"/>
            <p:cNvCxnSpPr>
              <a:endCxn id="61464" idx="2"/>
            </p:cNvCxnSpPr>
            <p:nvPr/>
          </p:nvCxnSpPr>
          <p:spPr>
            <a:xfrm>
              <a:off x="3505200" y="4191000"/>
              <a:ext cx="1307495" cy="550546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1454" name="文本框 17"/>
            <p:cNvSpPr txBox="1"/>
            <p:nvPr/>
          </p:nvSpPr>
          <p:spPr>
            <a:xfrm>
              <a:off x="3849964" y="4016693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61455" name="直接箭头连接符 18"/>
            <p:cNvCxnSpPr/>
            <p:nvPr/>
          </p:nvCxnSpPr>
          <p:spPr>
            <a:xfrm>
              <a:off x="5399600" y="4741546"/>
              <a:ext cx="584057" cy="8869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1456" name="文本框 19"/>
            <p:cNvSpPr txBox="1"/>
            <p:nvPr/>
          </p:nvSpPr>
          <p:spPr>
            <a:xfrm>
              <a:off x="5514418" y="4379066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61457" name="直接箭头连接符 20"/>
            <p:cNvCxnSpPr>
              <a:stCxn id="61472" idx="3"/>
              <a:endCxn id="61468" idx="2"/>
            </p:cNvCxnSpPr>
            <p:nvPr/>
          </p:nvCxnSpPr>
          <p:spPr>
            <a:xfrm flipV="1">
              <a:off x="6428288" y="4746862"/>
              <a:ext cx="620787" cy="355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1458" name="文本框 21"/>
            <p:cNvSpPr txBox="1"/>
            <p:nvPr/>
          </p:nvSpPr>
          <p:spPr>
            <a:xfrm>
              <a:off x="6510686" y="4352341"/>
              <a:ext cx="42351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\n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弧形 22"/>
            <p:cNvSpPr/>
            <p:nvPr/>
          </p:nvSpPr>
          <p:spPr bwMode="auto">
            <a:xfrm rot="4977066">
              <a:off x="5975701" y="4919923"/>
              <a:ext cx="457165" cy="428670"/>
            </a:xfrm>
            <a:prstGeom prst="arc">
              <a:avLst>
                <a:gd name="adj1" fmla="val 13539261"/>
                <a:gd name="adj2" fmla="val 9161346"/>
              </a:avLst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61460" name="文本框 23"/>
            <p:cNvSpPr txBox="1"/>
            <p:nvPr/>
          </p:nvSpPr>
          <p:spPr>
            <a:xfrm>
              <a:off x="5924210" y="5207540"/>
              <a:ext cx="5597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a-z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1" name="文本框 24"/>
            <p:cNvSpPr txBox="1"/>
            <p:nvPr/>
          </p:nvSpPr>
          <p:spPr>
            <a:xfrm>
              <a:off x="6747415" y="4918506"/>
              <a:ext cx="144462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white space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2" name="文本框 25"/>
            <p:cNvSpPr txBox="1"/>
            <p:nvPr/>
          </p:nvSpPr>
          <p:spPr>
            <a:xfrm>
              <a:off x="4722864" y="4903971"/>
              <a:ext cx="76354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error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弧形 38"/>
          <p:cNvSpPr/>
          <p:nvPr/>
        </p:nvSpPr>
        <p:spPr bwMode="auto">
          <a:xfrm>
            <a:off x="-558800" y="2789238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 hasCustomPrompt="1"/>
          </p:nvPr>
        </p:nvSpPr>
        <p:spPr>
          <a:xfrm>
            <a:off x="76200" y="381000"/>
            <a:ext cx="8839200" cy="57150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      Current      Current                   Accept             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Final       State          Input                     Action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0              if  --not-a-com    error, illegal token ‘-’; resume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2468" name="直接连接符 70"/>
          <p:cNvCxnSpPr/>
          <p:nvPr/>
        </p:nvCxnSpPr>
        <p:spPr>
          <a:xfrm>
            <a:off x="3189288" y="1270000"/>
            <a:ext cx="0" cy="2365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62469" name="组合 83"/>
          <p:cNvGrpSpPr/>
          <p:nvPr/>
        </p:nvGrpSpPr>
        <p:grpSpPr>
          <a:xfrm>
            <a:off x="3178175" y="1219200"/>
            <a:ext cx="207963" cy="217488"/>
            <a:chOff x="3397680" y="2990349"/>
            <a:chExt cx="207818" cy="216998"/>
          </a:xfrm>
        </p:grpSpPr>
        <p:cxnSp>
          <p:nvCxnSpPr>
            <p:cNvPr id="62501" name="直接连接符 84"/>
            <p:cNvCxnSpPr/>
            <p:nvPr/>
          </p:nvCxnSpPr>
          <p:spPr>
            <a:xfrm>
              <a:off x="3497149" y="2992282"/>
              <a:ext cx="0" cy="21506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2502" name="直接连接符 85"/>
            <p:cNvCxnSpPr/>
            <p:nvPr/>
          </p:nvCxnSpPr>
          <p:spPr>
            <a:xfrm>
              <a:off x="3397680" y="2990349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2470" name="组合 98"/>
          <p:cNvGrpSpPr/>
          <p:nvPr/>
        </p:nvGrpSpPr>
        <p:grpSpPr>
          <a:xfrm>
            <a:off x="3773488" y="1289050"/>
            <a:ext cx="207962" cy="200025"/>
            <a:chOff x="4135582" y="3069377"/>
            <a:chExt cx="207818" cy="200062"/>
          </a:xfrm>
        </p:grpSpPr>
        <p:cxnSp>
          <p:nvCxnSpPr>
            <p:cNvPr id="62499" name="直接连接符 99"/>
            <p:cNvCxnSpPr/>
            <p:nvPr/>
          </p:nvCxnSpPr>
          <p:spPr>
            <a:xfrm>
              <a:off x="4228612" y="3069377"/>
              <a:ext cx="0" cy="1955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2500" name="直接连接符 100"/>
            <p:cNvCxnSpPr/>
            <p:nvPr/>
          </p:nvCxnSpPr>
          <p:spPr>
            <a:xfrm>
              <a:off x="4135582" y="3269439"/>
              <a:ext cx="2078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2471" name="组合 11"/>
          <p:cNvGrpSpPr/>
          <p:nvPr/>
        </p:nvGrpSpPr>
        <p:grpSpPr>
          <a:xfrm>
            <a:off x="762000" y="3025775"/>
            <a:ext cx="5143500" cy="1787525"/>
            <a:chOff x="3048000" y="3881816"/>
            <a:chExt cx="5144041" cy="1787389"/>
          </a:xfrm>
        </p:grpSpPr>
        <p:grpSp>
          <p:nvGrpSpPr>
            <p:cNvPr id="62473" name="组合 12"/>
            <p:cNvGrpSpPr/>
            <p:nvPr/>
          </p:nvGrpSpPr>
          <p:grpSpPr>
            <a:xfrm>
              <a:off x="3048000" y="3881816"/>
              <a:ext cx="457200" cy="470525"/>
              <a:chOff x="2362200" y="3124200"/>
              <a:chExt cx="457200" cy="470525"/>
            </a:xfrm>
          </p:grpSpPr>
          <p:sp>
            <p:nvSpPr>
              <p:cNvPr id="62497" name="流程图: 接点 36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2498" name="文本框 37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474" name="组合 13"/>
            <p:cNvGrpSpPr/>
            <p:nvPr/>
          </p:nvGrpSpPr>
          <p:grpSpPr>
            <a:xfrm>
              <a:off x="5935845" y="4519582"/>
              <a:ext cx="492443" cy="461665"/>
              <a:chOff x="2582137" y="4289706"/>
              <a:chExt cx="492443" cy="461665"/>
            </a:xfrm>
          </p:grpSpPr>
          <p:sp>
            <p:nvSpPr>
              <p:cNvPr id="62495" name="流程图: 接点 34"/>
              <p:cNvSpPr/>
              <p:nvPr/>
            </p:nvSpPr>
            <p:spPr>
              <a:xfrm>
                <a:off x="2613837" y="4291478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2496" name="文本框 35"/>
              <p:cNvSpPr txBox="1"/>
              <p:nvPr/>
            </p:nvSpPr>
            <p:spPr>
              <a:xfrm>
                <a:off x="2582137" y="4289706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10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475" name="组合 14"/>
            <p:cNvGrpSpPr/>
            <p:nvPr/>
          </p:nvGrpSpPr>
          <p:grpSpPr>
            <a:xfrm>
              <a:off x="7049075" y="4464523"/>
              <a:ext cx="592189" cy="564677"/>
              <a:chOff x="7049075" y="4464523"/>
              <a:chExt cx="592189" cy="564677"/>
            </a:xfrm>
          </p:grpSpPr>
          <p:grpSp>
            <p:nvGrpSpPr>
              <p:cNvPr id="62491" name="组合 30"/>
              <p:cNvGrpSpPr/>
              <p:nvPr/>
            </p:nvGrpSpPr>
            <p:grpSpPr>
              <a:xfrm>
                <a:off x="7089457" y="4522275"/>
                <a:ext cx="492443" cy="461665"/>
                <a:chOff x="2582137" y="4289706"/>
                <a:chExt cx="492443" cy="461665"/>
              </a:xfrm>
            </p:grpSpPr>
            <p:sp>
              <p:nvSpPr>
                <p:cNvPr id="62493" name="流程图: 接点 32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494" name="文本框 33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11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2492" name="流程图: 接点 31"/>
              <p:cNvSpPr/>
              <p:nvPr/>
            </p:nvSpPr>
            <p:spPr>
              <a:xfrm>
                <a:off x="7049075" y="446452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476" name="组合 15"/>
            <p:cNvGrpSpPr/>
            <p:nvPr/>
          </p:nvGrpSpPr>
          <p:grpSpPr>
            <a:xfrm>
              <a:off x="4812695" y="4459207"/>
              <a:ext cx="592189" cy="564677"/>
              <a:chOff x="4812695" y="4459207"/>
              <a:chExt cx="592189" cy="564677"/>
            </a:xfrm>
          </p:grpSpPr>
          <p:grpSp>
            <p:nvGrpSpPr>
              <p:cNvPr id="62487" name="组合 26"/>
              <p:cNvGrpSpPr/>
              <p:nvPr/>
            </p:nvGrpSpPr>
            <p:grpSpPr>
              <a:xfrm>
                <a:off x="4876800" y="4513415"/>
                <a:ext cx="457200" cy="470525"/>
                <a:chOff x="2362200" y="3124200"/>
                <a:chExt cx="457200" cy="470525"/>
              </a:xfrm>
            </p:grpSpPr>
            <p:sp>
              <p:nvSpPr>
                <p:cNvPr id="62489" name="流程图: 接点 28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490" name="文本框 29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9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2488" name="流程图: 接点 27"/>
              <p:cNvSpPr/>
              <p:nvPr/>
            </p:nvSpPr>
            <p:spPr>
              <a:xfrm>
                <a:off x="4812695" y="4459207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2477" name="直接箭头连接符 16"/>
            <p:cNvCxnSpPr>
              <a:endCxn id="62488" idx="2"/>
            </p:cNvCxnSpPr>
            <p:nvPr/>
          </p:nvCxnSpPr>
          <p:spPr>
            <a:xfrm>
              <a:off x="3505200" y="4191000"/>
              <a:ext cx="1307495" cy="550546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2478" name="文本框 17"/>
            <p:cNvSpPr txBox="1"/>
            <p:nvPr/>
          </p:nvSpPr>
          <p:spPr>
            <a:xfrm>
              <a:off x="3849964" y="4016693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62479" name="直接箭头连接符 18"/>
            <p:cNvCxnSpPr/>
            <p:nvPr/>
          </p:nvCxnSpPr>
          <p:spPr>
            <a:xfrm>
              <a:off x="5399600" y="4741546"/>
              <a:ext cx="584057" cy="8869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2480" name="文本框 19"/>
            <p:cNvSpPr txBox="1"/>
            <p:nvPr/>
          </p:nvSpPr>
          <p:spPr>
            <a:xfrm>
              <a:off x="5514418" y="4379066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62481" name="直接箭头连接符 20"/>
            <p:cNvCxnSpPr>
              <a:stCxn id="62496" idx="3"/>
              <a:endCxn id="62492" idx="2"/>
            </p:cNvCxnSpPr>
            <p:nvPr/>
          </p:nvCxnSpPr>
          <p:spPr>
            <a:xfrm flipV="1">
              <a:off x="6428288" y="4746862"/>
              <a:ext cx="620787" cy="355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2482" name="文本框 21"/>
            <p:cNvSpPr txBox="1"/>
            <p:nvPr/>
          </p:nvSpPr>
          <p:spPr>
            <a:xfrm>
              <a:off x="6510686" y="4352341"/>
              <a:ext cx="42351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\n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弧形 22"/>
            <p:cNvSpPr/>
            <p:nvPr/>
          </p:nvSpPr>
          <p:spPr bwMode="auto">
            <a:xfrm rot="4977066">
              <a:off x="5975701" y="4919923"/>
              <a:ext cx="457165" cy="428670"/>
            </a:xfrm>
            <a:prstGeom prst="arc">
              <a:avLst>
                <a:gd name="adj1" fmla="val 13539261"/>
                <a:gd name="adj2" fmla="val 9161346"/>
              </a:avLst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62484" name="文本框 23"/>
            <p:cNvSpPr txBox="1"/>
            <p:nvPr/>
          </p:nvSpPr>
          <p:spPr>
            <a:xfrm>
              <a:off x="5924210" y="5207540"/>
              <a:ext cx="5597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a-z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5" name="文本框 24"/>
            <p:cNvSpPr txBox="1"/>
            <p:nvPr/>
          </p:nvSpPr>
          <p:spPr>
            <a:xfrm>
              <a:off x="6747415" y="4918506"/>
              <a:ext cx="144462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white space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6" name="文本框 25"/>
            <p:cNvSpPr txBox="1"/>
            <p:nvPr/>
          </p:nvSpPr>
          <p:spPr>
            <a:xfrm>
              <a:off x="4722864" y="4903971"/>
              <a:ext cx="76354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error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弧形 38"/>
          <p:cNvSpPr/>
          <p:nvPr/>
        </p:nvSpPr>
        <p:spPr bwMode="auto">
          <a:xfrm>
            <a:off x="-558800" y="2789238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 hasCustomPrompt="1"/>
          </p:nvPr>
        </p:nvSpPr>
        <p:spPr>
          <a:xfrm>
            <a:off x="76200" y="381000"/>
            <a:ext cx="8839200" cy="5562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      Current      Current                   Accept             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Final       State          Input                     Action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1              if  --not-a-com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3492" name="组合 5"/>
          <p:cNvGrpSpPr/>
          <p:nvPr/>
        </p:nvGrpSpPr>
        <p:grpSpPr>
          <a:xfrm>
            <a:off x="3178175" y="1235075"/>
            <a:ext cx="214313" cy="285750"/>
            <a:chOff x="3939131" y="4495800"/>
            <a:chExt cx="214257" cy="286251"/>
          </a:xfrm>
        </p:grpSpPr>
        <p:cxnSp>
          <p:nvCxnSpPr>
            <p:cNvPr id="63521" name="直接连接符 2"/>
            <p:cNvCxnSpPr/>
            <p:nvPr/>
          </p:nvCxnSpPr>
          <p:spPr>
            <a:xfrm>
              <a:off x="4038600" y="4495800"/>
              <a:ext cx="0" cy="28625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3522" name="直接连接符 4"/>
            <p:cNvCxnSpPr/>
            <p:nvPr/>
          </p:nvCxnSpPr>
          <p:spPr>
            <a:xfrm>
              <a:off x="3939131" y="4495800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3523" name="直接连接符 8"/>
            <p:cNvCxnSpPr/>
            <p:nvPr/>
          </p:nvCxnSpPr>
          <p:spPr>
            <a:xfrm>
              <a:off x="3945570" y="4774890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3493" name="组合 8"/>
          <p:cNvGrpSpPr/>
          <p:nvPr/>
        </p:nvGrpSpPr>
        <p:grpSpPr>
          <a:xfrm>
            <a:off x="762000" y="3025775"/>
            <a:ext cx="5143500" cy="1787525"/>
            <a:chOff x="3048000" y="3881816"/>
            <a:chExt cx="5144041" cy="1787389"/>
          </a:xfrm>
        </p:grpSpPr>
        <p:grpSp>
          <p:nvGrpSpPr>
            <p:cNvPr id="63495" name="组合 9"/>
            <p:cNvGrpSpPr/>
            <p:nvPr/>
          </p:nvGrpSpPr>
          <p:grpSpPr>
            <a:xfrm>
              <a:off x="3048000" y="3881816"/>
              <a:ext cx="457200" cy="470525"/>
              <a:chOff x="2362200" y="3124200"/>
              <a:chExt cx="457200" cy="470525"/>
            </a:xfrm>
          </p:grpSpPr>
          <p:sp>
            <p:nvSpPr>
              <p:cNvPr id="63519" name="流程图: 接点 33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3520" name="文本框 34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496" name="组合 10"/>
            <p:cNvGrpSpPr/>
            <p:nvPr/>
          </p:nvGrpSpPr>
          <p:grpSpPr>
            <a:xfrm>
              <a:off x="5935845" y="4519582"/>
              <a:ext cx="492443" cy="461665"/>
              <a:chOff x="2582137" y="4289706"/>
              <a:chExt cx="492443" cy="461665"/>
            </a:xfrm>
          </p:grpSpPr>
          <p:sp>
            <p:nvSpPr>
              <p:cNvPr id="63517" name="流程图: 接点 31"/>
              <p:cNvSpPr/>
              <p:nvPr/>
            </p:nvSpPr>
            <p:spPr>
              <a:xfrm>
                <a:off x="2613837" y="4291478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3518" name="文本框 32"/>
              <p:cNvSpPr txBox="1"/>
              <p:nvPr/>
            </p:nvSpPr>
            <p:spPr>
              <a:xfrm>
                <a:off x="2582137" y="4289706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10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497" name="组合 11"/>
            <p:cNvGrpSpPr/>
            <p:nvPr/>
          </p:nvGrpSpPr>
          <p:grpSpPr>
            <a:xfrm>
              <a:off x="7049075" y="4464523"/>
              <a:ext cx="592189" cy="564677"/>
              <a:chOff x="7049075" y="4464523"/>
              <a:chExt cx="592189" cy="564677"/>
            </a:xfrm>
          </p:grpSpPr>
          <p:grpSp>
            <p:nvGrpSpPr>
              <p:cNvPr id="63513" name="组合 27"/>
              <p:cNvGrpSpPr/>
              <p:nvPr/>
            </p:nvGrpSpPr>
            <p:grpSpPr>
              <a:xfrm>
                <a:off x="7089457" y="4522275"/>
                <a:ext cx="492443" cy="461665"/>
                <a:chOff x="2582137" y="4289706"/>
                <a:chExt cx="492443" cy="461665"/>
              </a:xfrm>
            </p:grpSpPr>
            <p:sp>
              <p:nvSpPr>
                <p:cNvPr id="63515" name="流程图: 接点 29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16" name="文本框 30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11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3514" name="流程图: 接点 28"/>
              <p:cNvSpPr/>
              <p:nvPr/>
            </p:nvSpPr>
            <p:spPr>
              <a:xfrm>
                <a:off x="7049075" y="446452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3498" name="组合 12"/>
            <p:cNvGrpSpPr/>
            <p:nvPr/>
          </p:nvGrpSpPr>
          <p:grpSpPr>
            <a:xfrm>
              <a:off x="4812695" y="4459207"/>
              <a:ext cx="592189" cy="564677"/>
              <a:chOff x="4812695" y="4459207"/>
              <a:chExt cx="592189" cy="564677"/>
            </a:xfrm>
          </p:grpSpPr>
          <p:grpSp>
            <p:nvGrpSpPr>
              <p:cNvPr id="63509" name="组合 23"/>
              <p:cNvGrpSpPr/>
              <p:nvPr/>
            </p:nvGrpSpPr>
            <p:grpSpPr>
              <a:xfrm>
                <a:off x="4876800" y="4513415"/>
                <a:ext cx="457200" cy="470525"/>
                <a:chOff x="2362200" y="3124200"/>
                <a:chExt cx="457200" cy="470525"/>
              </a:xfrm>
            </p:grpSpPr>
            <p:sp>
              <p:nvSpPr>
                <p:cNvPr id="63511" name="流程图: 接点 25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512" name="文本框 26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9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3510" name="流程图: 接点 24"/>
              <p:cNvSpPr/>
              <p:nvPr/>
            </p:nvSpPr>
            <p:spPr>
              <a:xfrm>
                <a:off x="4812695" y="4459207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3499" name="直接箭头连接符 13"/>
            <p:cNvCxnSpPr>
              <a:endCxn id="63510" idx="2"/>
            </p:cNvCxnSpPr>
            <p:nvPr/>
          </p:nvCxnSpPr>
          <p:spPr>
            <a:xfrm>
              <a:off x="3505200" y="4191000"/>
              <a:ext cx="1307495" cy="550546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3500" name="文本框 14"/>
            <p:cNvSpPr txBox="1"/>
            <p:nvPr/>
          </p:nvSpPr>
          <p:spPr>
            <a:xfrm>
              <a:off x="3849964" y="4016693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63501" name="直接箭头连接符 15"/>
            <p:cNvCxnSpPr/>
            <p:nvPr/>
          </p:nvCxnSpPr>
          <p:spPr>
            <a:xfrm>
              <a:off x="5399600" y="4741546"/>
              <a:ext cx="584057" cy="88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3502" name="文本框 16"/>
            <p:cNvSpPr txBox="1"/>
            <p:nvPr/>
          </p:nvSpPr>
          <p:spPr>
            <a:xfrm>
              <a:off x="5514418" y="4379066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63503" name="直接箭头连接符 17"/>
            <p:cNvCxnSpPr>
              <a:stCxn id="63518" idx="3"/>
              <a:endCxn id="63514" idx="2"/>
            </p:cNvCxnSpPr>
            <p:nvPr/>
          </p:nvCxnSpPr>
          <p:spPr>
            <a:xfrm flipV="1">
              <a:off x="6428288" y="4746862"/>
              <a:ext cx="620787" cy="355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3504" name="文本框 18"/>
            <p:cNvSpPr txBox="1"/>
            <p:nvPr/>
          </p:nvSpPr>
          <p:spPr>
            <a:xfrm>
              <a:off x="6510686" y="4352341"/>
              <a:ext cx="42351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\n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4977066">
              <a:off x="5975701" y="4919923"/>
              <a:ext cx="457165" cy="428670"/>
            </a:xfrm>
            <a:prstGeom prst="arc">
              <a:avLst>
                <a:gd name="adj1" fmla="val 13539261"/>
                <a:gd name="adj2" fmla="val 916134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63506" name="文本框 20"/>
            <p:cNvSpPr txBox="1"/>
            <p:nvPr/>
          </p:nvSpPr>
          <p:spPr>
            <a:xfrm>
              <a:off x="5924210" y="5207540"/>
              <a:ext cx="5597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a-z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07" name="文本框 21"/>
            <p:cNvSpPr txBox="1"/>
            <p:nvPr/>
          </p:nvSpPr>
          <p:spPr>
            <a:xfrm>
              <a:off x="6747415" y="4918506"/>
              <a:ext cx="144462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white space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08" name="文本框 22"/>
            <p:cNvSpPr txBox="1"/>
            <p:nvPr/>
          </p:nvSpPr>
          <p:spPr>
            <a:xfrm>
              <a:off x="4722864" y="4903971"/>
              <a:ext cx="76354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error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" name="弧形 35"/>
          <p:cNvSpPr/>
          <p:nvPr/>
        </p:nvSpPr>
        <p:spPr bwMode="auto">
          <a:xfrm>
            <a:off x="-558800" y="2789238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 hasCustomPrompt="1"/>
          </p:nvPr>
        </p:nvSpPr>
        <p:spPr>
          <a:xfrm>
            <a:off x="76200" y="381000"/>
            <a:ext cx="8839200" cy="5562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      Current      Current                   Accept             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Final       State          Input                     Action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9              if  --not-a-com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4516" name="组合 10"/>
          <p:cNvGrpSpPr/>
          <p:nvPr/>
        </p:nvGrpSpPr>
        <p:grpSpPr>
          <a:xfrm>
            <a:off x="3273425" y="1219200"/>
            <a:ext cx="214313" cy="285750"/>
            <a:chOff x="3939131" y="4495800"/>
            <a:chExt cx="214257" cy="286251"/>
          </a:xfrm>
        </p:grpSpPr>
        <p:cxnSp>
          <p:nvCxnSpPr>
            <p:cNvPr id="64546" name="直接连接符 11"/>
            <p:cNvCxnSpPr/>
            <p:nvPr/>
          </p:nvCxnSpPr>
          <p:spPr>
            <a:xfrm>
              <a:off x="4038600" y="4495800"/>
              <a:ext cx="0" cy="28625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4547" name="直接连接符 12"/>
            <p:cNvCxnSpPr/>
            <p:nvPr/>
          </p:nvCxnSpPr>
          <p:spPr>
            <a:xfrm>
              <a:off x="3939131" y="4495800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4548" name="直接连接符 13"/>
            <p:cNvCxnSpPr/>
            <p:nvPr/>
          </p:nvCxnSpPr>
          <p:spPr>
            <a:xfrm>
              <a:off x="3945570" y="4774890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64517" name="直接连接符 33"/>
          <p:cNvCxnSpPr/>
          <p:nvPr/>
        </p:nvCxnSpPr>
        <p:spPr>
          <a:xfrm>
            <a:off x="3276600" y="1250950"/>
            <a:ext cx="0" cy="2365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64518" name="组合 9"/>
          <p:cNvGrpSpPr/>
          <p:nvPr/>
        </p:nvGrpSpPr>
        <p:grpSpPr>
          <a:xfrm>
            <a:off x="762000" y="3025775"/>
            <a:ext cx="5143500" cy="1787525"/>
            <a:chOff x="3048000" y="3881816"/>
            <a:chExt cx="5144041" cy="1787389"/>
          </a:xfrm>
        </p:grpSpPr>
        <p:grpSp>
          <p:nvGrpSpPr>
            <p:cNvPr id="64520" name="组合 10"/>
            <p:cNvGrpSpPr/>
            <p:nvPr/>
          </p:nvGrpSpPr>
          <p:grpSpPr>
            <a:xfrm>
              <a:off x="3048000" y="3881816"/>
              <a:ext cx="457200" cy="470525"/>
              <a:chOff x="2362200" y="3124200"/>
              <a:chExt cx="457200" cy="470525"/>
            </a:xfrm>
          </p:grpSpPr>
          <p:sp>
            <p:nvSpPr>
              <p:cNvPr id="64544" name="流程图: 接点 34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4545" name="文本框 35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521" name="组合 11"/>
            <p:cNvGrpSpPr/>
            <p:nvPr/>
          </p:nvGrpSpPr>
          <p:grpSpPr>
            <a:xfrm>
              <a:off x="5935845" y="4519582"/>
              <a:ext cx="492443" cy="461665"/>
              <a:chOff x="2582137" y="4289706"/>
              <a:chExt cx="492443" cy="461665"/>
            </a:xfrm>
          </p:grpSpPr>
          <p:sp>
            <p:nvSpPr>
              <p:cNvPr id="64542" name="流程图: 接点 32"/>
              <p:cNvSpPr/>
              <p:nvPr/>
            </p:nvSpPr>
            <p:spPr>
              <a:xfrm>
                <a:off x="2613837" y="4291478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4543" name="文本框 33"/>
              <p:cNvSpPr txBox="1"/>
              <p:nvPr/>
            </p:nvSpPr>
            <p:spPr>
              <a:xfrm>
                <a:off x="2582137" y="4289706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10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522" name="组合 12"/>
            <p:cNvGrpSpPr/>
            <p:nvPr/>
          </p:nvGrpSpPr>
          <p:grpSpPr>
            <a:xfrm>
              <a:off x="7049075" y="4464523"/>
              <a:ext cx="592189" cy="564677"/>
              <a:chOff x="7049075" y="4464523"/>
              <a:chExt cx="592189" cy="564677"/>
            </a:xfrm>
          </p:grpSpPr>
          <p:grpSp>
            <p:nvGrpSpPr>
              <p:cNvPr id="64538" name="组合 28"/>
              <p:cNvGrpSpPr/>
              <p:nvPr/>
            </p:nvGrpSpPr>
            <p:grpSpPr>
              <a:xfrm>
                <a:off x="7089457" y="4522275"/>
                <a:ext cx="492443" cy="461665"/>
                <a:chOff x="2582137" y="4289706"/>
                <a:chExt cx="492443" cy="461665"/>
              </a:xfrm>
            </p:grpSpPr>
            <p:sp>
              <p:nvSpPr>
                <p:cNvPr id="64540" name="流程图: 接点 30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41" name="文本框 31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11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4539" name="流程图: 接点 29"/>
              <p:cNvSpPr/>
              <p:nvPr/>
            </p:nvSpPr>
            <p:spPr>
              <a:xfrm>
                <a:off x="7049075" y="446452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523" name="组合 13"/>
            <p:cNvGrpSpPr/>
            <p:nvPr/>
          </p:nvGrpSpPr>
          <p:grpSpPr>
            <a:xfrm>
              <a:off x="4812695" y="4459207"/>
              <a:ext cx="592189" cy="564677"/>
              <a:chOff x="4812695" y="4459207"/>
              <a:chExt cx="592189" cy="564677"/>
            </a:xfrm>
          </p:grpSpPr>
          <p:grpSp>
            <p:nvGrpSpPr>
              <p:cNvPr id="64534" name="组合 24"/>
              <p:cNvGrpSpPr/>
              <p:nvPr/>
            </p:nvGrpSpPr>
            <p:grpSpPr>
              <a:xfrm>
                <a:off x="4876800" y="4513415"/>
                <a:ext cx="457200" cy="470525"/>
                <a:chOff x="2362200" y="3124200"/>
                <a:chExt cx="457200" cy="470525"/>
              </a:xfrm>
            </p:grpSpPr>
            <p:sp>
              <p:nvSpPr>
                <p:cNvPr id="64536" name="流程图: 接点 26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537" name="文本框 27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9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4535" name="流程图: 接点 25"/>
              <p:cNvSpPr/>
              <p:nvPr/>
            </p:nvSpPr>
            <p:spPr>
              <a:xfrm>
                <a:off x="4812695" y="4459207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4524" name="直接箭头连接符 14"/>
            <p:cNvCxnSpPr>
              <a:endCxn id="64535" idx="2"/>
            </p:cNvCxnSpPr>
            <p:nvPr/>
          </p:nvCxnSpPr>
          <p:spPr>
            <a:xfrm>
              <a:off x="3505200" y="4191000"/>
              <a:ext cx="1307495" cy="550546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4525" name="文本框 15"/>
            <p:cNvSpPr txBox="1"/>
            <p:nvPr/>
          </p:nvSpPr>
          <p:spPr>
            <a:xfrm>
              <a:off x="3849964" y="4016693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64526" name="直接箭头连接符 16"/>
            <p:cNvCxnSpPr/>
            <p:nvPr/>
          </p:nvCxnSpPr>
          <p:spPr>
            <a:xfrm>
              <a:off x="5399600" y="4741546"/>
              <a:ext cx="584057" cy="88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4527" name="文本框 17"/>
            <p:cNvSpPr txBox="1"/>
            <p:nvPr/>
          </p:nvSpPr>
          <p:spPr>
            <a:xfrm>
              <a:off x="5514418" y="4379066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64528" name="直接箭头连接符 18"/>
            <p:cNvCxnSpPr>
              <a:stCxn id="64543" idx="3"/>
              <a:endCxn id="64539" idx="2"/>
            </p:cNvCxnSpPr>
            <p:nvPr/>
          </p:nvCxnSpPr>
          <p:spPr>
            <a:xfrm flipV="1">
              <a:off x="6428288" y="4746862"/>
              <a:ext cx="620787" cy="355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4529" name="文本框 19"/>
            <p:cNvSpPr txBox="1"/>
            <p:nvPr/>
          </p:nvSpPr>
          <p:spPr>
            <a:xfrm>
              <a:off x="6510686" y="4352341"/>
              <a:ext cx="42351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\n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弧形 20"/>
            <p:cNvSpPr/>
            <p:nvPr/>
          </p:nvSpPr>
          <p:spPr bwMode="auto">
            <a:xfrm rot="4977066">
              <a:off x="5975701" y="4919923"/>
              <a:ext cx="457165" cy="428670"/>
            </a:xfrm>
            <a:prstGeom prst="arc">
              <a:avLst>
                <a:gd name="adj1" fmla="val 13539261"/>
                <a:gd name="adj2" fmla="val 916134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64531" name="文本框 21"/>
            <p:cNvSpPr txBox="1"/>
            <p:nvPr/>
          </p:nvSpPr>
          <p:spPr>
            <a:xfrm>
              <a:off x="5924210" y="5207540"/>
              <a:ext cx="5597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a-z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2" name="文本框 22"/>
            <p:cNvSpPr txBox="1"/>
            <p:nvPr/>
          </p:nvSpPr>
          <p:spPr>
            <a:xfrm>
              <a:off x="6747415" y="4918506"/>
              <a:ext cx="144462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white space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3" name="文本框 23"/>
            <p:cNvSpPr txBox="1"/>
            <p:nvPr/>
          </p:nvSpPr>
          <p:spPr>
            <a:xfrm>
              <a:off x="4722864" y="4903971"/>
              <a:ext cx="76354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error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" name="弧形 36"/>
          <p:cNvSpPr/>
          <p:nvPr/>
        </p:nvSpPr>
        <p:spPr bwMode="auto">
          <a:xfrm>
            <a:off x="-558800" y="2789238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Max length match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1" hasCustomPrompt="1"/>
          </p:nvPr>
        </p:nvSpPr>
        <p:spPr>
          <a:xfrm>
            <a:off x="76200" y="381000"/>
            <a:ext cx="8839200" cy="55626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Last      Current      Current                   Accept              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Final       State          Input                     Action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9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0              if  --not-a-com    error, illegal token ‘-’; resume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5540" name="直接连接符 36"/>
          <p:cNvCxnSpPr/>
          <p:nvPr/>
        </p:nvCxnSpPr>
        <p:spPr>
          <a:xfrm>
            <a:off x="3276600" y="1262063"/>
            <a:ext cx="0" cy="2365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65541" name="组合 101"/>
          <p:cNvGrpSpPr/>
          <p:nvPr/>
        </p:nvGrpSpPr>
        <p:grpSpPr>
          <a:xfrm>
            <a:off x="3275013" y="1219200"/>
            <a:ext cx="207962" cy="217488"/>
            <a:chOff x="3397680" y="2990349"/>
            <a:chExt cx="207818" cy="216998"/>
          </a:xfrm>
        </p:grpSpPr>
        <p:cxnSp>
          <p:nvCxnSpPr>
            <p:cNvPr id="65573" name="直接连接符 102"/>
            <p:cNvCxnSpPr/>
            <p:nvPr/>
          </p:nvCxnSpPr>
          <p:spPr>
            <a:xfrm>
              <a:off x="3497149" y="2992282"/>
              <a:ext cx="0" cy="21506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5574" name="直接连接符 103"/>
            <p:cNvCxnSpPr/>
            <p:nvPr/>
          </p:nvCxnSpPr>
          <p:spPr>
            <a:xfrm>
              <a:off x="3397680" y="2990349"/>
              <a:ext cx="20781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5542" name="组合 104"/>
          <p:cNvGrpSpPr/>
          <p:nvPr/>
        </p:nvGrpSpPr>
        <p:grpSpPr>
          <a:xfrm>
            <a:off x="3429000" y="1323975"/>
            <a:ext cx="207963" cy="200025"/>
            <a:chOff x="4135582" y="3069377"/>
            <a:chExt cx="207818" cy="200062"/>
          </a:xfrm>
        </p:grpSpPr>
        <p:cxnSp>
          <p:nvCxnSpPr>
            <p:cNvPr id="65571" name="直接连接符 105"/>
            <p:cNvCxnSpPr/>
            <p:nvPr/>
          </p:nvCxnSpPr>
          <p:spPr>
            <a:xfrm>
              <a:off x="4228612" y="3069377"/>
              <a:ext cx="0" cy="1955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5572" name="直接连接符 106"/>
            <p:cNvCxnSpPr/>
            <p:nvPr/>
          </p:nvCxnSpPr>
          <p:spPr>
            <a:xfrm>
              <a:off x="4135582" y="3269439"/>
              <a:ext cx="2078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65543" name="组合 11"/>
          <p:cNvGrpSpPr/>
          <p:nvPr/>
        </p:nvGrpSpPr>
        <p:grpSpPr>
          <a:xfrm>
            <a:off x="762000" y="3025775"/>
            <a:ext cx="5143500" cy="1787525"/>
            <a:chOff x="3048000" y="3881816"/>
            <a:chExt cx="5144041" cy="1787389"/>
          </a:xfrm>
        </p:grpSpPr>
        <p:grpSp>
          <p:nvGrpSpPr>
            <p:cNvPr id="65545" name="组合 12"/>
            <p:cNvGrpSpPr/>
            <p:nvPr/>
          </p:nvGrpSpPr>
          <p:grpSpPr>
            <a:xfrm>
              <a:off x="3048000" y="3881816"/>
              <a:ext cx="457200" cy="470525"/>
              <a:chOff x="2362200" y="3124200"/>
              <a:chExt cx="457200" cy="470525"/>
            </a:xfrm>
          </p:grpSpPr>
          <p:sp>
            <p:nvSpPr>
              <p:cNvPr id="65569" name="流程图: 接点 36"/>
              <p:cNvSpPr/>
              <p:nvPr/>
            </p:nvSpPr>
            <p:spPr>
              <a:xfrm>
                <a:off x="2362200" y="3124200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5570" name="文本框 37"/>
              <p:cNvSpPr txBox="1"/>
              <p:nvPr/>
            </p:nvSpPr>
            <p:spPr>
              <a:xfrm>
                <a:off x="2421523" y="313306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546" name="组合 13"/>
            <p:cNvGrpSpPr/>
            <p:nvPr/>
          </p:nvGrpSpPr>
          <p:grpSpPr>
            <a:xfrm>
              <a:off x="5935845" y="4519582"/>
              <a:ext cx="492443" cy="461665"/>
              <a:chOff x="2582137" y="4289706"/>
              <a:chExt cx="492443" cy="461665"/>
            </a:xfrm>
          </p:grpSpPr>
          <p:sp>
            <p:nvSpPr>
              <p:cNvPr id="65567" name="流程图: 接点 34"/>
              <p:cNvSpPr/>
              <p:nvPr/>
            </p:nvSpPr>
            <p:spPr>
              <a:xfrm>
                <a:off x="2613837" y="4291478"/>
                <a:ext cx="457200" cy="4572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5568" name="文本框 35"/>
              <p:cNvSpPr txBox="1"/>
              <p:nvPr/>
            </p:nvSpPr>
            <p:spPr>
              <a:xfrm>
                <a:off x="2582137" y="4289706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Math A" pitchFamily="18" charset="2"/>
                    <a:ea typeface="宋体" panose="02010600030101010101" pitchFamily="2" charset="-122"/>
                  </a:rPr>
                  <a:t>10</a:t>
                </a: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547" name="组合 14"/>
            <p:cNvGrpSpPr/>
            <p:nvPr/>
          </p:nvGrpSpPr>
          <p:grpSpPr>
            <a:xfrm>
              <a:off x="7049075" y="4464523"/>
              <a:ext cx="592189" cy="564677"/>
              <a:chOff x="7049075" y="4464523"/>
              <a:chExt cx="592189" cy="564677"/>
            </a:xfrm>
          </p:grpSpPr>
          <p:grpSp>
            <p:nvGrpSpPr>
              <p:cNvPr id="65563" name="组合 30"/>
              <p:cNvGrpSpPr/>
              <p:nvPr/>
            </p:nvGrpSpPr>
            <p:grpSpPr>
              <a:xfrm>
                <a:off x="7089457" y="4522275"/>
                <a:ext cx="492443" cy="461665"/>
                <a:chOff x="2582137" y="4289706"/>
                <a:chExt cx="492443" cy="461665"/>
              </a:xfrm>
            </p:grpSpPr>
            <p:sp>
              <p:nvSpPr>
                <p:cNvPr id="65565" name="流程图: 接点 32"/>
                <p:cNvSpPr/>
                <p:nvPr/>
              </p:nvSpPr>
              <p:spPr>
                <a:xfrm>
                  <a:off x="2613837" y="4291478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66" name="文本框 33"/>
                <p:cNvSpPr txBox="1"/>
                <p:nvPr/>
              </p:nvSpPr>
              <p:spPr>
                <a:xfrm>
                  <a:off x="2582137" y="4289706"/>
                  <a:ext cx="492443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11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564" name="流程图: 接点 31"/>
              <p:cNvSpPr/>
              <p:nvPr/>
            </p:nvSpPr>
            <p:spPr>
              <a:xfrm>
                <a:off x="7049075" y="4464523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5548" name="组合 15"/>
            <p:cNvGrpSpPr/>
            <p:nvPr/>
          </p:nvGrpSpPr>
          <p:grpSpPr>
            <a:xfrm>
              <a:off x="4812695" y="4459207"/>
              <a:ext cx="592189" cy="564677"/>
              <a:chOff x="4812695" y="4459207"/>
              <a:chExt cx="592189" cy="564677"/>
            </a:xfrm>
          </p:grpSpPr>
          <p:grpSp>
            <p:nvGrpSpPr>
              <p:cNvPr id="65559" name="组合 26"/>
              <p:cNvGrpSpPr/>
              <p:nvPr/>
            </p:nvGrpSpPr>
            <p:grpSpPr>
              <a:xfrm>
                <a:off x="4876800" y="4513415"/>
                <a:ext cx="457200" cy="470525"/>
                <a:chOff x="2362200" y="3124200"/>
                <a:chExt cx="457200" cy="470525"/>
              </a:xfrm>
            </p:grpSpPr>
            <p:sp>
              <p:nvSpPr>
                <p:cNvPr id="65561" name="流程图: 接点 28"/>
                <p:cNvSpPr/>
                <p:nvPr/>
              </p:nvSpPr>
              <p:spPr>
                <a:xfrm>
                  <a:off x="2362200" y="3124200"/>
                  <a:ext cx="457200" cy="457200"/>
                </a:xfrm>
                <a:prstGeom prst="flowChartConnector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562" name="文本框 29"/>
                <p:cNvSpPr txBox="1"/>
                <p:nvPr/>
              </p:nvSpPr>
              <p:spPr>
                <a:xfrm>
                  <a:off x="2421523" y="3133060"/>
                  <a:ext cx="338554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>
                      <a:latin typeface="Math A" pitchFamily="18" charset="2"/>
                      <a:ea typeface="宋体" panose="02010600030101010101" pitchFamily="2" charset="-122"/>
                    </a:rPr>
                    <a:t>9</a:t>
                  </a:r>
                  <a:endParaRPr lang="zh-CN" altLang="en-US" sz="2400">
                    <a:latin typeface="Math A" pitchFamily="18" charset="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560" name="流程图: 接点 27"/>
              <p:cNvSpPr/>
              <p:nvPr/>
            </p:nvSpPr>
            <p:spPr>
              <a:xfrm>
                <a:off x="4812695" y="4459207"/>
                <a:ext cx="592189" cy="564677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5549" name="直接箭头连接符 16"/>
            <p:cNvCxnSpPr>
              <a:endCxn id="65560" idx="2"/>
            </p:cNvCxnSpPr>
            <p:nvPr/>
          </p:nvCxnSpPr>
          <p:spPr>
            <a:xfrm>
              <a:off x="3505200" y="4191000"/>
              <a:ext cx="1307495" cy="550546"/>
            </a:xfrm>
            <a:prstGeom prst="straightConnector1">
              <a:avLst/>
            </a:prstGeom>
            <a:ln w="444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5550" name="文本框 17"/>
            <p:cNvSpPr txBox="1"/>
            <p:nvPr/>
          </p:nvSpPr>
          <p:spPr>
            <a:xfrm>
              <a:off x="3849964" y="4016693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65551" name="直接箭头连接符 18"/>
            <p:cNvCxnSpPr/>
            <p:nvPr/>
          </p:nvCxnSpPr>
          <p:spPr>
            <a:xfrm>
              <a:off x="5399600" y="4741546"/>
              <a:ext cx="584057" cy="886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5552" name="文本框 19"/>
            <p:cNvSpPr txBox="1"/>
            <p:nvPr/>
          </p:nvSpPr>
          <p:spPr>
            <a:xfrm>
              <a:off x="5514418" y="4379066"/>
              <a:ext cx="35298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Math A" pitchFamily="18" charset="2"/>
                  <a:ea typeface="宋体" panose="02010600030101010101" pitchFamily="2" charset="-122"/>
                </a:rPr>
                <a:t>-</a:t>
              </a:r>
              <a:endParaRPr lang="zh-CN" altLang="en-US" sz="2400">
                <a:solidFill>
                  <a:srgbClr val="FF0000"/>
                </a:solidFill>
                <a:latin typeface="Math A" pitchFamily="18" charset="2"/>
                <a:ea typeface="宋体" panose="02010600030101010101" pitchFamily="2" charset="-122"/>
              </a:endParaRPr>
            </a:p>
          </p:txBody>
        </p:sp>
        <p:cxnSp>
          <p:nvCxnSpPr>
            <p:cNvPr id="65553" name="直接箭头连接符 20"/>
            <p:cNvCxnSpPr>
              <a:stCxn id="65568" idx="3"/>
              <a:endCxn id="65564" idx="2"/>
            </p:cNvCxnSpPr>
            <p:nvPr/>
          </p:nvCxnSpPr>
          <p:spPr>
            <a:xfrm flipV="1">
              <a:off x="6428288" y="4746862"/>
              <a:ext cx="620787" cy="355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5554" name="文本框 21"/>
            <p:cNvSpPr txBox="1"/>
            <p:nvPr/>
          </p:nvSpPr>
          <p:spPr>
            <a:xfrm>
              <a:off x="6510686" y="4352341"/>
              <a:ext cx="42351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\n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弧形 22"/>
            <p:cNvSpPr/>
            <p:nvPr/>
          </p:nvSpPr>
          <p:spPr bwMode="auto">
            <a:xfrm rot="4977066">
              <a:off x="5975701" y="4919923"/>
              <a:ext cx="457165" cy="428670"/>
            </a:xfrm>
            <a:prstGeom prst="arc">
              <a:avLst>
                <a:gd name="adj1" fmla="val 13539261"/>
                <a:gd name="adj2" fmla="val 916134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65556" name="文本框 23"/>
            <p:cNvSpPr txBox="1"/>
            <p:nvPr/>
          </p:nvSpPr>
          <p:spPr>
            <a:xfrm>
              <a:off x="5924210" y="5207540"/>
              <a:ext cx="5597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a-z</a:t>
              </a:r>
              <a:endPara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57" name="文本框 24"/>
            <p:cNvSpPr txBox="1"/>
            <p:nvPr/>
          </p:nvSpPr>
          <p:spPr>
            <a:xfrm>
              <a:off x="6747415" y="4918506"/>
              <a:ext cx="144462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white space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58" name="文本框 25"/>
            <p:cNvSpPr txBox="1"/>
            <p:nvPr/>
          </p:nvSpPr>
          <p:spPr>
            <a:xfrm>
              <a:off x="4722864" y="4903971"/>
              <a:ext cx="76354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error</a:t>
              </a:r>
              <a:endPara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弧形 38"/>
          <p:cNvSpPr/>
          <p:nvPr/>
        </p:nvSpPr>
        <p:spPr bwMode="auto">
          <a:xfrm>
            <a:off x="-558800" y="2789238"/>
            <a:ext cx="1533525" cy="868363"/>
          </a:xfrm>
          <a:prstGeom prst="arc">
            <a:avLst>
              <a:gd name="adj1" fmla="val 13838162"/>
              <a:gd name="adj2" fmla="val 207226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Priority Rule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2667000" cy="6858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>
                <a:solidFill>
                  <a:srgbClr val="9900CC"/>
                </a:solidFill>
                <a:ea typeface="宋体" panose="02010600030101010101" pitchFamily="2" charset="-122"/>
              </a:rPr>
              <a:t>  a | abb | a*b</a:t>
            </a:r>
            <a:r>
              <a:rPr lang="en-US" altLang="zh-CN" sz="3200" baseline="30000">
                <a:solidFill>
                  <a:srgbClr val="9900CC"/>
                </a:solidFill>
                <a:ea typeface="宋体" panose="02010600030101010101" pitchFamily="2" charset="-122"/>
              </a:rPr>
              <a:t>+</a:t>
            </a:r>
            <a:r>
              <a:rPr lang="en-US" altLang="zh-CN" sz="3200">
                <a:solidFill>
                  <a:srgbClr val="9900CC"/>
                </a:solidFill>
                <a:ea typeface="宋体" panose="02010600030101010101" pitchFamily="2" charset="-122"/>
              </a:rPr>
              <a:t> </a:t>
            </a:r>
            <a:endParaRPr lang="en-US" altLang="zh-CN" sz="3200">
              <a:solidFill>
                <a:srgbClr val="9900CC"/>
              </a:solidFill>
              <a:ea typeface="宋体" panose="02010600030101010101" pitchFamily="2" charset="-122"/>
            </a:endParaRPr>
          </a:p>
        </p:txBody>
      </p:sp>
      <p:grpSp>
        <p:nvGrpSpPr>
          <p:cNvPr id="66564" name="组合 2"/>
          <p:cNvGrpSpPr/>
          <p:nvPr/>
        </p:nvGrpSpPr>
        <p:grpSpPr>
          <a:xfrm>
            <a:off x="685800" y="3124200"/>
            <a:ext cx="3390900" cy="2700338"/>
            <a:chOff x="685800" y="3124200"/>
            <a:chExt cx="3390900" cy="2700337"/>
          </a:xfrm>
        </p:grpSpPr>
        <p:grpSp>
          <p:nvGrpSpPr>
            <p:cNvPr id="66602" name="组合 1"/>
            <p:cNvGrpSpPr/>
            <p:nvPr/>
          </p:nvGrpSpPr>
          <p:grpSpPr>
            <a:xfrm>
              <a:off x="685800" y="3124200"/>
              <a:ext cx="3390900" cy="2700337"/>
              <a:chOff x="1714500" y="2681288"/>
              <a:chExt cx="3390900" cy="2700337"/>
            </a:xfrm>
          </p:grpSpPr>
          <p:sp>
            <p:nvSpPr>
              <p:cNvPr id="66605" name="Text Box 4"/>
              <p:cNvSpPr txBox="1"/>
              <p:nvPr/>
            </p:nvSpPr>
            <p:spPr>
              <a:xfrm>
                <a:off x="1766888" y="2681288"/>
                <a:ext cx="366712" cy="519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6606" name="Oval 6"/>
              <p:cNvSpPr/>
              <p:nvPr/>
            </p:nvSpPr>
            <p:spPr>
              <a:xfrm>
                <a:off x="4592638" y="3581400"/>
                <a:ext cx="512762" cy="581025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607" name="Oval 9"/>
              <p:cNvSpPr/>
              <p:nvPr/>
            </p:nvSpPr>
            <p:spPr>
              <a:xfrm>
                <a:off x="2460625" y="4557713"/>
                <a:ext cx="434975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608" name="Text Box 10"/>
              <p:cNvSpPr txBox="1"/>
              <p:nvPr/>
            </p:nvSpPr>
            <p:spPr>
              <a:xfrm>
                <a:off x="2520950" y="4543425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09" name="Oval 13"/>
              <p:cNvSpPr/>
              <p:nvPr/>
            </p:nvSpPr>
            <p:spPr>
              <a:xfrm>
                <a:off x="2424113" y="3657600"/>
                <a:ext cx="433387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610" name="Text Box 14"/>
              <p:cNvSpPr txBox="1"/>
              <p:nvPr/>
            </p:nvSpPr>
            <p:spPr>
              <a:xfrm>
                <a:off x="2482850" y="3643313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11" name="Oval 15"/>
              <p:cNvSpPr/>
              <p:nvPr/>
            </p:nvSpPr>
            <p:spPr>
              <a:xfrm>
                <a:off x="3487738" y="3657600"/>
                <a:ext cx="434975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612" name="Text Box 16"/>
              <p:cNvSpPr txBox="1"/>
              <p:nvPr/>
            </p:nvSpPr>
            <p:spPr>
              <a:xfrm>
                <a:off x="3548063" y="3643313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13" name="Oval 17"/>
              <p:cNvSpPr/>
              <p:nvPr/>
            </p:nvSpPr>
            <p:spPr>
              <a:xfrm>
                <a:off x="4632325" y="3671888"/>
                <a:ext cx="433388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614" name="Text Box 18"/>
              <p:cNvSpPr txBox="1"/>
              <p:nvPr/>
            </p:nvSpPr>
            <p:spPr>
              <a:xfrm>
                <a:off x="4691063" y="365760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15" name="Oval 19"/>
              <p:cNvSpPr/>
              <p:nvPr/>
            </p:nvSpPr>
            <p:spPr>
              <a:xfrm>
                <a:off x="2344738" y="2743200"/>
                <a:ext cx="512762" cy="581025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616" name="Oval 20"/>
              <p:cNvSpPr/>
              <p:nvPr/>
            </p:nvSpPr>
            <p:spPr>
              <a:xfrm>
                <a:off x="2384425" y="2833688"/>
                <a:ext cx="433388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617" name="Text Box 21"/>
              <p:cNvSpPr txBox="1"/>
              <p:nvPr/>
            </p:nvSpPr>
            <p:spPr>
              <a:xfrm>
                <a:off x="2443163" y="281940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18" name="Oval 22"/>
              <p:cNvSpPr/>
              <p:nvPr/>
            </p:nvSpPr>
            <p:spPr>
              <a:xfrm>
                <a:off x="3525838" y="4495800"/>
                <a:ext cx="512762" cy="581025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619" name="Oval 23"/>
              <p:cNvSpPr/>
              <p:nvPr/>
            </p:nvSpPr>
            <p:spPr>
              <a:xfrm>
                <a:off x="3565525" y="4586288"/>
                <a:ext cx="433388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620" name="Text Box 24"/>
              <p:cNvSpPr txBox="1"/>
              <p:nvPr/>
            </p:nvSpPr>
            <p:spPr>
              <a:xfrm>
                <a:off x="3624263" y="457200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621" name="Line 27"/>
              <p:cNvSpPr/>
              <p:nvPr/>
            </p:nvSpPr>
            <p:spPr>
              <a:xfrm>
                <a:off x="1714500" y="3857625"/>
                <a:ext cx="63023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6622" name="Line 28"/>
              <p:cNvSpPr/>
              <p:nvPr/>
            </p:nvSpPr>
            <p:spPr>
              <a:xfrm>
                <a:off x="1714500" y="3019425"/>
                <a:ext cx="63023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6623" name="Line 29"/>
              <p:cNvSpPr/>
              <p:nvPr/>
            </p:nvSpPr>
            <p:spPr>
              <a:xfrm>
                <a:off x="2895600" y="4772025"/>
                <a:ext cx="63023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6624" name="Line 30"/>
              <p:cNvSpPr/>
              <p:nvPr/>
            </p:nvSpPr>
            <p:spPr>
              <a:xfrm>
                <a:off x="2897188" y="3857625"/>
                <a:ext cx="63023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6625" name="Line 31"/>
              <p:cNvSpPr/>
              <p:nvPr/>
            </p:nvSpPr>
            <p:spPr>
              <a:xfrm>
                <a:off x="3922713" y="3857625"/>
                <a:ext cx="63023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6626" name="Text Box 32"/>
              <p:cNvSpPr txBox="1"/>
              <p:nvPr/>
            </p:nvSpPr>
            <p:spPr>
              <a:xfrm>
                <a:off x="4079875" y="3503613"/>
                <a:ext cx="395288" cy="519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6627" name="Text Box 33"/>
              <p:cNvSpPr txBox="1"/>
              <p:nvPr/>
            </p:nvSpPr>
            <p:spPr>
              <a:xfrm>
                <a:off x="2976563" y="3503613"/>
                <a:ext cx="395287" cy="519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6628" name="Text Box 34"/>
              <p:cNvSpPr txBox="1"/>
              <p:nvPr/>
            </p:nvSpPr>
            <p:spPr>
              <a:xfrm>
                <a:off x="1792288" y="3503613"/>
                <a:ext cx="366712" cy="519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6629" name="Text Box 35"/>
              <p:cNvSpPr txBox="1"/>
              <p:nvPr/>
            </p:nvSpPr>
            <p:spPr>
              <a:xfrm>
                <a:off x="3052763" y="4418013"/>
                <a:ext cx="395287" cy="519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6630" name="Freeform 36"/>
              <p:cNvSpPr/>
              <p:nvPr/>
            </p:nvSpPr>
            <p:spPr>
              <a:xfrm>
                <a:off x="2500313" y="4924425"/>
                <a:ext cx="315912" cy="381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pathLst>
                  <a:path w="3267" h="581">
                    <a:moveTo>
                      <a:pt x="0" y="0"/>
                    </a:moveTo>
                    <a:cubicBezTo>
                      <a:pt x="68" y="71"/>
                      <a:pt x="211" y="331"/>
                      <a:pt x="411" y="426"/>
                    </a:cubicBezTo>
                    <a:cubicBezTo>
                      <a:pt x="611" y="521"/>
                      <a:pt x="824" y="557"/>
                      <a:pt x="1203" y="569"/>
                    </a:cubicBezTo>
                    <a:cubicBezTo>
                      <a:pt x="1582" y="581"/>
                      <a:pt x="2341" y="581"/>
                      <a:pt x="2685" y="501"/>
                    </a:cubicBezTo>
                    <a:cubicBezTo>
                      <a:pt x="3029" y="421"/>
                      <a:pt x="3146" y="175"/>
                      <a:pt x="3267" y="89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631" name="Freeform 37"/>
              <p:cNvSpPr/>
              <p:nvPr/>
            </p:nvSpPr>
            <p:spPr>
              <a:xfrm>
                <a:off x="3605213" y="5000625"/>
                <a:ext cx="314325" cy="381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pathLst>
                  <a:path w="3267" h="581">
                    <a:moveTo>
                      <a:pt x="0" y="0"/>
                    </a:moveTo>
                    <a:cubicBezTo>
                      <a:pt x="68" y="71"/>
                      <a:pt x="211" y="331"/>
                      <a:pt x="411" y="426"/>
                    </a:cubicBezTo>
                    <a:cubicBezTo>
                      <a:pt x="611" y="521"/>
                      <a:pt x="824" y="557"/>
                      <a:pt x="1203" y="569"/>
                    </a:cubicBezTo>
                    <a:cubicBezTo>
                      <a:pt x="1582" y="581"/>
                      <a:pt x="2341" y="581"/>
                      <a:pt x="2685" y="501"/>
                    </a:cubicBezTo>
                    <a:cubicBezTo>
                      <a:pt x="3029" y="421"/>
                      <a:pt x="3146" y="175"/>
                      <a:pt x="3267" y="89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632" name="Text Box 38"/>
              <p:cNvSpPr txBox="1"/>
              <p:nvPr/>
            </p:nvSpPr>
            <p:spPr>
              <a:xfrm>
                <a:off x="2263775" y="4799013"/>
                <a:ext cx="366713" cy="519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6633" name="Text Box 39"/>
              <p:cNvSpPr txBox="1"/>
              <p:nvPr/>
            </p:nvSpPr>
            <p:spPr>
              <a:xfrm>
                <a:off x="3332163" y="4784725"/>
                <a:ext cx="395287" cy="519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6603" name="Line 28"/>
            <p:cNvSpPr/>
            <p:nvPr/>
          </p:nvSpPr>
          <p:spPr>
            <a:xfrm>
              <a:off x="762000" y="5189752"/>
              <a:ext cx="6302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604" name="Text Box 34"/>
            <p:cNvSpPr txBox="1"/>
            <p:nvPr/>
          </p:nvSpPr>
          <p:spPr>
            <a:xfrm>
              <a:off x="838200" y="4724400"/>
              <a:ext cx="36099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ε</a:t>
              </a:r>
              <a:endParaRPr lang="en-US" altLang="zh-CN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66565" name="组合 44"/>
          <p:cNvGrpSpPr/>
          <p:nvPr/>
        </p:nvGrpSpPr>
        <p:grpSpPr>
          <a:xfrm>
            <a:off x="3525838" y="1420813"/>
            <a:ext cx="5372100" cy="2700337"/>
            <a:chOff x="838200" y="3014663"/>
            <a:chExt cx="5372100" cy="2700337"/>
          </a:xfrm>
        </p:grpSpPr>
        <p:sp>
          <p:nvSpPr>
            <p:cNvPr id="66566" name="Line 3"/>
            <p:cNvSpPr/>
            <p:nvPr/>
          </p:nvSpPr>
          <p:spPr>
            <a:xfrm flipV="1">
              <a:off x="2057399" y="3351213"/>
              <a:ext cx="781051" cy="8683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67" name="Line 24"/>
            <p:cNvSpPr/>
            <p:nvPr/>
          </p:nvSpPr>
          <p:spPr>
            <a:xfrm>
              <a:off x="2057400" y="4219575"/>
              <a:ext cx="1494254" cy="8858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68" name="Oval 38"/>
            <p:cNvSpPr/>
            <p:nvPr/>
          </p:nvSpPr>
          <p:spPr>
            <a:xfrm>
              <a:off x="1585913" y="3990975"/>
              <a:ext cx="433387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66569" name="Text Box 39"/>
            <p:cNvSpPr txBox="1"/>
            <p:nvPr/>
          </p:nvSpPr>
          <p:spPr>
            <a:xfrm>
              <a:off x="1644650" y="3976688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70" name="Text Box 41"/>
            <p:cNvSpPr txBox="1"/>
            <p:nvPr/>
          </p:nvSpPr>
          <p:spPr>
            <a:xfrm>
              <a:off x="2133600" y="4435475"/>
              <a:ext cx="339725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6571" name="Line 43"/>
            <p:cNvSpPr/>
            <p:nvPr/>
          </p:nvSpPr>
          <p:spPr>
            <a:xfrm flipV="1">
              <a:off x="838200" y="4191000"/>
              <a:ext cx="706438" cy="285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66572" name="组合 51"/>
            <p:cNvGrpSpPr/>
            <p:nvPr/>
          </p:nvGrpSpPr>
          <p:grpSpPr>
            <a:xfrm>
              <a:off x="2078037" y="3014663"/>
              <a:ext cx="4132263" cy="2700337"/>
              <a:chOff x="973137" y="2681288"/>
              <a:chExt cx="4132263" cy="2700337"/>
            </a:xfrm>
          </p:grpSpPr>
          <p:sp>
            <p:nvSpPr>
              <p:cNvPr id="66573" name="Text Box 4"/>
              <p:cNvSpPr txBox="1"/>
              <p:nvPr/>
            </p:nvSpPr>
            <p:spPr>
              <a:xfrm>
                <a:off x="1766888" y="2681288"/>
                <a:ext cx="366712" cy="519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6574" name="Oval 6"/>
              <p:cNvSpPr/>
              <p:nvPr/>
            </p:nvSpPr>
            <p:spPr>
              <a:xfrm>
                <a:off x="4592638" y="3581400"/>
                <a:ext cx="512762" cy="581025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575" name="Oval 9"/>
              <p:cNvSpPr/>
              <p:nvPr/>
            </p:nvSpPr>
            <p:spPr>
              <a:xfrm>
                <a:off x="2460625" y="4557713"/>
                <a:ext cx="434975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576" name="Text Box 10"/>
              <p:cNvSpPr txBox="1"/>
              <p:nvPr/>
            </p:nvSpPr>
            <p:spPr>
              <a:xfrm>
                <a:off x="2520950" y="4543425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77" name="Oval 13"/>
              <p:cNvSpPr/>
              <p:nvPr/>
            </p:nvSpPr>
            <p:spPr>
              <a:xfrm>
                <a:off x="2424113" y="3657600"/>
                <a:ext cx="433387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578" name="Text Box 14"/>
              <p:cNvSpPr txBox="1"/>
              <p:nvPr/>
            </p:nvSpPr>
            <p:spPr>
              <a:xfrm>
                <a:off x="2482850" y="3643313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79" name="Oval 15"/>
              <p:cNvSpPr/>
              <p:nvPr/>
            </p:nvSpPr>
            <p:spPr>
              <a:xfrm>
                <a:off x="3487738" y="3657600"/>
                <a:ext cx="434975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580" name="Text Box 16"/>
              <p:cNvSpPr txBox="1"/>
              <p:nvPr/>
            </p:nvSpPr>
            <p:spPr>
              <a:xfrm>
                <a:off x="3548063" y="3643313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81" name="Oval 17"/>
              <p:cNvSpPr/>
              <p:nvPr/>
            </p:nvSpPr>
            <p:spPr>
              <a:xfrm>
                <a:off x="4632325" y="3671888"/>
                <a:ext cx="433388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582" name="Text Box 18"/>
              <p:cNvSpPr txBox="1"/>
              <p:nvPr/>
            </p:nvSpPr>
            <p:spPr>
              <a:xfrm>
                <a:off x="4691063" y="365760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83" name="Oval 19"/>
              <p:cNvSpPr/>
              <p:nvPr/>
            </p:nvSpPr>
            <p:spPr>
              <a:xfrm>
                <a:off x="2344738" y="2743200"/>
                <a:ext cx="512762" cy="581025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584" name="Oval 20"/>
              <p:cNvSpPr/>
              <p:nvPr/>
            </p:nvSpPr>
            <p:spPr>
              <a:xfrm>
                <a:off x="2384425" y="2833688"/>
                <a:ext cx="433388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585" name="Text Box 21"/>
              <p:cNvSpPr txBox="1"/>
              <p:nvPr/>
            </p:nvSpPr>
            <p:spPr>
              <a:xfrm>
                <a:off x="2443163" y="281940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86" name="Oval 22"/>
              <p:cNvSpPr/>
              <p:nvPr/>
            </p:nvSpPr>
            <p:spPr>
              <a:xfrm>
                <a:off x="3525838" y="4495800"/>
                <a:ext cx="512762" cy="581025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587" name="Oval 23"/>
              <p:cNvSpPr/>
              <p:nvPr/>
            </p:nvSpPr>
            <p:spPr>
              <a:xfrm>
                <a:off x="3565525" y="4586288"/>
                <a:ext cx="433388" cy="4191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66588" name="Text Box 24"/>
              <p:cNvSpPr txBox="1"/>
              <p:nvPr/>
            </p:nvSpPr>
            <p:spPr>
              <a:xfrm>
                <a:off x="3624263" y="4572000"/>
                <a:ext cx="33855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89" name="Line 27"/>
              <p:cNvSpPr/>
              <p:nvPr/>
            </p:nvSpPr>
            <p:spPr>
              <a:xfrm flipV="1">
                <a:off x="973137" y="3857624"/>
                <a:ext cx="1371601" cy="2857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6590" name="Line 28"/>
              <p:cNvSpPr/>
              <p:nvPr/>
            </p:nvSpPr>
            <p:spPr>
              <a:xfrm>
                <a:off x="1714500" y="3019425"/>
                <a:ext cx="63023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6591" name="Line 29"/>
              <p:cNvSpPr/>
              <p:nvPr/>
            </p:nvSpPr>
            <p:spPr>
              <a:xfrm>
                <a:off x="2895600" y="4772025"/>
                <a:ext cx="63023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6592" name="Line 30"/>
              <p:cNvSpPr/>
              <p:nvPr/>
            </p:nvSpPr>
            <p:spPr>
              <a:xfrm>
                <a:off x="2897188" y="3857625"/>
                <a:ext cx="63023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6593" name="Line 31"/>
              <p:cNvSpPr/>
              <p:nvPr/>
            </p:nvSpPr>
            <p:spPr>
              <a:xfrm>
                <a:off x="3922713" y="3857625"/>
                <a:ext cx="63023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6594" name="Text Box 32"/>
              <p:cNvSpPr txBox="1"/>
              <p:nvPr/>
            </p:nvSpPr>
            <p:spPr>
              <a:xfrm>
                <a:off x="4079875" y="3503613"/>
                <a:ext cx="395288" cy="519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6595" name="Text Box 33"/>
              <p:cNvSpPr txBox="1"/>
              <p:nvPr/>
            </p:nvSpPr>
            <p:spPr>
              <a:xfrm>
                <a:off x="2976563" y="3503613"/>
                <a:ext cx="395287" cy="519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6596" name="Text Box 34"/>
              <p:cNvSpPr txBox="1"/>
              <p:nvPr/>
            </p:nvSpPr>
            <p:spPr>
              <a:xfrm>
                <a:off x="1792288" y="3503613"/>
                <a:ext cx="366712" cy="519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6597" name="Text Box 35"/>
              <p:cNvSpPr txBox="1"/>
              <p:nvPr/>
            </p:nvSpPr>
            <p:spPr>
              <a:xfrm>
                <a:off x="3052763" y="4418013"/>
                <a:ext cx="395287" cy="519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6598" name="Freeform 36"/>
              <p:cNvSpPr/>
              <p:nvPr/>
            </p:nvSpPr>
            <p:spPr>
              <a:xfrm>
                <a:off x="2500313" y="4924425"/>
                <a:ext cx="315912" cy="381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pathLst>
                  <a:path w="3267" h="581">
                    <a:moveTo>
                      <a:pt x="0" y="0"/>
                    </a:moveTo>
                    <a:cubicBezTo>
                      <a:pt x="68" y="71"/>
                      <a:pt x="211" y="331"/>
                      <a:pt x="411" y="426"/>
                    </a:cubicBezTo>
                    <a:cubicBezTo>
                      <a:pt x="611" y="521"/>
                      <a:pt x="824" y="557"/>
                      <a:pt x="1203" y="569"/>
                    </a:cubicBezTo>
                    <a:cubicBezTo>
                      <a:pt x="1582" y="581"/>
                      <a:pt x="2341" y="581"/>
                      <a:pt x="2685" y="501"/>
                    </a:cubicBezTo>
                    <a:cubicBezTo>
                      <a:pt x="3029" y="421"/>
                      <a:pt x="3146" y="175"/>
                      <a:pt x="3267" y="89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599" name="Freeform 37"/>
              <p:cNvSpPr/>
              <p:nvPr/>
            </p:nvSpPr>
            <p:spPr>
              <a:xfrm>
                <a:off x="3605213" y="5000625"/>
                <a:ext cx="314325" cy="381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pathLst>
                  <a:path w="3267" h="581">
                    <a:moveTo>
                      <a:pt x="0" y="0"/>
                    </a:moveTo>
                    <a:cubicBezTo>
                      <a:pt x="68" y="71"/>
                      <a:pt x="211" y="331"/>
                      <a:pt x="411" y="426"/>
                    </a:cubicBezTo>
                    <a:cubicBezTo>
                      <a:pt x="611" y="521"/>
                      <a:pt x="824" y="557"/>
                      <a:pt x="1203" y="569"/>
                    </a:cubicBezTo>
                    <a:cubicBezTo>
                      <a:pt x="1582" y="581"/>
                      <a:pt x="2341" y="581"/>
                      <a:pt x="2685" y="501"/>
                    </a:cubicBezTo>
                    <a:cubicBezTo>
                      <a:pt x="3029" y="421"/>
                      <a:pt x="3146" y="175"/>
                      <a:pt x="3267" y="89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6600" name="Text Box 38"/>
              <p:cNvSpPr txBox="1"/>
              <p:nvPr/>
            </p:nvSpPr>
            <p:spPr>
              <a:xfrm>
                <a:off x="2263775" y="4799013"/>
                <a:ext cx="366713" cy="519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6601" name="Text Box 39"/>
              <p:cNvSpPr txBox="1"/>
              <p:nvPr/>
            </p:nvSpPr>
            <p:spPr>
              <a:xfrm>
                <a:off x="3332163" y="4784725"/>
                <a:ext cx="395287" cy="519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  <a:endParaRPr lang="en-US" altLang="zh-CN"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6" name="Text Box 44"/>
          <p:cNvSpPr txBox="1"/>
          <p:nvPr/>
        </p:nvSpPr>
        <p:spPr>
          <a:xfrm>
            <a:off x="655638" y="1504950"/>
            <a:ext cx="7802562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Two NFA final states are in one DFA state:</a:t>
            </a:r>
            <a:endParaRPr lang="en-US" altLang="zh-CN" sz="2400">
              <a:ea typeface="宋体" panose="02010600030101010101" pitchFamily="2" charset="-122"/>
            </a:endParaRPr>
          </a:p>
          <a:p>
            <a:pPr marL="742950" lvl="1" indent="-285750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4 and 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Muti-match select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588" name="Line 24"/>
          <p:cNvSpPr/>
          <p:nvPr/>
        </p:nvSpPr>
        <p:spPr>
          <a:xfrm>
            <a:off x="2057400" y="4219575"/>
            <a:ext cx="1493838" cy="885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589" name="Oval 38"/>
          <p:cNvSpPr/>
          <p:nvPr/>
        </p:nvSpPr>
        <p:spPr>
          <a:xfrm>
            <a:off x="1585913" y="3990975"/>
            <a:ext cx="433387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7590" name="Text Box 39"/>
          <p:cNvSpPr txBox="1"/>
          <p:nvPr/>
        </p:nvSpPr>
        <p:spPr>
          <a:xfrm>
            <a:off x="1512888" y="3976688"/>
            <a:ext cx="5699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0,5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1" name="Text Box 41"/>
          <p:cNvSpPr txBox="1"/>
          <p:nvPr/>
        </p:nvSpPr>
        <p:spPr>
          <a:xfrm>
            <a:off x="2420938" y="4505325"/>
            <a:ext cx="3984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7592" name="Line 43"/>
          <p:cNvSpPr/>
          <p:nvPr/>
        </p:nvSpPr>
        <p:spPr>
          <a:xfrm flipV="1">
            <a:off x="838200" y="4191000"/>
            <a:ext cx="706438" cy="28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593" name="Oval 13"/>
          <p:cNvSpPr/>
          <p:nvPr/>
        </p:nvSpPr>
        <p:spPr>
          <a:xfrm>
            <a:off x="3397250" y="3990975"/>
            <a:ext cx="696913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7594" name="Text Box 14"/>
          <p:cNvSpPr txBox="1"/>
          <p:nvPr/>
        </p:nvSpPr>
        <p:spPr>
          <a:xfrm>
            <a:off x="3352800" y="3957638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,2,5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5" name="Oval 17"/>
          <p:cNvSpPr/>
          <p:nvPr/>
        </p:nvSpPr>
        <p:spPr>
          <a:xfrm>
            <a:off x="5737225" y="4005263"/>
            <a:ext cx="433388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7596" name="Text Box 18"/>
          <p:cNvSpPr txBox="1"/>
          <p:nvPr/>
        </p:nvSpPr>
        <p:spPr>
          <a:xfrm>
            <a:off x="5795963" y="3990975"/>
            <a:ext cx="33813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7" name="Oval 22"/>
          <p:cNvSpPr/>
          <p:nvPr/>
        </p:nvSpPr>
        <p:spPr>
          <a:xfrm>
            <a:off x="3546475" y="4800600"/>
            <a:ext cx="512763" cy="5810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7598" name="Oval 23"/>
          <p:cNvSpPr/>
          <p:nvPr/>
        </p:nvSpPr>
        <p:spPr>
          <a:xfrm>
            <a:off x="3586163" y="4891088"/>
            <a:ext cx="433387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7599" name="Text Box 24"/>
          <p:cNvSpPr txBox="1"/>
          <p:nvPr/>
        </p:nvSpPr>
        <p:spPr>
          <a:xfrm>
            <a:off x="3644900" y="4876800"/>
            <a:ext cx="3381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00" name="Line 27"/>
          <p:cNvSpPr/>
          <p:nvPr/>
        </p:nvSpPr>
        <p:spPr>
          <a:xfrm flipV="1">
            <a:off x="2068513" y="4191000"/>
            <a:ext cx="1247775" cy="28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01" name="Line 31"/>
          <p:cNvSpPr/>
          <p:nvPr/>
        </p:nvSpPr>
        <p:spPr>
          <a:xfrm>
            <a:off x="4078288" y="4191000"/>
            <a:ext cx="16351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602" name="Text Box 32"/>
          <p:cNvSpPr txBox="1"/>
          <p:nvPr/>
        </p:nvSpPr>
        <p:spPr>
          <a:xfrm>
            <a:off x="4800600" y="3733800"/>
            <a:ext cx="3683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7603" name="Text Box 34"/>
          <p:cNvSpPr txBox="1"/>
          <p:nvPr/>
        </p:nvSpPr>
        <p:spPr>
          <a:xfrm>
            <a:off x="2897188" y="3836988"/>
            <a:ext cx="3667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7604" name="Freeform 36"/>
          <p:cNvSpPr/>
          <p:nvPr/>
        </p:nvSpPr>
        <p:spPr>
          <a:xfrm>
            <a:off x="5791200" y="4341813"/>
            <a:ext cx="315913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267" h="581">
                <a:moveTo>
                  <a:pt x="0" y="0"/>
                </a:moveTo>
                <a:cubicBezTo>
                  <a:pt x="68" y="71"/>
                  <a:pt x="211" y="331"/>
                  <a:pt x="411" y="426"/>
                </a:cubicBezTo>
                <a:cubicBezTo>
                  <a:pt x="611" y="521"/>
                  <a:pt x="824" y="557"/>
                  <a:pt x="1203" y="569"/>
                </a:cubicBezTo>
                <a:cubicBezTo>
                  <a:pt x="1582" y="581"/>
                  <a:pt x="2341" y="581"/>
                  <a:pt x="2685" y="501"/>
                </a:cubicBezTo>
                <a:cubicBezTo>
                  <a:pt x="3029" y="421"/>
                  <a:pt x="3146" y="175"/>
                  <a:pt x="3267" y="89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7605" name="Freeform 37"/>
          <p:cNvSpPr/>
          <p:nvPr/>
        </p:nvSpPr>
        <p:spPr>
          <a:xfrm>
            <a:off x="3625850" y="5305425"/>
            <a:ext cx="314325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267" h="581">
                <a:moveTo>
                  <a:pt x="0" y="0"/>
                </a:moveTo>
                <a:cubicBezTo>
                  <a:pt x="68" y="71"/>
                  <a:pt x="211" y="331"/>
                  <a:pt x="411" y="426"/>
                </a:cubicBezTo>
                <a:cubicBezTo>
                  <a:pt x="611" y="521"/>
                  <a:pt x="824" y="557"/>
                  <a:pt x="1203" y="569"/>
                </a:cubicBezTo>
                <a:cubicBezTo>
                  <a:pt x="1582" y="581"/>
                  <a:pt x="2341" y="581"/>
                  <a:pt x="2685" y="501"/>
                </a:cubicBezTo>
                <a:cubicBezTo>
                  <a:pt x="3029" y="421"/>
                  <a:pt x="3146" y="175"/>
                  <a:pt x="3267" y="89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7606" name="Text Box 38"/>
          <p:cNvSpPr txBox="1"/>
          <p:nvPr/>
        </p:nvSpPr>
        <p:spPr>
          <a:xfrm>
            <a:off x="5781675" y="4581525"/>
            <a:ext cx="366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7607" name="Text Box 39"/>
          <p:cNvSpPr txBox="1"/>
          <p:nvPr/>
        </p:nvSpPr>
        <p:spPr>
          <a:xfrm>
            <a:off x="3429000" y="5500688"/>
            <a:ext cx="3952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7608" name="Oval 13"/>
          <p:cNvSpPr/>
          <p:nvPr/>
        </p:nvSpPr>
        <p:spPr>
          <a:xfrm>
            <a:off x="3317875" y="3946525"/>
            <a:ext cx="844550" cy="508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cxnSp>
        <p:nvCxnSpPr>
          <p:cNvPr id="67609" name="直接箭头连接符 3"/>
          <p:cNvCxnSpPr>
            <a:stCxn id="67604" idx="0"/>
            <a:endCxn id="67598" idx="6"/>
          </p:cNvCxnSpPr>
          <p:nvPr/>
        </p:nvCxnSpPr>
        <p:spPr>
          <a:xfrm flipH="1">
            <a:off x="4019550" y="4341813"/>
            <a:ext cx="1771650" cy="758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7610" name="Text Box 41"/>
          <p:cNvSpPr txBox="1"/>
          <p:nvPr/>
        </p:nvSpPr>
        <p:spPr>
          <a:xfrm>
            <a:off x="4783138" y="4581525"/>
            <a:ext cx="3984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67611" name="组合 4"/>
          <p:cNvGrpSpPr/>
          <p:nvPr/>
        </p:nvGrpSpPr>
        <p:grpSpPr>
          <a:xfrm>
            <a:off x="3956050" y="2895600"/>
            <a:ext cx="844550" cy="506413"/>
            <a:chOff x="3956050" y="2895600"/>
            <a:chExt cx="844550" cy="507111"/>
          </a:xfrm>
        </p:grpSpPr>
        <p:sp>
          <p:nvSpPr>
            <p:cNvPr id="67627" name="Oval 13"/>
            <p:cNvSpPr/>
            <p:nvPr/>
          </p:nvSpPr>
          <p:spPr>
            <a:xfrm>
              <a:off x="4034690" y="2939605"/>
              <a:ext cx="697975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67628" name="Text Box 14"/>
            <p:cNvSpPr txBox="1"/>
            <p:nvPr/>
          </p:nvSpPr>
          <p:spPr>
            <a:xfrm>
              <a:off x="3990771" y="2906565"/>
              <a:ext cx="64633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3,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29" name="Oval 13"/>
            <p:cNvSpPr/>
            <p:nvPr/>
          </p:nvSpPr>
          <p:spPr>
            <a:xfrm>
              <a:off x="3956050" y="2895600"/>
              <a:ext cx="844550" cy="5071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67612" name="组合 5"/>
          <p:cNvGrpSpPr/>
          <p:nvPr/>
        </p:nvGrpSpPr>
        <p:grpSpPr>
          <a:xfrm>
            <a:off x="5480050" y="2895600"/>
            <a:ext cx="844550" cy="506413"/>
            <a:chOff x="5480050" y="2895600"/>
            <a:chExt cx="844550" cy="507111"/>
          </a:xfrm>
        </p:grpSpPr>
        <p:sp>
          <p:nvSpPr>
            <p:cNvPr id="67624" name="Oval 13"/>
            <p:cNvSpPr/>
            <p:nvPr/>
          </p:nvSpPr>
          <p:spPr>
            <a:xfrm>
              <a:off x="5558690" y="2939605"/>
              <a:ext cx="697975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67625" name="Text Box 14"/>
            <p:cNvSpPr txBox="1"/>
            <p:nvPr/>
          </p:nvSpPr>
          <p:spPr>
            <a:xfrm>
              <a:off x="5514771" y="2906565"/>
              <a:ext cx="64633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26" name="Oval 13"/>
            <p:cNvSpPr/>
            <p:nvPr/>
          </p:nvSpPr>
          <p:spPr>
            <a:xfrm>
              <a:off x="5480050" y="2895600"/>
              <a:ext cx="844550" cy="5071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cxnSp>
        <p:nvCxnSpPr>
          <p:cNvPr id="67613" name="直接箭头连接符 7"/>
          <p:cNvCxnSpPr>
            <a:stCxn id="67608" idx="0"/>
            <a:endCxn id="67629" idx="4"/>
          </p:cNvCxnSpPr>
          <p:nvPr/>
        </p:nvCxnSpPr>
        <p:spPr>
          <a:xfrm flipV="1">
            <a:off x="3740150" y="3402013"/>
            <a:ext cx="638175" cy="5445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7614" name="Text Box 41"/>
          <p:cNvSpPr txBox="1"/>
          <p:nvPr/>
        </p:nvSpPr>
        <p:spPr>
          <a:xfrm>
            <a:off x="3733800" y="3276600"/>
            <a:ext cx="3984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67615" name="直接箭头连接符 9"/>
          <p:cNvCxnSpPr>
            <a:stCxn id="67629" idx="6"/>
            <a:endCxn id="67626" idx="2"/>
          </p:cNvCxnSpPr>
          <p:nvPr/>
        </p:nvCxnSpPr>
        <p:spPr>
          <a:xfrm>
            <a:off x="4800600" y="3149600"/>
            <a:ext cx="6794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7616" name="Text Box 41"/>
          <p:cNvSpPr txBox="1"/>
          <p:nvPr/>
        </p:nvSpPr>
        <p:spPr>
          <a:xfrm>
            <a:off x="4935538" y="2743200"/>
            <a:ext cx="3984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7617" name="Text Box 41"/>
          <p:cNvSpPr txBox="1"/>
          <p:nvPr/>
        </p:nvSpPr>
        <p:spPr>
          <a:xfrm>
            <a:off x="7450138" y="3886200"/>
            <a:ext cx="3984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7618" name="Oval 22"/>
          <p:cNvSpPr/>
          <p:nvPr/>
        </p:nvSpPr>
        <p:spPr>
          <a:xfrm>
            <a:off x="7194550" y="3262313"/>
            <a:ext cx="512763" cy="5810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7619" name="Oval 23"/>
          <p:cNvSpPr/>
          <p:nvPr/>
        </p:nvSpPr>
        <p:spPr>
          <a:xfrm>
            <a:off x="7234238" y="3352800"/>
            <a:ext cx="433387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7620" name="Text Box 24"/>
          <p:cNvSpPr txBox="1"/>
          <p:nvPr/>
        </p:nvSpPr>
        <p:spPr>
          <a:xfrm>
            <a:off x="7292975" y="3338513"/>
            <a:ext cx="3397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21" name="Freeform 37"/>
          <p:cNvSpPr/>
          <p:nvPr/>
        </p:nvSpPr>
        <p:spPr>
          <a:xfrm>
            <a:off x="7273925" y="3767138"/>
            <a:ext cx="314325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267" h="581">
                <a:moveTo>
                  <a:pt x="0" y="0"/>
                </a:moveTo>
                <a:cubicBezTo>
                  <a:pt x="68" y="71"/>
                  <a:pt x="211" y="331"/>
                  <a:pt x="411" y="426"/>
                </a:cubicBezTo>
                <a:cubicBezTo>
                  <a:pt x="611" y="521"/>
                  <a:pt x="824" y="557"/>
                  <a:pt x="1203" y="569"/>
                </a:cubicBezTo>
                <a:cubicBezTo>
                  <a:pt x="1582" y="581"/>
                  <a:pt x="2341" y="581"/>
                  <a:pt x="2685" y="501"/>
                </a:cubicBezTo>
                <a:cubicBezTo>
                  <a:pt x="3029" y="421"/>
                  <a:pt x="3146" y="175"/>
                  <a:pt x="3267" y="89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cxnSp>
        <p:nvCxnSpPr>
          <p:cNvPr id="67622" name="直接箭头连接符 11"/>
          <p:cNvCxnSpPr>
            <a:stCxn id="67626" idx="6"/>
            <a:endCxn id="67619" idx="2"/>
          </p:cNvCxnSpPr>
          <p:nvPr/>
        </p:nvCxnSpPr>
        <p:spPr>
          <a:xfrm>
            <a:off x="6324600" y="3149600"/>
            <a:ext cx="909638" cy="412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7623" name="Text Box 41"/>
          <p:cNvSpPr txBox="1"/>
          <p:nvPr/>
        </p:nvSpPr>
        <p:spPr>
          <a:xfrm>
            <a:off x="6705600" y="2971800"/>
            <a:ext cx="3984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Finite Automata State Graphs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077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5334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state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0772" name="Oval 4"/>
          <p:cNvSpPr/>
          <p:nvPr/>
        </p:nvSpPr>
        <p:spPr>
          <a:xfrm>
            <a:off x="5410200" y="15240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160773" name="Rectangle 5"/>
          <p:cNvSpPr/>
          <p:nvPr/>
        </p:nvSpPr>
        <p:spPr>
          <a:xfrm>
            <a:off x="457200" y="2667000"/>
            <a:ext cx="8305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The start state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60774" name="Group 6"/>
          <p:cNvGrpSpPr/>
          <p:nvPr/>
        </p:nvGrpSpPr>
        <p:grpSpPr>
          <a:xfrm>
            <a:off x="5029200" y="2667000"/>
            <a:ext cx="990600" cy="685800"/>
            <a:chOff x="3264" y="1488"/>
            <a:chExt cx="624" cy="432"/>
          </a:xfrm>
        </p:grpSpPr>
        <p:sp>
          <p:nvSpPr>
            <p:cNvPr id="18449" name="Oval 7"/>
            <p:cNvSpPr/>
            <p:nvPr/>
          </p:nvSpPr>
          <p:spPr>
            <a:xfrm>
              <a:off x="3504" y="148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18450" name="Line 8"/>
            <p:cNvSpPr/>
            <p:nvPr/>
          </p:nvSpPr>
          <p:spPr>
            <a:xfrm flipV="1">
              <a:off x="3264" y="1776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60777" name="Rectangle 9"/>
          <p:cNvSpPr/>
          <p:nvPr/>
        </p:nvSpPr>
        <p:spPr>
          <a:xfrm>
            <a:off x="381000" y="3733800"/>
            <a:ext cx="8305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An accepting state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60778" name="Group 10"/>
          <p:cNvGrpSpPr/>
          <p:nvPr/>
        </p:nvGrpSpPr>
        <p:grpSpPr>
          <a:xfrm>
            <a:off x="5334000" y="3657600"/>
            <a:ext cx="762000" cy="762000"/>
            <a:chOff x="3264" y="2112"/>
            <a:chExt cx="480" cy="480"/>
          </a:xfrm>
        </p:grpSpPr>
        <p:sp>
          <p:nvSpPr>
            <p:cNvPr id="18447" name="Oval 11"/>
            <p:cNvSpPr/>
            <p:nvPr/>
          </p:nvSpPr>
          <p:spPr>
            <a:xfrm>
              <a:off x="3312" y="2160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18448" name="Oval 12"/>
            <p:cNvSpPr/>
            <p:nvPr/>
          </p:nvSpPr>
          <p:spPr>
            <a:xfrm>
              <a:off x="3264" y="2112"/>
              <a:ext cx="480" cy="48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sp>
        <p:nvSpPr>
          <p:cNvPr id="160781" name="Rectangle 13"/>
          <p:cNvSpPr/>
          <p:nvPr/>
        </p:nvSpPr>
        <p:spPr>
          <a:xfrm>
            <a:off x="381000" y="5029200"/>
            <a:ext cx="8305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A transition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60782" name="Group 14"/>
          <p:cNvGrpSpPr/>
          <p:nvPr/>
        </p:nvGrpSpPr>
        <p:grpSpPr>
          <a:xfrm>
            <a:off x="4267200" y="4724400"/>
            <a:ext cx="2819400" cy="914400"/>
            <a:chOff x="2688" y="2976"/>
            <a:chExt cx="1776" cy="576"/>
          </a:xfrm>
        </p:grpSpPr>
        <p:sp>
          <p:nvSpPr>
            <p:cNvPr id="18443" name="Oval 15"/>
            <p:cNvSpPr/>
            <p:nvPr/>
          </p:nvSpPr>
          <p:spPr>
            <a:xfrm>
              <a:off x="2688" y="316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18444" name="Oval 16"/>
            <p:cNvSpPr/>
            <p:nvPr/>
          </p:nvSpPr>
          <p:spPr>
            <a:xfrm>
              <a:off x="4080" y="316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18445" name="Freeform 17"/>
            <p:cNvSpPr/>
            <p:nvPr/>
          </p:nvSpPr>
          <p:spPr>
            <a:xfrm>
              <a:off x="3072" y="3218"/>
              <a:ext cx="1024" cy="9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512" y="1"/>
                </a:cxn>
                <a:cxn ang="0">
                  <a:pos x="1024" y="9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6" name="Text Box 18"/>
            <p:cNvSpPr txBox="1"/>
            <p:nvPr/>
          </p:nvSpPr>
          <p:spPr>
            <a:xfrm>
              <a:off x="3552" y="2976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160773" grpId="0"/>
      <p:bldP spid="160777" grpId="0"/>
      <p:bldP spid="16078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Text Box 44"/>
          <p:cNvSpPr txBox="1"/>
          <p:nvPr/>
        </p:nvSpPr>
        <p:spPr>
          <a:xfrm>
            <a:off x="655638" y="1504950"/>
            <a:ext cx="7802562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ea typeface="宋体" panose="02010600030101010101" pitchFamily="2" charset="-122"/>
              </a:rPr>
              <a:t>the DFA state as the higher priority one in final</a:t>
            </a:r>
            <a:endParaRPr lang="en-US" altLang="zh-CN" sz="240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9900CC"/>
                </a:solidFill>
                <a:ea typeface="宋体" panose="02010600030101010101" pitchFamily="2" charset="-122"/>
              </a:rPr>
              <a:t>Input: abb: </a:t>
            </a:r>
            <a:r>
              <a:rPr lang="en-US" altLang="zh-CN" sz="2400">
                <a:ea typeface="宋体" panose="02010600030101010101" pitchFamily="2" charset="-122"/>
              </a:rPr>
              <a:t>accepted as abb(4) not a*b</a:t>
            </a:r>
            <a:r>
              <a:rPr lang="en-US" altLang="zh-CN" baseline="30000">
                <a:ea typeface="宋体" panose="02010600030101010101" pitchFamily="2" charset="-122"/>
              </a:rPr>
              <a:t>+</a:t>
            </a:r>
            <a:r>
              <a:rPr lang="en-US" altLang="zh-CN" sz="2400">
                <a:ea typeface="宋体" panose="02010600030101010101" pitchFamily="2" charset="-122"/>
              </a:rPr>
              <a:t> (6)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Muti-match select (example)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2" name="Line 24"/>
          <p:cNvSpPr/>
          <p:nvPr/>
        </p:nvSpPr>
        <p:spPr>
          <a:xfrm>
            <a:off x="2057400" y="4219575"/>
            <a:ext cx="1493838" cy="885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8613" name="Oval 38"/>
          <p:cNvSpPr/>
          <p:nvPr/>
        </p:nvSpPr>
        <p:spPr>
          <a:xfrm>
            <a:off x="1585913" y="3990975"/>
            <a:ext cx="433387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8614" name="Text Box 39"/>
          <p:cNvSpPr txBox="1"/>
          <p:nvPr/>
        </p:nvSpPr>
        <p:spPr>
          <a:xfrm>
            <a:off x="1512888" y="3976688"/>
            <a:ext cx="5699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0,5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5" name="Text Box 41"/>
          <p:cNvSpPr txBox="1"/>
          <p:nvPr/>
        </p:nvSpPr>
        <p:spPr>
          <a:xfrm>
            <a:off x="2420938" y="4505325"/>
            <a:ext cx="3984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16" name="Line 43"/>
          <p:cNvSpPr/>
          <p:nvPr/>
        </p:nvSpPr>
        <p:spPr>
          <a:xfrm flipV="1">
            <a:off x="838200" y="4191000"/>
            <a:ext cx="706438" cy="28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8617" name="Oval 13"/>
          <p:cNvSpPr/>
          <p:nvPr/>
        </p:nvSpPr>
        <p:spPr>
          <a:xfrm>
            <a:off x="3397250" y="3990975"/>
            <a:ext cx="696913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8618" name="Text Box 14"/>
          <p:cNvSpPr txBox="1"/>
          <p:nvPr/>
        </p:nvSpPr>
        <p:spPr>
          <a:xfrm>
            <a:off x="3352800" y="3957638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,2,5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9" name="Oval 17"/>
          <p:cNvSpPr/>
          <p:nvPr/>
        </p:nvSpPr>
        <p:spPr>
          <a:xfrm>
            <a:off x="5737225" y="4005263"/>
            <a:ext cx="433388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8620" name="Text Box 18"/>
          <p:cNvSpPr txBox="1"/>
          <p:nvPr/>
        </p:nvSpPr>
        <p:spPr>
          <a:xfrm>
            <a:off x="5795963" y="3990975"/>
            <a:ext cx="33813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21" name="Oval 22"/>
          <p:cNvSpPr/>
          <p:nvPr/>
        </p:nvSpPr>
        <p:spPr>
          <a:xfrm>
            <a:off x="3546475" y="4800600"/>
            <a:ext cx="512763" cy="5810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8622" name="Oval 23"/>
          <p:cNvSpPr/>
          <p:nvPr/>
        </p:nvSpPr>
        <p:spPr>
          <a:xfrm>
            <a:off x="3586163" y="4891088"/>
            <a:ext cx="433387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8623" name="Text Box 24"/>
          <p:cNvSpPr txBox="1"/>
          <p:nvPr/>
        </p:nvSpPr>
        <p:spPr>
          <a:xfrm>
            <a:off x="3644900" y="4876800"/>
            <a:ext cx="3381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24" name="Line 27"/>
          <p:cNvSpPr/>
          <p:nvPr/>
        </p:nvSpPr>
        <p:spPr>
          <a:xfrm flipV="1">
            <a:off x="2068513" y="4191000"/>
            <a:ext cx="1247775" cy="28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8625" name="Line 31"/>
          <p:cNvSpPr/>
          <p:nvPr/>
        </p:nvSpPr>
        <p:spPr>
          <a:xfrm>
            <a:off x="4078288" y="4191000"/>
            <a:ext cx="16351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8626" name="Text Box 32"/>
          <p:cNvSpPr txBox="1"/>
          <p:nvPr/>
        </p:nvSpPr>
        <p:spPr>
          <a:xfrm>
            <a:off x="4800600" y="3733800"/>
            <a:ext cx="3683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27" name="Text Box 34"/>
          <p:cNvSpPr txBox="1"/>
          <p:nvPr/>
        </p:nvSpPr>
        <p:spPr>
          <a:xfrm>
            <a:off x="2897188" y="3836988"/>
            <a:ext cx="3667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28" name="Freeform 36"/>
          <p:cNvSpPr/>
          <p:nvPr/>
        </p:nvSpPr>
        <p:spPr>
          <a:xfrm>
            <a:off x="5791200" y="4341813"/>
            <a:ext cx="315913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267" h="581">
                <a:moveTo>
                  <a:pt x="0" y="0"/>
                </a:moveTo>
                <a:cubicBezTo>
                  <a:pt x="68" y="71"/>
                  <a:pt x="211" y="331"/>
                  <a:pt x="411" y="426"/>
                </a:cubicBezTo>
                <a:cubicBezTo>
                  <a:pt x="611" y="521"/>
                  <a:pt x="824" y="557"/>
                  <a:pt x="1203" y="569"/>
                </a:cubicBezTo>
                <a:cubicBezTo>
                  <a:pt x="1582" y="581"/>
                  <a:pt x="2341" y="581"/>
                  <a:pt x="2685" y="501"/>
                </a:cubicBezTo>
                <a:cubicBezTo>
                  <a:pt x="3029" y="421"/>
                  <a:pt x="3146" y="175"/>
                  <a:pt x="3267" y="89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8629" name="Freeform 37"/>
          <p:cNvSpPr/>
          <p:nvPr/>
        </p:nvSpPr>
        <p:spPr>
          <a:xfrm>
            <a:off x="3625850" y="5305425"/>
            <a:ext cx="314325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267" h="581">
                <a:moveTo>
                  <a:pt x="0" y="0"/>
                </a:moveTo>
                <a:cubicBezTo>
                  <a:pt x="68" y="71"/>
                  <a:pt x="211" y="331"/>
                  <a:pt x="411" y="426"/>
                </a:cubicBezTo>
                <a:cubicBezTo>
                  <a:pt x="611" y="521"/>
                  <a:pt x="824" y="557"/>
                  <a:pt x="1203" y="569"/>
                </a:cubicBezTo>
                <a:cubicBezTo>
                  <a:pt x="1582" y="581"/>
                  <a:pt x="2341" y="581"/>
                  <a:pt x="2685" y="501"/>
                </a:cubicBezTo>
                <a:cubicBezTo>
                  <a:pt x="3029" y="421"/>
                  <a:pt x="3146" y="175"/>
                  <a:pt x="3267" y="89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8630" name="Text Box 38"/>
          <p:cNvSpPr txBox="1"/>
          <p:nvPr/>
        </p:nvSpPr>
        <p:spPr>
          <a:xfrm>
            <a:off x="5781675" y="4581525"/>
            <a:ext cx="366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31" name="Text Box 39"/>
          <p:cNvSpPr txBox="1"/>
          <p:nvPr/>
        </p:nvSpPr>
        <p:spPr>
          <a:xfrm>
            <a:off x="3429000" y="5500688"/>
            <a:ext cx="3952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32" name="Oval 13"/>
          <p:cNvSpPr/>
          <p:nvPr/>
        </p:nvSpPr>
        <p:spPr>
          <a:xfrm>
            <a:off x="3317875" y="3946525"/>
            <a:ext cx="844550" cy="508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cxnSp>
        <p:nvCxnSpPr>
          <p:cNvPr id="68633" name="直接箭头连接符 3"/>
          <p:cNvCxnSpPr>
            <a:stCxn id="68628" idx="0"/>
            <a:endCxn id="68622" idx="6"/>
          </p:cNvCxnSpPr>
          <p:nvPr/>
        </p:nvCxnSpPr>
        <p:spPr>
          <a:xfrm flipH="1">
            <a:off x="4019550" y="4341813"/>
            <a:ext cx="1771650" cy="7588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8634" name="Text Box 41"/>
          <p:cNvSpPr txBox="1"/>
          <p:nvPr/>
        </p:nvSpPr>
        <p:spPr>
          <a:xfrm>
            <a:off x="4783138" y="4581525"/>
            <a:ext cx="3984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68635" name="组合 4"/>
          <p:cNvGrpSpPr/>
          <p:nvPr/>
        </p:nvGrpSpPr>
        <p:grpSpPr>
          <a:xfrm>
            <a:off x="3956050" y="2895600"/>
            <a:ext cx="844550" cy="506413"/>
            <a:chOff x="3956050" y="2895600"/>
            <a:chExt cx="844550" cy="507111"/>
          </a:xfrm>
        </p:grpSpPr>
        <p:sp>
          <p:nvSpPr>
            <p:cNvPr id="68652" name="Oval 13"/>
            <p:cNvSpPr/>
            <p:nvPr/>
          </p:nvSpPr>
          <p:spPr>
            <a:xfrm>
              <a:off x="4034690" y="2939605"/>
              <a:ext cx="697975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68653" name="Text Box 14"/>
            <p:cNvSpPr txBox="1"/>
            <p:nvPr/>
          </p:nvSpPr>
          <p:spPr>
            <a:xfrm>
              <a:off x="3990771" y="2906565"/>
              <a:ext cx="64633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3,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4" name="Oval 13"/>
            <p:cNvSpPr/>
            <p:nvPr/>
          </p:nvSpPr>
          <p:spPr>
            <a:xfrm>
              <a:off x="3956050" y="2895600"/>
              <a:ext cx="844550" cy="5071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68636" name="组合 5"/>
          <p:cNvGrpSpPr/>
          <p:nvPr/>
        </p:nvGrpSpPr>
        <p:grpSpPr>
          <a:xfrm>
            <a:off x="5480050" y="2895600"/>
            <a:ext cx="844550" cy="506413"/>
            <a:chOff x="5480050" y="2895600"/>
            <a:chExt cx="844550" cy="507111"/>
          </a:xfrm>
        </p:grpSpPr>
        <p:sp>
          <p:nvSpPr>
            <p:cNvPr id="68649" name="Oval 13"/>
            <p:cNvSpPr/>
            <p:nvPr/>
          </p:nvSpPr>
          <p:spPr>
            <a:xfrm>
              <a:off x="5558690" y="2939605"/>
              <a:ext cx="697975" cy="4191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68650" name="Text Box 14"/>
            <p:cNvSpPr txBox="1"/>
            <p:nvPr/>
          </p:nvSpPr>
          <p:spPr>
            <a:xfrm>
              <a:off x="5514771" y="2906565"/>
              <a:ext cx="64633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,6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51" name="Oval 13"/>
            <p:cNvSpPr/>
            <p:nvPr/>
          </p:nvSpPr>
          <p:spPr>
            <a:xfrm>
              <a:off x="5480050" y="2895600"/>
              <a:ext cx="844550" cy="5071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cxnSp>
        <p:nvCxnSpPr>
          <p:cNvPr id="68637" name="直接箭头连接符 7"/>
          <p:cNvCxnSpPr>
            <a:stCxn id="68632" idx="0"/>
            <a:endCxn id="68654" idx="4"/>
          </p:cNvCxnSpPr>
          <p:nvPr/>
        </p:nvCxnSpPr>
        <p:spPr>
          <a:xfrm flipV="1">
            <a:off x="3740150" y="3402013"/>
            <a:ext cx="638175" cy="5445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8638" name="Text Box 41"/>
          <p:cNvSpPr txBox="1"/>
          <p:nvPr/>
        </p:nvSpPr>
        <p:spPr>
          <a:xfrm>
            <a:off x="3733800" y="3276600"/>
            <a:ext cx="3984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68639" name="直接箭头连接符 9"/>
          <p:cNvCxnSpPr>
            <a:stCxn id="68654" idx="6"/>
            <a:endCxn id="68651" idx="2"/>
          </p:cNvCxnSpPr>
          <p:nvPr/>
        </p:nvCxnSpPr>
        <p:spPr>
          <a:xfrm>
            <a:off x="4800600" y="3149600"/>
            <a:ext cx="67945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8640" name="Text Box 41"/>
          <p:cNvSpPr txBox="1"/>
          <p:nvPr/>
        </p:nvSpPr>
        <p:spPr>
          <a:xfrm>
            <a:off x="4935538" y="2743200"/>
            <a:ext cx="3984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41" name="Text Box 41"/>
          <p:cNvSpPr txBox="1"/>
          <p:nvPr/>
        </p:nvSpPr>
        <p:spPr>
          <a:xfrm>
            <a:off x="7450138" y="3886200"/>
            <a:ext cx="3984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42" name="Oval 22"/>
          <p:cNvSpPr/>
          <p:nvPr/>
        </p:nvSpPr>
        <p:spPr>
          <a:xfrm>
            <a:off x="7194550" y="3262313"/>
            <a:ext cx="512763" cy="5810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8643" name="Oval 23"/>
          <p:cNvSpPr/>
          <p:nvPr/>
        </p:nvSpPr>
        <p:spPr>
          <a:xfrm>
            <a:off x="7234238" y="3352800"/>
            <a:ext cx="433387" cy="4191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68644" name="Text Box 24"/>
          <p:cNvSpPr txBox="1"/>
          <p:nvPr/>
        </p:nvSpPr>
        <p:spPr>
          <a:xfrm>
            <a:off x="7292975" y="3338513"/>
            <a:ext cx="3397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45" name="Freeform 37"/>
          <p:cNvSpPr/>
          <p:nvPr/>
        </p:nvSpPr>
        <p:spPr>
          <a:xfrm>
            <a:off x="7273925" y="3767138"/>
            <a:ext cx="314325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267" h="581">
                <a:moveTo>
                  <a:pt x="0" y="0"/>
                </a:moveTo>
                <a:cubicBezTo>
                  <a:pt x="68" y="71"/>
                  <a:pt x="211" y="331"/>
                  <a:pt x="411" y="426"/>
                </a:cubicBezTo>
                <a:cubicBezTo>
                  <a:pt x="611" y="521"/>
                  <a:pt x="824" y="557"/>
                  <a:pt x="1203" y="569"/>
                </a:cubicBezTo>
                <a:cubicBezTo>
                  <a:pt x="1582" y="581"/>
                  <a:pt x="2341" y="581"/>
                  <a:pt x="2685" y="501"/>
                </a:cubicBezTo>
                <a:cubicBezTo>
                  <a:pt x="3029" y="421"/>
                  <a:pt x="3146" y="175"/>
                  <a:pt x="3267" y="89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cxnSp>
        <p:nvCxnSpPr>
          <p:cNvPr id="68646" name="直接箭头连接符 11"/>
          <p:cNvCxnSpPr>
            <a:stCxn id="68651" idx="6"/>
            <a:endCxn id="68643" idx="2"/>
          </p:cNvCxnSpPr>
          <p:nvPr/>
        </p:nvCxnSpPr>
        <p:spPr>
          <a:xfrm>
            <a:off x="6324600" y="3149600"/>
            <a:ext cx="909638" cy="412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8647" name="Text Box 41"/>
          <p:cNvSpPr txBox="1"/>
          <p:nvPr/>
        </p:nvSpPr>
        <p:spPr>
          <a:xfrm>
            <a:off x="6705600" y="2971800"/>
            <a:ext cx="3984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48" name="文本框 1"/>
          <p:cNvSpPr txBox="1"/>
          <p:nvPr/>
        </p:nvSpPr>
        <p:spPr>
          <a:xfrm>
            <a:off x="5765800" y="2898775"/>
            <a:ext cx="419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×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5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Finite Automata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Implementation of regular expressions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RegExp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=&gt; NFA =&gt; DFA =&gt; Tables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Implement R.E Extension in DFA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Introduction to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Lex in Tiger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8" name="Rectangle 2"/>
          <p:cNvSpPr/>
          <p:nvPr/>
        </p:nvSpPr>
        <p:spPr>
          <a:xfrm>
            <a:off x="4572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zh-CN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70659" name="Rectangle 3"/>
          <p:cNvSpPr/>
          <p:nvPr/>
        </p:nvSpPr>
        <p:spPr>
          <a:xfrm>
            <a:off x="457200" y="1524000"/>
            <a:ext cx="7696200" cy="4038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Input: patterns written by programmer, describing tokens in language</a:t>
            </a:r>
            <a:endParaRPr lang="en-US" altLang="zh-CN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Process:</a:t>
            </a:r>
            <a:endParaRPr lang="en-US" altLang="zh-CN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>
                <a:ea typeface="宋体" panose="02010600030101010101" pitchFamily="2" charset="-122"/>
              </a:rPr>
              <a:t>Reads patterns as regular expressions</a:t>
            </a:r>
            <a:endParaRPr lang="en-US" altLang="zh-CN">
              <a:ea typeface="宋体" panose="02010600030101010101" pitchFamily="2" charset="-122"/>
            </a:endParaRPr>
          </a:p>
          <a:p>
            <a:pPr marL="742950" lvl="1" indent="-285750"/>
            <a:r>
              <a:rPr lang="en-US" altLang="zh-CN">
                <a:ea typeface="宋体" panose="02010600030101010101" pitchFamily="2" charset="-122"/>
              </a:rPr>
              <a:t>Builds finite automaton to accept valid tokens</a:t>
            </a:r>
            <a:endParaRPr lang="en-US" altLang="zh-CN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Output: C code implementation of FA</a:t>
            </a:r>
            <a:endParaRPr lang="en-US" altLang="zh-CN"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Compile and link C code, you've got a scanner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0660" name="Rectang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what does lex do?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/>
          <p:nvPr/>
        </p:nvSpPr>
        <p:spPr>
          <a:xfrm>
            <a:off x="3440113" y="1676400"/>
            <a:ext cx="1638300" cy="10763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fontAlgn="ctr" hangingPunct="1">
              <a:spcBef>
                <a:spcPct val="0"/>
              </a:spcBef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  LEX 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fontAlgn="ctr" hangingPunct="1">
              <a:spcBef>
                <a:spcPct val="0"/>
              </a:spcBef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compiler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Line 3"/>
          <p:cNvSpPr/>
          <p:nvPr/>
        </p:nvSpPr>
        <p:spPr>
          <a:xfrm>
            <a:off x="2347913" y="2214563"/>
            <a:ext cx="10906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84" name="Rectangle 4"/>
          <p:cNvSpPr/>
          <p:nvPr/>
        </p:nvSpPr>
        <p:spPr>
          <a:xfrm>
            <a:off x="1230313" y="1909763"/>
            <a:ext cx="9858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fontAlgn="ctr" hangingPunct="1">
              <a:spcBef>
                <a:spcPct val="0"/>
              </a:spcBef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lex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5" name="Text Box 5"/>
          <p:cNvSpPr txBox="1"/>
          <p:nvPr/>
        </p:nvSpPr>
        <p:spPr>
          <a:xfrm>
            <a:off x="5670550" y="1938338"/>
            <a:ext cx="16065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fontAlgn="ctr" hangingPunct="1">
              <a:spcBef>
                <a:spcPct val="50000"/>
              </a:spcBef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Lex.yy.c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6" name="Text Box 6"/>
          <p:cNvSpPr txBox="1"/>
          <p:nvPr/>
        </p:nvSpPr>
        <p:spPr>
          <a:xfrm>
            <a:off x="3354388" y="3228975"/>
            <a:ext cx="1728787" cy="11493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fontAlgn="ctr" hangingPunct="1">
              <a:spcBef>
                <a:spcPct val="15000"/>
              </a:spcBef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 eaLnBrk="1" fontAlgn="ctr" hangingPunct="1">
              <a:spcBef>
                <a:spcPct val="15000"/>
              </a:spcBef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Compiler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7" name="Line 7"/>
          <p:cNvSpPr/>
          <p:nvPr/>
        </p:nvSpPr>
        <p:spPr>
          <a:xfrm>
            <a:off x="2305050" y="3833813"/>
            <a:ext cx="9540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88" name="Line 8"/>
          <p:cNvSpPr/>
          <p:nvPr/>
        </p:nvSpPr>
        <p:spPr>
          <a:xfrm>
            <a:off x="5154613" y="3833813"/>
            <a:ext cx="74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89" name="Text Box 9"/>
          <p:cNvSpPr txBox="1"/>
          <p:nvPr/>
        </p:nvSpPr>
        <p:spPr>
          <a:xfrm>
            <a:off x="685800" y="3476625"/>
            <a:ext cx="1606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fontAlgn="ctr" hangingPunct="1">
              <a:spcBef>
                <a:spcPct val="50000"/>
              </a:spcBef>
              <a:buNone/>
            </a:pPr>
            <a:r>
              <a:rPr lang="en-US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Lex.yy.c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0" name="Text Box 10"/>
          <p:cNvSpPr txBox="1"/>
          <p:nvPr/>
        </p:nvSpPr>
        <p:spPr>
          <a:xfrm>
            <a:off x="5845175" y="3530600"/>
            <a:ext cx="9858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fontAlgn="ctr" hangingPunct="1">
              <a:spcBef>
                <a:spcPct val="50000"/>
              </a:spcBef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a.out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1" name="Rectangle 11"/>
          <p:cNvSpPr/>
          <p:nvPr/>
        </p:nvSpPr>
        <p:spPr>
          <a:xfrm>
            <a:off x="3529013" y="4981575"/>
            <a:ext cx="1430337" cy="876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>
              <a:latin typeface="Math A" pitchFamily="18" charset="2"/>
              <a:ea typeface="宋体" panose="02010600030101010101" pitchFamily="2" charset="-122"/>
            </a:endParaRPr>
          </a:p>
        </p:txBody>
      </p:sp>
      <p:sp>
        <p:nvSpPr>
          <p:cNvPr id="71692" name="Text Box 12"/>
          <p:cNvSpPr txBox="1"/>
          <p:nvPr/>
        </p:nvSpPr>
        <p:spPr>
          <a:xfrm>
            <a:off x="3754438" y="5110163"/>
            <a:ext cx="9858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fontAlgn="ctr" hangingPunct="1">
              <a:spcBef>
                <a:spcPct val="0"/>
              </a:spcBef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a.out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3" name="Line 13"/>
          <p:cNvSpPr/>
          <p:nvPr/>
        </p:nvSpPr>
        <p:spPr>
          <a:xfrm>
            <a:off x="2711450" y="5453063"/>
            <a:ext cx="8175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94" name="Line 14"/>
          <p:cNvSpPr/>
          <p:nvPr/>
        </p:nvSpPr>
        <p:spPr>
          <a:xfrm>
            <a:off x="4959350" y="5410200"/>
            <a:ext cx="8175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695" name="Text Box 15"/>
          <p:cNvSpPr txBox="1"/>
          <p:nvPr/>
        </p:nvSpPr>
        <p:spPr>
          <a:xfrm>
            <a:off x="381000" y="5149850"/>
            <a:ext cx="2293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fontAlgn="ctr" hangingPunct="1">
              <a:spcBef>
                <a:spcPct val="50000"/>
              </a:spcBef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Input Stream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6" name="Text Box 16"/>
          <p:cNvSpPr txBox="1"/>
          <p:nvPr/>
        </p:nvSpPr>
        <p:spPr>
          <a:xfrm>
            <a:off x="5735638" y="5083175"/>
            <a:ext cx="2112962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fontAlgn="ctr" hangingPunct="1">
              <a:spcBef>
                <a:spcPct val="50000"/>
              </a:spcBef>
              <a:buNone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token string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7" name="Line 17"/>
          <p:cNvSpPr/>
          <p:nvPr/>
        </p:nvSpPr>
        <p:spPr>
          <a:xfrm>
            <a:off x="4937125" y="2214563"/>
            <a:ext cx="749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Lex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specification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of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tokens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706" name="内容占位符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%{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/*C Declarations: */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#include “tokens.h” 	/*definition of IF, ID, NUM, </a:t>
            </a:r>
            <a:r>
              <a:rPr lang="is-I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…*/</a:t>
            </a:r>
            <a:endParaRPr lang="is-I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is-I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#include “errormsg.h”</a:t>
            </a:r>
            <a:endParaRPr lang="is-I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is-I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nion {int ival; string sval; double fval;} yylval;</a:t>
            </a:r>
            <a:endParaRPr lang="is-I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int charPos=1;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inline void Scanner::adjust() {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errormsg_-&gt;tok_pos_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 char_pos_; char_pos_ += 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length()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%}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/*Lex Definitions: */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digits	[0-9]+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%%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幻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8" name="文本框 2"/>
          <p:cNvSpPr txBox="1"/>
          <p:nvPr/>
        </p:nvSpPr>
        <p:spPr>
          <a:xfrm>
            <a:off x="3214688" y="4652963"/>
            <a:ext cx="256222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The length of </a:t>
            </a:r>
            <a:endParaRPr lang="en-US" altLang="zh-CN" sz="200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the matched string</a:t>
            </a:r>
            <a:endParaRPr lang="zh-CN" altLang="en-US" sz="32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2709" name="椭圆 1"/>
          <p:cNvSpPr/>
          <p:nvPr/>
        </p:nvSpPr>
        <p:spPr>
          <a:xfrm>
            <a:off x="2133600" y="4275138"/>
            <a:ext cx="990600" cy="601662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2710" name="文本框 2"/>
          <p:cNvSpPr txBox="1"/>
          <p:nvPr/>
        </p:nvSpPr>
        <p:spPr>
          <a:xfrm>
            <a:off x="4267200" y="3654425"/>
            <a:ext cx="4995863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ea typeface="宋体" panose="02010600030101010101" pitchFamily="2" charset="-122"/>
              </a:rPr>
              <a:t>The semantic value of the matched string </a:t>
            </a:r>
            <a:endParaRPr lang="zh-CN" altLang="en-US" sz="24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2711" name="椭圆 1"/>
          <p:cNvSpPr/>
          <p:nvPr/>
        </p:nvSpPr>
        <p:spPr>
          <a:xfrm>
            <a:off x="5095875" y="3209925"/>
            <a:ext cx="819150" cy="457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Lex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specification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of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tokens (Cont’d)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0" name="内容占位符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/*Regular Expressions and Actions: */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if 		{ADJ; return IF;}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[a-z] [a-z0-9]*	{ADJ; </a:t>
            </a:r>
            <a:r>
              <a:rPr lang="en-US" altLang="zh-CN" sz="2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yylval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.sval=std::string(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yytext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); return ID;}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{digits}		{ADJ; </a:t>
            </a:r>
            <a:r>
              <a:rPr lang="en-US" altLang="zh-CN" sz="2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yylval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.ival=atoi(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yytext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); return NUM;}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({digits}”.”[0-9]*)|([0-9]*”.”{digits})	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		{ADJ; </a:t>
            </a:r>
            <a:r>
              <a:rPr lang="en-US" altLang="zh-CN" sz="22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yylval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.fval=atof(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yytext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); return REAL;}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(“--”[a-z]*”\n”)|(“ ”|”\n”|”\t”)+		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		{ADJ;}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		{ADJ; EM_error(“illegal charater”);}</a:t>
            </a:r>
            <a:endParaRPr lang="zh-CN" altLang="en-US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幻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椭圆 1"/>
          <p:cNvSpPr/>
          <p:nvPr/>
        </p:nvSpPr>
        <p:spPr>
          <a:xfrm>
            <a:off x="5638800" y="2414588"/>
            <a:ext cx="990600" cy="457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0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3733" name="文本框 2"/>
          <p:cNvSpPr txBox="1"/>
          <p:nvPr/>
        </p:nvSpPr>
        <p:spPr>
          <a:xfrm>
            <a:off x="6019800" y="1447800"/>
            <a:ext cx="2843213" cy="738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ea typeface="宋体" panose="02010600030101010101" pitchFamily="2" charset="-122"/>
              </a:rPr>
              <a:t>The string matched by </a:t>
            </a:r>
            <a:endParaRPr lang="en-US" altLang="zh-CN" sz="1800" b="1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solidFill>
                  <a:srgbClr val="000000"/>
                </a:solidFill>
                <a:ea typeface="宋体" panose="02010600030101010101" pitchFamily="2" charset="-122"/>
              </a:rPr>
              <a:t>the regular expression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zh-CN" altLang="en-US" sz="24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73734" name="直线连接符 4"/>
          <p:cNvCxnSpPr/>
          <p:nvPr/>
        </p:nvCxnSpPr>
        <p:spPr>
          <a:xfrm flipV="1">
            <a:off x="6005513" y="2133600"/>
            <a:ext cx="1690687" cy="2667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Use start state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577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409700"/>
            <a:ext cx="8305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%Start INITIAL COMMENT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%%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&lt;INITIAL&gt;if		{ADJ; return IF;}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&lt;INITIAL&gt;[a-z]+	{ADJ;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yylval.sval=String(yytext); return ID;}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&lt;INITIAL&gt;”(*”		{ADJ; BEGIN COMMENT;}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&lt;INITIAL&gt;.		{ADJ; EM_error(“illegal character”);}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&lt;COMMENT&gt;”*)”	{ADJ; BEGIN INITIAL;}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&lt;COMMENT&gt;.		{ADJ;}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.			{BEGIN INITIAL;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yyless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(1);}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幻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5780" name="组合 32"/>
          <p:cNvGrpSpPr/>
          <p:nvPr/>
        </p:nvGrpSpPr>
        <p:grpSpPr>
          <a:xfrm>
            <a:off x="457200" y="4648200"/>
            <a:ext cx="7175500" cy="1754188"/>
            <a:chOff x="152400" y="4858940"/>
            <a:chExt cx="7175296" cy="1754088"/>
          </a:xfrm>
        </p:grpSpPr>
        <p:sp>
          <p:nvSpPr>
            <p:cNvPr id="75782" name="Oval 3"/>
            <p:cNvSpPr/>
            <p:nvPr/>
          </p:nvSpPr>
          <p:spPr>
            <a:xfrm>
              <a:off x="1676400" y="5448300"/>
              <a:ext cx="1600200" cy="5334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75783" name="Text Box 4"/>
            <p:cNvSpPr txBox="1"/>
            <p:nvPr/>
          </p:nvSpPr>
          <p:spPr>
            <a:xfrm>
              <a:off x="1811020" y="5489575"/>
              <a:ext cx="131318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INITIAL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84" name="Oval 5"/>
            <p:cNvSpPr/>
            <p:nvPr/>
          </p:nvSpPr>
          <p:spPr>
            <a:xfrm>
              <a:off x="4191000" y="5472112"/>
              <a:ext cx="2286000" cy="5334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75785" name="Text Box 13"/>
            <p:cNvSpPr txBox="1"/>
            <p:nvPr/>
          </p:nvSpPr>
          <p:spPr>
            <a:xfrm>
              <a:off x="3505200" y="4858940"/>
              <a:ext cx="44114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(*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86" name="Text Box 14"/>
            <p:cNvSpPr txBox="1"/>
            <p:nvPr/>
          </p:nvSpPr>
          <p:spPr>
            <a:xfrm>
              <a:off x="1966169" y="6121697"/>
              <a:ext cx="37221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if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87" name="Freeform 15"/>
            <p:cNvSpPr/>
            <p:nvPr/>
          </p:nvSpPr>
          <p:spPr>
            <a:xfrm>
              <a:off x="6438005" y="5486400"/>
              <a:ext cx="648595" cy="38100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584" h="504">
                  <a:moveTo>
                    <a:pt x="0" y="192"/>
                  </a:moveTo>
                  <a:cubicBezTo>
                    <a:pt x="96" y="96"/>
                    <a:pt x="192" y="0"/>
                    <a:pt x="288" y="0"/>
                  </a:cubicBezTo>
                  <a:cubicBezTo>
                    <a:pt x="384" y="0"/>
                    <a:pt x="568" y="112"/>
                    <a:pt x="576" y="192"/>
                  </a:cubicBezTo>
                  <a:cubicBezTo>
                    <a:pt x="584" y="272"/>
                    <a:pt x="432" y="456"/>
                    <a:pt x="336" y="480"/>
                  </a:cubicBezTo>
                  <a:cubicBezTo>
                    <a:pt x="240" y="504"/>
                    <a:pt x="120" y="420"/>
                    <a:pt x="0" y="33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788" name="Freeform 17"/>
            <p:cNvSpPr/>
            <p:nvPr/>
          </p:nvSpPr>
          <p:spPr>
            <a:xfrm rot="5400000">
              <a:off x="2461419" y="5882481"/>
              <a:ext cx="525462" cy="80010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584" h="504">
                  <a:moveTo>
                    <a:pt x="0" y="192"/>
                  </a:moveTo>
                  <a:cubicBezTo>
                    <a:pt x="96" y="96"/>
                    <a:pt x="192" y="0"/>
                    <a:pt x="288" y="0"/>
                  </a:cubicBezTo>
                  <a:cubicBezTo>
                    <a:pt x="384" y="0"/>
                    <a:pt x="568" y="112"/>
                    <a:pt x="576" y="192"/>
                  </a:cubicBezTo>
                  <a:cubicBezTo>
                    <a:pt x="584" y="272"/>
                    <a:pt x="432" y="456"/>
                    <a:pt x="336" y="480"/>
                  </a:cubicBezTo>
                  <a:cubicBezTo>
                    <a:pt x="240" y="504"/>
                    <a:pt x="120" y="420"/>
                    <a:pt x="0" y="33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789" name="Text Box 18"/>
            <p:cNvSpPr txBox="1"/>
            <p:nvPr/>
          </p:nvSpPr>
          <p:spPr>
            <a:xfrm>
              <a:off x="7053262" y="5301317"/>
              <a:ext cx="274434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>
                  <a:ea typeface="宋体" panose="02010600030101010101" pitchFamily="2" charset="-122"/>
                </a:rPr>
                <a:t>.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5790" name="Text Box 4"/>
            <p:cNvSpPr txBox="1"/>
            <p:nvPr/>
          </p:nvSpPr>
          <p:spPr>
            <a:xfrm>
              <a:off x="4495800" y="5481935"/>
              <a:ext cx="175881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COMMENT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91" name="Freeform 15"/>
            <p:cNvSpPr/>
            <p:nvPr/>
          </p:nvSpPr>
          <p:spPr>
            <a:xfrm rot="10800000">
              <a:off x="1066800" y="5562600"/>
              <a:ext cx="648595" cy="38100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584" h="504">
                  <a:moveTo>
                    <a:pt x="0" y="192"/>
                  </a:moveTo>
                  <a:cubicBezTo>
                    <a:pt x="96" y="96"/>
                    <a:pt x="192" y="0"/>
                    <a:pt x="288" y="0"/>
                  </a:cubicBezTo>
                  <a:cubicBezTo>
                    <a:pt x="384" y="0"/>
                    <a:pt x="568" y="112"/>
                    <a:pt x="576" y="192"/>
                  </a:cubicBezTo>
                  <a:cubicBezTo>
                    <a:pt x="584" y="272"/>
                    <a:pt x="432" y="456"/>
                    <a:pt x="336" y="480"/>
                  </a:cubicBezTo>
                  <a:cubicBezTo>
                    <a:pt x="240" y="504"/>
                    <a:pt x="120" y="420"/>
                    <a:pt x="0" y="33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792" name="Text Box 14"/>
            <p:cNvSpPr txBox="1"/>
            <p:nvPr/>
          </p:nvSpPr>
          <p:spPr>
            <a:xfrm>
              <a:off x="152400" y="5558135"/>
              <a:ext cx="93807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[a-z]+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弧形 31"/>
            <p:cNvSpPr/>
            <p:nvPr/>
          </p:nvSpPr>
          <p:spPr bwMode="auto">
            <a:xfrm>
              <a:off x="3219363" y="5333576"/>
              <a:ext cx="1085819" cy="580992"/>
            </a:xfrm>
            <a:prstGeom prst="arc">
              <a:avLst>
                <a:gd name="adj1" fmla="val 10801293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36" name="弧形 35"/>
            <p:cNvSpPr/>
            <p:nvPr/>
          </p:nvSpPr>
          <p:spPr bwMode="auto">
            <a:xfrm rot="10800000">
              <a:off x="3181264" y="5538351"/>
              <a:ext cx="1085819" cy="580992"/>
            </a:xfrm>
            <a:prstGeom prst="arc">
              <a:avLst>
                <a:gd name="adj1" fmla="val 10801293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 A" pitchFamily="18" charset="2"/>
                <a:ea typeface="+mn-ea"/>
                <a:cs typeface="+mn-cs"/>
              </a:endParaRPr>
            </a:p>
          </p:txBody>
        </p:sp>
        <p:sp>
          <p:nvSpPr>
            <p:cNvPr id="75795" name="Text Box 13"/>
            <p:cNvSpPr txBox="1"/>
            <p:nvPr/>
          </p:nvSpPr>
          <p:spPr>
            <a:xfrm>
              <a:off x="3505200" y="6151363"/>
              <a:ext cx="44114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*)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弧形 3"/>
          <p:cNvSpPr/>
          <p:nvPr/>
        </p:nvSpPr>
        <p:spPr bwMode="auto">
          <a:xfrm>
            <a:off x="1295400" y="4805363"/>
            <a:ext cx="1209675" cy="882650"/>
          </a:xfrm>
          <a:prstGeom prst="arc">
            <a:avLst>
              <a:gd name="adj1" fmla="val 1570045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scanner comparison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idx="1" hasCustomPrompt="1"/>
          </p:nvPr>
        </p:nvSpPr>
        <p:spPr>
          <a:xfrm>
            <a:off x="685800" y="1524000"/>
            <a:ext cx="7924800" cy="44958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Hand-coded scanner (like any ordinary program):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Programmer creates types, defines data &amp; procedures, designs flow of control, implements in source language.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Lex-generated scanner: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Programmer writes patterns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(Declarative, not procedural)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Lex implements flow of control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Much less hand-coding, but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code looks pretty alien, tricky to debugs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Implementation of regular expressions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RegExp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=&gt; NFA =&gt; DFA =&gt; Tables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Implement R.E Extension in DFA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Introduction to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Lex in Tiger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48600" cy="14478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Lexical in Tiger Language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305800" cy="44958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Along with the tiger.lex file you should turn in documentation for the following points: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you handle comments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you handle strings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Error handling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End-of-file handling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Other interesting features of your lexer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 Simple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1795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finite automaton that accepts only “1”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finite automaton accepts a string if we can follow transitions labeled with the characters in the string from the start to some accepting state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61796" name="Group 4"/>
          <p:cNvGrpSpPr/>
          <p:nvPr/>
        </p:nvGrpSpPr>
        <p:grpSpPr>
          <a:xfrm>
            <a:off x="3429000" y="2438400"/>
            <a:ext cx="1625600" cy="533400"/>
            <a:chOff x="3072" y="2976"/>
            <a:chExt cx="1024" cy="336"/>
          </a:xfrm>
        </p:grpSpPr>
        <p:sp>
          <p:nvSpPr>
            <p:cNvPr id="19467" name="Freeform 5"/>
            <p:cNvSpPr/>
            <p:nvPr/>
          </p:nvSpPr>
          <p:spPr>
            <a:xfrm>
              <a:off x="3072" y="3218"/>
              <a:ext cx="1024" cy="9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512" y="1"/>
                </a:cxn>
                <a:cxn ang="0">
                  <a:pos x="1024" y="9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8" name="Text Box 6"/>
            <p:cNvSpPr txBox="1"/>
            <p:nvPr/>
          </p:nvSpPr>
          <p:spPr>
            <a:xfrm>
              <a:off x="3552" y="297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1799" name="Group 7"/>
          <p:cNvGrpSpPr/>
          <p:nvPr/>
        </p:nvGrpSpPr>
        <p:grpSpPr>
          <a:xfrm>
            <a:off x="5029200" y="2667000"/>
            <a:ext cx="762000" cy="762000"/>
            <a:chOff x="3264" y="2112"/>
            <a:chExt cx="480" cy="480"/>
          </a:xfrm>
        </p:grpSpPr>
        <p:sp>
          <p:nvSpPr>
            <p:cNvPr id="19465" name="Oval 8"/>
            <p:cNvSpPr/>
            <p:nvPr/>
          </p:nvSpPr>
          <p:spPr>
            <a:xfrm>
              <a:off x="3312" y="2160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19466" name="Oval 9"/>
            <p:cNvSpPr/>
            <p:nvPr/>
          </p:nvSpPr>
          <p:spPr>
            <a:xfrm>
              <a:off x="3264" y="2112"/>
              <a:ext cx="480" cy="48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161802" name="Group 10"/>
          <p:cNvGrpSpPr/>
          <p:nvPr/>
        </p:nvGrpSpPr>
        <p:grpSpPr>
          <a:xfrm>
            <a:off x="2438400" y="2743200"/>
            <a:ext cx="990600" cy="685800"/>
            <a:chOff x="3264" y="1488"/>
            <a:chExt cx="624" cy="432"/>
          </a:xfrm>
        </p:grpSpPr>
        <p:sp>
          <p:nvSpPr>
            <p:cNvPr id="19463" name="Oval 11"/>
            <p:cNvSpPr/>
            <p:nvPr/>
          </p:nvSpPr>
          <p:spPr>
            <a:xfrm>
              <a:off x="3504" y="148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19464" name="Line 12"/>
            <p:cNvSpPr/>
            <p:nvPr/>
          </p:nvSpPr>
          <p:spPr>
            <a:xfrm flipV="1">
              <a:off x="3264" y="1776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charRg st="4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8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48600" cy="14478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Lexical in Tiger Language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305800" cy="44958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Reserved words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while, for, to, break, let, in, end, function, var, type, array, if, then, else, do, of, nil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Punctuation symbols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 :  ;  (  )  [  ]  {  }  .  +  -  *  /  =  &lt;&gt;  &lt;  &lt;=  &gt;  &gt;=  &amp;  |  :=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Identifier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sequence of letters, digits, and underscores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Starting with a letter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2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48600" cy="14478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Lexical in Tiger Language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305800" cy="44958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Comments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May appear between any two tokens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Start with /* and end with */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May be nested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detect unclosed comments (at end of file)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Integer literal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 negative value,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6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48600" cy="14478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Lexical in Tiger Language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94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305800" cy="47244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String literal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 sequence between quotes (“) of zero or more printable characters, spaces, or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escape sequences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\n, \t: linefeed, tab 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\ddd: ddd is a 3-decimal number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\”, \\: “, \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\f___f\: this sequence is ignored, where f___f stands for sequence of one or more formatted characters including at least space, tab, or newline, form feed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48600" cy="14478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Lexical in Tiger Language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305800" cy="44958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String literal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escape sequences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ts val="300"/>
              </a:spcBef>
            </a:pPr>
            <a:r>
              <a:rPr lang="en-US" altLang="zh-CN" sz="2400">
                <a:ea typeface="宋体" panose="02010600030101010101" pitchFamily="2" charset="-122"/>
              </a:rPr>
              <a:t>\^c: </a:t>
            </a:r>
            <a:endParaRPr lang="en-US" altLang="zh-CN" sz="2400">
              <a:ea typeface="宋体" panose="02010600030101010101" pitchFamily="2" charset="-122"/>
            </a:endParaRPr>
          </a:p>
          <a:p>
            <a:pPr lvl="3">
              <a:spcBef>
                <a:spcPts val="3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^@ (0, null, NUL, \0),  mark the end of a string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>
              <a:spcBef>
                <a:spcPts val="3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^G (7, bell, BEL, \a), emit a warning of some kind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>
              <a:spcBef>
                <a:spcPts val="3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^H (8, backspace, BS, \b), may overprint the previous character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>
              <a:spcBef>
                <a:spcPts val="3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^I (9, horizontal tab, HT, \t), moves the printing position right to the next tab stop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>
              <a:spcBef>
                <a:spcPts val="3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^J (10, line feed, LF, \n), moves the print head down one line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>
              <a:spcBef>
                <a:spcPts val="3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^K (11, vertical tab, VT, \v), vertical tabulation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4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48600" cy="14478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Lexical in Tiger Language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305800" cy="44958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String literal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escape sequences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ts val="300"/>
              </a:spcBef>
            </a:pPr>
            <a:r>
              <a:rPr lang="en-US" altLang="zh-CN" sz="2400">
                <a:ea typeface="宋体" panose="02010600030101010101" pitchFamily="2" charset="-122"/>
              </a:rPr>
              <a:t>\^c: </a:t>
            </a:r>
            <a:endParaRPr lang="en-US" altLang="zh-CN" sz="2400">
              <a:ea typeface="宋体" panose="02010600030101010101" pitchFamily="2" charset="-122"/>
            </a:endParaRPr>
          </a:p>
          <a:p>
            <a:pPr lvl="3">
              <a:spcBef>
                <a:spcPts val="3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^L (12, form feed, FF, \f), to cause a printer to eject paper to the top of the next page, or a video terminal to clear the screen.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>
              <a:spcBef>
                <a:spcPts val="3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^M (13, carriage return, CR, \r), moves the printing position to the start of the line, allowing overprinting.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>
              <a:spcBef>
                <a:spcPts val="3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^Z (26, Control-Z, SUB, EOF). Acts as an end-of-file for the Windows text-mode file i/o.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>
              <a:spcBef>
                <a:spcPts val="3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^[ (27, escape, ESC, \e (GCC only)). Introduces an escape sequence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Detect unclosed string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48600" cy="1447800"/>
          </a:xfrm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Summary:     Automata theory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Programming practice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305800" cy="377825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Regular expressions and automata theory prove you can write regular expressions, give them to a program like lex, which will generate a machine to accept exactly those expressions.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Another Simple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281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8305800" cy="46482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 finite automaton accepting any number of 1’s followed by a single 0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Alphabet: {0,1}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Check that “1110” is accepted but “110…” is not 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62820" name="Group 4"/>
          <p:cNvGrpSpPr/>
          <p:nvPr/>
        </p:nvGrpSpPr>
        <p:grpSpPr>
          <a:xfrm>
            <a:off x="3505200" y="3844925"/>
            <a:ext cx="1625600" cy="533400"/>
            <a:chOff x="3072" y="2976"/>
            <a:chExt cx="1024" cy="336"/>
          </a:xfrm>
        </p:grpSpPr>
        <p:sp>
          <p:nvSpPr>
            <p:cNvPr id="20494" name="Freeform 5"/>
            <p:cNvSpPr/>
            <p:nvPr/>
          </p:nvSpPr>
          <p:spPr>
            <a:xfrm>
              <a:off x="3072" y="3218"/>
              <a:ext cx="1024" cy="9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512" y="1"/>
                </a:cxn>
                <a:cxn ang="0">
                  <a:pos x="1024" y="9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95" name="Text Box 6"/>
            <p:cNvSpPr txBox="1"/>
            <p:nvPr/>
          </p:nvSpPr>
          <p:spPr>
            <a:xfrm>
              <a:off x="3552" y="297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2823" name="Group 7"/>
          <p:cNvGrpSpPr/>
          <p:nvPr/>
        </p:nvGrpSpPr>
        <p:grpSpPr>
          <a:xfrm>
            <a:off x="5105400" y="4073525"/>
            <a:ext cx="762000" cy="762000"/>
            <a:chOff x="3264" y="2112"/>
            <a:chExt cx="480" cy="480"/>
          </a:xfrm>
        </p:grpSpPr>
        <p:sp>
          <p:nvSpPr>
            <p:cNvPr id="20492" name="Oval 8"/>
            <p:cNvSpPr/>
            <p:nvPr/>
          </p:nvSpPr>
          <p:spPr>
            <a:xfrm>
              <a:off x="3312" y="2160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20493" name="Oval 9"/>
            <p:cNvSpPr/>
            <p:nvPr/>
          </p:nvSpPr>
          <p:spPr>
            <a:xfrm>
              <a:off x="3264" y="2112"/>
              <a:ext cx="480" cy="48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</p:grpSp>
      <p:grpSp>
        <p:nvGrpSpPr>
          <p:cNvPr id="162826" name="Group 10"/>
          <p:cNvGrpSpPr/>
          <p:nvPr/>
        </p:nvGrpSpPr>
        <p:grpSpPr>
          <a:xfrm>
            <a:off x="2514600" y="4149725"/>
            <a:ext cx="990600" cy="685800"/>
            <a:chOff x="3264" y="1488"/>
            <a:chExt cx="624" cy="432"/>
          </a:xfrm>
        </p:grpSpPr>
        <p:sp>
          <p:nvSpPr>
            <p:cNvPr id="20490" name="Oval 11"/>
            <p:cNvSpPr/>
            <p:nvPr/>
          </p:nvSpPr>
          <p:spPr>
            <a:xfrm>
              <a:off x="3504" y="148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20491" name="Line 12"/>
            <p:cNvSpPr/>
            <p:nvPr/>
          </p:nvSpPr>
          <p:spPr>
            <a:xfrm flipV="1">
              <a:off x="3264" y="1776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62829" name="Group 13"/>
          <p:cNvGrpSpPr/>
          <p:nvPr/>
        </p:nvGrpSpPr>
        <p:grpSpPr>
          <a:xfrm>
            <a:off x="2794000" y="3124200"/>
            <a:ext cx="1031875" cy="1101725"/>
            <a:chOff x="1712" y="2042"/>
            <a:chExt cx="650" cy="694"/>
          </a:xfrm>
        </p:grpSpPr>
        <p:sp>
          <p:nvSpPr>
            <p:cNvPr id="20488" name="Freeform 14"/>
            <p:cNvSpPr/>
            <p:nvPr/>
          </p:nvSpPr>
          <p:spPr>
            <a:xfrm>
              <a:off x="1712" y="2200"/>
              <a:ext cx="568" cy="536"/>
            </a:xfrm>
            <a:custGeom>
              <a:avLst/>
              <a:gdLst/>
              <a:ahLst/>
              <a:cxnLst>
                <a:cxn ang="0">
                  <a:pos x="400" y="536"/>
                </a:cxn>
                <a:cxn ang="0">
                  <a:pos x="544" y="200"/>
                </a:cxn>
                <a:cxn ang="0">
                  <a:pos x="256" y="8"/>
                </a:cxn>
                <a:cxn ang="0">
                  <a:pos x="16" y="248"/>
                </a:cxn>
                <a:cxn ang="0">
                  <a:pos x="160" y="536"/>
                </a:cxn>
              </a:cxnLst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89" name="Text Box 15"/>
            <p:cNvSpPr txBox="1"/>
            <p:nvPr/>
          </p:nvSpPr>
          <p:spPr>
            <a:xfrm>
              <a:off x="2150" y="204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charRg st="91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And Another Example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4867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Alphabet still { 0, 1 }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operation of the automaton is not completely defined by the input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 input “11” the automata could be in either state 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>
          <a:xfrm>
            <a:off x="2895600" y="2286000"/>
            <a:ext cx="3352800" cy="1711325"/>
            <a:chOff x="1536" y="2234"/>
            <a:chExt cx="2112" cy="1078"/>
          </a:xfrm>
        </p:grpSpPr>
        <p:grpSp>
          <p:nvGrpSpPr>
            <p:cNvPr id="21509" name="Group 5"/>
            <p:cNvGrpSpPr/>
            <p:nvPr/>
          </p:nvGrpSpPr>
          <p:grpSpPr>
            <a:xfrm>
              <a:off x="2160" y="2736"/>
              <a:ext cx="1024" cy="336"/>
              <a:chOff x="3072" y="2976"/>
              <a:chExt cx="1024" cy="336"/>
            </a:xfrm>
          </p:grpSpPr>
          <p:sp>
            <p:nvSpPr>
              <p:cNvPr id="21519" name="Freeform 6"/>
              <p:cNvSpPr/>
              <p:nvPr/>
            </p:nvSpPr>
            <p:spPr>
              <a:xfrm>
                <a:off x="3072" y="3218"/>
                <a:ext cx="1024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512" y="1"/>
                  </a:cxn>
                  <a:cxn ang="0">
                    <a:pos x="1024" y="91"/>
                  </a:cxn>
                </a:cxnLst>
                <a:pathLst>
                  <a:path w="1024" h="94">
                    <a:moveTo>
                      <a:pt x="0" y="94"/>
                    </a:moveTo>
                    <a:cubicBezTo>
                      <a:pt x="85" y="78"/>
                      <a:pt x="341" y="2"/>
                      <a:pt x="512" y="1"/>
                    </a:cubicBezTo>
                    <a:cubicBezTo>
                      <a:pt x="683" y="0"/>
                      <a:pt x="917" y="72"/>
                      <a:pt x="1024" y="91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20" name="Text Box 7"/>
              <p:cNvSpPr txBox="1"/>
              <p:nvPr/>
            </p:nvSpPr>
            <p:spPr>
              <a:xfrm>
                <a:off x="3552" y="2976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510" name="Group 8"/>
            <p:cNvGrpSpPr/>
            <p:nvPr/>
          </p:nvGrpSpPr>
          <p:grpSpPr>
            <a:xfrm>
              <a:off x="3168" y="2832"/>
              <a:ext cx="480" cy="480"/>
              <a:chOff x="3264" y="2112"/>
              <a:chExt cx="480" cy="480"/>
            </a:xfrm>
          </p:grpSpPr>
          <p:sp>
            <p:nvSpPr>
              <p:cNvPr id="21517" name="Oval 9"/>
              <p:cNvSpPr/>
              <p:nvPr/>
            </p:nvSpPr>
            <p:spPr>
              <a:xfrm>
                <a:off x="3312" y="2160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21518" name="Oval 10"/>
              <p:cNvSpPr/>
              <p:nvPr/>
            </p:nvSpPr>
            <p:spPr>
              <a:xfrm>
                <a:off x="3264" y="2112"/>
                <a:ext cx="480" cy="48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511" name="Group 11"/>
            <p:cNvGrpSpPr/>
            <p:nvPr/>
          </p:nvGrpSpPr>
          <p:grpSpPr>
            <a:xfrm>
              <a:off x="1536" y="2880"/>
              <a:ext cx="624" cy="432"/>
              <a:chOff x="3264" y="1488"/>
              <a:chExt cx="624" cy="432"/>
            </a:xfrm>
          </p:grpSpPr>
          <p:sp>
            <p:nvSpPr>
              <p:cNvPr id="21515" name="Oval 12"/>
              <p:cNvSpPr/>
              <p:nvPr/>
            </p:nvSpPr>
            <p:spPr>
              <a:xfrm>
                <a:off x="3504" y="1488"/>
                <a:ext cx="384" cy="38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>
                  <a:latin typeface="Math A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21516" name="Line 13"/>
              <p:cNvSpPr/>
              <p:nvPr/>
            </p:nvSpPr>
            <p:spPr>
              <a:xfrm flipV="1">
                <a:off x="3264" y="1776"/>
                <a:ext cx="288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1512" name="Group 14"/>
            <p:cNvGrpSpPr/>
            <p:nvPr/>
          </p:nvGrpSpPr>
          <p:grpSpPr>
            <a:xfrm>
              <a:off x="1712" y="2234"/>
              <a:ext cx="650" cy="694"/>
              <a:chOff x="1712" y="2042"/>
              <a:chExt cx="650" cy="694"/>
            </a:xfrm>
          </p:grpSpPr>
          <p:sp>
            <p:nvSpPr>
              <p:cNvPr id="21513" name="Freeform 15"/>
              <p:cNvSpPr/>
              <p:nvPr/>
            </p:nvSpPr>
            <p:spPr>
              <a:xfrm>
                <a:off x="1712" y="2200"/>
                <a:ext cx="568" cy="536"/>
              </a:xfrm>
              <a:custGeom>
                <a:avLst/>
                <a:gdLst/>
                <a:ahLst/>
                <a:cxnLst>
                  <a:cxn ang="0">
                    <a:pos x="400" y="536"/>
                  </a:cxn>
                  <a:cxn ang="0">
                    <a:pos x="544" y="200"/>
                  </a:cxn>
                  <a:cxn ang="0">
                    <a:pos x="256" y="8"/>
                  </a:cxn>
                  <a:cxn ang="0">
                    <a:pos x="16" y="248"/>
                  </a:cxn>
                  <a:cxn ang="0">
                    <a:pos x="160" y="536"/>
                  </a:cxn>
                </a:cxnLst>
                <a:pathLst>
                  <a:path w="568" h="536">
                    <a:moveTo>
                      <a:pt x="400" y="536"/>
                    </a:moveTo>
                    <a:cubicBezTo>
                      <a:pt x="424" y="480"/>
                      <a:pt x="568" y="288"/>
                      <a:pt x="544" y="200"/>
                    </a:cubicBezTo>
                    <a:cubicBezTo>
                      <a:pt x="520" y="112"/>
                      <a:pt x="344" y="0"/>
                      <a:pt x="256" y="8"/>
                    </a:cubicBezTo>
                    <a:cubicBezTo>
                      <a:pt x="168" y="16"/>
                      <a:pt x="32" y="160"/>
                      <a:pt x="16" y="248"/>
                    </a:cubicBezTo>
                    <a:cubicBezTo>
                      <a:pt x="0" y="336"/>
                      <a:pt x="80" y="436"/>
                      <a:pt x="160" y="536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14" name="Text Box 16"/>
              <p:cNvSpPr txBox="1"/>
              <p:nvPr/>
            </p:nvSpPr>
            <p:spPr>
              <a:xfrm>
                <a:off x="2150" y="204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charRg st="2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charRg st="99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charRg st="99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>
                <a:ea typeface="宋体" panose="02010600030101010101" pitchFamily="2" charset="-122"/>
              </a:rPr>
              <a:t>Epsilon Moves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305800" cy="685800"/>
          </a:xfrm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anose="02010600030101010101" pitchFamily="2" charset="-122"/>
              </a:rPr>
              <a:t>Another kind of transition: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-moves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2532" name="Group 4"/>
          <p:cNvGrpSpPr/>
          <p:nvPr/>
        </p:nvGrpSpPr>
        <p:grpSpPr>
          <a:xfrm>
            <a:off x="2514600" y="2317750"/>
            <a:ext cx="2819400" cy="958850"/>
            <a:chOff x="2688" y="2948"/>
            <a:chExt cx="1776" cy="604"/>
          </a:xfrm>
        </p:grpSpPr>
        <p:sp>
          <p:nvSpPr>
            <p:cNvPr id="22536" name="Oval 5"/>
            <p:cNvSpPr/>
            <p:nvPr/>
          </p:nvSpPr>
          <p:spPr>
            <a:xfrm>
              <a:off x="2688" y="316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22537" name="Oval 6"/>
            <p:cNvSpPr/>
            <p:nvPr/>
          </p:nvSpPr>
          <p:spPr>
            <a:xfrm>
              <a:off x="4080" y="3168"/>
              <a:ext cx="38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22538" name="Freeform 7"/>
            <p:cNvSpPr/>
            <p:nvPr/>
          </p:nvSpPr>
          <p:spPr>
            <a:xfrm>
              <a:off x="3072" y="3218"/>
              <a:ext cx="1024" cy="9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512" y="1"/>
                </a:cxn>
                <a:cxn ang="0">
                  <a:pos x="1024" y="91"/>
                </a:cxn>
              </a:cxnLst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39" name="Text Box 8"/>
            <p:cNvSpPr txBox="1"/>
            <p:nvPr/>
          </p:nvSpPr>
          <p:spPr>
            <a:xfrm>
              <a:off x="3552" y="2948"/>
              <a:ext cx="2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2533" name="Rectangle 9"/>
          <p:cNvSpPr/>
          <p:nvPr/>
        </p:nvSpPr>
        <p:spPr>
          <a:xfrm>
            <a:off x="381000" y="3733800"/>
            <a:ext cx="8305800" cy="99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/>
            <a:r>
              <a:rPr lang="en-US" altLang="zh-CN">
                <a:ea typeface="宋体" panose="02010600030101010101" pitchFamily="2" charset="-122"/>
              </a:rPr>
              <a:t>Machine can move from state A to state B without reading input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2534" name="Text Box 10"/>
          <p:cNvSpPr txBox="1"/>
          <p:nvPr/>
        </p:nvSpPr>
        <p:spPr>
          <a:xfrm>
            <a:off x="2651125" y="2708275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5" name="Text Box 11"/>
          <p:cNvSpPr txBox="1"/>
          <p:nvPr/>
        </p:nvSpPr>
        <p:spPr>
          <a:xfrm>
            <a:off x="4800600" y="2743200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834d2a5-9e56-47ca-b5e4-ccad50b97ca1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ath A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ath A" pitchFamily="18" charset="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14470</Words>
  <Application>WPS 演示</Application>
  <PresentationFormat/>
  <Paragraphs>1558</Paragraphs>
  <Slides>65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Arial</vt:lpstr>
      <vt:lpstr>宋体</vt:lpstr>
      <vt:lpstr>Wingdings</vt:lpstr>
      <vt:lpstr>Math A</vt:lpstr>
      <vt:lpstr>Segoe Print</vt:lpstr>
      <vt:lpstr>Times New Roman</vt:lpstr>
      <vt:lpstr>Comic Sans MS</vt:lpstr>
      <vt:lpstr>Symbol</vt:lpstr>
      <vt:lpstr>微软雅黑</vt:lpstr>
      <vt:lpstr>Arial Unicode MS</vt:lpstr>
      <vt:lpstr>等线</vt:lpstr>
      <vt:lpstr>icfp99</vt:lpstr>
      <vt:lpstr>Lexical Analysis Implementation of R.E</vt:lpstr>
      <vt:lpstr>Outline</vt:lpstr>
      <vt:lpstr>Finite Automata</vt:lpstr>
      <vt:lpstr>Finite Automata</vt:lpstr>
      <vt:lpstr>Finite Automata State Graphs</vt:lpstr>
      <vt:lpstr>A Simple Example</vt:lpstr>
      <vt:lpstr>Another Simple Example</vt:lpstr>
      <vt:lpstr>And Another Example</vt:lpstr>
      <vt:lpstr>Epsilon Moves</vt:lpstr>
      <vt:lpstr>Deterministic and Nondeterministic Automata</vt:lpstr>
      <vt:lpstr>Execution of Finite Automata</vt:lpstr>
      <vt:lpstr>Acceptance of NFAs</vt:lpstr>
      <vt:lpstr>NFA vs. DFA (1)</vt:lpstr>
      <vt:lpstr>NFA vs. DFA (2)</vt:lpstr>
      <vt:lpstr>Outline</vt:lpstr>
      <vt:lpstr>Regular Expressions to Finite Automata</vt:lpstr>
      <vt:lpstr>Regular Expressions to NFA (1)</vt:lpstr>
      <vt:lpstr>Regular Expressions to NFA (2)</vt:lpstr>
      <vt:lpstr>Example of RegExp -&gt; NFA conversion</vt:lpstr>
      <vt:lpstr>Next</vt:lpstr>
      <vt:lpstr>NFA to DFA. The Trick</vt:lpstr>
      <vt:lpstr>NFA -&gt; DFA Example</vt:lpstr>
      <vt:lpstr>NFA to DFA. Remark</vt:lpstr>
      <vt:lpstr>Table Implementation of a DFA</vt:lpstr>
      <vt:lpstr>Implementation</vt:lpstr>
      <vt:lpstr>Implementation (Cont.)</vt:lpstr>
      <vt:lpstr>Minimize DFA state number</vt:lpstr>
      <vt:lpstr>Outline</vt:lpstr>
      <vt:lpstr>Max length match (example)</vt:lpstr>
      <vt:lpstr>Max length match (example)</vt:lpstr>
      <vt:lpstr>PowerPoint 演示文稿</vt:lpstr>
      <vt:lpstr>PowerPoint 演示文稿</vt:lpstr>
      <vt:lpstr>Max length match (example)</vt:lpstr>
      <vt:lpstr>Max length match (example)</vt:lpstr>
      <vt:lpstr>Max length match (example)</vt:lpstr>
      <vt:lpstr>Max length match (example)</vt:lpstr>
      <vt:lpstr>Max length match (example)</vt:lpstr>
      <vt:lpstr>Max length match (example)</vt:lpstr>
      <vt:lpstr>Max length match (example)</vt:lpstr>
      <vt:lpstr>Max length match (example)</vt:lpstr>
      <vt:lpstr>Max length match (example)</vt:lpstr>
      <vt:lpstr>Max length match (example)</vt:lpstr>
      <vt:lpstr>Max length match (example)</vt:lpstr>
      <vt:lpstr>Max length match (example)</vt:lpstr>
      <vt:lpstr>Max length match (example)</vt:lpstr>
      <vt:lpstr>Max length match (example)</vt:lpstr>
      <vt:lpstr>Max length match (example)</vt:lpstr>
      <vt:lpstr>Priority Rule</vt:lpstr>
      <vt:lpstr>Muti-match select (example)</vt:lpstr>
      <vt:lpstr>Muti-match select (example)</vt:lpstr>
      <vt:lpstr>Outline</vt:lpstr>
      <vt:lpstr>what does lex do?</vt:lpstr>
      <vt:lpstr>PowerPoint 演示文稿</vt:lpstr>
      <vt:lpstr>Lex specification of tokens</vt:lpstr>
      <vt:lpstr>Lex specification of tokens (Cont’d)</vt:lpstr>
      <vt:lpstr>Use start state</vt:lpstr>
      <vt:lpstr>scanner comparison</vt:lpstr>
      <vt:lpstr>Outline</vt:lpstr>
      <vt:lpstr>Lexical in Tiger Language </vt:lpstr>
      <vt:lpstr>Lexical in Tiger Language </vt:lpstr>
      <vt:lpstr>Lexical in Tiger Language </vt:lpstr>
      <vt:lpstr>Lexical in Tiger Language </vt:lpstr>
      <vt:lpstr>Lexical in Tiger Language </vt:lpstr>
      <vt:lpstr>Lexical in Tiger Language </vt:lpstr>
      <vt:lpstr>Summary:     Automata theory                 Programming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Binyu Zang</dc:creator>
  <cp:lastModifiedBy>李昱翰</cp:lastModifiedBy>
  <cp:revision>273</cp:revision>
  <dcterms:created xsi:type="dcterms:W3CDTF">2000-01-15T07:54:00Z</dcterms:created>
  <dcterms:modified xsi:type="dcterms:W3CDTF">2022-10-05T02:19:57Z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3B10D1B114BE4114B1C7CE06BD51D6B8</vt:lpwstr>
  </property>
  <property fmtid="{D5CDD505-2E9C-101B-9397-08002B2CF9AE}" pid="3" name="KSOProductBuildVer">
    <vt:lpwstr>2052-11.1.0.12358</vt:lpwstr>
  </property>
</Properties>
</file>