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457" r:id="rId3"/>
    <p:sldId id="458" r:id="rId4"/>
    <p:sldId id="520" r:id="rId5"/>
    <p:sldId id="459" r:id="rId6"/>
    <p:sldId id="460" r:id="rId7"/>
    <p:sldId id="461" r:id="rId8"/>
    <p:sldId id="462" r:id="rId9"/>
    <p:sldId id="463" r:id="rId10"/>
    <p:sldId id="464" r:id="rId11"/>
    <p:sldId id="521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522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23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3" r:id="rId63"/>
    <p:sldId id="514" r:id="rId64"/>
    <p:sldId id="515" r:id="rId65"/>
    <p:sldId id="516" r:id="rId66"/>
    <p:sldId id="524" r:id="rId67"/>
    <p:sldId id="525" r:id="rId68"/>
    <p:sldId id="526" r:id="rId69"/>
    <p:sldId id="527" r:id="rId70"/>
    <p:sldId id="528" r:id="rId71"/>
    <p:sldId id="529" r:id="rId72"/>
    <p:sldId id="539" r:id="rId73"/>
    <p:sldId id="530" r:id="rId74"/>
    <p:sldId id="531" r:id="rId75"/>
    <p:sldId id="532" r:id="rId76"/>
    <p:sldId id="533" r:id="rId77"/>
    <p:sldId id="534" r:id="rId78"/>
    <p:sldId id="535" r:id="rId79"/>
    <p:sldId id="536" r:id="rId80"/>
    <p:sldId id="537" r:id="rId81"/>
    <p:sldId id="433" r:id="rId82"/>
    <p:sldId id="394" r:id="rId83"/>
    <p:sldId id="422" r:id="rId84"/>
    <p:sldId id="423" r:id="rId85"/>
    <p:sldId id="424" r:id="rId86"/>
    <p:sldId id="395" r:id="rId87"/>
    <p:sldId id="396" r:id="rId88"/>
    <p:sldId id="397" r:id="rId89"/>
    <p:sldId id="398" r:id="rId90"/>
    <p:sldId id="399" r:id="rId91"/>
    <p:sldId id="400" r:id="rId92"/>
    <p:sldId id="401" r:id="rId93"/>
    <p:sldId id="403" r:id="rId94"/>
    <p:sldId id="436" r:id="rId95"/>
    <p:sldId id="402" r:id="rId96"/>
  </p:sldIdLst>
  <p:sldSz cx="9144000" cy="6858000" type="screen4x3"/>
  <p:notesSz cx="6858000" cy="9144000"/>
  <p:custDataLst>
    <p:tags r:id="rId10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1776"/>
    <p:restoredTop sz="95907"/>
  </p:normalViewPr>
  <p:slideViewPr>
    <p:cSldViewPr showGuides="1">
      <p:cViewPr varScale="1">
        <p:scale>
          <a:sx n="67" d="100"/>
          <a:sy n="67" d="100"/>
        </p:scale>
        <p:origin x="10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07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-11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notesMaster" Target="notesMasters/notesMaster1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gs" Target="tags/tag3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86300" y="1600200"/>
            <a:ext cx="40767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Introduction to Parsing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Parser overview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Context-free grammars (CFG’s)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Derivations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Ambiguities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Context-Free Grammars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Programming language constructs have recursive structure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EXPR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Binop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OpExp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or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Context-free grammars are a natural notation for this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recursive structure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CFGs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CFG consists of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set of </a:t>
            </a:r>
            <a:r>
              <a:rPr lang="en-US" altLang="zh-CN" i="1" dirty="0">
                <a:ea typeface="宋体" panose="02010600030101010101" pitchFamily="2" charset="-122"/>
              </a:rPr>
              <a:t>terminals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set of </a:t>
            </a:r>
            <a:r>
              <a:rPr lang="en-US" altLang="zh-CN" i="1" dirty="0">
                <a:ea typeface="宋体" panose="02010600030101010101" pitchFamily="2" charset="-122"/>
              </a:rPr>
              <a:t>non-terminals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ea typeface="宋体" panose="02010600030101010101" pitchFamily="2" charset="-122"/>
              </a:rPr>
              <a:t>start symbol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(a non-terminal)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set of </a:t>
            </a:r>
            <a:r>
              <a:rPr lang="en-US" altLang="zh-CN" i="1" dirty="0">
                <a:ea typeface="宋体" panose="02010600030101010101" pitchFamily="2" charset="-122"/>
              </a:rPr>
              <a:t>productions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Assuming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i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 N</a:t>
            </a:r>
            <a:r>
              <a:rPr lang="en-US" altLang="zh-CN" dirty="0">
                <a:ea typeface="宋体" panose="02010600030101010101" pitchFamily="2" charset="-122"/>
              </a:rPr>
              <a:t>, a production has the following forms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X </a:t>
            </a:r>
            <a:r>
              <a:rPr lang="en-US" altLang="zh-CN" b="1" i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      , or        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X </a:t>
            </a:r>
            <a:r>
              <a:rPr lang="en-US" altLang="zh-CN" b="1" i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...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where  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N </a:t>
            </a:r>
            <a:r>
              <a:rPr lang="en-US" altLang="zh-CN" b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Notational Conventions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these lecture notes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Non-terminals are written upper-case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Terminals are written lower-case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start symbol is the left-hand side of the first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Productions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X  , X left side,  right side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production X  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X  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… , X   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with the same left hand side can be written as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X  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| 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| … |  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 of CFGs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文本框 4"/>
          <p:cNvSpPr txBox="1"/>
          <p:nvPr/>
        </p:nvSpPr>
        <p:spPr>
          <a:xfrm>
            <a:off x="685800" y="2057400"/>
            <a:ext cx="6411913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Exp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id  		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(IdExp)</a:t>
            </a:r>
            <a:endParaRPr lang="en-US" altLang="zh-CN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num  	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(NumExp)</a:t>
            </a:r>
            <a:endParaRPr lang="en-US" altLang="zh-CN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Exp Binop Exp  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(OpExp)</a:t>
            </a:r>
            <a:endParaRPr lang="en-US" altLang="zh-CN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(Stm, Exp)  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(EseqExp)</a:t>
            </a:r>
            <a:endParaRPr lang="en-US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 of CFGs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Simple arithmetic expressions: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981325" y="2438400"/>
          <a:ext cx="3411538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965200" imgH="889000" progId="Equation.DSMT4">
                  <p:embed/>
                </p:oleObj>
              </mc:Choice>
              <mc:Fallback>
                <p:oleObj name="" r:id="rId1" imgW="965200" imgH="889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1325" y="2438400"/>
                        <a:ext cx="3411538" cy="314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Language of a CFG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Read productions as replacement rules: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...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Means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 can be replaced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...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Means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 can be erased (replaced with empty string)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Key Ideas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Begin with a string consisting of the start symbol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Replace any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in the string by a right-hand side of some production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ea typeface="宋体" panose="02010600030101010101" pitchFamily="2" charset="-122"/>
              </a:rPr>
              <a:t>	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 startAt="3"/>
            </a:pPr>
            <a:r>
              <a:rPr lang="en-US" altLang="zh-CN" dirty="0">
                <a:ea typeface="宋体" panose="02010600030101010101" pitchFamily="2" charset="-122"/>
              </a:rPr>
              <a:t>Repeat (2) until there are no non-terminals in the string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Language of a CFG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More formally, write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i-1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… Y</a:t>
            </a:r>
            <a:r>
              <a:rPr lang="en-US" altLang="zh-CN" baseline="-25000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i+1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if there is a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Language of a CFG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Write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if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in 0 or more steps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Parser overview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Context-free grammars (CFG’s)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Derivations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Ambiguities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Language of a CFG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be a context-free grammar with start symbol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. Then the language of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 is: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{ a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a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| 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a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a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and every a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is a terminal 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Terminals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Terminals are called because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there are no rules for replacing them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Once generated, terminals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permanent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Terminals ought to be tokens of the language 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L(G) </a:t>
            </a:r>
            <a:r>
              <a:rPr lang="en-US" altLang="zh-CN" dirty="0">
                <a:ea typeface="宋体" panose="02010600030101010101" pitchFamily="2" charset="-122"/>
              </a:rPr>
              <a:t>is the language of CFG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Strings of balanced parentheses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Two grammars: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990600" y="4203700"/>
          <a:ext cx="2438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74065" imgH="431800" progId="Equation.DSMT4">
                  <p:embed/>
                </p:oleObj>
              </mc:Choice>
              <mc:Fallback>
                <p:oleObj name="" r:id="rId1" imgW="774065" imgH="431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203700"/>
                        <a:ext cx="24384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5105400" y="4203700"/>
          <a:ext cx="2438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74065" imgH="431800" progId="Equation.DSMT4">
                  <p:embed/>
                </p:oleObj>
              </mc:Choice>
              <mc:Fallback>
                <p:oleObj name="" r:id="rId3" imgW="774065" imgH="43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4203700"/>
                        <a:ext cx="24384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6019800" y="2484438"/>
          <a:ext cx="2209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711200" imgH="279400" progId="Equation.DSMT4">
                  <p:embed/>
                </p:oleObj>
              </mc:Choice>
              <mc:Fallback>
                <p:oleObj name="" r:id="rId5" imgW="711200" imgH="27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2484438"/>
                        <a:ext cx="2209800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7"/>
          <p:cNvSpPr txBox="1"/>
          <p:nvPr/>
        </p:nvSpPr>
        <p:spPr>
          <a:xfrm>
            <a:off x="4038600" y="45847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7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000" y="1905000"/>
            <a:ext cx="79248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id  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IdExp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num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NumExp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Binop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OpExp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Some elements of the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id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id + num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id * id + num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(id:=num, id)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Arithmetic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Simple arithmetic expressions: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Some elements of the language: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447800" y="2209800"/>
          <a:ext cx="54102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574800" imgH="203200" progId="Equation.DSMT4">
                  <p:embed/>
                </p:oleObj>
              </mc:Choice>
              <mc:Fallback>
                <p:oleObj name="" r:id="rId1" imgW="1574800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5410200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133600" y="3657600"/>
          <a:ext cx="43434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56665" imgH="673100" progId="Equation.DSMT4">
                  <p:embed/>
                </p:oleObj>
              </mc:Choice>
              <mc:Fallback>
                <p:oleObj name="" r:id="rId3" imgW="1256665" imgH="673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4343400" cy="232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The idea of a CFG is a big step.  But: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Membership in a language is “yes” or “no”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parse tree of the input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Must handle errors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gracefully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Need an implementation of CFG’s (e.g., bison)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7965" y="4657725"/>
            <a:ext cx="28549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需要尝试修复错误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Notes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Form of the grammar</a:t>
            </a:r>
            <a:r>
              <a:rPr lang="en-US" altLang="zh-CN" dirty="0">
                <a:ea typeface="宋体" panose="02010600030101010101" pitchFamily="2" charset="-122"/>
              </a:rPr>
              <a:t> is important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Many grammars generate the same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Tools are sensitive to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Note: Tools for regular languages (e.g., flex) are also sensitive to the form of the regular expression, but this is rarely a problem in practice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Parser overview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Context-free grammars (CFG’s)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Derivations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ea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ea"/>
              </a:rPr>
              <a:t>派生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ea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Ambiguities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Derivations and Parse Trees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i="1" dirty="0">
                <a:ea typeface="宋体" panose="02010600030101010101" pitchFamily="2" charset="-122"/>
              </a:rPr>
              <a:t> derivation </a:t>
            </a:r>
            <a:r>
              <a:rPr lang="en-US" altLang="zh-CN" dirty="0">
                <a:ea typeface="宋体" panose="02010600030101010101" pitchFamily="2" charset="-122"/>
              </a:rPr>
              <a:t>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sequence of productions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chemeClr val="accent2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A derivation can be drawn as a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 symbol is the tree’s root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a production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add children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…, Y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to node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Parser overview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Context-free grammars (CFG’s)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Derivations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Ambiguities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4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Grammar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String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447800" y="2209800"/>
          <a:ext cx="54102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74800" imgH="203200" progId="Equation.DSMT4">
                  <p:embed/>
                </p:oleObj>
              </mc:Choice>
              <mc:Fallback>
                <p:oleObj name="" r:id="rId1" imgW="15748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5410200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482725" y="3657600"/>
          <a:ext cx="2632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61365" imgH="177800" progId="Equation.DSMT4">
                  <p:embed/>
                </p:oleObj>
              </mc:Choice>
              <mc:Fallback>
                <p:oleObj name="" r:id="rId3" imgW="761365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725" y="3657600"/>
                        <a:ext cx="263207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Example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85788" y="1905000"/>
          <a:ext cx="295116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65200" imgH="1346200" progId="Equation.DSMT4">
                  <p:embed/>
                </p:oleObj>
              </mc:Choice>
              <mc:Fallback>
                <p:oleObj name="" r:id="rId1" imgW="965200" imgH="1346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8" y="1905000"/>
                        <a:ext cx="2951162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845" name="AutoShape 5"/>
          <p:cNvCxnSpPr>
            <a:stCxn id="35849" idx="2"/>
            <a:endCxn id="35850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46" name="Text Box 6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5847" name="AutoShape 7"/>
          <p:cNvCxnSpPr>
            <a:stCxn id="35849" idx="0"/>
            <a:endCxn id="35846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848" name="AutoShape 8"/>
          <p:cNvCxnSpPr>
            <a:stCxn id="35853" idx="0"/>
            <a:endCxn id="35846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49" name="Text Box 9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Text Box 10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5851" name="AutoShape 11"/>
          <p:cNvCxnSpPr>
            <a:stCxn id="35846" idx="2"/>
            <a:endCxn id="35854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52" name="Text Box 12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Text Box 13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Text Box 14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5855" name="AutoShape 15"/>
          <p:cNvCxnSpPr>
            <a:stCxn id="35849" idx="2"/>
            <a:endCxn id="35852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56" name="Text Box 17"/>
          <p:cNvSpPr txBox="1"/>
          <p:nvPr/>
        </p:nvSpPr>
        <p:spPr>
          <a:xfrm>
            <a:off x="7772400" y="4038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5857" name="AutoShape 18"/>
          <p:cNvCxnSpPr>
            <a:stCxn id="35853" idx="2"/>
            <a:endCxn id="35856" idx="0"/>
          </p:cNvCxnSpPr>
          <p:nvPr/>
        </p:nvCxnSpPr>
        <p:spPr>
          <a:xfrm>
            <a:off x="80772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58" name="Text Box 19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5859" name="AutoShape 20"/>
          <p:cNvCxnSpPr>
            <a:stCxn id="35849" idx="2"/>
            <a:endCxn id="35858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60" name="Text Box 21"/>
          <p:cNvSpPr txBox="1"/>
          <p:nvPr/>
        </p:nvSpPr>
        <p:spPr>
          <a:xfrm>
            <a:off x="57912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5861" name="Text Box 22"/>
          <p:cNvSpPr txBox="1"/>
          <p:nvPr/>
        </p:nvSpPr>
        <p:spPr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5862" name="AutoShape 23"/>
          <p:cNvCxnSpPr>
            <a:stCxn id="35850" idx="2"/>
            <a:endCxn id="35861" idx="0"/>
          </p:cNvCxnSpPr>
          <p:nvPr/>
        </p:nvCxnSpPr>
        <p:spPr>
          <a:xfrm>
            <a:off x="4457700" y="4557713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863" name="AutoShape 24"/>
          <p:cNvCxnSpPr>
            <a:stCxn id="35852" idx="2"/>
            <a:endCxn id="35860" idx="0"/>
          </p:cNvCxnSpPr>
          <p:nvPr/>
        </p:nvCxnSpPr>
        <p:spPr>
          <a:xfrm>
            <a:off x="6134100" y="4557713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in Detail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Text Box 5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69" name="Object 20"/>
          <p:cNvGraphicFramePr>
            <a:graphicFrameLocks noChangeAspect="1"/>
          </p:cNvGraphicFramePr>
          <p:nvPr/>
        </p:nvGraphicFramePr>
        <p:xfrm>
          <a:off x="1517650" y="3632200"/>
          <a:ext cx="1087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55600" imgH="215900" progId="Equation.DSMT4">
                  <p:embed/>
                </p:oleObj>
              </mc:Choice>
              <mc:Fallback>
                <p:oleObj name="" r:id="rId1" imgW="355600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7650" y="3632200"/>
                        <a:ext cx="108743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in Detail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1128713" y="3302000"/>
          <a:ext cx="18637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609600" imgH="431800" progId="Equation.DSMT4">
                  <p:embed/>
                </p:oleObj>
              </mc:Choice>
              <mc:Fallback>
                <p:oleObj name="" r:id="rId1" imgW="609600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8713" y="3302000"/>
                        <a:ext cx="1863725" cy="131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7894" name="AutoShape 6"/>
          <p:cNvCxnSpPr>
            <a:stCxn id="37896" idx="0"/>
            <a:endCxn id="37893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895" name="AutoShape 7"/>
          <p:cNvCxnSpPr>
            <a:stCxn id="37898" idx="0"/>
            <a:endCxn id="37893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7896" name="Text Box 8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7897" name="AutoShape 10"/>
          <p:cNvCxnSpPr>
            <a:stCxn id="37893" idx="2"/>
            <a:endCxn id="37899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7898" name="Text Box 12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7899" name="Text Box 13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in Detail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798513" y="2933700"/>
          <a:ext cx="25241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25500" imgH="673100" progId="Equation.DSMT4">
                  <p:embed/>
                </p:oleObj>
              </mc:Choice>
              <mc:Fallback>
                <p:oleObj name="" r:id="rId1" imgW="825500" imgH="673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8513" y="2933700"/>
                        <a:ext cx="252412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17" name="AutoShape 4"/>
          <p:cNvCxnSpPr>
            <a:stCxn id="38921" idx="2"/>
            <a:endCxn id="38922" idx="0"/>
          </p:cNvCxnSpPr>
          <p:nvPr/>
        </p:nvCxnSpPr>
        <p:spPr>
          <a:xfrm flipH="1">
            <a:off x="4533900" y="3414713"/>
            <a:ext cx="8001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918" name="Text Box 5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8919" name="AutoShape 6"/>
          <p:cNvCxnSpPr>
            <a:stCxn id="38921" idx="0"/>
            <a:endCxn id="38918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920" name="AutoShape 7"/>
          <p:cNvCxnSpPr>
            <a:stCxn id="38925" idx="0"/>
            <a:endCxn id="38918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921" name="Text Box 8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Text Box 9"/>
          <p:cNvSpPr txBox="1"/>
          <p:nvPr/>
        </p:nvSpPr>
        <p:spPr>
          <a:xfrm>
            <a:off x="4191000" y="4038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8923" name="AutoShape 10"/>
          <p:cNvCxnSpPr>
            <a:stCxn id="38918" idx="2"/>
            <a:endCxn id="38926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924" name="Text Box 11"/>
          <p:cNvSpPr txBox="1"/>
          <p:nvPr/>
        </p:nvSpPr>
        <p:spPr>
          <a:xfrm>
            <a:off x="5867400" y="4038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Text Box 12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6" name="Text Box 13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8927" name="AutoShape 14"/>
          <p:cNvCxnSpPr>
            <a:stCxn id="38921" idx="2"/>
            <a:endCxn id="38924" idx="0"/>
          </p:cNvCxnSpPr>
          <p:nvPr/>
        </p:nvCxnSpPr>
        <p:spPr>
          <a:xfrm>
            <a:off x="5334000" y="3414713"/>
            <a:ext cx="8763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928" name="Text Box 17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8929" name="AutoShape 18"/>
          <p:cNvCxnSpPr>
            <a:stCxn id="38921" idx="2"/>
            <a:endCxn id="38928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in Detail (4)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642938" y="2603500"/>
          <a:ext cx="2835275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927100" imgH="889000" progId="Equation.DSMT4">
                  <p:embed/>
                </p:oleObj>
              </mc:Choice>
              <mc:Fallback>
                <p:oleObj name="" r:id="rId1" imgW="927100" imgH="889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8" y="2603500"/>
                        <a:ext cx="2835275" cy="271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941" name="AutoShape 19"/>
          <p:cNvCxnSpPr>
            <a:stCxn id="39945" idx="2"/>
            <a:endCxn id="39946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42" name="Text Box 20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9943" name="AutoShape 21"/>
          <p:cNvCxnSpPr>
            <a:stCxn id="39945" idx="0"/>
            <a:endCxn id="39942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44" name="AutoShape 22"/>
          <p:cNvCxnSpPr>
            <a:stCxn id="39949" idx="0"/>
            <a:endCxn id="39942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45" name="Text Box 23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Text Box 24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9947" name="AutoShape 25"/>
          <p:cNvCxnSpPr>
            <a:stCxn id="39942" idx="2"/>
            <a:endCxn id="39950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48" name="Text Box 26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9949" name="Text Box 27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Text Box 28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9951" name="AutoShape 29"/>
          <p:cNvCxnSpPr>
            <a:stCxn id="39945" idx="2"/>
            <a:endCxn id="39948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52" name="Text Box 32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9953" name="AutoShape 33"/>
          <p:cNvCxnSpPr>
            <a:stCxn id="39945" idx="2"/>
            <a:endCxn id="39952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54" name="Text Box 35"/>
          <p:cNvSpPr txBox="1"/>
          <p:nvPr/>
        </p:nvSpPr>
        <p:spPr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39955" name="AutoShape 36"/>
          <p:cNvCxnSpPr>
            <a:stCxn id="39946" idx="2"/>
            <a:endCxn id="39954" idx="0"/>
          </p:cNvCxnSpPr>
          <p:nvPr/>
        </p:nvCxnSpPr>
        <p:spPr>
          <a:xfrm>
            <a:off x="4457700" y="4557713"/>
            <a:ext cx="0" cy="4857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in Detail (5)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623888" y="2254250"/>
          <a:ext cx="2873375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939800" imgH="1117600" progId="Equation.DSMT4">
                  <p:embed/>
                </p:oleObj>
              </mc:Choice>
              <mc:Fallback>
                <p:oleObj name="" r:id="rId1" imgW="939800" imgH="1117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888" y="2254250"/>
                        <a:ext cx="2873375" cy="341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965" name="AutoShape 4"/>
          <p:cNvCxnSpPr>
            <a:stCxn id="40969" idx="2"/>
            <a:endCxn id="40970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66" name="Text Box 5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0967" name="AutoShape 6"/>
          <p:cNvCxnSpPr>
            <a:stCxn id="40969" idx="0"/>
            <a:endCxn id="40966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968" name="AutoShape 7"/>
          <p:cNvCxnSpPr>
            <a:stCxn id="40973" idx="0"/>
            <a:endCxn id="40966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69" name="Text Box 8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Text Box 9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0971" name="AutoShape 10"/>
          <p:cNvCxnSpPr>
            <a:stCxn id="40966" idx="2"/>
            <a:endCxn id="40974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72" name="Text Box 11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3" name="Text Box 12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4" name="Text Box 13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0975" name="AutoShape 14"/>
          <p:cNvCxnSpPr>
            <a:stCxn id="40969" idx="2"/>
            <a:endCxn id="40972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76" name="Text Box 17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0977" name="AutoShape 18"/>
          <p:cNvCxnSpPr>
            <a:stCxn id="40969" idx="2"/>
            <a:endCxn id="40976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78" name="Text Box 19"/>
          <p:cNvSpPr txBox="1"/>
          <p:nvPr/>
        </p:nvSpPr>
        <p:spPr>
          <a:xfrm>
            <a:off x="57912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9" name="Text Box 20"/>
          <p:cNvSpPr txBox="1"/>
          <p:nvPr/>
        </p:nvSpPr>
        <p:spPr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0980" name="AutoShape 21"/>
          <p:cNvCxnSpPr>
            <a:stCxn id="40970" idx="2"/>
            <a:endCxn id="40979" idx="0"/>
          </p:cNvCxnSpPr>
          <p:nvPr/>
        </p:nvCxnSpPr>
        <p:spPr>
          <a:xfrm>
            <a:off x="4457700" y="4557713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981" name="AutoShape 22"/>
          <p:cNvCxnSpPr>
            <a:stCxn id="40972" idx="2"/>
            <a:endCxn id="40978" idx="0"/>
          </p:cNvCxnSpPr>
          <p:nvPr/>
        </p:nvCxnSpPr>
        <p:spPr>
          <a:xfrm>
            <a:off x="6134100" y="4557713"/>
            <a:ext cx="0" cy="4857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 in Detail (6)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585788" y="1905000"/>
          <a:ext cx="295116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965200" imgH="1346200" progId="Equation.DSMT4">
                  <p:embed/>
                </p:oleObj>
              </mc:Choice>
              <mc:Fallback>
                <p:oleObj name="" r:id="rId1" imgW="965200" imgH="1346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8" y="1905000"/>
                        <a:ext cx="2951162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989" name="AutoShape 4"/>
          <p:cNvCxnSpPr>
            <a:stCxn id="41993" idx="2"/>
            <a:endCxn id="41994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990" name="Text Box 5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1991" name="AutoShape 6"/>
          <p:cNvCxnSpPr>
            <a:stCxn id="41993" idx="0"/>
            <a:endCxn id="41990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92" name="AutoShape 7"/>
          <p:cNvCxnSpPr>
            <a:stCxn id="41997" idx="0"/>
            <a:endCxn id="41990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993" name="Text Box 8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1994" name="Text Box 9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1995" name="AutoShape 10"/>
          <p:cNvCxnSpPr>
            <a:stCxn id="41990" idx="2"/>
            <a:endCxn id="41998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996" name="Text Box 11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1997" name="Text Box 12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1998" name="Text Box 13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1999" name="AutoShape 14"/>
          <p:cNvCxnSpPr>
            <a:stCxn id="41993" idx="2"/>
            <a:endCxn id="41996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2000" name="Text Box 15"/>
          <p:cNvSpPr txBox="1"/>
          <p:nvPr/>
        </p:nvSpPr>
        <p:spPr>
          <a:xfrm>
            <a:off x="7772400" y="4038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2001" name="AutoShape 16"/>
          <p:cNvCxnSpPr>
            <a:stCxn id="41997" idx="2"/>
            <a:endCxn id="42000" idx="0"/>
          </p:cNvCxnSpPr>
          <p:nvPr/>
        </p:nvCxnSpPr>
        <p:spPr>
          <a:xfrm>
            <a:off x="8077200" y="3414713"/>
            <a:ext cx="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2002" name="Text Box 17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2003" name="AutoShape 18"/>
          <p:cNvCxnSpPr>
            <a:stCxn id="41993" idx="2"/>
            <a:endCxn id="42002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2004" name="Text Box 19"/>
          <p:cNvSpPr txBox="1"/>
          <p:nvPr/>
        </p:nvSpPr>
        <p:spPr>
          <a:xfrm>
            <a:off x="57912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2005" name="Text Box 20"/>
          <p:cNvSpPr txBox="1"/>
          <p:nvPr/>
        </p:nvSpPr>
        <p:spPr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2006" name="AutoShape 21"/>
          <p:cNvCxnSpPr>
            <a:stCxn id="41994" idx="2"/>
            <a:endCxn id="42005" idx="0"/>
          </p:cNvCxnSpPr>
          <p:nvPr/>
        </p:nvCxnSpPr>
        <p:spPr>
          <a:xfrm>
            <a:off x="4457700" y="4557713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007" name="AutoShape 22"/>
          <p:cNvCxnSpPr>
            <a:stCxn id="41996" idx="2"/>
            <a:endCxn id="42004" idx="0"/>
          </p:cNvCxnSpPr>
          <p:nvPr/>
        </p:nvCxnSpPr>
        <p:spPr>
          <a:xfrm>
            <a:off x="6134100" y="4557713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Notes on Derivations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parse tree has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Terminals at the leaves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Non-terminals at the interior nodes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in-order traversal(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中序遍历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of the leaves is the original input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parse tree shows the association of operations, the input string does not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Left-most and Right-most Derivations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Two choices to be made in each step in a derivation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Which nonterminal to replace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Which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alternative to use for that nonterminal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Languages and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Formal languages are very important in CS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Especially in programming languages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Regular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weakest formal languages widely used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Many applications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will also study context-free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Left-most and Right-most Derivations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 sz="half"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400" dirty="0">
                <a:ea typeface="宋体" panose="02010600030101010101" pitchFamily="2" charset="-122"/>
              </a:rPr>
              <a:t>The example is a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left-most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derivation(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最左派生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At each step, replace the left-most non-terminal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400" dirty="0">
                <a:ea typeface="宋体" panose="02010600030101010101" pitchFamily="2" charset="-122"/>
              </a:rPr>
              <a:t>There is an equivalent notion of a </a:t>
            </a:r>
            <a:r>
              <a:rPr lang="en-US" altLang="zh-CN" sz="2400" i="1" dirty="0">
                <a:ea typeface="宋体" panose="02010600030101010101" pitchFamily="2" charset="-122"/>
              </a:rPr>
              <a:t>right-most </a:t>
            </a:r>
            <a:r>
              <a:rPr lang="en-US" altLang="zh-CN" sz="2400" dirty="0">
                <a:ea typeface="宋体" panose="02010600030101010101" pitchFamily="2" charset="-122"/>
              </a:rPr>
              <a:t>derivation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ea typeface="宋体" panose="02010600030101010101" pitchFamily="2" charset="-122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876800" y="1828800"/>
          <a:ext cx="29511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65200" imgH="1346200" progId="Equation.DSMT4">
                  <p:embed/>
                </p:oleObj>
              </mc:Choice>
              <mc:Fallback>
                <p:oleObj name="" r:id="rId1" imgW="965200" imgH="1346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00" y="1828800"/>
                        <a:ext cx="2951163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Right-most Derivation in Detail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1517650" y="3632200"/>
          <a:ext cx="1087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55600" imgH="215900" progId="Equation.DSMT4">
                  <p:embed/>
                </p:oleObj>
              </mc:Choice>
              <mc:Fallback>
                <p:oleObj name="" r:id="rId1" imgW="355600" imgH="2159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7650" y="3632200"/>
                        <a:ext cx="108743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Right-most Derivation in Detail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1128713" y="3302000"/>
          <a:ext cx="18637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609600" imgH="431800" progId="Equation.DSMT4">
                  <p:embed/>
                </p:oleObj>
              </mc:Choice>
              <mc:Fallback>
                <p:oleObj name="" r:id="rId1" imgW="6096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8713" y="3302000"/>
                        <a:ext cx="1863725" cy="131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4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7110" name="AutoShape 5"/>
          <p:cNvCxnSpPr>
            <a:stCxn id="47112" idx="0"/>
            <a:endCxn id="47109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11" name="AutoShape 6"/>
          <p:cNvCxnSpPr>
            <a:stCxn id="47114" idx="0"/>
            <a:endCxn id="47109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7112" name="Text Box 7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7113" name="AutoShape 8"/>
          <p:cNvCxnSpPr>
            <a:stCxn id="47109" idx="2"/>
            <a:endCxn id="47115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7114" name="Text Box 9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5" name="Text Box 10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Right-most Derivation in Detail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1089025" y="2933700"/>
          <a:ext cx="19415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35000" imgH="673100" progId="Equation.DSMT4">
                  <p:embed/>
                </p:oleObj>
              </mc:Choice>
              <mc:Fallback>
                <p:oleObj name="" r:id="rId1" imgW="635000" imgH="673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9025" y="2933700"/>
                        <a:ext cx="1941513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18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8134" name="AutoShape 19"/>
          <p:cNvCxnSpPr>
            <a:stCxn id="48136" idx="0"/>
            <a:endCxn id="48133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35" name="AutoShape 20"/>
          <p:cNvCxnSpPr>
            <a:stCxn id="48138" idx="0"/>
            <a:endCxn id="48133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136" name="Text Box 21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8137" name="AutoShape 23"/>
          <p:cNvCxnSpPr>
            <a:stCxn id="48133" idx="2"/>
            <a:endCxn id="48139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138" name="Text Box 25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8139" name="Text Box 26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8140" name="Text Box 28"/>
          <p:cNvSpPr txBox="1"/>
          <p:nvPr/>
        </p:nvSpPr>
        <p:spPr>
          <a:xfrm>
            <a:off x="7772400" y="4038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8141" name="AutoShape 29"/>
          <p:cNvCxnSpPr>
            <a:stCxn id="48138" idx="2"/>
            <a:endCxn id="48140" idx="0"/>
          </p:cNvCxnSpPr>
          <p:nvPr/>
        </p:nvCxnSpPr>
        <p:spPr>
          <a:xfrm>
            <a:off x="8077200" y="3414713"/>
            <a:ext cx="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Right-most Derivation in Detail (4)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642938" y="2603500"/>
          <a:ext cx="2835275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927100" imgH="889000" progId="Equation.DSMT4">
                  <p:embed/>
                </p:oleObj>
              </mc:Choice>
              <mc:Fallback>
                <p:oleObj name="" r:id="rId1" imgW="927100" imgH="889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8" y="2603500"/>
                        <a:ext cx="2835275" cy="271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157" name="AutoShape 19"/>
          <p:cNvCxnSpPr>
            <a:stCxn id="49161" idx="2"/>
            <a:endCxn id="49162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58" name="Text Box 20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9159" name="AutoShape 21"/>
          <p:cNvCxnSpPr>
            <a:stCxn id="49161" idx="0"/>
            <a:endCxn id="49158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60" name="AutoShape 22"/>
          <p:cNvCxnSpPr>
            <a:stCxn id="49165" idx="0"/>
            <a:endCxn id="49158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61" name="Text Box 23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Text Box 24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9163" name="AutoShape 25"/>
          <p:cNvCxnSpPr>
            <a:stCxn id="49158" idx="2"/>
            <a:endCxn id="49166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64" name="Text Box 26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5" name="Text Box 27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6" name="Text Box 28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9167" name="AutoShape 29"/>
          <p:cNvCxnSpPr>
            <a:stCxn id="49161" idx="2"/>
            <a:endCxn id="49164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68" name="Text Box 30"/>
          <p:cNvSpPr txBox="1"/>
          <p:nvPr/>
        </p:nvSpPr>
        <p:spPr>
          <a:xfrm>
            <a:off x="7772400" y="4038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9169" name="AutoShape 31"/>
          <p:cNvCxnSpPr>
            <a:stCxn id="49165" idx="2"/>
            <a:endCxn id="49168" idx="0"/>
          </p:cNvCxnSpPr>
          <p:nvPr/>
        </p:nvCxnSpPr>
        <p:spPr>
          <a:xfrm>
            <a:off x="80772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70" name="Text Box 32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9171" name="AutoShape 33"/>
          <p:cNvCxnSpPr>
            <a:stCxn id="49161" idx="2"/>
            <a:endCxn id="49170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Right-most Derivation in Detail (5)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0180" name="Object 1027"/>
          <p:cNvGraphicFramePr>
            <a:graphicFrameLocks noChangeAspect="1"/>
          </p:cNvGraphicFramePr>
          <p:nvPr/>
        </p:nvGraphicFramePr>
        <p:xfrm>
          <a:off x="604838" y="2254250"/>
          <a:ext cx="2913062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51865" imgH="1116965" progId="Equation.DSMT4">
                  <p:embed/>
                </p:oleObj>
              </mc:Choice>
              <mc:Fallback>
                <p:oleObj name="" r:id="rId1" imgW="951865" imgH="11169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838" y="2254250"/>
                        <a:ext cx="2913062" cy="341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81" name="AutoShape 1045"/>
          <p:cNvCxnSpPr>
            <a:stCxn id="50185" idx="2"/>
            <a:endCxn id="50186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82" name="Text Box 1046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0183" name="AutoShape 1047"/>
          <p:cNvCxnSpPr>
            <a:stCxn id="50185" idx="0"/>
            <a:endCxn id="50182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84" name="AutoShape 1048"/>
          <p:cNvCxnSpPr>
            <a:stCxn id="50189" idx="0"/>
            <a:endCxn id="50182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85" name="Text Box 1049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0186" name="Text Box 1050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0187" name="AutoShape 1051"/>
          <p:cNvCxnSpPr>
            <a:stCxn id="50182" idx="2"/>
            <a:endCxn id="50190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88" name="Text Box 1052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0189" name="Text Box 1053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0190" name="Text Box 1054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0191" name="AutoShape 1055"/>
          <p:cNvCxnSpPr>
            <a:stCxn id="50185" idx="2"/>
            <a:endCxn id="50188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92" name="Text Box 1056"/>
          <p:cNvSpPr txBox="1"/>
          <p:nvPr/>
        </p:nvSpPr>
        <p:spPr>
          <a:xfrm>
            <a:off x="7772400" y="4038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0193" name="AutoShape 1057"/>
          <p:cNvCxnSpPr>
            <a:stCxn id="50189" idx="2"/>
            <a:endCxn id="50192" idx="0"/>
          </p:cNvCxnSpPr>
          <p:nvPr/>
        </p:nvCxnSpPr>
        <p:spPr>
          <a:xfrm>
            <a:off x="80772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94" name="Text Box 1058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0195" name="AutoShape 1059"/>
          <p:cNvCxnSpPr>
            <a:stCxn id="50185" idx="2"/>
            <a:endCxn id="50194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96" name="Text Box 1060"/>
          <p:cNvSpPr txBox="1"/>
          <p:nvPr/>
        </p:nvSpPr>
        <p:spPr>
          <a:xfrm>
            <a:off x="57912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0197" name="AutoShape 1063"/>
          <p:cNvCxnSpPr>
            <a:stCxn id="50188" idx="2"/>
            <a:endCxn id="50196" idx="0"/>
          </p:cNvCxnSpPr>
          <p:nvPr/>
        </p:nvCxnSpPr>
        <p:spPr>
          <a:xfrm>
            <a:off x="6134100" y="4557713"/>
            <a:ext cx="0" cy="4857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Right-most Derivation in Detail (6)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1204" name="Object 3"/>
          <p:cNvGraphicFramePr>
            <a:graphicFrameLocks noChangeAspect="1"/>
          </p:cNvGraphicFramePr>
          <p:nvPr/>
        </p:nvGraphicFramePr>
        <p:xfrm>
          <a:off x="585788" y="1905000"/>
          <a:ext cx="295116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65200" imgH="1346200" progId="Equation.DSMT4">
                  <p:embed/>
                </p:oleObj>
              </mc:Choice>
              <mc:Fallback>
                <p:oleObj name="" r:id="rId1" imgW="965200" imgH="1346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8" y="1905000"/>
                        <a:ext cx="2951162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05" name="AutoShape 4"/>
          <p:cNvCxnSpPr>
            <a:stCxn id="51209" idx="2"/>
            <a:endCxn id="51210" idx="0"/>
          </p:cNvCxnSpPr>
          <p:nvPr/>
        </p:nvCxnSpPr>
        <p:spPr>
          <a:xfrm flipH="1">
            <a:off x="4457700" y="3414713"/>
            <a:ext cx="8763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06" name="Text Box 5"/>
          <p:cNvSpPr txBox="1"/>
          <p:nvPr/>
        </p:nvSpPr>
        <p:spPr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07" name="AutoShape 6"/>
          <p:cNvCxnSpPr>
            <a:stCxn id="51209" idx="0"/>
            <a:endCxn id="51206" idx="2"/>
          </p:cNvCxnSpPr>
          <p:nvPr/>
        </p:nvCxnSpPr>
        <p:spPr>
          <a:xfrm flipV="1">
            <a:off x="5334000" y="2271713"/>
            <a:ext cx="15240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208" name="AutoShape 7"/>
          <p:cNvCxnSpPr>
            <a:stCxn id="51213" idx="0"/>
            <a:endCxn id="51206" idx="2"/>
          </p:cNvCxnSpPr>
          <p:nvPr/>
        </p:nvCxnSpPr>
        <p:spPr>
          <a:xfrm flipH="1" flipV="1">
            <a:off x="6858000" y="2271713"/>
            <a:ext cx="12192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09" name="Text Box 8"/>
          <p:cNvSpPr txBox="1"/>
          <p:nvPr/>
        </p:nvSpPr>
        <p:spPr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0" name="Text Box 9"/>
          <p:cNvSpPr txBox="1"/>
          <p:nvPr/>
        </p:nvSpPr>
        <p:spPr>
          <a:xfrm>
            <a:off x="41910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11" name="AutoShape 10"/>
          <p:cNvCxnSpPr>
            <a:stCxn id="51206" idx="2"/>
            <a:endCxn id="51214" idx="0"/>
          </p:cNvCxnSpPr>
          <p:nvPr/>
        </p:nvCxnSpPr>
        <p:spPr>
          <a:xfrm>
            <a:off x="6858000" y="2271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12" name="Text Box 11"/>
          <p:cNvSpPr txBox="1"/>
          <p:nvPr/>
        </p:nvSpPr>
        <p:spPr>
          <a:xfrm>
            <a:off x="5867400" y="4038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3" name="Text Box 12"/>
          <p:cNvSpPr txBox="1"/>
          <p:nvPr/>
        </p:nvSpPr>
        <p:spPr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Text Box 13"/>
          <p:cNvSpPr txBox="1"/>
          <p:nvPr/>
        </p:nvSpPr>
        <p:spPr>
          <a:xfrm>
            <a:off x="6629400" y="2895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15" name="AutoShape 14"/>
          <p:cNvCxnSpPr>
            <a:stCxn id="51209" idx="2"/>
            <a:endCxn id="51212" idx="0"/>
          </p:cNvCxnSpPr>
          <p:nvPr/>
        </p:nvCxnSpPr>
        <p:spPr>
          <a:xfrm>
            <a:off x="5334000" y="3414713"/>
            <a:ext cx="80010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16" name="Text Box 15"/>
          <p:cNvSpPr txBox="1"/>
          <p:nvPr/>
        </p:nvSpPr>
        <p:spPr>
          <a:xfrm>
            <a:off x="7772400" y="4038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17" name="AutoShape 16"/>
          <p:cNvCxnSpPr>
            <a:stCxn id="51213" idx="2"/>
            <a:endCxn id="51216" idx="0"/>
          </p:cNvCxnSpPr>
          <p:nvPr/>
        </p:nvCxnSpPr>
        <p:spPr>
          <a:xfrm>
            <a:off x="80772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18" name="Text Box 17"/>
          <p:cNvSpPr txBox="1"/>
          <p:nvPr/>
        </p:nvSpPr>
        <p:spPr>
          <a:xfrm>
            <a:off x="51054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19" name="AutoShape 18"/>
          <p:cNvCxnSpPr>
            <a:stCxn id="51209" idx="2"/>
            <a:endCxn id="51218" idx="0"/>
          </p:cNvCxnSpPr>
          <p:nvPr/>
        </p:nvCxnSpPr>
        <p:spPr>
          <a:xfrm>
            <a:off x="5334000" y="3414713"/>
            <a:ext cx="0" cy="623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20" name="Text Box 19"/>
          <p:cNvSpPr txBox="1"/>
          <p:nvPr/>
        </p:nvSpPr>
        <p:spPr>
          <a:xfrm>
            <a:off x="57912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21" name="Text Box 20"/>
          <p:cNvSpPr txBox="1"/>
          <p:nvPr/>
        </p:nvSpPr>
        <p:spPr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id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22" name="AutoShape 21"/>
          <p:cNvCxnSpPr>
            <a:stCxn id="51210" idx="2"/>
            <a:endCxn id="51221" idx="0"/>
          </p:cNvCxnSpPr>
          <p:nvPr/>
        </p:nvCxnSpPr>
        <p:spPr>
          <a:xfrm>
            <a:off x="4457700" y="4557713"/>
            <a:ext cx="0" cy="4857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223" name="AutoShape 22"/>
          <p:cNvCxnSpPr>
            <a:stCxn id="51212" idx="2"/>
            <a:endCxn id="51220" idx="0"/>
          </p:cNvCxnSpPr>
          <p:nvPr/>
        </p:nvCxnSpPr>
        <p:spPr>
          <a:xfrm>
            <a:off x="6134100" y="4557713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Derivations and Parse Trees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Note that right-most and left-most derivations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have the same parse tree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difference is the order in which branches are added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Parser overview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Context-free grammars (CFG’s)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Derivations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Ambiguities(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二义性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+ E | E * E |  ( E ) | int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Strings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	 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int + int + int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int * int + int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 of Regular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Intuition: A finite automaton that runs long enough must repeat states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Finite automaton can’t remember # of times it has visited a particular state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Finite automaton has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finite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Only enough to store in which state it is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Cannot count</a:t>
            </a:r>
            <a:r>
              <a:rPr lang="en-US" altLang="zh-CN" dirty="0">
                <a:ea typeface="宋体" panose="02010600030101010101" pitchFamily="2" charset="-122"/>
              </a:rPr>
              <a:t>, except up to a finite limit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E.g., language of balanced parentheses is not regular: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{ (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)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| i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0}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6690" y="5458460"/>
            <a:ext cx="3343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</a:t>
            </a:r>
            <a:r>
              <a:rPr lang="zh-CN" altLang="en-US">
                <a:ea typeface="宋体" panose="02010600030101010101" pitchFamily="2" charset="-122"/>
              </a:rPr>
              <a:t>无法计数状态的个数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和深度。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7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4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8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27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69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This string has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two parse trees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5301" name="AutoShape 4"/>
          <p:cNvCxnSpPr>
            <a:stCxn id="55309" idx="2"/>
            <a:endCxn id="55306" idx="0"/>
          </p:cNvCxnSpPr>
          <p:nvPr/>
        </p:nvCxnSpPr>
        <p:spPr>
          <a:xfrm flipH="1">
            <a:off x="6286500" y="3567113"/>
            <a:ext cx="6477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2" name="Text Box 5"/>
          <p:cNvSpPr txBox="1"/>
          <p:nvPr/>
        </p:nvSpPr>
        <p:spPr>
          <a:xfrm>
            <a:off x="6019800" y="2286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03" name="AutoShape 6"/>
          <p:cNvCxnSpPr>
            <a:stCxn id="55305" idx="0"/>
            <a:endCxn id="55302" idx="2"/>
          </p:cNvCxnSpPr>
          <p:nvPr/>
        </p:nvCxnSpPr>
        <p:spPr>
          <a:xfrm flipV="1">
            <a:off x="5715000" y="2805113"/>
            <a:ext cx="5334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04" name="AutoShape 7"/>
          <p:cNvCxnSpPr>
            <a:stCxn id="55309" idx="0"/>
            <a:endCxn id="55302" idx="2"/>
          </p:cNvCxnSpPr>
          <p:nvPr/>
        </p:nvCxnSpPr>
        <p:spPr>
          <a:xfrm flipH="1" flipV="1">
            <a:off x="6248400" y="2805113"/>
            <a:ext cx="6858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5" name="Text Box 8"/>
          <p:cNvSpPr txBox="1"/>
          <p:nvPr/>
        </p:nvSpPr>
        <p:spPr>
          <a:xfrm>
            <a:off x="54864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Text Box 9"/>
          <p:cNvSpPr txBox="1"/>
          <p:nvPr/>
        </p:nvSpPr>
        <p:spPr>
          <a:xfrm>
            <a:off x="60198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07" name="AutoShape 10"/>
          <p:cNvCxnSpPr>
            <a:stCxn id="55302" idx="2"/>
            <a:endCxn id="55310" idx="0"/>
          </p:cNvCxnSpPr>
          <p:nvPr/>
        </p:nvCxnSpPr>
        <p:spPr>
          <a:xfrm>
            <a:off x="6248400" y="2805113"/>
            <a:ext cx="0" cy="33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8" name="Text Box 11"/>
          <p:cNvSpPr txBox="1"/>
          <p:nvPr/>
        </p:nvSpPr>
        <p:spPr>
          <a:xfrm>
            <a:off x="71628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9" name="Text Box 12"/>
          <p:cNvSpPr txBox="1"/>
          <p:nvPr/>
        </p:nvSpPr>
        <p:spPr>
          <a:xfrm>
            <a:off x="6705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10" name="Text Box 13"/>
          <p:cNvSpPr txBox="1"/>
          <p:nvPr/>
        </p:nvSpPr>
        <p:spPr>
          <a:xfrm>
            <a:off x="6096000" y="3138488"/>
            <a:ext cx="30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11" name="AutoShape 14"/>
          <p:cNvCxnSpPr>
            <a:stCxn id="55309" idx="2"/>
            <a:endCxn id="55308" idx="0"/>
          </p:cNvCxnSpPr>
          <p:nvPr/>
        </p:nvCxnSpPr>
        <p:spPr>
          <a:xfrm>
            <a:off x="6934200" y="3567113"/>
            <a:ext cx="4953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12" name="Text Box 15"/>
          <p:cNvSpPr txBox="1"/>
          <p:nvPr/>
        </p:nvSpPr>
        <p:spPr>
          <a:xfrm>
            <a:off x="5410200" y="3810000"/>
            <a:ext cx="795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13" name="AutoShape 16"/>
          <p:cNvCxnSpPr>
            <a:stCxn id="55305" idx="2"/>
            <a:endCxn id="55312" idx="0"/>
          </p:cNvCxnSpPr>
          <p:nvPr/>
        </p:nvCxnSpPr>
        <p:spPr>
          <a:xfrm>
            <a:off x="5715000" y="3567113"/>
            <a:ext cx="9271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14" name="Text Box 17"/>
          <p:cNvSpPr txBox="1"/>
          <p:nvPr/>
        </p:nvSpPr>
        <p:spPr>
          <a:xfrm>
            <a:off x="6705600" y="3810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15" name="AutoShape 18"/>
          <p:cNvCxnSpPr>
            <a:stCxn id="55309" idx="2"/>
            <a:endCxn id="55314" idx="0"/>
          </p:cNvCxnSpPr>
          <p:nvPr/>
        </p:nvCxnSpPr>
        <p:spPr>
          <a:xfrm>
            <a:off x="6934200" y="3567113"/>
            <a:ext cx="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16" name="Text Box 19"/>
          <p:cNvSpPr txBox="1"/>
          <p:nvPr/>
        </p:nvSpPr>
        <p:spPr>
          <a:xfrm>
            <a:off x="7086600" y="4572000"/>
            <a:ext cx="1003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17" name="Text Box 20"/>
          <p:cNvSpPr txBox="1"/>
          <p:nvPr/>
        </p:nvSpPr>
        <p:spPr>
          <a:xfrm>
            <a:off x="5943600" y="4572000"/>
            <a:ext cx="807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18" name="AutoShape 21"/>
          <p:cNvCxnSpPr>
            <a:stCxn id="55306" idx="2"/>
            <a:endCxn id="55317" idx="0"/>
          </p:cNvCxnSpPr>
          <p:nvPr/>
        </p:nvCxnSpPr>
        <p:spPr>
          <a:xfrm>
            <a:off x="6286500" y="4329113"/>
            <a:ext cx="6096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19" name="AutoShape 22"/>
          <p:cNvCxnSpPr>
            <a:stCxn id="55308" idx="2"/>
            <a:endCxn id="55316" idx="0"/>
          </p:cNvCxnSpPr>
          <p:nvPr/>
        </p:nvCxnSpPr>
        <p:spPr>
          <a:xfrm>
            <a:off x="7429500" y="4329113"/>
            <a:ext cx="15938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20" name="AutoShape 23"/>
          <p:cNvCxnSpPr>
            <a:stCxn id="55324" idx="2"/>
            <a:endCxn id="55325" idx="0"/>
          </p:cNvCxnSpPr>
          <p:nvPr/>
        </p:nvCxnSpPr>
        <p:spPr>
          <a:xfrm flipH="1">
            <a:off x="1562100" y="3567113"/>
            <a:ext cx="6477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21" name="Text Box 24"/>
          <p:cNvSpPr txBox="1"/>
          <p:nvPr/>
        </p:nvSpPr>
        <p:spPr>
          <a:xfrm>
            <a:off x="2514600" y="2286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22" name="AutoShape 25"/>
          <p:cNvCxnSpPr>
            <a:stCxn id="55324" idx="0"/>
            <a:endCxn id="55321" idx="2"/>
          </p:cNvCxnSpPr>
          <p:nvPr/>
        </p:nvCxnSpPr>
        <p:spPr>
          <a:xfrm flipV="1">
            <a:off x="2209800" y="2805113"/>
            <a:ext cx="5334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23" name="AutoShape 26"/>
          <p:cNvCxnSpPr>
            <a:stCxn id="55328" idx="0"/>
            <a:endCxn id="55321" idx="2"/>
          </p:cNvCxnSpPr>
          <p:nvPr/>
        </p:nvCxnSpPr>
        <p:spPr>
          <a:xfrm flipH="1" flipV="1">
            <a:off x="2743200" y="2805113"/>
            <a:ext cx="6858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24" name="Text Box 27"/>
          <p:cNvSpPr txBox="1"/>
          <p:nvPr/>
        </p:nvSpPr>
        <p:spPr>
          <a:xfrm>
            <a:off x="19812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25" name="Text Box 28"/>
          <p:cNvSpPr txBox="1"/>
          <p:nvPr/>
        </p:nvSpPr>
        <p:spPr>
          <a:xfrm>
            <a:off x="12954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26" name="AutoShape 29"/>
          <p:cNvCxnSpPr>
            <a:stCxn id="55321" idx="2"/>
            <a:endCxn id="55329" idx="0"/>
          </p:cNvCxnSpPr>
          <p:nvPr/>
        </p:nvCxnSpPr>
        <p:spPr>
          <a:xfrm>
            <a:off x="2743200" y="2805113"/>
            <a:ext cx="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27" name="Text Box 30"/>
          <p:cNvSpPr txBox="1"/>
          <p:nvPr/>
        </p:nvSpPr>
        <p:spPr>
          <a:xfrm>
            <a:off x="24384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28" name="Text Box 31"/>
          <p:cNvSpPr txBox="1"/>
          <p:nvPr/>
        </p:nvSpPr>
        <p:spPr>
          <a:xfrm>
            <a:off x="32004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29" name="Text Box 32"/>
          <p:cNvSpPr txBox="1"/>
          <p:nvPr/>
        </p:nvSpPr>
        <p:spPr>
          <a:xfrm>
            <a:off x="2514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30" name="AutoShape 33"/>
          <p:cNvCxnSpPr>
            <a:stCxn id="55324" idx="2"/>
            <a:endCxn id="55327" idx="0"/>
          </p:cNvCxnSpPr>
          <p:nvPr/>
        </p:nvCxnSpPr>
        <p:spPr>
          <a:xfrm>
            <a:off x="2209800" y="3567113"/>
            <a:ext cx="4953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31" name="Text Box 34"/>
          <p:cNvSpPr txBox="1"/>
          <p:nvPr/>
        </p:nvSpPr>
        <p:spPr>
          <a:xfrm>
            <a:off x="3124200" y="3810000"/>
            <a:ext cx="934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32" name="AutoShape 35"/>
          <p:cNvCxnSpPr>
            <a:stCxn id="55328" idx="2"/>
            <a:endCxn id="55331" idx="0"/>
          </p:cNvCxnSpPr>
          <p:nvPr/>
        </p:nvCxnSpPr>
        <p:spPr>
          <a:xfrm>
            <a:off x="3429000" y="3567113"/>
            <a:ext cx="16256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33" name="Text Box 36"/>
          <p:cNvSpPr txBox="1"/>
          <p:nvPr/>
        </p:nvSpPr>
        <p:spPr>
          <a:xfrm>
            <a:off x="1981200" y="39004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34" name="AutoShape 37"/>
          <p:cNvCxnSpPr>
            <a:stCxn id="55324" idx="2"/>
            <a:endCxn id="55333" idx="0"/>
          </p:cNvCxnSpPr>
          <p:nvPr/>
        </p:nvCxnSpPr>
        <p:spPr>
          <a:xfrm>
            <a:off x="2209800" y="3567113"/>
            <a:ext cx="0" cy="33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35" name="Text Box 38"/>
          <p:cNvSpPr txBox="1"/>
          <p:nvPr/>
        </p:nvSpPr>
        <p:spPr>
          <a:xfrm>
            <a:off x="2362200" y="4572000"/>
            <a:ext cx="10013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36" name="Text Box 39"/>
          <p:cNvSpPr txBox="1"/>
          <p:nvPr/>
        </p:nvSpPr>
        <p:spPr>
          <a:xfrm>
            <a:off x="1219200" y="4572000"/>
            <a:ext cx="9728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37" name="AutoShape 40"/>
          <p:cNvCxnSpPr>
            <a:stCxn id="55325" idx="2"/>
            <a:endCxn id="55336" idx="0"/>
          </p:cNvCxnSpPr>
          <p:nvPr/>
        </p:nvCxnSpPr>
        <p:spPr>
          <a:xfrm>
            <a:off x="1562100" y="4329113"/>
            <a:ext cx="14351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38" name="AutoShape 41"/>
          <p:cNvCxnSpPr>
            <a:stCxn id="55327" idx="2"/>
            <a:endCxn id="55335" idx="0"/>
          </p:cNvCxnSpPr>
          <p:nvPr/>
        </p:nvCxnSpPr>
        <p:spPr>
          <a:xfrm>
            <a:off x="2705100" y="4329113"/>
            <a:ext cx="15811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1594" name="Text Box 42"/>
          <p:cNvSpPr txBox="1"/>
          <p:nvPr/>
        </p:nvSpPr>
        <p:spPr>
          <a:xfrm>
            <a:off x="1143000" y="5638800"/>
            <a:ext cx="2973388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+ is left-associative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51595" name="Line 43"/>
          <p:cNvSpPr/>
          <p:nvPr/>
        </p:nvSpPr>
        <p:spPr>
          <a:xfrm flipV="1">
            <a:off x="2438400" y="53340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9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This string has two parse trees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56325" name="AutoShape 4"/>
          <p:cNvCxnSpPr>
            <a:stCxn id="56333" idx="2"/>
            <a:endCxn id="56330" idx="0"/>
          </p:cNvCxnSpPr>
          <p:nvPr/>
        </p:nvCxnSpPr>
        <p:spPr>
          <a:xfrm flipH="1">
            <a:off x="6286500" y="3567113"/>
            <a:ext cx="6477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26" name="Text Box 5"/>
          <p:cNvSpPr txBox="1"/>
          <p:nvPr/>
        </p:nvSpPr>
        <p:spPr>
          <a:xfrm>
            <a:off x="6019800" y="2286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27" name="AutoShape 6"/>
          <p:cNvCxnSpPr>
            <a:stCxn id="56329" idx="0"/>
            <a:endCxn id="56326" idx="2"/>
          </p:cNvCxnSpPr>
          <p:nvPr/>
        </p:nvCxnSpPr>
        <p:spPr>
          <a:xfrm flipV="1">
            <a:off x="5715000" y="2805113"/>
            <a:ext cx="5334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28" name="AutoShape 7"/>
          <p:cNvCxnSpPr>
            <a:stCxn id="56333" idx="0"/>
            <a:endCxn id="56326" idx="2"/>
          </p:cNvCxnSpPr>
          <p:nvPr/>
        </p:nvCxnSpPr>
        <p:spPr>
          <a:xfrm flipH="1" flipV="1">
            <a:off x="6248400" y="2805113"/>
            <a:ext cx="6858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29" name="Text Box 8"/>
          <p:cNvSpPr txBox="1"/>
          <p:nvPr/>
        </p:nvSpPr>
        <p:spPr>
          <a:xfrm>
            <a:off x="54864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30" name="Text Box 9"/>
          <p:cNvSpPr txBox="1"/>
          <p:nvPr/>
        </p:nvSpPr>
        <p:spPr>
          <a:xfrm>
            <a:off x="60198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31" name="AutoShape 10"/>
          <p:cNvCxnSpPr>
            <a:stCxn id="56326" idx="2"/>
            <a:endCxn id="56334" idx="0"/>
          </p:cNvCxnSpPr>
          <p:nvPr/>
        </p:nvCxnSpPr>
        <p:spPr>
          <a:xfrm>
            <a:off x="6248400" y="2805113"/>
            <a:ext cx="0" cy="33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32" name="Text Box 11"/>
          <p:cNvSpPr txBox="1"/>
          <p:nvPr/>
        </p:nvSpPr>
        <p:spPr>
          <a:xfrm>
            <a:off x="71628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33" name="Text Box 12"/>
          <p:cNvSpPr txBox="1"/>
          <p:nvPr/>
        </p:nvSpPr>
        <p:spPr>
          <a:xfrm>
            <a:off x="6705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34" name="Text Box 13"/>
          <p:cNvSpPr txBox="1"/>
          <p:nvPr/>
        </p:nvSpPr>
        <p:spPr>
          <a:xfrm>
            <a:off x="6096000" y="3138488"/>
            <a:ext cx="30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35" name="AutoShape 14"/>
          <p:cNvCxnSpPr>
            <a:stCxn id="56333" idx="2"/>
            <a:endCxn id="56332" idx="0"/>
          </p:cNvCxnSpPr>
          <p:nvPr/>
        </p:nvCxnSpPr>
        <p:spPr>
          <a:xfrm>
            <a:off x="6934200" y="3567113"/>
            <a:ext cx="4953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36" name="Text Box 15"/>
          <p:cNvSpPr txBox="1"/>
          <p:nvPr/>
        </p:nvSpPr>
        <p:spPr>
          <a:xfrm>
            <a:off x="5410200" y="3810000"/>
            <a:ext cx="778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37" name="AutoShape 16"/>
          <p:cNvCxnSpPr>
            <a:stCxn id="56329" idx="2"/>
            <a:endCxn id="56336" idx="0"/>
          </p:cNvCxnSpPr>
          <p:nvPr/>
        </p:nvCxnSpPr>
        <p:spPr>
          <a:xfrm>
            <a:off x="5715000" y="3567113"/>
            <a:ext cx="8445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38" name="Text Box 17"/>
          <p:cNvSpPr txBox="1"/>
          <p:nvPr/>
        </p:nvSpPr>
        <p:spPr>
          <a:xfrm>
            <a:off x="6705600" y="3810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39" name="AutoShape 18"/>
          <p:cNvCxnSpPr>
            <a:stCxn id="56333" idx="2"/>
            <a:endCxn id="56338" idx="0"/>
          </p:cNvCxnSpPr>
          <p:nvPr/>
        </p:nvCxnSpPr>
        <p:spPr>
          <a:xfrm>
            <a:off x="6934200" y="3567113"/>
            <a:ext cx="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40" name="Text Box 19"/>
          <p:cNvSpPr txBox="1"/>
          <p:nvPr/>
        </p:nvSpPr>
        <p:spPr>
          <a:xfrm>
            <a:off x="7086600" y="4572000"/>
            <a:ext cx="957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41" name="Text Box 20"/>
          <p:cNvSpPr txBox="1"/>
          <p:nvPr/>
        </p:nvSpPr>
        <p:spPr>
          <a:xfrm>
            <a:off x="5943600" y="4572000"/>
            <a:ext cx="892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42" name="AutoShape 21"/>
          <p:cNvCxnSpPr>
            <a:stCxn id="56330" idx="2"/>
            <a:endCxn id="56341" idx="0"/>
          </p:cNvCxnSpPr>
          <p:nvPr/>
        </p:nvCxnSpPr>
        <p:spPr>
          <a:xfrm>
            <a:off x="6286500" y="4329113"/>
            <a:ext cx="10350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3" name="AutoShape 22"/>
          <p:cNvCxnSpPr>
            <a:stCxn id="56332" idx="2"/>
            <a:endCxn id="56340" idx="0"/>
          </p:cNvCxnSpPr>
          <p:nvPr/>
        </p:nvCxnSpPr>
        <p:spPr>
          <a:xfrm>
            <a:off x="7429500" y="4329113"/>
            <a:ext cx="13589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4" name="AutoShape 23"/>
          <p:cNvCxnSpPr>
            <a:stCxn id="56348" idx="2"/>
            <a:endCxn id="56349" idx="0"/>
          </p:cNvCxnSpPr>
          <p:nvPr/>
        </p:nvCxnSpPr>
        <p:spPr>
          <a:xfrm flipH="1">
            <a:off x="1562100" y="3567113"/>
            <a:ext cx="6477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45" name="Text Box 24"/>
          <p:cNvSpPr txBox="1"/>
          <p:nvPr/>
        </p:nvSpPr>
        <p:spPr>
          <a:xfrm>
            <a:off x="2514600" y="2286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46" name="AutoShape 25"/>
          <p:cNvCxnSpPr>
            <a:stCxn id="56348" idx="0"/>
            <a:endCxn id="56345" idx="2"/>
          </p:cNvCxnSpPr>
          <p:nvPr/>
        </p:nvCxnSpPr>
        <p:spPr>
          <a:xfrm flipV="1">
            <a:off x="2209800" y="2805113"/>
            <a:ext cx="5334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7" name="AutoShape 26"/>
          <p:cNvCxnSpPr>
            <a:stCxn id="56352" idx="0"/>
            <a:endCxn id="56345" idx="2"/>
          </p:cNvCxnSpPr>
          <p:nvPr/>
        </p:nvCxnSpPr>
        <p:spPr>
          <a:xfrm flipH="1" flipV="1">
            <a:off x="2743200" y="2805113"/>
            <a:ext cx="6858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48" name="Text Box 27"/>
          <p:cNvSpPr txBox="1"/>
          <p:nvPr/>
        </p:nvSpPr>
        <p:spPr>
          <a:xfrm>
            <a:off x="19812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49" name="Text Box 28"/>
          <p:cNvSpPr txBox="1"/>
          <p:nvPr/>
        </p:nvSpPr>
        <p:spPr>
          <a:xfrm>
            <a:off x="12954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50" name="AutoShape 29"/>
          <p:cNvCxnSpPr>
            <a:stCxn id="56345" idx="2"/>
            <a:endCxn id="56353" idx="0"/>
          </p:cNvCxnSpPr>
          <p:nvPr/>
        </p:nvCxnSpPr>
        <p:spPr>
          <a:xfrm>
            <a:off x="2743200" y="2805113"/>
            <a:ext cx="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1" name="Text Box 30"/>
          <p:cNvSpPr txBox="1"/>
          <p:nvPr/>
        </p:nvSpPr>
        <p:spPr>
          <a:xfrm>
            <a:off x="24384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52" name="Text Box 31"/>
          <p:cNvSpPr txBox="1"/>
          <p:nvPr/>
        </p:nvSpPr>
        <p:spPr>
          <a:xfrm>
            <a:off x="32004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53" name="Text Box 32"/>
          <p:cNvSpPr txBox="1"/>
          <p:nvPr/>
        </p:nvSpPr>
        <p:spPr>
          <a:xfrm>
            <a:off x="2514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54" name="AutoShape 33"/>
          <p:cNvCxnSpPr>
            <a:stCxn id="56348" idx="2"/>
            <a:endCxn id="56351" idx="0"/>
          </p:cNvCxnSpPr>
          <p:nvPr/>
        </p:nvCxnSpPr>
        <p:spPr>
          <a:xfrm>
            <a:off x="2209800" y="3567113"/>
            <a:ext cx="4953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5" name="Text Box 34"/>
          <p:cNvSpPr txBox="1"/>
          <p:nvPr/>
        </p:nvSpPr>
        <p:spPr>
          <a:xfrm>
            <a:off x="3124200" y="3810000"/>
            <a:ext cx="884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56" name="AutoShape 35"/>
          <p:cNvCxnSpPr>
            <a:stCxn id="56352" idx="2"/>
            <a:endCxn id="56355" idx="0"/>
          </p:cNvCxnSpPr>
          <p:nvPr/>
        </p:nvCxnSpPr>
        <p:spPr>
          <a:xfrm>
            <a:off x="3429000" y="3567113"/>
            <a:ext cx="13779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7" name="Text Box 36"/>
          <p:cNvSpPr txBox="1"/>
          <p:nvPr/>
        </p:nvSpPr>
        <p:spPr>
          <a:xfrm>
            <a:off x="1981200" y="39004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58" name="AutoShape 37"/>
          <p:cNvCxnSpPr>
            <a:stCxn id="56348" idx="2"/>
            <a:endCxn id="56357" idx="0"/>
          </p:cNvCxnSpPr>
          <p:nvPr/>
        </p:nvCxnSpPr>
        <p:spPr>
          <a:xfrm>
            <a:off x="2209800" y="3567113"/>
            <a:ext cx="0" cy="33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9" name="Text Box 38"/>
          <p:cNvSpPr txBox="1"/>
          <p:nvPr/>
        </p:nvSpPr>
        <p:spPr>
          <a:xfrm>
            <a:off x="2362200" y="4572000"/>
            <a:ext cx="11442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6360" name="Text Box 39"/>
          <p:cNvSpPr txBox="1"/>
          <p:nvPr/>
        </p:nvSpPr>
        <p:spPr>
          <a:xfrm>
            <a:off x="1219200" y="4572000"/>
            <a:ext cx="8807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6361" name="AutoShape 40"/>
          <p:cNvCxnSpPr>
            <a:stCxn id="56349" idx="2"/>
            <a:endCxn id="56360" idx="0"/>
          </p:cNvCxnSpPr>
          <p:nvPr/>
        </p:nvCxnSpPr>
        <p:spPr>
          <a:xfrm>
            <a:off x="1562100" y="4329113"/>
            <a:ext cx="9779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62" name="AutoShape 41"/>
          <p:cNvCxnSpPr>
            <a:stCxn id="56351" idx="2"/>
            <a:endCxn id="56359" idx="0"/>
          </p:cNvCxnSpPr>
          <p:nvPr/>
        </p:nvCxnSpPr>
        <p:spPr>
          <a:xfrm>
            <a:off x="2705100" y="4329113"/>
            <a:ext cx="22923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2618" name="Text Box 42"/>
          <p:cNvSpPr txBox="1"/>
          <p:nvPr/>
        </p:nvSpPr>
        <p:spPr>
          <a:xfrm>
            <a:off x="457200" y="5715000"/>
            <a:ext cx="4602163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ea typeface="宋体" panose="02010600030101010101" pitchFamily="2" charset="-122"/>
              </a:rPr>
              <a:t>has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higher precedence</a:t>
            </a:r>
            <a:r>
              <a:rPr lang="en-US" altLang="zh-CN" sz="2400" dirty="0">
                <a:ea typeface="宋体" panose="02010600030101010101" pitchFamily="2" charset="-122"/>
              </a:rPr>
              <a:t> than +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52619" name="Line 43"/>
          <p:cNvSpPr/>
          <p:nvPr/>
        </p:nvSpPr>
        <p:spPr>
          <a:xfrm flipV="1">
            <a:off x="2438400" y="53340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grammar is </a:t>
            </a:r>
            <a:r>
              <a:rPr lang="en-US" altLang="zh-CN" i="1" dirty="0">
                <a:ea typeface="宋体" panose="02010600030101010101" pitchFamily="2" charset="-122"/>
              </a:rPr>
              <a:t>ambiguous </a:t>
            </a:r>
            <a:r>
              <a:rPr lang="en-US" altLang="zh-CN" dirty="0">
                <a:ea typeface="宋体" panose="02010600030101010101" pitchFamily="2" charset="-122"/>
              </a:rPr>
              <a:t>if 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has more than one parse tree for some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Equivalently, there is more than one right-most or left-most derivation for some string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Ambiguity is </a:t>
            </a:r>
            <a:r>
              <a:rPr lang="en-US" altLang="zh-CN" u="sng" dirty="0">
                <a:ea typeface="宋体" panose="02010600030101010101" pitchFamily="2" charset="-122"/>
              </a:rPr>
              <a:t>bad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Leaves meaning of some programs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ill-defined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Ambiguity is </a:t>
            </a:r>
            <a:r>
              <a:rPr lang="en-US" altLang="zh-CN" u="sng" dirty="0">
                <a:ea typeface="宋体" panose="02010600030101010101" pitchFamily="2" charset="-122"/>
                <a:sym typeface="Symbol" panose="05050102010706020507" pitchFamily="18" charset="2"/>
              </a:rPr>
              <a:t>common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in programming languages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Arithmetic expressions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IF-THEN-ELSE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2856230"/>
            <a:ext cx="453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ea typeface="宋体" panose="02010600030101010101" pitchFamily="2" charset="-122"/>
              </a:rPr>
              <a:t>可能会导致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parser</a:t>
            </a:r>
            <a:r>
              <a:rPr lang="zh-CN" altLang="en-US" sz="1800">
                <a:ea typeface="宋体" panose="02010600030101010101" pitchFamily="2" charset="-122"/>
              </a:rPr>
              <a:t>无法正确的选择产生式。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Dealing with Ambiguity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There are several ways to handle ambiguity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Most direct method is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rewrite(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重写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the grammar unambiguously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E </a:t>
            </a:r>
            <a:r>
              <a:rPr lang="en-US" altLang="zh-CN" sz="2800" b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+ T | T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T </a:t>
            </a:r>
            <a:r>
              <a:rPr lang="en-US" altLang="zh-CN" sz="2800" b="1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T * int | int | ( E )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3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Enforces precedence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over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Enforces left-associativity of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*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 * int + int</a:t>
            </a:r>
            <a:r>
              <a:rPr lang="en-US" altLang="zh-CN" dirty="0">
                <a:ea typeface="宋体" panose="02010600030101010101" pitchFamily="2" charset="-122"/>
              </a:rPr>
              <a:t> has ony one parse tree now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60421" name="AutoShape 4"/>
          <p:cNvCxnSpPr>
            <a:stCxn id="60429" idx="2"/>
            <a:endCxn id="60426" idx="0"/>
          </p:cNvCxnSpPr>
          <p:nvPr/>
        </p:nvCxnSpPr>
        <p:spPr>
          <a:xfrm flipH="1">
            <a:off x="6286500" y="3567113"/>
            <a:ext cx="6477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22" name="Text Box 5"/>
          <p:cNvSpPr txBox="1"/>
          <p:nvPr/>
        </p:nvSpPr>
        <p:spPr>
          <a:xfrm>
            <a:off x="6019800" y="2286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23" name="AutoShape 6"/>
          <p:cNvCxnSpPr>
            <a:stCxn id="60425" idx="0"/>
            <a:endCxn id="60422" idx="2"/>
          </p:cNvCxnSpPr>
          <p:nvPr/>
        </p:nvCxnSpPr>
        <p:spPr>
          <a:xfrm flipV="1">
            <a:off x="5715000" y="2805113"/>
            <a:ext cx="5334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24" name="AutoShape 7"/>
          <p:cNvCxnSpPr>
            <a:stCxn id="60429" idx="0"/>
            <a:endCxn id="60422" idx="2"/>
          </p:cNvCxnSpPr>
          <p:nvPr/>
        </p:nvCxnSpPr>
        <p:spPr>
          <a:xfrm flipH="1" flipV="1">
            <a:off x="6248400" y="2805113"/>
            <a:ext cx="6858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25" name="Text Box 8"/>
          <p:cNvSpPr txBox="1"/>
          <p:nvPr/>
        </p:nvSpPr>
        <p:spPr>
          <a:xfrm>
            <a:off x="54864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26" name="Text Box 9"/>
          <p:cNvSpPr txBox="1"/>
          <p:nvPr/>
        </p:nvSpPr>
        <p:spPr>
          <a:xfrm>
            <a:off x="60198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27" name="AutoShape 10"/>
          <p:cNvCxnSpPr>
            <a:stCxn id="60422" idx="2"/>
            <a:endCxn id="60430" idx="0"/>
          </p:cNvCxnSpPr>
          <p:nvPr/>
        </p:nvCxnSpPr>
        <p:spPr>
          <a:xfrm>
            <a:off x="6248400" y="2805113"/>
            <a:ext cx="0" cy="33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28" name="Text Box 11"/>
          <p:cNvSpPr txBox="1"/>
          <p:nvPr/>
        </p:nvSpPr>
        <p:spPr>
          <a:xfrm>
            <a:off x="7162800" y="3810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29" name="Text Box 12"/>
          <p:cNvSpPr txBox="1"/>
          <p:nvPr/>
        </p:nvSpPr>
        <p:spPr>
          <a:xfrm>
            <a:off x="6705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30" name="Text Box 13"/>
          <p:cNvSpPr txBox="1"/>
          <p:nvPr/>
        </p:nvSpPr>
        <p:spPr>
          <a:xfrm>
            <a:off x="6096000" y="3138488"/>
            <a:ext cx="30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31" name="AutoShape 14"/>
          <p:cNvCxnSpPr>
            <a:stCxn id="60429" idx="2"/>
            <a:endCxn id="60428" idx="0"/>
          </p:cNvCxnSpPr>
          <p:nvPr/>
        </p:nvCxnSpPr>
        <p:spPr>
          <a:xfrm>
            <a:off x="6934200" y="3567113"/>
            <a:ext cx="4953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32" name="Text Box 15"/>
          <p:cNvSpPr txBox="1"/>
          <p:nvPr/>
        </p:nvSpPr>
        <p:spPr>
          <a:xfrm>
            <a:off x="5091430" y="3810000"/>
            <a:ext cx="9283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33" name="AutoShape 16"/>
          <p:cNvCxnSpPr>
            <a:stCxn id="60425" idx="2"/>
            <a:endCxn id="60432" idx="0"/>
          </p:cNvCxnSpPr>
          <p:nvPr/>
        </p:nvCxnSpPr>
        <p:spPr>
          <a:xfrm flipH="1">
            <a:off x="5555615" y="3567113"/>
            <a:ext cx="15938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34" name="Text Box 17"/>
          <p:cNvSpPr txBox="1"/>
          <p:nvPr/>
        </p:nvSpPr>
        <p:spPr>
          <a:xfrm>
            <a:off x="6705600" y="3810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35" name="AutoShape 18"/>
          <p:cNvCxnSpPr>
            <a:stCxn id="60429" idx="2"/>
            <a:endCxn id="60434" idx="0"/>
          </p:cNvCxnSpPr>
          <p:nvPr/>
        </p:nvCxnSpPr>
        <p:spPr>
          <a:xfrm>
            <a:off x="6934200" y="3567113"/>
            <a:ext cx="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36" name="Text Box 19"/>
          <p:cNvSpPr txBox="1"/>
          <p:nvPr/>
        </p:nvSpPr>
        <p:spPr>
          <a:xfrm>
            <a:off x="7086600" y="4572000"/>
            <a:ext cx="10172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37" name="Text Box 20"/>
          <p:cNvSpPr txBox="1"/>
          <p:nvPr/>
        </p:nvSpPr>
        <p:spPr>
          <a:xfrm>
            <a:off x="5649595" y="4572000"/>
            <a:ext cx="979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38" name="AutoShape 21"/>
          <p:cNvCxnSpPr>
            <a:stCxn id="60426" idx="2"/>
            <a:endCxn id="60437" idx="0"/>
          </p:cNvCxnSpPr>
          <p:nvPr/>
        </p:nvCxnSpPr>
        <p:spPr>
          <a:xfrm flipH="1">
            <a:off x="6139815" y="4329113"/>
            <a:ext cx="14668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39" name="AutoShape 22"/>
          <p:cNvCxnSpPr>
            <a:stCxn id="60428" idx="2"/>
            <a:endCxn id="60436" idx="0"/>
          </p:cNvCxnSpPr>
          <p:nvPr/>
        </p:nvCxnSpPr>
        <p:spPr>
          <a:xfrm>
            <a:off x="7429500" y="4329113"/>
            <a:ext cx="16573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0" name="AutoShape 23"/>
          <p:cNvCxnSpPr>
            <a:stCxn id="60444" idx="2"/>
            <a:endCxn id="60445" idx="0"/>
          </p:cNvCxnSpPr>
          <p:nvPr/>
        </p:nvCxnSpPr>
        <p:spPr>
          <a:xfrm flipH="1">
            <a:off x="1333500" y="4340225"/>
            <a:ext cx="533400" cy="3079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41" name="Text Box 24"/>
          <p:cNvSpPr txBox="1"/>
          <p:nvPr/>
        </p:nvSpPr>
        <p:spPr>
          <a:xfrm>
            <a:off x="2514600" y="2286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42" name="AutoShape 25"/>
          <p:cNvCxnSpPr>
            <a:stCxn id="60455" idx="0"/>
            <a:endCxn id="60441" idx="2"/>
          </p:cNvCxnSpPr>
          <p:nvPr/>
        </p:nvCxnSpPr>
        <p:spPr>
          <a:xfrm flipV="1">
            <a:off x="1866900" y="2805113"/>
            <a:ext cx="8763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3" name="AutoShape 26"/>
          <p:cNvCxnSpPr>
            <a:stCxn id="60448" idx="0"/>
            <a:endCxn id="60441" idx="2"/>
          </p:cNvCxnSpPr>
          <p:nvPr/>
        </p:nvCxnSpPr>
        <p:spPr>
          <a:xfrm flipH="1" flipV="1">
            <a:off x="2743200" y="2805113"/>
            <a:ext cx="68580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44" name="Text Box 27"/>
          <p:cNvSpPr txBox="1"/>
          <p:nvPr/>
        </p:nvSpPr>
        <p:spPr>
          <a:xfrm>
            <a:off x="1695450" y="3821113"/>
            <a:ext cx="341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45" name="Text Box 28"/>
          <p:cNvSpPr txBox="1"/>
          <p:nvPr/>
        </p:nvSpPr>
        <p:spPr>
          <a:xfrm>
            <a:off x="1143000" y="46482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46" name="AutoShape 29"/>
          <p:cNvCxnSpPr>
            <a:stCxn id="60441" idx="2"/>
            <a:endCxn id="60449" idx="0"/>
          </p:cNvCxnSpPr>
          <p:nvPr/>
        </p:nvCxnSpPr>
        <p:spPr>
          <a:xfrm>
            <a:off x="2743200" y="2805113"/>
            <a:ext cx="0" cy="242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47" name="Text Box 30"/>
          <p:cNvSpPr txBox="1"/>
          <p:nvPr/>
        </p:nvSpPr>
        <p:spPr>
          <a:xfrm>
            <a:off x="2438400" y="4724400"/>
            <a:ext cx="922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48" name="Text Box 31"/>
          <p:cNvSpPr txBox="1"/>
          <p:nvPr/>
        </p:nvSpPr>
        <p:spPr>
          <a:xfrm>
            <a:off x="32004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49" name="Text Box 32"/>
          <p:cNvSpPr txBox="1"/>
          <p:nvPr/>
        </p:nvSpPr>
        <p:spPr>
          <a:xfrm>
            <a:off x="2514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50" name="AutoShape 33"/>
          <p:cNvCxnSpPr>
            <a:stCxn id="60444" idx="2"/>
            <a:endCxn id="60447" idx="0"/>
          </p:cNvCxnSpPr>
          <p:nvPr/>
        </p:nvCxnSpPr>
        <p:spPr>
          <a:xfrm>
            <a:off x="1866265" y="4340225"/>
            <a:ext cx="1033145" cy="384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51" name="Text Box 34"/>
          <p:cNvSpPr txBox="1"/>
          <p:nvPr/>
        </p:nvSpPr>
        <p:spPr>
          <a:xfrm>
            <a:off x="3124200" y="3810000"/>
            <a:ext cx="8547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52" name="AutoShape 35"/>
          <p:cNvCxnSpPr>
            <a:stCxn id="60448" idx="2"/>
            <a:endCxn id="60451" idx="0"/>
          </p:cNvCxnSpPr>
          <p:nvPr/>
        </p:nvCxnSpPr>
        <p:spPr>
          <a:xfrm>
            <a:off x="3429000" y="3567113"/>
            <a:ext cx="122555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53" name="Text Box 36"/>
          <p:cNvSpPr txBox="1"/>
          <p:nvPr/>
        </p:nvSpPr>
        <p:spPr>
          <a:xfrm>
            <a:off x="1624013" y="47386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54" name="AutoShape 37"/>
          <p:cNvCxnSpPr>
            <a:stCxn id="60444" idx="2"/>
            <a:endCxn id="60453" idx="0"/>
          </p:cNvCxnSpPr>
          <p:nvPr/>
        </p:nvCxnSpPr>
        <p:spPr>
          <a:xfrm flipH="1">
            <a:off x="1852613" y="4340225"/>
            <a:ext cx="14287" cy="398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55" name="Text Box 38"/>
          <p:cNvSpPr txBox="1"/>
          <p:nvPr/>
        </p:nvSpPr>
        <p:spPr>
          <a:xfrm>
            <a:off x="1676400" y="30480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0456" name="Text Box 39"/>
          <p:cNvSpPr txBox="1"/>
          <p:nvPr/>
        </p:nvSpPr>
        <p:spPr>
          <a:xfrm>
            <a:off x="990600" y="5410200"/>
            <a:ext cx="937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0457" name="AutoShape 40"/>
          <p:cNvCxnSpPr>
            <a:stCxn id="60445" idx="2"/>
            <a:endCxn id="60456" idx="0"/>
          </p:cNvCxnSpPr>
          <p:nvPr/>
        </p:nvCxnSpPr>
        <p:spPr>
          <a:xfrm>
            <a:off x="1333500" y="5167313"/>
            <a:ext cx="125730" cy="2425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58" name="AutoShape 41"/>
          <p:cNvCxnSpPr>
            <a:stCxn id="60455" idx="2"/>
            <a:endCxn id="60444" idx="0"/>
          </p:cNvCxnSpPr>
          <p:nvPr/>
        </p:nvCxnSpPr>
        <p:spPr>
          <a:xfrm>
            <a:off x="1866900" y="3567113"/>
            <a:ext cx="0" cy="254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55690" name="Group 42"/>
          <p:cNvGrpSpPr/>
          <p:nvPr/>
        </p:nvGrpSpPr>
        <p:grpSpPr>
          <a:xfrm>
            <a:off x="4800600" y="2209800"/>
            <a:ext cx="3200400" cy="2438400"/>
            <a:chOff x="3072" y="1824"/>
            <a:chExt cx="2016" cy="1536"/>
          </a:xfrm>
        </p:grpSpPr>
        <p:sp>
          <p:nvSpPr>
            <p:cNvPr id="60460" name="Line 43"/>
            <p:cNvSpPr/>
            <p:nvPr/>
          </p:nvSpPr>
          <p:spPr>
            <a:xfrm>
              <a:off x="3072" y="1824"/>
              <a:ext cx="1920" cy="13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1" name="Line 44"/>
            <p:cNvSpPr/>
            <p:nvPr/>
          </p:nvSpPr>
          <p:spPr>
            <a:xfrm flipV="1">
              <a:off x="3168" y="1824"/>
              <a:ext cx="1920" cy="15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Ambiguity: The Dangling Else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if E then 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| if E then E else 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| OTHER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grammar is also ambiguous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2760" y="462216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前两个产生式不好选择，导致了二义性</a:t>
            </a:r>
            <a:endParaRPr lang="zh-CN" altLang="en-US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Dangling Else: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14478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The expression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if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then if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then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else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has two parse trees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57700" name="Group 4"/>
          <p:cNvGrpSpPr/>
          <p:nvPr/>
        </p:nvGrpSpPr>
        <p:grpSpPr>
          <a:xfrm>
            <a:off x="5638800" y="3048000"/>
            <a:ext cx="2555875" cy="2357438"/>
            <a:chOff x="768" y="1923"/>
            <a:chExt cx="1610" cy="1485"/>
          </a:xfrm>
        </p:grpSpPr>
        <p:sp>
          <p:nvSpPr>
            <p:cNvPr id="62483" name="Text Box 5"/>
            <p:cNvSpPr txBox="1"/>
            <p:nvPr/>
          </p:nvSpPr>
          <p:spPr>
            <a:xfrm>
              <a:off x="1200" y="192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84" name="Text Box 6"/>
            <p:cNvSpPr txBox="1"/>
            <p:nvPr/>
          </p:nvSpPr>
          <p:spPr>
            <a:xfrm>
              <a:off x="768" y="2448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85" name="Text Box 7"/>
            <p:cNvSpPr txBox="1"/>
            <p:nvPr/>
          </p:nvSpPr>
          <p:spPr>
            <a:xfrm>
              <a:off x="1536" y="2448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2486" name="AutoShape 8"/>
            <p:cNvCxnSpPr>
              <a:stCxn id="62483" idx="2"/>
              <a:endCxn id="62484" idx="0"/>
            </p:cNvCxnSpPr>
            <p:nvPr/>
          </p:nvCxnSpPr>
          <p:spPr>
            <a:xfrm flipH="1">
              <a:off x="915" y="2211"/>
              <a:ext cx="419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487" name="AutoShape 9"/>
            <p:cNvCxnSpPr>
              <a:stCxn id="62483" idx="2"/>
              <a:endCxn id="62485" idx="0"/>
            </p:cNvCxnSpPr>
            <p:nvPr/>
          </p:nvCxnSpPr>
          <p:spPr>
            <a:xfrm>
              <a:off x="1334" y="2211"/>
              <a:ext cx="336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2488" name="Text Box 10"/>
            <p:cNvSpPr txBox="1"/>
            <p:nvPr/>
          </p:nvSpPr>
          <p:spPr>
            <a:xfrm>
              <a:off x="1152" y="312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89" name="Text Box 11"/>
            <p:cNvSpPr txBox="1"/>
            <p:nvPr/>
          </p:nvSpPr>
          <p:spPr>
            <a:xfrm>
              <a:off x="1608" y="312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90" name="Text Box 12"/>
            <p:cNvSpPr txBox="1"/>
            <p:nvPr/>
          </p:nvSpPr>
          <p:spPr>
            <a:xfrm>
              <a:off x="2064" y="312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2491" name="AutoShape 13"/>
            <p:cNvCxnSpPr>
              <a:stCxn id="62485" idx="2"/>
              <a:endCxn id="62488" idx="0"/>
            </p:cNvCxnSpPr>
            <p:nvPr/>
          </p:nvCxnSpPr>
          <p:spPr>
            <a:xfrm flipH="1">
              <a:off x="1309" y="2736"/>
              <a:ext cx="361" cy="38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492" name="AutoShape 14"/>
            <p:cNvCxnSpPr>
              <a:stCxn id="62485" idx="2"/>
              <a:endCxn id="62489" idx="0"/>
            </p:cNvCxnSpPr>
            <p:nvPr/>
          </p:nvCxnSpPr>
          <p:spPr>
            <a:xfrm>
              <a:off x="1670" y="2736"/>
              <a:ext cx="95" cy="38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493" name="AutoShape 15"/>
            <p:cNvCxnSpPr>
              <a:stCxn id="62485" idx="2"/>
              <a:endCxn id="62490" idx="0"/>
            </p:cNvCxnSpPr>
            <p:nvPr/>
          </p:nvCxnSpPr>
          <p:spPr>
            <a:xfrm>
              <a:off x="1670" y="2736"/>
              <a:ext cx="551" cy="38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2470" name="Group 16"/>
          <p:cNvGrpSpPr/>
          <p:nvPr/>
        </p:nvGrpSpPr>
        <p:grpSpPr>
          <a:xfrm>
            <a:off x="1371600" y="3048000"/>
            <a:ext cx="2360613" cy="2357438"/>
            <a:chOff x="3051" y="1920"/>
            <a:chExt cx="1487" cy="1485"/>
          </a:xfrm>
        </p:grpSpPr>
        <p:sp>
          <p:nvSpPr>
            <p:cNvPr id="62472" name="Text Box 17"/>
            <p:cNvSpPr txBox="1"/>
            <p:nvPr/>
          </p:nvSpPr>
          <p:spPr>
            <a:xfrm>
              <a:off x="3493" y="1920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73" name="Text Box 18"/>
            <p:cNvSpPr txBox="1"/>
            <p:nvPr/>
          </p:nvSpPr>
          <p:spPr>
            <a:xfrm>
              <a:off x="3051" y="2474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74" name="Text Box 19"/>
            <p:cNvSpPr txBox="1"/>
            <p:nvPr/>
          </p:nvSpPr>
          <p:spPr>
            <a:xfrm>
              <a:off x="3600" y="2496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2475" name="AutoShape 20"/>
            <p:cNvCxnSpPr>
              <a:stCxn id="62472" idx="2"/>
              <a:endCxn id="62473" idx="0"/>
            </p:cNvCxnSpPr>
            <p:nvPr/>
          </p:nvCxnSpPr>
          <p:spPr>
            <a:xfrm flipH="1">
              <a:off x="3198" y="2208"/>
              <a:ext cx="429" cy="26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476" name="AutoShape 21"/>
            <p:cNvCxnSpPr>
              <a:stCxn id="62472" idx="2"/>
              <a:endCxn id="62474" idx="0"/>
            </p:cNvCxnSpPr>
            <p:nvPr/>
          </p:nvCxnSpPr>
          <p:spPr>
            <a:xfrm>
              <a:off x="3627" y="2208"/>
              <a:ext cx="107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2477" name="Text Box 22"/>
            <p:cNvSpPr txBox="1"/>
            <p:nvPr/>
          </p:nvSpPr>
          <p:spPr>
            <a:xfrm>
              <a:off x="3445" y="3117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78" name="Text Box 23"/>
            <p:cNvSpPr txBox="1"/>
            <p:nvPr/>
          </p:nvSpPr>
          <p:spPr>
            <a:xfrm>
              <a:off x="3901" y="3117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79" name="Text Box 24"/>
            <p:cNvSpPr txBox="1"/>
            <p:nvPr/>
          </p:nvSpPr>
          <p:spPr>
            <a:xfrm>
              <a:off x="4224" y="2484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2480" name="AutoShape 25"/>
            <p:cNvCxnSpPr>
              <a:stCxn id="62474" idx="2"/>
              <a:endCxn id="62477" idx="0"/>
            </p:cNvCxnSpPr>
            <p:nvPr/>
          </p:nvCxnSpPr>
          <p:spPr>
            <a:xfrm flipH="1">
              <a:off x="3602" y="2784"/>
              <a:ext cx="132" cy="3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481" name="AutoShape 26"/>
            <p:cNvCxnSpPr>
              <a:stCxn id="62474" idx="2"/>
              <a:endCxn id="62478" idx="0"/>
            </p:cNvCxnSpPr>
            <p:nvPr/>
          </p:nvCxnSpPr>
          <p:spPr>
            <a:xfrm>
              <a:off x="3734" y="2784"/>
              <a:ext cx="324" cy="3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482" name="AutoShape 27"/>
            <p:cNvCxnSpPr>
              <a:stCxn id="62472" idx="2"/>
              <a:endCxn id="62479" idx="0"/>
            </p:cNvCxnSpPr>
            <p:nvPr/>
          </p:nvCxnSpPr>
          <p:spPr>
            <a:xfrm>
              <a:off x="3627" y="2208"/>
              <a:ext cx="754" cy="27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57724" name="Rectangle 28"/>
          <p:cNvSpPr/>
          <p:nvPr/>
        </p:nvSpPr>
        <p:spPr>
          <a:xfrm>
            <a:off x="457200" y="55626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Typically we want the second form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Dangling Else: A Fix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872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else</a:t>
            </a:r>
            <a:r>
              <a:rPr lang="en-US" altLang="zh-CN" dirty="0">
                <a:ea typeface="宋体" panose="02010600030101010101" pitchFamily="2" charset="-122"/>
              </a:rPr>
              <a:t> matches the closest unmatched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then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can describe this in the grammar </a:t>
            </a:r>
            <a:r>
              <a:rPr lang="en-US" altLang="zh-CN" sz="2400" dirty="0">
                <a:ea typeface="宋体" panose="02010600030101010101" pitchFamily="2" charset="-122"/>
              </a:rPr>
              <a:t>(distinguish between matched and unmatched “then”)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  MIF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/* all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are matched */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|  UIF        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/* some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are unmatched */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MIF  if E then MIF else MIF   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|   OTHER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UIF  if E then 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|   if E then MIF else UIF 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Describes the same set of strings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4210" y="4120515"/>
            <a:ext cx="31819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then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和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else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中间的只能是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MIF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，因为如果是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UIF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，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则多出来的未匹配的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then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会和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之后的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else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配对，从而变成新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MIF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。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4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3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9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255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28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30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32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361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ldLvl="2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Dangling Else: Example Revisited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expression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if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then if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then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else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64517" name="Group 4"/>
          <p:cNvGrpSpPr/>
          <p:nvPr/>
        </p:nvGrpSpPr>
        <p:grpSpPr>
          <a:xfrm>
            <a:off x="1143000" y="2290763"/>
            <a:ext cx="2555875" cy="2357437"/>
            <a:chOff x="720" y="1443"/>
            <a:chExt cx="1610" cy="1485"/>
          </a:xfrm>
        </p:grpSpPr>
        <p:sp>
          <p:nvSpPr>
            <p:cNvPr id="64535" name="Text Box 5"/>
            <p:cNvSpPr txBox="1"/>
            <p:nvPr/>
          </p:nvSpPr>
          <p:spPr>
            <a:xfrm>
              <a:off x="1152" y="144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36" name="Text Box 6"/>
            <p:cNvSpPr txBox="1"/>
            <p:nvPr/>
          </p:nvSpPr>
          <p:spPr>
            <a:xfrm>
              <a:off x="720" y="1968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37" name="Text Box 7"/>
            <p:cNvSpPr txBox="1"/>
            <p:nvPr/>
          </p:nvSpPr>
          <p:spPr>
            <a:xfrm>
              <a:off x="1488" y="1968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4538" name="AutoShape 8"/>
            <p:cNvCxnSpPr>
              <a:stCxn id="64535" idx="2"/>
              <a:endCxn id="64536" idx="0"/>
            </p:cNvCxnSpPr>
            <p:nvPr/>
          </p:nvCxnSpPr>
          <p:spPr>
            <a:xfrm flipH="1">
              <a:off x="860" y="1731"/>
              <a:ext cx="426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39" name="AutoShape 9"/>
            <p:cNvCxnSpPr>
              <a:stCxn id="64535" idx="2"/>
              <a:endCxn id="64537" idx="0"/>
            </p:cNvCxnSpPr>
            <p:nvPr/>
          </p:nvCxnSpPr>
          <p:spPr>
            <a:xfrm>
              <a:off x="1286" y="1731"/>
              <a:ext cx="336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40" name="Text Box 10"/>
            <p:cNvSpPr txBox="1"/>
            <p:nvPr/>
          </p:nvSpPr>
          <p:spPr>
            <a:xfrm>
              <a:off x="1104" y="264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41" name="Text Box 11"/>
            <p:cNvSpPr txBox="1"/>
            <p:nvPr/>
          </p:nvSpPr>
          <p:spPr>
            <a:xfrm>
              <a:off x="1560" y="264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42" name="Text Box 12"/>
            <p:cNvSpPr txBox="1"/>
            <p:nvPr/>
          </p:nvSpPr>
          <p:spPr>
            <a:xfrm>
              <a:off x="2016" y="264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4543" name="AutoShape 13"/>
            <p:cNvCxnSpPr>
              <a:stCxn id="64537" idx="2"/>
              <a:endCxn id="64540" idx="0"/>
            </p:cNvCxnSpPr>
            <p:nvPr/>
          </p:nvCxnSpPr>
          <p:spPr>
            <a:xfrm flipH="1">
              <a:off x="1254" y="2256"/>
              <a:ext cx="368" cy="38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44" name="AutoShape 14"/>
            <p:cNvCxnSpPr>
              <a:stCxn id="64537" idx="2"/>
              <a:endCxn id="64541" idx="0"/>
            </p:cNvCxnSpPr>
            <p:nvPr/>
          </p:nvCxnSpPr>
          <p:spPr>
            <a:xfrm>
              <a:off x="1622" y="2256"/>
              <a:ext cx="88" cy="38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45" name="AutoShape 15"/>
            <p:cNvCxnSpPr>
              <a:stCxn id="64537" idx="2"/>
              <a:endCxn id="64542" idx="0"/>
            </p:cNvCxnSpPr>
            <p:nvPr/>
          </p:nvCxnSpPr>
          <p:spPr>
            <a:xfrm>
              <a:off x="1622" y="2256"/>
              <a:ext cx="544" cy="38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4518" name="Group 16"/>
          <p:cNvGrpSpPr/>
          <p:nvPr/>
        </p:nvGrpSpPr>
        <p:grpSpPr>
          <a:xfrm>
            <a:off x="5300663" y="2247900"/>
            <a:ext cx="2360612" cy="2357438"/>
            <a:chOff x="3339" y="1416"/>
            <a:chExt cx="1487" cy="1485"/>
          </a:xfrm>
        </p:grpSpPr>
        <p:sp>
          <p:nvSpPr>
            <p:cNvPr id="64524" name="Text Box 17"/>
            <p:cNvSpPr txBox="1"/>
            <p:nvPr/>
          </p:nvSpPr>
          <p:spPr>
            <a:xfrm>
              <a:off x="3781" y="1416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25" name="Text Box 18"/>
            <p:cNvSpPr txBox="1"/>
            <p:nvPr/>
          </p:nvSpPr>
          <p:spPr>
            <a:xfrm>
              <a:off x="3339" y="1970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26" name="Text Box 19"/>
            <p:cNvSpPr txBox="1"/>
            <p:nvPr/>
          </p:nvSpPr>
          <p:spPr>
            <a:xfrm>
              <a:off x="3888" y="1992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if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4527" name="AutoShape 20"/>
            <p:cNvCxnSpPr>
              <a:stCxn id="64524" idx="2"/>
              <a:endCxn id="64525" idx="0"/>
            </p:cNvCxnSpPr>
            <p:nvPr/>
          </p:nvCxnSpPr>
          <p:spPr>
            <a:xfrm flipH="1">
              <a:off x="3479" y="1704"/>
              <a:ext cx="436" cy="26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28" name="AutoShape 21"/>
            <p:cNvCxnSpPr>
              <a:stCxn id="64524" idx="2"/>
              <a:endCxn id="64526" idx="0"/>
            </p:cNvCxnSpPr>
            <p:nvPr/>
          </p:nvCxnSpPr>
          <p:spPr>
            <a:xfrm>
              <a:off x="3915" y="1704"/>
              <a:ext cx="107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29" name="Text Box 22"/>
            <p:cNvSpPr txBox="1"/>
            <p:nvPr/>
          </p:nvSpPr>
          <p:spPr>
            <a:xfrm>
              <a:off x="3733" y="2613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30" name="Text Box 23"/>
            <p:cNvSpPr txBox="1"/>
            <p:nvPr/>
          </p:nvSpPr>
          <p:spPr>
            <a:xfrm>
              <a:off x="4189" y="2613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31" name="Text Box 24"/>
            <p:cNvSpPr txBox="1"/>
            <p:nvPr/>
          </p:nvSpPr>
          <p:spPr>
            <a:xfrm>
              <a:off x="4512" y="1980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4532" name="AutoShape 25"/>
            <p:cNvCxnSpPr>
              <a:stCxn id="64526" idx="2"/>
              <a:endCxn id="64529" idx="0"/>
            </p:cNvCxnSpPr>
            <p:nvPr/>
          </p:nvCxnSpPr>
          <p:spPr>
            <a:xfrm flipH="1">
              <a:off x="3883" y="2280"/>
              <a:ext cx="139" cy="3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33" name="AutoShape 26"/>
            <p:cNvCxnSpPr>
              <a:stCxn id="64526" idx="2"/>
              <a:endCxn id="64530" idx="0"/>
            </p:cNvCxnSpPr>
            <p:nvPr/>
          </p:nvCxnSpPr>
          <p:spPr>
            <a:xfrm>
              <a:off x="4022" y="2280"/>
              <a:ext cx="317" cy="3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34" name="AutoShape 27"/>
            <p:cNvCxnSpPr>
              <a:stCxn id="64524" idx="2"/>
              <a:endCxn id="64531" idx="0"/>
            </p:cNvCxnSpPr>
            <p:nvPr/>
          </p:nvCxnSpPr>
          <p:spPr>
            <a:xfrm>
              <a:off x="3915" y="1704"/>
              <a:ext cx="747" cy="27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59772" name="Rectangle 28"/>
          <p:cNvSpPr/>
          <p:nvPr/>
        </p:nvSpPr>
        <p:spPr>
          <a:xfrm>
            <a:off x="4648200" y="4876800"/>
            <a:ext cx="38100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Not valid because the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a typeface="宋体" panose="02010600030101010101" pitchFamily="2" charset="-122"/>
              </a:rPr>
              <a:t> expression is not a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MIF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73" name="Rectangle 29"/>
          <p:cNvSpPr/>
          <p:nvPr/>
        </p:nvSpPr>
        <p:spPr>
          <a:xfrm>
            <a:off x="609600" y="4800600"/>
            <a:ext cx="3505200" cy="106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A valid parse tree (for a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UIF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159774" name="Group 30"/>
          <p:cNvGrpSpPr/>
          <p:nvPr/>
        </p:nvGrpSpPr>
        <p:grpSpPr>
          <a:xfrm>
            <a:off x="4800600" y="2209800"/>
            <a:ext cx="3200400" cy="2438400"/>
            <a:chOff x="3072" y="1824"/>
            <a:chExt cx="2016" cy="1536"/>
          </a:xfrm>
        </p:grpSpPr>
        <p:sp>
          <p:nvSpPr>
            <p:cNvPr id="64522" name="Line 31"/>
            <p:cNvSpPr/>
            <p:nvPr/>
          </p:nvSpPr>
          <p:spPr>
            <a:xfrm>
              <a:off x="3072" y="1824"/>
              <a:ext cx="1920" cy="13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3" name="Line 32"/>
            <p:cNvSpPr/>
            <p:nvPr/>
          </p:nvSpPr>
          <p:spPr>
            <a:xfrm flipV="1">
              <a:off x="3168" y="1824"/>
              <a:ext cx="1920" cy="15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2" grpId="0"/>
      <p:bldP spid="1597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Functionality of the Parser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</a:rPr>
              <a:t>Input: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sequence of tokens</a:t>
            </a:r>
            <a:r>
              <a:rPr lang="en-US" altLang="zh-CN" dirty="0">
                <a:ea typeface="宋体" panose="02010600030101010101" pitchFamily="2" charset="-122"/>
              </a:rPr>
              <a:t> from lexer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Output: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parse tree</a:t>
            </a:r>
            <a:r>
              <a:rPr lang="en-US" altLang="zh-CN" dirty="0">
                <a:ea typeface="宋体" panose="02010600030101010101" pitchFamily="2" charset="-122"/>
              </a:rPr>
              <a:t> of the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No general techniques for handling ambiguity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Impossible to convert automatically</a:t>
            </a:r>
            <a:r>
              <a:rPr lang="en-US" altLang="zh-CN" dirty="0">
                <a:ea typeface="宋体" panose="02010600030101010101" pitchFamily="2" charset="-122"/>
              </a:rPr>
              <a:t> an ambiguous grammar to an unambiguous one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Used with care, ambiguity can simplify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 allows more natural definitions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need disambiguation mechanisms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Precedence and Associativity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179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Instead of rewriting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the more natural (ambiguous)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Along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disambiguating declarations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Most tools allow </a:t>
            </a:r>
            <a:r>
              <a:rPr lang="en-US" altLang="zh-CN" u="sng" dirty="0">
                <a:ea typeface="宋体" panose="02010600030101010101" pitchFamily="2" charset="-122"/>
              </a:rPr>
              <a:t>precedence and associativity declarations</a:t>
            </a:r>
            <a:r>
              <a:rPr lang="en-US" altLang="zh-CN" dirty="0">
                <a:ea typeface="宋体" panose="02010600030101010101" pitchFamily="2" charset="-122"/>
              </a:rPr>
              <a:t> to disambiguate grammars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 …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1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9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Associativity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106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grammar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E | int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Ambiguous: two parse trees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 + int + int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67589" name="Group 4"/>
          <p:cNvGrpSpPr/>
          <p:nvPr/>
        </p:nvGrpSpPr>
        <p:grpSpPr>
          <a:xfrm>
            <a:off x="5022850" y="2667000"/>
            <a:ext cx="2597150" cy="2743200"/>
            <a:chOff x="3164" y="1680"/>
            <a:chExt cx="1636" cy="1728"/>
          </a:xfrm>
        </p:grpSpPr>
        <p:cxnSp>
          <p:nvCxnSpPr>
            <p:cNvPr id="67614" name="AutoShape 5"/>
            <p:cNvCxnSpPr>
              <a:stCxn id="67622" idx="2"/>
              <a:endCxn id="67619" idx="0"/>
            </p:cNvCxnSpPr>
            <p:nvPr/>
          </p:nvCxnSpPr>
          <p:spPr>
            <a:xfrm flipH="1">
              <a:off x="3864" y="2448"/>
              <a:ext cx="408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15" name="Text Box 6"/>
            <p:cNvSpPr txBox="1"/>
            <p:nvPr/>
          </p:nvSpPr>
          <p:spPr>
            <a:xfrm>
              <a:off x="3696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16" name="AutoShape 7"/>
            <p:cNvCxnSpPr>
              <a:stCxn id="67618" idx="0"/>
              <a:endCxn id="67615" idx="2"/>
            </p:cNvCxnSpPr>
            <p:nvPr/>
          </p:nvCxnSpPr>
          <p:spPr>
            <a:xfrm flipV="1">
              <a:off x="3504" y="1968"/>
              <a:ext cx="336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7617" name="AutoShape 8"/>
            <p:cNvCxnSpPr>
              <a:stCxn id="67622" idx="0"/>
              <a:endCxn id="67615" idx="2"/>
            </p:cNvCxnSpPr>
            <p:nvPr/>
          </p:nvCxnSpPr>
          <p:spPr>
            <a:xfrm flipH="1" flipV="1">
              <a:off x="3840" y="1968"/>
              <a:ext cx="43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18" name="Text Box 9"/>
            <p:cNvSpPr txBox="1"/>
            <p:nvPr/>
          </p:nvSpPr>
          <p:spPr>
            <a:xfrm>
              <a:off x="3360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9" name="Text Box 10"/>
            <p:cNvSpPr txBox="1"/>
            <p:nvPr/>
          </p:nvSpPr>
          <p:spPr>
            <a:xfrm>
              <a:off x="3696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20" name="AutoShape 11"/>
            <p:cNvCxnSpPr>
              <a:stCxn id="67615" idx="2"/>
              <a:endCxn id="67623" idx="0"/>
            </p:cNvCxnSpPr>
            <p:nvPr/>
          </p:nvCxnSpPr>
          <p:spPr>
            <a:xfrm>
              <a:off x="3840" y="1968"/>
              <a:ext cx="0" cy="24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21" name="Text Box 12"/>
            <p:cNvSpPr txBox="1"/>
            <p:nvPr/>
          </p:nvSpPr>
          <p:spPr>
            <a:xfrm>
              <a:off x="4416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2" name="Text Box 13"/>
            <p:cNvSpPr txBox="1"/>
            <p:nvPr/>
          </p:nvSpPr>
          <p:spPr>
            <a:xfrm>
              <a:off x="4128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3" name="Text Box 14"/>
            <p:cNvSpPr txBox="1"/>
            <p:nvPr/>
          </p:nvSpPr>
          <p:spPr>
            <a:xfrm>
              <a:off x="3744" y="2217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24" name="AutoShape 15"/>
            <p:cNvCxnSpPr>
              <a:stCxn id="67622" idx="2"/>
              <a:endCxn id="67621" idx="0"/>
            </p:cNvCxnSpPr>
            <p:nvPr/>
          </p:nvCxnSpPr>
          <p:spPr>
            <a:xfrm>
              <a:off x="4272" y="2448"/>
              <a:ext cx="31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25" name="Text Box 16"/>
            <p:cNvSpPr txBox="1"/>
            <p:nvPr/>
          </p:nvSpPr>
          <p:spPr>
            <a:xfrm>
              <a:off x="3164" y="2640"/>
              <a:ext cx="5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26" name="AutoShape 17"/>
            <p:cNvCxnSpPr>
              <a:stCxn id="67618" idx="2"/>
              <a:endCxn id="67625" idx="0"/>
            </p:cNvCxnSpPr>
            <p:nvPr/>
          </p:nvCxnSpPr>
          <p:spPr>
            <a:xfrm flipH="1">
              <a:off x="3430" y="2448"/>
              <a:ext cx="74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27" name="Text Box 18"/>
            <p:cNvSpPr txBox="1"/>
            <p:nvPr/>
          </p:nvSpPr>
          <p:spPr>
            <a:xfrm>
              <a:off x="4128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28" name="AutoShape 19"/>
            <p:cNvCxnSpPr>
              <a:stCxn id="67622" idx="2"/>
              <a:endCxn id="67627" idx="0"/>
            </p:cNvCxnSpPr>
            <p:nvPr/>
          </p:nvCxnSpPr>
          <p:spPr>
            <a:xfrm>
              <a:off x="4272" y="244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29" name="Text Box 20"/>
            <p:cNvSpPr txBox="1"/>
            <p:nvPr/>
          </p:nvSpPr>
          <p:spPr>
            <a:xfrm>
              <a:off x="4368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0" name="Text Box 21"/>
            <p:cNvSpPr txBox="1"/>
            <p:nvPr/>
          </p:nvSpPr>
          <p:spPr>
            <a:xfrm>
              <a:off x="3648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31" name="AutoShape 22"/>
            <p:cNvCxnSpPr>
              <a:stCxn id="67619" idx="2"/>
              <a:endCxn id="67630" idx="0"/>
            </p:cNvCxnSpPr>
            <p:nvPr/>
          </p:nvCxnSpPr>
          <p:spPr>
            <a:xfrm>
              <a:off x="3864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7632" name="AutoShape 23"/>
            <p:cNvCxnSpPr>
              <a:stCxn id="67621" idx="2"/>
              <a:endCxn id="67629" idx="0"/>
            </p:cNvCxnSpPr>
            <p:nvPr/>
          </p:nvCxnSpPr>
          <p:spPr>
            <a:xfrm>
              <a:off x="4584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7590" name="Group 24"/>
          <p:cNvGrpSpPr/>
          <p:nvPr/>
        </p:nvGrpSpPr>
        <p:grpSpPr>
          <a:xfrm>
            <a:off x="1066800" y="2667000"/>
            <a:ext cx="2847975" cy="2743200"/>
            <a:chOff x="672" y="1680"/>
            <a:chExt cx="1794" cy="1728"/>
          </a:xfrm>
        </p:grpSpPr>
        <p:cxnSp>
          <p:nvCxnSpPr>
            <p:cNvPr id="67595" name="AutoShape 25"/>
            <p:cNvCxnSpPr>
              <a:stCxn id="67599" idx="2"/>
              <a:endCxn id="67600" idx="0"/>
            </p:cNvCxnSpPr>
            <p:nvPr/>
          </p:nvCxnSpPr>
          <p:spPr>
            <a:xfrm flipH="1">
              <a:off x="888" y="2448"/>
              <a:ext cx="408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596" name="Text Box 26"/>
            <p:cNvSpPr txBox="1"/>
            <p:nvPr/>
          </p:nvSpPr>
          <p:spPr>
            <a:xfrm>
              <a:off x="1488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597" name="AutoShape 27"/>
            <p:cNvCxnSpPr>
              <a:stCxn id="67599" idx="0"/>
              <a:endCxn id="67596" idx="2"/>
            </p:cNvCxnSpPr>
            <p:nvPr/>
          </p:nvCxnSpPr>
          <p:spPr>
            <a:xfrm flipV="1">
              <a:off x="1296" y="1968"/>
              <a:ext cx="336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7598" name="AutoShape 28"/>
            <p:cNvCxnSpPr>
              <a:stCxn id="67603" idx="0"/>
              <a:endCxn id="67596" idx="2"/>
            </p:cNvCxnSpPr>
            <p:nvPr/>
          </p:nvCxnSpPr>
          <p:spPr>
            <a:xfrm flipH="1" flipV="1">
              <a:off x="1632" y="1968"/>
              <a:ext cx="43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599" name="Text Box 29"/>
            <p:cNvSpPr txBox="1"/>
            <p:nvPr/>
          </p:nvSpPr>
          <p:spPr>
            <a:xfrm>
              <a:off x="1152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0" name="Text Box 30"/>
            <p:cNvSpPr txBox="1"/>
            <p:nvPr/>
          </p:nvSpPr>
          <p:spPr>
            <a:xfrm>
              <a:off x="720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01" name="AutoShape 31"/>
            <p:cNvCxnSpPr>
              <a:stCxn id="67596" idx="2"/>
              <a:endCxn id="67604" idx="0"/>
            </p:cNvCxnSpPr>
            <p:nvPr/>
          </p:nvCxnSpPr>
          <p:spPr>
            <a:xfrm>
              <a:off x="1632" y="196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02" name="Text Box 32"/>
            <p:cNvSpPr txBox="1"/>
            <p:nvPr/>
          </p:nvSpPr>
          <p:spPr>
            <a:xfrm>
              <a:off x="1440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Text Box 33"/>
            <p:cNvSpPr txBox="1"/>
            <p:nvPr/>
          </p:nvSpPr>
          <p:spPr>
            <a:xfrm>
              <a:off x="1920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Text Box 34"/>
            <p:cNvSpPr txBox="1"/>
            <p:nvPr/>
          </p:nvSpPr>
          <p:spPr>
            <a:xfrm>
              <a:off x="1488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05" name="AutoShape 35"/>
            <p:cNvCxnSpPr>
              <a:stCxn id="67599" idx="2"/>
              <a:endCxn id="67602" idx="0"/>
            </p:cNvCxnSpPr>
            <p:nvPr/>
          </p:nvCxnSpPr>
          <p:spPr>
            <a:xfrm>
              <a:off x="1296" y="2448"/>
              <a:ext cx="31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06" name="Text Box 36"/>
            <p:cNvSpPr txBox="1"/>
            <p:nvPr/>
          </p:nvSpPr>
          <p:spPr>
            <a:xfrm>
              <a:off x="1872" y="2640"/>
              <a:ext cx="5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07" name="AutoShape 37"/>
            <p:cNvCxnSpPr>
              <a:stCxn id="67603" idx="2"/>
              <a:endCxn id="67606" idx="0"/>
            </p:cNvCxnSpPr>
            <p:nvPr/>
          </p:nvCxnSpPr>
          <p:spPr>
            <a:xfrm>
              <a:off x="2064" y="2448"/>
              <a:ext cx="105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08" name="Text Box 38"/>
            <p:cNvSpPr txBox="1"/>
            <p:nvPr/>
          </p:nvSpPr>
          <p:spPr>
            <a:xfrm>
              <a:off x="1152" y="2697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09" name="AutoShape 39"/>
            <p:cNvCxnSpPr>
              <a:stCxn id="67599" idx="2"/>
              <a:endCxn id="67608" idx="0"/>
            </p:cNvCxnSpPr>
            <p:nvPr/>
          </p:nvCxnSpPr>
          <p:spPr>
            <a:xfrm>
              <a:off x="1296" y="2448"/>
              <a:ext cx="0" cy="24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610" name="Text Box 40"/>
            <p:cNvSpPr txBox="1"/>
            <p:nvPr/>
          </p:nvSpPr>
          <p:spPr>
            <a:xfrm>
              <a:off x="1392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Text Box 41"/>
            <p:cNvSpPr txBox="1"/>
            <p:nvPr/>
          </p:nvSpPr>
          <p:spPr>
            <a:xfrm>
              <a:off x="672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7612" name="AutoShape 42"/>
            <p:cNvCxnSpPr>
              <a:stCxn id="67600" idx="2"/>
              <a:endCxn id="67611" idx="0"/>
            </p:cNvCxnSpPr>
            <p:nvPr/>
          </p:nvCxnSpPr>
          <p:spPr>
            <a:xfrm>
              <a:off x="888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7613" name="AutoShape 43"/>
            <p:cNvCxnSpPr>
              <a:stCxn id="67602" idx="2"/>
              <a:endCxn id="67610" idx="0"/>
            </p:cNvCxnSpPr>
            <p:nvPr/>
          </p:nvCxnSpPr>
          <p:spPr>
            <a:xfrm>
              <a:off x="1608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62860" name="Rectangle 44"/>
          <p:cNvSpPr/>
          <p:nvPr/>
        </p:nvSpPr>
        <p:spPr>
          <a:xfrm>
            <a:off x="533400" y="55626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Left-associativity declaration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%left  +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62861" name="Group 45"/>
          <p:cNvGrpSpPr/>
          <p:nvPr/>
        </p:nvGrpSpPr>
        <p:grpSpPr>
          <a:xfrm>
            <a:off x="4876800" y="2895600"/>
            <a:ext cx="3200400" cy="2438400"/>
            <a:chOff x="3072" y="1824"/>
            <a:chExt cx="2016" cy="1536"/>
          </a:xfrm>
        </p:grpSpPr>
        <p:sp>
          <p:nvSpPr>
            <p:cNvPr id="67593" name="Line 46"/>
            <p:cNvSpPr/>
            <p:nvPr/>
          </p:nvSpPr>
          <p:spPr>
            <a:xfrm>
              <a:off x="3072" y="1824"/>
              <a:ext cx="1920" cy="13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4" name="Line 47"/>
            <p:cNvSpPr/>
            <p:nvPr/>
          </p:nvSpPr>
          <p:spPr>
            <a:xfrm flipV="1">
              <a:off x="3168" y="1824"/>
              <a:ext cx="1920" cy="15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Precedence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106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grammar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E | E  * E | int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the string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 + int * int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68613" name="Group 4"/>
          <p:cNvGrpSpPr/>
          <p:nvPr/>
        </p:nvGrpSpPr>
        <p:grpSpPr>
          <a:xfrm>
            <a:off x="5257800" y="2514600"/>
            <a:ext cx="2362200" cy="2743200"/>
            <a:chOff x="3312" y="1680"/>
            <a:chExt cx="1488" cy="1728"/>
          </a:xfrm>
        </p:grpSpPr>
        <p:cxnSp>
          <p:nvCxnSpPr>
            <p:cNvPr id="68638" name="AutoShape 5"/>
            <p:cNvCxnSpPr>
              <a:stCxn id="68646" idx="2"/>
              <a:endCxn id="68643" idx="0"/>
            </p:cNvCxnSpPr>
            <p:nvPr/>
          </p:nvCxnSpPr>
          <p:spPr>
            <a:xfrm flipH="1">
              <a:off x="3864" y="2448"/>
              <a:ext cx="408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39" name="Text Box 6"/>
            <p:cNvSpPr txBox="1"/>
            <p:nvPr/>
          </p:nvSpPr>
          <p:spPr>
            <a:xfrm>
              <a:off x="3696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40" name="AutoShape 7"/>
            <p:cNvCxnSpPr>
              <a:stCxn id="68642" idx="0"/>
              <a:endCxn id="68639" idx="2"/>
            </p:cNvCxnSpPr>
            <p:nvPr/>
          </p:nvCxnSpPr>
          <p:spPr>
            <a:xfrm flipV="1">
              <a:off x="3504" y="1968"/>
              <a:ext cx="336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8641" name="AutoShape 8"/>
            <p:cNvCxnSpPr>
              <a:stCxn id="68646" idx="0"/>
              <a:endCxn id="68639" idx="2"/>
            </p:cNvCxnSpPr>
            <p:nvPr/>
          </p:nvCxnSpPr>
          <p:spPr>
            <a:xfrm flipH="1" flipV="1">
              <a:off x="3840" y="1968"/>
              <a:ext cx="43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42" name="Text Box 9"/>
            <p:cNvSpPr txBox="1"/>
            <p:nvPr/>
          </p:nvSpPr>
          <p:spPr>
            <a:xfrm>
              <a:off x="3360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Text Box 10"/>
            <p:cNvSpPr txBox="1"/>
            <p:nvPr/>
          </p:nvSpPr>
          <p:spPr>
            <a:xfrm>
              <a:off x="3696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44" name="AutoShape 11"/>
            <p:cNvCxnSpPr>
              <a:stCxn id="68639" idx="2"/>
              <a:endCxn id="68647" idx="0"/>
            </p:cNvCxnSpPr>
            <p:nvPr/>
          </p:nvCxnSpPr>
          <p:spPr>
            <a:xfrm>
              <a:off x="3840" y="1968"/>
              <a:ext cx="0" cy="24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45" name="Text Box 12"/>
            <p:cNvSpPr txBox="1"/>
            <p:nvPr/>
          </p:nvSpPr>
          <p:spPr>
            <a:xfrm>
              <a:off x="4416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6" name="Text Box 13"/>
            <p:cNvSpPr txBox="1"/>
            <p:nvPr/>
          </p:nvSpPr>
          <p:spPr>
            <a:xfrm>
              <a:off x="4128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Text Box 14"/>
            <p:cNvSpPr txBox="1"/>
            <p:nvPr/>
          </p:nvSpPr>
          <p:spPr>
            <a:xfrm>
              <a:off x="3744" y="2217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48" name="AutoShape 15"/>
            <p:cNvCxnSpPr>
              <a:stCxn id="68646" idx="2"/>
              <a:endCxn id="68645" idx="0"/>
            </p:cNvCxnSpPr>
            <p:nvPr/>
          </p:nvCxnSpPr>
          <p:spPr>
            <a:xfrm>
              <a:off x="4272" y="2448"/>
              <a:ext cx="31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49" name="Text Box 16"/>
            <p:cNvSpPr txBox="1"/>
            <p:nvPr/>
          </p:nvSpPr>
          <p:spPr>
            <a:xfrm>
              <a:off x="3312" y="264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50" name="AutoShape 17"/>
            <p:cNvCxnSpPr>
              <a:stCxn id="68642" idx="2"/>
              <a:endCxn id="68649" idx="0"/>
            </p:cNvCxnSpPr>
            <p:nvPr/>
          </p:nvCxnSpPr>
          <p:spPr>
            <a:xfrm>
              <a:off x="3504" y="244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51" name="Text Box 18"/>
            <p:cNvSpPr txBox="1"/>
            <p:nvPr/>
          </p:nvSpPr>
          <p:spPr>
            <a:xfrm>
              <a:off x="4128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*</a:t>
              </a:r>
              <a:endParaRPr lang="zh-CN" altLang="en-US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52" name="AutoShape 19"/>
            <p:cNvCxnSpPr>
              <a:stCxn id="68646" idx="2"/>
              <a:endCxn id="68651" idx="0"/>
            </p:cNvCxnSpPr>
            <p:nvPr/>
          </p:nvCxnSpPr>
          <p:spPr>
            <a:xfrm>
              <a:off x="4272" y="244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53" name="Text Box 20"/>
            <p:cNvSpPr txBox="1"/>
            <p:nvPr/>
          </p:nvSpPr>
          <p:spPr>
            <a:xfrm>
              <a:off x="4368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Text Box 21"/>
            <p:cNvSpPr txBox="1"/>
            <p:nvPr/>
          </p:nvSpPr>
          <p:spPr>
            <a:xfrm>
              <a:off x="3648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55" name="AutoShape 22"/>
            <p:cNvCxnSpPr>
              <a:stCxn id="68643" idx="2"/>
              <a:endCxn id="68654" idx="0"/>
            </p:cNvCxnSpPr>
            <p:nvPr/>
          </p:nvCxnSpPr>
          <p:spPr>
            <a:xfrm>
              <a:off x="3864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8656" name="AutoShape 23"/>
            <p:cNvCxnSpPr>
              <a:stCxn id="68645" idx="2"/>
              <a:endCxn id="68653" idx="0"/>
            </p:cNvCxnSpPr>
            <p:nvPr/>
          </p:nvCxnSpPr>
          <p:spPr>
            <a:xfrm>
              <a:off x="4584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8614" name="Group 24"/>
          <p:cNvGrpSpPr/>
          <p:nvPr/>
        </p:nvGrpSpPr>
        <p:grpSpPr>
          <a:xfrm>
            <a:off x="1066800" y="2514600"/>
            <a:ext cx="2514600" cy="2743200"/>
            <a:chOff x="672" y="1680"/>
            <a:chExt cx="1584" cy="1728"/>
          </a:xfrm>
        </p:grpSpPr>
        <p:cxnSp>
          <p:nvCxnSpPr>
            <p:cNvPr id="68619" name="AutoShape 25"/>
            <p:cNvCxnSpPr>
              <a:stCxn id="68623" idx="2"/>
              <a:endCxn id="68624" idx="0"/>
            </p:cNvCxnSpPr>
            <p:nvPr/>
          </p:nvCxnSpPr>
          <p:spPr>
            <a:xfrm flipH="1">
              <a:off x="888" y="2448"/>
              <a:ext cx="408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20" name="Text Box 26"/>
            <p:cNvSpPr txBox="1"/>
            <p:nvPr/>
          </p:nvSpPr>
          <p:spPr>
            <a:xfrm>
              <a:off x="1488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21" name="AutoShape 27"/>
            <p:cNvCxnSpPr>
              <a:stCxn id="68623" idx="0"/>
              <a:endCxn id="68620" idx="2"/>
            </p:cNvCxnSpPr>
            <p:nvPr/>
          </p:nvCxnSpPr>
          <p:spPr>
            <a:xfrm flipV="1">
              <a:off x="1296" y="1968"/>
              <a:ext cx="336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8622" name="AutoShape 28"/>
            <p:cNvCxnSpPr>
              <a:stCxn id="68627" idx="0"/>
              <a:endCxn id="68620" idx="2"/>
            </p:cNvCxnSpPr>
            <p:nvPr/>
          </p:nvCxnSpPr>
          <p:spPr>
            <a:xfrm flipH="1" flipV="1">
              <a:off x="1632" y="1968"/>
              <a:ext cx="43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23" name="Text Box 29"/>
            <p:cNvSpPr txBox="1"/>
            <p:nvPr/>
          </p:nvSpPr>
          <p:spPr>
            <a:xfrm>
              <a:off x="1152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4" name="Text Box 30"/>
            <p:cNvSpPr txBox="1"/>
            <p:nvPr/>
          </p:nvSpPr>
          <p:spPr>
            <a:xfrm>
              <a:off x="720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25" name="AutoShape 31"/>
            <p:cNvCxnSpPr>
              <a:stCxn id="68620" idx="2"/>
              <a:endCxn id="68628" idx="0"/>
            </p:cNvCxnSpPr>
            <p:nvPr/>
          </p:nvCxnSpPr>
          <p:spPr>
            <a:xfrm>
              <a:off x="1632" y="196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26" name="Text Box 32"/>
            <p:cNvSpPr txBox="1"/>
            <p:nvPr/>
          </p:nvSpPr>
          <p:spPr>
            <a:xfrm>
              <a:off x="1440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Text Box 33"/>
            <p:cNvSpPr txBox="1"/>
            <p:nvPr/>
          </p:nvSpPr>
          <p:spPr>
            <a:xfrm>
              <a:off x="1920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Text Box 34"/>
            <p:cNvSpPr txBox="1"/>
            <p:nvPr/>
          </p:nvSpPr>
          <p:spPr>
            <a:xfrm>
              <a:off x="1488" y="21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*</a:t>
              </a:r>
              <a:endParaRPr lang="zh-CN" altLang="en-US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29" name="AutoShape 35"/>
            <p:cNvCxnSpPr>
              <a:stCxn id="68623" idx="2"/>
              <a:endCxn id="68626" idx="0"/>
            </p:cNvCxnSpPr>
            <p:nvPr/>
          </p:nvCxnSpPr>
          <p:spPr>
            <a:xfrm>
              <a:off x="1296" y="2448"/>
              <a:ext cx="312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30" name="Text Box 36"/>
            <p:cNvSpPr txBox="1"/>
            <p:nvPr/>
          </p:nvSpPr>
          <p:spPr>
            <a:xfrm>
              <a:off x="1872" y="264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31" name="AutoShape 37"/>
            <p:cNvCxnSpPr>
              <a:stCxn id="68627" idx="2"/>
              <a:endCxn id="68630" idx="0"/>
            </p:cNvCxnSpPr>
            <p:nvPr/>
          </p:nvCxnSpPr>
          <p:spPr>
            <a:xfrm>
              <a:off x="2064" y="244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32" name="Text Box 38"/>
            <p:cNvSpPr txBox="1"/>
            <p:nvPr/>
          </p:nvSpPr>
          <p:spPr>
            <a:xfrm>
              <a:off x="1152" y="2697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33" name="AutoShape 39"/>
            <p:cNvCxnSpPr>
              <a:stCxn id="68623" idx="2"/>
              <a:endCxn id="68632" idx="0"/>
            </p:cNvCxnSpPr>
            <p:nvPr/>
          </p:nvCxnSpPr>
          <p:spPr>
            <a:xfrm>
              <a:off x="1296" y="2448"/>
              <a:ext cx="0" cy="24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8634" name="Text Box 40"/>
            <p:cNvSpPr txBox="1"/>
            <p:nvPr/>
          </p:nvSpPr>
          <p:spPr>
            <a:xfrm>
              <a:off x="1392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5" name="Text Box 41"/>
            <p:cNvSpPr txBox="1"/>
            <p:nvPr/>
          </p:nvSpPr>
          <p:spPr>
            <a:xfrm>
              <a:off x="672" y="312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36" name="AutoShape 42"/>
            <p:cNvCxnSpPr>
              <a:stCxn id="68624" idx="2"/>
              <a:endCxn id="68635" idx="0"/>
            </p:cNvCxnSpPr>
            <p:nvPr/>
          </p:nvCxnSpPr>
          <p:spPr>
            <a:xfrm>
              <a:off x="888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8637" name="AutoShape 43"/>
            <p:cNvCxnSpPr>
              <a:stCxn id="68626" idx="2"/>
              <a:endCxn id="68634" idx="0"/>
            </p:cNvCxnSpPr>
            <p:nvPr/>
          </p:nvCxnSpPr>
          <p:spPr>
            <a:xfrm>
              <a:off x="1608" y="2928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63884" name="Rectangle 44"/>
          <p:cNvSpPr/>
          <p:nvPr/>
        </p:nvSpPr>
        <p:spPr>
          <a:xfrm>
            <a:off x="419100" y="51816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Precedence declarations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%left  +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                      %left  *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63885" name="Group 45"/>
          <p:cNvGrpSpPr/>
          <p:nvPr/>
        </p:nvGrpSpPr>
        <p:grpSpPr>
          <a:xfrm>
            <a:off x="914400" y="2667000"/>
            <a:ext cx="3200400" cy="2438400"/>
            <a:chOff x="3072" y="1824"/>
            <a:chExt cx="2016" cy="1536"/>
          </a:xfrm>
        </p:grpSpPr>
        <p:sp>
          <p:nvSpPr>
            <p:cNvPr id="68617" name="Line 46"/>
            <p:cNvSpPr/>
            <p:nvPr/>
          </p:nvSpPr>
          <p:spPr>
            <a:xfrm>
              <a:off x="3072" y="1824"/>
              <a:ext cx="1920" cy="13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8" name="Line 47"/>
            <p:cNvSpPr/>
            <p:nvPr/>
          </p:nvSpPr>
          <p:spPr>
            <a:xfrm flipV="1">
              <a:off x="3168" y="1824"/>
              <a:ext cx="1920" cy="15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522605" y="590232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Comic Sans MS" panose="030F0702030302020204" pitchFamily="66" charset="0"/>
                <a:cs typeface="Comic Sans MS" panose="030F0702030302020204" pitchFamily="66" charset="0"/>
              </a:rPr>
              <a:t>排在下面的优先级更高！</a:t>
            </a:r>
            <a:endParaRPr lang="zh-CN" altLang="en-US" sz="20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We can specify language syntax using CFG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parser will answer whether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L(G)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… and will build a parse tree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… and pass on to the rest of the compiler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Next: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do we answer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L(G)</a:t>
            </a:r>
            <a:r>
              <a:rPr lang="en-US" altLang="zh-CN" dirty="0">
                <a:ea typeface="宋体" panose="02010600030101010101" pitchFamily="2" charset="-122"/>
              </a:rPr>
              <a:t> and build a parse tree?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Top-Down Parsing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0225" y="333819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自顶向下的语法解析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Recursive Descent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Predictive Parsers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Constructing Predictive Parsing Tables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Error handling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Recursive Descent Parsing(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递归下降语法解析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回溯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Predictive Parsers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Constructing Predictive Parsing Tables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Error handling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Intro to Top-Down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1779" name="Rectangle 3"/>
          <p:cNvSpPr>
            <a:spLocks noGrp="1"/>
          </p:cNvSpPr>
          <p:nvPr>
            <p:ph idx="1" hasCustomPrompt="1"/>
          </p:nvPr>
        </p:nvSpPr>
        <p:spPr>
          <a:xfrm>
            <a:off x="381000" y="2057400"/>
            <a:ext cx="5715000" cy="3886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Terminals are seen in order of appearance in the token stream: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  t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t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t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t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t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5</a:t>
            </a:r>
            <a:endParaRPr lang="en-US" altLang="zh-CN" sz="2800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parse tree is constructed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From the top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From left to right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31780" name="Group 4"/>
          <p:cNvGrpSpPr/>
          <p:nvPr/>
        </p:nvGrpSpPr>
        <p:grpSpPr>
          <a:xfrm>
            <a:off x="6477000" y="2230438"/>
            <a:ext cx="1971675" cy="1258887"/>
            <a:chOff x="4080" y="1405"/>
            <a:chExt cx="1242" cy="793"/>
          </a:xfrm>
        </p:grpSpPr>
        <p:sp>
          <p:nvSpPr>
            <p:cNvPr id="73745" name="Text Box 5"/>
            <p:cNvSpPr txBox="1"/>
            <p:nvPr/>
          </p:nvSpPr>
          <p:spPr>
            <a:xfrm>
              <a:off x="4310" y="1405"/>
              <a:ext cx="25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6" name="Text Box 6"/>
            <p:cNvSpPr txBox="1"/>
            <p:nvPr/>
          </p:nvSpPr>
          <p:spPr>
            <a:xfrm>
              <a:off x="4080" y="1907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7" name="Text Box 7"/>
            <p:cNvSpPr txBox="1"/>
            <p:nvPr/>
          </p:nvSpPr>
          <p:spPr>
            <a:xfrm>
              <a:off x="4464" y="1907"/>
              <a:ext cx="2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8" name="Text Box 8"/>
            <p:cNvSpPr txBox="1"/>
            <p:nvPr/>
          </p:nvSpPr>
          <p:spPr>
            <a:xfrm>
              <a:off x="5088" y="1907"/>
              <a:ext cx="234" cy="2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3749" name="AutoShape 9"/>
            <p:cNvCxnSpPr>
              <a:stCxn id="73745" idx="2"/>
              <a:endCxn id="73746" idx="0"/>
            </p:cNvCxnSpPr>
            <p:nvPr/>
          </p:nvCxnSpPr>
          <p:spPr>
            <a:xfrm flipH="1">
              <a:off x="4197" y="1693"/>
              <a:ext cx="219" cy="21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3750" name="AutoShape 10"/>
            <p:cNvCxnSpPr>
              <a:stCxn id="73745" idx="2"/>
              <a:endCxn id="73747" idx="0"/>
            </p:cNvCxnSpPr>
            <p:nvPr/>
          </p:nvCxnSpPr>
          <p:spPr>
            <a:xfrm>
              <a:off x="4416" y="1693"/>
              <a:ext cx="154" cy="21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3751" name="AutoShape 11"/>
            <p:cNvCxnSpPr>
              <a:stCxn id="73745" idx="2"/>
              <a:endCxn id="73748" idx="0"/>
            </p:cNvCxnSpPr>
            <p:nvPr/>
          </p:nvCxnSpPr>
          <p:spPr>
            <a:xfrm>
              <a:off x="4438" y="1693"/>
              <a:ext cx="767" cy="21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1788" name="Group 12"/>
          <p:cNvGrpSpPr/>
          <p:nvPr/>
        </p:nvGrpSpPr>
        <p:grpSpPr>
          <a:xfrm>
            <a:off x="6477000" y="3484563"/>
            <a:ext cx="1624013" cy="1697037"/>
            <a:chOff x="4080" y="2195"/>
            <a:chExt cx="1023" cy="1069"/>
          </a:xfrm>
        </p:grpSpPr>
        <p:sp>
          <p:nvSpPr>
            <p:cNvPr id="73735" name="Text Box 13"/>
            <p:cNvSpPr txBox="1"/>
            <p:nvPr/>
          </p:nvSpPr>
          <p:spPr>
            <a:xfrm>
              <a:off x="4272" y="2435"/>
              <a:ext cx="2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6" name="Text Box 14"/>
            <p:cNvSpPr txBox="1"/>
            <p:nvPr/>
          </p:nvSpPr>
          <p:spPr>
            <a:xfrm>
              <a:off x="4080" y="2976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7" name="Text Box 15"/>
            <p:cNvSpPr txBox="1"/>
            <p:nvPr/>
          </p:nvSpPr>
          <p:spPr>
            <a:xfrm>
              <a:off x="4848" y="2435"/>
              <a:ext cx="25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8" name="Text Box 16"/>
            <p:cNvSpPr txBox="1"/>
            <p:nvPr/>
          </p:nvSpPr>
          <p:spPr>
            <a:xfrm>
              <a:off x="4512" y="2975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3739" name="AutoShape 17"/>
            <p:cNvCxnSpPr>
              <a:stCxn id="73747" idx="2"/>
              <a:endCxn id="73735" idx="0"/>
            </p:cNvCxnSpPr>
            <p:nvPr/>
          </p:nvCxnSpPr>
          <p:spPr>
            <a:xfrm flipH="1">
              <a:off x="4378" y="2195"/>
              <a:ext cx="192" cy="24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3740" name="AutoShape 18"/>
            <p:cNvCxnSpPr>
              <a:stCxn id="73747" idx="2"/>
              <a:endCxn id="73737" idx="0"/>
            </p:cNvCxnSpPr>
            <p:nvPr/>
          </p:nvCxnSpPr>
          <p:spPr>
            <a:xfrm>
              <a:off x="4570" y="2195"/>
              <a:ext cx="384" cy="24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3741" name="AutoShape 19"/>
            <p:cNvCxnSpPr>
              <a:stCxn id="73735" idx="2"/>
              <a:endCxn id="73736" idx="0"/>
            </p:cNvCxnSpPr>
            <p:nvPr/>
          </p:nvCxnSpPr>
          <p:spPr>
            <a:xfrm flipH="1">
              <a:off x="4197" y="2723"/>
              <a:ext cx="181" cy="25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3742" name="AutoShape 20"/>
            <p:cNvCxnSpPr>
              <a:stCxn id="73735" idx="2"/>
              <a:endCxn id="73738" idx="0"/>
            </p:cNvCxnSpPr>
            <p:nvPr/>
          </p:nvCxnSpPr>
          <p:spPr>
            <a:xfrm>
              <a:off x="4378" y="2723"/>
              <a:ext cx="251" cy="25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3743" name="Text Box 21"/>
            <p:cNvSpPr txBox="1"/>
            <p:nvPr/>
          </p:nvSpPr>
          <p:spPr>
            <a:xfrm>
              <a:off x="4834" y="2976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3744" name="AutoShape 22"/>
            <p:cNvCxnSpPr>
              <a:stCxn id="73737" idx="2"/>
              <a:endCxn id="73743" idx="0"/>
            </p:cNvCxnSpPr>
            <p:nvPr/>
          </p:nvCxnSpPr>
          <p:spPr>
            <a:xfrm flipH="1">
              <a:off x="4951" y="2723"/>
              <a:ext cx="3" cy="25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9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2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Descent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280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+ E | 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T  int  | int * T | ( E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Token stream is: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* int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Start with top-level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Try the rules for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order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charRg st="14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algn="ctr">
              <a:buNone/>
            </a:pPr>
            <a:r>
              <a:rPr lang="en-US" altLang="zh-CN" sz="2800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if x = y then 1 else 2 fi</a:t>
            </a:r>
            <a:endParaRPr lang="en-US" altLang="zh-CN" sz="2800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Parser 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ctr">
              <a:buNone/>
            </a:pPr>
            <a:r>
              <a:rPr lang="en-US" altLang="zh-CN" sz="2800" dirty="0">
                <a:solidFill>
                  <a:srgbClr val="9900CC"/>
                </a:solidFill>
                <a:latin typeface="Century Gothic" pitchFamily="34" charset="0"/>
                <a:ea typeface="宋体" panose="02010600030101010101" pitchFamily="2" charset="-122"/>
              </a:rPr>
              <a:t>IF ID = ID THEN INT ELSE INT FI</a:t>
            </a:r>
            <a:endParaRPr lang="en-US" altLang="zh-CN" sz="2800" dirty="0">
              <a:solidFill>
                <a:srgbClr val="9900CC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Parser output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86055" name="Group 39"/>
          <p:cNvGrpSpPr/>
          <p:nvPr/>
        </p:nvGrpSpPr>
        <p:grpSpPr>
          <a:xfrm>
            <a:off x="1371600" y="4114800"/>
            <a:ext cx="5975350" cy="2119313"/>
            <a:chOff x="864" y="2592"/>
            <a:chExt cx="3764" cy="1335"/>
          </a:xfrm>
        </p:grpSpPr>
        <p:cxnSp>
          <p:nvCxnSpPr>
            <p:cNvPr id="11270" name="AutoShape 5"/>
            <p:cNvCxnSpPr>
              <a:stCxn id="11274" idx="2"/>
              <a:endCxn id="11275" idx="0"/>
            </p:cNvCxnSpPr>
            <p:nvPr/>
          </p:nvCxnSpPr>
          <p:spPr>
            <a:xfrm flipH="1">
              <a:off x="1080" y="3399"/>
              <a:ext cx="336" cy="20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271" name="Text Box 7"/>
            <p:cNvSpPr txBox="1"/>
            <p:nvPr/>
          </p:nvSpPr>
          <p:spPr>
            <a:xfrm>
              <a:off x="2208" y="2592"/>
              <a:ext cx="17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entury Gothic" pitchFamily="34" charset="0"/>
                  <a:ea typeface="宋体" panose="02010600030101010101" pitchFamily="2" charset="-122"/>
                </a:rPr>
                <a:t>IF-THEN-ELSE</a:t>
              </a:r>
              <a:endPara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272" name="AutoShape 8"/>
            <p:cNvCxnSpPr>
              <a:stCxn id="11274" idx="0"/>
              <a:endCxn id="11271" idx="2"/>
            </p:cNvCxnSpPr>
            <p:nvPr/>
          </p:nvCxnSpPr>
          <p:spPr>
            <a:xfrm flipV="1">
              <a:off x="1416" y="2921"/>
              <a:ext cx="1662" cy="15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1273" name="AutoShape 9"/>
            <p:cNvCxnSpPr>
              <a:stCxn id="11278" idx="0"/>
              <a:endCxn id="11271" idx="2"/>
            </p:cNvCxnSpPr>
            <p:nvPr/>
          </p:nvCxnSpPr>
          <p:spPr>
            <a:xfrm flipH="1" flipV="1">
              <a:off x="3078" y="2921"/>
              <a:ext cx="1132" cy="15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274" name="Text Box 20"/>
            <p:cNvSpPr txBox="1"/>
            <p:nvPr/>
          </p:nvSpPr>
          <p:spPr>
            <a:xfrm>
              <a:off x="1248" y="307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entury Gothic" pitchFamily="34" charset="0"/>
                  <a:ea typeface="宋体" panose="02010600030101010101" pitchFamily="2" charset="-122"/>
                </a:rPr>
                <a:t>=</a:t>
              </a:r>
              <a:endPara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 Box 30"/>
            <p:cNvSpPr txBox="1"/>
            <p:nvPr/>
          </p:nvSpPr>
          <p:spPr>
            <a:xfrm>
              <a:off x="864" y="360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entury Gothic" pitchFamily="34" charset="0"/>
                  <a:ea typeface="宋体" panose="02010600030101010101" pitchFamily="2" charset="-122"/>
                </a:rPr>
                <a:t>ID</a:t>
              </a:r>
              <a:endPara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276" name="AutoShape 34"/>
            <p:cNvCxnSpPr>
              <a:stCxn id="11271" idx="2"/>
              <a:endCxn id="11279" idx="0"/>
            </p:cNvCxnSpPr>
            <p:nvPr/>
          </p:nvCxnSpPr>
          <p:spPr>
            <a:xfrm flipH="1">
              <a:off x="2932" y="2921"/>
              <a:ext cx="146" cy="15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277" name="Text Box 35"/>
            <p:cNvSpPr txBox="1"/>
            <p:nvPr/>
          </p:nvSpPr>
          <p:spPr>
            <a:xfrm>
              <a:off x="1536" y="360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entury Gothic" pitchFamily="34" charset="0"/>
                  <a:ea typeface="宋体" panose="02010600030101010101" pitchFamily="2" charset="-122"/>
                </a:rPr>
                <a:t>ID</a:t>
              </a:r>
              <a:endPara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Text Box 36"/>
            <p:cNvSpPr txBox="1"/>
            <p:nvPr/>
          </p:nvSpPr>
          <p:spPr>
            <a:xfrm>
              <a:off x="3792" y="3072"/>
              <a:ext cx="8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Text Box 37"/>
            <p:cNvSpPr txBox="1"/>
            <p:nvPr/>
          </p:nvSpPr>
          <p:spPr>
            <a:xfrm>
              <a:off x="2592" y="3072"/>
              <a:ext cx="67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entury Gothic" pitchFamily="34" charset="0"/>
                  <a:ea typeface="宋体" panose="02010600030101010101" pitchFamily="2" charset="-122"/>
                </a:rPr>
                <a:t>INT</a:t>
              </a:r>
              <a:endPara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280" name="AutoShape 38"/>
            <p:cNvCxnSpPr>
              <a:stCxn id="11274" idx="2"/>
              <a:endCxn id="11277" idx="0"/>
            </p:cNvCxnSpPr>
            <p:nvPr/>
          </p:nvCxnSpPr>
          <p:spPr>
            <a:xfrm>
              <a:off x="1416" y="3399"/>
              <a:ext cx="336" cy="20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2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4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Descent Parsing. Example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382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+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 (E3)+E2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Then try a rule 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( 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       int5*int3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does not match input token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int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Try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int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Token matches.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after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does not match input token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int *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will match but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after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will be unmatched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Have exhausted the choices 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Backtrack to choice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2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7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113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14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206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25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charRg st="28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Math A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Math A" pitchFamily="18" charset="2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Math A" pitchFamily="18" charset="2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Math A" pitchFamily="18" charset="2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Math A" pitchFamily="18" charset="2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文本框 2"/>
          <p:cNvSpPr txBox="1"/>
          <p:nvPr/>
        </p:nvSpPr>
        <p:spPr>
          <a:xfrm>
            <a:off x="2819400" y="1752600"/>
            <a:ext cx="373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  <a:cs typeface="Comic Sans MS" panose="030F0702030302020204" pitchFamily="66" charset="0"/>
              </a:rPr>
              <a:t>E</a:t>
            </a:r>
            <a:endParaRPr lang="en-US" altLang="zh-CN"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76804" name="直接连接符 4"/>
          <p:cNvCxnSpPr>
            <a:stCxn id="76803" idx="2"/>
          </p:cNvCxnSpPr>
          <p:nvPr/>
        </p:nvCxnSpPr>
        <p:spPr>
          <a:xfrm flipH="1">
            <a:off x="1600200" y="2214563"/>
            <a:ext cx="1387475" cy="757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6805" name="文本框 9"/>
          <p:cNvSpPr txBox="1"/>
          <p:nvPr/>
        </p:nvSpPr>
        <p:spPr>
          <a:xfrm>
            <a:off x="1431925" y="3086100"/>
            <a:ext cx="3365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  <a:cs typeface="Comic Sans MS" panose="030F0702030302020204" pitchFamily="66" charset="0"/>
              </a:rPr>
              <a:t>T</a:t>
            </a:r>
            <a:endParaRPr lang="en-US" altLang="zh-CN"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62400" y="381000"/>
            <a:ext cx="4706938" cy="9540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E </a:t>
            </a:r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 T + E | T</a:t>
            </a:r>
            <a:endParaRPr lang="en-US" altLang="zh-CN" sz="28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T  int  | int * T | ( E 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76807" name="文本框 14"/>
          <p:cNvSpPr txBox="1"/>
          <p:nvPr/>
        </p:nvSpPr>
        <p:spPr>
          <a:xfrm>
            <a:off x="822325" y="4014788"/>
            <a:ext cx="517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  <a:cs typeface="Comic Sans MS" panose="030F0702030302020204" pitchFamily="66" charset="0"/>
              </a:rPr>
              <a:t>int</a:t>
            </a:r>
            <a:endParaRPr lang="en-US" altLang="zh-CN"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76808" name="直接箭头连接符 18"/>
          <p:cNvCxnSpPr>
            <a:stCxn id="76805" idx="2"/>
          </p:cNvCxnSpPr>
          <p:nvPr/>
        </p:nvCxnSpPr>
        <p:spPr>
          <a:xfrm flipH="1">
            <a:off x="990600" y="3548063"/>
            <a:ext cx="609600" cy="4905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868363" y="5386388"/>
            <a:ext cx="4572000" cy="5222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sz="2800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* int</a:t>
            </a:r>
            <a:r>
              <a:rPr lang="en-US" altLang="zh-CN" sz="2800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76810" name="文本框 39"/>
          <p:cNvSpPr txBox="1"/>
          <p:nvPr/>
        </p:nvSpPr>
        <p:spPr>
          <a:xfrm>
            <a:off x="1431925" y="4040188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  <a:cs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76811" name="文本框 40"/>
          <p:cNvSpPr txBox="1"/>
          <p:nvPr/>
        </p:nvSpPr>
        <p:spPr>
          <a:xfrm>
            <a:off x="2035175" y="4014788"/>
            <a:ext cx="3349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  <a:cs typeface="Comic Sans MS" panose="030F0702030302020204" pitchFamily="66" charset="0"/>
              </a:rPr>
              <a:t>T</a:t>
            </a:r>
            <a:endParaRPr lang="en-US" altLang="zh-CN"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76812" name="直接连接符 42"/>
          <p:cNvCxnSpPr>
            <a:stCxn id="76805" idx="2"/>
          </p:cNvCxnSpPr>
          <p:nvPr/>
        </p:nvCxnSpPr>
        <p:spPr>
          <a:xfrm>
            <a:off x="1600200" y="3548063"/>
            <a:ext cx="0" cy="466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13" name="直接连接符 44"/>
          <p:cNvCxnSpPr>
            <a:stCxn id="76805" idx="2"/>
          </p:cNvCxnSpPr>
          <p:nvPr/>
        </p:nvCxnSpPr>
        <p:spPr>
          <a:xfrm>
            <a:off x="1600200" y="3548063"/>
            <a:ext cx="533400" cy="466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6814" name="文本框 45"/>
          <p:cNvSpPr txBox="1"/>
          <p:nvPr/>
        </p:nvSpPr>
        <p:spPr>
          <a:xfrm>
            <a:off x="2006600" y="4667250"/>
            <a:ext cx="517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  <a:cs typeface="Comic Sans MS" panose="030F0702030302020204" pitchFamily="66" charset="0"/>
              </a:rPr>
              <a:t>int</a:t>
            </a:r>
            <a:endParaRPr lang="en-US" altLang="zh-CN"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76815" name="直接连接符 47"/>
          <p:cNvCxnSpPr>
            <a:stCxn id="76811" idx="2"/>
          </p:cNvCxnSpPr>
          <p:nvPr/>
        </p:nvCxnSpPr>
        <p:spPr>
          <a:xfrm>
            <a:off x="2203450" y="4476750"/>
            <a:ext cx="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Descent Parsing. Example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485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1600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Follow same steps as before 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succeed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int *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int</a:t>
            </a:r>
            <a:endParaRPr lang="en-US" altLang="zh-CN" baseline="-25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With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following parse tree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34852" name="Group 4"/>
          <p:cNvGrpSpPr/>
          <p:nvPr/>
        </p:nvGrpSpPr>
        <p:grpSpPr>
          <a:xfrm>
            <a:off x="3497263" y="3429000"/>
            <a:ext cx="2368550" cy="2757488"/>
            <a:chOff x="2203" y="2160"/>
            <a:chExt cx="1492" cy="1737"/>
          </a:xfrm>
        </p:grpSpPr>
        <p:sp>
          <p:nvSpPr>
            <p:cNvPr id="77830" name="Text Box 5"/>
            <p:cNvSpPr txBox="1"/>
            <p:nvPr/>
          </p:nvSpPr>
          <p:spPr>
            <a:xfrm>
              <a:off x="2731" y="2160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1" name="Text Box 6"/>
            <p:cNvSpPr txBox="1"/>
            <p:nvPr/>
          </p:nvSpPr>
          <p:spPr>
            <a:xfrm>
              <a:off x="2731" y="2601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2" name="Text Box 7"/>
            <p:cNvSpPr txBox="1"/>
            <p:nvPr/>
          </p:nvSpPr>
          <p:spPr>
            <a:xfrm>
              <a:off x="2203" y="3081"/>
              <a:ext cx="38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3" name="Text Box 8"/>
            <p:cNvSpPr txBox="1"/>
            <p:nvPr/>
          </p:nvSpPr>
          <p:spPr>
            <a:xfrm>
              <a:off x="2770" y="3129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7834" name="AutoShape 9"/>
            <p:cNvCxnSpPr>
              <a:stCxn id="77830" idx="2"/>
              <a:endCxn id="77831" idx="0"/>
            </p:cNvCxnSpPr>
            <p:nvPr/>
          </p:nvCxnSpPr>
          <p:spPr>
            <a:xfrm>
              <a:off x="2880" y="2448"/>
              <a:ext cx="0" cy="15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7835" name="AutoShape 10"/>
            <p:cNvCxnSpPr>
              <a:stCxn id="77831" idx="2"/>
              <a:endCxn id="77832" idx="0"/>
            </p:cNvCxnSpPr>
            <p:nvPr/>
          </p:nvCxnSpPr>
          <p:spPr>
            <a:xfrm flipH="1">
              <a:off x="2394" y="2889"/>
              <a:ext cx="486" cy="19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7836" name="AutoShape 11"/>
            <p:cNvCxnSpPr>
              <a:stCxn id="77831" idx="2"/>
              <a:endCxn id="77833" idx="0"/>
            </p:cNvCxnSpPr>
            <p:nvPr/>
          </p:nvCxnSpPr>
          <p:spPr>
            <a:xfrm flipH="1">
              <a:off x="2876" y="2889"/>
              <a:ext cx="4" cy="24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7837" name="AutoShape 12"/>
            <p:cNvCxnSpPr>
              <a:stCxn id="77831" idx="2"/>
              <a:endCxn id="77838" idx="0"/>
            </p:cNvCxnSpPr>
            <p:nvPr/>
          </p:nvCxnSpPr>
          <p:spPr>
            <a:xfrm>
              <a:off x="2880" y="2889"/>
              <a:ext cx="624" cy="19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7838" name="Text Box 13"/>
            <p:cNvSpPr txBox="1"/>
            <p:nvPr/>
          </p:nvSpPr>
          <p:spPr>
            <a:xfrm>
              <a:off x="3355" y="3081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Text Box 14"/>
            <p:cNvSpPr txBox="1"/>
            <p:nvPr/>
          </p:nvSpPr>
          <p:spPr>
            <a:xfrm>
              <a:off x="3313" y="3609"/>
              <a:ext cx="38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7840" name="AutoShape 15"/>
            <p:cNvCxnSpPr>
              <a:stCxn id="77838" idx="2"/>
              <a:endCxn id="77839" idx="0"/>
            </p:cNvCxnSpPr>
            <p:nvPr/>
          </p:nvCxnSpPr>
          <p:spPr>
            <a:xfrm>
              <a:off x="3504" y="3369"/>
              <a:ext cx="0" cy="24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charRg st="1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charRg st="47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Descent Parsing. Notes.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Easy to implement by hand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 does not always work …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Recursive-Descent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Parsing: given a string of tokens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...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find its parse tree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Recursive-descent parsing: Try all the productions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exhaustively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 a given moment the fringe of the parse tree is: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A …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Try all the productions for A: 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BC</a:t>
            </a:r>
            <a:r>
              <a:rPr lang="en-US" altLang="zh-CN" dirty="0">
                <a:ea typeface="宋体" panose="02010600030101010101" pitchFamily="2" charset="-122"/>
              </a:rPr>
              <a:t> is a production, the new fringe is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t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B C …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Backtrack when the fringe doesn’t match the string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Stop when there are no more non-terminals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6385" y="258445"/>
            <a:ext cx="2824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遍历每个节点的所有产生式，</a:t>
            </a:r>
            <a:endParaRPr lang="zh-CN" altLang="en-US" sz="1600"/>
          </a:p>
          <a:p>
            <a:r>
              <a:rPr lang="zh-CN" altLang="en-US" sz="1600"/>
              <a:t>若都不满足，则回溯至上一层</a:t>
            </a:r>
            <a:endParaRPr lang="zh-CN" altLang="en-US" sz="1600"/>
          </a:p>
          <a:p>
            <a:r>
              <a:rPr lang="zh-CN" altLang="en-US" sz="1600"/>
              <a:t>节点，若存在某一个产生式</a:t>
            </a:r>
            <a:endParaRPr lang="zh-CN" altLang="en-US" sz="1600"/>
          </a:p>
          <a:p>
            <a:r>
              <a:rPr lang="zh-CN" altLang="en-US" sz="1600"/>
              <a:t>匹配，则直接结束。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558800" y="23876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Comic Sans MS" panose="030F0702030302020204" pitchFamily="66" charset="0"/>
                <a:cs typeface="Comic Sans MS" panose="030F0702030302020204" pitchFamily="66" charset="0"/>
              </a:rPr>
              <a:t>类似于</a:t>
            </a: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BFS</a:t>
            </a:r>
            <a:endParaRPr lang="en-US" altLang="zh-CN" sz="20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When Recursive Descent Does Not Work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2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a production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S 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        T-&gt; T*int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the process of parsing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we try the above rule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What goes wrong?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left-recursive grammar</a:t>
            </a:r>
            <a:r>
              <a:rPr lang="en-US" altLang="zh-CN" dirty="0">
                <a:ea typeface="宋体" panose="02010600030101010101" pitchFamily="2" charset="-122"/>
              </a:rPr>
              <a:t> has a non-terminal 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S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some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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Recursive descent does not work in such cases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goes into an infinite loop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0545" y="267716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左递归形式的生成式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charRg st="11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charRg st="16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charRg st="19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charRg st="242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Elimination of Left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left-recursive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S  | 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generates all strings starting with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followed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number of 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Can rewrite using right-recursion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 S’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S’   S’ |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4360" y="361251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/>
              <a:t>α+</a:t>
            </a:r>
            <a:endParaRPr lang="en-US" altLang="zh-CN" sz="1800"/>
          </a:p>
        </p:txBody>
      </p:sp>
      <p:sp>
        <p:nvSpPr>
          <p:cNvPr id="3" name="文本框 2"/>
          <p:cNvSpPr txBox="1"/>
          <p:nvPr/>
        </p:nvSpPr>
        <p:spPr>
          <a:xfrm>
            <a:off x="4599940" y="5294630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ea typeface="宋体" panose="02010600030101010101" pitchFamily="2" charset="-122"/>
              </a:rPr>
              <a:t>消除左递归的一种方式：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用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右递归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来重写生成式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Elimination of Left-Recursion.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1 | S 0 </a:t>
            </a:r>
            <a:r>
              <a:rPr lang="en-US" altLang="zh-CN" dirty="0">
                <a:ea typeface="宋体" panose="02010600030101010101" pitchFamily="2" charset="-122"/>
              </a:rPr>
              <a:t>    (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>
                <a:ea typeface="宋体" panose="02010600030101010101" pitchFamily="2" charset="-122"/>
              </a:rPr>
              <a:t> = 1 and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ea typeface="宋体" panose="02010600030101010101" pitchFamily="2" charset="-122"/>
              </a:rPr>
              <a:t> = 0 )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can be rewritten as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	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1 S’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S’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0 S’ |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Elimination of Left-Recursion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general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S 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| … | S 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| 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| … | 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All strings derived from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start with one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,…,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continue with several instances of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,…,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Rewrite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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S’ | … | 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S’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S’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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S’ | … | 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S’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Summary of Recursive Descent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Simple and general parsing strategy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Left-recursion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must be eliminated first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… but that can be done automatically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Unpopular because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backtracking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Thought to be too inefficient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practice, backtracking is eliminated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 restricting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0" y="5593715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即通过限制每次选择的生成式来减少回溯的次数，来提高性能。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Comparison with Lexical Analysis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7085" name="Group 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133600"/>
          <a:ext cx="7162800" cy="2895601"/>
        </p:xfrm>
        <a:graphic>
          <a:graphicData uri="http://schemas.openxmlformats.org/drawingml/2006/table">
            <a:tbl>
              <a:tblPr/>
              <a:tblGrid>
                <a:gridCol w="2387600"/>
                <a:gridCol w="2387600"/>
                <a:gridCol w="2387600"/>
              </a:tblGrid>
              <a:tr h="85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Phase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Input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Lexer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Sequence of characters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Sequence of tokens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Parser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Sequence of tokens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Parse tree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Recursive Descent Parsing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Predictive Parsers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Constructing Predictive Parsing Tables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Error handling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Predictive Parsers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Like recursive-descent but parser can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dirty="0">
                <a:ea typeface="宋体" panose="02010600030101010101" pitchFamily="2" charset="-122"/>
              </a:rPr>
              <a:t>” which production to 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looking at the next few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 backtracking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Predictive parsers accept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LL(k)</a:t>
            </a:r>
            <a:r>
              <a:rPr lang="en-US" altLang="zh-CN" dirty="0">
                <a:ea typeface="宋体" panose="02010600030101010101" pitchFamily="2" charset="-122"/>
              </a:rPr>
              <a:t> grammars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 means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left-to-right</a:t>
            </a:r>
            <a:r>
              <a:rPr lang="en-US" altLang="zh-CN" dirty="0">
                <a:ea typeface="宋体" panose="02010600030101010101" pitchFamily="2" charset="-122"/>
              </a:rPr>
              <a:t>” scan of 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 means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leftmost derivation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 means “predict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based on k tokens of lookahead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practice, LL(1) is used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5867400"/>
            <a:ext cx="7905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>
                <a:latin typeface="+mn-lt"/>
                <a:cs typeface="+mn-lt"/>
              </a:rPr>
              <a:t>k</a:t>
            </a:r>
            <a:r>
              <a:rPr lang="zh-CN" altLang="en-US" sz="1800">
                <a:latin typeface="+mn-lt"/>
                <a:ea typeface="宋体" panose="02010600030101010101" pitchFamily="2" charset="-122"/>
                <a:cs typeface="+mn-lt"/>
              </a:rPr>
              <a:t>：每次向后看</a:t>
            </a:r>
            <a:r>
              <a:rPr lang="en-US" altLang="zh-CN" sz="1800">
                <a:latin typeface="+mn-lt"/>
                <a:ea typeface="宋体" panose="02010600030101010101" pitchFamily="2" charset="-122"/>
                <a:cs typeface="+mn-lt"/>
              </a:rPr>
              <a:t>k</a:t>
            </a:r>
            <a:r>
              <a:rPr lang="zh-CN" altLang="en-US" sz="1800">
                <a:latin typeface="+mn-lt"/>
                <a:ea typeface="宋体" panose="02010600030101010101" pitchFamily="2" charset="-122"/>
                <a:cs typeface="+mn-lt"/>
              </a:rPr>
              <a:t>个</a:t>
            </a:r>
            <a:r>
              <a:rPr lang="en-US" altLang="zh-CN" sz="1800">
                <a:latin typeface="+mn-lt"/>
                <a:ea typeface="宋体" panose="02010600030101010101" pitchFamily="2" charset="-122"/>
                <a:cs typeface="+mn-lt"/>
              </a:rPr>
              <a:t>tokens</a:t>
            </a:r>
            <a:r>
              <a:rPr lang="zh-CN" altLang="en-US" sz="1800">
                <a:latin typeface="+mn-lt"/>
                <a:ea typeface="宋体" panose="02010600030101010101" pitchFamily="2" charset="-122"/>
                <a:cs typeface="+mn-lt"/>
              </a:rPr>
              <a:t>来进行</a:t>
            </a:r>
            <a:r>
              <a:rPr lang="en-US" altLang="zh-CN" sz="1800">
                <a:latin typeface="+mn-lt"/>
                <a:ea typeface="宋体" panose="02010600030101010101" pitchFamily="2" charset="-122"/>
                <a:cs typeface="+mn-lt"/>
              </a:rPr>
              <a:t>”</a:t>
            </a:r>
            <a:r>
              <a:rPr lang="zh-CN" altLang="en-US" sz="1800">
                <a:latin typeface="+mn-lt"/>
                <a:ea typeface="宋体" panose="02010600030101010101" pitchFamily="2" charset="-122"/>
                <a:cs typeface="+mn-lt"/>
              </a:rPr>
              <a:t>预测</a:t>
            </a:r>
            <a:r>
              <a:rPr lang="en-US" altLang="zh-CN" sz="1800">
                <a:latin typeface="+mn-lt"/>
                <a:ea typeface="宋体" panose="02010600030101010101" pitchFamily="2" charset="-122"/>
                <a:cs typeface="+mn-lt"/>
              </a:rPr>
              <a:t>”</a:t>
            </a:r>
            <a:r>
              <a:rPr lang="zh-CN" altLang="en-US" sz="1800">
                <a:latin typeface="+mn-lt"/>
                <a:ea typeface="宋体" panose="02010600030101010101" pitchFamily="2" charset="-122"/>
                <a:cs typeface="+mn-lt"/>
              </a:rPr>
              <a:t>，实际上预测就是通过后面的</a:t>
            </a:r>
            <a:r>
              <a:rPr lang="en-US" altLang="zh-CN" sz="1800">
                <a:latin typeface="+mn-lt"/>
                <a:ea typeface="宋体" panose="02010600030101010101" pitchFamily="2" charset="-122"/>
                <a:cs typeface="+mn-lt"/>
              </a:rPr>
              <a:t>token(s)</a:t>
            </a:r>
            <a:endParaRPr lang="en-US" altLang="zh-CN" sz="1800">
              <a:latin typeface="+mn-lt"/>
              <a:ea typeface="宋体" panose="02010600030101010101" pitchFamily="2" charset="-122"/>
              <a:cs typeface="+mn-lt"/>
            </a:endParaRPr>
          </a:p>
          <a:p>
            <a:r>
              <a:rPr lang="zh-CN" altLang="en-US" sz="1800">
                <a:latin typeface="+mn-lt"/>
                <a:ea typeface="宋体" panose="02010600030101010101" pitchFamily="2" charset="-122"/>
                <a:cs typeface="+mn-lt"/>
              </a:rPr>
              <a:t>来决定再有多个生成式的节点应该优先选择哪一个。</a:t>
            </a:r>
            <a:endParaRPr lang="zh-CN" altLang="en-US" sz="1800">
              <a:latin typeface="+mn-lt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6106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if E then S else S		L → 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begin S L			L → ; S 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print E			E → num =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enum token{IF,THEN,ELSE,BEGIN,END,PRINT,SEMI,NUM,EQ}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extern enum token getToken(void);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enum token tok;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advance() {tok=getToken();}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eat(enum token t) { if (tok==t) advance(); else error();}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5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8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3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8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2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6106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if E then S else S	 | begin S L | print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S(void)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IF: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eat(IF); E(); eat(THEN); S(); eat(ELSE); S();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BEGIN: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eat(BEGIN); S(); L();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PRINT: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eat(PRINT); E();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default:error();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6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8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4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5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87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0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26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4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4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610600" cy="4800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 →  end | ; S 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L(void)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END: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eat(END);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SEMI: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eat(SEMI); S(); L();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default:error();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 →  num =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E(void) {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eat(NUM); eat(EQ); eat(NUM);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2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4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4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5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7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0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1715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600200"/>
            <a:ext cx="8763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LL(1) means that for each non-terminal and token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there is only one production that could lead to success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2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Especially for most statements in common programming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easy to write parsing code for LL(1) by hand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specified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2D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dimension for current non-terminal to expand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dimension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token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table entry contains  one production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10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16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21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25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299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328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Predictive Parsing and Left Factoring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273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Recall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+ E | 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T  int  | int * T | ( E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Impossible to predict because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two productions start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it is not clear how to predict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grammar must be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left-factored</a:t>
            </a:r>
            <a:r>
              <a:rPr lang="en-US" altLang="zh-CN" dirty="0">
                <a:ea typeface="宋体" panose="02010600030101010101" pitchFamily="2" charset="-122"/>
              </a:rPr>
              <a:t> before use for predictive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3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7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0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4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78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Left-Factoring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600200"/>
            <a:ext cx="8305800" cy="1752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Recall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+ E | 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T  int  | int * T | ( E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3764" name="Rectangle 4"/>
          <p:cNvSpPr/>
          <p:nvPr/>
        </p:nvSpPr>
        <p:spPr>
          <a:xfrm>
            <a:off x="457200" y="3505200"/>
            <a:ext cx="83058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Factor out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common prefixes</a:t>
            </a:r>
            <a:r>
              <a:rPr lang="en-US" altLang="zh-CN" dirty="0">
                <a:ea typeface="宋体" panose="02010600030101010101" pitchFamily="2" charset="-122"/>
              </a:rPr>
              <a:t> of productions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T  ( E ) | int Y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Y  * T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795" y="4243705"/>
            <a:ext cx="3484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在进行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factor</a:t>
            </a:r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时，应该使得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提取的结果中每个生成式的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开头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token</a:t>
            </a:r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是不同的，这样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可以更好地进行预测，即使得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生成的二维表格中每一项都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只有一个生成式。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7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bldLvl="2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Left-factored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                          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 ( E ) | int Y                   Y  * T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LL(1) parsing table: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$ means end-of-input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Sometime a new production is introduced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 S $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478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5800" y="3276600"/>
          <a:ext cx="7772400" cy="2135189"/>
        </p:xfrm>
        <a:graphic>
          <a:graphicData uri="http://schemas.openxmlformats.org/drawingml/2006/table">
            <a:tbl>
              <a:tblPr/>
              <a:tblGrid>
                <a:gridCol w="533400"/>
                <a:gridCol w="1419225"/>
                <a:gridCol w="1323975"/>
                <a:gridCol w="1143000"/>
                <a:gridCol w="990600"/>
                <a:gridCol w="1219200"/>
                <a:gridCol w="11430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5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7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 Example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581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[E, int]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“When current non-terminal is E and next input is int, use production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   T 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production can generate 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in the first place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[Y,+]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“When current non-terminal is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and current token is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, get rid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We’ll see later why this is so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2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108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16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18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258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Role of the Parser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Not all sequences of tokens are programs . . 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. . . Parser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must distinguish between valid and invalid sequences of tokens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need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language for describing valid sequences of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method for distinguishing valid from invalid sequences of tokens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Tables. Errors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Blank entries</a:t>
            </a:r>
            <a:r>
              <a:rPr lang="en-US" altLang="zh-CN" dirty="0">
                <a:ea typeface="宋体" panose="02010600030101010101" pitchFamily="2" charset="-122"/>
              </a:rPr>
              <a:t> indicate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error situations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the [E,*]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“There is no way to derive a string starting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from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Parsing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785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Method similar to recursive descent, except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each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look at the next token 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choose the production shown at [S,a]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use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en-US" altLang="zh-CN" dirty="0">
                <a:ea typeface="宋体" panose="02010600030101010101" pitchFamily="2" charset="-122"/>
              </a:rPr>
              <a:t> to keep track of pending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reject when we encounter an error state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accept when we encounter end-of-input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5334000"/>
            <a:ext cx="784606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latin typeface="+mj-lt"/>
                <a:cs typeface="+mj-lt"/>
              </a:rPr>
              <a:t>回想计算机数学基础，使用</a:t>
            </a:r>
            <a:r>
              <a:rPr lang="en-US" altLang="zh-CN" sz="1800">
                <a:latin typeface="+mj-lt"/>
                <a:cs typeface="+mj-lt"/>
              </a:rPr>
              <a:t>stack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时，每次需要检查当前栈顶的非终结符号，</a:t>
            </a:r>
            <a:endParaRPr lang="zh-CN" altLang="en-US" sz="1800">
              <a:latin typeface="+mj-lt"/>
              <a:ea typeface="宋体" panose="02010600030101010101" pitchFamily="2" charset="-122"/>
              <a:cs typeface="+mj-lt"/>
            </a:endParaRPr>
          </a:p>
          <a:p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通过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table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来确定对应的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production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，若能找到，则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pop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栈顶非终结符，并</a:t>
            </a:r>
            <a:endParaRPr lang="zh-CN" altLang="en-US" sz="1800">
              <a:latin typeface="+mj-lt"/>
              <a:ea typeface="宋体" panose="02010600030101010101" pitchFamily="2" charset="-122"/>
              <a:cs typeface="+mj-lt"/>
            </a:endParaRPr>
          </a:p>
          <a:p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倒序将新的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production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推到栈中，若栈顶已经为终结符，则直接将该终结</a:t>
            </a:r>
            <a:endParaRPr lang="zh-CN" altLang="en-US" sz="1800">
              <a:latin typeface="+mj-lt"/>
              <a:ea typeface="宋体" panose="02010600030101010101" pitchFamily="2" charset="-122"/>
              <a:cs typeface="+mj-lt"/>
            </a:endParaRPr>
          </a:p>
          <a:p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符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pop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，并将表达式对应内容去除，若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table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对应位置为空则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error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，若栈顶</a:t>
            </a:r>
            <a:endParaRPr lang="zh-CN" altLang="en-US" sz="1800">
              <a:latin typeface="+mj-lt"/>
              <a:ea typeface="宋体" panose="02010600030101010101" pitchFamily="2" charset="-122"/>
              <a:cs typeface="+mj-lt"/>
            </a:endParaRPr>
          </a:p>
          <a:p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与剩下的字符串均为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$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符号，则</a:t>
            </a:r>
            <a:r>
              <a:rPr lang="en-US" altLang="zh-CN" sz="1800">
                <a:latin typeface="+mj-lt"/>
                <a:ea typeface="宋体" panose="02010600030101010101" pitchFamily="2" charset="-122"/>
                <a:cs typeface="+mj-lt"/>
              </a:rPr>
              <a:t>accept</a:t>
            </a:r>
            <a:r>
              <a:rPr lang="zh-CN" altLang="en-US" sz="1800">
                <a:latin typeface="+mj-lt"/>
                <a:ea typeface="宋体" panose="02010600030101010101" pitchFamily="2" charset="-122"/>
                <a:cs typeface="+mj-lt"/>
              </a:rPr>
              <a:t>。</a:t>
            </a:r>
            <a:endParaRPr lang="zh-CN" altLang="en-US" sz="1800">
              <a:latin typeface="+mj-lt"/>
              <a:ea typeface="宋体" panose="02010600030101010101" pitchFamily="2" charset="-122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charRg st="13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charRg st="191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charRg st="234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990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Stack                        Input                            Action</a:t>
            </a:r>
            <a:endParaRPr lang="en-US" altLang="zh-CN" sz="2400" u="sng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$                            int * int $                     T X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* int $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* int $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* int $                            * 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* T X $                     * int $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$         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$   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X $   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                              $                  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ACCEPT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57200" y="4037013"/>
          <a:ext cx="7772400" cy="2135188"/>
        </p:xfrm>
        <a:graphic>
          <a:graphicData uri="http://schemas.openxmlformats.org/drawingml/2006/table">
            <a:tbl>
              <a:tblPr/>
              <a:tblGrid>
                <a:gridCol w="533400"/>
                <a:gridCol w="1419225"/>
                <a:gridCol w="1323975"/>
                <a:gridCol w="1143000"/>
                <a:gridCol w="990600"/>
                <a:gridCol w="1219200"/>
                <a:gridCol w="11430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28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6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13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20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274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342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990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Stack                        Input                            Action</a:t>
            </a:r>
            <a:endParaRPr lang="en-US" altLang="zh-CN" sz="2400" u="sng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$                            int * int $                     T X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* int $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* int $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* int $                            * 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* T X $                     * int $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$         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$   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X $   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                              $                  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ACCEPT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533400" y="1905000"/>
          <a:ext cx="7772400" cy="2135189"/>
        </p:xfrm>
        <a:graphic>
          <a:graphicData uri="http://schemas.openxmlformats.org/drawingml/2006/table">
            <a:tbl>
              <a:tblPr/>
              <a:tblGrid>
                <a:gridCol w="533400"/>
                <a:gridCol w="1419225"/>
                <a:gridCol w="1323975"/>
                <a:gridCol w="1143000"/>
                <a:gridCol w="990600"/>
                <a:gridCol w="1219200"/>
                <a:gridCol w="11430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28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485" end="5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558" end="6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62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697" end="7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6" name="Text Box 3"/>
          <p:cNvSpPr/>
          <p:nvPr>
            <p:ph idx="1" hasCustomPrompt="1"/>
          </p:nvPr>
        </p:nvSpPr>
        <p:spPr>
          <a:xfrm>
            <a:off x="457200" y="1600200"/>
            <a:ext cx="7848600" cy="4419600"/>
          </a:xfrm>
          <a:ln w="19050"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initialize stack = &lt;S $&gt; and next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(pointer to tokens)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repeat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case stack of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   &lt;X, rest&gt;  : if T[X,*next] = 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…Y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    then stack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&lt;Y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 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rest&gt;;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else  error ();  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&lt;t, rest&gt;   : if t == *next ++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then  stack  &lt;rest&gt;;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else error ();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until stack == &lt; &gt;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2c128e2-66a7-44ce-a655-319ba7f873db}"/>
</p:tagLst>
</file>

<file path=ppt/tags/tag2.xml><?xml version="1.0" encoding="utf-8"?>
<p:tagLst xmlns:p="http://schemas.openxmlformats.org/presentationml/2006/main">
  <p:tag name="KSO_WM_UNIT_TABLE_BEAUTIFY" val="smartTable{c2288d39-5164-4203-901b-9f675cd63554}"/>
</p:tagLst>
</file>

<file path=ppt/tags/tag3.xml><?xml version="1.0" encoding="utf-8"?>
<p:tagLst xmlns:p="http://schemas.openxmlformats.org/presentationml/2006/main">
  <p:tag name="KSO_WPP_MARK_KEY" val="3928bc41-92ca-442a-a8e9-bb9a548c5dcc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17670</Words>
  <Application>WPS 演示</Application>
  <PresentationFormat>全屏显示(4:3)</PresentationFormat>
  <Paragraphs>1619</Paragraphs>
  <Slides>94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94</vt:i4>
      </vt:variant>
    </vt:vector>
  </HeadingPairs>
  <TitlesOfParts>
    <vt:vector size="131" baseType="lpstr">
      <vt:lpstr>Arial</vt:lpstr>
      <vt:lpstr>宋体</vt:lpstr>
      <vt:lpstr>Wingdings</vt:lpstr>
      <vt:lpstr>Math A</vt:lpstr>
      <vt:lpstr>Segoe Print</vt:lpstr>
      <vt:lpstr>Times New Roman</vt:lpstr>
      <vt:lpstr>Comic Sans MS</vt:lpstr>
      <vt:lpstr>cmsy10</vt:lpstr>
      <vt:lpstr>Symbol</vt:lpstr>
      <vt:lpstr>Century Gothic</vt:lpstr>
      <vt:lpstr>微软雅黑</vt:lpstr>
      <vt:lpstr>Arial Unicode MS</vt:lpstr>
      <vt:lpstr>等线</vt:lpstr>
      <vt:lpstr>Verdana</vt:lpstr>
      <vt:lpstr>icfp99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Introduction to Parsing</vt:lpstr>
      <vt:lpstr>Outline</vt:lpstr>
      <vt:lpstr>Outline</vt:lpstr>
      <vt:lpstr>Languages and Automata</vt:lpstr>
      <vt:lpstr>Limitations of Regular Languages</vt:lpstr>
      <vt:lpstr>The Functionality of the Parser</vt:lpstr>
      <vt:lpstr>Example</vt:lpstr>
      <vt:lpstr>Comparison with Lexical Analysis</vt:lpstr>
      <vt:lpstr>The Role of the Parser</vt:lpstr>
      <vt:lpstr>Outline</vt:lpstr>
      <vt:lpstr>Context-Free Grammars</vt:lpstr>
      <vt:lpstr>CFGs (Cont.)</vt:lpstr>
      <vt:lpstr>Notational Conventions</vt:lpstr>
      <vt:lpstr>Examples of CFGs</vt:lpstr>
      <vt:lpstr>Examples of CFGs (cont.)</vt:lpstr>
      <vt:lpstr>The Language of a CFG</vt:lpstr>
      <vt:lpstr>Key Ideas</vt:lpstr>
      <vt:lpstr>The Language of a CFG (Cont.)</vt:lpstr>
      <vt:lpstr>The Language of a CFG (Cont.)</vt:lpstr>
      <vt:lpstr>The Language of a CFG</vt:lpstr>
      <vt:lpstr>Terminals</vt:lpstr>
      <vt:lpstr>Examples</vt:lpstr>
      <vt:lpstr>Example</vt:lpstr>
      <vt:lpstr>Example (Cont.)</vt:lpstr>
      <vt:lpstr>Arithmetic Example</vt:lpstr>
      <vt:lpstr>Notes</vt:lpstr>
      <vt:lpstr>More Notes</vt:lpstr>
      <vt:lpstr>Outline</vt:lpstr>
      <vt:lpstr>Derivations and Parse Trees</vt:lpstr>
      <vt:lpstr>Derivation Example</vt:lpstr>
      <vt:lpstr>Derivation Example (Cont.)</vt:lpstr>
      <vt:lpstr>Derivation in Detail (1)</vt:lpstr>
      <vt:lpstr>Derivation in Detail (2)</vt:lpstr>
      <vt:lpstr>Derivation in Detail (3)</vt:lpstr>
      <vt:lpstr>Derivation in Detail (4)</vt:lpstr>
      <vt:lpstr>Derivation in Detail (5)</vt:lpstr>
      <vt:lpstr>Derivation in Detail (6)</vt:lpstr>
      <vt:lpstr>Notes on Derivations</vt:lpstr>
      <vt:lpstr>Left-most and Right-most Derivations</vt:lpstr>
      <vt:lpstr>Left-most and Right-most Derivations</vt:lpstr>
      <vt:lpstr>Right-most Derivation in Detail (1)</vt:lpstr>
      <vt:lpstr>Right-most Derivation in Detail (2)</vt:lpstr>
      <vt:lpstr>Right-most Derivation in Detail (3)</vt:lpstr>
      <vt:lpstr>Right-most Derivation in Detail (4)</vt:lpstr>
      <vt:lpstr>Right-most Derivation in Detail (5)</vt:lpstr>
      <vt:lpstr>Right-most Derivation in Detail (6)</vt:lpstr>
      <vt:lpstr>Derivations and Parse Trees</vt:lpstr>
      <vt:lpstr>Outline</vt:lpstr>
      <vt:lpstr>Ambiguity</vt:lpstr>
      <vt:lpstr>Ambiguity. Example</vt:lpstr>
      <vt:lpstr>Ambiguity. Example</vt:lpstr>
      <vt:lpstr>Ambiguity (Cont.)</vt:lpstr>
      <vt:lpstr>Ambiguity (Cont.)</vt:lpstr>
      <vt:lpstr>Dealing with Ambiguity</vt:lpstr>
      <vt:lpstr>Ambiguity. Example</vt:lpstr>
      <vt:lpstr>Ambiguity: The Dangling Else</vt:lpstr>
      <vt:lpstr>The Dangling Else: Example</vt:lpstr>
      <vt:lpstr>The Dangling Else: A Fix</vt:lpstr>
      <vt:lpstr>The Dangling Else: Example Revisited</vt:lpstr>
      <vt:lpstr>Ambiguity</vt:lpstr>
      <vt:lpstr>Precedence and Associativity Declarations</vt:lpstr>
      <vt:lpstr>Associativity Declarations</vt:lpstr>
      <vt:lpstr>Precedence Declarations</vt:lpstr>
      <vt:lpstr>Review</vt:lpstr>
      <vt:lpstr>Top-Down Parsing</vt:lpstr>
      <vt:lpstr>Outline</vt:lpstr>
      <vt:lpstr>Outline</vt:lpstr>
      <vt:lpstr>Intro to Top-Down Parsing</vt:lpstr>
      <vt:lpstr>Recursive Descent Parsing</vt:lpstr>
      <vt:lpstr>Recursive Descent Parsing. Example (Cont.)</vt:lpstr>
      <vt:lpstr>PowerPoint 演示文稿</vt:lpstr>
      <vt:lpstr>Recursive Descent Parsing. Example (Cont.)</vt:lpstr>
      <vt:lpstr>Recursive Descent Parsing. Notes.</vt:lpstr>
      <vt:lpstr>Recursive-Descent Parsing</vt:lpstr>
      <vt:lpstr>When Recursive Descent Does Not Work</vt:lpstr>
      <vt:lpstr>Elimination of Left Recursion</vt:lpstr>
      <vt:lpstr>Elimination of Left-Recursion. Example</vt:lpstr>
      <vt:lpstr>More Elimination of Left-Recursion</vt:lpstr>
      <vt:lpstr>Summary of Recursive Descent</vt:lpstr>
      <vt:lpstr>Outline</vt:lpstr>
      <vt:lpstr>Predictive Parsers</vt:lpstr>
      <vt:lpstr>LL(1) language. Example</vt:lpstr>
      <vt:lpstr>LL(1) language. Example</vt:lpstr>
      <vt:lpstr>LL(1) language. Example</vt:lpstr>
      <vt:lpstr>LL(1) Languages</vt:lpstr>
      <vt:lpstr>Predictive Parsing and Left Factoring</vt:lpstr>
      <vt:lpstr>Left-Factoring Example</vt:lpstr>
      <vt:lpstr>LL(1) Parsing Table Example</vt:lpstr>
      <vt:lpstr>LL(1) Parsing Table Example (Cont.)</vt:lpstr>
      <vt:lpstr>LL(1) Parsing Tables. Errors</vt:lpstr>
      <vt:lpstr>Using Parsing Tables</vt:lpstr>
      <vt:lpstr>LL(1) Parsing Example</vt:lpstr>
      <vt:lpstr>LL(1) Parsing Example</vt:lpstr>
      <vt:lpstr>LL(1) Parsing Algorithm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Binyu Zang</dc:creator>
  <cp:lastModifiedBy>李昱翰</cp:lastModifiedBy>
  <cp:revision>294</cp:revision>
  <dcterms:created xsi:type="dcterms:W3CDTF">2000-01-15T07:54:00Z</dcterms:created>
  <dcterms:modified xsi:type="dcterms:W3CDTF">2022-11-01T01:40:29Z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8AB97C7FA71F4FC489992B7697C0E56F</vt:lpwstr>
  </property>
  <property fmtid="{D5CDD505-2E9C-101B-9397-08002B2CF9AE}" pid="3" name="KSOProductBuildVer">
    <vt:lpwstr>2052-11.1.0.12598</vt:lpwstr>
  </property>
</Properties>
</file>