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433" r:id="rId4"/>
    <p:sldId id="394" r:id="rId5"/>
    <p:sldId id="422" r:id="rId6"/>
    <p:sldId id="423" r:id="rId7"/>
    <p:sldId id="42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3" r:id="rId16"/>
    <p:sldId id="436" r:id="rId17"/>
    <p:sldId id="402" r:id="rId18"/>
    <p:sldId id="404" r:id="rId19"/>
    <p:sldId id="405" r:id="rId20"/>
    <p:sldId id="406" r:id="rId21"/>
    <p:sldId id="407" r:id="rId22"/>
    <p:sldId id="408" r:id="rId23"/>
    <p:sldId id="421" r:id="rId24"/>
    <p:sldId id="434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28" r:id="rId34"/>
    <p:sldId id="435" r:id="rId35"/>
    <p:sldId id="425" r:id="rId36"/>
    <p:sldId id="426" r:id="rId37"/>
    <p:sldId id="427" r:id="rId38"/>
    <p:sldId id="418" r:id="rId39"/>
    <p:sldId id="419" r:id="rId40"/>
    <p:sldId id="437" r:id="rId41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  <p:sldId id="453" r:id="rId58"/>
    <p:sldId id="454" r:id="rId59"/>
    <p:sldId id="455" r:id="rId60"/>
    <p:sldId id="456" r:id="rId61"/>
    <p:sldId id="457" r:id="rId62"/>
    <p:sldId id="458" r:id="rId63"/>
    <p:sldId id="459" r:id="rId64"/>
    <p:sldId id="460" r:id="rId65"/>
    <p:sldId id="461" r:id="rId66"/>
    <p:sldId id="462" r:id="rId67"/>
    <p:sldId id="463" r:id="rId68"/>
    <p:sldId id="464" r:id="rId69"/>
    <p:sldId id="465" r:id="rId70"/>
    <p:sldId id="466" r:id="rId71"/>
    <p:sldId id="467" r:id="rId72"/>
    <p:sldId id="468" r:id="rId73"/>
    <p:sldId id="469" r:id="rId74"/>
    <p:sldId id="470" r:id="rId75"/>
    <p:sldId id="471" r:id="rId76"/>
    <p:sldId id="472" r:id="rId77"/>
    <p:sldId id="473" r:id="rId78"/>
    <p:sldId id="474" r:id="rId79"/>
    <p:sldId id="475" r:id="rId80"/>
    <p:sldId id="476" r:id="rId81"/>
    <p:sldId id="477" r:id="rId82"/>
  </p:sldIdLst>
  <p:sldSz cx="9144000" cy="6858000" type="screen4x3"/>
  <p:notesSz cx="6858000" cy="9144000"/>
  <p:custDataLst>
    <p:tags r:id="rId86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3"/>
    <p:restoredTop sz="94652"/>
  </p:normalViewPr>
  <p:slideViewPr>
    <p:cSldViewPr showGuides="1">
      <p:cViewPr varScale="1">
        <p:scale>
          <a:sx n="95" d="100"/>
          <a:sy n="95" d="100"/>
        </p:scale>
        <p:origin x="945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2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4BDD61-D7CD-4DDC-95BD-7184E639AC7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D6C164-39AC-45B8-BF6F-B459C4E7E4D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688BCE-0DE4-458E-8C02-4355251582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688BCE-0DE4-458E-8C02-4355251582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86300" y="1600200"/>
            <a:ext cx="40767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688BCE-0DE4-458E-8C02-4355251582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688BCE-0DE4-458E-8C02-4355251582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688BCE-0DE4-458E-8C02-4355251582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688BCE-0DE4-458E-8C02-4355251582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688BCE-0DE4-458E-8C02-4355251582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688BCE-0DE4-458E-8C02-4355251582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688BCE-0DE4-458E-8C02-4355251582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688BCE-0DE4-458E-8C02-4355251582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688BCE-0DE4-458E-8C02-4355251582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688BCE-0DE4-458E-8C02-4355251582D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Top-Down Parsing</a:t>
            </a:r>
            <a:endParaRPr lang="en-US" altLang="zh-CN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Parsing Table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Left-factored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 X                               X  + E | 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  ( E ) | int Y                   Y  * T | 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LL(1) parsing table: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$ means end-of-input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Sometime a new production is introduced S’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→ S $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74788" name="Group 4"/>
          <p:cNvGraphicFramePr>
            <a:graphicFrameLocks noGrp="1"/>
          </p:cNvGraphicFramePr>
          <p:nvPr/>
        </p:nvGraphicFramePr>
        <p:xfrm>
          <a:off x="685800" y="3276600"/>
          <a:ext cx="7772400" cy="2135190"/>
        </p:xfrm>
        <a:graphic>
          <a:graphicData uri="http://schemas.openxmlformats.org/drawingml/2006/table">
            <a:tbl>
              <a:tblPr/>
              <a:tblGrid>
                <a:gridCol w="533400"/>
                <a:gridCol w="1419225"/>
                <a:gridCol w="1323975"/>
                <a:gridCol w="1143000"/>
                <a:gridCol w="990600"/>
                <a:gridCol w="1219200"/>
                <a:gridCol w="1143000"/>
              </a:tblGrid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int 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 E 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 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*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152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173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Parsing Table Example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581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Consider the [E, int] entry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“When current non-terminal is E and next input is int, use production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   T 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This production can generate an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 the first place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Consider the [Y,+] entry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“When current non-terminal is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and current token is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, get rid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We’ll see later why this is so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charRg st="2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charRg st="108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charRg st="163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charRg st="188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charRg st="258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Parsing Tables. Errors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Blank entries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indicate error situations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Consider the [E,*] entry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“There is no way to derive a string starting with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 from non-terminal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Using Parsing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785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Method similar to recursive descent, except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each non-terminal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We look at the next token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And choose the production shown at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[S,a]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We use a stack to keep track of pending non-terminals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reject</a:t>
            </a:r>
            <a:r>
              <a:rPr lang="en-US" altLang="zh-CN" dirty="0">
                <a:ea typeface="宋体" panose="02010600030101010101" pitchFamily="2" charset="-122"/>
              </a:rPr>
              <a:t> when we encounter an error state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We accept when we encounter end-of-input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charRg st="137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charRg st="191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charRg st="234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Parsing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990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u="sng" dirty="0">
                <a:ea typeface="宋体" panose="02010600030101010101" pitchFamily="2" charset="-122"/>
              </a:rPr>
              <a:t>Stack                        Input                            Action</a:t>
            </a:r>
            <a:endParaRPr lang="en-US" altLang="zh-CN" sz="2400" u="sng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$                            int * int $                     T X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T X $                        int * int $                      int Y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Y X $                   int * int $                      </a:t>
            </a:r>
            <a:r>
              <a:rPr lang="en-US" altLang="zh-CN" sz="2400" dirty="0">
                <a:ea typeface="宋体" panose="02010600030101010101" pitchFamily="2" charset="-122"/>
              </a:rPr>
              <a:t>terminal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Y X $                        * int $                            * 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* T X $                     * int $                            </a:t>
            </a:r>
            <a:r>
              <a:rPr lang="en-US" altLang="zh-CN" sz="2400" dirty="0">
                <a:ea typeface="宋体" panose="02010600030101010101" pitchFamily="2" charset="-122"/>
              </a:rPr>
              <a:t>terminal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T X $                        int $                               int Y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Y X $                   int $                               </a:t>
            </a:r>
            <a:r>
              <a:rPr lang="en-US" altLang="zh-CN" sz="2400" dirty="0">
                <a:ea typeface="宋体" panose="02010600030101010101" pitchFamily="2" charset="-122"/>
              </a:rPr>
              <a:t>terminal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Y X $                        $                       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X $                           $                       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$                              $                                    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ACCEPT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457200" y="4037013"/>
          <a:ext cx="7772400" cy="2135188"/>
        </p:xfrm>
        <a:graphic>
          <a:graphicData uri="http://schemas.openxmlformats.org/drawingml/2006/table">
            <a:tbl>
              <a:tblPr/>
              <a:tblGrid>
                <a:gridCol w="533400"/>
                <a:gridCol w="1419225"/>
                <a:gridCol w="1323975"/>
                <a:gridCol w="1143000"/>
                <a:gridCol w="990600"/>
                <a:gridCol w="1219200"/>
                <a:gridCol w="1143000"/>
              </a:tblGrid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int 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 E 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28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571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 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571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*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6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13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20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274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342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Parsing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990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u="sng" dirty="0">
                <a:ea typeface="宋体" panose="02010600030101010101" pitchFamily="2" charset="-122"/>
              </a:rPr>
              <a:t>Stack                        Input                            Action</a:t>
            </a:r>
            <a:endParaRPr lang="en-US" altLang="zh-CN" sz="2400" u="sng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$                            int * int $                     T X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T X $                        int * int $                      int Y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Y X $                   int * int $                      </a:t>
            </a:r>
            <a:r>
              <a:rPr lang="en-US" altLang="zh-CN" sz="2400" dirty="0">
                <a:ea typeface="宋体" panose="02010600030101010101" pitchFamily="2" charset="-122"/>
              </a:rPr>
              <a:t>terminal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Y X $                        * int $                            * 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* T X $                     * int $                            </a:t>
            </a:r>
            <a:r>
              <a:rPr lang="en-US" altLang="zh-CN" sz="2400" dirty="0">
                <a:ea typeface="宋体" panose="02010600030101010101" pitchFamily="2" charset="-122"/>
              </a:rPr>
              <a:t>terminal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T X $                        int $                               int Y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Y X $                   int $                               </a:t>
            </a:r>
            <a:r>
              <a:rPr lang="en-US" altLang="zh-CN" sz="2400" dirty="0">
                <a:ea typeface="宋体" panose="02010600030101010101" pitchFamily="2" charset="-122"/>
              </a:rPr>
              <a:t>terminal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Y X $                        $                       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X $                           $                       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$                              $                                    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ACCEPT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533400" y="1905000"/>
          <a:ext cx="7772400" cy="2135190"/>
        </p:xfrm>
        <a:graphic>
          <a:graphicData uri="http://schemas.openxmlformats.org/drawingml/2006/table">
            <a:tbl>
              <a:tblPr/>
              <a:tblGrid>
                <a:gridCol w="533400"/>
                <a:gridCol w="1419225"/>
                <a:gridCol w="1323975"/>
                <a:gridCol w="1143000"/>
                <a:gridCol w="990600"/>
                <a:gridCol w="1219200"/>
                <a:gridCol w="1143000"/>
              </a:tblGrid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int 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 E 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284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 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*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485" end="5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558" end="6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627" end="6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charRg st="697" end="7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Parsing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Text Box 3"/>
          <p:cNvSpPr/>
          <p:nvPr>
            <p:ph idx="1" hasCustomPrompt="1"/>
          </p:nvPr>
        </p:nvSpPr>
        <p:spPr>
          <a:xfrm>
            <a:off x="457200" y="1600200"/>
            <a:ext cx="7848600" cy="4419600"/>
          </a:xfrm>
          <a:ln w="19050"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initialize stack = &lt;S $&gt; and next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(pointer to tokens)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repeat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  case stack of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     &lt;X, rest&gt;  : if T[X,*next] = Y</a:t>
            </a:r>
            <a:r>
              <a:rPr lang="en-US" altLang="zh-CN" sz="240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…Y</a:t>
            </a:r>
            <a:r>
              <a:rPr lang="en-US" altLang="zh-CN" sz="2400" baseline="-25000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          then stack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 &lt;Y</a:t>
            </a:r>
            <a:r>
              <a:rPr lang="en-US" altLang="zh-CN" sz="2400" baseline="-250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 Y</a:t>
            </a:r>
            <a:r>
              <a:rPr lang="en-US" altLang="zh-CN" sz="2400" baseline="-250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rest&gt;;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else  error ();   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&lt;t, rest&gt;   : if t == *next ++ 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then  stack  &lt;rest&gt;;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else error ();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until stack == &lt; &gt;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Constructing Parsing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LL(1) languages are those defined by a parsing table for the LL(1) algorithm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 table entry can be multiply defined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want to generate parsing tables from CFG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5075" y="3089275"/>
            <a:ext cx="3873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i="0">
                <a:latin typeface="+mj-lt"/>
                <a:cs typeface="+mj-lt"/>
              </a:rPr>
              <a:t>若有，则这个文法不能使用</a:t>
            </a:r>
            <a:r>
              <a:rPr lang="en-US" altLang="zh-CN" sz="2000" i="0">
                <a:latin typeface="+mj-lt"/>
                <a:cs typeface="+mj-lt"/>
              </a:rPr>
              <a:t>LL(1).</a:t>
            </a:r>
            <a:endParaRPr lang="en-US" altLang="zh-CN" sz="2000" i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Top-Down Parsing. Review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Top-down parsing expands a parse tree from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start symbol to the leaves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Always expand the leftmost non-terminal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1956" name="Text Box 4"/>
          <p:cNvSpPr txBox="1"/>
          <p:nvPr/>
        </p:nvSpPr>
        <p:spPr>
          <a:xfrm>
            <a:off x="1787525" y="2895600"/>
            <a:ext cx="374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381957" name="Group 5"/>
          <p:cNvGrpSpPr/>
          <p:nvPr/>
        </p:nvGrpSpPr>
        <p:grpSpPr>
          <a:xfrm>
            <a:off x="1117600" y="3352800"/>
            <a:ext cx="2012950" cy="881063"/>
            <a:chOff x="704" y="2112"/>
            <a:chExt cx="1268" cy="555"/>
          </a:xfrm>
        </p:grpSpPr>
        <p:sp>
          <p:nvSpPr>
            <p:cNvPr id="21512" name="Text Box 6"/>
            <p:cNvSpPr txBox="1"/>
            <p:nvPr/>
          </p:nvSpPr>
          <p:spPr>
            <a:xfrm>
              <a:off x="704" y="2275"/>
              <a:ext cx="2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1513" name="Text Box 7"/>
            <p:cNvSpPr txBox="1"/>
            <p:nvPr/>
          </p:nvSpPr>
          <p:spPr>
            <a:xfrm>
              <a:off x="1736" y="2227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cxnSp>
          <p:nvCxnSpPr>
            <p:cNvPr id="21514" name="AutoShape 8"/>
            <p:cNvCxnSpPr>
              <a:stCxn id="381956" idx="2"/>
              <a:endCxn id="21512" idx="0"/>
            </p:cNvCxnSpPr>
            <p:nvPr/>
          </p:nvCxnSpPr>
          <p:spPr>
            <a:xfrm flipH="1">
              <a:off x="828" y="2112"/>
              <a:ext cx="416" cy="16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1515" name="Text Box 9"/>
            <p:cNvSpPr txBox="1"/>
            <p:nvPr/>
          </p:nvSpPr>
          <p:spPr>
            <a:xfrm>
              <a:off x="1384" y="2379"/>
              <a:ext cx="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+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cxnSp>
          <p:nvCxnSpPr>
            <p:cNvPr id="21516" name="AutoShape 10"/>
            <p:cNvCxnSpPr>
              <a:stCxn id="381956" idx="2"/>
              <a:endCxn id="21515" idx="0"/>
            </p:cNvCxnSpPr>
            <p:nvPr/>
          </p:nvCxnSpPr>
          <p:spPr>
            <a:xfrm>
              <a:off x="1244" y="2112"/>
              <a:ext cx="244" cy="2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1517" name="AutoShape 11"/>
            <p:cNvCxnSpPr>
              <a:stCxn id="381956" idx="2"/>
              <a:endCxn id="21513" idx="0"/>
            </p:cNvCxnSpPr>
            <p:nvPr/>
          </p:nvCxnSpPr>
          <p:spPr>
            <a:xfrm>
              <a:off x="1244" y="2112"/>
              <a:ext cx="610" cy="1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381964" name="Text Box 12"/>
          <p:cNvSpPr txBox="1"/>
          <p:nvPr/>
        </p:nvSpPr>
        <p:spPr>
          <a:xfrm>
            <a:off x="469900" y="5867400"/>
            <a:ext cx="27447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   *    int  +   int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6" grpId="0"/>
      <p:bldP spid="3819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Top-Down Parsing. Review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Top-down parsing expands a parse tree from the start symbol to the leaves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Always expand the leftmost non-terminal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3" name="Text Box 4"/>
          <p:cNvSpPr txBox="1"/>
          <p:nvPr/>
        </p:nvSpPr>
        <p:spPr>
          <a:xfrm>
            <a:off x="1787525" y="2895600"/>
            <a:ext cx="374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2534" name="Group 5"/>
          <p:cNvGrpSpPr/>
          <p:nvPr/>
        </p:nvGrpSpPr>
        <p:grpSpPr>
          <a:xfrm>
            <a:off x="457200" y="4068763"/>
            <a:ext cx="1662113" cy="1143000"/>
            <a:chOff x="288" y="2563"/>
            <a:chExt cx="1047" cy="720"/>
          </a:xfrm>
        </p:grpSpPr>
        <p:sp>
          <p:nvSpPr>
            <p:cNvPr id="22544" name="Text Box 6"/>
            <p:cNvSpPr txBox="1"/>
            <p:nvPr/>
          </p:nvSpPr>
          <p:spPr>
            <a:xfrm>
              <a:off x="288" y="2931"/>
              <a:ext cx="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5" name="Text Box 7"/>
            <p:cNvSpPr txBox="1"/>
            <p:nvPr/>
          </p:nvSpPr>
          <p:spPr>
            <a:xfrm>
              <a:off x="1088" y="2851"/>
              <a:ext cx="2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T</a:t>
              </a:r>
              <a:endPara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2546" name="AutoShape 8"/>
            <p:cNvCxnSpPr>
              <a:stCxn id="22538" idx="2"/>
              <a:endCxn id="22544" idx="0"/>
            </p:cNvCxnSpPr>
            <p:nvPr/>
          </p:nvCxnSpPr>
          <p:spPr>
            <a:xfrm flipH="1">
              <a:off x="469" y="2563"/>
              <a:ext cx="359" cy="36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2547" name="Text Box 9"/>
            <p:cNvSpPr txBox="1"/>
            <p:nvPr/>
          </p:nvSpPr>
          <p:spPr>
            <a:xfrm>
              <a:off x="712" y="2995"/>
              <a:ext cx="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*</a:t>
              </a:r>
              <a:endParaRPr lang="zh-CN" altLang="en-US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2548" name="AutoShape 10"/>
            <p:cNvCxnSpPr>
              <a:stCxn id="22538" idx="2"/>
              <a:endCxn id="22547" idx="0"/>
            </p:cNvCxnSpPr>
            <p:nvPr/>
          </p:nvCxnSpPr>
          <p:spPr>
            <a:xfrm flipH="1">
              <a:off x="821" y="2563"/>
              <a:ext cx="7" cy="43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2549" name="AutoShape 11"/>
            <p:cNvCxnSpPr>
              <a:stCxn id="22538" idx="2"/>
              <a:endCxn id="22545" idx="0"/>
            </p:cNvCxnSpPr>
            <p:nvPr/>
          </p:nvCxnSpPr>
          <p:spPr>
            <a:xfrm>
              <a:off x="828" y="2563"/>
              <a:ext cx="384" cy="2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22535" name="Group 12"/>
          <p:cNvGrpSpPr/>
          <p:nvPr/>
        </p:nvGrpSpPr>
        <p:grpSpPr>
          <a:xfrm>
            <a:off x="1117600" y="3352800"/>
            <a:ext cx="2012950" cy="881063"/>
            <a:chOff x="704" y="2112"/>
            <a:chExt cx="1268" cy="555"/>
          </a:xfrm>
        </p:grpSpPr>
        <p:sp>
          <p:nvSpPr>
            <p:cNvPr id="22538" name="Text Box 13"/>
            <p:cNvSpPr txBox="1"/>
            <p:nvPr/>
          </p:nvSpPr>
          <p:spPr>
            <a:xfrm>
              <a:off x="704" y="2275"/>
              <a:ext cx="2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2539" name="Text Box 14"/>
            <p:cNvSpPr txBox="1"/>
            <p:nvPr/>
          </p:nvSpPr>
          <p:spPr>
            <a:xfrm>
              <a:off x="1736" y="2227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cxnSp>
          <p:nvCxnSpPr>
            <p:cNvPr id="22540" name="AutoShape 15"/>
            <p:cNvCxnSpPr>
              <a:stCxn id="22533" idx="2"/>
              <a:endCxn id="22538" idx="0"/>
            </p:cNvCxnSpPr>
            <p:nvPr/>
          </p:nvCxnSpPr>
          <p:spPr>
            <a:xfrm flipH="1">
              <a:off x="828" y="2112"/>
              <a:ext cx="416" cy="16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2541" name="Text Box 16"/>
            <p:cNvSpPr txBox="1"/>
            <p:nvPr/>
          </p:nvSpPr>
          <p:spPr>
            <a:xfrm>
              <a:off x="1384" y="2379"/>
              <a:ext cx="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+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cxnSp>
          <p:nvCxnSpPr>
            <p:cNvPr id="22542" name="AutoShape 17"/>
            <p:cNvCxnSpPr>
              <a:stCxn id="22533" idx="2"/>
              <a:endCxn id="22541" idx="0"/>
            </p:cNvCxnSpPr>
            <p:nvPr/>
          </p:nvCxnSpPr>
          <p:spPr>
            <a:xfrm>
              <a:off x="1244" y="2112"/>
              <a:ext cx="244" cy="2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2543" name="AutoShape 18"/>
            <p:cNvCxnSpPr>
              <a:stCxn id="22533" idx="2"/>
              <a:endCxn id="22539" idx="0"/>
            </p:cNvCxnSpPr>
            <p:nvPr/>
          </p:nvCxnSpPr>
          <p:spPr>
            <a:xfrm>
              <a:off x="1244" y="2112"/>
              <a:ext cx="610" cy="1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22536" name="Text Box 19"/>
          <p:cNvSpPr txBox="1"/>
          <p:nvPr/>
        </p:nvSpPr>
        <p:spPr>
          <a:xfrm>
            <a:off x="469900" y="5867400"/>
            <a:ext cx="27447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  *</a:t>
            </a: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 +   int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82996" name="Rectangle 20"/>
          <p:cNvSpPr/>
          <p:nvPr/>
        </p:nvSpPr>
        <p:spPr>
          <a:xfrm>
            <a:off x="3657600" y="3124200"/>
            <a:ext cx="5181600" cy="2895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The leaves at any point form a string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contains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only terminals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The input string is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endParaRPr lang="en-US" altLang="zh-CN" dirty="0"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The prefix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matches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The next token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Recursive Descent Parsing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Predictive Parsers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Constructing Predictive Parsing Tables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Error handling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Top-Down Parsing. Review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Top-down parsing expands a parse tree from the start symbol to the leaves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Always expand the leftmost non-terminal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7" name="Text Box 4"/>
          <p:cNvSpPr txBox="1"/>
          <p:nvPr/>
        </p:nvSpPr>
        <p:spPr>
          <a:xfrm>
            <a:off x="1787525" y="2895600"/>
            <a:ext cx="374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3558" name="Group 5"/>
          <p:cNvGrpSpPr/>
          <p:nvPr/>
        </p:nvGrpSpPr>
        <p:grpSpPr>
          <a:xfrm>
            <a:off x="457200" y="4068763"/>
            <a:ext cx="1662113" cy="1143000"/>
            <a:chOff x="288" y="2563"/>
            <a:chExt cx="1047" cy="720"/>
          </a:xfrm>
        </p:grpSpPr>
        <p:sp>
          <p:nvSpPr>
            <p:cNvPr id="23574" name="Text Box 6"/>
            <p:cNvSpPr txBox="1"/>
            <p:nvPr/>
          </p:nvSpPr>
          <p:spPr>
            <a:xfrm>
              <a:off x="288" y="2931"/>
              <a:ext cx="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75" name="Text Box 7"/>
            <p:cNvSpPr txBox="1"/>
            <p:nvPr/>
          </p:nvSpPr>
          <p:spPr>
            <a:xfrm>
              <a:off x="1088" y="2851"/>
              <a:ext cx="2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cxnSp>
          <p:nvCxnSpPr>
            <p:cNvPr id="23576" name="AutoShape 8"/>
            <p:cNvCxnSpPr>
              <a:stCxn id="23566" idx="2"/>
              <a:endCxn id="23574" idx="0"/>
            </p:cNvCxnSpPr>
            <p:nvPr/>
          </p:nvCxnSpPr>
          <p:spPr>
            <a:xfrm flipH="1">
              <a:off x="469" y="2563"/>
              <a:ext cx="359" cy="36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3577" name="Text Box 9"/>
            <p:cNvSpPr txBox="1"/>
            <p:nvPr/>
          </p:nvSpPr>
          <p:spPr>
            <a:xfrm>
              <a:off x="712" y="2995"/>
              <a:ext cx="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*</a:t>
              </a:r>
              <a:endParaRPr lang="zh-CN" altLang="en-US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578" name="AutoShape 10"/>
            <p:cNvCxnSpPr>
              <a:stCxn id="23566" idx="2"/>
              <a:endCxn id="23577" idx="0"/>
            </p:cNvCxnSpPr>
            <p:nvPr/>
          </p:nvCxnSpPr>
          <p:spPr>
            <a:xfrm flipH="1">
              <a:off x="821" y="2563"/>
              <a:ext cx="7" cy="43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3579" name="AutoShape 11"/>
            <p:cNvCxnSpPr>
              <a:stCxn id="23566" idx="2"/>
              <a:endCxn id="23575" idx="0"/>
            </p:cNvCxnSpPr>
            <p:nvPr/>
          </p:nvCxnSpPr>
          <p:spPr>
            <a:xfrm>
              <a:off x="828" y="2563"/>
              <a:ext cx="384" cy="2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23559" name="Group 12"/>
          <p:cNvGrpSpPr/>
          <p:nvPr/>
        </p:nvGrpSpPr>
        <p:grpSpPr>
          <a:xfrm>
            <a:off x="1638300" y="4983163"/>
            <a:ext cx="573088" cy="800100"/>
            <a:chOff x="1032" y="3139"/>
            <a:chExt cx="361" cy="504"/>
          </a:xfrm>
        </p:grpSpPr>
        <p:sp>
          <p:nvSpPr>
            <p:cNvPr id="23572" name="Text Box 13"/>
            <p:cNvSpPr txBox="1"/>
            <p:nvPr/>
          </p:nvSpPr>
          <p:spPr>
            <a:xfrm>
              <a:off x="1032" y="3355"/>
              <a:ext cx="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573" name="AutoShape 14"/>
            <p:cNvCxnSpPr>
              <a:stCxn id="23575" idx="2"/>
              <a:endCxn id="23572" idx="0"/>
            </p:cNvCxnSpPr>
            <p:nvPr/>
          </p:nvCxnSpPr>
          <p:spPr>
            <a:xfrm>
              <a:off x="1212" y="3139"/>
              <a:ext cx="1" cy="21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23560" name="Group 15"/>
          <p:cNvGrpSpPr/>
          <p:nvPr/>
        </p:nvGrpSpPr>
        <p:grpSpPr>
          <a:xfrm>
            <a:off x="1117600" y="3352800"/>
            <a:ext cx="2012950" cy="881063"/>
            <a:chOff x="704" y="2112"/>
            <a:chExt cx="1268" cy="555"/>
          </a:xfrm>
        </p:grpSpPr>
        <p:sp>
          <p:nvSpPr>
            <p:cNvPr id="23566" name="Text Box 16"/>
            <p:cNvSpPr txBox="1"/>
            <p:nvPr/>
          </p:nvSpPr>
          <p:spPr>
            <a:xfrm>
              <a:off x="704" y="2275"/>
              <a:ext cx="2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3567" name="Text Box 17"/>
            <p:cNvSpPr txBox="1"/>
            <p:nvPr/>
          </p:nvSpPr>
          <p:spPr>
            <a:xfrm>
              <a:off x="1736" y="2227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cxnSp>
          <p:nvCxnSpPr>
            <p:cNvPr id="23568" name="AutoShape 18"/>
            <p:cNvCxnSpPr>
              <a:stCxn id="23557" idx="2"/>
              <a:endCxn id="23566" idx="0"/>
            </p:cNvCxnSpPr>
            <p:nvPr/>
          </p:nvCxnSpPr>
          <p:spPr>
            <a:xfrm flipH="1">
              <a:off x="828" y="2112"/>
              <a:ext cx="416" cy="16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3569" name="Text Box 19"/>
            <p:cNvSpPr txBox="1"/>
            <p:nvPr/>
          </p:nvSpPr>
          <p:spPr>
            <a:xfrm>
              <a:off x="1384" y="2379"/>
              <a:ext cx="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+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570" name="AutoShape 20"/>
            <p:cNvCxnSpPr>
              <a:stCxn id="23557" idx="2"/>
              <a:endCxn id="23569" idx="0"/>
            </p:cNvCxnSpPr>
            <p:nvPr/>
          </p:nvCxnSpPr>
          <p:spPr>
            <a:xfrm>
              <a:off x="1244" y="2112"/>
              <a:ext cx="244" cy="2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3571" name="AutoShape 21"/>
            <p:cNvCxnSpPr>
              <a:stCxn id="23557" idx="2"/>
              <a:endCxn id="23567" idx="0"/>
            </p:cNvCxnSpPr>
            <p:nvPr/>
          </p:nvCxnSpPr>
          <p:spPr>
            <a:xfrm>
              <a:off x="1244" y="2112"/>
              <a:ext cx="610" cy="1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23561" name="Group 22"/>
          <p:cNvGrpSpPr/>
          <p:nvPr/>
        </p:nvGrpSpPr>
        <p:grpSpPr>
          <a:xfrm>
            <a:off x="2768600" y="3992563"/>
            <a:ext cx="392113" cy="838200"/>
            <a:chOff x="1744" y="2515"/>
            <a:chExt cx="247" cy="528"/>
          </a:xfrm>
        </p:grpSpPr>
        <p:sp>
          <p:nvSpPr>
            <p:cNvPr id="23564" name="Text Box 23"/>
            <p:cNvSpPr txBox="1"/>
            <p:nvPr/>
          </p:nvSpPr>
          <p:spPr>
            <a:xfrm>
              <a:off x="1744" y="2755"/>
              <a:ext cx="2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T</a:t>
              </a:r>
              <a:endPara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3565" name="AutoShape 24"/>
            <p:cNvCxnSpPr>
              <a:stCxn id="23567" idx="2"/>
              <a:endCxn id="23564" idx="0"/>
            </p:cNvCxnSpPr>
            <p:nvPr/>
          </p:nvCxnSpPr>
          <p:spPr>
            <a:xfrm>
              <a:off x="1854" y="2515"/>
              <a:ext cx="14" cy="24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23562" name="Text Box 25"/>
          <p:cNvSpPr txBox="1"/>
          <p:nvPr/>
        </p:nvSpPr>
        <p:spPr>
          <a:xfrm>
            <a:off x="469900" y="5867400"/>
            <a:ext cx="27447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  *    int  +</a:t>
            </a:r>
            <a:r>
              <a:rPr lang="en-US" altLang="zh-CN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563" name="Rectangle 26"/>
          <p:cNvSpPr/>
          <p:nvPr/>
        </p:nvSpPr>
        <p:spPr>
          <a:xfrm>
            <a:off x="3657600" y="3124200"/>
            <a:ext cx="5181600" cy="2895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The leaves at any point form a string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contains only terminals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The input string is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endParaRPr lang="en-US" altLang="zh-CN" dirty="0"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The prefix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matches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The next token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Top-Down Parsing. Review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1371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Top-down parsing expands a parse tree from the start symbol to the leaves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Always expand the leftmost non-terminal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1" name="Text Box 4"/>
          <p:cNvSpPr txBox="1"/>
          <p:nvPr/>
        </p:nvSpPr>
        <p:spPr>
          <a:xfrm>
            <a:off x="1787525" y="2895600"/>
            <a:ext cx="374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4582" name="Group 5"/>
          <p:cNvGrpSpPr/>
          <p:nvPr/>
        </p:nvGrpSpPr>
        <p:grpSpPr>
          <a:xfrm>
            <a:off x="457200" y="4068763"/>
            <a:ext cx="1662113" cy="1143000"/>
            <a:chOff x="288" y="2563"/>
            <a:chExt cx="1047" cy="720"/>
          </a:xfrm>
        </p:grpSpPr>
        <p:sp>
          <p:nvSpPr>
            <p:cNvPr id="24601" name="Text Box 6"/>
            <p:cNvSpPr txBox="1"/>
            <p:nvPr/>
          </p:nvSpPr>
          <p:spPr>
            <a:xfrm>
              <a:off x="288" y="2931"/>
              <a:ext cx="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02" name="Text Box 7"/>
            <p:cNvSpPr txBox="1"/>
            <p:nvPr/>
          </p:nvSpPr>
          <p:spPr>
            <a:xfrm>
              <a:off x="1088" y="2851"/>
              <a:ext cx="2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cxnSp>
          <p:nvCxnSpPr>
            <p:cNvPr id="24603" name="AutoShape 8"/>
            <p:cNvCxnSpPr>
              <a:stCxn id="24593" idx="2"/>
              <a:endCxn id="24601" idx="0"/>
            </p:cNvCxnSpPr>
            <p:nvPr/>
          </p:nvCxnSpPr>
          <p:spPr>
            <a:xfrm flipH="1">
              <a:off x="469" y="2563"/>
              <a:ext cx="359" cy="36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4604" name="Text Box 9"/>
            <p:cNvSpPr txBox="1"/>
            <p:nvPr/>
          </p:nvSpPr>
          <p:spPr>
            <a:xfrm>
              <a:off x="712" y="2995"/>
              <a:ext cx="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*</a:t>
              </a:r>
              <a:endParaRPr lang="zh-CN" altLang="en-US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4605" name="AutoShape 10"/>
            <p:cNvCxnSpPr>
              <a:stCxn id="24593" idx="2"/>
              <a:endCxn id="24604" idx="0"/>
            </p:cNvCxnSpPr>
            <p:nvPr/>
          </p:nvCxnSpPr>
          <p:spPr>
            <a:xfrm flipH="1">
              <a:off x="821" y="2563"/>
              <a:ext cx="7" cy="43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606" name="AutoShape 11"/>
            <p:cNvCxnSpPr>
              <a:stCxn id="24593" idx="2"/>
              <a:endCxn id="24602" idx="0"/>
            </p:cNvCxnSpPr>
            <p:nvPr/>
          </p:nvCxnSpPr>
          <p:spPr>
            <a:xfrm>
              <a:off x="828" y="2563"/>
              <a:ext cx="384" cy="2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24583" name="Group 12"/>
          <p:cNvGrpSpPr/>
          <p:nvPr/>
        </p:nvGrpSpPr>
        <p:grpSpPr>
          <a:xfrm>
            <a:off x="1638300" y="4983163"/>
            <a:ext cx="573088" cy="800100"/>
            <a:chOff x="1032" y="3139"/>
            <a:chExt cx="361" cy="504"/>
          </a:xfrm>
        </p:grpSpPr>
        <p:sp>
          <p:nvSpPr>
            <p:cNvPr id="24599" name="Text Box 13"/>
            <p:cNvSpPr txBox="1"/>
            <p:nvPr/>
          </p:nvSpPr>
          <p:spPr>
            <a:xfrm>
              <a:off x="1032" y="3355"/>
              <a:ext cx="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4600" name="AutoShape 14"/>
            <p:cNvCxnSpPr>
              <a:stCxn id="24602" idx="2"/>
              <a:endCxn id="24599" idx="0"/>
            </p:cNvCxnSpPr>
            <p:nvPr/>
          </p:nvCxnSpPr>
          <p:spPr>
            <a:xfrm>
              <a:off x="1212" y="3139"/>
              <a:ext cx="1" cy="21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24584" name="Group 15"/>
          <p:cNvGrpSpPr/>
          <p:nvPr/>
        </p:nvGrpSpPr>
        <p:grpSpPr>
          <a:xfrm>
            <a:off x="1117600" y="3352800"/>
            <a:ext cx="2012950" cy="881063"/>
            <a:chOff x="704" y="2112"/>
            <a:chExt cx="1268" cy="555"/>
          </a:xfrm>
        </p:grpSpPr>
        <p:sp>
          <p:nvSpPr>
            <p:cNvPr id="24593" name="Text Box 16"/>
            <p:cNvSpPr txBox="1"/>
            <p:nvPr/>
          </p:nvSpPr>
          <p:spPr>
            <a:xfrm>
              <a:off x="704" y="2275"/>
              <a:ext cx="2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4594" name="Text Box 17"/>
            <p:cNvSpPr txBox="1"/>
            <p:nvPr/>
          </p:nvSpPr>
          <p:spPr>
            <a:xfrm>
              <a:off x="1736" y="2227"/>
              <a:ext cx="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cxnSp>
          <p:nvCxnSpPr>
            <p:cNvPr id="24595" name="AutoShape 18"/>
            <p:cNvCxnSpPr>
              <a:stCxn id="24581" idx="2"/>
              <a:endCxn id="24593" idx="0"/>
            </p:cNvCxnSpPr>
            <p:nvPr/>
          </p:nvCxnSpPr>
          <p:spPr>
            <a:xfrm flipH="1">
              <a:off x="828" y="2112"/>
              <a:ext cx="416" cy="16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4596" name="Text Box 19"/>
            <p:cNvSpPr txBox="1"/>
            <p:nvPr/>
          </p:nvSpPr>
          <p:spPr>
            <a:xfrm>
              <a:off x="1384" y="2379"/>
              <a:ext cx="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+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4597" name="AutoShape 20"/>
            <p:cNvCxnSpPr>
              <a:stCxn id="24581" idx="2"/>
              <a:endCxn id="24596" idx="0"/>
            </p:cNvCxnSpPr>
            <p:nvPr/>
          </p:nvCxnSpPr>
          <p:spPr>
            <a:xfrm>
              <a:off x="1244" y="2112"/>
              <a:ext cx="244" cy="2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598" name="AutoShape 21"/>
            <p:cNvCxnSpPr>
              <a:stCxn id="24581" idx="2"/>
              <a:endCxn id="24594" idx="0"/>
            </p:cNvCxnSpPr>
            <p:nvPr/>
          </p:nvCxnSpPr>
          <p:spPr>
            <a:xfrm>
              <a:off x="1244" y="2112"/>
              <a:ext cx="610" cy="1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24585" name="Group 22"/>
          <p:cNvGrpSpPr/>
          <p:nvPr/>
        </p:nvGrpSpPr>
        <p:grpSpPr>
          <a:xfrm>
            <a:off x="2768600" y="3992563"/>
            <a:ext cx="392113" cy="838200"/>
            <a:chOff x="1744" y="2515"/>
            <a:chExt cx="247" cy="528"/>
          </a:xfrm>
        </p:grpSpPr>
        <p:sp>
          <p:nvSpPr>
            <p:cNvPr id="24591" name="Text Box 23"/>
            <p:cNvSpPr txBox="1"/>
            <p:nvPr/>
          </p:nvSpPr>
          <p:spPr>
            <a:xfrm>
              <a:off x="1744" y="2755"/>
              <a:ext cx="2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cxnSp>
          <p:nvCxnSpPr>
            <p:cNvPr id="24592" name="AutoShape 24"/>
            <p:cNvCxnSpPr>
              <a:stCxn id="24594" idx="2"/>
              <a:endCxn id="24591" idx="0"/>
            </p:cNvCxnSpPr>
            <p:nvPr/>
          </p:nvCxnSpPr>
          <p:spPr>
            <a:xfrm>
              <a:off x="1854" y="2515"/>
              <a:ext cx="14" cy="24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24586" name="Group 25"/>
          <p:cNvGrpSpPr/>
          <p:nvPr/>
        </p:nvGrpSpPr>
        <p:grpSpPr>
          <a:xfrm>
            <a:off x="2692400" y="4830763"/>
            <a:ext cx="573088" cy="927100"/>
            <a:chOff x="1696" y="3043"/>
            <a:chExt cx="361" cy="584"/>
          </a:xfrm>
        </p:grpSpPr>
        <p:sp>
          <p:nvSpPr>
            <p:cNvPr id="24589" name="Text Box 26"/>
            <p:cNvSpPr txBox="1"/>
            <p:nvPr/>
          </p:nvSpPr>
          <p:spPr>
            <a:xfrm>
              <a:off x="1696" y="3339"/>
              <a:ext cx="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int</a:t>
              </a:r>
              <a:endPara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4590" name="AutoShape 27"/>
            <p:cNvCxnSpPr>
              <a:stCxn id="24591" idx="2"/>
              <a:endCxn id="24589" idx="0"/>
            </p:cNvCxnSpPr>
            <p:nvPr/>
          </p:nvCxnSpPr>
          <p:spPr>
            <a:xfrm>
              <a:off x="1868" y="3043"/>
              <a:ext cx="9" cy="29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24587" name="Text Box 28"/>
          <p:cNvSpPr txBox="1"/>
          <p:nvPr/>
        </p:nvSpPr>
        <p:spPr>
          <a:xfrm>
            <a:off x="469900" y="5867400"/>
            <a:ext cx="27447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  *    int  +   int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588" name="Rectangle 29"/>
          <p:cNvSpPr/>
          <p:nvPr/>
        </p:nvSpPr>
        <p:spPr>
          <a:xfrm>
            <a:off x="3657600" y="3124200"/>
            <a:ext cx="5181600" cy="2895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The leaves at any point form a string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contains only terminals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The input string is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endParaRPr lang="en-US" altLang="zh-CN" dirty="0"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The prefix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matches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dirty="0">
                <a:ea typeface="宋体" panose="02010600030101010101" pitchFamily="2" charset="-122"/>
              </a:rPr>
              <a:t>The next token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Predictive Parsing. Review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predictive parser is described by a table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each non-terminal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and for each token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we specify a production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When trying to expand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we use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follows next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Once we have the table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parsing algorithm is simple and fast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 backtracking is necessary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Recursive Descent Parsing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Predictive Parsers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Constructing Predictive Parsing Tables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Error handling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Constructing Predictive Parsing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533400" indent="-533400"/>
            <a:r>
              <a:rPr lang="en-US" altLang="zh-CN" dirty="0">
                <a:ea typeface="宋体" panose="02010600030101010101" pitchFamily="2" charset="-122"/>
              </a:rPr>
              <a:t>Consider the state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914400" lvl="1" indent="-457200"/>
            <a:r>
              <a:rPr lang="en-US" altLang="zh-CN" dirty="0">
                <a:ea typeface="宋体" panose="02010600030101010101" pitchFamily="2" charset="-122"/>
              </a:rPr>
              <a:t>With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the next token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/>
            <a:r>
              <a:rPr lang="en-US" altLang="zh-CN" dirty="0">
                <a:ea typeface="宋体" panose="02010600030101010101" pitchFamily="2" charset="-122"/>
              </a:rPr>
              <a:t>Trying to match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dirty="0">
                <a:ea typeface="宋体" panose="02010600030101010101" pitchFamily="2" charset="-122"/>
              </a:rPr>
              <a:t>There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two possibilities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belongs to an expansion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914400" lvl="1" indent="-45720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Any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can be used 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can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start a string derived from 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914400" lvl="1" indent="-45720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In this case we say that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First(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752600" lvl="3" indent="-381000">
              <a:buFontTx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533400" indent="-533400">
              <a:buNone/>
            </a:pPr>
            <a:r>
              <a:rPr lang="en-US" altLang="zh-CN" dirty="0">
                <a:ea typeface="宋体" panose="02010600030101010101" pitchFamily="2" charset="-122"/>
              </a:rPr>
              <a:t>Or…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00495" y="3626485"/>
            <a:ext cx="1320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n-lt"/>
                <a:cs typeface="+mn-lt"/>
              </a:rPr>
              <a:t>A</a:t>
            </a:r>
            <a:r>
              <a:rPr lang="zh-CN" altLang="en-US">
                <a:latin typeface="+mn-ea"/>
                <a:ea typeface="微软雅黑" panose="020B0503020204020204" charset="-122"/>
                <a:cs typeface="+mn-lt"/>
              </a:rPr>
              <a:t>不为空</a:t>
            </a:r>
            <a:endParaRPr lang="zh-CN" altLang="en-US">
              <a:latin typeface="+mn-ea"/>
              <a:ea typeface="微软雅黑" panose="020B0503020204020204" charset="-122"/>
              <a:cs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Constructing Predictive Parsing Tables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533400" indent="-533400">
              <a:buFontTx/>
              <a:buAutoNum type="arabicPeriod" startAt="2"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does not belong to an expansion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914400" lvl="1" indent="-457200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expansion of A is empty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belongs to an expansion of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914400" lvl="1" indent="-457200"/>
            <a:r>
              <a:rPr lang="en-US" altLang="zh-CN" dirty="0">
                <a:ea typeface="宋体" panose="02010600030101010101" pitchFamily="2" charset="-122"/>
              </a:rPr>
              <a:t>Means that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can appear after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in a derivation of the form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Ab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/>
            <a:r>
              <a:rPr lang="en-US" altLang="zh-CN" dirty="0">
                <a:ea typeface="宋体" panose="02010600030101010101" pitchFamily="2" charset="-122"/>
              </a:rPr>
              <a:t>We say that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 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Follow(A)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in this case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/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/>
            <a:r>
              <a:rPr lang="en-US" altLang="zh-CN" dirty="0">
                <a:ea typeface="宋体" panose="02010600030101010101" pitchFamily="2" charset="-122"/>
              </a:rPr>
              <a:t>What productions can we use in this case?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295400" lvl="2" indent="-381000"/>
            <a:r>
              <a:rPr lang="en-US" altLang="zh-CN" sz="2400" dirty="0">
                <a:ea typeface="宋体" panose="02010600030101010101" pitchFamily="2" charset="-122"/>
              </a:rPr>
              <a:t>Any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can be used if </a:t>
            </a:r>
            <a:r>
              <a:rPr lang="en-US" altLang="zh-CN" sz="2400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can expand to </a:t>
            </a:r>
            <a:r>
              <a:rPr lang="en-US" altLang="zh-CN" sz="2400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chemeClr val="accent2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 marL="1295400" lvl="2" indent="-381000"/>
            <a:r>
              <a:rPr lang="en-US" altLang="zh-CN" sz="2400" dirty="0">
                <a:ea typeface="宋体" panose="02010600030101010101" pitchFamily="2" charset="-122"/>
              </a:rPr>
              <a:t>We say that </a:t>
            </a:r>
            <a:r>
              <a:rPr lang="en-US" altLang="zh-CN" sz="2400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First(A)</a:t>
            </a:r>
            <a:r>
              <a:rPr lang="en-US" altLang="zh-CN" sz="2400" dirty="0">
                <a:ea typeface="宋体" panose="02010600030101010101" pitchFamily="2" charset="-122"/>
              </a:rPr>
              <a:t> in this case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Computing First Sets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2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533400" indent="-533400">
              <a:buNone/>
            </a:pPr>
            <a:r>
              <a:rPr lang="en-US" altLang="zh-CN" dirty="0">
                <a:ea typeface="宋体" panose="02010600030101010101" pitchFamily="2" charset="-122"/>
              </a:rPr>
              <a:t>Definition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First(X) = { b | X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b}  { |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aseline="30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}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First(b) = { b }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For all productions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X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A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… A</a:t>
            </a:r>
            <a:r>
              <a:rPr lang="en-US" altLang="zh-CN" sz="24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buClr>
                <a:schemeClr val="tx1"/>
              </a:buClr>
              <a:buFontTx/>
              <a:buChar char="•"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Add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First(A</a:t>
            </a:r>
            <a:r>
              <a:rPr lang="en-US" altLang="zh-CN" sz="20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– {}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to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First(X).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Stop if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  First(A</a:t>
            </a:r>
            <a:r>
              <a:rPr lang="en-US" altLang="zh-CN" sz="20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buClr>
                <a:schemeClr val="tx1"/>
              </a:buClr>
              <a:buFontTx/>
              <a:buChar char="•"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Add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First(A</a:t>
            </a:r>
            <a:r>
              <a:rPr lang="en-US" altLang="zh-CN" sz="20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– {}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to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First(X).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Stop if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  First(A</a:t>
            </a:r>
            <a:r>
              <a:rPr lang="en-US" altLang="zh-CN" sz="20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buClr>
                <a:schemeClr val="tx1"/>
              </a:buClr>
              <a:buFontTx/>
              <a:buChar char="•"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buClr>
                <a:schemeClr val="tx1"/>
              </a:buClr>
              <a:buFontTx/>
              <a:buChar char="•"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Add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First(A</a:t>
            </a:r>
            <a:r>
              <a:rPr lang="en-US" altLang="zh-CN" sz="20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– {}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to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First(X).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Stop if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  First(A</a:t>
            </a:r>
            <a:r>
              <a:rPr lang="en-US" altLang="zh-CN" sz="20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buClr>
                <a:schemeClr val="tx1"/>
              </a:buClr>
              <a:buFontTx/>
              <a:buChar char="•"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Add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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to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First(X)(</a:t>
            </a:r>
            <a:r>
              <a:rPr lang="zh-CN" altLang="en-US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因为如果上面的所有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都可以为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ε</a:t>
            </a:r>
            <a:r>
              <a:rPr lang="zh-CN" altLang="en-US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，则相当于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可以产生一个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ε</a:t>
            </a:r>
            <a:r>
              <a:rPr lang="zh-CN" altLang="en-US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串。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5800" y="2514600"/>
            <a:ext cx="4509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j-lt"/>
                <a:cs typeface="+mj-lt"/>
              </a:rPr>
              <a:t>terminal</a:t>
            </a:r>
            <a:r>
              <a:rPr lang="zh-CN" altLang="en-US">
                <a:latin typeface="+mj-lt"/>
                <a:ea typeface="宋体" panose="02010600030101010101" pitchFamily="2" charset="-122"/>
                <a:cs typeface="+mj-lt"/>
              </a:rPr>
              <a:t>的</a:t>
            </a:r>
            <a:r>
              <a:rPr lang="en-US" altLang="zh-CN">
                <a:latin typeface="+mj-lt"/>
                <a:ea typeface="宋体" panose="02010600030101010101" pitchFamily="2" charset="-122"/>
                <a:cs typeface="+mj-lt"/>
              </a:rPr>
              <a:t>First</a:t>
            </a:r>
            <a:r>
              <a:rPr lang="zh-CN" altLang="en-US">
                <a:latin typeface="+mj-lt"/>
                <a:ea typeface="宋体" panose="02010600030101010101" pitchFamily="2" charset="-122"/>
                <a:cs typeface="+mj-lt"/>
              </a:rPr>
              <a:t>集合只包含自身</a:t>
            </a:r>
            <a:endParaRPr lang="zh-CN" altLang="en-US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2455" y="5557520"/>
            <a:ext cx="65830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i="0">
                <a:latin typeface="Comic Sans MS" panose="030F0702030302020204" pitchFamily="66" charset="0"/>
                <a:cs typeface="Comic Sans MS" panose="030F0702030302020204" pitchFamily="66" charset="0"/>
              </a:rPr>
              <a:t>若</a:t>
            </a:r>
            <a:r>
              <a:rPr lang="en-US" altLang="zh-CN" sz="1800" i="0">
                <a:latin typeface="Comic Sans MS" panose="030F0702030302020204" pitchFamily="66" charset="0"/>
                <a:cs typeface="Comic Sans MS" panose="030F0702030302020204" pitchFamily="66" charset="0"/>
              </a:rPr>
              <a:t>A_i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可以为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ε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，则相当于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A_i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可以忽略，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X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的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first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等价于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A_i+1</a:t>
            </a:r>
            <a:endParaRPr lang="en-US" altLang="zh-CN" sz="18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的首个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terminal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集合。而若不会产生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ε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，则说明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A_i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不可忽略，即</a:t>
            </a:r>
            <a:endParaRPr lang="zh-CN" altLang="en-US" sz="18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first(X)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一定是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first(A_i)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则后面的都可以不用看了。</a:t>
            </a:r>
            <a:endParaRPr lang="zh-CN" altLang="en-US" sz="18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charRg st="57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charRg st="7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charRg st="10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charRg st="164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charRg st="220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charRg st="222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charRg st="278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First Sets.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014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Recall the grammar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 X                               X  + E | 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T  ( E ) | int Y                   Y  * T | 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First sets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		First(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} 		First(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First(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= {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} 	First(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First(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}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First(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First(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} 	First(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}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First(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}(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因为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不会为空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	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charRg st="2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charRg st="75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charRg st="12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charRg st="138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charRg st="181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charRg st="225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charRg st="248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charRg st="273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charRg st="319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Computing Follow Sets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117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533400" indent="-533400">
              <a:buNone/>
            </a:pPr>
            <a:r>
              <a:rPr lang="en-US" altLang="zh-CN" dirty="0">
                <a:ea typeface="宋体" panose="02010600030101010101" pitchFamily="2" charset="-122"/>
              </a:rPr>
              <a:t>Definition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Follow(X) = { b |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 </a:t>
            </a:r>
            <a:r>
              <a:rPr lang="en-US" altLang="zh-CN" sz="2400" baseline="30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 X b 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}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Compute the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First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sets for all non-terminals first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Add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$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to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Follow(S)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(if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is 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start non-terminal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For all productions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Y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…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A</a:t>
            </a:r>
            <a:r>
              <a:rPr lang="en-US" altLang="zh-CN" sz="2400" baseline="-25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… A</a:t>
            </a:r>
            <a:r>
              <a:rPr lang="en-US" altLang="zh-CN" sz="2400" baseline="-25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buClr>
                <a:schemeClr val="tx1"/>
              </a:buClr>
              <a:buFontTx/>
              <a:buChar char="•"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Add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First(A</a:t>
            </a:r>
            <a:r>
              <a:rPr lang="en-US" altLang="zh-CN" sz="20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– {}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to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Follow(X).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Stop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if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  First(A</a:t>
            </a:r>
            <a:r>
              <a:rPr lang="en-US" altLang="zh-CN" sz="20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buClr>
                <a:schemeClr val="tx1"/>
              </a:buClr>
              <a:buFontTx/>
              <a:buChar char="•"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Add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First(A</a:t>
            </a:r>
            <a:r>
              <a:rPr lang="en-US" altLang="zh-CN" sz="20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– {}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to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Follow(X).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Stop if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  First(A</a:t>
            </a:r>
            <a:r>
              <a:rPr lang="en-US" altLang="zh-CN" sz="20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buClr>
                <a:schemeClr val="tx1"/>
              </a:buClr>
              <a:buFontTx/>
              <a:buChar char="•"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buClr>
                <a:schemeClr val="tx1"/>
              </a:buClr>
              <a:buFontTx/>
              <a:buChar char="•"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Add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First(A</a:t>
            </a:r>
            <a:r>
              <a:rPr lang="en-US" altLang="zh-CN" sz="20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– {}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to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Follow(X).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Stop if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  First(A</a:t>
            </a:r>
            <a:r>
              <a:rPr lang="en-US" altLang="zh-CN" sz="2000" baseline="-25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>
              <a:buClr>
                <a:schemeClr val="tx1"/>
              </a:buClr>
              <a:buFontTx/>
              <a:buChar char="•"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Add Follow(Y) to Follow(X)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380" y="5687060"/>
            <a:ext cx="7290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i="0">
                <a:latin typeface="+mj-lt"/>
                <a:cs typeface="+mj-lt"/>
              </a:rPr>
              <a:t>注意到生成</a:t>
            </a:r>
            <a:r>
              <a:rPr lang="en-US" altLang="zh-CN" sz="1800" i="0">
                <a:latin typeface="+mj-lt"/>
                <a:cs typeface="+mj-lt"/>
              </a:rPr>
              <a:t>First(X)</a:t>
            </a:r>
            <a:r>
              <a:rPr lang="zh-CN" altLang="en-US" sz="1800" i="0">
                <a:latin typeface="+mj-lt"/>
                <a:ea typeface="宋体" panose="02010600030101010101" pitchFamily="2" charset="-122"/>
                <a:cs typeface="+mj-lt"/>
              </a:rPr>
              <a:t>时，</a:t>
            </a:r>
            <a:r>
              <a:rPr lang="en-US" altLang="zh-CN" sz="1800" i="0">
                <a:latin typeface="+mj-lt"/>
                <a:ea typeface="宋体" panose="02010600030101010101" pitchFamily="2" charset="-122"/>
                <a:cs typeface="+mj-lt"/>
              </a:rPr>
              <a:t>X</a:t>
            </a:r>
            <a:r>
              <a:rPr lang="zh-CN" altLang="en-US" sz="1800" i="0">
                <a:latin typeface="+mj-lt"/>
                <a:ea typeface="宋体" panose="02010600030101010101" pitchFamily="2" charset="-122"/>
                <a:cs typeface="+mj-lt"/>
              </a:rPr>
              <a:t>出现在</a:t>
            </a:r>
            <a:r>
              <a:rPr lang="en-US" altLang="zh-CN" sz="1800" i="0">
                <a:latin typeface="+mj-lt"/>
                <a:ea typeface="宋体" panose="02010600030101010101" pitchFamily="2" charset="-122"/>
                <a:cs typeface="+mj-lt"/>
              </a:rPr>
              <a:t>production</a:t>
            </a:r>
            <a:r>
              <a:rPr lang="zh-CN" altLang="en-US" sz="1800" i="0">
                <a:latin typeface="+mj-lt"/>
                <a:ea typeface="宋体" panose="02010600030101010101" pitchFamily="2" charset="-122"/>
                <a:cs typeface="+mj-lt"/>
              </a:rPr>
              <a:t>的左面，而计算</a:t>
            </a:r>
            <a:r>
              <a:rPr lang="en-US" altLang="zh-CN" sz="1800" i="0">
                <a:latin typeface="+mj-lt"/>
                <a:ea typeface="宋体" panose="02010600030101010101" pitchFamily="2" charset="-122"/>
                <a:cs typeface="+mj-lt"/>
              </a:rPr>
              <a:t>Follow(X),</a:t>
            </a:r>
            <a:endParaRPr lang="en-US" altLang="zh-CN" sz="1800" i="0">
              <a:latin typeface="+mj-lt"/>
              <a:ea typeface="宋体" panose="02010600030101010101" pitchFamily="2" charset="-122"/>
              <a:cs typeface="+mj-lt"/>
            </a:endParaRPr>
          </a:p>
          <a:p>
            <a:r>
              <a:rPr lang="en-US" altLang="zh-CN" sz="1800" i="0">
                <a:latin typeface="+mj-lt"/>
                <a:ea typeface="宋体" panose="02010600030101010101" pitchFamily="2" charset="-122"/>
                <a:cs typeface="+mj-lt"/>
              </a:rPr>
              <a:t>X</a:t>
            </a:r>
            <a:r>
              <a:rPr lang="zh-CN" altLang="en-US" sz="1800" i="0">
                <a:latin typeface="+mj-lt"/>
                <a:ea typeface="宋体" panose="02010600030101010101" pitchFamily="2" charset="-122"/>
                <a:cs typeface="+mj-lt"/>
              </a:rPr>
              <a:t>需要出现在</a:t>
            </a:r>
            <a:r>
              <a:rPr lang="en-US" altLang="zh-CN" sz="1800" i="0">
                <a:latin typeface="+mj-lt"/>
                <a:ea typeface="宋体" panose="02010600030101010101" pitchFamily="2" charset="-122"/>
                <a:cs typeface="+mj-lt"/>
              </a:rPr>
              <a:t>production</a:t>
            </a:r>
            <a:r>
              <a:rPr lang="zh-CN" altLang="en-US" sz="1800" i="0">
                <a:latin typeface="+mj-lt"/>
                <a:ea typeface="宋体" panose="02010600030101010101" pitchFamily="2" charset="-122"/>
                <a:cs typeface="+mj-lt"/>
              </a:rPr>
              <a:t>右面。</a:t>
            </a:r>
            <a:endParaRPr lang="zh-CN" altLang="en-US" sz="1800" i="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9415" y="6429375"/>
            <a:ext cx="35826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i="0">
                <a:latin typeface="Comic Sans MS" panose="030F0702030302020204" pitchFamily="66" charset="0"/>
                <a:cs typeface="Comic Sans MS" panose="030F0702030302020204" pitchFamily="66" charset="0"/>
              </a:rPr>
              <a:t>注意到</a:t>
            </a:r>
            <a:r>
              <a:rPr lang="en-US" altLang="zh-CN" sz="2000" i="0">
                <a:latin typeface="Comic Sans MS" panose="030F0702030302020204" pitchFamily="66" charset="0"/>
                <a:cs typeface="Comic Sans MS" panose="030F0702030302020204" pitchFamily="66" charset="0"/>
              </a:rPr>
              <a:t>Follow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集合中不会出现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ε</a:t>
            </a:r>
            <a:endParaRPr lang="en-US" altLang="zh-CN" sz="20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charRg st="4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charRg st="10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charRg st="15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charRg st="189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charRg st="247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charRg st="304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charRg st="306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charRg st="363" end="3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Follow Sets.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219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Recall the grammar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 X                               X  + E | 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T  ( E ) | int Y                   Y  * T | 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Follow sets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  Follow(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}    Follow(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  Follow(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}     Follow(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= {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$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  Follow(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$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}       Follow(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= {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$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  Follow(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$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    Follow(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) = {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$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   Follow(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= {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$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8080" y="3119120"/>
            <a:ext cx="33280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j-lt"/>
                <a:cs typeface="+mj-lt"/>
              </a:rPr>
              <a:t>E</a:t>
            </a:r>
            <a:r>
              <a:rPr lang="zh-CN" altLang="en-US">
                <a:latin typeface="+mj-lt"/>
                <a:ea typeface="宋体" panose="02010600030101010101" pitchFamily="2" charset="-122"/>
                <a:cs typeface="+mj-lt"/>
              </a:rPr>
              <a:t>为</a:t>
            </a:r>
            <a:r>
              <a:rPr lang="en-US" altLang="zh-CN">
                <a:latin typeface="+mj-lt"/>
                <a:ea typeface="宋体" panose="02010600030101010101" pitchFamily="2" charset="-122"/>
                <a:cs typeface="+mj-lt"/>
              </a:rPr>
              <a:t>start-non-terminal</a:t>
            </a:r>
            <a:endParaRPr lang="en-US" altLang="zh-CN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6165215"/>
            <a:ext cx="29552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j-lt"/>
                <a:cs typeface="+mj-lt"/>
              </a:rPr>
              <a:t>Follow(X)=Follow(E)</a:t>
            </a:r>
            <a:endParaRPr lang="en-US" altLang="zh-CN">
              <a:latin typeface="+mj-lt"/>
              <a:cs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8700" y="6304280"/>
            <a:ext cx="4893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lt"/>
                <a:cs typeface="+mj-lt"/>
              </a:rPr>
              <a:t>Follow(T/’)’)=Follow(E) U First(X)</a:t>
            </a:r>
            <a:endParaRPr lang="en-US" altLang="zh-CN">
              <a:latin typeface="+mj-lt"/>
              <a:cs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37150" y="5732780"/>
            <a:ext cx="2945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j-lt"/>
                <a:cs typeface="+mj-lt"/>
              </a:rPr>
              <a:t>Follow(Y)=Follow(T)</a:t>
            </a:r>
            <a:endParaRPr lang="en-US" altLang="zh-CN">
              <a:latin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2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75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127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13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197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252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309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367" end="4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Predictive Parsers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Like recursive-descent but parser can “predict” which production to use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By looking at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next few tokens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 backtracking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Predictive parsers accept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LL(k) grammars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 means “left-to-right” scan of input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 means “leftmost derivation”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 means “predict based on k tokens of lookahead”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 practice, LL(1) is used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Constructing LL(1) Parsing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321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Construct a parsing table T for CFG 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 each production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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in G do: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each terminal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 First()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do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T[A, b] = 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for each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 Follow(A)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do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T[A, b] = 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$  Follow(A)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do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T[A, $] =  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charRg st="3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charRg st="75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charRg st="109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charRg st="12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charRg st="159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charRg st="171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charRg st="202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charRg st="215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ldLvl="2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Constructing LL(1) Tables.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424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Recall the grammar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 X                               X  + E | 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T  ( E ) | int Y                   Y  * T | 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Where in the line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we put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* T</a:t>
            </a:r>
            <a:r>
              <a:rPr lang="en-US" altLang="zh-CN" dirty="0">
                <a:ea typeface="宋体" panose="02010600030101010101" pitchFamily="2" charset="-122"/>
              </a:rPr>
              <a:t> 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the columns of First(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*T</a:t>
            </a:r>
            <a:r>
              <a:rPr lang="en-US" altLang="zh-CN" dirty="0">
                <a:ea typeface="宋体" panose="02010600030101010101" pitchFamily="2" charset="-122"/>
              </a:rPr>
              <a:t>) = {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* 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Where in the line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we put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e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the columns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Follow(Y)</a:t>
            </a:r>
            <a:r>
              <a:rPr lang="en-US" altLang="zh-CN" dirty="0">
                <a:ea typeface="宋体" panose="02010600030101010101" pitchFamily="2" charset="-122"/>
              </a:rPr>
              <a:t> = {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$, +, ) 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5138" y="3962400"/>
          <a:ext cx="8229600" cy="990600"/>
        </p:xfrm>
        <a:graphic>
          <a:graphicData uri="http://schemas.openxmlformats.org/drawingml/2006/table">
            <a:tbl>
              <a:tblPr/>
              <a:tblGrid>
                <a:gridCol w="564776"/>
                <a:gridCol w="1502709"/>
                <a:gridCol w="1401856"/>
                <a:gridCol w="1210235"/>
                <a:gridCol w="1048871"/>
                <a:gridCol w="1290918"/>
                <a:gridCol w="1210235"/>
              </a:tblGrid>
              <a:tr h="4571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*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395788" y="4414838"/>
            <a:ext cx="2889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i="0" kern="1200" cap="none" spc="0" normalizeH="0" baseline="0" noProof="0" dirty="0">
                <a:solidFill>
                  <a:schemeClr val="accent2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</a:t>
            </a:r>
            <a:endParaRPr kumimoji="0" lang="zh-CN" altLang="en-US" i="0" kern="1200" cap="none" spc="0" normalizeH="0" baseline="0" noProof="0" dirty="0">
              <a:solidFill>
                <a:schemeClr val="accent2"/>
              </a:solidFill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00838" y="4414838"/>
            <a:ext cx="2905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i="0" kern="1200" cap="none" spc="0" normalizeH="0" baseline="0" noProof="0" dirty="0">
                <a:solidFill>
                  <a:schemeClr val="accent2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</a:t>
            </a:r>
            <a:endParaRPr kumimoji="0" lang="zh-CN" altLang="en-US" i="0" kern="1200" cap="none" spc="0" normalizeH="0" baseline="0" noProof="0" dirty="0">
              <a:solidFill>
                <a:schemeClr val="accent2"/>
              </a:solidFill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24800" y="4405313"/>
            <a:ext cx="2905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i="0" kern="1200" cap="none" spc="0" normalizeH="0" baseline="0" noProof="0" dirty="0">
                <a:solidFill>
                  <a:schemeClr val="accent2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</a:t>
            </a:r>
            <a:endParaRPr kumimoji="0" lang="zh-CN" altLang="en-US" i="0" kern="1200" cap="none" spc="0" normalizeH="0" baseline="0" noProof="0" dirty="0">
              <a:solidFill>
                <a:schemeClr val="accent2"/>
              </a:solidFill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5962015"/>
            <a:ext cx="8745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lt"/>
                <a:cs typeface="+mj-lt"/>
              </a:rPr>
              <a:t>Follow(Y)=Follow(T)=Follow(E) U First(X)</a:t>
            </a:r>
            <a:endParaRPr lang="en-US" altLang="zh-CN">
              <a:latin typeface="+mj-lt"/>
              <a:cs typeface="+mj-lt"/>
            </a:endParaRPr>
          </a:p>
          <a:p>
            <a:r>
              <a:rPr lang="en-US" altLang="zh-CN">
                <a:latin typeface="+mj-lt"/>
                <a:cs typeface="+mj-lt"/>
              </a:rPr>
              <a:t>Follow(E)={$,)},First(X)={+}</a:t>
            </a:r>
            <a:endParaRPr lang="en-US" altLang="zh-CN">
              <a:latin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12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167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20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246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ldLvl="2" uiExpand="1" build="p"/>
      <p:bldP spid="2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Parsing Table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4788" name="Group 4"/>
          <p:cNvGraphicFramePr>
            <a:graphicFrameLocks noGrp="1"/>
          </p:cNvGraphicFramePr>
          <p:nvPr/>
        </p:nvGraphicFramePr>
        <p:xfrm>
          <a:off x="457200" y="2057400"/>
          <a:ext cx="8229600" cy="2667000"/>
        </p:xfrm>
        <a:graphic>
          <a:graphicData uri="http://schemas.openxmlformats.org/drawingml/2006/table">
            <a:tbl>
              <a:tblPr/>
              <a:tblGrid>
                <a:gridCol w="564776"/>
                <a:gridCol w="1502709"/>
                <a:gridCol w="1401856"/>
                <a:gridCol w="1210235"/>
                <a:gridCol w="1048871"/>
                <a:gridCol w="1290918"/>
                <a:gridCol w="1210235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int Y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 E 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X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 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*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Recursive Descent Parsing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Predictive Parsers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Constructing Predictive Parsing Tables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Error handling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 → int Y | (E)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T(void)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switch(tok)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INT: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eat(INT); Y();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LPAREN: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eat(LPAREN); E(); eat(RPAREN);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default: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error();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Error Recovery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Insert a Token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T(void)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switch(tok)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INT: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eat(INT); Y();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LPAREN: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eat(LPAREN); E(); eat(RPAREN);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default: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/* pretend that an INT token was here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printf(“expected an integer or left-paren”) ; Y();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Dangerous to introduce infinite loop(</a:t>
            </a:r>
            <a:r>
              <a:rPr lang="zh-CN" altLang="en-US" sz="2400" dirty="0">
                <a:ea typeface="宋体" panose="02010600030101010101" pitchFamily="2" charset="-122"/>
              </a:rPr>
              <a:t>因为插入之后可能会产生新的缺失错误，从而继续</a:t>
            </a:r>
            <a:r>
              <a:rPr lang="en-US" altLang="zh-CN" sz="2400" dirty="0">
                <a:ea typeface="宋体" panose="02010600030101010101" pitchFamily="2" charset="-122"/>
              </a:rPr>
              <a:t>insert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Error Recovery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delete tokens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T_follow[] = {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+, ) , $,-1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T(void)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switch(tok)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INT: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eat(INT); Y();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LPAREN: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eat(LPAREN); E(); eat(RPAREN);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default: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printf(“expected +, right-paren, or $”)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skipto(T_follow);(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直接跳过失败的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tokens)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Notes on LL(1) Parsing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If any entry is multiply defined then G is not LL(1)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G is ambiguous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G is left recursive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G is not left-factored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u="sng" dirty="0">
                <a:ea typeface="宋体" panose="02010600030101010101" pitchFamily="2" charset="-122"/>
              </a:rPr>
              <a:t>And in other cases as well</a:t>
            </a:r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Most programming language grammars are not LL(1)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There are tools that build LL(1) tables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Summary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For some grammars there is a simple parsing strategy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Predictive parsing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Next: a more powerful parsing strategy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Introduction to LR Parsing</a:t>
            </a:r>
            <a:endParaRPr lang="en-US" altLang="zh-CN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language.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600200"/>
            <a:ext cx="86106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 → if E then S else S		L → end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 → begin S L			L → ; S L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 → print E			E → num = num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enum token{IF,THEN,ELSE,BEGIN,END,PRINT,SEMI,NUM,EQ}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extern enum token getToken(void);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enum token tok;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advance() {tok=getToken();}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eat(enum token t) { if (tok==t) advance(); else error();}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3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5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86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3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7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89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222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Bottom-Up Parsing(terminal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串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-&gt;no-terminals)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Bottom-up parsing is more general than top-down parsing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And just as efficient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Builds on ideas in top-down parsing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Preferred method in practice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Also called LR parsing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 means that tokens are read left to right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 means that it constructs a rightmost derivation</a:t>
            </a:r>
            <a:r>
              <a:rPr lang="en-US" altLang="zh-CN" dirty="0">
                <a:ea typeface="宋体" panose="02010600030101010101" pitchFamily="2" charset="-122"/>
              </a:rPr>
              <a:t> !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 Introductory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515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LR parsers don’t need left-factored grammars and can also handle left-recursive grammars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Consider the following grammar: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	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        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3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Why is this not LL(1)? </a:t>
            </a:r>
            <a:r>
              <a:rPr lang="zh-CN" altLang="en-US" dirty="0">
                <a:ea typeface="宋体" panose="02010600030101010101" pitchFamily="2" charset="-122"/>
              </a:rPr>
              <a:t>因为是左递归文法。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Consider the string: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int + ( int ) + ( int 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9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12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12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158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16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184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Idea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617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LR parsing </a:t>
            </a:r>
            <a:r>
              <a:rPr lang="en-US" altLang="zh-CN" i="1" dirty="0">
                <a:ea typeface="宋体" panose="02010600030101010101" pitchFamily="2" charset="-122"/>
              </a:rPr>
              <a:t>reduces</a:t>
            </a:r>
            <a:r>
              <a:rPr lang="en-US" altLang="zh-CN" dirty="0">
                <a:ea typeface="宋体" panose="02010600030101010101" pitchFamily="2" charset="-122"/>
              </a:rPr>
              <a:t> a string to the start symbol by inverting productions: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str </a:t>
            </a:r>
            <a:r>
              <a:rPr lang="en-US" altLang="zh-CN" dirty="0"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input string of terminals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repeat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Identify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in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str</a:t>
            </a:r>
            <a:r>
              <a:rPr lang="en-US" altLang="zh-CN" dirty="0">
                <a:ea typeface="宋体" panose="02010600030101010101" pitchFamily="2" charset="-122"/>
              </a:rPr>
              <a:t> such that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is a production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  (i.e.,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str =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abg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Replace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by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in str (i.e.,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str</a:t>
            </a:r>
            <a:r>
              <a:rPr lang="en-US" altLang="zh-CN" dirty="0">
                <a:ea typeface="宋体" panose="02010600030101010101" pitchFamily="2" charset="-122"/>
              </a:rPr>
              <a:t> becomes 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until str =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7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10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11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165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186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charRg st="232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Bottom-up Parse in Detail (1)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4" name="Text Box 3"/>
          <p:cNvSpPr txBox="1"/>
          <p:nvPr/>
        </p:nvSpPr>
        <p:spPr>
          <a:xfrm>
            <a:off x="7524750" y="5448300"/>
            <a:ext cx="9239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05" name="Text Box 4"/>
          <p:cNvSpPr txBox="1"/>
          <p:nvPr/>
        </p:nvSpPr>
        <p:spPr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06" name="Text Box 5"/>
          <p:cNvSpPr txBox="1"/>
          <p:nvPr/>
        </p:nvSpPr>
        <p:spPr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07" name="Text Box 6"/>
          <p:cNvSpPr txBox="1"/>
          <p:nvPr/>
        </p:nvSpPr>
        <p:spPr>
          <a:xfrm>
            <a:off x="3505200" y="5448300"/>
            <a:ext cx="804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08" name="Text Box 7"/>
          <p:cNvSpPr txBox="1"/>
          <p:nvPr/>
        </p:nvSpPr>
        <p:spPr>
          <a:xfrm>
            <a:off x="5314950" y="5448300"/>
            <a:ext cx="8083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09" name="Text Box 8"/>
          <p:cNvSpPr txBox="1"/>
          <p:nvPr/>
        </p:nvSpPr>
        <p:spPr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10" name="Text Box 9"/>
          <p:cNvSpPr txBox="1"/>
          <p:nvPr/>
        </p:nvSpPr>
        <p:spPr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11" name="Text Box 10"/>
          <p:cNvSpPr txBox="1"/>
          <p:nvPr/>
        </p:nvSpPr>
        <p:spPr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1212" name="Text Box 11"/>
          <p:cNvSpPr txBox="1"/>
          <p:nvPr/>
        </p:nvSpPr>
        <p:spPr>
          <a:xfrm>
            <a:off x="609600" y="1600200"/>
            <a:ext cx="244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1213" name="Text Box 12"/>
          <p:cNvSpPr txBox="1"/>
          <p:nvPr/>
        </p:nvSpPr>
        <p:spPr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14" name="Text Box 13"/>
          <p:cNvSpPr txBox="1"/>
          <p:nvPr/>
        </p:nvSpPr>
        <p:spPr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1215" name="矩形 1"/>
          <p:cNvSpPr/>
          <p:nvPr/>
        </p:nvSpPr>
        <p:spPr>
          <a:xfrm>
            <a:off x="3429000" y="1600200"/>
            <a:ext cx="27813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Bottom-up Parse in Detail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Text Box 3"/>
          <p:cNvSpPr txBox="1"/>
          <p:nvPr/>
        </p:nvSpPr>
        <p:spPr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Text Box 4"/>
          <p:cNvSpPr txBox="1"/>
          <p:nvPr/>
        </p:nvSpPr>
        <p:spPr>
          <a:xfrm>
            <a:off x="7524750" y="5448300"/>
            <a:ext cx="10433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54" name="Text Box 5"/>
          <p:cNvSpPr txBox="1"/>
          <p:nvPr/>
        </p:nvSpPr>
        <p:spPr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3255" name="AutoShape 6"/>
          <p:cNvCxnSpPr>
            <a:stCxn id="53252" idx="2"/>
            <a:endCxn id="53257" idx="0"/>
          </p:cNvCxnSpPr>
          <p:nvPr/>
        </p:nvCxnSpPr>
        <p:spPr>
          <a:xfrm>
            <a:off x="3848100" y="5105400"/>
            <a:ext cx="9779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3256" name="Text Box 7"/>
          <p:cNvSpPr txBox="1"/>
          <p:nvPr/>
        </p:nvSpPr>
        <p:spPr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57" name="Text Box 8"/>
          <p:cNvSpPr txBox="1"/>
          <p:nvPr/>
        </p:nvSpPr>
        <p:spPr>
          <a:xfrm>
            <a:off x="3505200" y="5448300"/>
            <a:ext cx="8807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58" name="Text Box 9"/>
          <p:cNvSpPr txBox="1"/>
          <p:nvPr/>
        </p:nvSpPr>
        <p:spPr>
          <a:xfrm>
            <a:off x="5314950" y="5448300"/>
            <a:ext cx="9474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59" name="Text Box 10"/>
          <p:cNvSpPr txBox="1"/>
          <p:nvPr/>
        </p:nvSpPr>
        <p:spPr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60" name="Text Box 11"/>
          <p:cNvSpPr txBox="1"/>
          <p:nvPr/>
        </p:nvSpPr>
        <p:spPr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61" name="Text Box 12"/>
          <p:cNvSpPr txBox="1"/>
          <p:nvPr/>
        </p:nvSpPr>
        <p:spPr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3262" name="Text Box 13"/>
          <p:cNvSpPr txBox="1"/>
          <p:nvPr/>
        </p:nvSpPr>
        <p:spPr>
          <a:xfrm>
            <a:off x="609600" y="1600200"/>
            <a:ext cx="2449513" cy="895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63" name="Text Box 14"/>
          <p:cNvSpPr txBox="1"/>
          <p:nvPr/>
        </p:nvSpPr>
        <p:spPr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64" name="Text Box 15"/>
          <p:cNvSpPr txBox="1"/>
          <p:nvPr/>
        </p:nvSpPr>
        <p:spPr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3265" name="矩形 16"/>
          <p:cNvSpPr/>
          <p:nvPr/>
        </p:nvSpPr>
        <p:spPr>
          <a:xfrm>
            <a:off x="3429000" y="1600200"/>
            <a:ext cx="27813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Bottom-up Parse in Detail (3)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300" name="Text Box 3"/>
          <p:cNvSpPr txBox="1"/>
          <p:nvPr/>
        </p:nvSpPr>
        <p:spPr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1" name="Text Box 4"/>
          <p:cNvSpPr txBox="1"/>
          <p:nvPr/>
        </p:nvSpPr>
        <p:spPr>
          <a:xfrm>
            <a:off x="7524750" y="5448300"/>
            <a:ext cx="9239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2" name="Text Box 5"/>
          <p:cNvSpPr txBox="1"/>
          <p:nvPr/>
        </p:nvSpPr>
        <p:spPr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03" name="AutoShape 6"/>
          <p:cNvCxnSpPr>
            <a:stCxn id="55300" idx="2"/>
            <a:endCxn id="55305" idx="0"/>
          </p:cNvCxnSpPr>
          <p:nvPr/>
        </p:nvCxnSpPr>
        <p:spPr>
          <a:xfrm>
            <a:off x="3848100" y="5105400"/>
            <a:ext cx="5969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04" name="Text Box 7"/>
          <p:cNvSpPr txBox="1"/>
          <p:nvPr/>
        </p:nvSpPr>
        <p:spPr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5" name="Text Box 8"/>
          <p:cNvSpPr txBox="1"/>
          <p:nvPr/>
        </p:nvSpPr>
        <p:spPr>
          <a:xfrm>
            <a:off x="3505200" y="5448300"/>
            <a:ext cx="804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6" name="Text Box 9"/>
          <p:cNvSpPr txBox="1"/>
          <p:nvPr/>
        </p:nvSpPr>
        <p:spPr>
          <a:xfrm>
            <a:off x="5314950" y="5448300"/>
            <a:ext cx="7181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7" name="Text Box 10"/>
          <p:cNvSpPr txBox="1"/>
          <p:nvPr/>
        </p:nvSpPr>
        <p:spPr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8" name="Text Box 11"/>
          <p:cNvSpPr txBox="1"/>
          <p:nvPr/>
        </p:nvSpPr>
        <p:spPr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09" name="Text Box 12"/>
          <p:cNvSpPr txBox="1"/>
          <p:nvPr/>
        </p:nvSpPr>
        <p:spPr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5310" name="Text Box 13"/>
          <p:cNvSpPr txBox="1"/>
          <p:nvPr/>
        </p:nvSpPr>
        <p:spPr>
          <a:xfrm>
            <a:off x="609600" y="1600200"/>
            <a:ext cx="2449513" cy="17716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 + (E)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zh-CN" altLang="en-US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5311" name="Text Box 14"/>
          <p:cNvSpPr txBox="1"/>
          <p:nvPr/>
        </p:nvSpPr>
        <p:spPr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12" name="Text Box 15"/>
          <p:cNvSpPr txBox="1"/>
          <p:nvPr/>
        </p:nvSpPr>
        <p:spPr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5313" name="Text Box 16"/>
          <p:cNvSpPr txBox="1"/>
          <p:nvPr/>
        </p:nvSpPr>
        <p:spPr>
          <a:xfrm>
            <a:off x="5391150" y="46101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5314" name="AutoShape 17"/>
          <p:cNvCxnSpPr>
            <a:stCxn id="55306" idx="0"/>
            <a:endCxn id="55313" idx="2"/>
          </p:cNvCxnSpPr>
          <p:nvPr/>
        </p:nvCxnSpPr>
        <p:spPr>
          <a:xfrm flipH="1" flipV="1">
            <a:off x="5619750" y="5129530"/>
            <a:ext cx="54610" cy="3187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15" name="矩形 18"/>
          <p:cNvSpPr/>
          <p:nvPr/>
        </p:nvSpPr>
        <p:spPr>
          <a:xfrm>
            <a:off x="3429000" y="1600200"/>
            <a:ext cx="27813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Bottom-up Parse in Detail (4)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57348" name="AutoShape 3"/>
          <p:cNvCxnSpPr>
            <a:stCxn id="57349" idx="0"/>
            <a:endCxn id="57363" idx="2"/>
          </p:cNvCxnSpPr>
          <p:nvPr/>
        </p:nvCxnSpPr>
        <p:spPr>
          <a:xfrm flipV="1">
            <a:off x="3848100" y="3567113"/>
            <a:ext cx="1562100" cy="1019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7349" name="Text Box 4"/>
          <p:cNvSpPr txBox="1"/>
          <p:nvPr/>
        </p:nvSpPr>
        <p:spPr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50" name="Text Box 5"/>
          <p:cNvSpPr txBox="1"/>
          <p:nvPr/>
        </p:nvSpPr>
        <p:spPr>
          <a:xfrm>
            <a:off x="7524750" y="5448300"/>
            <a:ext cx="984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51" name="Text Box 6"/>
          <p:cNvSpPr txBox="1"/>
          <p:nvPr/>
        </p:nvSpPr>
        <p:spPr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7352" name="AutoShape 7"/>
          <p:cNvCxnSpPr>
            <a:stCxn id="57349" idx="2"/>
            <a:endCxn id="57355" idx="0"/>
          </p:cNvCxnSpPr>
          <p:nvPr/>
        </p:nvCxnSpPr>
        <p:spPr>
          <a:xfrm>
            <a:off x="3848100" y="5105400"/>
            <a:ext cx="164465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7353" name="Text Box 8"/>
          <p:cNvSpPr txBox="1"/>
          <p:nvPr/>
        </p:nvSpPr>
        <p:spPr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7354" name="AutoShape 9"/>
          <p:cNvCxnSpPr>
            <a:stCxn id="57363" idx="2"/>
            <a:endCxn id="57353" idx="0"/>
          </p:cNvCxnSpPr>
          <p:nvPr/>
        </p:nvCxnSpPr>
        <p:spPr>
          <a:xfrm flipH="1">
            <a:off x="4514850" y="3567113"/>
            <a:ext cx="89535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7355" name="Text Box 10"/>
          <p:cNvSpPr txBox="1"/>
          <p:nvPr/>
        </p:nvSpPr>
        <p:spPr>
          <a:xfrm>
            <a:off x="3505200" y="5448300"/>
            <a:ext cx="10140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56" name="Text Box 11"/>
          <p:cNvSpPr txBox="1"/>
          <p:nvPr/>
        </p:nvSpPr>
        <p:spPr>
          <a:xfrm>
            <a:off x="5314950" y="5448300"/>
            <a:ext cx="7493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7357" name="AutoShape 12"/>
          <p:cNvCxnSpPr>
            <a:stCxn id="57367" idx="0"/>
            <a:endCxn id="57363" idx="2"/>
          </p:cNvCxnSpPr>
          <p:nvPr/>
        </p:nvCxnSpPr>
        <p:spPr>
          <a:xfrm flipH="1" flipV="1">
            <a:off x="5410200" y="3567113"/>
            <a:ext cx="209550" cy="10429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7358" name="Text Box 13"/>
          <p:cNvSpPr txBox="1"/>
          <p:nvPr/>
        </p:nvSpPr>
        <p:spPr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59" name="Text Box 14"/>
          <p:cNvSpPr txBox="1"/>
          <p:nvPr/>
        </p:nvSpPr>
        <p:spPr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60" name="Text Box 15"/>
          <p:cNvSpPr txBox="1"/>
          <p:nvPr/>
        </p:nvSpPr>
        <p:spPr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7361" name="Text Box 16"/>
          <p:cNvSpPr txBox="1"/>
          <p:nvPr/>
        </p:nvSpPr>
        <p:spPr>
          <a:xfrm>
            <a:off x="609600" y="1600200"/>
            <a:ext cx="2449513" cy="17716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E  + (E)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57362" name="AutoShape 17"/>
          <p:cNvCxnSpPr>
            <a:stCxn id="57363" idx="2"/>
            <a:endCxn id="57358" idx="0"/>
          </p:cNvCxnSpPr>
          <p:nvPr/>
        </p:nvCxnSpPr>
        <p:spPr>
          <a:xfrm flipH="1">
            <a:off x="5029200" y="3567113"/>
            <a:ext cx="38100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7363" name="Text Box 18"/>
          <p:cNvSpPr txBox="1"/>
          <p:nvPr/>
        </p:nvSpPr>
        <p:spPr>
          <a:xfrm>
            <a:off x="51816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64" name="Text Box 19"/>
          <p:cNvSpPr txBox="1"/>
          <p:nvPr/>
        </p:nvSpPr>
        <p:spPr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7365" name="Text Box 20"/>
          <p:cNvSpPr txBox="1"/>
          <p:nvPr/>
        </p:nvSpPr>
        <p:spPr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7366" name="AutoShape 21"/>
          <p:cNvCxnSpPr>
            <a:stCxn id="57363" idx="2"/>
            <a:endCxn id="57365" idx="0"/>
          </p:cNvCxnSpPr>
          <p:nvPr/>
        </p:nvCxnSpPr>
        <p:spPr>
          <a:xfrm>
            <a:off x="5410200" y="3567113"/>
            <a:ext cx="72390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7367" name="Text Box 22"/>
          <p:cNvSpPr txBox="1"/>
          <p:nvPr/>
        </p:nvSpPr>
        <p:spPr>
          <a:xfrm>
            <a:off x="5391150" y="46101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7368" name="AutoShape 23"/>
          <p:cNvCxnSpPr>
            <a:stCxn id="57356" idx="0"/>
            <a:endCxn id="57367" idx="2"/>
          </p:cNvCxnSpPr>
          <p:nvPr/>
        </p:nvCxnSpPr>
        <p:spPr>
          <a:xfrm flipH="1" flipV="1">
            <a:off x="5619750" y="5129530"/>
            <a:ext cx="69850" cy="3187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7369" name="矩形 24"/>
          <p:cNvSpPr/>
          <p:nvPr/>
        </p:nvSpPr>
        <p:spPr>
          <a:xfrm>
            <a:off x="3429000" y="1600200"/>
            <a:ext cx="27813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Bottom-up Parse in Detail (5)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59396" name="AutoShape 3"/>
          <p:cNvCxnSpPr>
            <a:stCxn id="59397" idx="0"/>
            <a:endCxn id="59411" idx="2"/>
          </p:cNvCxnSpPr>
          <p:nvPr/>
        </p:nvCxnSpPr>
        <p:spPr>
          <a:xfrm flipV="1">
            <a:off x="3848100" y="3567113"/>
            <a:ext cx="1562100" cy="1019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9397" name="Text Box 4"/>
          <p:cNvSpPr txBox="1"/>
          <p:nvPr/>
        </p:nvSpPr>
        <p:spPr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Text Box 5"/>
          <p:cNvSpPr txBox="1"/>
          <p:nvPr/>
        </p:nvSpPr>
        <p:spPr>
          <a:xfrm>
            <a:off x="7524750" y="5448300"/>
            <a:ext cx="8743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Text Box 6"/>
          <p:cNvSpPr txBox="1"/>
          <p:nvPr/>
        </p:nvSpPr>
        <p:spPr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9400" name="AutoShape 7"/>
          <p:cNvCxnSpPr>
            <a:stCxn id="59397" idx="2"/>
            <a:endCxn id="59403" idx="0"/>
          </p:cNvCxnSpPr>
          <p:nvPr/>
        </p:nvCxnSpPr>
        <p:spPr>
          <a:xfrm>
            <a:off x="3848100" y="5105400"/>
            <a:ext cx="104775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9401" name="Text Box 8"/>
          <p:cNvSpPr txBox="1"/>
          <p:nvPr/>
        </p:nvSpPr>
        <p:spPr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9402" name="AutoShape 9"/>
          <p:cNvCxnSpPr>
            <a:stCxn id="59411" idx="2"/>
            <a:endCxn id="59401" idx="0"/>
          </p:cNvCxnSpPr>
          <p:nvPr/>
        </p:nvCxnSpPr>
        <p:spPr>
          <a:xfrm flipH="1">
            <a:off x="4514850" y="3567113"/>
            <a:ext cx="89535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9403" name="Text Box 10"/>
          <p:cNvSpPr txBox="1"/>
          <p:nvPr/>
        </p:nvSpPr>
        <p:spPr>
          <a:xfrm>
            <a:off x="3505200" y="5448300"/>
            <a:ext cx="8953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Text Box 11"/>
          <p:cNvSpPr txBox="1"/>
          <p:nvPr/>
        </p:nvSpPr>
        <p:spPr>
          <a:xfrm>
            <a:off x="5314950" y="5448300"/>
            <a:ext cx="8286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9405" name="AutoShape 12"/>
          <p:cNvCxnSpPr>
            <a:stCxn id="59417" idx="0"/>
            <a:endCxn id="59411" idx="2"/>
          </p:cNvCxnSpPr>
          <p:nvPr/>
        </p:nvCxnSpPr>
        <p:spPr>
          <a:xfrm flipH="1" flipV="1">
            <a:off x="5410200" y="3567113"/>
            <a:ext cx="209550" cy="10429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9406" name="Text Box 13"/>
          <p:cNvSpPr txBox="1"/>
          <p:nvPr/>
        </p:nvSpPr>
        <p:spPr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14"/>
          <p:cNvSpPr txBox="1"/>
          <p:nvPr/>
        </p:nvSpPr>
        <p:spPr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408" name="Text Box 15"/>
          <p:cNvSpPr txBox="1"/>
          <p:nvPr/>
        </p:nvSpPr>
        <p:spPr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59409" name="Text Box 16"/>
          <p:cNvSpPr txBox="1"/>
          <p:nvPr/>
        </p:nvSpPr>
        <p:spPr>
          <a:xfrm>
            <a:off x="609600" y="1600200"/>
            <a:ext cx="2449513" cy="2209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 + (E)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59410" name="AutoShape 17"/>
          <p:cNvCxnSpPr>
            <a:stCxn id="59411" idx="2"/>
            <a:endCxn id="59406" idx="0"/>
          </p:cNvCxnSpPr>
          <p:nvPr/>
        </p:nvCxnSpPr>
        <p:spPr>
          <a:xfrm flipH="1">
            <a:off x="5029200" y="3567113"/>
            <a:ext cx="38100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9411" name="Text Box 18"/>
          <p:cNvSpPr txBox="1"/>
          <p:nvPr/>
        </p:nvSpPr>
        <p:spPr>
          <a:xfrm>
            <a:off x="51816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412" name="Text Box 19"/>
          <p:cNvSpPr txBox="1"/>
          <p:nvPr/>
        </p:nvSpPr>
        <p:spPr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59413" name="Text Box 20"/>
          <p:cNvSpPr txBox="1"/>
          <p:nvPr/>
        </p:nvSpPr>
        <p:spPr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9414" name="AutoShape 21"/>
          <p:cNvCxnSpPr>
            <a:stCxn id="59411" idx="2"/>
            <a:endCxn id="59413" idx="0"/>
          </p:cNvCxnSpPr>
          <p:nvPr/>
        </p:nvCxnSpPr>
        <p:spPr>
          <a:xfrm>
            <a:off x="5410200" y="3567113"/>
            <a:ext cx="72390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9415" name="Text Box 22"/>
          <p:cNvSpPr txBox="1"/>
          <p:nvPr/>
        </p:nvSpPr>
        <p:spPr>
          <a:xfrm>
            <a:off x="7639050" y="4572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9416" name="AutoShape 23"/>
          <p:cNvCxnSpPr>
            <a:stCxn id="59398" idx="0"/>
            <a:endCxn id="59415" idx="2"/>
          </p:cNvCxnSpPr>
          <p:nvPr/>
        </p:nvCxnSpPr>
        <p:spPr>
          <a:xfrm flipH="1" flipV="1">
            <a:off x="7867650" y="5091430"/>
            <a:ext cx="94615" cy="3568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9417" name="Text Box 24"/>
          <p:cNvSpPr txBox="1"/>
          <p:nvPr/>
        </p:nvSpPr>
        <p:spPr>
          <a:xfrm>
            <a:off x="5391150" y="46101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59418" name="AutoShape 25"/>
          <p:cNvCxnSpPr>
            <a:stCxn id="59404" idx="0"/>
            <a:endCxn id="59417" idx="2"/>
          </p:cNvCxnSpPr>
          <p:nvPr/>
        </p:nvCxnSpPr>
        <p:spPr>
          <a:xfrm flipH="1" flipV="1">
            <a:off x="5619750" y="5129530"/>
            <a:ext cx="109855" cy="3187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9419" name="矩形 26"/>
          <p:cNvSpPr/>
          <p:nvPr/>
        </p:nvSpPr>
        <p:spPr>
          <a:xfrm>
            <a:off x="3429000" y="1600200"/>
            <a:ext cx="27813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Bottom-up Parse in Detail (6)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61444" name="AutoShape 3"/>
          <p:cNvCxnSpPr>
            <a:stCxn id="61448" idx="0"/>
            <a:endCxn id="61463" idx="2"/>
          </p:cNvCxnSpPr>
          <p:nvPr/>
        </p:nvCxnSpPr>
        <p:spPr>
          <a:xfrm flipV="1">
            <a:off x="3848100" y="3567113"/>
            <a:ext cx="1562100" cy="1019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45" name="Text Box 4"/>
          <p:cNvSpPr txBox="1"/>
          <p:nvPr/>
        </p:nvSpPr>
        <p:spPr>
          <a:xfrm>
            <a:off x="7086600" y="1524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46" name="AutoShape 5"/>
          <p:cNvCxnSpPr>
            <a:stCxn id="61466" idx="0"/>
            <a:endCxn id="61445" idx="2"/>
          </p:cNvCxnSpPr>
          <p:nvPr/>
        </p:nvCxnSpPr>
        <p:spPr>
          <a:xfrm flipV="1">
            <a:off x="7239000" y="2043113"/>
            <a:ext cx="76200" cy="3405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447" name="AutoShape 6"/>
          <p:cNvCxnSpPr>
            <a:stCxn id="61469" idx="0"/>
            <a:endCxn id="61445" idx="2"/>
          </p:cNvCxnSpPr>
          <p:nvPr/>
        </p:nvCxnSpPr>
        <p:spPr>
          <a:xfrm flipH="1" flipV="1">
            <a:off x="7315200" y="2043113"/>
            <a:ext cx="552450" cy="2528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48" name="Text Box 7"/>
          <p:cNvSpPr txBox="1"/>
          <p:nvPr/>
        </p:nvSpPr>
        <p:spPr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49" name="AutoShape 8"/>
          <p:cNvCxnSpPr>
            <a:stCxn id="61445" idx="2"/>
            <a:endCxn id="61451" idx="0"/>
          </p:cNvCxnSpPr>
          <p:nvPr/>
        </p:nvCxnSpPr>
        <p:spPr>
          <a:xfrm flipH="1">
            <a:off x="6724650" y="2043113"/>
            <a:ext cx="590550" cy="3405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50" name="Text Box 9"/>
          <p:cNvSpPr txBox="1"/>
          <p:nvPr/>
        </p:nvSpPr>
        <p:spPr>
          <a:xfrm>
            <a:off x="7524750" y="5448300"/>
            <a:ext cx="8743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1451" name="Text Box 10"/>
          <p:cNvSpPr txBox="1"/>
          <p:nvPr/>
        </p:nvSpPr>
        <p:spPr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52" name="AutoShape 11"/>
          <p:cNvCxnSpPr>
            <a:stCxn id="61448" idx="2"/>
            <a:endCxn id="61455" idx="0"/>
          </p:cNvCxnSpPr>
          <p:nvPr/>
        </p:nvCxnSpPr>
        <p:spPr>
          <a:xfrm>
            <a:off x="3848100" y="5105400"/>
            <a:ext cx="114300" cy="342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53" name="Text Box 12"/>
          <p:cNvSpPr txBox="1"/>
          <p:nvPr/>
        </p:nvSpPr>
        <p:spPr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54" name="AutoShape 13"/>
          <p:cNvCxnSpPr>
            <a:stCxn id="61463" idx="2"/>
            <a:endCxn id="61453" idx="0"/>
          </p:cNvCxnSpPr>
          <p:nvPr/>
        </p:nvCxnSpPr>
        <p:spPr>
          <a:xfrm flipH="1">
            <a:off x="4514850" y="3567113"/>
            <a:ext cx="89535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55" name="Text Box 14"/>
          <p:cNvSpPr txBox="1"/>
          <p:nvPr/>
        </p:nvSpPr>
        <p:spPr>
          <a:xfrm>
            <a:off x="3505200" y="5448300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1456" name="Text Box 15"/>
          <p:cNvSpPr txBox="1"/>
          <p:nvPr/>
        </p:nvSpPr>
        <p:spPr>
          <a:xfrm>
            <a:off x="5314950" y="5448300"/>
            <a:ext cx="8686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57" name="AutoShape 16"/>
          <p:cNvCxnSpPr>
            <a:stCxn id="61471" idx="0"/>
            <a:endCxn id="61463" idx="2"/>
          </p:cNvCxnSpPr>
          <p:nvPr/>
        </p:nvCxnSpPr>
        <p:spPr>
          <a:xfrm flipH="1" flipV="1">
            <a:off x="5410200" y="3567113"/>
            <a:ext cx="209550" cy="10429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58" name="Text Box 17"/>
          <p:cNvSpPr txBox="1"/>
          <p:nvPr/>
        </p:nvSpPr>
        <p:spPr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1459" name="Text Box 18"/>
          <p:cNvSpPr txBox="1"/>
          <p:nvPr/>
        </p:nvSpPr>
        <p:spPr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1460" name="Text Box 19"/>
          <p:cNvSpPr txBox="1"/>
          <p:nvPr/>
        </p:nvSpPr>
        <p:spPr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1461" name="Text Box 20"/>
          <p:cNvSpPr txBox="1"/>
          <p:nvPr/>
        </p:nvSpPr>
        <p:spPr>
          <a:xfrm>
            <a:off x="609600" y="1600200"/>
            <a:ext cx="2449513" cy="2647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(int)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 + (E)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+ (int)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E + (E)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61462" name="AutoShape 21"/>
          <p:cNvCxnSpPr>
            <a:stCxn id="61463" idx="2"/>
            <a:endCxn id="61458" idx="0"/>
          </p:cNvCxnSpPr>
          <p:nvPr/>
        </p:nvCxnSpPr>
        <p:spPr>
          <a:xfrm flipH="1">
            <a:off x="5029200" y="3567113"/>
            <a:ext cx="38100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63" name="Text Box 22"/>
          <p:cNvSpPr txBox="1"/>
          <p:nvPr/>
        </p:nvSpPr>
        <p:spPr>
          <a:xfrm>
            <a:off x="5181600" y="3048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64" name="AutoShape 23"/>
          <p:cNvCxnSpPr>
            <a:stCxn id="61445" idx="2"/>
            <a:endCxn id="61463" idx="0"/>
          </p:cNvCxnSpPr>
          <p:nvPr/>
        </p:nvCxnSpPr>
        <p:spPr>
          <a:xfrm flipH="1">
            <a:off x="5410200" y="2043113"/>
            <a:ext cx="1905000" cy="10048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465" name="AutoShape 24"/>
          <p:cNvCxnSpPr>
            <a:stCxn id="61445" idx="2"/>
            <a:endCxn id="61459" idx="0"/>
          </p:cNvCxnSpPr>
          <p:nvPr/>
        </p:nvCxnSpPr>
        <p:spPr>
          <a:xfrm>
            <a:off x="7315200" y="2043113"/>
            <a:ext cx="1143000" cy="3405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66" name="Text Box 25"/>
          <p:cNvSpPr txBox="1"/>
          <p:nvPr/>
        </p:nvSpPr>
        <p:spPr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61467" name="Text Box 26"/>
          <p:cNvSpPr txBox="1"/>
          <p:nvPr/>
        </p:nvSpPr>
        <p:spPr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68" name="AutoShape 27"/>
          <p:cNvCxnSpPr>
            <a:stCxn id="61463" idx="2"/>
            <a:endCxn id="61467" idx="0"/>
          </p:cNvCxnSpPr>
          <p:nvPr/>
        </p:nvCxnSpPr>
        <p:spPr>
          <a:xfrm>
            <a:off x="5410200" y="3567113"/>
            <a:ext cx="723900" cy="1881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69" name="Text Box 28"/>
          <p:cNvSpPr txBox="1"/>
          <p:nvPr/>
        </p:nvSpPr>
        <p:spPr>
          <a:xfrm>
            <a:off x="7639050" y="45720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70" name="AutoShape 29"/>
          <p:cNvCxnSpPr>
            <a:stCxn id="61450" idx="0"/>
            <a:endCxn id="61469" idx="2"/>
          </p:cNvCxnSpPr>
          <p:nvPr/>
        </p:nvCxnSpPr>
        <p:spPr>
          <a:xfrm flipH="1" flipV="1">
            <a:off x="7867650" y="5091430"/>
            <a:ext cx="94615" cy="3568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71" name="Text Box 30"/>
          <p:cNvSpPr txBox="1"/>
          <p:nvPr/>
        </p:nvSpPr>
        <p:spPr>
          <a:xfrm>
            <a:off x="5391150" y="46101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61472" name="AutoShape 31"/>
          <p:cNvCxnSpPr>
            <a:stCxn id="61456" idx="0"/>
            <a:endCxn id="61471" idx="2"/>
          </p:cNvCxnSpPr>
          <p:nvPr/>
        </p:nvCxnSpPr>
        <p:spPr>
          <a:xfrm flipH="1" flipV="1">
            <a:off x="5619750" y="5129530"/>
            <a:ext cx="129540" cy="31877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12352" name="Text Box 32"/>
          <p:cNvSpPr txBox="1"/>
          <p:nvPr/>
        </p:nvSpPr>
        <p:spPr>
          <a:xfrm>
            <a:off x="152400" y="4572000"/>
            <a:ext cx="3352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 rightmost derivation in reverse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12353" name="Line 33"/>
          <p:cNvSpPr/>
          <p:nvPr/>
        </p:nvSpPr>
        <p:spPr>
          <a:xfrm flipV="1">
            <a:off x="381000" y="1752600"/>
            <a:ext cx="0" cy="2362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475" name="矩形 34"/>
          <p:cNvSpPr/>
          <p:nvPr/>
        </p:nvSpPr>
        <p:spPr>
          <a:xfrm>
            <a:off x="3429000" y="1600200"/>
            <a:ext cx="27813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| int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525" y="5513705"/>
            <a:ext cx="2746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i="0"/>
              <a:t>上述式子从下往上看</a:t>
            </a:r>
            <a:endParaRPr lang="zh-CN" altLang="en-US" sz="2000" i="0"/>
          </a:p>
          <a:p>
            <a:r>
              <a:rPr lang="zh-CN" altLang="en-US" sz="2000" i="0"/>
              <a:t>就是一个最右派生。</a:t>
            </a:r>
            <a:endParaRPr lang="zh-CN" altLang="en-US" sz="20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5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Important Fact #1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334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Important Fact #1 about bottom-up parsing: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An LR parser traces a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rightmost derivation in reverse</a:t>
            </a:r>
            <a:endParaRPr lang="en-US" altLang="zh-CN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charRg st="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charRg st="4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language.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600200"/>
            <a:ext cx="86106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 → if E then S else S	 | begin S L | print 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S(void)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switch(tok)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IF: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eat(IF); E(); eat(THEN); S(); eat(ELSE); S();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BEGIN: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eat(BEGIN); S(); L();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PRINT: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eat(PRINT); E();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default:error();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4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6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7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8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42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56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87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200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226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244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247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Where Do Reductions Happen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437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Important Fact #1 has an interesting consequence: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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be a step of a bottom-up parse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Assume the next reduction is by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A 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Then 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is a string of terminals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!(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因为是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rightmost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的反向执行，所以如果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γ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中也含有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nonterminal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，则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β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不会是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rightmost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nonterminal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，则不会轮到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β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parse)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Why? Because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A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 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is a step in a right-most derivation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161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Idea: Split string into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two substrings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Right substring</a:t>
            </a:r>
            <a:r>
              <a:rPr lang="en-US" altLang="zh-CN" dirty="0">
                <a:ea typeface="宋体" panose="02010600030101010101" pitchFamily="2" charset="-122"/>
              </a:rPr>
              <a:t> (a string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terminals</a:t>
            </a:r>
            <a:r>
              <a:rPr lang="en-US" altLang="zh-CN" dirty="0">
                <a:ea typeface="宋体" panose="02010600030101010101" pitchFamily="2" charset="-122"/>
              </a:rPr>
              <a:t>) is as yet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unexamined</a:t>
            </a:r>
            <a:r>
              <a:rPr lang="en-US" altLang="zh-CN" dirty="0">
                <a:ea typeface="宋体" panose="02010600030101010101" pitchFamily="2" charset="-122"/>
              </a:rPr>
              <a:t> by parser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Left substring has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terminals and non-terminals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dividing point is marked by a 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9900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not part of the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Initially, all input is unexamined: 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. . . x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endParaRPr lang="en-US" altLang="zh-CN" baseline="-25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Parsing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Bottom-up parsing uses only two kinds of actions:</a:t>
            </a: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Shift</a:t>
            </a:r>
            <a:endParaRPr lang="en-US" altLang="zh-CN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ctr">
              <a:buNone/>
            </a:pPr>
            <a:endParaRPr lang="en-US" altLang="zh-CN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Reduce</a:t>
            </a:r>
            <a:endParaRPr lang="en-US" altLang="zh-CN" i="1" dirty="0">
              <a:ea typeface="宋体" panose="02010600030101010101" pitchFamily="2" charset="-122"/>
            </a:endParaRPr>
          </a:p>
          <a:p>
            <a:endParaRPr lang="zh-CN" altLang="en-US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Shift: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Move 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one place to the right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Shifts a terminal to the left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     E + (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int )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3400" y="3063875"/>
            <a:ext cx="23939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 + (int </a:t>
            </a:r>
            <a:r>
              <a:rPr lang="en-US" altLang="zh-CN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i="1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Reduce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i="1" dirty="0">
                <a:ea typeface="宋体" panose="02010600030101010101" pitchFamily="2" charset="-122"/>
              </a:rPr>
              <a:t>Reduce:</a:t>
            </a:r>
            <a:r>
              <a:rPr lang="en-US" altLang="zh-CN" dirty="0">
                <a:ea typeface="宋体" panose="02010600030101010101" pitchFamily="2" charset="-122"/>
              </a:rPr>
              <a:t> Apply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inverse production</a:t>
            </a:r>
            <a:r>
              <a:rPr lang="en-US" altLang="zh-CN" dirty="0">
                <a:ea typeface="宋体" panose="02010600030101010101" pitchFamily="2" charset="-122"/>
              </a:rPr>
              <a:t> at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right end of the left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E + ( E 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is a production, then</a:t>
            </a: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			E + (</a:t>
            </a:r>
            <a:r>
              <a:rPr lang="en-US" altLang="zh-CN" u="sng" dirty="0">
                <a:solidFill>
                  <a:schemeClr val="accent2"/>
                </a:solidFill>
                <a:ea typeface="宋体" panose="02010600030101010101" pitchFamily="2" charset="-122"/>
              </a:rPr>
              <a:t>E + ( E )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)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3463" y="3479800"/>
            <a:ext cx="19383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E +(</a:t>
            </a:r>
            <a:r>
              <a:rPr lang="en-US" altLang="zh-CN" u="sng" dirty="0">
                <a:solidFill>
                  <a:srgbClr val="3333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 )</a:t>
            </a: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int + (int) + (int)$  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75780" name="Text Box 4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81" name="Text Box 5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82" name="Text Box 6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83" name="Text Box 7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84" name="Text Box 8"/>
          <p:cNvSpPr txBox="1"/>
          <p:nvPr/>
        </p:nvSpPr>
        <p:spPr>
          <a:xfrm>
            <a:off x="6096000" y="5448300"/>
            <a:ext cx="772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85" name="Text Box 9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86" name="Text Box 10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87" name="Text Box 11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88" name="Text Box 12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5789" name="Line 14"/>
          <p:cNvSpPr/>
          <p:nvPr/>
        </p:nvSpPr>
        <p:spPr>
          <a:xfrm>
            <a:off x="4648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Shift-Reduce Example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 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77828" name="Text Box 4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Text Box 5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Text Box 6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7831" name="Text Box 7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7832" name="Text Box 8"/>
          <p:cNvSpPr txBox="1"/>
          <p:nvPr/>
        </p:nvSpPr>
        <p:spPr>
          <a:xfrm>
            <a:off x="6096000" y="5448300"/>
            <a:ext cx="682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7833" name="Text Box 9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7834" name="Text Box 10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7835" name="Text Box 11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7836" name="Text Box 12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7837" name="Line 14"/>
          <p:cNvSpPr/>
          <p:nvPr/>
        </p:nvSpPr>
        <p:spPr>
          <a:xfrm>
            <a:off x="4648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77838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int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79876" name="Text Box 4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9877" name="Text Box 5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9878" name="Text Box 6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9879" name="Text Box 7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9880" name="Text Box 8"/>
          <p:cNvSpPr txBox="1"/>
          <p:nvPr/>
        </p:nvSpPr>
        <p:spPr>
          <a:xfrm>
            <a:off x="6096000" y="5448300"/>
            <a:ext cx="7219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9881" name="Text Box 9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9882" name="Text Box 10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9883" name="Text Box 11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9884" name="Text Box 12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79885" name="Line 14"/>
          <p:cNvSpPr/>
          <p:nvPr/>
        </p:nvSpPr>
        <p:spPr>
          <a:xfrm>
            <a:off x="5410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798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1924" name="Text Box 4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1925" name="Text Box 5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1926" name="Text Box 6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1927" name="Text Box 7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1928" name="Text Box 8"/>
          <p:cNvSpPr txBox="1"/>
          <p:nvPr/>
        </p:nvSpPr>
        <p:spPr>
          <a:xfrm>
            <a:off x="6096000" y="5448300"/>
            <a:ext cx="7823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1929" name="Text Box 9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1930" name="Text Box 10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1931" name="Text Box 11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1932" name="Text Box 12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1933" name="Line 14"/>
          <p:cNvSpPr/>
          <p:nvPr/>
        </p:nvSpPr>
        <p:spPr>
          <a:xfrm>
            <a:off x="5410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819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3972" name="Text Box 4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3973" name="Text Box 5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3974" name="Text Box 6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83975" name="AutoShape 7"/>
          <p:cNvCxnSpPr>
            <a:stCxn id="83972" idx="2"/>
            <a:endCxn id="83977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3976" name="Text Box 8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3977" name="Text Box 9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3978" name="Text Box 10"/>
          <p:cNvSpPr txBox="1"/>
          <p:nvPr/>
        </p:nvSpPr>
        <p:spPr>
          <a:xfrm>
            <a:off x="6096000" y="5448300"/>
            <a:ext cx="8121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3979" name="Text Box 11"/>
          <p:cNvSpPr txBox="1"/>
          <p:nvPr/>
        </p:nvSpPr>
        <p:spPr>
          <a:xfrm>
            <a:off x="5753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3980" name="Text Box 12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3981" name="Text Box 13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3982" name="Text Box 14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3983" name="Line 16"/>
          <p:cNvSpPr/>
          <p:nvPr/>
        </p:nvSpPr>
        <p:spPr>
          <a:xfrm>
            <a:off x="5410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8398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language.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447800"/>
            <a:ext cx="8610600" cy="4800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 →  end | ; S L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L(void)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switch(tok)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END: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eat(END);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case SEMI: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eat(SEMI); S(); L(); break;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default:error();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 →  num = num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E(void) {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eat(NUM); eat(EQ); eat(NUM);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7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4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7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2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3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4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4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59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175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charRg st="20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6020" name="Text Box 4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6021" name="Text Box 5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6022" name="Text Box 6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86023" name="AutoShape 7"/>
          <p:cNvCxnSpPr>
            <a:stCxn id="86020" idx="2"/>
            <a:endCxn id="86025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6024" name="Text Box 8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6025" name="Text Box 9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6026" name="Text Box 10"/>
          <p:cNvSpPr txBox="1"/>
          <p:nvPr/>
        </p:nvSpPr>
        <p:spPr>
          <a:xfrm>
            <a:off x="6096000" y="5448300"/>
            <a:ext cx="8216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6027" name="Text Box 11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6028" name="Text Box 12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6029" name="Text Box 13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6030" name="Text Box 14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6031" name="Line 16"/>
          <p:cNvSpPr/>
          <p:nvPr/>
        </p:nvSpPr>
        <p:spPr>
          <a:xfrm>
            <a:off x="5410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8603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(int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8068" name="Text Box 4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8069" name="Text Box 5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8070" name="Text Box 6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88071" name="AutoShape 7"/>
          <p:cNvCxnSpPr>
            <a:stCxn id="88068" idx="2"/>
            <a:endCxn id="88073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8072" name="Text Box 8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8073" name="Text Box 9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8074" name="Text Box 10"/>
          <p:cNvSpPr txBox="1"/>
          <p:nvPr/>
        </p:nvSpPr>
        <p:spPr>
          <a:xfrm>
            <a:off x="6096000" y="5448300"/>
            <a:ext cx="752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8075" name="Text Box 11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8076" name="Text Box 12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8077" name="Text Box 13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8078" name="Text Box 14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88079" name="Line 16"/>
          <p:cNvSpPr/>
          <p:nvPr/>
        </p:nvSpPr>
        <p:spPr>
          <a:xfrm>
            <a:off x="68580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8808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0116" name="Text Box 4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0117" name="Text Box 5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0118" name="Text Box 6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90119" name="AutoShape 7"/>
          <p:cNvCxnSpPr>
            <a:stCxn id="90116" idx="2"/>
            <a:endCxn id="90121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0120" name="Text Box 8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0121" name="Text Box 9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0122" name="Text Box 10"/>
          <p:cNvSpPr txBox="1"/>
          <p:nvPr/>
        </p:nvSpPr>
        <p:spPr>
          <a:xfrm>
            <a:off x="6096000" y="5448300"/>
            <a:ext cx="8020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0123" name="Text Box 11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0124" name="Text Box 12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0125" name="Text Box 13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0126" name="Text Box 14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0127" name="Line 16"/>
          <p:cNvSpPr/>
          <p:nvPr/>
        </p:nvSpPr>
        <p:spPr>
          <a:xfrm>
            <a:off x="68580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9012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  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</p:txBody>
      </p:sp>
      <p:sp>
        <p:nvSpPr>
          <p:cNvPr id="92164" name="Text Box 4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2165" name="Text Box 5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2166" name="Text Box 6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92167" name="AutoShape 7"/>
          <p:cNvCxnSpPr>
            <a:stCxn id="92164" idx="2"/>
            <a:endCxn id="92169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168" name="Text Box 8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2169" name="Text Box 9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2170" name="Text Box 10"/>
          <p:cNvSpPr txBox="1"/>
          <p:nvPr/>
        </p:nvSpPr>
        <p:spPr>
          <a:xfrm>
            <a:off x="6096000" y="5448300"/>
            <a:ext cx="8020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2171" name="Text Box 11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2172" name="Text Box 12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2173" name="Text Box 13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2174" name="Text Box 14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2175" name="Text Box 15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92176" name="AutoShape 16"/>
          <p:cNvCxnSpPr>
            <a:stCxn id="92170" idx="0"/>
            <a:endCxn id="92175" idx="2"/>
          </p:cNvCxnSpPr>
          <p:nvPr/>
        </p:nvCxnSpPr>
        <p:spPr>
          <a:xfrm flipH="1" flipV="1">
            <a:off x="6400800" y="5067300"/>
            <a:ext cx="9652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177" name="Line 18"/>
          <p:cNvSpPr/>
          <p:nvPr/>
        </p:nvSpPr>
        <p:spPr>
          <a:xfrm>
            <a:off x="68580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921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</p:txBody>
      </p:sp>
      <p:sp>
        <p:nvSpPr>
          <p:cNvPr id="94212" name="Text Box 4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4213" name="Text Box 5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4214" name="Text Box 6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94215" name="AutoShape 7"/>
          <p:cNvCxnSpPr>
            <a:stCxn id="94212" idx="2"/>
            <a:endCxn id="94217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4216" name="Text Box 8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4217" name="Text Box 9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4218" name="Text Box 10"/>
          <p:cNvSpPr txBox="1"/>
          <p:nvPr/>
        </p:nvSpPr>
        <p:spPr>
          <a:xfrm>
            <a:off x="6096000" y="5524500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4219" name="Text Box 11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4220" name="Text Box 12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4221" name="Text Box 13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4222" name="Text Box 14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4223" name="Text Box 15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94224" name="AutoShape 16"/>
          <p:cNvCxnSpPr>
            <a:stCxn id="94218" idx="0"/>
            <a:endCxn id="94223" idx="2"/>
          </p:cNvCxnSpPr>
          <p:nvPr/>
        </p:nvCxnSpPr>
        <p:spPr>
          <a:xfrm flipH="1" flipV="1">
            <a:off x="6400800" y="5067300"/>
            <a:ext cx="76200" cy="457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4225" name="Line 18"/>
          <p:cNvSpPr/>
          <p:nvPr/>
        </p:nvSpPr>
        <p:spPr>
          <a:xfrm>
            <a:off x="68580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942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(E)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6261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6262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96263" name="AutoShape 8"/>
          <p:cNvCxnSpPr>
            <a:stCxn id="96260" idx="2"/>
            <a:endCxn id="96265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6264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6265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6266" name="Text Box 12"/>
          <p:cNvSpPr txBox="1"/>
          <p:nvPr/>
        </p:nvSpPr>
        <p:spPr>
          <a:xfrm>
            <a:off x="6096000" y="5448300"/>
            <a:ext cx="742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6267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6268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6269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6270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6271" name="Text Box 21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96272" name="AutoShape 22"/>
          <p:cNvCxnSpPr>
            <a:stCxn id="96266" idx="0"/>
            <a:endCxn id="96271" idx="2"/>
          </p:cNvCxnSpPr>
          <p:nvPr/>
        </p:nvCxnSpPr>
        <p:spPr>
          <a:xfrm flipH="1" flipV="1">
            <a:off x="6400800" y="5067300"/>
            <a:ext cx="66675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6273" name="Line 24"/>
          <p:cNvSpPr/>
          <p:nvPr/>
        </p:nvSpPr>
        <p:spPr>
          <a:xfrm>
            <a:off x="70866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962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</p:txBody>
      </p:sp>
      <p:sp>
        <p:nvSpPr>
          <p:cNvPr id="98308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8309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8310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98311" name="AutoShape 8"/>
          <p:cNvCxnSpPr>
            <a:stCxn id="98308" idx="2"/>
            <a:endCxn id="98313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8312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8313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8314" name="Text Box 12"/>
          <p:cNvSpPr txBox="1"/>
          <p:nvPr/>
        </p:nvSpPr>
        <p:spPr>
          <a:xfrm>
            <a:off x="6096000" y="5448300"/>
            <a:ext cx="8420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8315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8316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8317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8318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98319" name="Text Box 21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98320" name="AutoShape 22"/>
          <p:cNvCxnSpPr>
            <a:stCxn id="98314" idx="0"/>
            <a:endCxn id="98319" idx="2"/>
          </p:cNvCxnSpPr>
          <p:nvPr/>
        </p:nvCxnSpPr>
        <p:spPr>
          <a:xfrm flipH="1" flipV="1">
            <a:off x="6400800" y="5067300"/>
            <a:ext cx="116205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8321" name="Line 24"/>
          <p:cNvSpPr/>
          <p:nvPr/>
        </p:nvSpPr>
        <p:spPr>
          <a:xfrm>
            <a:off x="70866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983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endParaRPr lang="en-US" altLang="zh-CN" sz="2000" dirty="0">
              <a:latin typeface="cmsy10" pitchFamily="34" charset="0"/>
              <a:ea typeface="宋体" panose="02010600030101010101" pitchFamily="2" charset="-122"/>
            </a:endParaRPr>
          </a:p>
        </p:txBody>
      </p:sp>
      <p:cxnSp>
        <p:nvCxnSpPr>
          <p:cNvPr id="100356" name="AutoShape 4"/>
          <p:cNvCxnSpPr>
            <a:stCxn id="100357" idx="0"/>
            <a:endCxn id="100369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357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0358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0359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0360" name="AutoShape 8"/>
          <p:cNvCxnSpPr>
            <a:stCxn id="100357" idx="2"/>
            <a:endCxn id="100363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361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0362" name="AutoShape 10"/>
          <p:cNvCxnSpPr>
            <a:stCxn id="100369" idx="2"/>
            <a:endCxn id="100361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363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0364" name="Text Box 12"/>
          <p:cNvSpPr txBox="1"/>
          <p:nvPr/>
        </p:nvSpPr>
        <p:spPr>
          <a:xfrm>
            <a:off x="6096000" y="5448300"/>
            <a:ext cx="652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0365" name="AutoShape 13"/>
          <p:cNvCxnSpPr>
            <a:stCxn id="100373" idx="0"/>
            <a:endCxn id="100369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366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0367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0368" name="AutoShape 16"/>
          <p:cNvCxnSpPr>
            <a:stCxn id="100369" idx="2"/>
            <a:endCxn id="100366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369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0370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0371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0372" name="AutoShape 20"/>
          <p:cNvCxnSpPr>
            <a:stCxn id="100369" idx="2"/>
            <a:endCxn id="100371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373" name="Text Box 21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0374" name="AutoShape 22"/>
          <p:cNvCxnSpPr>
            <a:stCxn id="100364" idx="0"/>
            <a:endCxn id="100373" idx="2"/>
          </p:cNvCxnSpPr>
          <p:nvPr/>
        </p:nvCxnSpPr>
        <p:spPr>
          <a:xfrm flipH="1" flipV="1">
            <a:off x="6400800" y="5067300"/>
            <a:ext cx="2159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375" name="Line 24"/>
          <p:cNvSpPr/>
          <p:nvPr/>
        </p:nvSpPr>
        <p:spPr>
          <a:xfrm>
            <a:off x="70866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037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</p:txBody>
      </p:sp>
      <p:cxnSp>
        <p:nvCxnSpPr>
          <p:cNvPr id="102404" name="AutoShape 4"/>
          <p:cNvCxnSpPr>
            <a:stCxn id="102405" idx="0"/>
            <a:endCxn id="102417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405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2406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2407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2408" name="AutoShape 8"/>
          <p:cNvCxnSpPr>
            <a:stCxn id="102405" idx="2"/>
            <a:endCxn id="102411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409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2410" name="AutoShape 10"/>
          <p:cNvCxnSpPr>
            <a:stCxn id="102417" idx="2"/>
            <a:endCxn id="102409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411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2412" name="Text Box 12"/>
          <p:cNvSpPr txBox="1"/>
          <p:nvPr/>
        </p:nvSpPr>
        <p:spPr>
          <a:xfrm>
            <a:off x="6096000" y="5448300"/>
            <a:ext cx="8121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2413" name="AutoShape 13"/>
          <p:cNvCxnSpPr>
            <a:stCxn id="102421" idx="0"/>
            <a:endCxn id="102417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414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2415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2416" name="AutoShape 16"/>
          <p:cNvCxnSpPr>
            <a:stCxn id="102417" idx="2"/>
            <a:endCxn id="102414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417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2418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2419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2420" name="AutoShape 20"/>
          <p:cNvCxnSpPr>
            <a:stCxn id="102417" idx="2"/>
            <a:endCxn id="102419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421" name="Text Box 21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2422" name="AutoShape 22"/>
          <p:cNvCxnSpPr>
            <a:stCxn id="102412" idx="0"/>
            <a:endCxn id="102421" idx="2"/>
          </p:cNvCxnSpPr>
          <p:nvPr/>
        </p:nvCxnSpPr>
        <p:spPr>
          <a:xfrm flipH="1" flipV="1">
            <a:off x="6400800" y="5067300"/>
            <a:ext cx="10160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423" name="Line 24"/>
          <p:cNvSpPr/>
          <p:nvPr/>
        </p:nvSpPr>
        <p:spPr>
          <a:xfrm>
            <a:off x="70866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242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(int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</p:txBody>
      </p:sp>
      <p:cxnSp>
        <p:nvCxnSpPr>
          <p:cNvPr id="104452" name="AutoShape 4"/>
          <p:cNvCxnSpPr>
            <a:stCxn id="104453" idx="0"/>
            <a:endCxn id="104465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4453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4454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4455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4456" name="AutoShape 8"/>
          <p:cNvCxnSpPr>
            <a:stCxn id="104453" idx="2"/>
            <a:endCxn id="104459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4457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4458" name="AutoShape 10"/>
          <p:cNvCxnSpPr>
            <a:stCxn id="104465" idx="2"/>
            <a:endCxn id="104457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4459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4460" name="Text Box 12"/>
          <p:cNvSpPr txBox="1"/>
          <p:nvPr/>
        </p:nvSpPr>
        <p:spPr>
          <a:xfrm>
            <a:off x="6096000" y="5448300"/>
            <a:ext cx="7213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4461" name="AutoShape 13"/>
          <p:cNvCxnSpPr>
            <a:stCxn id="104469" idx="0"/>
            <a:endCxn id="104465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4462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4463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4464" name="AutoShape 16"/>
          <p:cNvCxnSpPr>
            <a:stCxn id="104465" idx="2"/>
            <a:endCxn id="104462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4465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4466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4467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4468" name="AutoShape 20"/>
          <p:cNvCxnSpPr>
            <a:stCxn id="104465" idx="2"/>
            <a:endCxn id="104467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4469" name="Text Box 21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4470" name="AutoShape 22"/>
          <p:cNvCxnSpPr>
            <a:stCxn id="104460" idx="0"/>
            <a:endCxn id="104469" idx="2"/>
          </p:cNvCxnSpPr>
          <p:nvPr/>
        </p:nvCxnSpPr>
        <p:spPr>
          <a:xfrm flipH="1" flipV="1">
            <a:off x="6400800" y="5067300"/>
            <a:ext cx="5588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4471" name="Line 24"/>
          <p:cNvSpPr/>
          <p:nvPr/>
        </p:nvSpPr>
        <p:spPr>
          <a:xfrm>
            <a:off x="86868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447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LL(1) Languages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1715" name="Rectangle 3"/>
          <p:cNvSpPr>
            <a:spLocks noGrp="1"/>
          </p:cNvSpPr>
          <p:nvPr>
            <p:ph idx="1" hasCustomPrompt="1"/>
          </p:nvPr>
        </p:nvSpPr>
        <p:spPr>
          <a:xfrm>
            <a:off x="228600" y="1600200"/>
            <a:ext cx="87630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LL(1) means that for each non-terminal and token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there is only one production that could lead to success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2" indent="-342900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Especially for most statements in common programming languages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It is easy to write parsing code for LL(1) by hand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Can be specified as a 2D table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One dimension for current non-terminal to expand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One dimension for next token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table entry contains  one production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105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16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219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250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299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charRg st="328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499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106500" name="AutoShape 4"/>
          <p:cNvCxnSpPr>
            <a:stCxn id="106501" idx="0"/>
            <a:endCxn id="106513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6501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6502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6503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6504" name="AutoShape 8"/>
          <p:cNvCxnSpPr>
            <a:stCxn id="106501" idx="2"/>
            <a:endCxn id="106507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6505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6506" name="AutoShape 10"/>
          <p:cNvCxnSpPr>
            <a:stCxn id="106513" idx="2"/>
            <a:endCxn id="106505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6507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6508" name="Text Box 12"/>
          <p:cNvSpPr txBox="1"/>
          <p:nvPr/>
        </p:nvSpPr>
        <p:spPr>
          <a:xfrm>
            <a:off x="6096000" y="5448300"/>
            <a:ext cx="742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6509" name="AutoShape 13"/>
          <p:cNvCxnSpPr>
            <a:stCxn id="106517" idx="0"/>
            <a:endCxn id="106513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6510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6511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6512" name="AutoShape 16"/>
          <p:cNvCxnSpPr>
            <a:stCxn id="106513" idx="2"/>
            <a:endCxn id="106510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6513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6514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6515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6516" name="AutoShape 20"/>
          <p:cNvCxnSpPr>
            <a:stCxn id="106513" idx="2"/>
            <a:endCxn id="106515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6517" name="Text Box 23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6518" name="AutoShape 24"/>
          <p:cNvCxnSpPr>
            <a:stCxn id="106508" idx="0"/>
            <a:endCxn id="106517" idx="2"/>
          </p:cNvCxnSpPr>
          <p:nvPr/>
        </p:nvCxnSpPr>
        <p:spPr>
          <a:xfrm flipH="1" flipV="1">
            <a:off x="6400800" y="5067300"/>
            <a:ext cx="66675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6519" name="Line 26"/>
          <p:cNvSpPr/>
          <p:nvPr/>
        </p:nvSpPr>
        <p:spPr>
          <a:xfrm>
            <a:off x="86868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652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108548" name="AutoShape 4"/>
          <p:cNvCxnSpPr>
            <a:stCxn id="108549" idx="0"/>
            <a:endCxn id="108561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8549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8550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8551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8552" name="AutoShape 8"/>
          <p:cNvCxnSpPr>
            <a:stCxn id="108549" idx="2"/>
            <a:endCxn id="108555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8553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8554" name="AutoShape 10"/>
          <p:cNvCxnSpPr>
            <a:stCxn id="108561" idx="2"/>
            <a:endCxn id="108553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8555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8556" name="Text Box 12"/>
          <p:cNvSpPr txBox="1"/>
          <p:nvPr/>
        </p:nvSpPr>
        <p:spPr>
          <a:xfrm>
            <a:off x="6096000" y="5448300"/>
            <a:ext cx="8807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8557" name="AutoShape 13"/>
          <p:cNvCxnSpPr>
            <a:stCxn id="108567" idx="0"/>
            <a:endCxn id="108561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8558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8559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8560" name="AutoShape 16"/>
          <p:cNvCxnSpPr>
            <a:stCxn id="108561" idx="2"/>
            <a:endCxn id="108558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8561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8562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08563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8564" name="AutoShape 20"/>
          <p:cNvCxnSpPr>
            <a:stCxn id="108561" idx="2"/>
            <a:endCxn id="108563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8565" name="Text Box 21"/>
          <p:cNvSpPr txBox="1"/>
          <p:nvPr/>
        </p:nvSpPr>
        <p:spPr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8566" name="AutoShape 22"/>
          <p:cNvCxnSpPr>
            <a:stCxn id="108550" idx="0"/>
            <a:endCxn id="108565" idx="2"/>
          </p:cNvCxnSpPr>
          <p:nvPr/>
        </p:nvCxnSpPr>
        <p:spPr>
          <a:xfrm flipV="1">
            <a:off x="8096250" y="5029200"/>
            <a:ext cx="0" cy="419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8567" name="Text Box 23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08568" name="AutoShape 24"/>
          <p:cNvCxnSpPr>
            <a:stCxn id="108556" idx="0"/>
            <a:endCxn id="108567" idx="2"/>
          </p:cNvCxnSpPr>
          <p:nvPr/>
        </p:nvCxnSpPr>
        <p:spPr>
          <a:xfrm flipH="1" flipV="1">
            <a:off x="6400800" y="5067300"/>
            <a:ext cx="13589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8569" name="Line 26"/>
          <p:cNvSpPr/>
          <p:nvPr/>
        </p:nvSpPr>
        <p:spPr>
          <a:xfrm>
            <a:off x="86868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85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5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110596" name="AutoShape 4"/>
          <p:cNvCxnSpPr>
            <a:stCxn id="110597" idx="0"/>
            <a:endCxn id="110609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0597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0598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0599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0600" name="AutoShape 8"/>
          <p:cNvCxnSpPr>
            <a:stCxn id="110597" idx="2"/>
            <a:endCxn id="110603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0601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0602" name="AutoShape 10"/>
          <p:cNvCxnSpPr>
            <a:stCxn id="110609" idx="2"/>
            <a:endCxn id="110601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0603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0604" name="Text Box 12"/>
          <p:cNvSpPr txBox="1"/>
          <p:nvPr/>
        </p:nvSpPr>
        <p:spPr>
          <a:xfrm>
            <a:off x="6096000" y="5448300"/>
            <a:ext cx="7315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0605" name="AutoShape 13"/>
          <p:cNvCxnSpPr>
            <a:stCxn id="110615" idx="0"/>
            <a:endCxn id="110609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0606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0607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0608" name="AutoShape 16"/>
          <p:cNvCxnSpPr>
            <a:stCxn id="110609" idx="2"/>
            <a:endCxn id="110606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0609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0610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0611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0612" name="AutoShape 20"/>
          <p:cNvCxnSpPr>
            <a:stCxn id="110609" idx="2"/>
            <a:endCxn id="110611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0613" name="Text Box 21"/>
          <p:cNvSpPr txBox="1"/>
          <p:nvPr/>
        </p:nvSpPr>
        <p:spPr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0614" name="AutoShape 22"/>
          <p:cNvCxnSpPr>
            <a:stCxn id="110598" idx="0"/>
            <a:endCxn id="110613" idx="2"/>
          </p:cNvCxnSpPr>
          <p:nvPr/>
        </p:nvCxnSpPr>
        <p:spPr>
          <a:xfrm flipV="1">
            <a:off x="8096250" y="5029200"/>
            <a:ext cx="0" cy="419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0615" name="Text Box 23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0616" name="AutoShape 24"/>
          <p:cNvCxnSpPr>
            <a:stCxn id="110604" idx="0"/>
            <a:endCxn id="110615" idx="2"/>
          </p:cNvCxnSpPr>
          <p:nvPr/>
        </p:nvCxnSpPr>
        <p:spPr>
          <a:xfrm flipH="1" flipV="1">
            <a:off x="6400800" y="5067300"/>
            <a:ext cx="6096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0617" name="Line 26"/>
          <p:cNvSpPr/>
          <p:nvPr/>
        </p:nvSpPr>
        <p:spPr>
          <a:xfrm>
            <a:off x="86868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06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3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(E)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$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112644" name="AutoShape 4"/>
          <p:cNvCxnSpPr>
            <a:stCxn id="112645" idx="0"/>
            <a:endCxn id="112657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2645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2646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2647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2648" name="AutoShape 8"/>
          <p:cNvCxnSpPr>
            <a:stCxn id="112645" idx="2"/>
            <a:endCxn id="112651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2649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2650" name="AutoShape 10"/>
          <p:cNvCxnSpPr>
            <a:stCxn id="112657" idx="2"/>
            <a:endCxn id="112649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2651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2652" name="Text Box 12"/>
          <p:cNvSpPr txBox="1"/>
          <p:nvPr/>
        </p:nvSpPr>
        <p:spPr>
          <a:xfrm>
            <a:off x="6096000" y="5448300"/>
            <a:ext cx="652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2653" name="AutoShape 13"/>
          <p:cNvCxnSpPr>
            <a:stCxn id="112663" idx="0"/>
            <a:endCxn id="112657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2654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2655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2656" name="AutoShape 16"/>
          <p:cNvCxnSpPr>
            <a:stCxn id="112657" idx="2"/>
            <a:endCxn id="112654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2657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2658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2659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2660" name="AutoShape 20"/>
          <p:cNvCxnSpPr>
            <a:stCxn id="112657" idx="2"/>
            <a:endCxn id="112659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2661" name="Text Box 21"/>
          <p:cNvSpPr txBox="1"/>
          <p:nvPr/>
        </p:nvSpPr>
        <p:spPr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2662" name="AutoShape 22"/>
          <p:cNvCxnSpPr>
            <a:stCxn id="112646" idx="0"/>
            <a:endCxn id="112661" idx="2"/>
          </p:cNvCxnSpPr>
          <p:nvPr/>
        </p:nvCxnSpPr>
        <p:spPr>
          <a:xfrm flipV="1">
            <a:off x="8096250" y="5029200"/>
            <a:ext cx="0" cy="419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2663" name="Text Box 23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2664" name="AutoShape 24"/>
          <p:cNvCxnSpPr>
            <a:stCxn id="112652" idx="0"/>
            <a:endCxn id="112663" idx="2"/>
          </p:cNvCxnSpPr>
          <p:nvPr/>
        </p:nvCxnSpPr>
        <p:spPr>
          <a:xfrm flipH="1" flipV="1">
            <a:off x="6400800" y="5067300"/>
            <a:ext cx="2159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2665" name="Line 26"/>
          <p:cNvSpPr/>
          <p:nvPr/>
        </p:nvSpPr>
        <p:spPr>
          <a:xfrm>
            <a:off x="89154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6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1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cxnSp>
        <p:nvCxnSpPr>
          <p:cNvPr id="114692" name="AutoShape 4"/>
          <p:cNvCxnSpPr>
            <a:stCxn id="114693" idx="0"/>
            <a:endCxn id="114705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4693" name="Text Box 5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4694" name="Text Box 6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4695" name="Text Box 7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4696" name="AutoShape 8"/>
          <p:cNvCxnSpPr>
            <a:stCxn id="114693" idx="2"/>
            <a:endCxn id="114699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4697" name="Text Box 9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4698" name="AutoShape 10"/>
          <p:cNvCxnSpPr>
            <a:stCxn id="114705" idx="2"/>
            <a:endCxn id="114697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4699" name="Text Box 11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4700" name="Text Box 12"/>
          <p:cNvSpPr txBox="1"/>
          <p:nvPr/>
        </p:nvSpPr>
        <p:spPr>
          <a:xfrm>
            <a:off x="6096000" y="5448300"/>
            <a:ext cx="7118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4701" name="AutoShape 13"/>
          <p:cNvCxnSpPr>
            <a:stCxn id="114711" idx="0"/>
            <a:endCxn id="114705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4702" name="Text Box 14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4703" name="Text Box 15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4704" name="AutoShape 16"/>
          <p:cNvCxnSpPr>
            <a:stCxn id="114705" idx="2"/>
            <a:endCxn id="114702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4705" name="Text Box 17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4706" name="Text Box 18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4707" name="Text Box 19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4708" name="AutoShape 20"/>
          <p:cNvCxnSpPr>
            <a:stCxn id="114705" idx="2"/>
            <a:endCxn id="114707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4709" name="Text Box 21"/>
          <p:cNvSpPr txBox="1"/>
          <p:nvPr/>
        </p:nvSpPr>
        <p:spPr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4710" name="AutoShape 22"/>
          <p:cNvCxnSpPr>
            <a:stCxn id="114694" idx="0"/>
            <a:endCxn id="114709" idx="2"/>
          </p:cNvCxnSpPr>
          <p:nvPr/>
        </p:nvCxnSpPr>
        <p:spPr>
          <a:xfrm flipV="1">
            <a:off x="8096250" y="5029200"/>
            <a:ext cx="0" cy="419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4711" name="Text Box 23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4712" name="AutoShape 24"/>
          <p:cNvCxnSpPr>
            <a:stCxn id="114700" idx="0"/>
            <a:endCxn id="114711" idx="2"/>
          </p:cNvCxnSpPr>
          <p:nvPr/>
        </p:nvCxnSpPr>
        <p:spPr>
          <a:xfrm flipH="1" flipV="1">
            <a:off x="6400800" y="5067300"/>
            <a:ext cx="51435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4713" name="Line 26"/>
          <p:cNvSpPr/>
          <p:nvPr/>
        </p:nvSpPr>
        <p:spPr>
          <a:xfrm>
            <a:off x="89154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47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$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cxnSp>
        <p:nvCxnSpPr>
          <p:cNvPr id="116740" name="AutoShape 4"/>
          <p:cNvCxnSpPr>
            <a:stCxn id="116744" idx="0"/>
            <a:endCxn id="116757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6741" name="Text Box 5"/>
          <p:cNvSpPr txBox="1"/>
          <p:nvPr/>
        </p:nvSpPr>
        <p:spPr>
          <a:xfrm>
            <a:off x="7315200" y="1524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6742" name="AutoShape 6"/>
          <p:cNvCxnSpPr>
            <a:stCxn id="116760" idx="0"/>
            <a:endCxn id="116741" idx="2"/>
          </p:cNvCxnSpPr>
          <p:nvPr/>
        </p:nvCxnSpPr>
        <p:spPr>
          <a:xfrm flipV="1">
            <a:off x="7467600" y="1981200"/>
            <a:ext cx="76200" cy="3467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6743" name="AutoShape 7"/>
          <p:cNvCxnSpPr>
            <a:stCxn id="116763" idx="0"/>
            <a:endCxn id="116741" idx="2"/>
          </p:cNvCxnSpPr>
          <p:nvPr/>
        </p:nvCxnSpPr>
        <p:spPr>
          <a:xfrm flipH="1" flipV="1">
            <a:off x="7543800" y="1981200"/>
            <a:ext cx="552450" cy="2590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6744" name="Text Box 8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6745" name="AutoShape 9"/>
          <p:cNvCxnSpPr>
            <a:stCxn id="116741" idx="2"/>
            <a:endCxn id="116747" idx="0"/>
          </p:cNvCxnSpPr>
          <p:nvPr/>
        </p:nvCxnSpPr>
        <p:spPr>
          <a:xfrm flipH="1">
            <a:off x="7058025" y="1981200"/>
            <a:ext cx="485775" cy="3467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6746" name="Text Box 10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6747" name="Text Box 11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6748" name="AutoShape 12"/>
          <p:cNvCxnSpPr>
            <a:stCxn id="116744" idx="2"/>
            <a:endCxn id="116751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6749" name="Text Box 13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6750" name="AutoShape 14"/>
          <p:cNvCxnSpPr>
            <a:stCxn id="116757" idx="2"/>
            <a:endCxn id="116749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6751" name="Text Box 15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6752" name="Text Box 16"/>
          <p:cNvSpPr txBox="1"/>
          <p:nvPr/>
        </p:nvSpPr>
        <p:spPr>
          <a:xfrm>
            <a:off x="6096000" y="5448300"/>
            <a:ext cx="8020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6753" name="AutoShape 17"/>
          <p:cNvCxnSpPr>
            <a:stCxn id="116765" idx="0"/>
            <a:endCxn id="116757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6754" name="Text Box 18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6755" name="Text Box 19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6756" name="AutoShape 20"/>
          <p:cNvCxnSpPr>
            <a:stCxn id="116757" idx="2"/>
            <a:endCxn id="116754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6757" name="Text Box 21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6758" name="AutoShape 22"/>
          <p:cNvCxnSpPr>
            <a:stCxn id="116741" idx="2"/>
            <a:endCxn id="116757" idx="0"/>
          </p:cNvCxnSpPr>
          <p:nvPr/>
        </p:nvCxnSpPr>
        <p:spPr>
          <a:xfrm flipH="1">
            <a:off x="6172200" y="1981200"/>
            <a:ext cx="1371600" cy="1066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6759" name="AutoShape 23"/>
          <p:cNvCxnSpPr>
            <a:stCxn id="116741" idx="2"/>
            <a:endCxn id="116755" idx="0"/>
          </p:cNvCxnSpPr>
          <p:nvPr/>
        </p:nvCxnSpPr>
        <p:spPr>
          <a:xfrm>
            <a:off x="7543800" y="1981200"/>
            <a:ext cx="1143000" cy="3467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6760" name="Text Box 24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6761" name="Text Box 25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6762" name="AutoShape 26"/>
          <p:cNvCxnSpPr>
            <a:stCxn id="116757" idx="2"/>
            <a:endCxn id="116761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6763" name="Text Box 27"/>
          <p:cNvSpPr txBox="1"/>
          <p:nvPr/>
        </p:nvSpPr>
        <p:spPr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6764" name="AutoShape 28"/>
          <p:cNvCxnSpPr>
            <a:stCxn id="116746" idx="0"/>
            <a:endCxn id="116763" idx="2"/>
          </p:cNvCxnSpPr>
          <p:nvPr/>
        </p:nvCxnSpPr>
        <p:spPr>
          <a:xfrm flipV="1">
            <a:off x="8096250" y="5029200"/>
            <a:ext cx="0" cy="419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6765" name="Text Box 29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6766" name="AutoShape 30"/>
          <p:cNvCxnSpPr>
            <a:stCxn id="116752" idx="0"/>
            <a:endCxn id="116765" idx="2"/>
          </p:cNvCxnSpPr>
          <p:nvPr/>
        </p:nvCxnSpPr>
        <p:spPr>
          <a:xfrm flipH="1" flipV="1">
            <a:off x="6400800" y="5067300"/>
            <a:ext cx="9652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6767" name="Line 32"/>
          <p:cNvSpPr/>
          <p:nvPr/>
        </p:nvSpPr>
        <p:spPr>
          <a:xfrm>
            <a:off x="8839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676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3"/>
          <p:cNvSpPr>
            <a:spLocks noGrp="1"/>
          </p:cNvSpPr>
          <p:nvPr>
            <p:ph idx="1" hasCustomPrompt="1"/>
          </p:nvPr>
        </p:nvSpPr>
        <p:spPr>
          <a:xfrm>
            <a:off x="152400" y="990600"/>
            <a:ext cx="4724400" cy="5562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endParaRPr lang="zh-CN" altLang="en-US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 + (int)$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 + (int)$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 + (int)$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 + (int)$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+ (int)$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000" dirty="0">
                <a:ea typeface="宋体" panose="02010600030101010101" pitchFamily="2" charset="-122"/>
              </a:rPr>
              <a:t>)$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 3 times</a:t>
            </a:r>
            <a:r>
              <a:rPr lang="en-US" altLang="zh-CN" sz="20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)$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+ (E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$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red. E </a:t>
            </a:r>
            <a:r>
              <a:rPr lang="en-US" altLang="zh-CN" sz="20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E + (E)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$                       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accept</a:t>
            </a:r>
            <a:endParaRPr lang="en-US" altLang="zh-CN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118788" name="AutoShape 4"/>
          <p:cNvCxnSpPr>
            <a:stCxn id="118792" idx="0"/>
            <a:endCxn id="118805" idx="2"/>
          </p:cNvCxnSpPr>
          <p:nvPr/>
        </p:nvCxnSpPr>
        <p:spPr>
          <a:xfrm flipV="1">
            <a:off x="5181600" y="3505200"/>
            <a:ext cx="990600" cy="1081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8789" name="Text Box 5"/>
          <p:cNvSpPr txBox="1"/>
          <p:nvPr/>
        </p:nvSpPr>
        <p:spPr>
          <a:xfrm>
            <a:off x="7315200" y="1524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8790" name="AutoShape 6"/>
          <p:cNvCxnSpPr>
            <a:stCxn id="118808" idx="0"/>
            <a:endCxn id="118789" idx="2"/>
          </p:cNvCxnSpPr>
          <p:nvPr/>
        </p:nvCxnSpPr>
        <p:spPr>
          <a:xfrm flipV="1">
            <a:off x="7467600" y="1981200"/>
            <a:ext cx="76200" cy="3467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8791" name="AutoShape 7"/>
          <p:cNvCxnSpPr>
            <a:stCxn id="118811" idx="0"/>
            <a:endCxn id="118789" idx="2"/>
          </p:cNvCxnSpPr>
          <p:nvPr/>
        </p:nvCxnSpPr>
        <p:spPr>
          <a:xfrm flipH="1" flipV="1">
            <a:off x="7543800" y="1981200"/>
            <a:ext cx="552450" cy="2590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8792" name="Text Box 8"/>
          <p:cNvSpPr txBox="1"/>
          <p:nvPr/>
        </p:nvSpPr>
        <p:spPr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8793" name="AutoShape 9"/>
          <p:cNvCxnSpPr>
            <a:stCxn id="118789" idx="2"/>
            <a:endCxn id="118795" idx="0"/>
          </p:cNvCxnSpPr>
          <p:nvPr/>
        </p:nvCxnSpPr>
        <p:spPr>
          <a:xfrm flipH="1">
            <a:off x="7058025" y="1981200"/>
            <a:ext cx="485775" cy="3467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8794" name="Text Box 10"/>
          <p:cNvSpPr txBox="1"/>
          <p:nvPr/>
        </p:nvSpPr>
        <p:spPr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8795" name="Text Box 11"/>
          <p:cNvSpPr txBox="1"/>
          <p:nvPr/>
        </p:nvSpPr>
        <p:spPr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8796" name="AutoShape 12"/>
          <p:cNvCxnSpPr>
            <a:stCxn id="118792" idx="2"/>
            <a:endCxn id="118799" idx="0"/>
          </p:cNvCxnSpPr>
          <p:nvPr/>
        </p:nvCxnSpPr>
        <p:spPr>
          <a:xfrm flipH="1">
            <a:off x="4991100" y="5043488"/>
            <a:ext cx="190500" cy="4048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8797" name="Text Box 13"/>
          <p:cNvSpPr txBox="1"/>
          <p:nvPr/>
        </p:nvSpPr>
        <p:spPr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8798" name="AutoShape 14"/>
          <p:cNvCxnSpPr>
            <a:stCxn id="118805" idx="2"/>
            <a:endCxn id="118797" idx="0"/>
          </p:cNvCxnSpPr>
          <p:nvPr/>
        </p:nvCxnSpPr>
        <p:spPr>
          <a:xfrm flipH="1">
            <a:off x="5486400" y="3505200"/>
            <a:ext cx="6858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8799" name="Text Box 15"/>
          <p:cNvSpPr txBox="1"/>
          <p:nvPr/>
        </p:nvSpPr>
        <p:spPr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8800" name="Text Box 16"/>
          <p:cNvSpPr txBox="1"/>
          <p:nvPr/>
        </p:nvSpPr>
        <p:spPr>
          <a:xfrm>
            <a:off x="6096000" y="5448300"/>
            <a:ext cx="7518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int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8801" name="AutoShape 17"/>
          <p:cNvCxnSpPr>
            <a:stCxn id="118813" idx="0"/>
            <a:endCxn id="118805" idx="2"/>
          </p:cNvCxnSpPr>
          <p:nvPr/>
        </p:nvCxnSpPr>
        <p:spPr>
          <a:xfrm flipH="1" flipV="1">
            <a:off x="6172200" y="3505200"/>
            <a:ext cx="228600" cy="11049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8802" name="Text Box 18"/>
          <p:cNvSpPr txBox="1"/>
          <p:nvPr/>
        </p:nvSpPr>
        <p:spPr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8803" name="Text Box 19"/>
          <p:cNvSpPr txBox="1"/>
          <p:nvPr/>
        </p:nvSpPr>
        <p:spPr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8804" name="AutoShape 20"/>
          <p:cNvCxnSpPr>
            <a:stCxn id="118805" idx="2"/>
            <a:endCxn id="118802" idx="0"/>
          </p:cNvCxnSpPr>
          <p:nvPr/>
        </p:nvCxnSpPr>
        <p:spPr>
          <a:xfrm flipH="1">
            <a:off x="5905500" y="3505200"/>
            <a:ext cx="266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8805" name="Text Box 21"/>
          <p:cNvSpPr txBox="1"/>
          <p:nvPr/>
        </p:nvSpPr>
        <p:spPr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8806" name="AutoShape 22"/>
          <p:cNvCxnSpPr>
            <a:stCxn id="118789" idx="2"/>
            <a:endCxn id="118805" idx="0"/>
          </p:cNvCxnSpPr>
          <p:nvPr/>
        </p:nvCxnSpPr>
        <p:spPr>
          <a:xfrm flipH="1">
            <a:off x="6172200" y="1981200"/>
            <a:ext cx="1371600" cy="10668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8807" name="AutoShape 23"/>
          <p:cNvCxnSpPr>
            <a:stCxn id="118789" idx="2"/>
            <a:endCxn id="118803" idx="0"/>
          </p:cNvCxnSpPr>
          <p:nvPr/>
        </p:nvCxnSpPr>
        <p:spPr>
          <a:xfrm>
            <a:off x="7543800" y="1981200"/>
            <a:ext cx="1143000" cy="3467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8808" name="Text Box 24"/>
          <p:cNvSpPr txBox="1"/>
          <p:nvPr/>
        </p:nvSpPr>
        <p:spPr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(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sp>
        <p:nvSpPr>
          <p:cNvPr id="118809" name="Text Box 25"/>
          <p:cNvSpPr txBox="1"/>
          <p:nvPr/>
        </p:nvSpPr>
        <p:spPr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8810" name="AutoShape 26"/>
          <p:cNvCxnSpPr>
            <a:stCxn id="118805" idx="2"/>
            <a:endCxn id="118809" idx="0"/>
          </p:cNvCxnSpPr>
          <p:nvPr/>
        </p:nvCxnSpPr>
        <p:spPr>
          <a:xfrm>
            <a:off x="6172200" y="3505200"/>
            <a:ext cx="647700" cy="194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8811" name="Text Box 27"/>
          <p:cNvSpPr txBox="1"/>
          <p:nvPr/>
        </p:nvSpPr>
        <p:spPr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8812" name="AutoShape 28"/>
          <p:cNvCxnSpPr>
            <a:stCxn id="118794" idx="0"/>
            <a:endCxn id="118811" idx="2"/>
          </p:cNvCxnSpPr>
          <p:nvPr/>
        </p:nvCxnSpPr>
        <p:spPr>
          <a:xfrm flipV="1">
            <a:off x="8096250" y="5029200"/>
            <a:ext cx="0" cy="419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8813" name="Text Box 29"/>
          <p:cNvSpPr txBox="1"/>
          <p:nvPr/>
        </p:nvSpPr>
        <p:spPr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Century Gothic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solidFill>
                <a:srgbClr val="FF0000"/>
              </a:solidFill>
              <a:latin typeface="Century Gothic" pitchFamily="34" charset="0"/>
              <a:ea typeface="宋体" panose="02010600030101010101" pitchFamily="2" charset="-122"/>
            </a:endParaRPr>
          </a:p>
        </p:txBody>
      </p:sp>
      <p:cxnSp>
        <p:nvCxnSpPr>
          <p:cNvPr id="118814" name="AutoShape 30"/>
          <p:cNvCxnSpPr>
            <a:stCxn id="118800" idx="0"/>
            <a:endCxn id="118813" idx="2"/>
          </p:cNvCxnSpPr>
          <p:nvPr/>
        </p:nvCxnSpPr>
        <p:spPr>
          <a:xfrm flipH="1" flipV="1">
            <a:off x="6400800" y="5067300"/>
            <a:ext cx="71120" cy="3810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8815" name="Line 32"/>
          <p:cNvSpPr/>
          <p:nvPr/>
        </p:nvSpPr>
        <p:spPr>
          <a:xfrm>
            <a:off x="8839200" y="5943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881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Shift-Reduce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Stack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083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Left string</a:t>
            </a:r>
            <a:r>
              <a:rPr lang="en-US" altLang="zh-CN" dirty="0">
                <a:ea typeface="宋体" panose="02010600030101010101" pitchFamily="2" charset="-122"/>
              </a:rPr>
              <a:t> can be implemented by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stack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Shift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pushes a terminal</a:t>
            </a:r>
            <a:r>
              <a:rPr lang="en-US" altLang="zh-CN" dirty="0">
                <a:ea typeface="宋体" panose="02010600030101010101" pitchFamily="2" charset="-122"/>
              </a:rPr>
              <a:t> on the stack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Reduce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pops 0 or more symbols</a:t>
            </a:r>
            <a:r>
              <a:rPr lang="en-US" altLang="zh-CN" dirty="0">
                <a:ea typeface="宋体" panose="02010600030101010101" pitchFamily="2" charset="-122"/>
              </a:rPr>
              <a:t> off of the stack (production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rhs</a:t>
            </a:r>
            <a:r>
              <a:rPr lang="en-US" altLang="zh-CN" dirty="0">
                <a:ea typeface="宋体" panose="02010600030101010101" pitchFamily="2" charset="-122"/>
              </a:rPr>
              <a:t>) (</a:t>
            </a:r>
            <a:r>
              <a:rPr lang="zh-CN" altLang="en-US" dirty="0">
                <a:ea typeface="宋体" panose="02010600030101010101" pitchFamily="2" charset="-122"/>
              </a:rPr>
              <a:t>产生式右侧内容</a:t>
            </a:r>
            <a:r>
              <a:rPr lang="en-US" altLang="zh-CN" dirty="0">
                <a:ea typeface="宋体" panose="02010600030101010101" pitchFamily="2" charset="-122"/>
              </a:rPr>
              <a:t>)and pushes a non-terminal on the stack (production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lhs</a:t>
            </a:r>
            <a:r>
              <a:rPr lang="en-US" altLang="zh-CN" dirty="0">
                <a:ea typeface="宋体" panose="02010600030101010101" pitchFamily="2" charset="-122"/>
              </a:rPr>
              <a:t>)(</a:t>
            </a:r>
            <a:r>
              <a:rPr lang="zh-CN" altLang="en-US" dirty="0">
                <a:ea typeface="宋体" panose="02010600030101010101" pitchFamily="2" charset="-122"/>
              </a:rPr>
              <a:t>产生式左侧内容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Key Issue: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When to Shift or Reduce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1779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600200"/>
            <a:ext cx="84582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Decide based on the left string (the stack)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Idea: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use a finite automaton (DFA)</a:t>
            </a:r>
            <a:r>
              <a:rPr lang="en-US" altLang="zh-CN" dirty="0">
                <a:ea typeface="宋体" panose="02010600030101010101" pitchFamily="2" charset="-122"/>
              </a:rPr>
              <a:t> to decide when to shift or reduce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DFA input is the stack(DFA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每次处理当前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stack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中的内容，而不是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stack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外的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right string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！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language consists of terminals and non-terminals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run the DFA on the stack and we examine the resulting state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and the token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tok</a:t>
            </a:r>
            <a:r>
              <a:rPr lang="en-US" altLang="zh-CN" dirty="0">
                <a:ea typeface="宋体" panose="02010600030101010101" pitchFamily="2" charset="-122"/>
              </a:rPr>
              <a:t> after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has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transition</a:t>
            </a:r>
            <a:r>
              <a:rPr lang="en-US" altLang="zh-CN" dirty="0">
                <a:ea typeface="宋体" panose="02010600030101010101" pitchFamily="2" charset="-122"/>
              </a:rPr>
              <a:t> labeled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tok</a:t>
            </a:r>
            <a:r>
              <a:rPr lang="en-US" altLang="zh-CN" dirty="0">
                <a:ea typeface="宋体" panose="02010600030101010101" pitchFamily="2" charset="-122"/>
              </a:rPr>
              <a:t> then </a:t>
            </a:r>
            <a:r>
              <a:rPr lang="en-US" altLang="zh-CN" u="sng" dirty="0">
                <a:ea typeface="宋体" panose="02010600030101010101" pitchFamily="2" charset="-122"/>
              </a:rPr>
              <a:t>shift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is labeled with “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on tok</a:t>
            </a:r>
            <a:r>
              <a:rPr lang="en-US" altLang="zh-CN" dirty="0">
                <a:ea typeface="宋体" panose="02010600030101010101" pitchFamily="2" charset="-122"/>
              </a:rPr>
              <a:t>” then </a:t>
            </a:r>
            <a:r>
              <a:rPr lang="en-US" altLang="zh-CN" u="sng" dirty="0">
                <a:ea typeface="宋体" panose="02010600030101010101" pitchFamily="2" charset="-122"/>
              </a:rPr>
              <a:t>reduce</a:t>
            </a:r>
            <a:endParaRPr lang="en-US" altLang="zh-CN" u="sng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715" y="4359275"/>
            <a:ext cx="65703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+mj-lt"/>
                <a:cs typeface="+mj-lt"/>
              </a:rPr>
              <a:t>若既有</a:t>
            </a:r>
            <a:r>
              <a:rPr lang="en-US" altLang="zh-CN">
                <a:latin typeface="+mj-lt"/>
                <a:cs typeface="+mj-lt"/>
              </a:rPr>
              <a:t>transition</a:t>
            </a:r>
            <a:r>
              <a:rPr lang="zh-CN" altLang="en-US">
                <a:latin typeface="+mj-lt"/>
                <a:ea typeface="宋体" panose="02010600030101010101" pitchFamily="2" charset="-122"/>
                <a:cs typeface="+mj-lt"/>
              </a:rPr>
              <a:t>，又有</a:t>
            </a:r>
            <a:r>
              <a:rPr lang="en-US" altLang="zh-CN">
                <a:latin typeface="+mj-lt"/>
                <a:ea typeface="宋体" panose="02010600030101010101" pitchFamily="2" charset="-122"/>
                <a:cs typeface="+mj-lt"/>
              </a:rPr>
              <a:t>reduce</a:t>
            </a:r>
            <a:r>
              <a:rPr lang="zh-CN" altLang="en-US">
                <a:latin typeface="+mj-lt"/>
                <a:ea typeface="宋体" panose="02010600030101010101" pitchFamily="2" charset="-122"/>
                <a:cs typeface="+mj-lt"/>
              </a:rPr>
              <a:t>，先进行</a:t>
            </a:r>
            <a:r>
              <a:rPr lang="en-US" altLang="zh-CN">
                <a:latin typeface="+mj-lt"/>
                <a:ea typeface="宋体" panose="02010600030101010101" pitchFamily="2" charset="-122"/>
                <a:cs typeface="+mj-lt"/>
              </a:rPr>
              <a:t>reduce</a:t>
            </a:r>
            <a:endParaRPr lang="en-US" altLang="zh-CN">
              <a:latin typeface="+mj-lt"/>
              <a:ea typeface="宋体" panose="02010600030101010101" pitchFamily="2" charset="-122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4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11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140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194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285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charRg st="330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4572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LR(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Parsing. An Example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2869" name="Rectangle 69"/>
          <p:cNvSpPr>
            <a:spLocks noGrp="1"/>
          </p:cNvSpPr>
          <p:nvPr>
            <p:ph idx="1" hasCustomPrompt="1"/>
          </p:nvPr>
        </p:nvSpPr>
        <p:spPr>
          <a:xfrm>
            <a:off x="4331335" y="1143000"/>
            <a:ext cx="4633913" cy="49530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   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+ (int) + (int)$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+ (int) + (int)$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400" dirty="0">
                <a:ea typeface="宋体" panose="02010600030101010101" pitchFamily="2" charset="-122"/>
              </a:rPr>
              <a:t>) + (int)$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(int</a:t>
            </a:r>
            <a:r>
              <a:rPr lang="en-US" altLang="zh-CN" sz="2400" dirty="0">
                <a:ea typeface="宋体" panose="02010600030101010101" pitchFamily="2" charset="-122"/>
              </a:rPr>
              <a:t>) + (int)$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+ (</a:t>
            </a:r>
            <a:r>
              <a:rPr lang="en-US" altLang="zh-CN" sz="24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 + (int)$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+ (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) + (int)$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400" dirty="0">
              <a:solidFill>
                <a:schemeClr val="accent2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+ (int)$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E + (E)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+ (int)$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E+(E)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+ (int</a:t>
            </a:r>
            <a:r>
              <a:rPr lang="en-US" altLang="zh-CN" sz="2400" dirty="0">
                <a:ea typeface="宋体" panose="02010600030101010101" pitchFamily="2" charset="-122"/>
              </a:rPr>
              <a:t>)$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shift(x3)</a:t>
            </a:r>
            <a:r>
              <a:rPr lang="en-US" altLang="zh-CN" sz="2400" dirty="0">
                <a:solidFill>
                  <a:srgbClr val="FF0000"/>
                </a:solidFill>
                <a:latin typeface="cmsy10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cmsy10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+ (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)$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int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+ (E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$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shift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 E + (E)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$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 E+(E)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E </a:t>
            </a:r>
            <a:r>
              <a:rPr lang="en-US" altLang="zh-CN" sz="2000" dirty="0">
                <a:solidFill>
                  <a:srgbClr val="FF0000"/>
                </a:solidFill>
                <a:latin typeface="msam10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$             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accept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33797" name="Group 73"/>
          <p:cNvGrpSpPr/>
          <p:nvPr/>
        </p:nvGrpSpPr>
        <p:grpSpPr bwMode="auto">
          <a:xfrm>
            <a:off x="14923" y="1297623"/>
            <a:ext cx="4678361" cy="5595937"/>
            <a:chOff x="19" y="651"/>
            <a:chExt cx="2947" cy="3525"/>
          </a:xfrm>
          <a:noFill/>
        </p:grpSpPr>
        <p:cxnSp>
          <p:nvCxnSpPr>
            <p:cNvPr id="33798" name="AutoShape 3"/>
            <p:cNvCxnSpPr>
              <a:cxnSpLocks noChangeShapeType="1"/>
              <a:stCxn id="33859" idx="6"/>
              <a:endCxn id="33857" idx="2"/>
            </p:cNvCxnSpPr>
            <p:nvPr/>
          </p:nvCxnSpPr>
          <p:spPr bwMode="auto">
            <a:xfrm>
              <a:off x="1206" y="912"/>
              <a:ext cx="66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sp>
          <p:nvSpPr>
            <p:cNvPr id="33799" name="Text Box 4"/>
            <p:cNvSpPr txBox="1">
              <a:spLocks noChangeArrowheads="1"/>
            </p:cNvSpPr>
            <p:nvPr/>
          </p:nvSpPr>
          <p:spPr bwMode="auto">
            <a:xfrm>
              <a:off x="1392" y="651"/>
              <a:ext cx="361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int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00" name="Text Box 5"/>
            <p:cNvSpPr txBox="1">
              <a:spLocks noChangeArrowheads="1"/>
            </p:cNvSpPr>
            <p:nvPr/>
          </p:nvSpPr>
          <p:spPr bwMode="auto">
            <a:xfrm>
              <a:off x="1968" y="1046"/>
              <a:ext cx="722" cy="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 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msy10" pitchFamily="34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int 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on $, +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3801" name="AutoShape 6"/>
            <p:cNvCxnSpPr>
              <a:cxnSpLocks noChangeShapeType="1"/>
              <a:stCxn id="33859" idx="3"/>
              <a:endCxn id="33855" idx="7"/>
            </p:cNvCxnSpPr>
            <p:nvPr/>
          </p:nvCxnSpPr>
          <p:spPr bwMode="auto">
            <a:xfrm flipH="1">
              <a:off x="438" y="1020"/>
              <a:ext cx="516" cy="40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2" name="AutoShape 7"/>
            <p:cNvCxnSpPr>
              <a:cxnSpLocks noChangeShapeType="1"/>
              <a:stCxn id="33855" idx="6"/>
              <a:endCxn id="33853" idx="2"/>
            </p:cNvCxnSpPr>
            <p:nvPr/>
          </p:nvCxnSpPr>
          <p:spPr bwMode="auto">
            <a:xfrm>
              <a:off x="486" y="1536"/>
              <a:ext cx="3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3" name="AutoShape 8"/>
            <p:cNvCxnSpPr>
              <a:cxnSpLocks noChangeShapeType="1"/>
              <a:stCxn id="33851" idx="3"/>
              <a:endCxn id="33847" idx="0"/>
            </p:cNvCxnSpPr>
            <p:nvPr/>
          </p:nvCxnSpPr>
          <p:spPr bwMode="auto">
            <a:xfrm flipH="1">
              <a:off x="1296" y="1644"/>
              <a:ext cx="282" cy="53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4" name="AutoShape 9"/>
            <p:cNvCxnSpPr>
              <a:cxnSpLocks noChangeShapeType="1"/>
              <a:stCxn id="33851" idx="5"/>
              <a:endCxn id="33849" idx="0"/>
            </p:cNvCxnSpPr>
            <p:nvPr/>
          </p:nvCxnSpPr>
          <p:spPr bwMode="auto">
            <a:xfrm>
              <a:off x="1782" y="1644"/>
              <a:ext cx="90" cy="53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5" name="AutoShape 10"/>
            <p:cNvCxnSpPr>
              <a:cxnSpLocks noChangeShapeType="1"/>
              <a:stCxn id="33845" idx="6"/>
              <a:endCxn id="33863" idx="2"/>
            </p:cNvCxnSpPr>
            <p:nvPr/>
          </p:nvCxnSpPr>
          <p:spPr bwMode="auto">
            <a:xfrm>
              <a:off x="1014" y="3216"/>
              <a:ext cx="85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6" name="AutoShape 11"/>
            <p:cNvCxnSpPr>
              <a:cxnSpLocks noChangeShapeType="1"/>
              <a:stCxn id="33853" idx="6"/>
              <a:endCxn id="33851" idx="2"/>
            </p:cNvCxnSpPr>
            <p:nvPr/>
          </p:nvCxnSpPr>
          <p:spPr bwMode="auto">
            <a:xfrm>
              <a:off x="1158" y="1536"/>
              <a:ext cx="3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7" name="AutoShape 12"/>
            <p:cNvCxnSpPr>
              <a:cxnSpLocks noChangeShapeType="1"/>
              <a:stCxn id="33847" idx="3"/>
              <a:endCxn id="33845" idx="0"/>
            </p:cNvCxnSpPr>
            <p:nvPr/>
          </p:nvCxnSpPr>
          <p:spPr bwMode="auto">
            <a:xfrm flipH="1">
              <a:off x="864" y="2440"/>
              <a:ext cx="330" cy="6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8" name="AutoShape 13"/>
            <p:cNvCxnSpPr>
              <a:cxnSpLocks noChangeShapeType="1"/>
              <a:stCxn id="33863" idx="3"/>
              <a:endCxn id="33865" idx="7"/>
            </p:cNvCxnSpPr>
            <p:nvPr/>
          </p:nvCxnSpPr>
          <p:spPr bwMode="auto">
            <a:xfrm flipH="1">
              <a:off x="1134" y="3324"/>
              <a:ext cx="780" cy="40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09" name="AutoShape 14"/>
            <p:cNvCxnSpPr>
              <a:cxnSpLocks noChangeShapeType="1"/>
              <a:stCxn id="33847" idx="2"/>
              <a:endCxn id="33843" idx="6"/>
            </p:cNvCxnSpPr>
            <p:nvPr/>
          </p:nvCxnSpPr>
          <p:spPr bwMode="auto">
            <a:xfrm flipH="1">
              <a:off x="582" y="2332"/>
              <a:ext cx="5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10" name="AutoShape 15"/>
            <p:cNvCxnSpPr>
              <a:cxnSpLocks noChangeShapeType="1"/>
              <a:stCxn id="33864" idx="3"/>
              <a:endCxn id="33861" idx="2"/>
            </p:cNvCxnSpPr>
            <p:nvPr/>
          </p:nvCxnSpPr>
          <p:spPr bwMode="auto">
            <a:xfrm>
              <a:off x="1200" y="3840"/>
              <a:ext cx="49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11" name="AutoShape 16"/>
            <p:cNvCxnSpPr>
              <a:cxnSpLocks noChangeShapeType="1"/>
              <a:stCxn id="33863" idx="0"/>
              <a:endCxn id="33849" idx="4"/>
            </p:cNvCxnSpPr>
            <p:nvPr/>
          </p:nvCxnSpPr>
          <p:spPr bwMode="auto">
            <a:xfrm flipH="1" flipV="1">
              <a:off x="1872" y="2482"/>
              <a:ext cx="144" cy="5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3812" name="AutoShape 17"/>
            <p:cNvCxnSpPr>
              <a:cxnSpLocks noChangeShapeType="1"/>
              <a:stCxn id="33865" idx="0"/>
              <a:endCxn id="33845" idx="4"/>
            </p:cNvCxnSpPr>
            <p:nvPr/>
          </p:nvCxnSpPr>
          <p:spPr bwMode="auto">
            <a:xfrm flipH="1" flipV="1">
              <a:off x="864" y="3366"/>
              <a:ext cx="168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</p:cxnSp>
        <p:sp>
          <p:nvSpPr>
            <p:cNvPr id="33813" name="Text Box 18"/>
            <p:cNvSpPr txBox="1">
              <a:spLocks noChangeArrowheads="1"/>
            </p:cNvSpPr>
            <p:nvPr/>
          </p:nvSpPr>
          <p:spPr bwMode="auto">
            <a:xfrm>
              <a:off x="19" y="1617"/>
              <a:ext cx="659" cy="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accept 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on $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4" name="Text Box 19"/>
            <p:cNvSpPr txBox="1">
              <a:spLocks noChangeArrowheads="1"/>
            </p:cNvSpPr>
            <p:nvPr/>
          </p:nvSpPr>
          <p:spPr bwMode="auto">
            <a:xfrm>
              <a:off x="2064" y="2097"/>
              <a:ext cx="674" cy="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 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msy10" pitchFamily="34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int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on ), +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5" name="Text Box 20"/>
            <p:cNvSpPr txBox="1">
              <a:spLocks noChangeArrowheads="1"/>
            </p:cNvSpPr>
            <p:nvPr/>
          </p:nvSpPr>
          <p:spPr bwMode="auto">
            <a:xfrm>
              <a:off x="37" y="2461"/>
              <a:ext cx="961" cy="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 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msy10" pitchFamily="34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E + (E)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on $, +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6" name="Text Box 21"/>
            <p:cNvSpPr txBox="1">
              <a:spLocks noChangeArrowheads="1"/>
            </p:cNvSpPr>
            <p:nvPr/>
          </p:nvSpPr>
          <p:spPr bwMode="auto">
            <a:xfrm>
              <a:off x="2005" y="3734"/>
              <a:ext cx="961" cy="4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 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msy10" pitchFamily="34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E + (E)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on ), +</a:t>
              </a:r>
              <a:endPara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7" name="Text Box 22"/>
            <p:cNvSpPr txBox="1">
              <a:spLocks noChangeArrowheads="1"/>
            </p:cNvSpPr>
            <p:nvPr/>
          </p:nvSpPr>
          <p:spPr bwMode="auto">
            <a:xfrm>
              <a:off x="1248" y="1251"/>
              <a:ext cx="18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(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8" name="Text Box 23"/>
            <p:cNvSpPr txBox="1">
              <a:spLocks noChangeArrowheads="1"/>
            </p:cNvSpPr>
            <p:nvPr/>
          </p:nvSpPr>
          <p:spPr bwMode="auto">
            <a:xfrm>
              <a:off x="576" y="1299"/>
              <a:ext cx="208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19" name="Text Box 24"/>
            <p:cNvSpPr txBox="1">
              <a:spLocks noChangeArrowheads="1"/>
            </p:cNvSpPr>
            <p:nvPr/>
          </p:nvSpPr>
          <p:spPr bwMode="auto">
            <a:xfrm>
              <a:off x="538" y="963"/>
              <a:ext cx="23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20" name="Text Box 25"/>
            <p:cNvSpPr txBox="1">
              <a:spLocks noChangeArrowheads="1"/>
            </p:cNvSpPr>
            <p:nvPr/>
          </p:nvSpPr>
          <p:spPr bwMode="auto">
            <a:xfrm>
              <a:off x="1909" y="1692"/>
              <a:ext cx="361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int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821" name="Group 26"/>
            <p:cNvGrpSpPr/>
            <p:nvPr/>
          </p:nvGrpSpPr>
          <p:grpSpPr bwMode="auto">
            <a:xfrm>
              <a:off x="864" y="3696"/>
              <a:ext cx="336" cy="288"/>
              <a:chOff x="1248" y="2688"/>
              <a:chExt cx="336" cy="288"/>
            </a:xfrm>
            <a:grpFill/>
          </p:grpSpPr>
          <p:sp>
            <p:nvSpPr>
              <p:cNvPr id="33864" name="Text Box 27"/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336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5" name="Oval 28"/>
              <p:cNvSpPr>
                <a:spLocks noChangeArrowheads="1"/>
              </p:cNvSpPr>
              <p:nvPr/>
            </p:nvSpPr>
            <p:spPr bwMode="auto">
              <a:xfrm>
                <a:off x="1272" y="2688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2" name="Group 29"/>
            <p:cNvGrpSpPr/>
            <p:nvPr/>
          </p:nvGrpSpPr>
          <p:grpSpPr bwMode="auto">
            <a:xfrm>
              <a:off x="1872" y="3072"/>
              <a:ext cx="288" cy="288"/>
              <a:chOff x="1848" y="3312"/>
              <a:chExt cx="288" cy="288"/>
            </a:xfrm>
            <a:grpFill/>
          </p:grpSpPr>
          <p:sp>
            <p:nvSpPr>
              <p:cNvPr id="33862" name="Text Box 30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9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3" name="Oval 31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3" name="Group 32"/>
            <p:cNvGrpSpPr/>
            <p:nvPr/>
          </p:nvGrpSpPr>
          <p:grpSpPr bwMode="auto">
            <a:xfrm>
              <a:off x="1680" y="3696"/>
              <a:ext cx="336" cy="288"/>
              <a:chOff x="1248" y="2688"/>
              <a:chExt cx="336" cy="288"/>
            </a:xfrm>
            <a:grpFill/>
          </p:grpSpPr>
          <p:sp>
            <p:nvSpPr>
              <p:cNvPr id="33860" name="Text Box 33"/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336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61" name="Oval 34"/>
              <p:cNvSpPr>
                <a:spLocks noChangeArrowheads="1"/>
              </p:cNvSpPr>
              <p:nvPr/>
            </p:nvSpPr>
            <p:spPr bwMode="auto">
              <a:xfrm>
                <a:off x="1272" y="2688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4" name="Group 35"/>
            <p:cNvGrpSpPr/>
            <p:nvPr/>
          </p:nvGrpSpPr>
          <p:grpSpPr bwMode="auto">
            <a:xfrm>
              <a:off x="912" y="768"/>
              <a:ext cx="288" cy="288"/>
              <a:chOff x="1848" y="3312"/>
              <a:chExt cx="288" cy="288"/>
            </a:xfrm>
            <a:grpFill/>
          </p:grpSpPr>
          <p:sp>
            <p:nvSpPr>
              <p:cNvPr id="33858" name="Text Box 36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9" name="Oval 37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5" name="Group 39"/>
            <p:cNvGrpSpPr/>
            <p:nvPr/>
          </p:nvGrpSpPr>
          <p:grpSpPr bwMode="auto">
            <a:xfrm>
              <a:off x="1872" y="768"/>
              <a:ext cx="288" cy="288"/>
              <a:chOff x="1848" y="3312"/>
              <a:chExt cx="288" cy="288"/>
            </a:xfrm>
            <a:grpFill/>
          </p:grpSpPr>
          <p:sp>
            <p:nvSpPr>
              <p:cNvPr id="33856" name="Text Box 40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7" name="Oval 41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6" name="Group 42"/>
            <p:cNvGrpSpPr/>
            <p:nvPr/>
          </p:nvGrpSpPr>
          <p:grpSpPr bwMode="auto">
            <a:xfrm>
              <a:off x="192" y="1392"/>
              <a:ext cx="288" cy="288"/>
              <a:chOff x="1848" y="3312"/>
              <a:chExt cx="288" cy="288"/>
            </a:xfrm>
            <a:grpFill/>
          </p:grpSpPr>
          <p:sp>
            <p:nvSpPr>
              <p:cNvPr id="33854" name="Text Box 43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5" name="Oval 44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7" name="Group 45"/>
            <p:cNvGrpSpPr/>
            <p:nvPr/>
          </p:nvGrpSpPr>
          <p:grpSpPr bwMode="auto">
            <a:xfrm>
              <a:off x="864" y="1392"/>
              <a:ext cx="288" cy="288"/>
              <a:chOff x="1848" y="3312"/>
              <a:chExt cx="288" cy="288"/>
            </a:xfrm>
            <a:grpFill/>
          </p:grpSpPr>
          <p:sp>
            <p:nvSpPr>
              <p:cNvPr id="33852" name="Text Box 46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3" name="Oval 47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8" name="Group 48"/>
            <p:cNvGrpSpPr/>
            <p:nvPr/>
          </p:nvGrpSpPr>
          <p:grpSpPr bwMode="auto">
            <a:xfrm>
              <a:off x="1536" y="1392"/>
              <a:ext cx="288" cy="288"/>
              <a:chOff x="1848" y="3312"/>
              <a:chExt cx="288" cy="288"/>
            </a:xfrm>
            <a:grpFill/>
          </p:grpSpPr>
          <p:sp>
            <p:nvSpPr>
              <p:cNvPr id="33850" name="Text Box 49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51" name="Oval 50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29" name="Group 51"/>
            <p:cNvGrpSpPr/>
            <p:nvPr/>
          </p:nvGrpSpPr>
          <p:grpSpPr bwMode="auto">
            <a:xfrm>
              <a:off x="1728" y="2188"/>
              <a:ext cx="288" cy="288"/>
              <a:chOff x="1848" y="3312"/>
              <a:chExt cx="288" cy="288"/>
            </a:xfrm>
            <a:grpFill/>
          </p:grpSpPr>
          <p:sp>
            <p:nvSpPr>
              <p:cNvPr id="33848" name="Text Box 52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9" name="Oval 53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30" name="Group 54"/>
            <p:cNvGrpSpPr/>
            <p:nvPr/>
          </p:nvGrpSpPr>
          <p:grpSpPr bwMode="auto">
            <a:xfrm>
              <a:off x="1152" y="2188"/>
              <a:ext cx="288" cy="288"/>
              <a:chOff x="1848" y="3312"/>
              <a:chExt cx="288" cy="288"/>
            </a:xfrm>
            <a:grpFill/>
          </p:grpSpPr>
          <p:sp>
            <p:nvSpPr>
              <p:cNvPr id="33846" name="Text Box 55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7" name="Oval 56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31" name="Group 57"/>
            <p:cNvGrpSpPr/>
            <p:nvPr/>
          </p:nvGrpSpPr>
          <p:grpSpPr bwMode="auto">
            <a:xfrm>
              <a:off x="720" y="3072"/>
              <a:ext cx="288" cy="288"/>
              <a:chOff x="1848" y="3312"/>
              <a:chExt cx="288" cy="288"/>
            </a:xfrm>
            <a:grpFill/>
          </p:grpSpPr>
          <p:sp>
            <p:nvSpPr>
              <p:cNvPr id="33844" name="Text Box 58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5" name="Oval 59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832" name="Group 60"/>
            <p:cNvGrpSpPr/>
            <p:nvPr/>
          </p:nvGrpSpPr>
          <p:grpSpPr bwMode="auto">
            <a:xfrm>
              <a:off x="288" y="2188"/>
              <a:ext cx="288" cy="288"/>
              <a:chOff x="1848" y="3312"/>
              <a:chExt cx="288" cy="288"/>
            </a:xfrm>
            <a:grpFill/>
          </p:grpSpPr>
          <p:sp>
            <p:nvSpPr>
              <p:cNvPr id="33842" name="Text Box 61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43" name="Oval 62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Math A" pitchFamily="18" charset="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1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th A" pitchFamily="18" charset="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833" name="Line 63"/>
            <p:cNvSpPr>
              <a:spLocks noChangeShapeType="1"/>
            </p:cNvSpPr>
            <p:nvPr/>
          </p:nvSpPr>
          <p:spPr bwMode="auto">
            <a:xfrm>
              <a:off x="240" y="816"/>
              <a:ext cx="672" cy="9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33834" name="Text Box 64"/>
            <p:cNvSpPr txBox="1">
              <a:spLocks noChangeArrowheads="1"/>
            </p:cNvSpPr>
            <p:nvPr/>
          </p:nvSpPr>
          <p:spPr bwMode="auto">
            <a:xfrm>
              <a:off x="720" y="3411"/>
              <a:ext cx="208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5" name="Text Box 65"/>
            <p:cNvSpPr txBox="1">
              <a:spLocks noChangeArrowheads="1"/>
            </p:cNvSpPr>
            <p:nvPr/>
          </p:nvSpPr>
          <p:spPr bwMode="auto">
            <a:xfrm>
              <a:off x="1296" y="3315"/>
              <a:ext cx="23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6" name="Text Box 66"/>
            <p:cNvSpPr txBox="1">
              <a:spLocks noChangeArrowheads="1"/>
            </p:cNvSpPr>
            <p:nvPr/>
          </p:nvSpPr>
          <p:spPr bwMode="auto">
            <a:xfrm>
              <a:off x="1008" y="2595"/>
              <a:ext cx="208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7" name="Text Box 67"/>
            <p:cNvSpPr txBox="1">
              <a:spLocks noChangeArrowheads="1"/>
            </p:cNvSpPr>
            <p:nvPr/>
          </p:nvSpPr>
          <p:spPr bwMode="auto">
            <a:xfrm>
              <a:off x="791" y="2067"/>
              <a:ext cx="18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8" name="Text Box 68"/>
            <p:cNvSpPr txBox="1">
              <a:spLocks noChangeArrowheads="1"/>
            </p:cNvSpPr>
            <p:nvPr/>
          </p:nvSpPr>
          <p:spPr bwMode="auto">
            <a:xfrm>
              <a:off x="1392" y="2955"/>
              <a:ext cx="18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(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9" name="Text Box 70"/>
            <p:cNvSpPr txBox="1">
              <a:spLocks noChangeArrowheads="1"/>
            </p:cNvSpPr>
            <p:nvPr/>
          </p:nvSpPr>
          <p:spPr bwMode="auto">
            <a:xfrm>
              <a:off x="2016" y="2643"/>
              <a:ext cx="361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int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40" name="Text Box 71"/>
            <p:cNvSpPr txBox="1">
              <a:spLocks noChangeArrowheads="1"/>
            </p:cNvSpPr>
            <p:nvPr/>
          </p:nvSpPr>
          <p:spPr bwMode="auto">
            <a:xfrm>
              <a:off x="1248" y="1692"/>
              <a:ext cx="23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41" name="Text Box 72"/>
            <p:cNvSpPr txBox="1">
              <a:spLocks noChangeArrowheads="1"/>
            </p:cNvSpPr>
            <p:nvPr/>
          </p:nvSpPr>
          <p:spPr bwMode="auto">
            <a:xfrm>
              <a:off x="1344" y="3795"/>
              <a:ext cx="18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Math A" pitchFamily="18" charset="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4934" name="矩形 1"/>
          <p:cNvSpPr/>
          <p:nvPr/>
        </p:nvSpPr>
        <p:spPr>
          <a:xfrm>
            <a:off x="454025" y="1209675"/>
            <a:ext cx="4041775" cy="190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i="1" dirty="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55260" y="-7620"/>
            <a:ext cx="36188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i="0">
                <a:latin typeface="Comic Sans MS" panose="030F0702030302020204" pitchFamily="66" charset="0"/>
                <a:cs typeface="Comic Sans MS" panose="030F0702030302020204" pitchFamily="66" charset="0"/>
              </a:rPr>
              <a:t>未优化时：每次</a:t>
            </a:r>
            <a:r>
              <a:rPr lang="en-US" altLang="zh-CN" sz="1800" i="0">
                <a:latin typeface="Comic Sans MS" panose="030F0702030302020204" pitchFamily="66" charset="0"/>
                <a:cs typeface="Comic Sans MS" panose="030F0702030302020204" pitchFamily="66" charset="0"/>
              </a:rPr>
              <a:t>reduce/shift</a:t>
            </a:r>
            <a:r>
              <a:rPr lang="zh-CN" altLang="en-US" sz="1800" i="0">
                <a:latin typeface="Comic Sans MS" panose="030F0702030302020204" pitchFamily="66" charset="0"/>
                <a:cs typeface="Comic Sans MS" panose="030F0702030302020204" pitchFamily="66" charset="0"/>
              </a:rPr>
              <a:t>之后</a:t>
            </a:r>
            <a:endParaRPr lang="zh-CN" altLang="en-US" sz="1800" i="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r>
              <a:rPr lang="zh-CN" altLang="en-US" sz="1800" i="0">
                <a:latin typeface="Comic Sans MS" panose="030F0702030302020204" pitchFamily="66" charset="0"/>
                <a:cs typeface="Comic Sans MS" panose="030F0702030302020204" pitchFamily="66" charset="0"/>
              </a:rPr>
              <a:t>回到</a:t>
            </a:r>
            <a:r>
              <a:rPr lang="en-US" altLang="zh-CN" sz="1800" i="0">
                <a:latin typeface="Comic Sans MS" panose="030F0702030302020204" pitchFamily="66" charset="0"/>
                <a:cs typeface="Comic Sans MS" panose="030F0702030302020204" pitchFamily="66" charset="0"/>
              </a:rPr>
              <a:t>start state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重新处理，</a:t>
            </a:r>
            <a:endParaRPr lang="zh-CN" altLang="en-US" sz="18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因为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stack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内容变化了！</a:t>
            </a:r>
            <a:endParaRPr lang="zh-CN" altLang="en-US" sz="18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3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10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13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165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200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232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269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309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344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377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69">
                                            <p:txEl>
                                              <p:charRg st="415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6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Predictive Parsing and Left Factoring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273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Recall the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 + E | T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T  int  | int * T | ( E )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Impossible to predict because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two productions start with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it is not clear how to predict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grammar must be </a:t>
            </a: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left-factored</a:t>
            </a:r>
            <a:r>
              <a:rPr lang="en-US" altLang="zh-CN" dirty="0">
                <a:ea typeface="宋体" panose="02010600030101010101" pitchFamily="2" charset="-122"/>
              </a:rPr>
              <a:t> before use for predictive parsing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1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3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7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10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14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178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Left-Factoring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600200"/>
            <a:ext cx="8305800" cy="1752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Recall the grammar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 + E | T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T  int  | int * T | ( E )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3764" name="Rectangle 4"/>
          <p:cNvSpPr/>
          <p:nvPr/>
        </p:nvSpPr>
        <p:spPr>
          <a:xfrm>
            <a:off x="457200" y="3505200"/>
            <a:ext cx="8305800" cy="2438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dirty="0">
                <a:ea typeface="宋体" panose="02010600030101010101" pitchFamily="2" charset="-122"/>
              </a:rPr>
              <a:t>Factor out common prefixes of productions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T X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X  + E | 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T  ( E ) | int Y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Y  * T |  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charRg st="5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charRg st="7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charRg st="9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bldLvl="2" uiExpand="1" build="p"/>
    </p:bldLst>
  </p:timing>
</p:sld>
</file>

<file path=ppt/tags/tag1.xml><?xml version="1.0" encoding="utf-8"?>
<p:tagLst xmlns:p="http://schemas.openxmlformats.org/presentationml/2006/main">
  <p:tag name="KSO_WM_UNIT_TABLE_BEAUTIFY" val="smartTable{e573c5a5-a5ad-43ab-9d72-d43f22da7ebe}"/>
</p:tagLst>
</file>

<file path=ppt/tags/tag2.xml><?xml version="1.0" encoding="utf-8"?>
<p:tagLst xmlns:p="http://schemas.openxmlformats.org/presentationml/2006/main">
  <p:tag name="KSO_WPP_MARK_KEY" val="8469fe34-92cb-440d-92ac-ab57c3f932a7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ath A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ath A" pitchFamily="18" charset="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20662</Words>
  <Application>WPS 演示</Application>
  <PresentationFormat>全屏显示(4:3)</PresentationFormat>
  <Paragraphs>1943</Paragraphs>
  <Slides>79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5" baseType="lpstr">
      <vt:lpstr>Arial</vt:lpstr>
      <vt:lpstr>宋体</vt:lpstr>
      <vt:lpstr>Wingdings</vt:lpstr>
      <vt:lpstr>Math A</vt:lpstr>
      <vt:lpstr>Segoe Print</vt:lpstr>
      <vt:lpstr>Times New Roman</vt:lpstr>
      <vt:lpstr>Comic Sans MS</vt:lpstr>
      <vt:lpstr>Symbol</vt:lpstr>
      <vt:lpstr>微软雅黑</vt:lpstr>
      <vt:lpstr>Arial Unicode MS</vt:lpstr>
      <vt:lpstr>等线</vt:lpstr>
      <vt:lpstr>Verdana</vt:lpstr>
      <vt:lpstr>cmsy10</vt:lpstr>
      <vt:lpstr>Century Gothic</vt:lpstr>
      <vt:lpstr>msam10</vt:lpstr>
      <vt:lpstr>icfp99</vt:lpstr>
      <vt:lpstr>Top-Down Parsing</vt:lpstr>
      <vt:lpstr>Outline</vt:lpstr>
      <vt:lpstr>Predictive Parsers</vt:lpstr>
      <vt:lpstr>LL(1) language. Example</vt:lpstr>
      <vt:lpstr>LL(1) language. Example</vt:lpstr>
      <vt:lpstr>LL(1) language. Example</vt:lpstr>
      <vt:lpstr>LL(1) Languages</vt:lpstr>
      <vt:lpstr>Predictive Parsing and Left Factoring</vt:lpstr>
      <vt:lpstr>Left-Factoring Example</vt:lpstr>
      <vt:lpstr>LL(1) Parsing Table Example</vt:lpstr>
      <vt:lpstr>LL(1) Parsing Table Example (Cont.)</vt:lpstr>
      <vt:lpstr>LL(1) Parsing Tables. Errors</vt:lpstr>
      <vt:lpstr>Using Parsing Tables</vt:lpstr>
      <vt:lpstr>LL(1) Parsing Example</vt:lpstr>
      <vt:lpstr>LL(1) Parsing Example</vt:lpstr>
      <vt:lpstr>LL(1) Parsing Algorithm</vt:lpstr>
      <vt:lpstr>Constructing Parsing Tables</vt:lpstr>
      <vt:lpstr>Top-Down Parsing. Review</vt:lpstr>
      <vt:lpstr>Top-Down Parsing. Review</vt:lpstr>
      <vt:lpstr>Top-Down Parsing. Review</vt:lpstr>
      <vt:lpstr>Top-Down Parsing. Review</vt:lpstr>
      <vt:lpstr>Predictive Parsing. Review</vt:lpstr>
      <vt:lpstr>Outline</vt:lpstr>
      <vt:lpstr>Constructing Predictive Parsing Tables</vt:lpstr>
      <vt:lpstr>Constructing Predictive Parsing Tables (Cont.)</vt:lpstr>
      <vt:lpstr>Computing First Sets</vt:lpstr>
      <vt:lpstr>First Sets. Example</vt:lpstr>
      <vt:lpstr>Computing Follow Sets</vt:lpstr>
      <vt:lpstr>Follow Sets. Example</vt:lpstr>
      <vt:lpstr>Constructing LL(1) Parsing Tables</vt:lpstr>
      <vt:lpstr>Constructing LL(1) Tables. Example</vt:lpstr>
      <vt:lpstr>LL(1) Parsing Table Example</vt:lpstr>
      <vt:lpstr>Outline</vt:lpstr>
      <vt:lpstr>Error Recovery</vt:lpstr>
      <vt:lpstr>Error Recovery (Insert a Token) </vt:lpstr>
      <vt:lpstr>Error Recovery (delete tokens)</vt:lpstr>
      <vt:lpstr>Notes on LL(1) Parsing Tables</vt:lpstr>
      <vt:lpstr>Summary </vt:lpstr>
      <vt:lpstr>Introduction to LR Parsing</vt:lpstr>
      <vt:lpstr>Bottom-Up Parsing(terminal串-&gt;no-terminals)</vt:lpstr>
      <vt:lpstr>An Introductory Example</vt:lpstr>
      <vt:lpstr>The Idea</vt:lpstr>
      <vt:lpstr>A Bottom-up Parse in Detail (1)</vt:lpstr>
      <vt:lpstr>A Bottom-up Parse in Detail (2)</vt:lpstr>
      <vt:lpstr>A Bottom-up Parse in Detail (3)</vt:lpstr>
      <vt:lpstr>A Bottom-up Parse in Detail (4)</vt:lpstr>
      <vt:lpstr>A Bottom-up Parse in Detail (5)</vt:lpstr>
      <vt:lpstr>A Bottom-up Parse in Detail (6)</vt:lpstr>
      <vt:lpstr>Important Fact #1</vt:lpstr>
      <vt:lpstr>Where Do Reductions Happen</vt:lpstr>
      <vt:lpstr>Notation</vt:lpstr>
      <vt:lpstr>Shift-Reduce Parsing</vt:lpstr>
      <vt:lpstr>Shift</vt:lpstr>
      <vt:lpstr>Reduce</vt:lpstr>
      <vt:lpstr>PowerPoint 演示文稿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Shift-Reduce Example</vt:lpstr>
      <vt:lpstr>The Stack</vt:lpstr>
      <vt:lpstr>Key Issue: When to Shift or Reduce?</vt:lpstr>
      <vt:lpstr>LR(1) Parsing. An Example 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Top-down Analysis</dc:title>
  <dc:creator>Binyu Zang</dc:creator>
  <cp:lastModifiedBy>李昱翰</cp:lastModifiedBy>
  <cp:revision>132</cp:revision>
  <dcterms:created xsi:type="dcterms:W3CDTF">2000-01-15T07:54:00Z</dcterms:created>
  <dcterms:modified xsi:type="dcterms:W3CDTF">2022-10-26T08:10:32Z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F26A2DE5FFB04661A272F8F464E750C0</vt:lpwstr>
  </property>
  <property fmtid="{D5CDD505-2E9C-101B-9397-08002B2CF9AE}" pid="3" name="KSOProductBuildVer">
    <vt:lpwstr>2052-11.1.0.12598</vt:lpwstr>
  </property>
</Properties>
</file>