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8" r:id="rId3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440" r:id="rId20"/>
    <p:sldId id="443" r:id="rId21"/>
    <p:sldId id="448" r:id="rId22"/>
    <p:sldId id="375" r:id="rId23"/>
    <p:sldId id="449" r:id="rId24"/>
    <p:sldId id="444" r:id="rId25"/>
    <p:sldId id="377" r:id="rId26"/>
    <p:sldId id="446" r:id="rId27"/>
    <p:sldId id="450" r:id="rId28"/>
    <p:sldId id="379" r:id="rId29"/>
    <p:sldId id="451" r:id="rId30"/>
    <p:sldId id="452" r:id="rId31"/>
    <p:sldId id="453" r:id="rId32"/>
    <p:sldId id="380" r:id="rId33"/>
    <p:sldId id="454" r:id="rId34"/>
    <p:sldId id="455" r:id="rId35"/>
    <p:sldId id="456" r:id="rId36"/>
    <p:sldId id="457" r:id="rId37"/>
    <p:sldId id="383" r:id="rId38"/>
    <p:sldId id="458" r:id="rId39"/>
    <p:sldId id="384" r:id="rId40"/>
    <p:sldId id="441" r:id="rId41"/>
    <p:sldId id="385" r:id="rId42"/>
    <p:sldId id="386" r:id="rId43"/>
    <p:sldId id="387" r:id="rId44"/>
    <p:sldId id="388" r:id="rId45"/>
    <p:sldId id="389" r:id="rId46"/>
    <p:sldId id="460" r:id="rId47"/>
    <p:sldId id="459" r:id="rId48"/>
    <p:sldId id="461" r:id="rId49"/>
    <p:sldId id="462" r:id="rId50"/>
    <p:sldId id="390" r:id="rId51"/>
    <p:sldId id="391" r:id="rId52"/>
    <p:sldId id="39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  <p:sldId id="481" r:id="rId72"/>
    <p:sldId id="482" r:id="rId73"/>
    <p:sldId id="483" r:id="rId74"/>
    <p:sldId id="484" r:id="rId75"/>
    <p:sldId id="485" r:id="rId76"/>
    <p:sldId id="486" r:id="rId77"/>
    <p:sldId id="487" r:id="rId78"/>
    <p:sldId id="488" r:id="rId79"/>
    <p:sldId id="489" r:id="rId80"/>
    <p:sldId id="490" r:id="rId81"/>
    <p:sldId id="491" r:id="rId82"/>
    <p:sldId id="492" r:id="rId83"/>
    <p:sldId id="493" r:id="rId84"/>
    <p:sldId id="494" r:id="rId85"/>
    <p:sldId id="495" r:id="rId86"/>
  </p:sldIdLst>
  <p:sldSz cx="9144000" cy="6858000" type="screen4x3"/>
  <p:notesSz cx="6858000" cy="9144000"/>
  <p:custDataLst>
    <p:tags r:id="rId9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3"/>
    <p:restoredTop sz="94252"/>
  </p:normalViewPr>
  <p:slideViewPr>
    <p:cSldViewPr showGuides="1">
      <p:cViewPr varScale="1">
        <p:scale>
          <a:sx n="94" d="100"/>
          <a:sy n="94" d="100"/>
        </p:scale>
        <p:origin x="97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gs" Target="tags/tag4.xml"/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18859A-BFDA-45D6-9019-61A51B9203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0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2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4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6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8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3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E278EE-82BA-4CA4-9757-40F372D7456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C52825-6147-46B8-B87A-E4D4E183498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Introduction to LR Parsing</a:t>
            </a:r>
            <a:endParaRPr lang="en-US" altLang="zh-CN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22532" name="AutoShape 3"/>
          <p:cNvCxnSpPr>
            <a:stCxn id="22536" idx="0"/>
            <a:endCxn id="22551" idx="2"/>
          </p:cNvCxnSpPr>
          <p:nvPr/>
        </p:nvCxnSpPr>
        <p:spPr>
          <a:xfrm flipV="1">
            <a:off x="3848100" y="3567113"/>
            <a:ext cx="1562100" cy="1019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33" name="Text Box 4"/>
          <p:cNvSpPr txBox="1"/>
          <p:nvPr/>
        </p:nvSpPr>
        <p:spPr>
          <a:xfrm>
            <a:off x="7086600" y="1524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2534" name="AutoShape 5"/>
          <p:cNvCxnSpPr>
            <a:stCxn id="22554" idx="0"/>
            <a:endCxn id="22533" idx="2"/>
          </p:cNvCxnSpPr>
          <p:nvPr/>
        </p:nvCxnSpPr>
        <p:spPr>
          <a:xfrm flipV="1">
            <a:off x="7239000" y="2043113"/>
            <a:ext cx="76200" cy="3405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35" name="AutoShape 6"/>
          <p:cNvCxnSpPr>
            <a:stCxn id="22557" idx="0"/>
            <a:endCxn id="22533" idx="2"/>
          </p:cNvCxnSpPr>
          <p:nvPr/>
        </p:nvCxnSpPr>
        <p:spPr>
          <a:xfrm flipH="1" flipV="1">
            <a:off x="7315200" y="2043113"/>
            <a:ext cx="552450" cy="2528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36" name="Text Box 7"/>
          <p:cNvSpPr txBox="1"/>
          <p:nvPr/>
        </p:nvSpPr>
        <p:spPr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2537" name="AutoShape 8"/>
          <p:cNvCxnSpPr>
            <a:stCxn id="22533" idx="2"/>
            <a:endCxn id="22539" idx="0"/>
          </p:cNvCxnSpPr>
          <p:nvPr/>
        </p:nvCxnSpPr>
        <p:spPr>
          <a:xfrm flipH="1">
            <a:off x="6724650" y="2043113"/>
            <a:ext cx="590550" cy="3405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38" name="Text Box 9"/>
          <p:cNvSpPr txBox="1"/>
          <p:nvPr/>
        </p:nvSpPr>
        <p:spPr>
          <a:xfrm>
            <a:off x="7544435" y="5448300"/>
            <a:ext cx="9048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2539" name="Text Box 10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2540" name="AutoShape 11"/>
          <p:cNvCxnSpPr>
            <a:stCxn id="22536" idx="2"/>
            <a:endCxn id="22543" idx="0"/>
          </p:cNvCxnSpPr>
          <p:nvPr/>
        </p:nvCxnSpPr>
        <p:spPr>
          <a:xfrm>
            <a:off x="3848100" y="5105400"/>
            <a:ext cx="57785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41" name="Text Box 12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2542" name="AutoShape 13"/>
          <p:cNvCxnSpPr>
            <a:stCxn id="22551" idx="2"/>
            <a:endCxn id="22541" idx="0"/>
          </p:cNvCxnSpPr>
          <p:nvPr/>
        </p:nvCxnSpPr>
        <p:spPr>
          <a:xfrm flipH="1">
            <a:off x="4514850" y="3567113"/>
            <a:ext cx="89535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43" name="Text Box 14"/>
          <p:cNvSpPr txBox="1"/>
          <p:nvPr/>
        </p:nvSpPr>
        <p:spPr>
          <a:xfrm>
            <a:off x="3505200" y="5448300"/>
            <a:ext cx="8007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2544" name="Text Box 15"/>
          <p:cNvSpPr txBox="1"/>
          <p:nvPr/>
        </p:nvSpPr>
        <p:spPr>
          <a:xfrm>
            <a:off x="5314950" y="5448300"/>
            <a:ext cx="7880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2545" name="AutoShape 16"/>
          <p:cNvCxnSpPr>
            <a:stCxn id="22559" idx="0"/>
            <a:endCxn id="22551" idx="2"/>
          </p:cNvCxnSpPr>
          <p:nvPr/>
        </p:nvCxnSpPr>
        <p:spPr>
          <a:xfrm flipH="1" flipV="1">
            <a:off x="5410200" y="3567113"/>
            <a:ext cx="209550" cy="10429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46" name="Text Box 17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2547" name="Text Box 18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2548" name="Text Box 19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22549" name="Text Box 20"/>
          <p:cNvSpPr txBox="1"/>
          <p:nvPr/>
        </p:nvSpPr>
        <p:spPr>
          <a:xfrm>
            <a:off x="609600" y="1600200"/>
            <a:ext cx="2449513" cy="2647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 + (E)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 + (E)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22550" name="AutoShape 21"/>
          <p:cNvCxnSpPr>
            <a:stCxn id="22551" idx="2"/>
            <a:endCxn id="22546" idx="0"/>
          </p:cNvCxnSpPr>
          <p:nvPr/>
        </p:nvCxnSpPr>
        <p:spPr>
          <a:xfrm flipH="1">
            <a:off x="5029200" y="3567113"/>
            <a:ext cx="3810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51" name="Text Box 22"/>
          <p:cNvSpPr txBox="1"/>
          <p:nvPr/>
        </p:nvSpPr>
        <p:spPr>
          <a:xfrm>
            <a:off x="5181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2552" name="AutoShape 23"/>
          <p:cNvCxnSpPr>
            <a:stCxn id="22533" idx="2"/>
            <a:endCxn id="22551" idx="0"/>
          </p:cNvCxnSpPr>
          <p:nvPr/>
        </p:nvCxnSpPr>
        <p:spPr>
          <a:xfrm flipH="1">
            <a:off x="5410200" y="2043113"/>
            <a:ext cx="1905000" cy="1004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553" name="AutoShape 24"/>
          <p:cNvCxnSpPr>
            <a:stCxn id="22533" idx="2"/>
            <a:endCxn id="22547" idx="0"/>
          </p:cNvCxnSpPr>
          <p:nvPr/>
        </p:nvCxnSpPr>
        <p:spPr>
          <a:xfrm>
            <a:off x="7315200" y="2043113"/>
            <a:ext cx="1143000" cy="3405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54" name="Text Box 25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2555" name="Text Box 26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2556" name="AutoShape 27"/>
          <p:cNvCxnSpPr>
            <a:stCxn id="22551" idx="2"/>
            <a:endCxn id="22555" idx="0"/>
          </p:cNvCxnSpPr>
          <p:nvPr/>
        </p:nvCxnSpPr>
        <p:spPr>
          <a:xfrm>
            <a:off x="5410200" y="3567113"/>
            <a:ext cx="7239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57" name="Text Box 28"/>
          <p:cNvSpPr txBox="1"/>
          <p:nvPr/>
        </p:nvSpPr>
        <p:spPr>
          <a:xfrm>
            <a:off x="7639050" y="4572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2558" name="AutoShape 29"/>
          <p:cNvCxnSpPr>
            <a:stCxn id="22538" idx="0"/>
            <a:endCxn id="22557" idx="2"/>
          </p:cNvCxnSpPr>
          <p:nvPr/>
        </p:nvCxnSpPr>
        <p:spPr>
          <a:xfrm flipH="1" flipV="1">
            <a:off x="7867650" y="5091430"/>
            <a:ext cx="129540" cy="3568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59" name="Text Box 30"/>
          <p:cNvSpPr txBox="1"/>
          <p:nvPr/>
        </p:nvSpPr>
        <p:spPr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2560" name="AutoShape 31"/>
          <p:cNvCxnSpPr>
            <a:stCxn id="22544" idx="0"/>
            <a:endCxn id="22559" idx="2"/>
          </p:cNvCxnSpPr>
          <p:nvPr/>
        </p:nvCxnSpPr>
        <p:spPr>
          <a:xfrm flipH="1" flipV="1">
            <a:off x="5619750" y="5129530"/>
            <a:ext cx="89535" cy="3187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12352" name="Text Box 32"/>
          <p:cNvSpPr txBox="1"/>
          <p:nvPr/>
        </p:nvSpPr>
        <p:spPr>
          <a:xfrm>
            <a:off x="152400" y="4572000"/>
            <a:ext cx="3352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 rightmost derivation in reverse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12353" name="Line 33"/>
          <p:cNvSpPr/>
          <p:nvPr/>
        </p:nvSpPr>
        <p:spPr>
          <a:xfrm flipV="1">
            <a:off x="381000" y="1752600"/>
            <a:ext cx="0" cy="2362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63" name="矩形 34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Important Fact #1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33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Important Fact #1 about bottom-up parsing: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An LR parser traces a rightmost derivation in reverse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charRg st="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charRg st="4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Where Do Reductions Happen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43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Important Fact #1 has an interesting consequence: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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be a step of a bottom-up parse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Assume the next reduction is by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A 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Then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is a string of terminals !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Why?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Because A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 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is a step in a right-most derivation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16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Idea: Split string into two substrings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Right substring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string of terminals</a:t>
            </a:r>
            <a:r>
              <a:rPr lang="en-US" altLang="zh-CN" dirty="0">
                <a:ea typeface="宋体" panose="02010600030101010101" pitchFamily="2" charset="-122"/>
              </a:rPr>
              <a:t>) is as yet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unexamined by parser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Left substring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has terminals and non-terminals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dividing point is marked by a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99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not part of the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Initially, all input is unexamined: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. . .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Parsing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Bottom-up parsing uses only two kinds of actions: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Shift</a:t>
            </a: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Reduce</a:t>
            </a:r>
            <a:endParaRPr lang="en-US" altLang="zh-CN" i="1" dirty="0">
              <a:ea typeface="宋体" panose="02010600030101010101" pitchFamily="2" charset="-122"/>
            </a:endParaRPr>
          </a:p>
          <a:p>
            <a:endParaRPr lang="zh-CN" altLang="en-US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i="1" dirty="0">
                <a:ea typeface="宋体" panose="02010600030101010101" pitchFamily="2" charset="-122"/>
              </a:rPr>
              <a:t>Shift: </a:t>
            </a:r>
            <a:r>
              <a:rPr lang="en-US" altLang="zh-CN" dirty="0">
                <a:ea typeface="宋体" panose="02010600030101010101" pitchFamily="2" charset="-122"/>
              </a:rPr>
              <a:t>Move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one place to the right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Shifts a terminal to the left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E + (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int )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3400" y="3063875"/>
            <a:ext cx="23939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 + (int </a:t>
            </a:r>
            <a:r>
              <a:rPr lang="en-US" altLang="zh-CN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i="1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Reduce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i="1" dirty="0">
                <a:ea typeface="宋体" panose="02010600030101010101" pitchFamily="2" charset="-122"/>
              </a:rPr>
              <a:t>Reduce:</a:t>
            </a:r>
            <a:r>
              <a:rPr lang="en-US" altLang="zh-CN" dirty="0">
                <a:ea typeface="宋体" panose="02010600030101010101" pitchFamily="2" charset="-122"/>
              </a:rPr>
              <a:t> Apply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inverse production</a:t>
            </a:r>
            <a:r>
              <a:rPr lang="en-US" altLang="zh-CN" dirty="0">
                <a:ea typeface="宋体" panose="02010600030101010101" pitchFamily="2" charset="-122"/>
              </a:rPr>
              <a:t> at the right end of the left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is a production, then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			E + (</a:t>
            </a:r>
            <a:r>
              <a:rPr lang="en-US" altLang="zh-CN" u="sng" dirty="0">
                <a:solidFill>
                  <a:schemeClr val="accent2"/>
                </a:solidFill>
                <a:ea typeface="宋体" panose="02010600030101010101" pitchFamily="2" charset="-122"/>
              </a:rPr>
              <a:t>E + ( E )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3463" y="3479800"/>
            <a:ext cx="19383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E +(</a:t>
            </a:r>
            <a:r>
              <a:rPr lang="en-US" altLang="zh-CN" u="sng" dirty="0">
                <a:solidFill>
                  <a:srgbClr val="3333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 )</a:t>
            </a: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int + (int) + (int)$  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Text Box 5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6870" name="Text Box 6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6871" name="Text Box 7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6872" name="Text Box 8"/>
          <p:cNvSpPr txBox="1"/>
          <p:nvPr/>
        </p:nvSpPr>
        <p:spPr>
          <a:xfrm>
            <a:off x="6096000" y="5448300"/>
            <a:ext cx="6426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6873" name="Text Box 9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6874" name="Text Box 10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6875" name="Text Box 11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6876" name="Text Box 12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6877" name="Line 14"/>
          <p:cNvSpPr/>
          <p:nvPr/>
        </p:nvSpPr>
        <p:spPr>
          <a:xfrm>
            <a:off x="4648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Shift-Reduce Example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 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18" name="Text Box 6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19" name="Text Box 7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20" name="Text Box 8"/>
          <p:cNvSpPr txBox="1"/>
          <p:nvPr/>
        </p:nvSpPr>
        <p:spPr>
          <a:xfrm>
            <a:off x="6096000" y="5448300"/>
            <a:ext cx="800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21" name="Text Box 9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22" name="Text Box 10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23" name="Text Box 11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24" name="Text Box 12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38925" name="Line 14"/>
          <p:cNvSpPr/>
          <p:nvPr/>
        </p:nvSpPr>
        <p:spPr>
          <a:xfrm>
            <a:off x="4648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8926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Text Box 5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Text Box 6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Text Box 7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Text Box 8"/>
          <p:cNvSpPr txBox="1"/>
          <p:nvPr/>
        </p:nvSpPr>
        <p:spPr>
          <a:xfrm>
            <a:off x="6096000" y="5448300"/>
            <a:ext cx="852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69" name="Text Box 9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70" name="Text Box 10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71" name="Text Box 11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72" name="Text Box 12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0973" name="Line 14"/>
          <p:cNvSpPr/>
          <p:nvPr/>
        </p:nvSpPr>
        <p:spPr>
          <a:xfrm>
            <a:off x="5410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09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Bottom-Up Parsing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Bottom-up parsing is more general than top-down parsing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just as efficient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Builds on ideas in top-down parsing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Preferred method in practice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Also called LR parsing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 means that tokens are read left to right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 means that it constructs a rightmost derivation !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3012" name="Text Box 4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Text Box 5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Text Box 6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3015" name="Text Box 7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3016" name="Text Box 8"/>
          <p:cNvSpPr txBox="1"/>
          <p:nvPr/>
        </p:nvSpPr>
        <p:spPr>
          <a:xfrm>
            <a:off x="6096000" y="5448300"/>
            <a:ext cx="7626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3017" name="Text Box 9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3018" name="Text Box 10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Text Box 11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3020" name="Text Box 12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3021" name="Line 14"/>
          <p:cNvSpPr/>
          <p:nvPr/>
        </p:nvSpPr>
        <p:spPr>
          <a:xfrm>
            <a:off x="5410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30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5063" name="AutoShape 7"/>
          <p:cNvCxnSpPr>
            <a:stCxn id="45060" idx="2"/>
            <a:endCxn id="45065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5064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5065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5066" name="Text Box 10"/>
          <p:cNvSpPr txBox="1"/>
          <p:nvPr/>
        </p:nvSpPr>
        <p:spPr>
          <a:xfrm>
            <a:off x="6096000" y="5448300"/>
            <a:ext cx="7626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5067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5068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5069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5070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5071" name="Line 16"/>
          <p:cNvSpPr/>
          <p:nvPr/>
        </p:nvSpPr>
        <p:spPr>
          <a:xfrm>
            <a:off x="5410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507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7110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7111" name="AutoShape 7"/>
          <p:cNvCxnSpPr>
            <a:stCxn id="47108" idx="2"/>
            <a:endCxn id="47113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7112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7113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7114" name="Text Box 10"/>
          <p:cNvSpPr txBox="1"/>
          <p:nvPr/>
        </p:nvSpPr>
        <p:spPr>
          <a:xfrm>
            <a:off x="6096000" y="5448300"/>
            <a:ext cx="772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7115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7116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7117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7118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7119" name="Line 16"/>
          <p:cNvSpPr/>
          <p:nvPr/>
        </p:nvSpPr>
        <p:spPr>
          <a:xfrm>
            <a:off x="5410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712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(int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9156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58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49159" name="AutoShape 7"/>
          <p:cNvCxnSpPr>
            <a:stCxn id="49156" idx="2"/>
            <a:endCxn id="49161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9160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61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62" name="Text Box 10"/>
          <p:cNvSpPr txBox="1"/>
          <p:nvPr/>
        </p:nvSpPr>
        <p:spPr>
          <a:xfrm>
            <a:off x="6096000" y="5448300"/>
            <a:ext cx="742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63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64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65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66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49167" name="Line 16"/>
          <p:cNvSpPr/>
          <p:nvPr/>
        </p:nvSpPr>
        <p:spPr>
          <a:xfrm>
            <a:off x="68580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916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1207" name="AutoShape 7"/>
          <p:cNvCxnSpPr>
            <a:stCxn id="51204" idx="2"/>
            <a:endCxn id="51209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08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09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0" name="Text Box 10"/>
          <p:cNvSpPr txBox="1"/>
          <p:nvPr/>
        </p:nvSpPr>
        <p:spPr>
          <a:xfrm>
            <a:off x="6096000" y="5448300"/>
            <a:ext cx="7219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1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2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3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4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5" name="Line 16"/>
          <p:cNvSpPr/>
          <p:nvPr/>
        </p:nvSpPr>
        <p:spPr>
          <a:xfrm>
            <a:off x="68580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121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  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3255" name="AutoShape 7"/>
          <p:cNvCxnSpPr>
            <a:stCxn id="53252" idx="2"/>
            <a:endCxn id="53257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3256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57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58" name="Text Box 10"/>
          <p:cNvSpPr txBox="1"/>
          <p:nvPr/>
        </p:nvSpPr>
        <p:spPr>
          <a:xfrm>
            <a:off x="6096000" y="5448300"/>
            <a:ext cx="7029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59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60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61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62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63" name="Text Box 15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3264" name="AutoShape 16"/>
          <p:cNvCxnSpPr>
            <a:stCxn id="53258" idx="0"/>
            <a:endCxn id="53263" idx="2"/>
          </p:cNvCxnSpPr>
          <p:nvPr/>
        </p:nvCxnSpPr>
        <p:spPr>
          <a:xfrm flipH="1" flipV="1">
            <a:off x="6400800" y="5067300"/>
            <a:ext cx="4699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3265" name="Line 18"/>
          <p:cNvSpPr/>
          <p:nvPr/>
        </p:nvSpPr>
        <p:spPr>
          <a:xfrm>
            <a:off x="68580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3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1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2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03" name="AutoShape 7"/>
          <p:cNvCxnSpPr>
            <a:stCxn id="55300" idx="2"/>
            <a:endCxn id="55305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04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5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6" name="Text Box 10"/>
          <p:cNvSpPr txBox="1"/>
          <p:nvPr/>
        </p:nvSpPr>
        <p:spPr>
          <a:xfrm>
            <a:off x="6096000" y="5448300"/>
            <a:ext cx="772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7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8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9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10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11" name="Text Box 15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12" name="AutoShape 16"/>
          <p:cNvCxnSpPr>
            <a:stCxn id="55306" idx="0"/>
            <a:endCxn id="55311" idx="2"/>
          </p:cNvCxnSpPr>
          <p:nvPr/>
        </p:nvCxnSpPr>
        <p:spPr>
          <a:xfrm flipH="1" flipV="1">
            <a:off x="6400800" y="5067300"/>
            <a:ext cx="8128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13" name="Line 18"/>
          <p:cNvSpPr/>
          <p:nvPr/>
        </p:nvSpPr>
        <p:spPr>
          <a:xfrm>
            <a:off x="68580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5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(E)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7351" name="AutoShape 8"/>
          <p:cNvCxnSpPr>
            <a:stCxn id="57348" idx="2"/>
            <a:endCxn id="57353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52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3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4" name="Text Box 12"/>
          <p:cNvSpPr txBox="1"/>
          <p:nvPr/>
        </p:nvSpPr>
        <p:spPr>
          <a:xfrm>
            <a:off x="6096000" y="5448300"/>
            <a:ext cx="6629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5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6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7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8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9" name="Text Box 21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7360" name="AutoShape 22"/>
          <p:cNvCxnSpPr>
            <a:stCxn id="57354" idx="0"/>
            <a:endCxn id="57359" idx="2"/>
          </p:cNvCxnSpPr>
          <p:nvPr/>
        </p:nvCxnSpPr>
        <p:spPr>
          <a:xfrm flipH="1" flipV="1">
            <a:off x="6400800" y="5067300"/>
            <a:ext cx="2667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61" name="Line 24"/>
          <p:cNvSpPr/>
          <p:nvPr/>
        </p:nvSpPr>
        <p:spPr>
          <a:xfrm>
            <a:off x="70866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7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9399" name="AutoShape 8"/>
          <p:cNvCxnSpPr>
            <a:stCxn id="59396" idx="2"/>
            <a:endCxn id="59401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400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12"/>
          <p:cNvSpPr txBox="1"/>
          <p:nvPr/>
        </p:nvSpPr>
        <p:spPr>
          <a:xfrm>
            <a:off x="6096000" y="5448300"/>
            <a:ext cx="652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21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9408" name="AutoShape 22"/>
          <p:cNvCxnSpPr>
            <a:stCxn id="59402" idx="0"/>
            <a:endCxn id="59407" idx="2"/>
          </p:cNvCxnSpPr>
          <p:nvPr/>
        </p:nvCxnSpPr>
        <p:spPr>
          <a:xfrm flipH="1" flipV="1">
            <a:off x="6400800" y="5067300"/>
            <a:ext cx="2159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409" name="Line 24"/>
          <p:cNvSpPr/>
          <p:nvPr/>
        </p:nvSpPr>
        <p:spPr>
          <a:xfrm>
            <a:off x="70866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9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endParaRPr lang="en-US" altLang="zh-CN" sz="2000" dirty="0">
              <a:latin typeface="cmsy10" pitchFamily="34" charset="0"/>
              <a:ea typeface="宋体" panose="02010600030101010101" pitchFamily="2" charset="-122"/>
            </a:endParaRPr>
          </a:p>
        </p:txBody>
      </p:sp>
      <p:cxnSp>
        <p:nvCxnSpPr>
          <p:cNvPr id="61444" name="AutoShape 4"/>
          <p:cNvCxnSpPr>
            <a:stCxn id="61445" idx="0"/>
            <a:endCxn id="61457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45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47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48" name="AutoShape 8"/>
          <p:cNvCxnSpPr>
            <a:stCxn id="61445" idx="2"/>
            <a:endCxn id="61451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49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50" name="AutoShape 10"/>
          <p:cNvCxnSpPr>
            <a:stCxn id="61457" idx="2"/>
            <a:endCxn id="61449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51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52" name="Text Box 12"/>
          <p:cNvSpPr txBox="1"/>
          <p:nvPr/>
        </p:nvSpPr>
        <p:spPr>
          <a:xfrm>
            <a:off x="6096000" y="5448300"/>
            <a:ext cx="652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53" name="AutoShape 13"/>
          <p:cNvCxnSpPr>
            <a:stCxn id="61461" idx="0"/>
            <a:endCxn id="61457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54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55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56" name="AutoShape 16"/>
          <p:cNvCxnSpPr>
            <a:stCxn id="61457" idx="2"/>
            <a:endCxn id="61454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57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58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59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60" name="AutoShape 20"/>
          <p:cNvCxnSpPr>
            <a:stCxn id="61457" idx="2"/>
            <a:endCxn id="61459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61" name="Text Box 21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62" name="AutoShape 22"/>
          <p:cNvCxnSpPr>
            <a:stCxn id="61452" idx="0"/>
            <a:endCxn id="61461" idx="2"/>
          </p:cNvCxnSpPr>
          <p:nvPr/>
        </p:nvCxnSpPr>
        <p:spPr>
          <a:xfrm flipH="1" flipV="1">
            <a:off x="6400800" y="5067300"/>
            <a:ext cx="2159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63" name="Line 24"/>
          <p:cNvSpPr/>
          <p:nvPr/>
        </p:nvSpPr>
        <p:spPr>
          <a:xfrm>
            <a:off x="70866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146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 Introductory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51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LR parsers don’t need left-factored grammars and can also handle left-recursive grammars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Consider the following grammar: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	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Why is this not LL(1)?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Consider the string: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int + ( int ) + ( int 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2520" y="490664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左递归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9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2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2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5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6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84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cxnSp>
        <p:nvCxnSpPr>
          <p:cNvPr id="63492" name="AutoShape 4"/>
          <p:cNvCxnSpPr>
            <a:stCxn id="63493" idx="0"/>
            <a:endCxn id="63505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493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3495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3496" name="AutoShape 8"/>
          <p:cNvCxnSpPr>
            <a:stCxn id="63493" idx="2"/>
            <a:endCxn id="63499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497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3498" name="AutoShape 10"/>
          <p:cNvCxnSpPr>
            <a:stCxn id="63505" idx="2"/>
            <a:endCxn id="63497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499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3500" name="Text Box 12"/>
          <p:cNvSpPr txBox="1"/>
          <p:nvPr/>
        </p:nvSpPr>
        <p:spPr>
          <a:xfrm>
            <a:off x="6096000" y="5448300"/>
            <a:ext cx="742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3501" name="AutoShape 13"/>
          <p:cNvCxnSpPr>
            <a:stCxn id="63509" idx="0"/>
            <a:endCxn id="63505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502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3503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3504" name="AutoShape 16"/>
          <p:cNvCxnSpPr>
            <a:stCxn id="63505" idx="2"/>
            <a:endCxn id="63502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505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3506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3507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3508" name="AutoShape 20"/>
          <p:cNvCxnSpPr>
            <a:stCxn id="63505" idx="2"/>
            <a:endCxn id="63507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509" name="Text Box 21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3510" name="AutoShape 22"/>
          <p:cNvCxnSpPr>
            <a:stCxn id="63500" idx="0"/>
            <a:endCxn id="63509" idx="2"/>
          </p:cNvCxnSpPr>
          <p:nvPr/>
        </p:nvCxnSpPr>
        <p:spPr>
          <a:xfrm flipH="1" flipV="1">
            <a:off x="6400800" y="5067300"/>
            <a:ext cx="66675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511" name="Line 24"/>
          <p:cNvSpPr/>
          <p:nvPr/>
        </p:nvSpPr>
        <p:spPr>
          <a:xfrm>
            <a:off x="70866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351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(int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cxnSp>
        <p:nvCxnSpPr>
          <p:cNvPr id="65540" name="AutoShape 4"/>
          <p:cNvCxnSpPr>
            <a:stCxn id="65541" idx="0"/>
            <a:endCxn id="65553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5541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5543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5544" name="AutoShape 8"/>
          <p:cNvCxnSpPr>
            <a:stCxn id="65541" idx="2"/>
            <a:endCxn id="65547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5545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5546" name="AutoShape 10"/>
          <p:cNvCxnSpPr>
            <a:stCxn id="65553" idx="2"/>
            <a:endCxn id="65545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5547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5548" name="Text Box 12"/>
          <p:cNvSpPr txBox="1"/>
          <p:nvPr/>
        </p:nvSpPr>
        <p:spPr>
          <a:xfrm>
            <a:off x="6096000" y="5448300"/>
            <a:ext cx="6629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5549" name="AutoShape 13"/>
          <p:cNvCxnSpPr>
            <a:stCxn id="65557" idx="0"/>
            <a:endCxn id="65553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5550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5551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5552" name="AutoShape 16"/>
          <p:cNvCxnSpPr>
            <a:stCxn id="65553" idx="2"/>
            <a:endCxn id="65550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5553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5554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5555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5556" name="AutoShape 20"/>
          <p:cNvCxnSpPr>
            <a:stCxn id="65553" idx="2"/>
            <a:endCxn id="65555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5557" name="Text Box 21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5558" name="AutoShape 22"/>
          <p:cNvCxnSpPr>
            <a:stCxn id="65548" idx="0"/>
            <a:endCxn id="65557" idx="2"/>
          </p:cNvCxnSpPr>
          <p:nvPr/>
        </p:nvCxnSpPr>
        <p:spPr>
          <a:xfrm flipH="1" flipV="1">
            <a:off x="6400800" y="5067300"/>
            <a:ext cx="2667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5559" name="Line 24"/>
          <p:cNvSpPr/>
          <p:nvPr/>
        </p:nvSpPr>
        <p:spPr>
          <a:xfrm>
            <a:off x="86868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556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67588" name="AutoShape 4"/>
          <p:cNvCxnSpPr>
            <a:stCxn id="67589" idx="0"/>
            <a:endCxn id="67601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589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7591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7592" name="AutoShape 8"/>
          <p:cNvCxnSpPr>
            <a:stCxn id="67589" idx="2"/>
            <a:endCxn id="67595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593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7594" name="AutoShape 10"/>
          <p:cNvCxnSpPr>
            <a:stCxn id="67601" idx="2"/>
            <a:endCxn id="67593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595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7596" name="Text Box 12"/>
          <p:cNvSpPr txBox="1"/>
          <p:nvPr/>
        </p:nvSpPr>
        <p:spPr>
          <a:xfrm>
            <a:off x="6096000" y="5448300"/>
            <a:ext cx="6426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7597" name="AutoShape 13"/>
          <p:cNvCxnSpPr>
            <a:stCxn id="67605" idx="0"/>
            <a:endCxn id="67601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598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7599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7600" name="AutoShape 16"/>
          <p:cNvCxnSpPr>
            <a:stCxn id="67601" idx="2"/>
            <a:endCxn id="67598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01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7602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7603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7604" name="AutoShape 20"/>
          <p:cNvCxnSpPr>
            <a:stCxn id="67601" idx="2"/>
            <a:endCxn id="67603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05" name="Text Box 23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7606" name="AutoShape 24"/>
          <p:cNvCxnSpPr>
            <a:stCxn id="67596" idx="0"/>
            <a:endCxn id="67605" idx="2"/>
          </p:cNvCxnSpPr>
          <p:nvPr/>
        </p:nvCxnSpPr>
        <p:spPr>
          <a:xfrm flipH="1" flipV="1">
            <a:off x="6400800" y="5067300"/>
            <a:ext cx="1651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7607" name="Line 26"/>
          <p:cNvSpPr/>
          <p:nvPr/>
        </p:nvSpPr>
        <p:spPr>
          <a:xfrm>
            <a:off x="86868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760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69636" name="AutoShape 4"/>
          <p:cNvCxnSpPr>
            <a:stCxn id="69637" idx="0"/>
            <a:endCxn id="69649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9637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9638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9639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9640" name="AutoShape 8"/>
          <p:cNvCxnSpPr>
            <a:stCxn id="69637" idx="2"/>
            <a:endCxn id="69643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9641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9642" name="AutoShape 10"/>
          <p:cNvCxnSpPr>
            <a:stCxn id="69649" idx="2"/>
            <a:endCxn id="69641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9643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9644" name="Text Box 12"/>
          <p:cNvSpPr txBox="1"/>
          <p:nvPr/>
        </p:nvSpPr>
        <p:spPr>
          <a:xfrm>
            <a:off x="6096000" y="5448300"/>
            <a:ext cx="711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9645" name="AutoShape 13"/>
          <p:cNvCxnSpPr>
            <a:stCxn id="69655" idx="0"/>
            <a:endCxn id="69649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9646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9647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9648" name="AutoShape 16"/>
          <p:cNvCxnSpPr>
            <a:stCxn id="69649" idx="2"/>
            <a:endCxn id="69646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9649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9650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9651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9652" name="AutoShape 20"/>
          <p:cNvCxnSpPr>
            <a:stCxn id="69649" idx="2"/>
            <a:endCxn id="69651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9653" name="Text Box 21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9654" name="AutoShape 22"/>
          <p:cNvCxnSpPr>
            <a:stCxn id="69638" idx="0"/>
            <a:endCxn id="69653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9655" name="Text Box 23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9656" name="AutoShape 24"/>
          <p:cNvCxnSpPr>
            <a:stCxn id="69644" idx="0"/>
            <a:endCxn id="69655" idx="2"/>
          </p:cNvCxnSpPr>
          <p:nvPr/>
        </p:nvCxnSpPr>
        <p:spPr>
          <a:xfrm flipH="1" flipV="1">
            <a:off x="6400800" y="5067300"/>
            <a:ext cx="51435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9657" name="Line 26"/>
          <p:cNvSpPr/>
          <p:nvPr/>
        </p:nvSpPr>
        <p:spPr>
          <a:xfrm>
            <a:off x="86868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96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71684" name="AutoShape 4"/>
          <p:cNvCxnSpPr>
            <a:stCxn id="71685" idx="0"/>
            <a:endCxn id="71697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685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1686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1687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1688" name="AutoShape 8"/>
          <p:cNvCxnSpPr>
            <a:stCxn id="71685" idx="2"/>
            <a:endCxn id="71691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689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1690" name="AutoShape 10"/>
          <p:cNvCxnSpPr>
            <a:stCxn id="71697" idx="2"/>
            <a:endCxn id="71689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691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1692" name="Text Box 12"/>
          <p:cNvSpPr txBox="1"/>
          <p:nvPr/>
        </p:nvSpPr>
        <p:spPr>
          <a:xfrm>
            <a:off x="6096000" y="5448300"/>
            <a:ext cx="772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1693" name="AutoShape 13"/>
          <p:cNvCxnSpPr>
            <a:stCxn id="71703" idx="0"/>
            <a:endCxn id="71697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694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1695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1696" name="AutoShape 16"/>
          <p:cNvCxnSpPr>
            <a:stCxn id="71697" idx="2"/>
            <a:endCxn id="71694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697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1698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1699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1700" name="AutoShape 20"/>
          <p:cNvCxnSpPr>
            <a:stCxn id="71697" idx="2"/>
            <a:endCxn id="71699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01" name="Text Box 21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1702" name="AutoShape 22"/>
          <p:cNvCxnSpPr>
            <a:stCxn id="71686" idx="0"/>
            <a:endCxn id="71701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03" name="Text Box 23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1704" name="AutoShape 24"/>
          <p:cNvCxnSpPr>
            <a:stCxn id="71692" idx="0"/>
            <a:endCxn id="71703" idx="2"/>
          </p:cNvCxnSpPr>
          <p:nvPr/>
        </p:nvCxnSpPr>
        <p:spPr>
          <a:xfrm flipH="1" flipV="1">
            <a:off x="6400800" y="5067300"/>
            <a:ext cx="8128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05" name="Line 26"/>
          <p:cNvSpPr/>
          <p:nvPr/>
        </p:nvSpPr>
        <p:spPr>
          <a:xfrm>
            <a:off x="86868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17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(E)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73732" name="AutoShape 4"/>
          <p:cNvCxnSpPr>
            <a:stCxn id="73733" idx="0"/>
            <a:endCxn id="73745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3733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3734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3735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3736" name="AutoShape 8"/>
          <p:cNvCxnSpPr>
            <a:stCxn id="73733" idx="2"/>
            <a:endCxn id="73739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3737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3738" name="AutoShape 10"/>
          <p:cNvCxnSpPr>
            <a:stCxn id="73745" idx="2"/>
            <a:endCxn id="73737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3739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3740" name="Text Box 12"/>
          <p:cNvSpPr txBox="1"/>
          <p:nvPr/>
        </p:nvSpPr>
        <p:spPr>
          <a:xfrm>
            <a:off x="6096000" y="5448300"/>
            <a:ext cx="6426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3741" name="AutoShape 13"/>
          <p:cNvCxnSpPr>
            <a:stCxn id="73751" idx="0"/>
            <a:endCxn id="73745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3742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3743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3744" name="AutoShape 16"/>
          <p:cNvCxnSpPr>
            <a:stCxn id="73745" idx="2"/>
            <a:endCxn id="73742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3745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3746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3747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3748" name="AutoShape 20"/>
          <p:cNvCxnSpPr>
            <a:stCxn id="73745" idx="2"/>
            <a:endCxn id="73747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3749" name="Text Box 21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3750" name="AutoShape 22"/>
          <p:cNvCxnSpPr>
            <a:stCxn id="73734" idx="0"/>
            <a:endCxn id="73749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3751" name="Text Box 23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3752" name="AutoShape 24"/>
          <p:cNvCxnSpPr>
            <a:stCxn id="73740" idx="0"/>
            <a:endCxn id="73751" idx="2"/>
          </p:cNvCxnSpPr>
          <p:nvPr/>
        </p:nvCxnSpPr>
        <p:spPr>
          <a:xfrm flipH="1" flipV="1">
            <a:off x="6400800" y="5067300"/>
            <a:ext cx="1651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3753" name="Line 26"/>
          <p:cNvSpPr/>
          <p:nvPr/>
        </p:nvSpPr>
        <p:spPr>
          <a:xfrm>
            <a:off x="89154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37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cxnSp>
        <p:nvCxnSpPr>
          <p:cNvPr id="75780" name="AutoShape 4"/>
          <p:cNvCxnSpPr>
            <a:stCxn id="75781" idx="0"/>
            <a:endCxn id="75793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5781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2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3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5784" name="AutoShape 8"/>
          <p:cNvCxnSpPr>
            <a:stCxn id="75781" idx="2"/>
            <a:endCxn id="75787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5785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5786" name="AutoShape 10"/>
          <p:cNvCxnSpPr>
            <a:stCxn id="75793" idx="2"/>
            <a:endCxn id="75785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5787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8" name="Text Box 12"/>
          <p:cNvSpPr txBox="1"/>
          <p:nvPr/>
        </p:nvSpPr>
        <p:spPr>
          <a:xfrm>
            <a:off x="6096000" y="5448300"/>
            <a:ext cx="742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5789" name="AutoShape 13"/>
          <p:cNvCxnSpPr>
            <a:stCxn id="75799" idx="0"/>
            <a:endCxn id="75793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5790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91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5792" name="AutoShape 16"/>
          <p:cNvCxnSpPr>
            <a:stCxn id="75793" idx="2"/>
            <a:endCxn id="75790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5793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94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95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5796" name="AutoShape 20"/>
          <p:cNvCxnSpPr>
            <a:stCxn id="75793" idx="2"/>
            <a:endCxn id="75795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5797" name="Text Box 21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5798" name="AutoShape 22"/>
          <p:cNvCxnSpPr>
            <a:stCxn id="75782" idx="0"/>
            <a:endCxn id="75797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5799" name="Text Box 23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5800" name="AutoShape 24"/>
          <p:cNvCxnSpPr>
            <a:stCxn id="75788" idx="0"/>
            <a:endCxn id="75799" idx="2"/>
          </p:cNvCxnSpPr>
          <p:nvPr/>
        </p:nvCxnSpPr>
        <p:spPr>
          <a:xfrm flipH="1" flipV="1">
            <a:off x="6400800" y="5067300"/>
            <a:ext cx="66675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5801" name="Line 26"/>
          <p:cNvSpPr/>
          <p:nvPr/>
        </p:nvSpPr>
        <p:spPr>
          <a:xfrm>
            <a:off x="89154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58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cxnSp>
        <p:nvCxnSpPr>
          <p:cNvPr id="77828" name="AutoShape 4"/>
          <p:cNvCxnSpPr>
            <a:stCxn id="77832" idx="0"/>
            <a:endCxn id="77845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29" name="Text Box 5"/>
          <p:cNvSpPr txBox="1"/>
          <p:nvPr/>
        </p:nvSpPr>
        <p:spPr>
          <a:xfrm>
            <a:off x="7315200" y="1524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7830" name="AutoShape 6"/>
          <p:cNvCxnSpPr>
            <a:stCxn id="77848" idx="0"/>
            <a:endCxn id="77829" idx="2"/>
          </p:cNvCxnSpPr>
          <p:nvPr/>
        </p:nvCxnSpPr>
        <p:spPr>
          <a:xfrm flipV="1">
            <a:off x="7467600" y="1981200"/>
            <a:ext cx="76200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7831" name="AutoShape 7"/>
          <p:cNvCxnSpPr>
            <a:stCxn id="77851" idx="0"/>
            <a:endCxn id="77829" idx="2"/>
          </p:cNvCxnSpPr>
          <p:nvPr/>
        </p:nvCxnSpPr>
        <p:spPr>
          <a:xfrm flipH="1" flipV="1">
            <a:off x="7543800" y="1981200"/>
            <a:ext cx="552450" cy="2590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32" name="Text Box 8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7833" name="AutoShape 9"/>
          <p:cNvCxnSpPr>
            <a:stCxn id="77829" idx="2"/>
            <a:endCxn id="77835" idx="0"/>
          </p:cNvCxnSpPr>
          <p:nvPr/>
        </p:nvCxnSpPr>
        <p:spPr>
          <a:xfrm flipH="1">
            <a:off x="7058025" y="1981200"/>
            <a:ext cx="485775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34" name="Text Box 10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35" name="Text Box 11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7836" name="AutoShape 12"/>
          <p:cNvCxnSpPr>
            <a:stCxn id="77832" idx="2"/>
            <a:endCxn id="77839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37" name="Text Box 13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7838" name="AutoShape 14"/>
          <p:cNvCxnSpPr>
            <a:stCxn id="77845" idx="2"/>
            <a:endCxn id="77837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39" name="Text Box 15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40" name="Text Box 16"/>
          <p:cNvSpPr txBox="1"/>
          <p:nvPr/>
        </p:nvSpPr>
        <p:spPr>
          <a:xfrm>
            <a:off x="6115050" y="5448300"/>
            <a:ext cx="6604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7841" name="AutoShape 17"/>
          <p:cNvCxnSpPr>
            <a:stCxn id="77853" idx="0"/>
            <a:endCxn id="77845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42" name="Text Box 18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43" name="Text Box 19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7844" name="AutoShape 20"/>
          <p:cNvCxnSpPr>
            <a:stCxn id="77845" idx="2"/>
            <a:endCxn id="77842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45" name="Text Box 21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7846" name="AutoShape 22"/>
          <p:cNvCxnSpPr>
            <a:stCxn id="77829" idx="2"/>
            <a:endCxn id="77845" idx="0"/>
          </p:cNvCxnSpPr>
          <p:nvPr/>
        </p:nvCxnSpPr>
        <p:spPr>
          <a:xfrm flipH="1">
            <a:off x="6172200" y="1981200"/>
            <a:ext cx="1371600" cy="1066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7847" name="AutoShape 23"/>
          <p:cNvCxnSpPr>
            <a:stCxn id="77829" idx="2"/>
            <a:endCxn id="77843" idx="0"/>
          </p:cNvCxnSpPr>
          <p:nvPr/>
        </p:nvCxnSpPr>
        <p:spPr>
          <a:xfrm>
            <a:off x="7543800" y="1981200"/>
            <a:ext cx="1143000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48" name="Text Box 24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49" name="Text Box 25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7850" name="AutoShape 26"/>
          <p:cNvCxnSpPr>
            <a:stCxn id="77845" idx="2"/>
            <a:endCxn id="77849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51" name="Text Box 27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7852" name="AutoShape 28"/>
          <p:cNvCxnSpPr>
            <a:stCxn id="77834" idx="0"/>
            <a:endCxn id="77851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53" name="Text Box 29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7854" name="AutoShape 30"/>
          <p:cNvCxnSpPr>
            <a:stCxn id="77840" idx="0"/>
            <a:endCxn id="77853" idx="2"/>
          </p:cNvCxnSpPr>
          <p:nvPr/>
        </p:nvCxnSpPr>
        <p:spPr>
          <a:xfrm flipH="1" flipV="1">
            <a:off x="6400800" y="5067300"/>
            <a:ext cx="4445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7855" name="Line 32"/>
          <p:cNvSpPr/>
          <p:nvPr/>
        </p:nvSpPr>
        <p:spPr>
          <a:xfrm>
            <a:off x="8839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785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        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accept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79876" name="AutoShape 4"/>
          <p:cNvCxnSpPr>
            <a:stCxn id="79880" idx="0"/>
            <a:endCxn id="79893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877" name="Text Box 5"/>
          <p:cNvSpPr txBox="1"/>
          <p:nvPr/>
        </p:nvSpPr>
        <p:spPr>
          <a:xfrm>
            <a:off x="7315200" y="1524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9878" name="AutoShape 6"/>
          <p:cNvCxnSpPr>
            <a:stCxn id="79896" idx="0"/>
            <a:endCxn id="79877" idx="2"/>
          </p:cNvCxnSpPr>
          <p:nvPr/>
        </p:nvCxnSpPr>
        <p:spPr>
          <a:xfrm flipV="1">
            <a:off x="7467600" y="1981200"/>
            <a:ext cx="76200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9879" name="AutoShape 7"/>
          <p:cNvCxnSpPr>
            <a:stCxn id="79899" idx="0"/>
            <a:endCxn id="79877" idx="2"/>
          </p:cNvCxnSpPr>
          <p:nvPr/>
        </p:nvCxnSpPr>
        <p:spPr>
          <a:xfrm flipH="1" flipV="1">
            <a:off x="7543800" y="1981200"/>
            <a:ext cx="552450" cy="2590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880" name="Text Box 8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9881" name="AutoShape 9"/>
          <p:cNvCxnSpPr>
            <a:stCxn id="79877" idx="2"/>
            <a:endCxn id="79883" idx="0"/>
          </p:cNvCxnSpPr>
          <p:nvPr/>
        </p:nvCxnSpPr>
        <p:spPr>
          <a:xfrm flipH="1">
            <a:off x="7058025" y="1981200"/>
            <a:ext cx="485775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882" name="Text Box 10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83" name="Text Box 11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9884" name="AutoShape 12"/>
          <p:cNvCxnSpPr>
            <a:stCxn id="79880" idx="2"/>
            <a:endCxn id="79887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885" name="Text Box 13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9886" name="AutoShape 14"/>
          <p:cNvCxnSpPr>
            <a:stCxn id="79893" idx="2"/>
            <a:endCxn id="79885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887" name="Text Box 15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88" name="Text Box 16"/>
          <p:cNvSpPr txBox="1"/>
          <p:nvPr/>
        </p:nvSpPr>
        <p:spPr>
          <a:xfrm>
            <a:off x="6096000" y="5448300"/>
            <a:ext cx="752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9889" name="AutoShape 17"/>
          <p:cNvCxnSpPr>
            <a:stCxn id="79901" idx="0"/>
            <a:endCxn id="79893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890" name="Text Box 18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91" name="Text Box 19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9892" name="AutoShape 20"/>
          <p:cNvCxnSpPr>
            <a:stCxn id="79893" idx="2"/>
            <a:endCxn id="79890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893" name="Text Box 21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9894" name="AutoShape 22"/>
          <p:cNvCxnSpPr>
            <a:stCxn id="79877" idx="2"/>
            <a:endCxn id="79893" idx="0"/>
          </p:cNvCxnSpPr>
          <p:nvPr/>
        </p:nvCxnSpPr>
        <p:spPr>
          <a:xfrm flipH="1">
            <a:off x="6172200" y="1981200"/>
            <a:ext cx="1371600" cy="1066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9895" name="AutoShape 23"/>
          <p:cNvCxnSpPr>
            <a:stCxn id="79877" idx="2"/>
            <a:endCxn id="79891" idx="0"/>
          </p:cNvCxnSpPr>
          <p:nvPr/>
        </p:nvCxnSpPr>
        <p:spPr>
          <a:xfrm>
            <a:off x="7543800" y="1981200"/>
            <a:ext cx="1143000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896" name="Text Box 24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97" name="Text Box 25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9898" name="AutoShape 26"/>
          <p:cNvCxnSpPr>
            <a:stCxn id="79893" idx="2"/>
            <a:endCxn id="79897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899" name="Text Box 27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9900" name="AutoShape 28"/>
          <p:cNvCxnSpPr>
            <a:stCxn id="79882" idx="0"/>
            <a:endCxn id="79899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901" name="Text Box 29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79902" name="AutoShape 30"/>
          <p:cNvCxnSpPr>
            <a:stCxn id="79888" idx="0"/>
            <a:endCxn id="79901" idx="2"/>
          </p:cNvCxnSpPr>
          <p:nvPr/>
        </p:nvCxnSpPr>
        <p:spPr>
          <a:xfrm flipH="1" flipV="1">
            <a:off x="6400800" y="5067300"/>
            <a:ext cx="71755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9903" name="Line 32"/>
          <p:cNvSpPr/>
          <p:nvPr/>
        </p:nvSpPr>
        <p:spPr>
          <a:xfrm>
            <a:off x="8839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990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Left string can be implemented by a stack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Shift pushes a terminal on the stack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Reduce pops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0(i.e.A-&gt;ε)</a:t>
            </a:r>
            <a:r>
              <a:rPr lang="en-US" altLang="zh-CN" dirty="0">
                <a:ea typeface="宋体" panose="02010600030101010101" pitchFamily="2" charset="-122"/>
              </a:rPr>
              <a:t> or more symbols off of the stack (production rhs) and pushes a non-terminal on the stack (production lhs)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Idea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61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LR parsing </a:t>
            </a:r>
            <a:r>
              <a:rPr lang="en-US" altLang="zh-CN" i="1" dirty="0">
                <a:ea typeface="宋体" panose="02010600030101010101" pitchFamily="2" charset="-122"/>
              </a:rPr>
              <a:t>reduces</a:t>
            </a:r>
            <a:r>
              <a:rPr lang="en-US" altLang="zh-CN" dirty="0">
                <a:ea typeface="宋体" panose="02010600030101010101" pitchFamily="2" charset="-122"/>
              </a:rPr>
              <a:t> a string to the start symbol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inverting</a:t>
            </a:r>
            <a:r>
              <a:rPr lang="en-US" altLang="zh-CN" dirty="0">
                <a:ea typeface="宋体" panose="02010600030101010101" pitchFamily="2" charset="-122"/>
              </a:rPr>
              <a:t> productions: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str </a:t>
            </a:r>
            <a:r>
              <a:rPr lang="en-US" altLang="zh-CN" dirty="0"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input string of terminals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repeat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Identify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str</a:t>
            </a:r>
            <a:r>
              <a:rPr lang="en-US" altLang="zh-CN" dirty="0">
                <a:ea typeface="宋体" panose="02010600030101010101" pitchFamily="2" charset="-122"/>
              </a:rPr>
              <a:t> such that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is a production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(i.e.,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str =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abg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Replace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by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in str (i.e.,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str</a:t>
            </a:r>
            <a:r>
              <a:rPr lang="en-US" altLang="zh-CN" dirty="0">
                <a:ea typeface="宋体" panose="02010600030101010101" pitchFamily="2" charset="-122"/>
              </a:rPr>
              <a:t> becomes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until str =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7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10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11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16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186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232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Key Issue: When to Shift or Reduce?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1779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Decide based on the left string (the stack)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Idea: use a finite automaton (DFA) to decide when to shift or reduce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DFA input is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language consists of terminals and non-terminals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run the DFA on the stack and we examine the resulting state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and the token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tok</a:t>
            </a:r>
            <a:r>
              <a:rPr lang="en-US" altLang="zh-CN" dirty="0">
                <a:ea typeface="宋体" panose="02010600030101010101" pitchFamily="2" charset="-122"/>
              </a:rPr>
              <a:t> after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has a transition labeled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tok</a:t>
            </a:r>
            <a:r>
              <a:rPr lang="en-US" altLang="zh-CN" dirty="0">
                <a:ea typeface="宋体" panose="02010600030101010101" pitchFamily="2" charset="-122"/>
              </a:rPr>
              <a:t> then </a:t>
            </a:r>
            <a:r>
              <a:rPr lang="en-US" altLang="zh-CN" u="sng" dirty="0">
                <a:ea typeface="宋体" panose="02010600030101010101" pitchFamily="2" charset="-122"/>
              </a:rPr>
              <a:t>shift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is labeled with “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on tok</a:t>
            </a:r>
            <a:r>
              <a:rPr lang="en-US" altLang="zh-CN" dirty="0">
                <a:ea typeface="宋体" panose="02010600030101010101" pitchFamily="2" charset="-122"/>
              </a:rPr>
              <a:t>” then </a:t>
            </a:r>
            <a:r>
              <a:rPr lang="en-US" altLang="zh-CN" u="sng" dirty="0">
                <a:ea typeface="宋体" panose="02010600030101010101" pitchFamily="2" charset="-122"/>
              </a:rPr>
              <a:t>reduce</a:t>
            </a:r>
            <a:endParaRPr lang="en-US" altLang="zh-CN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4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1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4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94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285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330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4572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LR(1) Parsing. An Example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2869" name="Rectangle 69"/>
          <p:cNvSpPr>
            <a:spLocks noGrp="1"/>
          </p:cNvSpPr>
          <p:nvPr>
            <p:ph idx="1"/>
          </p:nvPr>
        </p:nvSpPr>
        <p:spPr>
          <a:xfrm>
            <a:off x="4489450" y="990600"/>
            <a:ext cx="4633913" cy="49530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   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+ (int) + (int)$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+ (int) + (int)$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400" dirty="0">
                <a:ea typeface="宋体" panose="02010600030101010101" pitchFamily="2" charset="-122"/>
              </a:rPr>
              <a:t>) + (int)$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(int</a:t>
            </a:r>
            <a:r>
              <a:rPr lang="en-US" altLang="zh-CN" sz="2400" dirty="0">
                <a:ea typeface="宋体" panose="02010600030101010101" pitchFamily="2" charset="-122"/>
              </a:rPr>
              <a:t>) + (int)$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 (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 + (int)$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+ (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) + (int)$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4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+ (int)$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E + (E)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+ (int)$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E+(E)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400" dirty="0">
                <a:ea typeface="宋体" panose="02010600030101010101" pitchFamily="2" charset="-122"/>
              </a:rPr>
              <a:t>)$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 (x3)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+ (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)$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$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E + (E)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$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E+(E)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$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accept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33797" name="Group 73"/>
          <p:cNvGrpSpPr/>
          <p:nvPr/>
        </p:nvGrpSpPr>
        <p:grpSpPr bwMode="auto">
          <a:xfrm>
            <a:off x="14923" y="1297623"/>
            <a:ext cx="4678361" cy="5595937"/>
            <a:chOff x="19" y="651"/>
            <a:chExt cx="2947" cy="3525"/>
          </a:xfrm>
          <a:noFill/>
        </p:grpSpPr>
        <p:cxnSp>
          <p:nvCxnSpPr>
            <p:cNvPr id="33798" name="AutoShape 3"/>
            <p:cNvCxnSpPr>
              <a:cxnSpLocks noChangeShapeType="1"/>
              <a:stCxn id="33859" idx="6"/>
              <a:endCxn id="33857" idx="2"/>
            </p:cNvCxnSpPr>
            <p:nvPr/>
          </p:nvCxnSpPr>
          <p:spPr bwMode="auto">
            <a:xfrm>
              <a:off x="1206" y="912"/>
              <a:ext cx="66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33799" name="Text Box 4"/>
            <p:cNvSpPr txBox="1">
              <a:spLocks noChangeArrowheads="1"/>
            </p:cNvSpPr>
            <p:nvPr/>
          </p:nvSpPr>
          <p:spPr bwMode="auto">
            <a:xfrm>
              <a:off x="1392" y="651"/>
              <a:ext cx="361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int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00" name="Text Box 5"/>
            <p:cNvSpPr txBox="1">
              <a:spLocks noChangeArrowheads="1"/>
            </p:cNvSpPr>
            <p:nvPr/>
          </p:nvSpPr>
          <p:spPr bwMode="auto">
            <a:xfrm>
              <a:off x="1968" y="1046"/>
              <a:ext cx="722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 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msy10" pitchFamily="34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int 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on $, +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3801" name="AutoShape 6"/>
            <p:cNvCxnSpPr>
              <a:cxnSpLocks noChangeShapeType="1"/>
              <a:stCxn id="33859" idx="3"/>
              <a:endCxn id="33855" idx="7"/>
            </p:cNvCxnSpPr>
            <p:nvPr/>
          </p:nvCxnSpPr>
          <p:spPr bwMode="auto">
            <a:xfrm flipH="1">
              <a:off x="438" y="1020"/>
              <a:ext cx="516" cy="40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2" name="AutoShape 7"/>
            <p:cNvCxnSpPr>
              <a:cxnSpLocks noChangeShapeType="1"/>
              <a:stCxn id="33855" idx="6"/>
              <a:endCxn id="33853" idx="2"/>
            </p:cNvCxnSpPr>
            <p:nvPr/>
          </p:nvCxnSpPr>
          <p:spPr bwMode="auto">
            <a:xfrm>
              <a:off x="486" y="1536"/>
              <a:ext cx="3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3" name="AutoShape 8"/>
            <p:cNvCxnSpPr>
              <a:cxnSpLocks noChangeShapeType="1"/>
              <a:stCxn id="33851" idx="3"/>
              <a:endCxn id="33847" idx="0"/>
            </p:cNvCxnSpPr>
            <p:nvPr/>
          </p:nvCxnSpPr>
          <p:spPr bwMode="auto">
            <a:xfrm flipH="1">
              <a:off x="1296" y="1644"/>
              <a:ext cx="282" cy="53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4" name="AutoShape 9"/>
            <p:cNvCxnSpPr>
              <a:cxnSpLocks noChangeShapeType="1"/>
              <a:stCxn id="33851" idx="5"/>
              <a:endCxn id="33849" idx="0"/>
            </p:cNvCxnSpPr>
            <p:nvPr/>
          </p:nvCxnSpPr>
          <p:spPr bwMode="auto">
            <a:xfrm>
              <a:off x="1782" y="1644"/>
              <a:ext cx="90" cy="53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5" name="AutoShape 10"/>
            <p:cNvCxnSpPr>
              <a:cxnSpLocks noChangeShapeType="1"/>
              <a:stCxn id="33845" idx="6"/>
              <a:endCxn id="33863" idx="2"/>
            </p:cNvCxnSpPr>
            <p:nvPr/>
          </p:nvCxnSpPr>
          <p:spPr bwMode="auto">
            <a:xfrm>
              <a:off x="1014" y="3216"/>
              <a:ext cx="85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6" name="AutoShape 11"/>
            <p:cNvCxnSpPr>
              <a:cxnSpLocks noChangeShapeType="1"/>
              <a:stCxn id="33853" idx="6"/>
              <a:endCxn id="33851" idx="2"/>
            </p:cNvCxnSpPr>
            <p:nvPr/>
          </p:nvCxnSpPr>
          <p:spPr bwMode="auto">
            <a:xfrm>
              <a:off x="1158" y="1536"/>
              <a:ext cx="3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7" name="AutoShape 12"/>
            <p:cNvCxnSpPr>
              <a:cxnSpLocks noChangeShapeType="1"/>
              <a:stCxn id="33847" idx="3"/>
              <a:endCxn id="33845" idx="0"/>
            </p:cNvCxnSpPr>
            <p:nvPr/>
          </p:nvCxnSpPr>
          <p:spPr bwMode="auto">
            <a:xfrm flipH="1">
              <a:off x="864" y="2440"/>
              <a:ext cx="330" cy="6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8" name="AutoShape 13"/>
            <p:cNvCxnSpPr>
              <a:cxnSpLocks noChangeShapeType="1"/>
              <a:stCxn id="33863" idx="3"/>
              <a:endCxn id="33865" idx="7"/>
            </p:cNvCxnSpPr>
            <p:nvPr/>
          </p:nvCxnSpPr>
          <p:spPr bwMode="auto">
            <a:xfrm flipH="1">
              <a:off x="1134" y="3324"/>
              <a:ext cx="780" cy="40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9" name="AutoShape 14"/>
            <p:cNvCxnSpPr>
              <a:cxnSpLocks noChangeShapeType="1"/>
              <a:stCxn id="33847" idx="2"/>
              <a:endCxn id="33843" idx="6"/>
            </p:cNvCxnSpPr>
            <p:nvPr/>
          </p:nvCxnSpPr>
          <p:spPr bwMode="auto">
            <a:xfrm flipH="1">
              <a:off x="582" y="2332"/>
              <a:ext cx="5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10" name="AutoShape 15"/>
            <p:cNvCxnSpPr>
              <a:cxnSpLocks noChangeShapeType="1"/>
              <a:stCxn id="33864" idx="3"/>
              <a:endCxn id="33861" idx="2"/>
            </p:cNvCxnSpPr>
            <p:nvPr/>
          </p:nvCxnSpPr>
          <p:spPr bwMode="auto">
            <a:xfrm>
              <a:off x="1200" y="3840"/>
              <a:ext cx="49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11" name="AutoShape 16"/>
            <p:cNvCxnSpPr>
              <a:cxnSpLocks noChangeShapeType="1"/>
              <a:stCxn id="33863" idx="0"/>
              <a:endCxn id="33849" idx="4"/>
            </p:cNvCxnSpPr>
            <p:nvPr/>
          </p:nvCxnSpPr>
          <p:spPr bwMode="auto">
            <a:xfrm flipH="1" flipV="1">
              <a:off x="1872" y="2482"/>
              <a:ext cx="144" cy="5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12" name="AutoShape 17"/>
            <p:cNvCxnSpPr>
              <a:cxnSpLocks noChangeShapeType="1"/>
              <a:stCxn id="33865" idx="0"/>
              <a:endCxn id="33845" idx="4"/>
            </p:cNvCxnSpPr>
            <p:nvPr/>
          </p:nvCxnSpPr>
          <p:spPr bwMode="auto">
            <a:xfrm flipH="1" flipV="1">
              <a:off x="864" y="3366"/>
              <a:ext cx="168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33813" name="Text Box 18"/>
            <p:cNvSpPr txBox="1">
              <a:spLocks noChangeArrowheads="1"/>
            </p:cNvSpPr>
            <p:nvPr/>
          </p:nvSpPr>
          <p:spPr bwMode="auto">
            <a:xfrm>
              <a:off x="19" y="1617"/>
              <a:ext cx="659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accept 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on $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4" name="Text Box 19"/>
            <p:cNvSpPr txBox="1">
              <a:spLocks noChangeArrowheads="1"/>
            </p:cNvSpPr>
            <p:nvPr/>
          </p:nvSpPr>
          <p:spPr bwMode="auto">
            <a:xfrm>
              <a:off x="2064" y="2097"/>
              <a:ext cx="674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 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msy10" pitchFamily="34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int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on ), +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5" name="Text Box 20"/>
            <p:cNvSpPr txBox="1">
              <a:spLocks noChangeArrowheads="1"/>
            </p:cNvSpPr>
            <p:nvPr/>
          </p:nvSpPr>
          <p:spPr bwMode="auto">
            <a:xfrm>
              <a:off x="37" y="2461"/>
              <a:ext cx="961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 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msy10" pitchFamily="34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E + (E)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on $, +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6" name="Text Box 21"/>
            <p:cNvSpPr txBox="1">
              <a:spLocks noChangeArrowheads="1"/>
            </p:cNvSpPr>
            <p:nvPr/>
          </p:nvSpPr>
          <p:spPr bwMode="auto">
            <a:xfrm>
              <a:off x="2005" y="3734"/>
              <a:ext cx="961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 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msy10" pitchFamily="34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E + (E)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on ), +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7" name="Text Box 22"/>
            <p:cNvSpPr txBox="1">
              <a:spLocks noChangeArrowheads="1"/>
            </p:cNvSpPr>
            <p:nvPr/>
          </p:nvSpPr>
          <p:spPr bwMode="auto">
            <a:xfrm>
              <a:off x="1248" y="1251"/>
              <a:ext cx="1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8" name="Text Box 23"/>
            <p:cNvSpPr txBox="1">
              <a:spLocks noChangeArrowheads="1"/>
            </p:cNvSpPr>
            <p:nvPr/>
          </p:nvSpPr>
          <p:spPr bwMode="auto">
            <a:xfrm>
              <a:off x="576" y="1299"/>
              <a:ext cx="208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9" name="Text Box 24"/>
            <p:cNvSpPr txBox="1">
              <a:spLocks noChangeArrowheads="1"/>
            </p:cNvSpPr>
            <p:nvPr/>
          </p:nvSpPr>
          <p:spPr bwMode="auto">
            <a:xfrm>
              <a:off x="538" y="963"/>
              <a:ext cx="23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0" name="Text Box 25"/>
            <p:cNvSpPr txBox="1">
              <a:spLocks noChangeArrowheads="1"/>
            </p:cNvSpPr>
            <p:nvPr/>
          </p:nvSpPr>
          <p:spPr bwMode="auto">
            <a:xfrm>
              <a:off x="1909" y="1692"/>
              <a:ext cx="361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int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821" name="Group 26"/>
            <p:cNvGrpSpPr/>
            <p:nvPr/>
          </p:nvGrpSpPr>
          <p:grpSpPr bwMode="auto">
            <a:xfrm>
              <a:off x="864" y="3696"/>
              <a:ext cx="336" cy="288"/>
              <a:chOff x="1248" y="2688"/>
              <a:chExt cx="336" cy="288"/>
            </a:xfrm>
            <a:grpFill/>
          </p:grpSpPr>
          <p:sp>
            <p:nvSpPr>
              <p:cNvPr id="33864" name="Text Box 27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336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5" name="Oval 28"/>
              <p:cNvSpPr>
                <a:spLocks noChangeArrowheads="1"/>
              </p:cNvSpPr>
              <p:nvPr/>
            </p:nvSpPr>
            <p:spPr bwMode="auto">
              <a:xfrm>
                <a:off x="1272" y="2688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2" name="Group 29"/>
            <p:cNvGrpSpPr/>
            <p:nvPr/>
          </p:nvGrpSpPr>
          <p:grpSpPr bwMode="auto">
            <a:xfrm>
              <a:off x="1872" y="3072"/>
              <a:ext cx="288" cy="288"/>
              <a:chOff x="1848" y="3312"/>
              <a:chExt cx="288" cy="288"/>
            </a:xfrm>
            <a:grpFill/>
          </p:grpSpPr>
          <p:sp>
            <p:nvSpPr>
              <p:cNvPr id="33862" name="Text Box 30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9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3" name="Oval 31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3" name="Group 32"/>
            <p:cNvGrpSpPr/>
            <p:nvPr/>
          </p:nvGrpSpPr>
          <p:grpSpPr bwMode="auto">
            <a:xfrm>
              <a:off x="1680" y="3696"/>
              <a:ext cx="336" cy="288"/>
              <a:chOff x="1248" y="2688"/>
              <a:chExt cx="336" cy="288"/>
            </a:xfrm>
            <a:grpFill/>
          </p:grpSpPr>
          <p:sp>
            <p:nvSpPr>
              <p:cNvPr id="33860" name="Text Box 33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336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1" name="Oval 34"/>
              <p:cNvSpPr>
                <a:spLocks noChangeArrowheads="1"/>
              </p:cNvSpPr>
              <p:nvPr/>
            </p:nvSpPr>
            <p:spPr bwMode="auto">
              <a:xfrm>
                <a:off x="1272" y="2688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4" name="Group 35"/>
            <p:cNvGrpSpPr/>
            <p:nvPr/>
          </p:nvGrpSpPr>
          <p:grpSpPr bwMode="auto">
            <a:xfrm>
              <a:off x="912" y="768"/>
              <a:ext cx="288" cy="288"/>
              <a:chOff x="1848" y="3312"/>
              <a:chExt cx="288" cy="288"/>
            </a:xfrm>
            <a:grpFill/>
          </p:grpSpPr>
          <p:sp>
            <p:nvSpPr>
              <p:cNvPr id="33858" name="Text Box 36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9" name="Oval 37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5" name="Group 39"/>
            <p:cNvGrpSpPr/>
            <p:nvPr/>
          </p:nvGrpSpPr>
          <p:grpSpPr bwMode="auto">
            <a:xfrm>
              <a:off x="1872" y="768"/>
              <a:ext cx="288" cy="288"/>
              <a:chOff x="1848" y="3312"/>
              <a:chExt cx="288" cy="288"/>
            </a:xfrm>
            <a:grpFill/>
          </p:grpSpPr>
          <p:sp>
            <p:nvSpPr>
              <p:cNvPr id="33856" name="Text Box 40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7" name="Oval 41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6" name="Group 42"/>
            <p:cNvGrpSpPr/>
            <p:nvPr/>
          </p:nvGrpSpPr>
          <p:grpSpPr bwMode="auto">
            <a:xfrm>
              <a:off x="192" y="1392"/>
              <a:ext cx="288" cy="288"/>
              <a:chOff x="1848" y="3312"/>
              <a:chExt cx="288" cy="288"/>
            </a:xfrm>
            <a:grpFill/>
          </p:grpSpPr>
          <p:sp>
            <p:nvSpPr>
              <p:cNvPr id="33854" name="Text Box 43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5" name="Oval 44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7" name="Group 45"/>
            <p:cNvGrpSpPr/>
            <p:nvPr/>
          </p:nvGrpSpPr>
          <p:grpSpPr bwMode="auto">
            <a:xfrm>
              <a:off x="864" y="1392"/>
              <a:ext cx="288" cy="288"/>
              <a:chOff x="1848" y="3312"/>
              <a:chExt cx="288" cy="288"/>
            </a:xfrm>
            <a:grpFill/>
          </p:grpSpPr>
          <p:sp>
            <p:nvSpPr>
              <p:cNvPr id="33852" name="Text Box 46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3" name="Oval 47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8" name="Group 48"/>
            <p:cNvGrpSpPr/>
            <p:nvPr/>
          </p:nvGrpSpPr>
          <p:grpSpPr bwMode="auto">
            <a:xfrm>
              <a:off x="1536" y="1392"/>
              <a:ext cx="288" cy="288"/>
              <a:chOff x="1848" y="3312"/>
              <a:chExt cx="288" cy="288"/>
            </a:xfrm>
            <a:grpFill/>
          </p:grpSpPr>
          <p:sp>
            <p:nvSpPr>
              <p:cNvPr id="33850" name="Text Box 49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1" name="Oval 50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9" name="Group 51"/>
            <p:cNvGrpSpPr/>
            <p:nvPr/>
          </p:nvGrpSpPr>
          <p:grpSpPr bwMode="auto">
            <a:xfrm>
              <a:off x="1728" y="2188"/>
              <a:ext cx="288" cy="288"/>
              <a:chOff x="1848" y="3312"/>
              <a:chExt cx="288" cy="288"/>
            </a:xfrm>
            <a:grpFill/>
          </p:grpSpPr>
          <p:sp>
            <p:nvSpPr>
              <p:cNvPr id="33848" name="Text Box 52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9" name="Oval 53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30" name="Group 54"/>
            <p:cNvGrpSpPr/>
            <p:nvPr/>
          </p:nvGrpSpPr>
          <p:grpSpPr bwMode="auto">
            <a:xfrm>
              <a:off x="1152" y="2188"/>
              <a:ext cx="288" cy="288"/>
              <a:chOff x="1848" y="3312"/>
              <a:chExt cx="288" cy="288"/>
            </a:xfrm>
            <a:grpFill/>
          </p:grpSpPr>
          <p:sp>
            <p:nvSpPr>
              <p:cNvPr id="33846" name="Text Box 55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7" name="Oval 56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31" name="Group 57"/>
            <p:cNvGrpSpPr/>
            <p:nvPr/>
          </p:nvGrpSpPr>
          <p:grpSpPr bwMode="auto">
            <a:xfrm>
              <a:off x="720" y="3072"/>
              <a:ext cx="288" cy="288"/>
              <a:chOff x="1848" y="3312"/>
              <a:chExt cx="288" cy="288"/>
            </a:xfrm>
            <a:grpFill/>
          </p:grpSpPr>
          <p:sp>
            <p:nvSpPr>
              <p:cNvPr id="33844" name="Text Box 58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5" name="Oval 59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32" name="Group 60"/>
            <p:cNvGrpSpPr/>
            <p:nvPr/>
          </p:nvGrpSpPr>
          <p:grpSpPr bwMode="auto">
            <a:xfrm>
              <a:off x="288" y="2188"/>
              <a:ext cx="288" cy="288"/>
              <a:chOff x="1848" y="3312"/>
              <a:chExt cx="288" cy="288"/>
            </a:xfrm>
            <a:grpFill/>
          </p:grpSpPr>
          <p:sp>
            <p:nvSpPr>
              <p:cNvPr id="33842" name="Text Box 61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3" name="Oval 62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833" name="Line 63"/>
            <p:cNvSpPr>
              <a:spLocks noChangeShapeType="1"/>
            </p:cNvSpPr>
            <p:nvPr/>
          </p:nvSpPr>
          <p:spPr bwMode="auto">
            <a:xfrm>
              <a:off x="240" y="816"/>
              <a:ext cx="672" cy="9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33834" name="Text Box 64"/>
            <p:cNvSpPr txBox="1">
              <a:spLocks noChangeArrowheads="1"/>
            </p:cNvSpPr>
            <p:nvPr/>
          </p:nvSpPr>
          <p:spPr bwMode="auto">
            <a:xfrm>
              <a:off x="720" y="3411"/>
              <a:ext cx="208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5" name="Text Box 65"/>
            <p:cNvSpPr txBox="1">
              <a:spLocks noChangeArrowheads="1"/>
            </p:cNvSpPr>
            <p:nvPr/>
          </p:nvSpPr>
          <p:spPr bwMode="auto">
            <a:xfrm>
              <a:off x="1296" y="3315"/>
              <a:ext cx="23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6" name="Text Box 66"/>
            <p:cNvSpPr txBox="1">
              <a:spLocks noChangeArrowheads="1"/>
            </p:cNvSpPr>
            <p:nvPr/>
          </p:nvSpPr>
          <p:spPr bwMode="auto">
            <a:xfrm>
              <a:off x="1008" y="2595"/>
              <a:ext cx="208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7" name="Text Box 67"/>
            <p:cNvSpPr txBox="1">
              <a:spLocks noChangeArrowheads="1"/>
            </p:cNvSpPr>
            <p:nvPr/>
          </p:nvSpPr>
          <p:spPr bwMode="auto">
            <a:xfrm>
              <a:off x="791" y="2067"/>
              <a:ext cx="1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8" name="Text Box 68"/>
            <p:cNvSpPr txBox="1">
              <a:spLocks noChangeArrowheads="1"/>
            </p:cNvSpPr>
            <p:nvPr/>
          </p:nvSpPr>
          <p:spPr bwMode="auto">
            <a:xfrm>
              <a:off x="1392" y="2955"/>
              <a:ext cx="1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9" name="Text Box 70"/>
            <p:cNvSpPr txBox="1">
              <a:spLocks noChangeArrowheads="1"/>
            </p:cNvSpPr>
            <p:nvPr/>
          </p:nvSpPr>
          <p:spPr bwMode="auto">
            <a:xfrm>
              <a:off x="2016" y="2643"/>
              <a:ext cx="361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int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40" name="Text Box 71"/>
            <p:cNvSpPr txBox="1">
              <a:spLocks noChangeArrowheads="1"/>
            </p:cNvSpPr>
            <p:nvPr/>
          </p:nvSpPr>
          <p:spPr bwMode="auto">
            <a:xfrm>
              <a:off x="1248" y="1692"/>
              <a:ext cx="23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41" name="Text Box 72"/>
            <p:cNvSpPr txBox="1">
              <a:spLocks noChangeArrowheads="1"/>
            </p:cNvSpPr>
            <p:nvPr/>
          </p:nvSpPr>
          <p:spPr bwMode="auto">
            <a:xfrm>
              <a:off x="1344" y="3795"/>
              <a:ext cx="1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6022" name="矩形 1"/>
          <p:cNvSpPr/>
          <p:nvPr/>
        </p:nvSpPr>
        <p:spPr>
          <a:xfrm>
            <a:off x="454025" y="1209675"/>
            <a:ext cx="4041775" cy="190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3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10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13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165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200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232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269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309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344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377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415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6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Representing the DFA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Parsers represent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DFA as a 2D table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Recall table-driven lexical analysis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Lines correspond to DFA states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Columns correspond to terminals and non-terminals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What should an entry of a table represent for 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Representing the DFA (transition)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table for a fragment of our DFA: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34852" name="Group 4"/>
          <p:cNvGraphicFramePr>
            <a:graphicFrameLocks noGrp="1"/>
          </p:cNvGraphicFramePr>
          <p:nvPr/>
        </p:nvGraphicFramePr>
        <p:xfrm>
          <a:off x="3124200" y="2362200"/>
          <a:ext cx="5715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728663"/>
                <a:gridCol w="1317625"/>
                <a:gridCol w="473075"/>
                <a:gridCol w="1023937"/>
                <a:gridCol w="1257300"/>
                <a:gridCol w="533400"/>
              </a:tblGrid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0177" name="AutoShape 94"/>
          <p:cNvCxnSpPr>
            <a:stCxn id="90204" idx="3"/>
            <a:endCxn id="90200" idx="0"/>
          </p:cNvCxnSpPr>
          <p:nvPr/>
        </p:nvCxnSpPr>
        <p:spPr>
          <a:xfrm flipH="1">
            <a:off x="762000" y="2878138"/>
            <a:ext cx="673100" cy="9223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0178" name="AutoShape 95"/>
          <p:cNvCxnSpPr>
            <a:stCxn id="90204" idx="5"/>
            <a:endCxn id="90202" idx="0"/>
          </p:cNvCxnSpPr>
          <p:nvPr/>
        </p:nvCxnSpPr>
        <p:spPr>
          <a:xfrm>
            <a:off x="1758950" y="2878138"/>
            <a:ext cx="298450" cy="8461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0179" name="AutoShape 96"/>
          <p:cNvCxnSpPr>
            <a:stCxn id="90206" idx="6"/>
            <a:endCxn id="90204" idx="2"/>
          </p:cNvCxnSpPr>
          <p:nvPr/>
        </p:nvCxnSpPr>
        <p:spPr>
          <a:xfrm>
            <a:off x="768350" y="2706688"/>
            <a:ext cx="590550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0180" name="AutoShape 97"/>
          <p:cNvCxnSpPr>
            <a:stCxn id="90200" idx="4"/>
            <a:endCxn id="90198" idx="0"/>
          </p:cNvCxnSpPr>
          <p:nvPr/>
        </p:nvCxnSpPr>
        <p:spPr>
          <a:xfrm>
            <a:off x="762000" y="4276725"/>
            <a:ext cx="473075" cy="105568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0181" name="Text Box 98"/>
          <p:cNvSpPr txBox="1"/>
          <p:nvPr/>
        </p:nvSpPr>
        <p:spPr>
          <a:xfrm>
            <a:off x="1600200" y="4191000"/>
            <a:ext cx="10699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),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0182" name="Text Box 99"/>
          <p:cNvSpPr txBox="1"/>
          <p:nvPr/>
        </p:nvSpPr>
        <p:spPr>
          <a:xfrm>
            <a:off x="608013" y="5775325"/>
            <a:ext cx="1525587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$,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0183" name="Text Box 100"/>
          <p:cNvSpPr txBox="1"/>
          <p:nvPr/>
        </p:nvSpPr>
        <p:spPr>
          <a:xfrm>
            <a:off x="911225" y="2254250"/>
            <a:ext cx="295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0184" name="Text Box 101"/>
          <p:cNvSpPr txBox="1"/>
          <p:nvPr/>
        </p:nvSpPr>
        <p:spPr>
          <a:xfrm>
            <a:off x="1828800" y="2895600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90185" name="Group 102"/>
          <p:cNvGrpSpPr/>
          <p:nvPr/>
        </p:nvGrpSpPr>
        <p:grpSpPr>
          <a:xfrm>
            <a:off x="301625" y="2478088"/>
            <a:ext cx="457200" cy="457200"/>
            <a:chOff x="1848" y="3312"/>
            <a:chExt cx="288" cy="288"/>
          </a:xfrm>
        </p:grpSpPr>
        <p:sp>
          <p:nvSpPr>
            <p:cNvPr id="90205" name="Text Box 103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0206" name="Oval 104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0186" name="Group 105"/>
          <p:cNvGrpSpPr/>
          <p:nvPr/>
        </p:nvGrpSpPr>
        <p:grpSpPr>
          <a:xfrm>
            <a:off x="1368425" y="2478088"/>
            <a:ext cx="457200" cy="457200"/>
            <a:chOff x="1848" y="3312"/>
            <a:chExt cx="288" cy="288"/>
          </a:xfrm>
        </p:grpSpPr>
        <p:sp>
          <p:nvSpPr>
            <p:cNvPr id="90203" name="Text Box 106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4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0204" name="Oval 107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0187" name="Group 108"/>
          <p:cNvGrpSpPr/>
          <p:nvPr/>
        </p:nvGrpSpPr>
        <p:grpSpPr>
          <a:xfrm>
            <a:off x="1828800" y="3733800"/>
            <a:ext cx="457200" cy="457200"/>
            <a:chOff x="1848" y="3312"/>
            <a:chExt cx="288" cy="288"/>
          </a:xfrm>
        </p:grpSpPr>
        <p:sp>
          <p:nvSpPr>
            <p:cNvPr id="90201" name="Text Box 109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0202" name="Oval 110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0188" name="Group 111"/>
          <p:cNvGrpSpPr/>
          <p:nvPr/>
        </p:nvGrpSpPr>
        <p:grpSpPr>
          <a:xfrm>
            <a:off x="533400" y="3810000"/>
            <a:ext cx="457200" cy="457200"/>
            <a:chOff x="1848" y="3312"/>
            <a:chExt cx="288" cy="288"/>
          </a:xfrm>
        </p:grpSpPr>
        <p:sp>
          <p:nvSpPr>
            <p:cNvPr id="90199" name="Text Box 112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6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0200" name="Oval 113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0189" name="Group 114"/>
          <p:cNvGrpSpPr/>
          <p:nvPr/>
        </p:nvGrpSpPr>
        <p:grpSpPr>
          <a:xfrm>
            <a:off x="1006475" y="5341938"/>
            <a:ext cx="457200" cy="457200"/>
            <a:chOff x="1848" y="3312"/>
            <a:chExt cx="288" cy="288"/>
          </a:xfrm>
        </p:grpSpPr>
        <p:sp>
          <p:nvSpPr>
            <p:cNvPr id="90197" name="Text Box 115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7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0198" name="Oval 116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90190" name="Text Box 117"/>
          <p:cNvSpPr txBox="1"/>
          <p:nvPr/>
        </p:nvSpPr>
        <p:spPr>
          <a:xfrm>
            <a:off x="990600" y="4419600"/>
            <a:ext cx="295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0191" name="Text Box 118"/>
          <p:cNvSpPr txBox="1"/>
          <p:nvPr/>
        </p:nvSpPr>
        <p:spPr>
          <a:xfrm>
            <a:off x="685800" y="3048000"/>
            <a:ext cx="37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90192" name="AutoShape 12"/>
          <p:cNvCxnSpPr>
            <a:endCxn id="90193" idx="0"/>
          </p:cNvCxnSpPr>
          <p:nvPr/>
        </p:nvCxnSpPr>
        <p:spPr>
          <a:xfrm flipH="1">
            <a:off x="239713" y="4267200"/>
            <a:ext cx="414337" cy="10747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0193" name="Oval 59"/>
          <p:cNvSpPr/>
          <p:nvPr/>
        </p:nvSpPr>
        <p:spPr>
          <a:xfrm>
            <a:off x="11113" y="5341938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90194" name="Text Box 115"/>
          <p:cNvSpPr txBox="1"/>
          <p:nvPr/>
        </p:nvSpPr>
        <p:spPr>
          <a:xfrm>
            <a:off x="61913" y="53467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8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0195" name="Text Box 117"/>
          <p:cNvSpPr txBox="1"/>
          <p:nvPr/>
        </p:nvSpPr>
        <p:spPr>
          <a:xfrm>
            <a:off x="457200" y="4411663"/>
            <a:ext cx="3317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+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2700" y="5730875"/>
            <a:ext cx="5715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</a:rPr>
              <a:t>Each entry of the table should represent 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</a:rPr>
              <a:t>transition state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Representing the DFA (action)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table for a fragment of our DFA: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34852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24200" y="2362200"/>
          <a:ext cx="5715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728663"/>
                <a:gridCol w="1317625"/>
                <a:gridCol w="473075"/>
                <a:gridCol w="1023937"/>
                <a:gridCol w="1257300"/>
                <a:gridCol w="533400"/>
              </a:tblGrid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E+(E)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E+(E)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2225" name="AutoShape 94"/>
          <p:cNvCxnSpPr>
            <a:stCxn id="92252" idx="3"/>
            <a:endCxn id="92248" idx="0"/>
          </p:cNvCxnSpPr>
          <p:nvPr/>
        </p:nvCxnSpPr>
        <p:spPr>
          <a:xfrm flipH="1">
            <a:off x="762000" y="2878138"/>
            <a:ext cx="673100" cy="9223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2226" name="AutoShape 95"/>
          <p:cNvCxnSpPr>
            <a:stCxn id="92252" idx="5"/>
            <a:endCxn id="92250" idx="0"/>
          </p:cNvCxnSpPr>
          <p:nvPr/>
        </p:nvCxnSpPr>
        <p:spPr>
          <a:xfrm>
            <a:off x="1758950" y="2878138"/>
            <a:ext cx="298450" cy="8461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2227" name="AutoShape 96"/>
          <p:cNvCxnSpPr>
            <a:stCxn id="92254" idx="6"/>
            <a:endCxn id="92252" idx="2"/>
          </p:cNvCxnSpPr>
          <p:nvPr/>
        </p:nvCxnSpPr>
        <p:spPr>
          <a:xfrm>
            <a:off x="768350" y="2706688"/>
            <a:ext cx="590550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2228" name="AutoShape 97"/>
          <p:cNvCxnSpPr>
            <a:stCxn id="92248" idx="4"/>
            <a:endCxn id="92246" idx="0"/>
          </p:cNvCxnSpPr>
          <p:nvPr/>
        </p:nvCxnSpPr>
        <p:spPr>
          <a:xfrm>
            <a:off x="762000" y="4276725"/>
            <a:ext cx="473075" cy="105568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2229" name="Text Box 98"/>
          <p:cNvSpPr txBox="1"/>
          <p:nvPr/>
        </p:nvSpPr>
        <p:spPr>
          <a:xfrm>
            <a:off x="1600200" y="4191000"/>
            <a:ext cx="10699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),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2230" name="Text Box 99"/>
          <p:cNvSpPr txBox="1"/>
          <p:nvPr/>
        </p:nvSpPr>
        <p:spPr>
          <a:xfrm>
            <a:off x="608013" y="5775325"/>
            <a:ext cx="1525587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$,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2231" name="Text Box 100"/>
          <p:cNvSpPr txBox="1"/>
          <p:nvPr/>
        </p:nvSpPr>
        <p:spPr>
          <a:xfrm>
            <a:off x="911225" y="2254250"/>
            <a:ext cx="295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2232" name="Text Box 101"/>
          <p:cNvSpPr txBox="1"/>
          <p:nvPr/>
        </p:nvSpPr>
        <p:spPr>
          <a:xfrm>
            <a:off x="1828800" y="2895600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92233" name="Group 102"/>
          <p:cNvGrpSpPr/>
          <p:nvPr/>
        </p:nvGrpSpPr>
        <p:grpSpPr>
          <a:xfrm>
            <a:off x="301625" y="2478088"/>
            <a:ext cx="457200" cy="457200"/>
            <a:chOff x="1848" y="3312"/>
            <a:chExt cx="288" cy="288"/>
          </a:xfrm>
        </p:grpSpPr>
        <p:sp>
          <p:nvSpPr>
            <p:cNvPr id="92253" name="Text Box 103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2254" name="Oval 104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2234" name="Group 105"/>
          <p:cNvGrpSpPr/>
          <p:nvPr/>
        </p:nvGrpSpPr>
        <p:grpSpPr>
          <a:xfrm>
            <a:off x="1368425" y="2478088"/>
            <a:ext cx="457200" cy="457200"/>
            <a:chOff x="1848" y="3312"/>
            <a:chExt cx="288" cy="288"/>
          </a:xfrm>
        </p:grpSpPr>
        <p:sp>
          <p:nvSpPr>
            <p:cNvPr id="92251" name="Text Box 106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4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2252" name="Oval 107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2235" name="Group 108"/>
          <p:cNvGrpSpPr/>
          <p:nvPr/>
        </p:nvGrpSpPr>
        <p:grpSpPr>
          <a:xfrm>
            <a:off x="1828800" y="3733800"/>
            <a:ext cx="457200" cy="457200"/>
            <a:chOff x="1848" y="3312"/>
            <a:chExt cx="288" cy="288"/>
          </a:xfrm>
        </p:grpSpPr>
        <p:sp>
          <p:nvSpPr>
            <p:cNvPr id="92249" name="Text Box 109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2250" name="Oval 110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2236" name="Group 111"/>
          <p:cNvGrpSpPr/>
          <p:nvPr/>
        </p:nvGrpSpPr>
        <p:grpSpPr>
          <a:xfrm>
            <a:off x="533400" y="3810000"/>
            <a:ext cx="457200" cy="457200"/>
            <a:chOff x="1848" y="3312"/>
            <a:chExt cx="288" cy="288"/>
          </a:xfrm>
        </p:grpSpPr>
        <p:sp>
          <p:nvSpPr>
            <p:cNvPr id="92247" name="Text Box 112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6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2248" name="Oval 113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2237" name="Group 114"/>
          <p:cNvGrpSpPr/>
          <p:nvPr/>
        </p:nvGrpSpPr>
        <p:grpSpPr>
          <a:xfrm>
            <a:off x="1006475" y="5341938"/>
            <a:ext cx="457200" cy="457200"/>
            <a:chOff x="1848" y="3312"/>
            <a:chExt cx="288" cy="288"/>
          </a:xfrm>
        </p:grpSpPr>
        <p:sp>
          <p:nvSpPr>
            <p:cNvPr id="92245" name="Text Box 115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7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2246" name="Oval 116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92238" name="Text Box 117"/>
          <p:cNvSpPr txBox="1"/>
          <p:nvPr/>
        </p:nvSpPr>
        <p:spPr>
          <a:xfrm>
            <a:off x="990600" y="4419600"/>
            <a:ext cx="295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2239" name="Text Box 118"/>
          <p:cNvSpPr txBox="1"/>
          <p:nvPr/>
        </p:nvSpPr>
        <p:spPr>
          <a:xfrm>
            <a:off x="685800" y="3048000"/>
            <a:ext cx="37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92300" y="5715000"/>
            <a:ext cx="763016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</a:rPr>
              <a:t>Each entry of the table should represent an action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+mn-cs"/>
              </a:rPr>
              <a:t>on the token(terminal)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2241" name="AutoShape 12"/>
          <p:cNvCxnSpPr>
            <a:endCxn id="92242" idx="0"/>
          </p:cNvCxnSpPr>
          <p:nvPr/>
        </p:nvCxnSpPr>
        <p:spPr>
          <a:xfrm flipH="1">
            <a:off x="239713" y="4267200"/>
            <a:ext cx="414337" cy="10747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2242" name="Oval 59"/>
          <p:cNvSpPr/>
          <p:nvPr/>
        </p:nvSpPr>
        <p:spPr>
          <a:xfrm>
            <a:off x="11113" y="5341938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92243" name="Text Box 115"/>
          <p:cNvSpPr txBox="1"/>
          <p:nvPr/>
        </p:nvSpPr>
        <p:spPr>
          <a:xfrm>
            <a:off x="61913" y="53467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8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2244" name="Text Box 117"/>
          <p:cNvSpPr txBox="1"/>
          <p:nvPr/>
        </p:nvSpPr>
        <p:spPr>
          <a:xfrm>
            <a:off x="457200" y="4411663"/>
            <a:ext cx="3317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+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200" y="76200"/>
            <a:ext cx="171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r:reduce</a:t>
            </a:r>
            <a:endParaRPr lang="en-US" altLang="zh-CN" sz="18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s:shift</a:t>
            </a:r>
            <a:endParaRPr lang="en-US" altLang="zh-CN" sz="18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Representing the DFA. (combine)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421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table for a fragment of our DFA: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34852" name="Group 4"/>
          <p:cNvGraphicFramePr>
            <a:graphicFrameLocks noGrp="1"/>
          </p:cNvGraphicFramePr>
          <p:nvPr/>
        </p:nvGraphicFramePr>
        <p:xfrm>
          <a:off x="3124200" y="2362200"/>
          <a:ext cx="5715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728663"/>
                <a:gridCol w="1317625"/>
                <a:gridCol w="473075"/>
                <a:gridCol w="1023937"/>
                <a:gridCol w="1257300"/>
                <a:gridCol w="533400"/>
              </a:tblGrid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s7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E+(E)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E+(E)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4273" name="AutoShape 94"/>
          <p:cNvCxnSpPr>
            <a:stCxn id="94299" idx="3"/>
            <a:endCxn id="94295" idx="0"/>
          </p:cNvCxnSpPr>
          <p:nvPr/>
        </p:nvCxnSpPr>
        <p:spPr>
          <a:xfrm flipH="1">
            <a:off x="762000" y="2878138"/>
            <a:ext cx="673100" cy="9223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4274" name="AutoShape 95"/>
          <p:cNvCxnSpPr>
            <a:stCxn id="94299" idx="5"/>
            <a:endCxn id="94297" idx="0"/>
          </p:cNvCxnSpPr>
          <p:nvPr/>
        </p:nvCxnSpPr>
        <p:spPr>
          <a:xfrm>
            <a:off x="1758950" y="2878138"/>
            <a:ext cx="298450" cy="8461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4275" name="AutoShape 96"/>
          <p:cNvCxnSpPr>
            <a:stCxn id="94301" idx="6"/>
            <a:endCxn id="94299" idx="2"/>
          </p:cNvCxnSpPr>
          <p:nvPr/>
        </p:nvCxnSpPr>
        <p:spPr>
          <a:xfrm>
            <a:off x="768350" y="2706688"/>
            <a:ext cx="590550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4276" name="AutoShape 97"/>
          <p:cNvCxnSpPr>
            <a:stCxn id="94295" idx="4"/>
            <a:endCxn id="94293" idx="0"/>
          </p:cNvCxnSpPr>
          <p:nvPr/>
        </p:nvCxnSpPr>
        <p:spPr>
          <a:xfrm>
            <a:off x="762000" y="4276725"/>
            <a:ext cx="473075" cy="105568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4277" name="Text Box 98"/>
          <p:cNvSpPr txBox="1"/>
          <p:nvPr/>
        </p:nvSpPr>
        <p:spPr>
          <a:xfrm>
            <a:off x="1600200" y="4191000"/>
            <a:ext cx="10699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),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4278" name="Text Box 99"/>
          <p:cNvSpPr txBox="1"/>
          <p:nvPr/>
        </p:nvSpPr>
        <p:spPr>
          <a:xfrm>
            <a:off x="608013" y="5775325"/>
            <a:ext cx="1525587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$,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4279" name="Text Box 100"/>
          <p:cNvSpPr txBox="1"/>
          <p:nvPr/>
        </p:nvSpPr>
        <p:spPr>
          <a:xfrm>
            <a:off x="911225" y="2254250"/>
            <a:ext cx="295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4280" name="Text Box 101"/>
          <p:cNvSpPr txBox="1"/>
          <p:nvPr/>
        </p:nvSpPr>
        <p:spPr>
          <a:xfrm>
            <a:off x="1828800" y="2895600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94281" name="Group 102"/>
          <p:cNvGrpSpPr/>
          <p:nvPr/>
        </p:nvGrpSpPr>
        <p:grpSpPr>
          <a:xfrm>
            <a:off x="301625" y="2478088"/>
            <a:ext cx="457200" cy="457200"/>
            <a:chOff x="1848" y="3312"/>
            <a:chExt cx="288" cy="288"/>
          </a:xfrm>
        </p:grpSpPr>
        <p:sp>
          <p:nvSpPr>
            <p:cNvPr id="94300" name="Text Box 103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4301" name="Oval 104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4282" name="Group 105"/>
          <p:cNvGrpSpPr/>
          <p:nvPr/>
        </p:nvGrpSpPr>
        <p:grpSpPr>
          <a:xfrm>
            <a:off x="1368425" y="2478088"/>
            <a:ext cx="457200" cy="457200"/>
            <a:chOff x="1848" y="3312"/>
            <a:chExt cx="288" cy="288"/>
          </a:xfrm>
        </p:grpSpPr>
        <p:sp>
          <p:nvSpPr>
            <p:cNvPr id="94298" name="Text Box 106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4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4299" name="Oval 107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4283" name="Group 108"/>
          <p:cNvGrpSpPr/>
          <p:nvPr/>
        </p:nvGrpSpPr>
        <p:grpSpPr>
          <a:xfrm>
            <a:off x="1828800" y="3733800"/>
            <a:ext cx="457200" cy="457200"/>
            <a:chOff x="1848" y="3312"/>
            <a:chExt cx="288" cy="288"/>
          </a:xfrm>
        </p:grpSpPr>
        <p:sp>
          <p:nvSpPr>
            <p:cNvPr id="94296" name="Text Box 109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4297" name="Oval 110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4284" name="Group 111"/>
          <p:cNvGrpSpPr/>
          <p:nvPr/>
        </p:nvGrpSpPr>
        <p:grpSpPr>
          <a:xfrm>
            <a:off x="533400" y="3810000"/>
            <a:ext cx="457200" cy="457200"/>
            <a:chOff x="1848" y="3312"/>
            <a:chExt cx="288" cy="288"/>
          </a:xfrm>
        </p:grpSpPr>
        <p:sp>
          <p:nvSpPr>
            <p:cNvPr id="94294" name="Text Box 112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6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4295" name="Oval 113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4285" name="Group 114"/>
          <p:cNvGrpSpPr/>
          <p:nvPr/>
        </p:nvGrpSpPr>
        <p:grpSpPr>
          <a:xfrm>
            <a:off x="1006475" y="5341938"/>
            <a:ext cx="457200" cy="457200"/>
            <a:chOff x="1848" y="3312"/>
            <a:chExt cx="288" cy="288"/>
          </a:xfrm>
        </p:grpSpPr>
        <p:sp>
          <p:nvSpPr>
            <p:cNvPr id="94292" name="Text Box 115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7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4293" name="Oval 116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94286" name="Text Box 117"/>
          <p:cNvSpPr txBox="1"/>
          <p:nvPr/>
        </p:nvSpPr>
        <p:spPr>
          <a:xfrm>
            <a:off x="990600" y="4419600"/>
            <a:ext cx="295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4287" name="Text Box 118"/>
          <p:cNvSpPr txBox="1"/>
          <p:nvPr/>
        </p:nvSpPr>
        <p:spPr>
          <a:xfrm>
            <a:off x="685800" y="3048000"/>
            <a:ext cx="37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94288" name="AutoShape 12"/>
          <p:cNvCxnSpPr>
            <a:endCxn id="94289" idx="0"/>
          </p:cNvCxnSpPr>
          <p:nvPr/>
        </p:nvCxnSpPr>
        <p:spPr>
          <a:xfrm flipH="1">
            <a:off x="239713" y="4267200"/>
            <a:ext cx="414337" cy="10747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4289" name="Oval 59"/>
          <p:cNvSpPr/>
          <p:nvPr/>
        </p:nvSpPr>
        <p:spPr>
          <a:xfrm>
            <a:off x="11113" y="5341938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94290" name="Text Box 115"/>
          <p:cNvSpPr txBox="1"/>
          <p:nvPr/>
        </p:nvSpPr>
        <p:spPr>
          <a:xfrm>
            <a:off x="61913" y="53467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8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4291" name="Text Box 117"/>
          <p:cNvSpPr txBox="1"/>
          <p:nvPr/>
        </p:nvSpPr>
        <p:spPr>
          <a:xfrm>
            <a:off x="457200" y="4411663"/>
            <a:ext cx="3317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+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0500" y="5637530"/>
            <a:ext cx="5816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s(shift)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后面跟的是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shift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之后的新的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state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编号，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r(reduce)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后面跟的是要进行的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production(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的编号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)</a:t>
            </a:r>
            <a:endParaRPr lang="en-US" altLang="zh-CN" sz="18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Representing the DFA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Typically columns are split into: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Those for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terminals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action table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Those 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non-terminals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goto table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2100" y="3108325"/>
          <a:ext cx="51816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728663"/>
                <a:gridCol w="1317625"/>
                <a:gridCol w="473075"/>
                <a:gridCol w="1023937"/>
                <a:gridCol w="1257300"/>
              </a:tblGrid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s7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E+(E)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E+(E)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486650" y="3108325"/>
          <a:ext cx="533400" cy="3292475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25" name="文本框 2"/>
          <p:cNvSpPr txBox="1"/>
          <p:nvPr/>
        </p:nvSpPr>
        <p:spPr>
          <a:xfrm>
            <a:off x="304800" y="3581400"/>
            <a:ext cx="11430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Action table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6326" name="文本框 7"/>
          <p:cNvSpPr txBox="1"/>
          <p:nvPr/>
        </p:nvSpPr>
        <p:spPr>
          <a:xfrm>
            <a:off x="7239000" y="2079625"/>
            <a:ext cx="990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Goto table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12970" y="228600"/>
            <a:ext cx="366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goto table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只能用于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”|”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符号左面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Representing the DFA. (normal form)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830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table for a fragment of our DFA: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34852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24200" y="2362200"/>
          <a:ext cx="5715000" cy="3292475"/>
        </p:xfrm>
        <a:graphic>
          <a:graphicData uri="http://schemas.openxmlformats.org/drawingml/2006/table">
            <a:tbl>
              <a:tblPr/>
              <a:tblGrid>
                <a:gridCol w="381000"/>
                <a:gridCol w="728663"/>
                <a:gridCol w="1317625"/>
                <a:gridCol w="473075"/>
                <a:gridCol w="1023937"/>
                <a:gridCol w="1257300"/>
                <a:gridCol w="533400"/>
              </a:tblGrid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s4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g6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s7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E+(E)</a:t>
                      </a:r>
                      <a:endParaRPr kumimoji="0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E+(E)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8369" name="AutoShape 94"/>
          <p:cNvCxnSpPr>
            <a:stCxn id="98395" idx="3"/>
            <a:endCxn id="98391" idx="0"/>
          </p:cNvCxnSpPr>
          <p:nvPr/>
        </p:nvCxnSpPr>
        <p:spPr>
          <a:xfrm flipH="1">
            <a:off x="762000" y="2878138"/>
            <a:ext cx="673100" cy="9223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8370" name="AutoShape 95"/>
          <p:cNvCxnSpPr>
            <a:stCxn id="98395" idx="5"/>
            <a:endCxn id="98393" idx="0"/>
          </p:cNvCxnSpPr>
          <p:nvPr/>
        </p:nvCxnSpPr>
        <p:spPr>
          <a:xfrm>
            <a:off x="1758950" y="2878138"/>
            <a:ext cx="298450" cy="8461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8371" name="AutoShape 96"/>
          <p:cNvCxnSpPr>
            <a:stCxn id="98397" idx="6"/>
            <a:endCxn id="98395" idx="2"/>
          </p:cNvCxnSpPr>
          <p:nvPr/>
        </p:nvCxnSpPr>
        <p:spPr>
          <a:xfrm>
            <a:off x="768350" y="2706688"/>
            <a:ext cx="590550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8372" name="AutoShape 97"/>
          <p:cNvCxnSpPr>
            <a:stCxn id="98391" idx="4"/>
            <a:endCxn id="98389" idx="0"/>
          </p:cNvCxnSpPr>
          <p:nvPr/>
        </p:nvCxnSpPr>
        <p:spPr>
          <a:xfrm>
            <a:off x="762000" y="4276725"/>
            <a:ext cx="473075" cy="105568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8373" name="Text Box 98"/>
          <p:cNvSpPr txBox="1"/>
          <p:nvPr/>
        </p:nvSpPr>
        <p:spPr>
          <a:xfrm>
            <a:off x="1600200" y="4191000"/>
            <a:ext cx="10699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),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8374" name="Text Box 99"/>
          <p:cNvSpPr txBox="1"/>
          <p:nvPr/>
        </p:nvSpPr>
        <p:spPr>
          <a:xfrm>
            <a:off x="608013" y="5775325"/>
            <a:ext cx="1525587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$,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8375" name="Text Box 100"/>
          <p:cNvSpPr txBox="1"/>
          <p:nvPr/>
        </p:nvSpPr>
        <p:spPr>
          <a:xfrm>
            <a:off x="911225" y="2254250"/>
            <a:ext cx="295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(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8376" name="Text Box 101"/>
          <p:cNvSpPr txBox="1"/>
          <p:nvPr/>
        </p:nvSpPr>
        <p:spPr>
          <a:xfrm>
            <a:off x="1828800" y="2895600"/>
            <a:ext cx="573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98377" name="Group 102"/>
          <p:cNvGrpSpPr/>
          <p:nvPr/>
        </p:nvGrpSpPr>
        <p:grpSpPr>
          <a:xfrm>
            <a:off x="301625" y="2478088"/>
            <a:ext cx="457200" cy="457200"/>
            <a:chOff x="1848" y="3312"/>
            <a:chExt cx="288" cy="288"/>
          </a:xfrm>
        </p:grpSpPr>
        <p:sp>
          <p:nvSpPr>
            <p:cNvPr id="98396" name="Text Box 103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8397" name="Oval 104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8378" name="Group 105"/>
          <p:cNvGrpSpPr/>
          <p:nvPr/>
        </p:nvGrpSpPr>
        <p:grpSpPr>
          <a:xfrm>
            <a:off x="1368425" y="2478088"/>
            <a:ext cx="457200" cy="457200"/>
            <a:chOff x="1848" y="3312"/>
            <a:chExt cx="288" cy="288"/>
          </a:xfrm>
        </p:grpSpPr>
        <p:sp>
          <p:nvSpPr>
            <p:cNvPr id="98394" name="Text Box 106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4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8395" name="Oval 107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8379" name="Group 108"/>
          <p:cNvGrpSpPr/>
          <p:nvPr/>
        </p:nvGrpSpPr>
        <p:grpSpPr>
          <a:xfrm>
            <a:off x="1828800" y="3733800"/>
            <a:ext cx="457200" cy="457200"/>
            <a:chOff x="1848" y="3312"/>
            <a:chExt cx="288" cy="288"/>
          </a:xfrm>
        </p:grpSpPr>
        <p:sp>
          <p:nvSpPr>
            <p:cNvPr id="98392" name="Text Box 109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8393" name="Oval 110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8380" name="Group 111"/>
          <p:cNvGrpSpPr/>
          <p:nvPr/>
        </p:nvGrpSpPr>
        <p:grpSpPr>
          <a:xfrm>
            <a:off x="533400" y="3810000"/>
            <a:ext cx="457200" cy="457200"/>
            <a:chOff x="1848" y="3312"/>
            <a:chExt cx="288" cy="288"/>
          </a:xfrm>
        </p:grpSpPr>
        <p:sp>
          <p:nvSpPr>
            <p:cNvPr id="98390" name="Text Box 112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6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8391" name="Oval 113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98381" name="Group 114"/>
          <p:cNvGrpSpPr/>
          <p:nvPr/>
        </p:nvGrpSpPr>
        <p:grpSpPr>
          <a:xfrm>
            <a:off x="1006475" y="5341938"/>
            <a:ext cx="457200" cy="457200"/>
            <a:chOff x="1848" y="3312"/>
            <a:chExt cx="288" cy="288"/>
          </a:xfrm>
        </p:grpSpPr>
        <p:sp>
          <p:nvSpPr>
            <p:cNvPr id="98388" name="Text Box 115"/>
            <p:cNvSpPr txBox="1"/>
            <p:nvPr/>
          </p:nvSpPr>
          <p:spPr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7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98389" name="Oval 116"/>
            <p:cNvSpPr/>
            <p:nvPr/>
          </p:nvSpPr>
          <p:spPr>
            <a:xfrm>
              <a:off x="1848" y="3312"/>
              <a:ext cx="28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98382" name="Text Box 117"/>
          <p:cNvSpPr txBox="1"/>
          <p:nvPr/>
        </p:nvSpPr>
        <p:spPr>
          <a:xfrm>
            <a:off x="990600" y="4419600"/>
            <a:ext cx="295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8383" name="Text Box 118"/>
          <p:cNvSpPr txBox="1"/>
          <p:nvPr/>
        </p:nvSpPr>
        <p:spPr>
          <a:xfrm>
            <a:off x="685800" y="3048000"/>
            <a:ext cx="37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98384" name="AutoShape 12"/>
          <p:cNvCxnSpPr>
            <a:endCxn id="98385" idx="0"/>
          </p:cNvCxnSpPr>
          <p:nvPr/>
        </p:nvCxnSpPr>
        <p:spPr>
          <a:xfrm flipH="1">
            <a:off x="239713" y="4267200"/>
            <a:ext cx="414337" cy="10747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8385" name="Oval 59"/>
          <p:cNvSpPr/>
          <p:nvPr/>
        </p:nvSpPr>
        <p:spPr>
          <a:xfrm>
            <a:off x="11113" y="5341938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98386" name="Text Box 115"/>
          <p:cNvSpPr txBox="1"/>
          <p:nvPr/>
        </p:nvSpPr>
        <p:spPr>
          <a:xfrm>
            <a:off x="61913" y="53467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8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8387" name="Text Box 117"/>
          <p:cNvSpPr txBox="1"/>
          <p:nvPr/>
        </p:nvSpPr>
        <p:spPr>
          <a:xfrm>
            <a:off x="457200" y="4411663"/>
            <a:ext cx="3317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+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LR Parsing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03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After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shift or reduce</a:t>
            </a:r>
            <a:r>
              <a:rPr lang="en-US" altLang="zh-CN" dirty="0">
                <a:ea typeface="宋体" panose="02010600030101010101" pitchFamily="2" charset="-122"/>
              </a:rPr>
              <a:t> action we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rerun</a:t>
            </a:r>
            <a:r>
              <a:rPr lang="en-US" altLang="zh-CN" dirty="0">
                <a:ea typeface="宋体" panose="02010600030101010101" pitchFamily="2" charset="-122"/>
              </a:rPr>
              <a:t> the DFA on the entire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This is wasteful, since most of the work is repeated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Remember for each stack element on which state it brings the DFA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LR parser maintains a stack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á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sym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state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ñ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. . .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á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sym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state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ñ</a:t>
            </a:r>
            <a:endParaRPr lang="en-US" altLang="zh-CN" sz="2400" dirty="0">
              <a:solidFill>
                <a:schemeClr val="accent2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state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final state</a:t>
            </a:r>
            <a:r>
              <a:rPr lang="en-US" altLang="zh-CN" dirty="0">
                <a:ea typeface="宋体" panose="02010600030101010101" pitchFamily="2" charset="-122"/>
              </a:rPr>
              <a:t> of the DFA on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sym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… sym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k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870" y="4827270"/>
            <a:ext cx="843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>
                <a:latin typeface="Comic Sans MS" panose="030F0702030302020204" pitchFamily="66" charset="0"/>
                <a:cs typeface="Comic Sans MS" panose="030F0702030302020204" pitchFamily="66" charset="0"/>
              </a:rPr>
              <a:t>使用</a:t>
            </a:r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&lt;&lt;sym,state&gt;&gt;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对可以使得每次操作后直接到上一次动作前的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state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而不用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rerun</a:t>
            </a:r>
            <a:endParaRPr lang="en-US" altLang="zh-CN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LR Parsing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Let I = w$ be initial input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Let j = 1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Let DFA state 0 be the start state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Let stack = </a:t>
            </a:r>
            <a:r>
              <a:rPr lang="en-US" altLang="zh-CN" sz="200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á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dummy, 0 </a:t>
            </a:r>
            <a:r>
              <a:rPr lang="en-US" altLang="zh-CN" sz="200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ñ</a:t>
            </a:r>
            <a:endParaRPr lang="en-US" altLang="zh-CN" sz="2000" dirty="0">
              <a:solidFill>
                <a:srgbClr val="FF0000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repeat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case action[top_state(stack), I[j]] of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	shift k:  push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á</a:t>
            </a:r>
            <a:r>
              <a:rPr lang="en-US" altLang="zh-CN" sz="2000" dirty="0">
                <a:ea typeface="宋体" panose="02010600030101010101" pitchFamily="2" charset="-122"/>
              </a:rPr>
              <a:t> I[j++], k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ñ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	reduce X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	      pop |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ea typeface="宋体" panose="02010600030101010101" pitchFamily="2" charset="-122"/>
              </a:rPr>
              <a:t>| pairs,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	      push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á</a:t>
            </a:r>
            <a:r>
              <a:rPr lang="en-US" altLang="zh-CN" sz="2000" dirty="0">
                <a:ea typeface="宋体" panose="02010600030101010101" pitchFamily="2" charset="-122"/>
              </a:rPr>
              <a:t>X,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Goto[top_state(stack), X]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ñ</a:t>
            </a:r>
            <a:endParaRPr lang="en-US" altLang="zh-CN" sz="2000" dirty="0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ea typeface="宋体" panose="02010600030101010101" pitchFamily="2" charset="-122"/>
              </a:rPr>
              <a:t>accept: halt normally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	error: halt and report error</a:t>
            </a:r>
            <a:endParaRPr lang="en-US" altLang="zh-CN" sz="20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9200" y="1295400"/>
            <a:ext cx="3942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top_state: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当前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stack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的栈顶状态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注意当执行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reduce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后，新的栈顶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state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为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GOTO(top_state, X),</a:t>
            </a:r>
            <a:endParaRPr lang="en-US" altLang="zh-CN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意思是说当原来的子串被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pop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新的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X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进来之后需要先回溯到之前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top-</a:t>
            </a:r>
            <a:endParaRPr lang="en-US" altLang="zh-CN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state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的上一个节点，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(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即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pop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操作之后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的新的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top_state)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并根据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X</a:t>
            </a: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选择新的</a:t>
            </a: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state</a:t>
            </a:r>
            <a:endParaRPr lang="en-US" altLang="zh-CN" sz="180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Text Box 3"/>
          <p:cNvSpPr txBox="1"/>
          <p:nvPr/>
        </p:nvSpPr>
        <p:spPr>
          <a:xfrm>
            <a:off x="7524750" y="544830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Text Box 4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Text Box 5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Text Box 6"/>
          <p:cNvSpPr txBox="1"/>
          <p:nvPr/>
        </p:nvSpPr>
        <p:spPr>
          <a:xfrm>
            <a:off x="3505200" y="5448300"/>
            <a:ext cx="8902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Text Box 7"/>
          <p:cNvSpPr txBox="1"/>
          <p:nvPr/>
        </p:nvSpPr>
        <p:spPr>
          <a:xfrm>
            <a:off x="5314950" y="5448300"/>
            <a:ext cx="8286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Text Box 8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Text Box 9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Text Box 10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2300" name="Text Box 11"/>
          <p:cNvSpPr txBox="1"/>
          <p:nvPr/>
        </p:nvSpPr>
        <p:spPr>
          <a:xfrm>
            <a:off x="609600" y="1600200"/>
            <a:ext cx="244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2301" name="Text Box 12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2302" name="Text Box 13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2303" name="矩形 1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LR Parsing Notes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used to parse more grammars than LL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Most programming languages grammars are LR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Can be described as a simple table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There are tools for building the table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 is the table constructed?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930" y="2169160"/>
            <a:ext cx="86233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对于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LL(1)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，其每读入一个新的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terminal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，就需要立刻决定使用那个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production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以及</a:t>
            </a:r>
            <a:endParaRPr lang="zh-CN" altLang="en-US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当前的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production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是否正确，若不存在对应的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production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则会失败而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LR(1)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读入一个</a:t>
            </a:r>
            <a:endParaRPr lang="zh-CN" altLang="en-US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terminal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，若不满足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production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则会先进行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shift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，当出现合适的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string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之后才会进行</a:t>
            </a:r>
            <a:endParaRPr lang="zh-CN" altLang="en-US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reduce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，所以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LR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相比于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LL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而言识别语言更多，识别深度更大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charRg st="8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charRg st="12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charRg st="164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9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Constructing LR Parsing Generators</a:t>
            </a:r>
            <a:endParaRPr lang="en-US" altLang="zh-CN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Key Issue: How is the DFA Constructed?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85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stack describes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context of the parse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What non-terminal we are looking for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What production rhs we are looking for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What we have seen so far from the rhs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Each DFA state describes several such contexts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when we are looking for non-terminal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, we might be looking either for an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or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dirty="0">
                <a:ea typeface="宋体" panose="02010600030101010101" pitchFamily="2" charset="-122"/>
              </a:rPr>
              <a:t> rhs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LR(1) Items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0596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LR(1) item</a:t>
            </a:r>
            <a:r>
              <a:rPr lang="en-US" altLang="zh-CN" dirty="0">
                <a:ea typeface="宋体" panose="02010600030101010101" pitchFamily="2" charset="-122"/>
              </a:rPr>
              <a:t> is a pair: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a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, a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ab</a:t>
            </a:r>
            <a:r>
              <a:rPr lang="en-US" altLang="zh-CN" dirty="0">
                <a:ea typeface="宋体" panose="02010600030101010101" pitchFamily="2" charset="-122"/>
              </a:rPr>
              <a:t> is a production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is a terminal (the lookahead terminal)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LR(1) means 1 lookahead terminal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[X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a] </a:t>
            </a:r>
            <a:r>
              <a:rPr lang="en-US" altLang="zh-CN" dirty="0">
                <a:ea typeface="宋体" panose="02010600030101010101" pitchFamily="2" charset="-122"/>
              </a:rPr>
              <a:t>describes a context of the parser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are trying to find an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followed by an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a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have 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already on top of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Thus we need to see next a prefix derived from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9470" y="1612265"/>
            <a:ext cx="3550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“|”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左面的为当前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stack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中实际内容</a:t>
            </a:r>
            <a:endParaRPr lang="zh-CN" altLang="en-US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“.”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左面的只是目标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stack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的一部分</a:t>
            </a:r>
            <a:endParaRPr lang="zh-CN" altLang="en-US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，即我们想找的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stack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状态应该是</a:t>
            </a:r>
            <a:endParaRPr lang="zh-CN" altLang="en-US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αβ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，而现在只有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α</a:t>
            </a:r>
            <a:r>
              <a:rPr lang="zh-CN" altLang="en-US" sz="180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。</a:t>
            </a:r>
            <a:endParaRPr lang="zh-CN" altLang="en-US" sz="180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symbol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was used before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separate the stack from the rest of input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, where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the stack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 is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remaining string of terminals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items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ea typeface="宋体" panose="02010600030101010101" pitchFamily="2" charset="-122"/>
              </a:rPr>
              <a:t> is used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mark a prefix</a:t>
            </a:r>
            <a:r>
              <a:rPr lang="en-US" altLang="zh-CN" dirty="0">
                <a:ea typeface="宋体" panose="02010600030101010101" pitchFamily="2" charset="-122"/>
              </a:rPr>
              <a:t> of a production rhs: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X </a:t>
            </a:r>
            <a:r>
              <a:rPr lang="en-US" altLang="zh-CN" sz="28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a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, 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Here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might contain non-terminals as well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both case the stack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 the left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46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We add to our grammar a fresh new start symbol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and a production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E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Where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is the old start symbol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initial parsing context contains: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 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E, $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Trying to find an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as a string derived from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E$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stack is empty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LR(1) Items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30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context containing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E + 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( E ), +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</a:rPr>
              <a:t> follows then we can perform a shift to context containing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E + (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E ), +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context containing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E + ( E ) 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, +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can perform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reduction with E 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E + ( E )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But only if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follows</a:t>
            </a:r>
            <a:r>
              <a:rPr lang="en-US" altLang="zh-CN" sz="2800" dirty="0">
                <a:ea typeface="宋体" panose="02010600030101010101" pitchFamily="2" charset="-122"/>
              </a:rPr>
              <a:t>	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3745" y="133350"/>
            <a:ext cx="44862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“.”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后面的部分若为空，则检查左面的</a:t>
            </a:r>
            <a:endParaRPr lang="zh-CN" altLang="en-US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reduce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，若后半部分是一个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terminal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</a:t>
            </a:r>
            <a:endParaRPr lang="zh-CN" altLang="en-US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则直接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shift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。若后半部分为一个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non-</a:t>
            </a:r>
            <a:endParaRPr lang="en-US" altLang="zh-CN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terminal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，则进行类似递归的</a:t>
            </a:r>
            <a:r>
              <a:rPr lang="en-US" altLang="zh-CN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production</a:t>
            </a:r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</a:t>
            </a:r>
            <a:endParaRPr lang="zh-CN" altLang="en-US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zh-CN" altLang="en-US" sz="18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最终生成闭包。</a:t>
            </a:r>
            <a:endParaRPr lang="zh-CN" altLang="en-US" sz="18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2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5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11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14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17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201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charRg st="248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LR(1) Items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87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item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     E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E + (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E ) , +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We expect a string derived from E ) +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There are two productions for 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   </a:t>
            </a:r>
            <a:r>
              <a:rPr lang="en-US" altLang="zh-CN" sz="2400" dirty="0">
                <a:ea typeface="宋体" panose="02010600030101010101" pitchFamily="2" charset="-122"/>
              </a:rPr>
              <a:t>and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 + ( E)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describe this by extending the context  with two more items: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8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int, )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       E </a:t>
            </a:r>
            <a:r>
              <a:rPr lang="en-US" altLang="zh-CN" sz="28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E + ( E ) , )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Closure 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8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operation of extending the context with items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called the closure operation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Closure(Items) =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repeat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for each [X </a:t>
            </a:r>
            <a:r>
              <a:rPr lang="en-US" altLang="zh-CN" sz="2400" dirty="0"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, a] in Items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for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each</a:t>
            </a:r>
            <a:r>
              <a:rPr lang="en-US" altLang="zh-CN" sz="2400" dirty="0">
                <a:ea typeface="宋体" panose="02010600030101010101" pitchFamily="2" charset="-122"/>
              </a:rPr>
              <a:t> production Y </a:t>
            </a:r>
            <a:r>
              <a:rPr lang="en-US" altLang="zh-CN" sz="2400" dirty="0"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for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each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First(</a:t>
            </a:r>
            <a:r>
              <a:rPr lang="en-US" altLang="zh-CN" sz="240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   add [Y </a:t>
            </a:r>
            <a:r>
              <a:rPr lang="en-US" altLang="zh-CN" sz="2400" dirty="0"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ea typeface="宋体" panose="02010600030101010101" pitchFamily="2" charset="-122"/>
              </a:rPr>
              <a:t>, b] to Items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until Items is unchanged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Constructing the Parsing DFA (1)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884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86106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Construct the start context: Closure({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E, $}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46116" name="Text Box 4"/>
          <p:cNvSpPr txBox="1"/>
          <p:nvPr/>
        </p:nvSpPr>
        <p:spPr>
          <a:xfrm>
            <a:off x="2895600" y="2209800"/>
            <a:ext cx="2220913" cy="191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E, $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E+(E), $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int, $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E+(E), +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int, +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57200" y="4191000"/>
            <a:ext cx="8305800" cy="1797050"/>
            <a:chOff x="288" y="2640"/>
            <a:chExt cx="5232" cy="1132"/>
          </a:xfrm>
        </p:grpSpPr>
        <p:sp>
          <p:nvSpPr>
            <p:cNvPr id="122887" name="Text Box 6"/>
            <p:cNvSpPr txBox="1"/>
            <p:nvPr/>
          </p:nvSpPr>
          <p:spPr>
            <a:xfrm>
              <a:off x="1824" y="3024"/>
              <a:ext cx="1589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S 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 E, $</a:t>
              </a:r>
              <a:endPara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E 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 E+(E), $/+</a:t>
              </a:r>
              <a:endPara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E 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 int, $/+</a:t>
              </a:r>
              <a:endPara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2888" name="Rectangle 7"/>
            <p:cNvSpPr/>
            <p:nvPr/>
          </p:nvSpPr>
          <p:spPr>
            <a:xfrm>
              <a:off x="288" y="2640"/>
              <a:ext cx="5232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/>
              <a:r>
                <a:rPr lang="en-US" altLang="zh-CN" dirty="0">
                  <a:ea typeface="宋体" panose="02010600030101010101" pitchFamily="2" charset="-122"/>
                </a:rPr>
                <a:t>We abbreviate as: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charRg st="1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charRg st="38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Text Box 3"/>
          <p:cNvSpPr txBox="1"/>
          <p:nvPr/>
        </p:nvSpPr>
        <p:spPr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Text Box 4"/>
          <p:cNvSpPr txBox="1"/>
          <p:nvPr/>
        </p:nvSpPr>
        <p:spPr>
          <a:xfrm>
            <a:off x="7524750" y="5448300"/>
            <a:ext cx="8445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4342" name="Text Box 5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4343" name="AutoShape 6"/>
          <p:cNvCxnSpPr>
            <a:stCxn id="14340" idx="2"/>
            <a:endCxn id="14345" idx="0"/>
          </p:cNvCxnSpPr>
          <p:nvPr/>
        </p:nvCxnSpPr>
        <p:spPr>
          <a:xfrm>
            <a:off x="3848100" y="5105400"/>
            <a:ext cx="7874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344" name="Text Box 7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4345" name="Text Box 8"/>
          <p:cNvSpPr txBox="1"/>
          <p:nvPr/>
        </p:nvSpPr>
        <p:spPr>
          <a:xfrm>
            <a:off x="3505200" y="5448300"/>
            <a:ext cx="8432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4346" name="Text Box 9"/>
          <p:cNvSpPr txBox="1"/>
          <p:nvPr/>
        </p:nvSpPr>
        <p:spPr>
          <a:xfrm>
            <a:off x="5314950" y="5448300"/>
            <a:ext cx="7321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Text Box 10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Text Box 11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4349" name="Text Box 12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4350" name="Text Box 13"/>
          <p:cNvSpPr txBox="1"/>
          <p:nvPr/>
        </p:nvSpPr>
        <p:spPr>
          <a:xfrm>
            <a:off x="609600" y="1600200"/>
            <a:ext cx="2449513" cy="895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4351" name="Text Box 14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4352" name="Text Box 15"/>
          <p:cNvSpPr txBox="1"/>
          <p:nvPr/>
        </p:nvSpPr>
        <p:spPr>
          <a:xfrm>
            <a:off x="61722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4353" name="矩形 16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Constructing the Parsing DFA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49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DFA state is a </a:t>
            </a:r>
            <a:r>
              <a:rPr lang="en-US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closed</a:t>
            </a:r>
            <a:r>
              <a:rPr lang="en-US" altLang="zh-CN" dirty="0">
                <a:ea typeface="宋体" panose="02010600030101010101" pitchFamily="2" charset="-122"/>
              </a:rPr>
              <a:t> set of LR(1) items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start state contains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[S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E, $]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state that contains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[X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b]</a:t>
            </a:r>
            <a:r>
              <a:rPr lang="en-US" altLang="zh-CN" dirty="0">
                <a:ea typeface="宋体" panose="02010600030101010101" pitchFamily="2" charset="-122"/>
              </a:rPr>
              <a:t> is labeled with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reduce with X 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on b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And now the transitions …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DFA Transitions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69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state “State” that contains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[X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b]</a:t>
            </a:r>
            <a:r>
              <a:rPr lang="en-US" altLang="zh-CN" dirty="0">
                <a:ea typeface="宋体" panose="02010600030101010101" pitchFamily="2" charset="-122"/>
              </a:rPr>
              <a:t> has a transition labeled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to a state that contains the items “Transition(State, y)”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can be a terminal or a non-terminal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Transition(State, y)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Items </a:t>
            </a:r>
            <a:r>
              <a:rPr lang="en-US" altLang="zh-CN" sz="2400" dirty="0"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for each [X </a:t>
            </a:r>
            <a:r>
              <a:rPr lang="en-US" altLang="zh-CN" sz="2400" dirty="0"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, b] </a:t>
            </a:r>
            <a:r>
              <a:rPr lang="en-US" altLang="zh-CN" sz="2400" dirty="0"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ea typeface="宋体" panose="02010600030101010101" pitchFamily="2" charset="-122"/>
              </a:rPr>
              <a:t> State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add [X </a:t>
            </a:r>
            <a:r>
              <a:rPr lang="en-US" altLang="zh-CN" sz="2400" dirty="0"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, b] to Items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return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Closure(Items)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8600" y="5621020"/>
            <a:ext cx="3444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这里要注意每到一个新位置若为一个</a:t>
            </a:r>
            <a:r>
              <a:rPr lang="en-US" altLang="zh-CN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nonterminal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，则要返回当前位置的闭包！</a:t>
            </a:r>
            <a:endParaRPr lang="zh-CN" altLang="en-US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Constructing the Parsing DFA. Example.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9187" name="Text Box 3"/>
          <p:cNvSpPr txBox="1"/>
          <p:nvPr/>
        </p:nvSpPr>
        <p:spPr>
          <a:xfrm>
            <a:off x="4278313" y="2590800"/>
            <a:ext cx="262255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E+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(E), $/+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49188" name="Text Box 4"/>
          <p:cNvSpPr txBox="1"/>
          <p:nvPr/>
        </p:nvSpPr>
        <p:spPr>
          <a:xfrm>
            <a:off x="6400800" y="1676400"/>
            <a:ext cx="11461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$,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49189" name="Text Box 5"/>
          <p:cNvSpPr txBox="1"/>
          <p:nvPr/>
        </p:nvSpPr>
        <p:spPr>
          <a:xfrm>
            <a:off x="228600" y="4114800"/>
            <a:ext cx="104616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accept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$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49190" name="Text Box 6"/>
          <p:cNvSpPr txBox="1"/>
          <p:nvPr/>
        </p:nvSpPr>
        <p:spPr>
          <a:xfrm>
            <a:off x="4264025" y="3733800"/>
            <a:ext cx="2532063" cy="11969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E+(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E), $/+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E+(E), )/+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int, )/+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9191" name="Text Box 7"/>
          <p:cNvSpPr txBox="1"/>
          <p:nvPr/>
        </p:nvSpPr>
        <p:spPr>
          <a:xfrm>
            <a:off x="5788025" y="5546725"/>
            <a:ext cx="2071688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)/+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49192" name="Text Box 8"/>
          <p:cNvSpPr txBox="1"/>
          <p:nvPr/>
        </p:nvSpPr>
        <p:spPr>
          <a:xfrm>
            <a:off x="7921625" y="5470525"/>
            <a:ext cx="11461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),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49193" name="Text Box 9"/>
          <p:cNvSpPr txBox="1"/>
          <p:nvPr/>
        </p:nvSpPr>
        <p:spPr>
          <a:xfrm>
            <a:off x="1258888" y="5035550"/>
            <a:ext cx="2532062" cy="831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E+(E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), $/+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+(E), )/+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49194" name="Text Box 10"/>
          <p:cNvSpPr txBox="1"/>
          <p:nvPr/>
        </p:nvSpPr>
        <p:spPr>
          <a:xfrm>
            <a:off x="1600200" y="5943600"/>
            <a:ext cx="1695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and so on…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129036" name="Group 11"/>
          <p:cNvGrpSpPr/>
          <p:nvPr/>
        </p:nvGrpSpPr>
        <p:grpSpPr>
          <a:xfrm>
            <a:off x="228600" y="1524000"/>
            <a:ext cx="3124200" cy="1273175"/>
            <a:chOff x="144" y="960"/>
            <a:chExt cx="1968" cy="802"/>
          </a:xfrm>
        </p:grpSpPr>
        <p:sp>
          <p:nvSpPr>
            <p:cNvPr id="129063" name="Text Box 12"/>
            <p:cNvSpPr txBox="1"/>
            <p:nvPr/>
          </p:nvSpPr>
          <p:spPr>
            <a:xfrm>
              <a:off x="336" y="1008"/>
              <a:ext cx="1538" cy="7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S </a:t>
              </a:r>
              <a:r>
                <a:rPr lang="en-US" altLang="zh-CN" sz="2400" dirty="0">
                  <a:solidFill>
                    <a:schemeClr val="accent2"/>
                  </a:solidFill>
                  <a:latin typeface="cmsy10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cmsy10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E, $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 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cmsy10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E+(E), $/+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 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cmsy10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int, $/+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9064" name="Line 13"/>
            <p:cNvSpPr/>
            <p:nvPr/>
          </p:nvSpPr>
          <p:spPr>
            <a:xfrm>
              <a:off x="144" y="960"/>
              <a:ext cx="192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9065" name="Text Box 14"/>
            <p:cNvSpPr txBox="1"/>
            <p:nvPr/>
          </p:nvSpPr>
          <p:spPr>
            <a:xfrm>
              <a:off x="1873" y="960"/>
              <a:ext cx="239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0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349199" name="Text Box 15"/>
          <p:cNvSpPr txBox="1"/>
          <p:nvPr/>
        </p:nvSpPr>
        <p:spPr>
          <a:xfrm>
            <a:off x="7011988" y="2590800"/>
            <a:ext cx="379412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49200" name="Text Box 16"/>
          <p:cNvSpPr txBox="1"/>
          <p:nvPr/>
        </p:nvSpPr>
        <p:spPr>
          <a:xfrm>
            <a:off x="6935788" y="3733800"/>
            <a:ext cx="379412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49201" name="Text Box 17"/>
          <p:cNvSpPr txBox="1"/>
          <p:nvPr/>
        </p:nvSpPr>
        <p:spPr>
          <a:xfrm>
            <a:off x="7388225" y="5029200"/>
            <a:ext cx="379413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49202" name="Text Box 18"/>
          <p:cNvSpPr txBox="1"/>
          <p:nvPr/>
        </p:nvSpPr>
        <p:spPr>
          <a:xfrm>
            <a:off x="838200" y="5181600"/>
            <a:ext cx="379413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6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49203" name="Text Box 19"/>
          <p:cNvSpPr txBox="1"/>
          <p:nvPr/>
        </p:nvSpPr>
        <p:spPr>
          <a:xfrm>
            <a:off x="4267200" y="1752600"/>
            <a:ext cx="217170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$/+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49204" name="Text Box 20"/>
          <p:cNvSpPr txBox="1"/>
          <p:nvPr/>
        </p:nvSpPr>
        <p:spPr>
          <a:xfrm>
            <a:off x="3886200" y="1447800"/>
            <a:ext cx="33020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49205" name="Text Box 21"/>
          <p:cNvSpPr txBox="1"/>
          <p:nvPr/>
        </p:nvSpPr>
        <p:spPr>
          <a:xfrm>
            <a:off x="685800" y="3276600"/>
            <a:ext cx="2441575" cy="831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$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+(E), $/+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49206" name="Text Box 22"/>
          <p:cNvSpPr txBox="1"/>
          <p:nvPr/>
        </p:nvSpPr>
        <p:spPr>
          <a:xfrm>
            <a:off x="152400" y="2971800"/>
            <a:ext cx="379413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2932113" y="1985963"/>
            <a:ext cx="1335087" cy="528637"/>
            <a:chOff x="1847" y="1251"/>
            <a:chExt cx="841" cy="333"/>
          </a:xfrm>
        </p:grpSpPr>
        <p:cxnSp>
          <p:nvCxnSpPr>
            <p:cNvPr id="129061" name="AutoShape 24"/>
            <p:cNvCxnSpPr>
              <a:stCxn id="129063" idx="3"/>
              <a:endCxn id="349203" idx="1"/>
            </p:cNvCxnSpPr>
            <p:nvPr/>
          </p:nvCxnSpPr>
          <p:spPr>
            <a:xfrm flipV="1">
              <a:off x="1847" y="1251"/>
              <a:ext cx="841" cy="13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29062" name="Text Box 25"/>
            <p:cNvSpPr txBox="1"/>
            <p:nvPr/>
          </p:nvSpPr>
          <p:spPr>
            <a:xfrm>
              <a:off x="2112" y="1296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1733550" y="2797175"/>
            <a:ext cx="552450" cy="479425"/>
            <a:chOff x="1092" y="1762"/>
            <a:chExt cx="348" cy="302"/>
          </a:xfrm>
        </p:grpSpPr>
        <p:cxnSp>
          <p:nvCxnSpPr>
            <p:cNvPr id="129059" name="AutoShape 27"/>
            <p:cNvCxnSpPr/>
            <p:nvPr/>
          </p:nvCxnSpPr>
          <p:spPr>
            <a:xfrm>
              <a:off x="1092" y="1762"/>
              <a:ext cx="96" cy="3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29060" name="Text Box 28"/>
            <p:cNvSpPr txBox="1"/>
            <p:nvPr/>
          </p:nvSpPr>
          <p:spPr>
            <a:xfrm>
              <a:off x="1204" y="1776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3084513" y="2824163"/>
            <a:ext cx="1193800" cy="868362"/>
            <a:chOff x="1943" y="1779"/>
            <a:chExt cx="752" cy="547"/>
          </a:xfrm>
        </p:grpSpPr>
        <p:cxnSp>
          <p:nvCxnSpPr>
            <p:cNvPr id="129057" name="AutoShape 30"/>
            <p:cNvCxnSpPr>
              <a:stCxn id="349205" idx="3"/>
              <a:endCxn id="349187" idx="1"/>
            </p:cNvCxnSpPr>
            <p:nvPr/>
          </p:nvCxnSpPr>
          <p:spPr>
            <a:xfrm flipV="1">
              <a:off x="1943" y="1779"/>
              <a:ext cx="752" cy="54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29058" name="Text Box 31"/>
            <p:cNvSpPr txBox="1"/>
            <p:nvPr/>
          </p:nvSpPr>
          <p:spPr>
            <a:xfrm>
              <a:off x="2112" y="1824"/>
              <a:ext cx="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+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5464175" y="3057525"/>
            <a:ext cx="317500" cy="676275"/>
            <a:chOff x="3442" y="1926"/>
            <a:chExt cx="200" cy="426"/>
          </a:xfrm>
        </p:grpSpPr>
        <p:cxnSp>
          <p:nvCxnSpPr>
            <p:cNvPr id="129055" name="AutoShape 33"/>
            <p:cNvCxnSpPr>
              <a:stCxn id="349187" idx="2"/>
              <a:endCxn id="349190" idx="0"/>
            </p:cNvCxnSpPr>
            <p:nvPr/>
          </p:nvCxnSpPr>
          <p:spPr>
            <a:xfrm flipH="1">
              <a:off x="3442" y="1926"/>
              <a:ext cx="9" cy="4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29056" name="Text Box 34"/>
            <p:cNvSpPr txBox="1"/>
            <p:nvPr/>
          </p:nvSpPr>
          <p:spPr>
            <a:xfrm>
              <a:off x="3456" y="2016"/>
              <a:ext cx="1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(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2459038" y="4191000"/>
            <a:ext cx="1804987" cy="844550"/>
            <a:chOff x="1549" y="2640"/>
            <a:chExt cx="1137" cy="532"/>
          </a:xfrm>
        </p:grpSpPr>
        <p:cxnSp>
          <p:nvCxnSpPr>
            <p:cNvPr id="129053" name="AutoShape 36"/>
            <p:cNvCxnSpPr>
              <a:stCxn id="349190" idx="1"/>
              <a:endCxn id="349193" idx="0"/>
            </p:cNvCxnSpPr>
            <p:nvPr/>
          </p:nvCxnSpPr>
          <p:spPr>
            <a:xfrm flipH="1">
              <a:off x="1549" y="2729"/>
              <a:ext cx="1137" cy="44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29054" name="Text Box 37"/>
            <p:cNvSpPr txBox="1"/>
            <p:nvPr/>
          </p:nvSpPr>
          <p:spPr>
            <a:xfrm>
              <a:off x="2020" y="2640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5410200" y="4930775"/>
            <a:ext cx="1347788" cy="615950"/>
            <a:chOff x="3408" y="3106"/>
            <a:chExt cx="849" cy="388"/>
          </a:xfrm>
        </p:grpSpPr>
        <p:cxnSp>
          <p:nvCxnSpPr>
            <p:cNvPr id="129051" name="AutoShape 39"/>
            <p:cNvCxnSpPr>
              <a:stCxn id="349190" idx="2"/>
              <a:endCxn id="349191" idx="0"/>
            </p:cNvCxnSpPr>
            <p:nvPr/>
          </p:nvCxnSpPr>
          <p:spPr>
            <a:xfrm>
              <a:off x="3442" y="3106"/>
              <a:ext cx="815" cy="3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29052" name="Text Box 40"/>
            <p:cNvSpPr txBox="1"/>
            <p:nvPr/>
          </p:nvSpPr>
          <p:spPr>
            <a:xfrm>
              <a:off x="3408" y="3168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5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0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0">
                                            <p:txEl>
                                              <p:charRg st="3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3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nimBg="1" uiExpand="1" build="p"/>
      <p:bldP spid="349188" grpId="0"/>
      <p:bldP spid="349189" grpId="0"/>
      <p:bldP spid="349190" grpId="0" animBg="1" uiExpand="1" build="p"/>
      <p:bldP spid="349191" grpId="0" animBg="1"/>
      <p:bldP spid="349192" grpId="0"/>
      <p:bldP spid="349193" grpId="0" animBg="1" uiExpand="1" build="p"/>
      <p:bldP spid="349194" grpId="0"/>
      <p:bldP spid="349199" grpId="0" animBg="1"/>
      <p:bldP spid="349200" grpId="0" animBg="1"/>
      <p:bldP spid="349201" grpId="0" animBg="1"/>
      <p:bldP spid="349202" grpId="0" animBg="1"/>
      <p:bldP spid="349203" grpId="0" animBg="1" uiExpand="1" build="p"/>
      <p:bldP spid="349204" grpId="0" animBg="1"/>
      <p:bldP spid="349205" grpId="0" animBg="1" build="p"/>
      <p:bldP spid="34920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LR Parsing Tables. Notes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10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Parsing tables (i.e. the DFA) can be constructed automatically for a CFG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But we still need to understand the construction to work with parser generators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they report errors in terms of sets of items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What kind of errors can we expect?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Shift/Reduce Conflicts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If a DFA state contains both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[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, b</a:t>
            </a:r>
            <a:r>
              <a:rPr lang="en-US" altLang="zh-CN" sz="2800" dirty="0">
                <a:ea typeface="宋体" panose="02010600030101010101" pitchFamily="2" charset="-122"/>
              </a:rPr>
              <a:t>]  and  [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Y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, a</a:t>
            </a:r>
            <a:r>
              <a:rPr lang="en-US" altLang="zh-CN" sz="2800" dirty="0">
                <a:ea typeface="宋体" panose="02010600030101010101" pitchFamily="2" charset="-122"/>
              </a:rPr>
              <a:t>]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Then on input “a” we could either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Shift into state [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b="1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b</a:t>
            </a:r>
            <a:r>
              <a:rPr lang="en-US" altLang="zh-CN" dirty="0">
                <a:ea typeface="宋体" panose="02010600030101010101" pitchFamily="2" charset="-122"/>
              </a:rPr>
              <a:t>], 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Reduce with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is called a </a:t>
            </a:r>
            <a:r>
              <a:rPr lang="en-US" altLang="zh-CN" u="sng" dirty="0">
                <a:ea typeface="宋体" panose="02010600030101010101" pitchFamily="2" charset="-122"/>
              </a:rPr>
              <a:t>shift-reduce conflict</a:t>
            </a:r>
            <a:endParaRPr lang="en-US" altLang="zh-CN" u="sng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605" y="5706745"/>
            <a:ext cx="7169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i="0">
                <a:latin typeface="微软雅黑" panose="020B0503020204020204" charset="-122"/>
                <a:ea typeface="微软雅黑" panose="020B0503020204020204" charset="-122"/>
              </a:rPr>
              <a:t>即对于一个</a:t>
            </a:r>
            <a:r>
              <a:rPr lang="en-US" altLang="zh-CN" sz="1800" i="0">
                <a:latin typeface="微软雅黑" panose="020B0503020204020204" charset="-122"/>
                <a:ea typeface="微软雅黑" panose="020B0503020204020204" charset="-122"/>
              </a:rPr>
              <a:t>terminal a</a:t>
            </a:r>
            <a:r>
              <a:rPr lang="zh-CN" altLang="en-US" sz="1800" i="0">
                <a:latin typeface="微软雅黑" panose="020B0503020204020204" charset="-122"/>
                <a:ea typeface="微软雅黑" panose="020B0503020204020204" charset="-122"/>
              </a:rPr>
              <a:t>而言，其既可以作为</a:t>
            </a:r>
            <a:r>
              <a:rPr lang="en-US" altLang="zh-CN" sz="1800" i="0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1800" i="0">
                <a:latin typeface="微软雅黑" panose="020B0503020204020204" charset="-122"/>
                <a:ea typeface="微软雅黑" panose="020B0503020204020204" charset="-122"/>
              </a:rPr>
              <a:t>而导致一个</a:t>
            </a:r>
            <a:r>
              <a:rPr lang="en-US" altLang="zh-CN" sz="1800" i="0"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1800" i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zh-CN" altLang="en-US" sz="1800" i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i="0">
                <a:latin typeface="微软雅黑" panose="020B0503020204020204" charset="-122"/>
                <a:ea typeface="微软雅黑" panose="020B0503020204020204" charset="-122"/>
              </a:rPr>
              <a:t>也可能最为当前栈顶状态的下一个</a:t>
            </a:r>
            <a:r>
              <a:rPr lang="en-US" altLang="zh-CN" sz="1800" i="0"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800" i="0">
                <a:latin typeface="微软雅黑" panose="020B0503020204020204" charset="-122"/>
                <a:ea typeface="微软雅黑" panose="020B0503020204020204" charset="-122"/>
              </a:rPr>
              <a:t>而导致一个</a:t>
            </a:r>
            <a:r>
              <a:rPr lang="en-US" altLang="zh-CN" sz="1800" i="0">
                <a:latin typeface="微软雅黑" panose="020B0503020204020204" charset="-122"/>
                <a:ea typeface="微软雅黑" panose="020B0503020204020204" charset="-122"/>
              </a:rPr>
              <a:t>shift</a:t>
            </a:r>
            <a:r>
              <a:rPr lang="zh-CN" altLang="en-US" sz="1800" i="0">
                <a:latin typeface="微软雅黑" panose="020B0503020204020204" charset="-122"/>
                <a:ea typeface="微软雅黑" panose="020B0503020204020204" charset="-122"/>
              </a:rPr>
              <a:t>，则会出现</a:t>
            </a:r>
            <a:endParaRPr lang="zh-CN" altLang="en-US" sz="1800" i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i="0">
                <a:latin typeface="微软雅黑" panose="020B0503020204020204" charset="-122"/>
                <a:ea typeface="微软雅黑" panose="020B0503020204020204" charset="-122"/>
              </a:rPr>
              <a:t>conflict</a:t>
            </a:r>
            <a:r>
              <a:rPr lang="zh-CN" altLang="en-US" sz="1800" i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i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Shift/Reduce Conflicts(</a:t>
            </a:r>
            <a:r>
              <a:rPr lang="zh-CN" altLang="en-US" dirty="0">
                <a:ea typeface="宋体" panose="02010600030101010101" pitchFamily="2" charset="-122"/>
              </a:rPr>
              <a:t>一般由于二义性导致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5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Typically due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ambiguities</a:t>
            </a:r>
            <a:r>
              <a:rPr lang="en-US" altLang="zh-CN" dirty="0">
                <a:ea typeface="宋体" panose="02010600030101010101" pitchFamily="2" charset="-122"/>
              </a:rPr>
              <a:t> in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Classic example: the dangling else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if E then S  |  if E then S else S  |  OTHER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Will have DFA state containing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if E then 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              else]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if E then 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else S,    x]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else</a:t>
            </a:r>
            <a:r>
              <a:rPr lang="en-US" altLang="zh-CN" dirty="0">
                <a:ea typeface="宋体" panose="02010600030101010101" pitchFamily="2" charset="-122"/>
              </a:rPr>
              <a:t> follows then we can shift or reduce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Default (bison) is to shift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Default behavior is as needed in this case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1380" y="5792470"/>
            <a:ext cx="38207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若没有额外声明，则默认为</a:t>
            </a:r>
            <a:r>
              <a:rPr lang="en-US" altLang="zh-CN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shift</a:t>
            </a:r>
            <a:endParaRPr lang="en-US" altLang="zh-CN" sz="20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More Shift/Reduce Conflicts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7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ambiguous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E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E | E * E | int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will have the states containing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		[E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* 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   +]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[E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+ E,    +]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Again we have a shift/reduce on input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need to reduce (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 binds more tightly than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Recall solution: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declare the precedence of * and +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100" y="5434330"/>
            <a:ext cx="73736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对于式子</a:t>
            </a:r>
            <a:r>
              <a:rPr lang="en-US" altLang="zh-CN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1</a:t>
            </a:r>
            <a:r>
              <a:rPr lang="zh-CN" altLang="en-US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，因为</a:t>
            </a:r>
            <a:r>
              <a:rPr lang="en-US" altLang="zh-CN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input</a:t>
            </a:r>
            <a:r>
              <a:rPr lang="zh-CN" altLang="en-US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的</a:t>
            </a:r>
            <a:r>
              <a:rPr lang="en-US" altLang="zh-CN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+</a:t>
            </a:r>
            <a:r>
              <a:rPr lang="zh-CN" altLang="en-US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优先级低于</a:t>
            </a:r>
            <a:r>
              <a:rPr lang="en-US" altLang="zh-CN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stack</a:t>
            </a:r>
            <a:r>
              <a:rPr lang="zh-CN" altLang="en-US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中的</a:t>
            </a:r>
            <a:r>
              <a:rPr lang="en-US" altLang="zh-CN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*</a:t>
            </a:r>
            <a:r>
              <a:rPr lang="zh-CN" altLang="en-US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，所以应该使用</a:t>
            </a:r>
            <a:endParaRPr lang="zh-CN" altLang="en-US" sz="2000" i="0"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</a:endParaRPr>
          </a:p>
          <a:p>
            <a:r>
              <a:rPr lang="en-US" altLang="zh-CN" sz="2000" i="0"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</a:rPr>
              <a:t>reduce</a:t>
            </a:r>
            <a:r>
              <a:rPr lang="zh-CN" altLang="en-US" sz="200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i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More Shift/Reduce Conflicts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92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bison declare precedence and associativity:          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 %left +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        %left *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precedence of the rule </a:t>
            </a:r>
            <a:r>
              <a:rPr lang="en-US" altLang="zh-CN" dirty="0">
                <a:ea typeface="宋体" panose="02010600030101010101" pitchFamily="2" charset="-122"/>
              </a:rPr>
              <a:t>is determined by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last token </a:t>
            </a:r>
            <a:r>
              <a:rPr lang="en-US" altLang="zh-CN" dirty="0">
                <a:ea typeface="宋体" panose="02010600030101010101" pitchFamily="2" charset="-122"/>
              </a:rPr>
              <a:t>in its rhs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Resolve shift/reduce conflict with a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shift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if: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 precedence declared for either rule or terminal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input terminal has higher precedence than the rule(symbol in the stack)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precedences are the same and right associative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0" y="5943600"/>
            <a:ext cx="5256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对于最后一条，若为左结合，则应该执行</a:t>
            </a:r>
            <a:r>
              <a:rPr lang="en-US" altLang="zh-CN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reduce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。</a:t>
            </a:r>
            <a:endParaRPr lang="zh-CN" altLang="en-US" sz="18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Precedence to Solve S/R Conflicts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926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Back to our example: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[E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 * 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   +]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[E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E,    +]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Will choose reduce because precedence of rule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E * E(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这里的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*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就是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rule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中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当前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stack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中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的运算符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higher than of terminal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+(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这里的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”,”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后面的输入字符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即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lookahead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的那一个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token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Precedence to Solve S/R Conflicts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3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Same grammar as before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E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E | E * E | int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will also have the states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		 [E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  +]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[E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+ E,   +]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Now we also have a shift/reduce on input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choose reduce because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E + E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have the same precedence and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is left-associative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Text Box 3"/>
          <p:cNvSpPr txBox="1"/>
          <p:nvPr/>
        </p:nvSpPr>
        <p:spPr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 Box 4"/>
          <p:cNvSpPr txBox="1"/>
          <p:nvPr/>
        </p:nvSpPr>
        <p:spPr>
          <a:xfrm>
            <a:off x="7524750" y="5448300"/>
            <a:ext cx="883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Text Box 5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6391" name="AutoShape 6"/>
          <p:cNvCxnSpPr>
            <a:stCxn id="16388" idx="2"/>
            <a:endCxn id="16393" idx="0"/>
          </p:cNvCxnSpPr>
          <p:nvPr/>
        </p:nvCxnSpPr>
        <p:spPr>
          <a:xfrm>
            <a:off x="3848100" y="5105400"/>
            <a:ext cx="6604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392" name="Text Box 7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Text Box 8"/>
          <p:cNvSpPr txBox="1"/>
          <p:nvPr/>
        </p:nvSpPr>
        <p:spPr>
          <a:xfrm>
            <a:off x="3505200" y="5448300"/>
            <a:ext cx="8172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Text Box 9"/>
          <p:cNvSpPr txBox="1"/>
          <p:nvPr/>
        </p:nvSpPr>
        <p:spPr>
          <a:xfrm>
            <a:off x="5314950" y="5448300"/>
            <a:ext cx="7289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6395" name="Text Box 10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6396" name="Text Box 11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6397" name="Text Box 12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398" name="Text Box 13"/>
          <p:cNvSpPr txBox="1"/>
          <p:nvPr/>
        </p:nvSpPr>
        <p:spPr>
          <a:xfrm>
            <a:off x="609600" y="1600200"/>
            <a:ext cx="2449513" cy="17716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 + (E)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9" name="Text Box 14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6400" name="Text Box 15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6401" name="Text Box 16"/>
          <p:cNvSpPr txBox="1"/>
          <p:nvPr/>
        </p:nvSpPr>
        <p:spPr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6402" name="AutoShape 17"/>
          <p:cNvCxnSpPr>
            <a:stCxn id="16394" idx="0"/>
            <a:endCxn id="16401" idx="2"/>
          </p:cNvCxnSpPr>
          <p:nvPr/>
        </p:nvCxnSpPr>
        <p:spPr>
          <a:xfrm flipH="1" flipV="1">
            <a:off x="5619750" y="5129530"/>
            <a:ext cx="59690" cy="3187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03" name="矩形 18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Precedence to Solve S/R Conflicts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541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Back to our dangling else example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if E then 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            else]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if E then 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else S,   x]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Can eliminate conflict by declaring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else</a:t>
            </a:r>
            <a:r>
              <a:rPr lang="en-US" altLang="zh-CN" dirty="0">
                <a:ea typeface="宋体" panose="02010600030101010101" pitchFamily="2" charset="-122"/>
              </a:rPr>
              <a:t> with higher precedence than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then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Or just rely on the default shift action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But this starts to look like “hacking the parser”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Best to avoid overuse of precedence declarations or you’ll end with unexpected parse trees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Reduce/Reduce Conflicts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7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If a DFA state contains both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[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, a</a:t>
            </a:r>
            <a:r>
              <a:rPr lang="en-US" altLang="zh-CN" sz="2800" dirty="0">
                <a:ea typeface="宋体" panose="02010600030101010101" pitchFamily="2" charset="-122"/>
              </a:rPr>
              <a:t>] and [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, a</a:t>
            </a:r>
            <a:r>
              <a:rPr lang="en-US" altLang="zh-CN" sz="2800" dirty="0">
                <a:ea typeface="宋体" panose="02010600030101010101" pitchFamily="2" charset="-122"/>
              </a:rPr>
              <a:t>]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Then on input “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” we don’t know which production to reduce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3200" dirty="0">
                <a:ea typeface="宋体" panose="02010600030101010101" pitchFamily="2" charset="-122"/>
              </a:rPr>
              <a:t>This is called a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reduce/reduce conflict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Reduce/Reduce Conflicts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94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Usually due to gross ambiguity in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 a sequence of identifiers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S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|  id  |  id S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There are two parse trees for the string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id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id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id 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id   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How does this confuse the parser?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charRg st="46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charRg st="8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charRg st="12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charRg st="16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charRg st="18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charRg st="22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More on Reduce/Reduce Conflicts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15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states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id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    $]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[S’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S,     $]             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id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S,  $]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        $]       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Þ</a:t>
            </a:r>
            <a:r>
              <a:rPr lang="en-US" altLang="zh-CN" sz="2400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        $]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id,     $]             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id,     $]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id S,  $]                    [S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id S,  $]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Reduce/reduce conflict on input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$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 S’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id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 S’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id 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Better rewrite</a:t>
            </a:r>
            <a:r>
              <a:rPr lang="en-US" altLang="zh-CN" dirty="0">
                <a:ea typeface="宋体" panose="02010600030101010101" pitchFamily="2" charset="-122"/>
              </a:rPr>
              <a:t> the grammar: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| id S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Parser Generators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14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Parser generators construct the parsing DFA given a CFG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Use precedence declarations and default conventions to resolve conflicts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parser algorithm is the same for all grammars (and is provided as a library function)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But most parser generators do not construct the DFA as described before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Because the LR(1) parsing DFA has 1000s of states even for a simple language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charRg st="5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charRg st="129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charRg st="219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charRg st="291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LR(1) Parsing Tables are Big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24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But many states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similar</a:t>
            </a:r>
            <a:r>
              <a:rPr lang="en-US" altLang="zh-CN" dirty="0">
                <a:ea typeface="宋体" panose="02010600030101010101" pitchFamily="2" charset="-122"/>
              </a:rPr>
              <a:t>, e.g.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and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Idea: merge the DFA states whose items differ only in the lookahead tokens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say that such states have the same core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obtain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2500" name="Text Box 4"/>
          <p:cNvSpPr txBox="1"/>
          <p:nvPr/>
        </p:nvSpPr>
        <p:spPr>
          <a:xfrm>
            <a:off x="2819400" y="2524125"/>
            <a:ext cx="11461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$,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2501" name="Text Box 5"/>
          <p:cNvSpPr txBox="1"/>
          <p:nvPr/>
        </p:nvSpPr>
        <p:spPr>
          <a:xfrm>
            <a:off x="685800" y="2600325"/>
            <a:ext cx="2081213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$/+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2502" name="Text Box 6"/>
          <p:cNvSpPr txBox="1"/>
          <p:nvPr/>
        </p:nvSpPr>
        <p:spPr>
          <a:xfrm>
            <a:off x="5181600" y="2676525"/>
            <a:ext cx="198120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)/+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2503" name="Text Box 7"/>
          <p:cNvSpPr txBox="1"/>
          <p:nvPr/>
        </p:nvSpPr>
        <p:spPr>
          <a:xfrm>
            <a:off x="7315200" y="2547938"/>
            <a:ext cx="1195388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), +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2504" name="Text Box 8"/>
          <p:cNvSpPr txBox="1"/>
          <p:nvPr/>
        </p:nvSpPr>
        <p:spPr>
          <a:xfrm>
            <a:off x="6781800" y="2219325"/>
            <a:ext cx="379413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62505" name="Text Box 9"/>
          <p:cNvSpPr txBox="1"/>
          <p:nvPr/>
        </p:nvSpPr>
        <p:spPr>
          <a:xfrm>
            <a:off x="2363788" y="2133600"/>
            <a:ext cx="33020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62506" name="Text Box 10"/>
          <p:cNvSpPr txBox="1"/>
          <p:nvPr/>
        </p:nvSpPr>
        <p:spPr>
          <a:xfrm>
            <a:off x="4797425" y="5341938"/>
            <a:ext cx="1211263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on $, +, 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2507" name="Text Box 11"/>
          <p:cNvSpPr txBox="1"/>
          <p:nvPr/>
        </p:nvSpPr>
        <p:spPr>
          <a:xfrm>
            <a:off x="2362200" y="5470525"/>
            <a:ext cx="2347913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, $/+/)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2508" name="Text Box 12"/>
          <p:cNvSpPr txBox="1"/>
          <p:nvPr/>
        </p:nvSpPr>
        <p:spPr>
          <a:xfrm>
            <a:off x="4341813" y="5003800"/>
            <a:ext cx="385762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1’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charRg st="3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charRg st="7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charRg st="15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charRg st="19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 uiExpand="1"/>
      <p:bldP spid="362501" grpId="0" animBg="1" uiExpand="1" build="p"/>
      <p:bldP spid="362502" grpId="0" animBg="1" uiExpand="1"/>
      <p:bldP spid="362503" grpId="0" uiExpand="1"/>
      <p:bldP spid="362504" grpId="0" animBg="1" uiExpand="1"/>
      <p:bldP spid="362505" grpId="0" animBg="1" uiExpand="1"/>
      <p:bldP spid="362506" grpId="0"/>
      <p:bldP spid="362507" grpId="0" animBg="1" build="p"/>
      <p:bldP spid="36250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Core of a Set of LR Items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77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Definition: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core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of a set</a:t>
            </a:r>
            <a:r>
              <a:rPr lang="en-US" altLang="zh-CN" dirty="0">
                <a:ea typeface="宋体" panose="02010600030101010101" pitchFamily="2" charset="-122"/>
              </a:rPr>
              <a:t> of LR items is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set of first components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Without the lookahead terminals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 the core of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{ [X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b], [Y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d]}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is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{X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 Y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LALR States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97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for example the LR(1) states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{[X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a], [Y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c]}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{[X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b], [Y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d]}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They have the same core and can be merged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And the merged state contains: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{[X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a/b], [Y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c/d]}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These are called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LALR</a:t>
            </a:r>
            <a:r>
              <a:rPr lang="en-US" altLang="zh-CN" dirty="0">
                <a:ea typeface="宋体" panose="02010600030101010101" pitchFamily="2" charset="-122"/>
              </a:rPr>
              <a:t>(1) states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Stands for LookAhead LR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Typically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 times fewer</a:t>
            </a:r>
            <a:r>
              <a:rPr lang="en-US" altLang="zh-CN" dirty="0">
                <a:ea typeface="宋体" panose="02010600030101010101" pitchFamily="2" charset="-122"/>
              </a:rPr>
              <a:t> LALR(1) states than LR(1)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LALR(1) DFA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179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895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Repeat until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all states have distinct core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Choose two distinct states with same core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Merge the states by creating a new one with the union of all the items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Point edges from predecessors to new state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New state points to all the previous successors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1797" name="Oval 4"/>
          <p:cNvSpPr/>
          <p:nvPr/>
        </p:nvSpPr>
        <p:spPr>
          <a:xfrm>
            <a:off x="1828800" y="4572000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1798" name="Oval 5"/>
          <p:cNvSpPr/>
          <p:nvPr/>
        </p:nvSpPr>
        <p:spPr>
          <a:xfrm>
            <a:off x="2971800" y="4572000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1799" name="Oval 6"/>
          <p:cNvSpPr/>
          <p:nvPr/>
        </p:nvSpPr>
        <p:spPr>
          <a:xfrm>
            <a:off x="914400" y="5410200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1800" name="Oval 7"/>
          <p:cNvSpPr/>
          <p:nvPr/>
        </p:nvSpPr>
        <p:spPr>
          <a:xfrm>
            <a:off x="914400" y="4572000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1801" name="Oval 8"/>
          <p:cNvSpPr/>
          <p:nvPr/>
        </p:nvSpPr>
        <p:spPr>
          <a:xfrm>
            <a:off x="2971800" y="5410200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1802" name="Oval 9"/>
          <p:cNvSpPr/>
          <p:nvPr/>
        </p:nvSpPr>
        <p:spPr>
          <a:xfrm>
            <a:off x="1905000" y="5410200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cxnSp>
        <p:nvCxnSpPr>
          <p:cNvPr id="161803" name="AutoShape 10"/>
          <p:cNvCxnSpPr>
            <a:stCxn id="161800" idx="6"/>
            <a:endCxn id="161797" idx="2"/>
          </p:cNvCxnSpPr>
          <p:nvPr/>
        </p:nvCxnSpPr>
        <p:spPr>
          <a:xfrm>
            <a:off x="1381125" y="4800600"/>
            <a:ext cx="438150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61804" name="AutoShape 11"/>
          <p:cNvCxnSpPr>
            <a:stCxn id="161799" idx="6"/>
            <a:endCxn id="161802" idx="2"/>
          </p:cNvCxnSpPr>
          <p:nvPr/>
        </p:nvCxnSpPr>
        <p:spPr>
          <a:xfrm>
            <a:off x="1381125" y="5638800"/>
            <a:ext cx="514350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61805" name="AutoShape 12"/>
          <p:cNvCxnSpPr>
            <a:stCxn id="161797" idx="6"/>
            <a:endCxn id="161798" idx="2"/>
          </p:cNvCxnSpPr>
          <p:nvPr/>
        </p:nvCxnSpPr>
        <p:spPr>
          <a:xfrm>
            <a:off x="2295525" y="4800600"/>
            <a:ext cx="666750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61806" name="AutoShape 13"/>
          <p:cNvCxnSpPr>
            <a:stCxn id="161802" idx="6"/>
            <a:endCxn id="161801" idx="2"/>
          </p:cNvCxnSpPr>
          <p:nvPr/>
        </p:nvCxnSpPr>
        <p:spPr>
          <a:xfrm>
            <a:off x="2371725" y="5638800"/>
            <a:ext cx="590550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61807" name="Text Box 14"/>
          <p:cNvSpPr txBox="1"/>
          <p:nvPr/>
        </p:nvSpPr>
        <p:spPr>
          <a:xfrm>
            <a:off x="971550" y="4557713"/>
            <a:ext cx="3921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08" name="Text Box 15"/>
          <p:cNvSpPr txBox="1"/>
          <p:nvPr/>
        </p:nvSpPr>
        <p:spPr>
          <a:xfrm>
            <a:off x="1905000" y="5410200"/>
            <a:ext cx="3762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09" name="Text Box 16"/>
          <p:cNvSpPr txBox="1"/>
          <p:nvPr/>
        </p:nvSpPr>
        <p:spPr>
          <a:xfrm>
            <a:off x="914400" y="5410200"/>
            <a:ext cx="419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10" name="Text Box 17"/>
          <p:cNvSpPr txBox="1"/>
          <p:nvPr/>
        </p:nvSpPr>
        <p:spPr>
          <a:xfrm>
            <a:off x="2971800" y="4572000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11" name="Text Box 18"/>
          <p:cNvSpPr txBox="1"/>
          <p:nvPr/>
        </p:nvSpPr>
        <p:spPr>
          <a:xfrm>
            <a:off x="1905000" y="4572000"/>
            <a:ext cx="393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12" name="Text Box 19"/>
          <p:cNvSpPr txBox="1"/>
          <p:nvPr/>
        </p:nvSpPr>
        <p:spPr>
          <a:xfrm>
            <a:off x="2971800" y="5410200"/>
            <a:ext cx="358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13" name="Oval 20"/>
          <p:cNvSpPr/>
          <p:nvPr/>
        </p:nvSpPr>
        <p:spPr>
          <a:xfrm>
            <a:off x="7064375" y="4551363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1814" name="Oval 21"/>
          <p:cNvSpPr/>
          <p:nvPr/>
        </p:nvSpPr>
        <p:spPr>
          <a:xfrm>
            <a:off x="5006975" y="5389563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1815" name="Oval 22"/>
          <p:cNvSpPr/>
          <p:nvPr/>
        </p:nvSpPr>
        <p:spPr>
          <a:xfrm>
            <a:off x="5006975" y="4551363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1816" name="Oval 23"/>
          <p:cNvSpPr/>
          <p:nvPr/>
        </p:nvSpPr>
        <p:spPr>
          <a:xfrm>
            <a:off x="7064375" y="5389563"/>
            <a:ext cx="457200" cy="457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1817" name="Oval 24"/>
          <p:cNvSpPr/>
          <p:nvPr/>
        </p:nvSpPr>
        <p:spPr>
          <a:xfrm>
            <a:off x="5921375" y="4932363"/>
            <a:ext cx="762000" cy="5334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cxnSp>
        <p:nvCxnSpPr>
          <p:cNvPr id="161818" name="AutoShape 25"/>
          <p:cNvCxnSpPr>
            <a:stCxn id="161815" idx="6"/>
            <a:endCxn id="161817" idx="1"/>
          </p:cNvCxnSpPr>
          <p:nvPr/>
        </p:nvCxnSpPr>
        <p:spPr>
          <a:xfrm>
            <a:off x="5473700" y="4779963"/>
            <a:ext cx="558800" cy="22066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61819" name="AutoShape 26"/>
          <p:cNvCxnSpPr>
            <a:stCxn id="161814" idx="6"/>
            <a:endCxn id="161817" idx="3"/>
          </p:cNvCxnSpPr>
          <p:nvPr/>
        </p:nvCxnSpPr>
        <p:spPr>
          <a:xfrm flipV="1">
            <a:off x="5473700" y="5397500"/>
            <a:ext cx="558800" cy="220663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61820" name="AutoShape 27"/>
          <p:cNvCxnSpPr>
            <a:stCxn id="161817" idx="7"/>
            <a:endCxn id="161813" idx="2"/>
          </p:cNvCxnSpPr>
          <p:nvPr/>
        </p:nvCxnSpPr>
        <p:spPr>
          <a:xfrm flipV="1">
            <a:off x="6572250" y="4779963"/>
            <a:ext cx="482600" cy="22066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61821" name="AutoShape 28"/>
          <p:cNvCxnSpPr>
            <a:stCxn id="161817" idx="5"/>
            <a:endCxn id="161816" idx="2"/>
          </p:cNvCxnSpPr>
          <p:nvPr/>
        </p:nvCxnSpPr>
        <p:spPr>
          <a:xfrm>
            <a:off x="6572250" y="5397500"/>
            <a:ext cx="482600" cy="220663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61822" name="Text Box 29"/>
          <p:cNvSpPr txBox="1"/>
          <p:nvPr/>
        </p:nvSpPr>
        <p:spPr>
          <a:xfrm>
            <a:off x="5064125" y="4537075"/>
            <a:ext cx="3921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23" name="Text Box 30"/>
          <p:cNvSpPr txBox="1"/>
          <p:nvPr/>
        </p:nvSpPr>
        <p:spPr>
          <a:xfrm>
            <a:off x="6019800" y="4953000"/>
            <a:ext cx="5857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BE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24" name="Text Box 31"/>
          <p:cNvSpPr txBox="1"/>
          <p:nvPr/>
        </p:nvSpPr>
        <p:spPr>
          <a:xfrm>
            <a:off x="5006975" y="5389563"/>
            <a:ext cx="419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25" name="Text Box 32"/>
          <p:cNvSpPr txBox="1"/>
          <p:nvPr/>
        </p:nvSpPr>
        <p:spPr>
          <a:xfrm>
            <a:off x="7064375" y="4551363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1826" name="Text Box 33"/>
          <p:cNvSpPr txBox="1"/>
          <p:nvPr/>
        </p:nvSpPr>
        <p:spPr>
          <a:xfrm>
            <a:off x="7064375" y="5389563"/>
            <a:ext cx="358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3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6096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Conversion LR(1) to LALR(1). Example.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4" name="Group 71"/>
          <p:cNvGrpSpPr/>
          <p:nvPr/>
        </p:nvGrpSpPr>
        <p:grpSpPr>
          <a:xfrm>
            <a:off x="4741863" y="1439863"/>
            <a:ext cx="4325937" cy="4352925"/>
            <a:chOff x="2939" y="672"/>
            <a:chExt cx="2725" cy="2933"/>
          </a:xfrm>
        </p:grpSpPr>
        <p:sp>
          <p:nvSpPr>
            <p:cNvPr id="163914" name="Text Box 72"/>
            <p:cNvSpPr txBox="1"/>
            <p:nvPr/>
          </p:nvSpPr>
          <p:spPr>
            <a:xfrm>
              <a:off x="2989" y="2054"/>
              <a:ext cx="659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accept 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on $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63915" name="AutoShape 73"/>
            <p:cNvCxnSpPr>
              <a:stCxn id="163950" idx="6"/>
              <a:endCxn id="163931" idx="2"/>
            </p:cNvCxnSpPr>
            <p:nvPr/>
          </p:nvCxnSpPr>
          <p:spPr>
            <a:xfrm>
              <a:off x="3905" y="933"/>
              <a:ext cx="660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63916" name="Text Box 74"/>
            <p:cNvSpPr txBox="1"/>
            <p:nvPr/>
          </p:nvSpPr>
          <p:spPr>
            <a:xfrm>
              <a:off x="4091" y="672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917" name="Text Box 75"/>
            <p:cNvSpPr txBox="1"/>
            <p:nvPr/>
          </p:nvSpPr>
          <p:spPr>
            <a:xfrm>
              <a:off x="4901" y="975"/>
              <a:ext cx="763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 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 int 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on $, +, )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63918" name="AutoShape 76"/>
            <p:cNvCxnSpPr>
              <a:stCxn id="163950" idx="3"/>
              <a:endCxn id="163948" idx="7"/>
            </p:cNvCxnSpPr>
            <p:nvPr/>
          </p:nvCxnSpPr>
          <p:spPr>
            <a:xfrm flipH="1">
              <a:off x="3366" y="1041"/>
              <a:ext cx="287" cy="81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919" name="AutoShape 77"/>
            <p:cNvCxnSpPr>
              <a:stCxn id="163948" idx="6"/>
              <a:endCxn id="163934" idx="2"/>
            </p:cNvCxnSpPr>
            <p:nvPr/>
          </p:nvCxnSpPr>
          <p:spPr>
            <a:xfrm>
              <a:off x="3414" y="1968"/>
              <a:ext cx="420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920" name="AutoShape 78"/>
            <p:cNvCxnSpPr>
              <a:stCxn id="163946" idx="4"/>
              <a:endCxn id="163937" idx="7"/>
            </p:cNvCxnSpPr>
            <p:nvPr/>
          </p:nvCxnSpPr>
          <p:spPr>
            <a:xfrm flipH="1">
              <a:off x="4700" y="2118"/>
              <a:ext cx="274" cy="80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921" name="AutoShape 79"/>
            <p:cNvCxnSpPr>
              <a:stCxn id="163946" idx="0"/>
              <a:endCxn id="163931" idx="4"/>
            </p:cNvCxnSpPr>
            <p:nvPr/>
          </p:nvCxnSpPr>
          <p:spPr>
            <a:xfrm flipH="1" flipV="1">
              <a:off x="4806" y="1083"/>
              <a:ext cx="168" cy="73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922" name="AutoShape 80"/>
            <p:cNvCxnSpPr>
              <a:stCxn id="163934" idx="6"/>
              <a:endCxn id="163946" idx="2"/>
            </p:cNvCxnSpPr>
            <p:nvPr/>
          </p:nvCxnSpPr>
          <p:spPr>
            <a:xfrm>
              <a:off x="4374" y="1968"/>
              <a:ext cx="287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923" name="AutoShape 81"/>
            <p:cNvCxnSpPr>
              <a:stCxn id="163937" idx="1"/>
              <a:endCxn id="163934" idx="4"/>
            </p:cNvCxnSpPr>
            <p:nvPr/>
          </p:nvCxnSpPr>
          <p:spPr>
            <a:xfrm flipH="1" flipV="1">
              <a:off x="4104" y="2118"/>
              <a:ext cx="231" cy="80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924" name="AutoShape 82"/>
            <p:cNvCxnSpPr>
              <a:stCxn id="163937" idx="2"/>
              <a:endCxn id="163939" idx="6"/>
            </p:cNvCxnSpPr>
            <p:nvPr/>
          </p:nvCxnSpPr>
          <p:spPr>
            <a:xfrm flipH="1">
              <a:off x="3689" y="3029"/>
              <a:ext cx="564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63925" name="Text Box 83"/>
            <p:cNvSpPr txBox="1"/>
            <p:nvPr/>
          </p:nvSpPr>
          <p:spPr>
            <a:xfrm>
              <a:off x="3144" y="3125"/>
              <a:ext cx="99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 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 E + (E)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on $, +, )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26" name="Text Box 84"/>
            <p:cNvSpPr txBox="1"/>
            <p:nvPr/>
          </p:nvSpPr>
          <p:spPr>
            <a:xfrm>
              <a:off x="4379" y="1683"/>
              <a:ext cx="1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(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927" name="Text Box 85"/>
            <p:cNvSpPr txBox="1"/>
            <p:nvPr/>
          </p:nvSpPr>
          <p:spPr>
            <a:xfrm>
              <a:off x="3364" y="1104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928" name="Text Box 86"/>
            <p:cNvSpPr txBox="1"/>
            <p:nvPr/>
          </p:nvSpPr>
          <p:spPr>
            <a:xfrm>
              <a:off x="4464" y="1248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grpSp>
          <p:nvGrpSpPr>
            <p:cNvPr id="163929" name="Group 87"/>
            <p:cNvGrpSpPr/>
            <p:nvPr/>
          </p:nvGrpSpPr>
          <p:grpSpPr>
            <a:xfrm>
              <a:off x="3611" y="789"/>
              <a:ext cx="288" cy="288"/>
              <a:chOff x="1848" y="3312"/>
              <a:chExt cx="288" cy="288"/>
            </a:xfrm>
          </p:grpSpPr>
          <p:sp>
            <p:nvSpPr>
              <p:cNvPr id="163949" name="Text Box 88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950" name="Oval 89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3930" name="Text Box 90"/>
            <p:cNvSpPr txBox="1"/>
            <p:nvPr/>
          </p:nvSpPr>
          <p:spPr>
            <a:xfrm>
              <a:off x="4603" y="789"/>
              <a:ext cx="3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1,5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931" name="Oval 91"/>
            <p:cNvSpPr/>
            <p:nvPr/>
          </p:nvSpPr>
          <p:spPr>
            <a:xfrm>
              <a:off x="4571" y="789"/>
              <a:ext cx="469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grpSp>
          <p:nvGrpSpPr>
            <p:cNvPr id="163932" name="Group 92"/>
            <p:cNvGrpSpPr/>
            <p:nvPr/>
          </p:nvGrpSpPr>
          <p:grpSpPr>
            <a:xfrm>
              <a:off x="3120" y="1824"/>
              <a:ext cx="288" cy="288"/>
              <a:chOff x="1848" y="3312"/>
              <a:chExt cx="288" cy="288"/>
            </a:xfrm>
          </p:grpSpPr>
          <p:sp>
            <p:nvSpPr>
              <p:cNvPr id="163947" name="Text Box 93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948" name="Oval 94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3933" name="Text Box 95"/>
            <p:cNvSpPr txBox="1"/>
            <p:nvPr/>
          </p:nvSpPr>
          <p:spPr>
            <a:xfrm>
              <a:off x="3909" y="1824"/>
              <a:ext cx="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3,8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934" name="Oval 96"/>
            <p:cNvSpPr/>
            <p:nvPr/>
          </p:nvSpPr>
          <p:spPr>
            <a:xfrm>
              <a:off x="3840" y="1824"/>
              <a:ext cx="528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grpSp>
          <p:nvGrpSpPr>
            <p:cNvPr id="163935" name="Group 97"/>
            <p:cNvGrpSpPr/>
            <p:nvPr/>
          </p:nvGrpSpPr>
          <p:grpSpPr>
            <a:xfrm>
              <a:off x="4667" y="1824"/>
              <a:ext cx="613" cy="288"/>
              <a:chOff x="1848" y="3312"/>
              <a:chExt cx="288" cy="288"/>
            </a:xfrm>
          </p:grpSpPr>
          <p:sp>
            <p:nvSpPr>
              <p:cNvPr id="163945" name="Text Box 98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4,9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946" name="Oval 99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3936" name="Text Box 100"/>
            <p:cNvSpPr txBox="1"/>
            <p:nvPr/>
          </p:nvSpPr>
          <p:spPr>
            <a:xfrm>
              <a:off x="4292" y="2885"/>
              <a:ext cx="5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6,10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937" name="Oval 101"/>
            <p:cNvSpPr/>
            <p:nvPr/>
          </p:nvSpPr>
          <p:spPr>
            <a:xfrm>
              <a:off x="4259" y="2885"/>
              <a:ext cx="517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163938" name="Text Box 102"/>
            <p:cNvSpPr txBox="1"/>
            <p:nvPr/>
          </p:nvSpPr>
          <p:spPr>
            <a:xfrm>
              <a:off x="3240" y="2885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7,11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939" name="Oval 103"/>
            <p:cNvSpPr/>
            <p:nvPr/>
          </p:nvSpPr>
          <p:spPr>
            <a:xfrm>
              <a:off x="3216" y="2885"/>
              <a:ext cx="467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i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163940" name="Line 104"/>
            <p:cNvSpPr/>
            <p:nvPr/>
          </p:nvSpPr>
          <p:spPr>
            <a:xfrm>
              <a:off x="2939" y="837"/>
              <a:ext cx="672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3941" name="Text Box 105"/>
            <p:cNvSpPr txBox="1"/>
            <p:nvPr/>
          </p:nvSpPr>
          <p:spPr>
            <a:xfrm>
              <a:off x="3504" y="1728"/>
              <a:ext cx="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+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942" name="Text Box 106"/>
            <p:cNvSpPr txBox="1"/>
            <p:nvPr/>
          </p:nvSpPr>
          <p:spPr>
            <a:xfrm>
              <a:off x="4184" y="2304"/>
              <a:ext cx="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+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943" name="Text Box 107"/>
            <p:cNvSpPr txBox="1"/>
            <p:nvPr/>
          </p:nvSpPr>
          <p:spPr>
            <a:xfrm>
              <a:off x="3898" y="2764"/>
              <a:ext cx="1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)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944" name="Text Box 108"/>
            <p:cNvSpPr txBox="1"/>
            <p:nvPr/>
          </p:nvSpPr>
          <p:spPr>
            <a:xfrm>
              <a:off x="4800" y="2304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63845" name="组合 1"/>
          <p:cNvGrpSpPr/>
          <p:nvPr/>
        </p:nvGrpSpPr>
        <p:grpSpPr>
          <a:xfrm>
            <a:off x="381000" y="1481138"/>
            <a:ext cx="4376738" cy="5156200"/>
            <a:chOff x="0" y="1033463"/>
            <a:chExt cx="4757738" cy="5603875"/>
          </a:xfrm>
        </p:grpSpPr>
        <p:cxnSp>
          <p:nvCxnSpPr>
            <p:cNvPr id="163846" name="AutoShape 3"/>
            <p:cNvCxnSpPr>
              <a:stCxn id="163907" idx="6"/>
              <a:endCxn id="163905" idx="2"/>
            </p:cNvCxnSpPr>
            <p:nvPr/>
          </p:nvCxnSpPr>
          <p:spPr>
            <a:xfrm>
              <a:off x="1914525" y="1447800"/>
              <a:ext cx="1047750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63847" name="Text Box 4"/>
            <p:cNvSpPr txBox="1"/>
            <p:nvPr/>
          </p:nvSpPr>
          <p:spPr>
            <a:xfrm>
              <a:off x="2209800" y="1033463"/>
              <a:ext cx="573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48" name="Text Box 5"/>
            <p:cNvSpPr txBox="1"/>
            <p:nvPr/>
          </p:nvSpPr>
          <p:spPr>
            <a:xfrm>
              <a:off x="3124200" y="1660525"/>
              <a:ext cx="1146175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 </a:t>
              </a:r>
              <a:r>
                <a:rPr lang="en-US" altLang="zh-CN" sz="2000" dirty="0">
                  <a:solidFill>
                    <a:schemeClr val="accent2"/>
                  </a:solidFill>
                  <a:latin typeface="cmsy10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 int 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on $, +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63849" name="AutoShape 6"/>
            <p:cNvCxnSpPr>
              <a:stCxn id="163907" idx="3"/>
              <a:endCxn id="163903" idx="7"/>
            </p:cNvCxnSpPr>
            <p:nvPr/>
          </p:nvCxnSpPr>
          <p:spPr>
            <a:xfrm flipH="1">
              <a:off x="695325" y="1619250"/>
              <a:ext cx="819150" cy="64770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50" name="AutoShape 7"/>
            <p:cNvCxnSpPr>
              <a:stCxn id="163903" idx="6"/>
              <a:endCxn id="163901" idx="2"/>
            </p:cNvCxnSpPr>
            <p:nvPr/>
          </p:nvCxnSpPr>
          <p:spPr>
            <a:xfrm>
              <a:off x="771525" y="2438400"/>
              <a:ext cx="590550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51" name="AutoShape 8"/>
            <p:cNvCxnSpPr>
              <a:stCxn id="163899" idx="3"/>
              <a:endCxn id="163895" idx="0"/>
            </p:cNvCxnSpPr>
            <p:nvPr/>
          </p:nvCxnSpPr>
          <p:spPr>
            <a:xfrm flipH="1">
              <a:off x="2057400" y="2609850"/>
              <a:ext cx="447675" cy="85407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52" name="AutoShape 9"/>
            <p:cNvCxnSpPr>
              <a:stCxn id="163899" idx="5"/>
              <a:endCxn id="163897" idx="0"/>
            </p:cNvCxnSpPr>
            <p:nvPr/>
          </p:nvCxnSpPr>
          <p:spPr>
            <a:xfrm>
              <a:off x="2828925" y="2609850"/>
              <a:ext cx="142875" cy="85407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53" name="AutoShape 10"/>
            <p:cNvCxnSpPr>
              <a:stCxn id="163893" idx="6"/>
              <a:endCxn id="163911" idx="2"/>
            </p:cNvCxnSpPr>
            <p:nvPr/>
          </p:nvCxnSpPr>
          <p:spPr>
            <a:xfrm>
              <a:off x="1609725" y="5105400"/>
              <a:ext cx="1352550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54" name="AutoShape 11"/>
            <p:cNvCxnSpPr>
              <a:stCxn id="163901" idx="6"/>
              <a:endCxn id="163899" idx="2"/>
            </p:cNvCxnSpPr>
            <p:nvPr/>
          </p:nvCxnSpPr>
          <p:spPr>
            <a:xfrm>
              <a:off x="1838325" y="2438400"/>
              <a:ext cx="590550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55" name="AutoShape 12"/>
            <p:cNvCxnSpPr>
              <a:stCxn id="163895" idx="3"/>
              <a:endCxn id="163893" idx="0"/>
            </p:cNvCxnSpPr>
            <p:nvPr/>
          </p:nvCxnSpPr>
          <p:spPr>
            <a:xfrm flipH="1">
              <a:off x="1371600" y="3873500"/>
              <a:ext cx="523875" cy="99377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56" name="AutoShape 13"/>
            <p:cNvCxnSpPr>
              <a:stCxn id="163911" idx="3"/>
              <a:endCxn id="163913" idx="7"/>
            </p:cNvCxnSpPr>
            <p:nvPr/>
          </p:nvCxnSpPr>
          <p:spPr>
            <a:xfrm flipH="1">
              <a:off x="1800225" y="5276850"/>
              <a:ext cx="1238250" cy="64770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57" name="AutoShape 14"/>
            <p:cNvCxnSpPr>
              <a:stCxn id="163895" idx="2"/>
              <a:endCxn id="163891" idx="6"/>
            </p:cNvCxnSpPr>
            <p:nvPr/>
          </p:nvCxnSpPr>
          <p:spPr>
            <a:xfrm flipH="1">
              <a:off x="923925" y="3702050"/>
              <a:ext cx="895350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58" name="AutoShape 15"/>
            <p:cNvCxnSpPr>
              <a:stCxn id="163912" idx="3"/>
              <a:endCxn id="163909" idx="2"/>
            </p:cNvCxnSpPr>
            <p:nvPr/>
          </p:nvCxnSpPr>
          <p:spPr>
            <a:xfrm flipV="1">
              <a:off x="1987552" y="6096000"/>
              <a:ext cx="717547" cy="222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59" name="AutoShape 16"/>
            <p:cNvCxnSpPr>
              <a:stCxn id="163911" idx="0"/>
              <a:endCxn id="163897" idx="4"/>
            </p:cNvCxnSpPr>
            <p:nvPr/>
          </p:nvCxnSpPr>
          <p:spPr>
            <a:xfrm flipH="1" flipV="1">
              <a:off x="2971800" y="3940175"/>
              <a:ext cx="228600" cy="92710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63860" name="AutoShape 17"/>
            <p:cNvCxnSpPr>
              <a:stCxn id="163913" idx="0"/>
              <a:endCxn id="163893" idx="4"/>
            </p:cNvCxnSpPr>
            <p:nvPr/>
          </p:nvCxnSpPr>
          <p:spPr>
            <a:xfrm flipH="1" flipV="1">
              <a:off x="1371600" y="5343525"/>
              <a:ext cx="266700" cy="51435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63861" name="Text Box 18"/>
            <p:cNvSpPr txBox="1"/>
            <p:nvPr/>
          </p:nvSpPr>
          <p:spPr>
            <a:xfrm>
              <a:off x="3276600" y="3276600"/>
              <a:ext cx="1119188" cy="762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 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 int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on ), +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862" name="Text Box 19"/>
            <p:cNvSpPr txBox="1"/>
            <p:nvPr/>
          </p:nvSpPr>
          <p:spPr>
            <a:xfrm>
              <a:off x="58738" y="3854450"/>
              <a:ext cx="1574800" cy="762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 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 E + (E)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on $, +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863" name="Text Box 20"/>
            <p:cNvSpPr txBox="1"/>
            <p:nvPr/>
          </p:nvSpPr>
          <p:spPr>
            <a:xfrm>
              <a:off x="3182938" y="5875338"/>
              <a:ext cx="1574800" cy="762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E </a:t>
              </a: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 E + (E)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on ), +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864" name="Text Box 21"/>
            <p:cNvSpPr txBox="1"/>
            <p:nvPr/>
          </p:nvSpPr>
          <p:spPr>
            <a:xfrm>
              <a:off x="1981200" y="1985963"/>
              <a:ext cx="29527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(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65" name="Text Box 22"/>
            <p:cNvSpPr txBox="1"/>
            <p:nvPr/>
          </p:nvSpPr>
          <p:spPr>
            <a:xfrm>
              <a:off x="914400" y="2062163"/>
              <a:ext cx="330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+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66" name="Text Box 23"/>
            <p:cNvSpPr txBox="1"/>
            <p:nvPr/>
          </p:nvSpPr>
          <p:spPr>
            <a:xfrm>
              <a:off x="854075" y="1528763"/>
              <a:ext cx="3746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67" name="Text Box 24"/>
            <p:cNvSpPr txBox="1"/>
            <p:nvPr/>
          </p:nvSpPr>
          <p:spPr>
            <a:xfrm>
              <a:off x="3030538" y="2686050"/>
              <a:ext cx="573087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grpSp>
          <p:nvGrpSpPr>
            <p:cNvPr id="163868" name="Group 25"/>
            <p:cNvGrpSpPr/>
            <p:nvPr/>
          </p:nvGrpSpPr>
          <p:grpSpPr>
            <a:xfrm>
              <a:off x="1338264" y="5867400"/>
              <a:ext cx="649288" cy="501650"/>
              <a:chOff x="1227" y="2688"/>
              <a:chExt cx="409" cy="316"/>
            </a:xfrm>
          </p:grpSpPr>
          <p:sp>
            <p:nvSpPr>
              <p:cNvPr id="163912" name="Text Box 26"/>
              <p:cNvSpPr txBox="1"/>
              <p:nvPr/>
            </p:nvSpPr>
            <p:spPr>
              <a:xfrm>
                <a:off x="1227" y="2688"/>
                <a:ext cx="409" cy="3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913" name="Oval 27"/>
              <p:cNvSpPr/>
              <p:nvPr/>
            </p:nvSpPr>
            <p:spPr>
              <a:xfrm>
                <a:off x="1272" y="2688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69" name="Group 28"/>
            <p:cNvGrpSpPr/>
            <p:nvPr/>
          </p:nvGrpSpPr>
          <p:grpSpPr>
            <a:xfrm>
              <a:off x="2971800" y="4876800"/>
              <a:ext cx="457200" cy="457200"/>
              <a:chOff x="1848" y="3312"/>
              <a:chExt cx="288" cy="288"/>
            </a:xfrm>
          </p:grpSpPr>
          <p:sp>
            <p:nvSpPr>
              <p:cNvPr id="163910" name="Text Box 29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9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911" name="Oval 30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70" name="Group 31"/>
            <p:cNvGrpSpPr/>
            <p:nvPr/>
          </p:nvGrpSpPr>
          <p:grpSpPr>
            <a:xfrm>
              <a:off x="2667000" y="5867400"/>
              <a:ext cx="533400" cy="457200"/>
              <a:chOff x="1248" y="2688"/>
              <a:chExt cx="336" cy="288"/>
            </a:xfrm>
          </p:grpSpPr>
          <p:sp>
            <p:nvSpPr>
              <p:cNvPr id="163908" name="Text Box 32"/>
              <p:cNvSpPr txBox="1"/>
              <p:nvPr/>
            </p:nvSpPr>
            <p:spPr>
              <a:xfrm>
                <a:off x="1248" y="2688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909" name="Oval 33"/>
              <p:cNvSpPr/>
              <p:nvPr/>
            </p:nvSpPr>
            <p:spPr>
              <a:xfrm>
                <a:off x="1272" y="2688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71" name="Group 34"/>
            <p:cNvGrpSpPr/>
            <p:nvPr/>
          </p:nvGrpSpPr>
          <p:grpSpPr>
            <a:xfrm>
              <a:off x="1447800" y="1219200"/>
              <a:ext cx="457200" cy="457200"/>
              <a:chOff x="1848" y="3312"/>
              <a:chExt cx="288" cy="288"/>
            </a:xfrm>
          </p:grpSpPr>
          <p:sp>
            <p:nvSpPr>
              <p:cNvPr id="163906" name="Text Box 35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907" name="Oval 36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72" name="Group 37"/>
            <p:cNvGrpSpPr/>
            <p:nvPr/>
          </p:nvGrpSpPr>
          <p:grpSpPr>
            <a:xfrm>
              <a:off x="2971800" y="1219200"/>
              <a:ext cx="457200" cy="457200"/>
              <a:chOff x="1848" y="3312"/>
              <a:chExt cx="288" cy="288"/>
            </a:xfrm>
          </p:grpSpPr>
          <p:sp>
            <p:nvSpPr>
              <p:cNvPr id="163904" name="Text Box 38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905" name="Oval 39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73" name="Group 40"/>
            <p:cNvGrpSpPr/>
            <p:nvPr/>
          </p:nvGrpSpPr>
          <p:grpSpPr>
            <a:xfrm>
              <a:off x="304800" y="2209800"/>
              <a:ext cx="457200" cy="457200"/>
              <a:chOff x="1848" y="3312"/>
              <a:chExt cx="288" cy="288"/>
            </a:xfrm>
          </p:grpSpPr>
          <p:sp>
            <p:nvSpPr>
              <p:cNvPr id="163902" name="Text Box 41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903" name="Oval 42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74" name="Group 43"/>
            <p:cNvGrpSpPr/>
            <p:nvPr/>
          </p:nvGrpSpPr>
          <p:grpSpPr>
            <a:xfrm>
              <a:off x="1371600" y="2209800"/>
              <a:ext cx="457200" cy="457200"/>
              <a:chOff x="1848" y="3312"/>
              <a:chExt cx="288" cy="288"/>
            </a:xfrm>
          </p:grpSpPr>
          <p:sp>
            <p:nvSpPr>
              <p:cNvPr id="163900" name="Text Box 44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901" name="Oval 45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75" name="Group 46"/>
            <p:cNvGrpSpPr/>
            <p:nvPr/>
          </p:nvGrpSpPr>
          <p:grpSpPr>
            <a:xfrm>
              <a:off x="2438400" y="2209800"/>
              <a:ext cx="457200" cy="457200"/>
              <a:chOff x="1848" y="3312"/>
              <a:chExt cx="288" cy="288"/>
            </a:xfrm>
          </p:grpSpPr>
          <p:sp>
            <p:nvSpPr>
              <p:cNvPr id="163898" name="Text Box 47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899" name="Oval 48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76" name="Group 49"/>
            <p:cNvGrpSpPr/>
            <p:nvPr/>
          </p:nvGrpSpPr>
          <p:grpSpPr>
            <a:xfrm>
              <a:off x="2743200" y="3473450"/>
              <a:ext cx="457200" cy="457200"/>
              <a:chOff x="1848" y="3312"/>
              <a:chExt cx="288" cy="288"/>
            </a:xfrm>
          </p:grpSpPr>
          <p:sp>
            <p:nvSpPr>
              <p:cNvPr id="163896" name="Text Box 50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897" name="Oval 51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77" name="Group 52"/>
            <p:cNvGrpSpPr/>
            <p:nvPr/>
          </p:nvGrpSpPr>
          <p:grpSpPr>
            <a:xfrm>
              <a:off x="1828800" y="3473450"/>
              <a:ext cx="457200" cy="457200"/>
              <a:chOff x="1848" y="3312"/>
              <a:chExt cx="288" cy="288"/>
            </a:xfrm>
          </p:grpSpPr>
          <p:sp>
            <p:nvSpPr>
              <p:cNvPr id="163894" name="Text Box 53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6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895" name="Oval 54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78" name="Group 55"/>
            <p:cNvGrpSpPr/>
            <p:nvPr/>
          </p:nvGrpSpPr>
          <p:grpSpPr>
            <a:xfrm>
              <a:off x="1143000" y="4876800"/>
              <a:ext cx="457200" cy="457200"/>
              <a:chOff x="1848" y="3312"/>
              <a:chExt cx="288" cy="288"/>
            </a:xfrm>
          </p:grpSpPr>
          <p:sp>
            <p:nvSpPr>
              <p:cNvPr id="163892" name="Text Box 56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8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893" name="Oval 57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879" name="Group 58"/>
            <p:cNvGrpSpPr/>
            <p:nvPr/>
          </p:nvGrpSpPr>
          <p:grpSpPr>
            <a:xfrm>
              <a:off x="457200" y="3473450"/>
              <a:ext cx="457200" cy="457200"/>
              <a:chOff x="1848" y="3312"/>
              <a:chExt cx="288" cy="288"/>
            </a:xfrm>
          </p:grpSpPr>
          <p:sp>
            <p:nvSpPr>
              <p:cNvPr id="163890" name="Text Box 59"/>
              <p:cNvSpPr txBox="1"/>
              <p:nvPr/>
            </p:nvSpPr>
            <p:spPr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3891" name="Oval 60"/>
              <p:cNvSpPr/>
              <p:nvPr/>
            </p:nvSpPr>
            <p:spPr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i="1" dirty="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3880" name="Line 61"/>
            <p:cNvSpPr/>
            <p:nvPr/>
          </p:nvSpPr>
          <p:spPr>
            <a:xfrm>
              <a:off x="381000" y="1295400"/>
              <a:ext cx="1066800" cy="1524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3881" name="Text Box 62"/>
            <p:cNvSpPr txBox="1"/>
            <p:nvPr/>
          </p:nvSpPr>
          <p:spPr>
            <a:xfrm>
              <a:off x="1143000" y="5414963"/>
              <a:ext cx="330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+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82" name="Text Box 63"/>
            <p:cNvSpPr txBox="1"/>
            <p:nvPr/>
          </p:nvSpPr>
          <p:spPr>
            <a:xfrm>
              <a:off x="2057400" y="5262563"/>
              <a:ext cx="3746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83" name="Text Box 64"/>
            <p:cNvSpPr txBox="1"/>
            <p:nvPr/>
          </p:nvSpPr>
          <p:spPr>
            <a:xfrm>
              <a:off x="1600200" y="4119563"/>
              <a:ext cx="330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+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84" name="Text Box 65"/>
            <p:cNvSpPr txBox="1"/>
            <p:nvPr/>
          </p:nvSpPr>
          <p:spPr>
            <a:xfrm>
              <a:off x="1255713" y="3281363"/>
              <a:ext cx="29527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)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85" name="Text Box 66"/>
            <p:cNvSpPr txBox="1"/>
            <p:nvPr/>
          </p:nvSpPr>
          <p:spPr>
            <a:xfrm>
              <a:off x="2209800" y="4691063"/>
              <a:ext cx="29527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(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86" name="Text Box 67"/>
            <p:cNvSpPr txBox="1"/>
            <p:nvPr/>
          </p:nvSpPr>
          <p:spPr>
            <a:xfrm>
              <a:off x="3200400" y="4195763"/>
              <a:ext cx="573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87" name="Text Box 68"/>
            <p:cNvSpPr txBox="1"/>
            <p:nvPr/>
          </p:nvSpPr>
          <p:spPr>
            <a:xfrm>
              <a:off x="1981200" y="2686050"/>
              <a:ext cx="3746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88" name="Text Box 69"/>
            <p:cNvSpPr txBox="1"/>
            <p:nvPr/>
          </p:nvSpPr>
          <p:spPr>
            <a:xfrm>
              <a:off x="2133600" y="6024563"/>
              <a:ext cx="29527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)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63889" name="Text Box 109"/>
            <p:cNvSpPr txBox="1"/>
            <p:nvPr/>
          </p:nvSpPr>
          <p:spPr>
            <a:xfrm>
              <a:off x="0" y="2590800"/>
              <a:ext cx="1046163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accept 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on $</a:t>
              </a:r>
              <a:endPara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18436" name="AutoShape 3"/>
          <p:cNvCxnSpPr>
            <a:stCxn id="18437" idx="0"/>
            <a:endCxn id="18451" idx="2"/>
          </p:cNvCxnSpPr>
          <p:nvPr/>
        </p:nvCxnSpPr>
        <p:spPr>
          <a:xfrm flipV="1">
            <a:off x="3848100" y="3567113"/>
            <a:ext cx="1562100" cy="1019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37" name="Text Box 4"/>
          <p:cNvSpPr txBox="1"/>
          <p:nvPr/>
        </p:nvSpPr>
        <p:spPr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Text Box 5"/>
          <p:cNvSpPr txBox="1"/>
          <p:nvPr/>
        </p:nvSpPr>
        <p:spPr>
          <a:xfrm>
            <a:off x="7524750" y="5448300"/>
            <a:ext cx="804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Text Box 6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8440" name="AutoShape 7"/>
          <p:cNvCxnSpPr>
            <a:stCxn id="18437" idx="2"/>
            <a:endCxn id="18443" idx="0"/>
          </p:cNvCxnSpPr>
          <p:nvPr/>
        </p:nvCxnSpPr>
        <p:spPr>
          <a:xfrm>
            <a:off x="3848100" y="5105400"/>
            <a:ext cx="64135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41" name="Text Box 8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8442" name="AutoShape 9"/>
          <p:cNvCxnSpPr>
            <a:stCxn id="18451" idx="2"/>
            <a:endCxn id="18441" idx="0"/>
          </p:cNvCxnSpPr>
          <p:nvPr/>
        </p:nvCxnSpPr>
        <p:spPr>
          <a:xfrm flipH="1">
            <a:off x="4514850" y="3567113"/>
            <a:ext cx="89535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43" name="Text Box 10"/>
          <p:cNvSpPr txBox="1"/>
          <p:nvPr/>
        </p:nvSpPr>
        <p:spPr>
          <a:xfrm>
            <a:off x="3505200" y="5448300"/>
            <a:ext cx="813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Text Box 11"/>
          <p:cNvSpPr txBox="1"/>
          <p:nvPr/>
        </p:nvSpPr>
        <p:spPr>
          <a:xfrm>
            <a:off x="5314950" y="5448300"/>
            <a:ext cx="7391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8445" name="AutoShape 12"/>
          <p:cNvCxnSpPr>
            <a:stCxn id="18455" idx="0"/>
            <a:endCxn id="18451" idx="2"/>
          </p:cNvCxnSpPr>
          <p:nvPr/>
        </p:nvCxnSpPr>
        <p:spPr>
          <a:xfrm flipH="1" flipV="1">
            <a:off x="5410200" y="3567113"/>
            <a:ext cx="209550" cy="10429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46" name="Text Box 13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Text Box 14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Text Box 15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8449" name="Text Box 16"/>
          <p:cNvSpPr txBox="1"/>
          <p:nvPr/>
        </p:nvSpPr>
        <p:spPr>
          <a:xfrm>
            <a:off x="609600" y="1600200"/>
            <a:ext cx="2449513" cy="17716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  + (E)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8450" name="AutoShape 17"/>
          <p:cNvCxnSpPr>
            <a:stCxn id="18451" idx="2"/>
            <a:endCxn id="18446" idx="0"/>
          </p:cNvCxnSpPr>
          <p:nvPr/>
        </p:nvCxnSpPr>
        <p:spPr>
          <a:xfrm flipH="1">
            <a:off x="5029200" y="3567113"/>
            <a:ext cx="3810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51" name="Text Box 18"/>
          <p:cNvSpPr txBox="1"/>
          <p:nvPr/>
        </p:nvSpPr>
        <p:spPr>
          <a:xfrm>
            <a:off x="5181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8452" name="Text Box 19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8453" name="Text Box 20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8454" name="AutoShape 21"/>
          <p:cNvCxnSpPr>
            <a:stCxn id="18451" idx="2"/>
            <a:endCxn id="18453" idx="0"/>
          </p:cNvCxnSpPr>
          <p:nvPr/>
        </p:nvCxnSpPr>
        <p:spPr>
          <a:xfrm>
            <a:off x="5410200" y="3567113"/>
            <a:ext cx="7239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55" name="Text Box 22"/>
          <p:cNvSpPr txBox="1"/>
          <p:nvPr/>
        </p:nvSpPr>
        <p:spPr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8456" name="AutoShape 23"/>
          <p:cNvCxnSpPr>
            <a:stCxn id="18444" idx="0"/>
            <a:endCxn id="18455" idx="2"/>
          </p:cNvCxnSpPr>
          <p:nvPr/>
        </p:nvCxnSpPr>
        <p:spPr>
          <a:xfrm flipH="1" flipV="1">
            <a:off x="5619750" y="5129530"/>
            <a:ext cx="64770" cy="3187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57" name="矩形 24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LALR Parser Can Have Conflicts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58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for example the LR(1) states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{[X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a], [Y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b]}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{[X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b], [Y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a]}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And the merged LALR(1) state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{[X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a/b], [Y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, a/b]}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Has a new reduce-reduce conflict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practice such cases are rare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LALR vs. LR Parsing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79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LALR languages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are not natural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They are an efficiency hack on LR languages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Any reasonable programming language has a LALR(1) grammar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LALR(1) has become a standard for programming languages and for parser generators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Hierarchy of Grammar Classes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69988" name="Picture 3" descr="gramma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524000"/>
            <a:ext cx="5486400" cy="456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336665" y="1824990"/>
            <a:ext cx="26352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需要注意的是，</a:t>
            </a:r>
            <a:r>
              <a:rPr lang="en-US" altLang="zh-CN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LR(1)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需要一些额外的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rule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的约束才能处理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ambiguous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的文法，</a:t>
            </a:r>
            <a:endParaRPr lang="zh-CN" altLang="en-US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所以，没有任何额外约束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(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如优先级声明，结合律声明等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)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的有二义性的文法以及发生了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shift/reduce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或者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reduce/reduce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conflict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的文法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LR(1)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是不能够处理的</a:t>
            </a:r>
            <a:endParaRPr lang="zh-CN" altLang="en-US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Notes on Parsing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20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Parsing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solid foundation: context-free grammars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simple parser: LL(1)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more powerful parser: LR(1)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An efficiency hack</a:t>
            </a:r>
            <a:r>
              <a:rPr lang="en-US" altLang="zh-CN" dirty="0">
                <a:ea typeface="宋体" panose="02010600030101010101" pitchFamily="2" charset="-122"/>
              </a:rPr>
              <a:t>: LALR(1)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LALR(1) parser generators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Still we have to do error handling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20484" name="AutoShape 3"/>
          <p:cNvCxnSpPr>
            <a:stCxn id="20485" idx="0"/>
            <a:endCxn id="20499" idx="2"/>
          </p:cNvCxnSpPr>
          <p:nvPr/>
        </p:nvCxnSpPr>
        <p:spPr>
          <a:xfrm flipV="1">
            <a:off x="3848100" y="3567113"/>
            <a:ext cx="1562100" cy="1019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485" name="Text Box 4"/>
          <p:cNvSpPr txBox="1"/>
          <p:nvPr/>
        </p:nvSpPr>
        <p:spPr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Text Box 5"/>
          <p:cNvSpPr txBox="1"/>
          <p:nvPr/>
        </p:nvSpPr>
        <p:spPr>
          <a:xfrm>
            <a:off x="7524750" y="5448300"/>
            <a:ext cx="804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0487" name="Text Box 6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0488" name="AutoShape 7"/>
          <p:cNvCxnSpPr>
            <a:stCxn id="20485" idx="2"/>
            <a:endCxn id="20491" idx="0"/>
          </p:cNvCxnSpPr>
          <p:nvPr/>
        </p:nvCxnSpPr>
        <p:spPr>
          <a:xfrm>
            <a:off x="3848100" y="5105400"/>
            <a:ext cx="57785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489" name="Text Box 8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0490" name="AutoShape 9"/>
          <p:cNvCxnSpPr>
            <a:stCxn id="20499" idx="2"/>
            <a:endCxn id="20489" idx="0"/>
          </p:cNvCxnSpPr>
          <p:nvPr/>
        </p:nvCxnSpPr>
        <p:spPr>
          <a:xfrm flipH="1">
            <a:off x="4514850" y="3567113"/>
            <a:ext cx="89535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491" name="Text Box 10"/>
          <p:cNvSpPr txBox="1"/>
          <p:nvPr/>
        </p:nvSpPr>
        <p:spPr>
          <a:xfrm>
            <a:off x="3505200" y="5448300"/>
            <a:ext cx="8007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Text Box 11"/>
          <p:cNvSpPr txBox="1"/>
          <p:nvPr/>
        </p:nvSpPr>
        <p:spPr>
          <a:xfrm>
            <a:off x="5314950" y="5410200"/>
            <a:ext cx="758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0493" name="AutoShape 12"/>
          <p:cNvCxnSpPr>
            <a:stCxn id="20505" idx="0"/>
            <a:endCxn id="20499" idx="2"/>
          </p:cNvCxnSpPr>
          <p:nvPr/>
        </p:nvCxnSpPr>
        <p:spPr>
          <a:xfrm flipH="1" flipV="1">
            <a:off x="5410200" y="3567113"/>
            <a:ext cx="209550" cy="10429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494" name="Text Box 13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0495" name="Text Box 14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0496" name="Text Box 15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20497" name="Text Box 16"/>
          <p:cNvSpPr txBox="1"/>
          <p:nvPr/>
        </p:nvSpPr>
        <p:spPr>
          <a:xfrm>
            <a:off x="609600" y="1600200"/>
            <a:ext cx="2449513" cy="2209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 + (E)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20498" name="AutoShape 17"/>
          <p:cNvCxnSpPr>
            <a:stCxn id="20499" idx="2"/>
            <a:endCxn id="20494" idx="0"/>
          </p:cNvCxnSpPr>
          <p:nvPr/>
        </p:nvCxnSpPr>
        <p:spPr>
          <a:xfrm flipH="1">
            <a:off x="5029200" y="3567113"/>
            <a:ext cx="3810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499" name="Text Box 18"/>
          <p:cNvSpPr txBox="1"/>
          <p:nvPr/>
        </p:nvSpPr>
        <p:spPr>
          <a:xfrm>
            <a:off x="5181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0500" name="Text Box 19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20501" name="Text Box 20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0502" name="AutoShape 21"/>
          <p:cNvCxnSpPr>
            <a:stCxn id="20499" idx="2"/>
            <a:endCxn id="20501" idx="0"/>
          </p:cNvCxnSpPr>
          <p:nvPr/>
        </p:nvCxnSpPr>
        <p:spPr>
          <a:xfrm>
            <a:off x="5410200" y="3567113"/>
            <a:ext cx="7239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503" name="Text Box 22"/>
          <p:cNvSpPr txBox="1"/>
          <p:nvPr/>
        </p:nvSpPr>
        <p:spPr>
          <a:xfrm>
            <a:off x="7639050" y="4572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0504" name="AutoShape 23"/>
          <p:cNvCxnSpPr>
            <a:stCxn id="20486" idx="0"/>
            <a:endCxn id="20503" idx="2"/>
          </p:cNvCxnSpPr>
          <p:nvPr/>
        </p:nvCxnSpPr>
        <p:spPr>
          <a:xfrm flipH="1" flipV="1">
            <a:off x="7867650" y="5091430"/>
            <a:ext cx="59690" cy="3568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505" name="Text Box 24"/>
          <p:cNvSpPr txBox="1"/>
          <p:nvPr/>
        </p:nvSpPr>
        <p:spPr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20506" name="AutoShape 25"/>
          <p:cNvCxnSpPr>
            <a:stCxn id="20492" idx="0"/>
            <a:endCxn id="20505" idx="2"/>
          </p:cNvCxnSpPr>
          <p:nvPr/>
        </p:nvCxnSpPr>
        <p:spPr>
          <a:xfrm flipH="1" flipV="1">
            <a:off x="5619750" y="5129530"/>
            <a:ext cx="74930" cy="2806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507" name="矩形 26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3dd8e05-af8f-4a0c-83c2-5d1142d4d983}"/>
</p:tagLst>
</file>

<file path=ppt/tags/tag2.xml><?xml version="1.0" encoding="utf-8"?>
<p:tagLst xmlns:p="http://schemas.openxmlformats.org/presentationml/2006/main">
  <p:tag name="KSO_WM_UNIT_TABLE_BEAUTIFY" val="smartTable{00c6df86-28ce-41eb-b576-31028a810948}"/>
</p:tagLst>
</file>

<file path=ppt/tags/tag3.xml><?xml version="1.0" encoding="utf-8"?>
<p:tagLst xmlns:p="http://schemas.openxmlformats.org/presentationml/2006/main">
  <p:tag name="KSO_WM_UNIT_TABLE_BEAUTIFY" val="smartTable{e584db8c-64e8-4a39-b1b1-fa6a3244244a}"/>
</p:tagLst>
</file>

<file path=ppt/tags/tag4.xml><?xml version="1.0" encoding="utf-8"?>
<p:tagLst xmlns:p="http://schemas.openxmlformats.org/presentationml/2006/main">
  <p:tag name="KSO_WPP_MARK_KEY" val="a2da76e5-efd0-4d1b-95f9-b24bf606bd63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 A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 A" pitchFamily="18" charset="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21440</Words>
  <Application>WPS 演示</Application>
  <PresentationFormat>全屏显示(4:3)</PresentationFormat>
  <Paragraphs>2219</Paragraphs>
  <Slides>83</Slides>
  <Notes>83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9" baseType="lpstr">
      <vt:lpstr>Arial</vt:lpstr>
      <vt:lpstr>宋体</vt:lpstr>
      <vt:lpstr>Wingdings</vt:lpstr>
      <vt:lpstr>Math A</vt:lpstr>
      <vt:lpstr>Segoe Print</vt:lpstr>
      <vt:lpstr>Times New Roman</vt:lpstr>
      <vt:lpstr>Comic Sans MS</vt:lpstr>
      <vt:lpstr>Symbol</vt:lpstr>
      <vt:lpstr>cmsy10</vt:lpstr>
      <vt:lpstr>Century Gothic</vt:lpstr>
      <vt:lpstr>微软雅黑</vt:lpstr>
      <vt:lpstr>Arial Unicode MS</vt:lpstr>
      <vt:lpstr>msam10</vt:lpstr>
      <vt:lpstr>Comic Sans MS</vt:lpstr>
      <vt:lpstr>Verdana</vt:lpstr>
      <vt:lpstr>icfp99</vt:lpstr>
      <vt:lpstr>Introduction to LR Parsing</vt:lpstr>
      <vt:lpstr>Bottom-Up Parsing</vt:lpstr>
      <vt:lpstr>An Introductory Example</vt:lpstr>
      <vt:lpstr>The Idea</vt:lpstr>
      <vt:lpstr>A Bottom-up Parse in Detail (1)</vt:lpstr>
      <vt:lpstr>A Bottom-up Parse in Detail (2)</vt:lpstr>
      <vt:lpstr>A Bottom-up Parse in Detail (3)</vt:lpstr>
      <vt:lpstr>A Bottom-up Parse in Detail (4)</vt:lpstr>
      <vt:lpstr>A Bottom-up Parse in Detail (5)</vt:lpstr>
      <vt:lpstr>A Bottom-up Parse in Detail (6)</vt:lpstr>
      <vt:lpstr>Important Fact #1</vt:lpstr>
      <vt:lpstr>Where Do Reductions Happen</vt:lpstr>
      <vt:lpstr>Notation</vt:lpstr>
      <vt:lpstr>Shift-Reduce Parsing</vt:lpstr>
      <vt:lpstr>Shift</vt:lpstr>
      <vt:lpstr>Reduce</vt:lpstr>
      <vt:lpstr>PowerPoint 演示文稿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The Stack</vt:lpstr>
      <vt:lpstr>Key Issue: When to Shift or Reduce?</vt:lpstr>
      <vt:lpstr>LR(1) Parsing. An Example </vt:lpstr>
      <vt:lpstr>Representing the DFA</vt:lpstr>
      <vt:lpstr>Representing the DFA (transition)</vt:lpstr>
      <vt:lpstr>Representing the DFA (action)</vt:lpstr>
      <vt:lpstr>Representing the DFA. (combine)</vt:lpstr>
      <vt:lpstr>Representing the DFA</vt:lpstr>
      <vt:lpstr>Representing the DFA. (normal form)</vt:lpstr>
      <vt:lpstr>The LR Parsing Algorithm</vt:lpstr>
      <vt:lpstr>The LR Parsing Algorithm</vt:lpstr>
      <vt:lpstr>LR Parsing Notes</vt:lpstr>
      <vt:lpstr>Constructing LR Parsing Generators</vt:lpstr>
      <vt:lpstr>Key Issue: How is the DFA Constructed?</vt:lpstr>
      <vt:lpstr>LR(1) Items</vt:lpstr>
      <vt:lpstr>Note</vt:lpstr>
      <vt:lpstr>Convention</vt:lpstr>
      <vt:lpstr>LR(1) Items (Cont.)</vt:lpstr>
      <vt:lpstr>LR(1) Items (Cont.)</vt:lpstr>
      <vt:lpstr>The Closure Operation</vt:lpstr>
      <vt:lpstr>Constructing the Parsing DFA (1) </vt:lpstr>
      <vt:lpstr>Constructing the Parsing DFA (2)</vt:lpstr>
      <vt:lpstr>The DFA Transitions</vt:lpstr>
      <vt:lpstr>Constructing the Parsing DFA. Example.</vt:lpstr>
      <vt:lpstr>LR Parsing Tables. Notes</vt:lpstr>
      <vt:lpstr>Shift/Reduce Conflicts</vt:lpstr>
      <vt:lpstr>Shift/Reduce Conflicts(一般由于二义性导致)</vt:lpstr>
      <vt:lpstr>More Shift/Reduce Conflicts</vt:lpstr>
      <vt:lpstr>More Shift/Reduce Conflicts</vt:lpstr>
      <vt:lpstr>Using Precedence to Solve S/R Conflicts</vt:lpstr>
      <vt:lpstr>Using Precedence to Solve S/R Conflicts</vt:lpstr>
      <vt:lpstr>Using Precedence to Solve S/R Conflicts</vt:lpstr>
      <vt:lpstr>Reduce/Reduce Conflicts</vt:lpstr>
      <vt:lpstr>Reduce/Reduce Conflicts</vt:lpstr>
      <vt:lpstr>More on Reduce/Reduce Conflicts</vt:lpstr>
      <vt:lpstr>Using Parser Generators</vt:lpstr>
      <vt:lpstr>LR(1) Parsing Tables are Big</vt:lpstr>
      <vt:lpstr>The Core of a Set of LR Items</vt:lpstr>
      <vt:lpstr>LALR States</vt:lpstr>
      <vt:lpstr>A LALR(1) DFA</vt:lpstr>
      <vt:lpstr>Conversion LR(1) to LALR(1). Example.</vt:lpstr>
      <vt:lpstr>The LALR Parser Can Have Conflicts</vt:lpstr>
      <vt:lpstr>LALR vs. LR Parsing</vt:lpstr>
      <vt:lpstr>A Hierarchy of Grammar Classes</vt:lpstr>
      <vt:lpstr>Notes on Parsing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</dc:creator>
  <cp:lastModifiedBy>李昱翰</cp:lastModifiedBy>
  <cp:revision>147</cp:revision>
  <dcterms:created xsi:type="dcterms:W3CDTF">2000-01-15T07:54:00Z</dcterms:created>
  <dcterms:modified xsi:type="dcterms:W3CDTF">2022-11-01T01:27:06Z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09788A2371694F2D851C629F4AB969D9</vt:lpwstr>
  </property>
  <property fmtid="{D5CDD505-2E9C-101B-9397-08002B2CF9AE}" pid="3" name="KSOProductBuildVer">
    <vt:lpwstr>2052-11.1.0.12598</vt:lpwstr>
  </property>
</Properties>
</file>