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8" r:id="rId3"/>
    <p:sldId id="445" r:id="rId5"/>
    <p:sldId id="446" r:id="rId6"/>
    <p:sldId id="447" r:id="rId7"/>
    <p:sldId id="449" r:id="rId8"/>
    <p:sldId id="468" r:id="rId9"/>
    <p:sldId id="451" r:id="rId10"/>
    <p:sldId id="469" r:id="rId11"/>
    <p:sldId id="470" r:id="rId12"/>
    <p:sldId id="471" r:id="rId13"/>
    <p:sldId id="472" r:id="rId14"/>
    <p:sldId id="473" r:id="rId15"/>
    <p:sldId id="462" r:id="rId16"/>
    <p:sldId id="474" r:id="rId17"/>
    <p:sldId id="507" r:id="rId18"/>
    <p:sldId id="506" r:id="rId19"/>
    <p:sldId id="475" r:id="rId20"/>
    <p:sldId id="463" r:id="rId21"/>
    <p:sldId id="558" r:id="rId22"/>
    <p:sldId id="541" r:id="rId23"/>
    <p:sldId id="542" r:id="rId24"/>
    <p:sldId id="559" r:id="rId25"/>
    <p:sldId id="560" r:id="rId26"/>
    <p:sldId id="543" r:id="rId27"/>
    <p:sldId id="545" r:id="rId28"/>
    <p:sldId id="546" r:id="rId29"/>
    <p:sldId id="547" r:id="rId30"/>
    <p:sldId id="555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1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3"/>
    <p:restoredTop sz="94252"/>
  </p:normalViewPr>
  <p:slideViewPr>
    <p:cSldViewPr showGuides="1">
      <p:cViewPr varScale="1">
        <p:scale>
          <a:sx n="63" d="100"/>
          <a:sy n="63" d="100"/>
        </p:scale>
        <p:origin x="138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defTabSz="932180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A1152C-492F-40F6-95F2-0FD2FB9A895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 Necula  CS 164  Lecture 8-9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5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LR Parsing Error Recovery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517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6" name="Text Box 13"/>
          <p:cNvSpPr txBox="1"/>
          <p:nvPr/>
        </p:nvSpPr>
        <p:spPr>
          <a:xfrm>
            <a:off x="3581400" y="5724525"/>
            <a:ext cx="1447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SHIFT 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38725"/>
            <a:ext cx="23383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(</a:t>
            </a:r>
            <a:r>
              <a:rPr kumimoji="0" lang="en-US" altLang="zh-CN" i="0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error)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351713" y="4516438"/>
            <a:ext cx="1639888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0" name="AutoShape 9"/>
          <p:cNvSpPr/>
          <p:nvPr/>
        </p:nvSpPr>
        <p:spPr>
          <a:xfrm rot="-5400000" flipV="1">
            <a:off x="8105775" y="3609975"/>
            <a:ext cx="131763" cy="1639888"/>
          </a:xfrm>
          <a:prstGeom prst="rightBrace">
            <a:avLst>
              <a:gd name="adj1" fmla="val 202358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517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4" name="Text Box 13"/>
          <p:cNvSpPr txBox="1"/>
          <p:nvPr/>
        </p:nvSpPr>
        <p:spPr>
          <a:xfrm>
            <a:off x="1447800" y="5724525"/>
            <a:ext cx="5029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REDUCE using  exp ::= ( error )</a:t>
            </a:r>
            <a:endParaRPr lang="en-US" altLang="zh-CN" sz="2400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38725"/>
            <a:ext cx="19796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</a:t>
            </a: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6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351713" y="4516438"/>
            <a:ext cx="1639888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8" name="AutoShape 9"/>
          <p:cNvSpPr/>
          <p:nvPr/>
        </p:nvSpPr>
        <p:spPr>
          <a:xfrm rot="-5400000" flipV="1">
            <a:off x="8105775" y="3609975"/>
            <a:ext cx="131763" cy="1639888"/>
          </a:xfrm>
          <a:prstGeom prst="rightBrace">
            <a:avLst>
              <a:gd name="adj1" fmla="val 202358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11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2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517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2" name="Text Box 13"/>
          <p:cNvSpPr txBox="1"/>
          <p:nvPr/>
        </p:nvSpPr>
        <p:spPr>
          <a:xfrm>
            <a:off x="2895600" y="5710238"/>
            <a:ext cx="2514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 parsing...</a:t>
            </a:r>
            <a:endParaRPr lang="en-US" altLang="zh-CN" sz="2400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38725"/>
            <a:ext cx="19796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</a:t>
            </a: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4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351713" y="4516438"/>
            <a:ext cx="1639888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6" name="AutoShape 9"/>
          <p:cNvSpPr/>
          <p:nvPr/>
        </p:nvSpPr>
        <p:spPr>
          <a:xfrm rot="-5400000" flipV="1">
            <a:off x="8105775" y="3609975"/>
            <a:ext cx="131763" cy="1639888"/>
          </a:xfrm>
          <a:prstGeom prst="rightBrace">
            <a:avLst>
              <a:gd name="adj1" fmla="val 202358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9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0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1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global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Global error recovery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determines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smallest set</a:t>
            </a:r>
            <a:r>
              <a:rPr lang="en-US" altLang="zh-CN" dirty="0">
                <a:ea typeface="宋体" panose="02010600030101010101" pitchFamily="2" charset="-122"/>
              </a:rPr>
              <a:t> of insertions, deletions or replacements that will allow a correct parse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even if those operations occur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an error would have been detected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Burke-Fisher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Global error recovery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determines the smallest set of insertions, deletions or replacements that will allow a correct parse,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even if those operations occur before an error would have been detected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Burke-Fisher error repair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tries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every possible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single-token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insertion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deletion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replacement</a:t>
            </a:r>
            <a:r>
              <a:rPr lang="en-US" altLang="zh-CN" dirty="0">
                <a:ea typeface="宋体" panose="02010600030101010101" pitchFamily="2" charset="-122"/>
              </a:rPr>
              <a:t> at every point in the input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 to K tokens before the error</a:t>
            </a:r>
            <a:r>
              <a:rPr lang="en-US" altLang="zh-CN" dirty="0">
                <a:ea typeface="宋体" panose="02010600030101010101" pitchFamily="2" charset="-122"/>
              </a:rPr>
              <a:t> is detected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eg: K = 20; parser gets stuck at token 500; all possible repairs between token 480-500 tried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best repair = longest successful parse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352800" y="3886200"/>
            <a:ext cx="22621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K-token window</a:t>
            </a:r>
            <a:endParaRPr kumimoji="0" lang="en-US" altLang="zh-CN" i="0" kern="1200" cap="none" spc="0" normalizeH="0" baseline="0" noProof="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global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057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 must be able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back up K tokens and reparse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Mechanics: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parser maintains old stack and new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2438400" y="4876800"/>
            <a:ext cx="3163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            ; ID := ID + ( 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8" name="Text Box 5"/>
          <p:cNvSpPr txBox="1"/>
          <p:nvPr/>
        </p:nvSpPr>
        <p:spPr>
          <a:xfrm>
            <a:off x="2133600" y="4343400"/>
            <a:ext cx="5641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 := NUM ; ID := ID + ( ID := NUM + 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Rectangle 6"/>
          <p:cNvSpPr/>
          <p:nvPr/>
        </p:nvSpPr>
        <p:spPr>
          <a:xfrm>
            <a:off x="5405438" y="4419600"/>
            <a:ext cx="2595562" cy="304800"/>
          </a:xfrm>
          <a:prstGeom prst="rect">
            <a:avLst/>
          </a:prstGeom>
          <a:solidFill>
            <a:schemeClr val="accent2">
              <a:alpha val="5215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AutoShape 7"/>
          <p:cNvSpPr/>
          <p:nvPr/>
        </p:nvSpPr>
        <p:spPr>
          <a:xfrm rot="-5400000" flipV="1">
            <a:off x="6642100" y="2979738"/>
            <a:ext cx="127000" cy="2590800"/>
          </a:xfrm>
          <a:prstGeom prst="rightBrace">
            <a:avLst>
              <a:gd name="adj1" fmla="val 20286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Text Box 8"/>
          <p:cNvSpPr txBox="1"/>
          <p:nvPr/>
        </p:nvSpPr>
        <p:spPr>
          <a:xfrm>
            <a:off x="5791200" y="388620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yet to read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Text Box 9"/>
          <p:cNvSpPr txBox="1"/>
          <p:nvPr/>
        </p:nvSpPr>
        <p:spPr>
          <a:xfrm>
            <a:off x="685800" y="4397375"/>
            <a:ext cx="919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Text Box 10"/>
          <p:cNvSpPr txBox="1"/>
          <p:nvPr/>
        </p:nvSpPr>
        <p:spPr>
          <a:xfrm>
            <a:off x="685800" y="4876800"/>
            <a:ext cx="14906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Text Box 11"/>
          <p:cNvSpPr txBox="1"/>
          <p:nvPr/>
        </p:nvSpPr>
        <p:spPr>
          <a:xfrm>
            <a:off x="2209800" y="5348288"/>
            <a:ext cx="1641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 := NUM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Text Box 12"/>
          <p:cNvSpPr txBox="1"/>
          <p:nvPr/>
        </p:nvSpPr>
        <p:spPr>
          <a:xfrm>
            <a:off x="685800" y="5348288"/>
            <a:ext cx="138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old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Rectangle 13"/>
          <p:cNvSpPr/>
          <p:nvPr/>
        </p:nvSpPr>
        <p:spPr>
          <a:xfrm>
            <a:off x="3733800" y="4419600"/>
            <a:ext cx="1676400" cy="304800"/>
          </a:xfrm>
          <a:prstGeom prst="rect">
            <a:avLst/>
          </a:prstGeom>
          <a:solidFill>
            <a:schemeClr val="folHlink">
              <a:alpha val="34117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7" name="AutoShape 14"/>
          <p:cNvSpPr/>
          <p:nvPr/>
        </p:nvSpPr>
        <p:spPr>
          <a:xfrm rot="-5400000" flipV="1">
            <a:off x="4525963" y="3490913"/>
            <a:ext cx="87312" cy="1671637"/>
          </a:xfrm>
          <a:prstGeom prst="rightBrace">
            <a:avLst>
              <a:gd name="adj1" fmla="val 138982"/>
              <a:gd name="adj2" fmla="val 500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8" name="Text Box 17"/>
          <p:cNvSpPr txBox="1"/>
          <p:nvPr/>
        </p:nvSpPr>
        <p:spPr>
          <a:xfrm>
            <a:off x="228600" y="3429000"/>
            <a:ext cx="609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K-token window maintained in queue by parser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9" name="Line 18"/>
          <p:cNvSpPr/>
          <p:nvPr/>
        </p:nvSpPr>
        <p:spPr>
          <a:xfrm>
            <a:off x="1981200" y="3787775"/>
            <a:ext cx="1371600" cy="280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352800" y="3886200"/>
            <a:ext cx="22621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K-token window</a:t>
            </a:r>
            <a:endParaRPr kumimoji="0" lang="en-US" altLang="zh-CN" i="0" kern="1200" cap="none" spc="0" normalizeH="0" baseline="0" noProof="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global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057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 must be able to back up K tokens and reparse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Mechanics: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parser maintains old stack and new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5" name="Text Box 4"/>
          <p:cNvSpPr txBox="1"/>
          <p:nvPr/>
        </p:nvSpPr>
        <p:spPr>
          <a:xfrm>
            <a:off x="2438400" y="4876800"/>
            <a:ext cx="3163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            ; ID := ID + ( 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Text Box 5"/>
          <p:cNvSpPr txBox="1"/>
          <p:nvPr/>
        </p:nvSpPr>
        <p:spPr>
          <a:xfrm>
            <a:off x="2133600" y="4343400"/>
            <a:ext cx="5641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 := NUM ; ID := ID + ( ID := NUM + 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Rectangle 6"/>
          <p:cNvSpPr/>
          <p:nvPr/>
        </p:nvSpPr>
        <p:spPr>
          <a:xfrm>
            <a:off x="5405438" y="4419600"/>
            <a:ext cx="2595562" cy="304800"/>
          </a:xfrm>
          <a:prstGeom prst="rect">
            <a:avLst/>
          </a:prstGeom>
          <a:solidFill>
            <a:schemeClr val="accent2">
              <a:alpha val="5215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8" name="AutoShape 7"/>
          <p:cNvSpPr/>
          <p:nvPr/>
        </p:nvSpPr>
        <p:spPr>
          <a:xfrm rot="-5400000" flipV="1">
            <a:off x="6642100" y="2979738"/>
            <a:ext cx="127000" cy="2590800"/>
          </a:xfrm>
          <a:prstGeom prst="rightBrace">
            <a:avLst>
              <a:gd name="adj1" fmla="val 20286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9" name="Text Box 8"/>
          <p:cNvSpPr txBox="1"/>
          <p:nvPr/>
        </p:nvSpPr>
        <p:spPr>
          <a:xfrm>
            <a:off x="5791200" y="388620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yet to read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9"/>
          <p:cNvSpPr txBox="1"/>
          <p:nvPr/>
        </p:nvSpPr>
        <p:spPr>
          <a:xfrm>
            <a:off x="685800" y="4397375"/>
            <a:ext cx="919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1" name="Text Box 10"/>
          <p:cNvSpPr txBox="1"/>
          <p:nvPr/>
        </p:nvSpPr>
        <p:spPr>
          <a:xfrm>
            <a:off x="685800" y="4876800"/>
            <a:ext cx="14906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2" name="Text Box 11"/>
          <p:cNvSpPr txBox="1"/>
          <p:nvPr/>
        </p:nvSpPr>
        <p:spPr>
          <a:xfrm>
            <a:off x="2209800" y="5348288"/>
            <a:ext cx="16414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 := NUM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Text Box 12"/>
          <p:cNvSpPr txBox="1"/>
          <p:nvPr/>
        </p:nvSpPr>
        <p:spPr>
          <a:xfrm>
            <a:off x="685800" y="5348288"/>
            <a:ext cx="138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old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4" name="Rectangle 13"/>
          <p:cNvSpPr/>
          <p:nvPr/>
        </p:nvSpPr>
        <p:spPr>
          <a:xfrm>
            <a:off x="3733800" y="4419600"/>
            <a:ext cx="1676400" cy="304800"/>
          </a:xfrm>
          <a:prstGeom prst="rect">
            <a:avLst/>
          </a:prstGeom>
          <a:solidFill>
            <a:schemeClr val="folHlink">
              <a:alpha val="34117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5" name="AutoShape 14"/>
          <p:cNvSpPr/>
          <p:nvPr/>
        </p:nvSpPr>
        <p:spPr>
          <a:xfrm rot="-5400000" flipV="1">
            <a:off x="4525963" y="3490913"/>
            <a:ext cx="87312" cy="1671637"/>
          </a:xfrm>
          <a:prstGeom prst="rightBrace">
            <a:avLst>
              <a:gd name="adj1" fmla="val 138982"/>
              <a:gd name="adj2" fmla="val 500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6" name="Text Box 17"/>
          <p:cNvSpPr txBox="1"/>
          <p:nvPr/>
        </p:nvSpPr>
        <p:spPr>
          <a:xfrm>
            <a:off x="228600" y="3429000"/>
            <a:ext cx="609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K-token window maintained in queue by parser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7" name="Line 18"/>
          <p:cNvSpPr/>
          <p:nvPr/>
        </p:nvSpPr>
        <p:spPr>
          <a:xfrm>
            <a:off x="1981200" y="3787775"/>
            <a:ext cx="1371600" cy="280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58" name="Text Box 20"/>
          <p:cNvSpPr txBox="1"/>
          <p:nvPr/>
        </p:nvSpPr>
        <p:spPr>
          <a:xfrm>
            <a:off x="219075" y="6000750"/>
            <a:ext cx="7835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Reduction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(E → NUM and S → ID := E)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has applied to new stack already</a:t>
            </a:r>
            <a:endParaRPr lang="en-US" altLang="zh-CN" sz="20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9" name="Line 22"/>
          <p:cNvSpPr/>
          <p:nvPr/>
        </p:nvSpPr>
        <p:spPr>
          <a:xfrm flipV="1">
            <a:off x="1752600" y="5248275"/>
            <a:ext cx="785813" cy="752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860" name="Text Box 16"/>
          <p:cNvSpPr txBox="1"/>
          <p:nvPr/>
        </p:nvSpPr>
        <p:spPr>
          <a:xfrm>
            <a:off x="3657600" y="5329238"/>
            <a:ext cx="4597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old stack lags the new stack by K=6 tokens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1" name="Line 21"/>
          <p:cNvSpPr/>
          <p:nvPr/>
        </p:nvSpPr>
        <p:spPr>
          <a:xfrm flipH="1" flipV="1">
            <a:off x="3733800" y="4724400"/>
            <a:ext cx="42863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352800" y="3886200"/>
            <a:ext cx="22621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K-token window</a:t>
            </a:r>
            <a:endParaRPr kumimoji="0" lang="en-US" altLang="zh-CN" i="0" kern="1200" cap="none" spc="0" normalizeH="0" baseline="0" noProof="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global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057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Parser must be able to back up K tokens and reparse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Mechanics: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parser maintains old stack and new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2438400" y="4876800"/>
            <a:ext cx="3163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            ; ID := ID + ( 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Text Box 5"/>
          <p:cNvSpPr txBox="1"/>
          <p:nvPr/>
        </p:nvSpPr>
        <p:spPr>
          <a:xfrm>
            <a:off x="2133600" y="4343400"/>
            <a:ext cx="56419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 := NUM ; ID := ID + ( ID := NUM + ...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Rectangle 6"/>
          <p:cNvSpPr/>
          <p:nvPr/>
        </p:nvSpPr>
        <p:spPr>
          <a:xfrm>
            <a:off x="5410200" y="4419600"/>
            <a:ext cx="2590800" cy="304800"/>
          </a:xfrm>
          <a:prstGeom prst="rect">
            <a:avLst/>
          </a:prstGeom>
          <a:solidFill>
            <a:schemeClr val="accent2">
              <a:alpha val="52156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6" name="AutoShape 7"/>
          <p:cNvSpPr/>
          <p:nvPr/>
        </p:nvSpPr>
        <p:spPr>
          <a:xfrm rot="-5400000" flipV="1">
            <a:off x="6642100" y="2979738"/>
            <a:ext cx="127000" cy="2590800"/>
          </a:xfrm>
          <a:prstGeom prst="rightBrace">
            <a:avLst>
              <a:gd name="adj1" fmla="val 202866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7" name="Text Box 8"/>
          <p:cNvSpPr txBox="1"/>
          <p:nvPr/>
        </p:nvSpPr>
        <p:spPr>
          <a:xfrm>
            <a:off x="5791200" y="388620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yet to read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Text Box 9"/>
          <p:cNvSpPr txBox="1"/>
          <p:nvPr/>
        </p:nvSpPr>
        <p:spPr>
          <a:xfrm>
            <a:off x="685800" y="4397375"/>
            <a:ext cx="9191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Text Box 10"/>
          <p:cNvSpPr txBox="1"/>
          <p:nvPr/>
        </p:nvSpPr>
        <p:spPr>
          <a:xfrm>
            <a:off x="685800" y="4876800"/>
            <a:ext cx="14906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0" name="Text Box 11"/>
          <p:cNvSpPr txBox="1"/>
          <p:nvPr/>
        </p:nvSpPr>
        <p:spPr>
          <a:xfrm>
            <a:off x="2209800" y="5348288"/>
            <a:ext cx="11096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 := E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1" name="Text Box 12"/>
          <p:cNvSpPr txBox="1"/>
          <p:nvPr/>
        </p:nvSpPr>
        <p:spPr>
          <a:xfrm>
            <a:off x="685800" y="5348288"/>
            <a:ext cx="13890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old stack:</a:t>
            </a:r>
            <a:endParaRPr lang="en-US" altLang="zh-CN" sz="2400" dirty="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2" name="Rectangle 13"/>
          <p:cNvSpPr/>
          <p:nvPr/>
        </p:nvSpPr>
        <p:spPr>
          <a:xfrm>
            <a:off x="3733800" y="4419600"/>
            <a:ext cx="1676400" cy="304800"/>
          </a:xfrm>
          <a:prstGeom prst="rect">
            <a:avLst/>
          </a:prstGeom>
          <a:solidFill>
            <a:schemeClr val="folHlink">
              <a:alpha val="34117"/>
            </a:scheme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3" name="AutoShape 14"/>
          <p:cNvSpPr/>
          <p:nvPr/>
        </p:nvSpPr>
        <p:spPr>
          <a:xfrm rot="-5400000" flipV="1">
            <a:off x="4525963" y="3490913"/>
            <a:ext cx="87312" cy="1671637"/>
          </a:xfrm>
          <a:prstGeom prst="rightBrace">
            <a:avLst>
              <a:gd name="adj1" fmla="val 138982"/>
              <a:gd name="adj2" fmla="val 500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4" name="Text Box 17"/>
          <p:cNvSpPr txBox="1"/>
          <p:nvPr/>
        </p:nvSpPr>
        <p:spPr>
          <a:xfrm>
            <a:off x="228600" y="3429000"/>
            <a:ext cx="609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K-token window maintained in queue by parser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5" name="Line 18"/>
          <p:cNvSpPr/>
          <p:nvPr/>
        </p:nvSpPr>
        <p:spPr>
          <a:xfrm>
            <a:off x="1981200" y="3787775"/>
            <a:ext cx="1371600" cy="280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6" name="Line 19"/>
          <p:cNvSpPr/>
          <p:nvPr/>
        </p:nvSpPr>
        <p:spPr>
          <a:xfrm flipV="1">
            <a:off x="1981200" y="5715000"/>
            <a:ext cx="1076325" cy="325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7" name="Text Box 20"/>
          <p:cNvSpPr txBox="1"/>
          <p:nvPr/>
        </p:nvSpPr>
        <p:spPr>
          <a:xfrm>
            <a:off x="46038" y="6000750"/>
            <a:ext cx="51085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Reduction (E 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NUM) applies to old stack now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global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Consider Burke-Fisher with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K-token window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 different token types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Total number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repairs = N + 2K*N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deletions (K) +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insertions (K + 1)*N +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replacements (K)(N-1)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Affordable in the uncommon case when there is an error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Parser Generator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should happen when your parser finds an error in the user’s input?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stop immediately and signal an error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record the error but try to continue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first case, the user must recompile from scratch after possibly a trivial fix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the second case, the user might be overwhelmed by a whole series of error messages, all caused by essentially the same problem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will talk about how to do error recovery in a principled way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Source Format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4114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%{Supplementary Code%}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%definition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%definition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Rules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Definitions’ Norm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58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%{   …   }%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%union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%token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%type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%start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%nonassoc   %right   %left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int yylex(void);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void yyerror(char *s) { EM_error(EM_tokPos, “%s”, s)}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ID WHILE BEGIN END DO IF THEN ELSE ESMI ASSIGN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prog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文本框 1"/>
          <p:cNvSpPr txBox="1"/>
          <p:nvPr/>
        </p:nvSpPr>
        <p:spPr>
          <a:xfrm>
            <a:off x="6248400" y="3962400"/>
            <a:ext cx="16716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Terminal</a:t>
            </a:r>
            <a:endParaRPr lang="zh-CN" altLang="en-US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文本框 18"/>
          <p:cNvSpPr txBox="1"/>
          <p:nvPr/>
        </p:nvSpPr>
        <p:spPr>
          <a:xfrm>
            <a:off x="5664200" y="4352925"/>
            <a:ext cx="2260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Nonterminal</a:t>
            </a:r>
            <a:endParaRPr lang="zh-CN" altLang="en-US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8135" name="直接箭头连接符 2"/>
          <p:cNvCxnSpPr>
            <a:stCxn id="48133" idx="1"/>
          </p:cNvCxnSpPr>
          <p:nvPr/>
        </p:nvCxnSpPr>
        <p:spPr>
          <a:xfrm flipH="1" flipV="1">
            <a:off x="1447800" y="3886200"/>
            <a:ext cx="4800600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36" name="直接箭头连接符 8"/>
          <p:cNvCxnSpPr>
            <a:stCxn id="48134" idx="1"/>
          </p:cNvCxnSpPr>
          <p:nvPr/>
        </p:nvCxnSpPr>
        <p:spPr>
          <a:xfrm flipH="1" flipV="1">
            <a:off x="1981200" y="4276725"/>
            <a:ext cx="3683000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301625" y="1600200"/>
            <a:ext cx="8689975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prog: stmlist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stm	:	ID ASSIGN ID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|	WHILE ID DO 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|	BEGIN stmlist END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|	IF ID THEN 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|	IF ID THEN stm ELSE 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stmlis	:	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|	stmlist SEMI 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xfrm>
            <a:off x="301625" y="1447800"/>
            <a:ext cx="8540750" cy="4800600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%{ declarations for yylex and yyerror %}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INT PLUS MINUS TIMES UMINS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%start exp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PLUS MINUS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TIMES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UMINUS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%%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	:	INT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	:	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	:	exp MINUS exp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	:	exp TIMES exp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	:	MINUS exp	  	%prec UMINU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%{ declarations for yylex and yyerror %}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%token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ID ASSIGN PLUS AND EQUAL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%start stm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   OR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AND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%left PLUS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stm:	ID ASSIGN ae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|	ID ASSIGN be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be:	be OR be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be AND be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ae EQUAL ae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|	ID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ae:	ae PLUS ae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|	ID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reduce/reduce conflict for ID to ae or ID to be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Yacc (example 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stm:	ID ASSIGN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	:	ID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e OR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e AND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e EQUAL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|	e PLUS 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Defer the error report for expression “a + b&amp;c” to semantic phase 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600" dirty="0">
                <a:ea typeface="宋体" panose="02010600030101010101" pitchFamily="2" charset="-122"/>
              </a:rPr>
              <a:t>Burke-Fisher in ML-Yacc</a:t>
            </a: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343900" cy="5181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ML-Yacc  provides additional support  for Burke-Fisher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to continue parsing, we need semantics values for inserted tokens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some multiple-token insertions &amp; deletions  are common, but  it is too expensive for ML-Yacc to try every 2,3,4- token insertion, deletion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2667000" y="2971800"/>
            <a:ext cx="4030663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%value ID {make_id “bogus”}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%value INT {0}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%value STRING {“”}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685800" y="5461000"/>
            <a:ext cx="42672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%change EQ -&gt; ASSIGN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| SEMI ELSE -&gt; ELSE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|     -&gt; IN INT END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Text Box 7"/>
          <p:cNvSpPr txBox="1"/>
          <p:nvPr/>
        </p:nvSpPr>
        <p:spPr>
          <a:xfrm>
            <a:off x="5410200" y="5461000"/>
            <a:ext cx="31623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ML-Yacc  would do this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anyway but by  specifying,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it tries it first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0423" name="直接箭头连接符 2"/>
          <p:cNvCxnSpPr/>
          <p:nvPr/>
        </p:nvCxnSpPr>
        <p:spPr>
          <a:xfrm flipH="1">
            <a:off x="4419600" y="6019800"/>
            <a:ext cx="762000" cy="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4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Abstract Syntax Trees</a:t>
            </a:r>
            <a:endParaRPr lang="en-US" altLang="zh-CN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035" y="3467735"/>
            <a:ext cx="79063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(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在此之前，我们实现的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parser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只能判断一个输入的程序段是否正确，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但是结果并不能生成汇编语言，所以我们需要获取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parse tree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)</a:t>
            </a:r>
            <a:endParaRPr lang="en-US" altLang="zh-CN" sz="2000" i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Error recovery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process of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adjusting input stream</a:t>
            </a:r>
            <a:r>
              <a:rPr lang="en-US" altLang="zh-CN" sz="2000" dirty="0">
                <a:ea typeface="宋体" panose="02010600030101010101" pitchFamily="2" charset="-122"/>
              </a:rPr>
              <a:t> so that the parser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can continue</a:t>
            </a:r>
            <a:r>
              <a:rPr lang="en-US" altLang="zh-CN" sz="2000" dirty="0">
                <a:ea typeface="宋体" panose="02010600030101010101" pitchFamily="2" charset="-122"/>
              </a:rPr>
              <a:t> after unexpected input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Possible adjustments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delete tokens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insert tokens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substitute(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替换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 tokens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Classes of recovery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local recovery</a:t>
            </a:r>
            <a:r>
              <a:rPr lang="en-US" altLang="zh-CN" sz="2000" dirty="0">
                <a:ea typeface="宋体" panose="02010600030101010101" pitchFamily="2" charset="-122"/>
              </a:rPr>
              <a:t>:  adjust input at the point where error was detected (and also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possibly immediately after)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global recovery</a:t>
            </a:r>
            <a:r>
              <a:rPr lang="en-US" altLang="zh-CN" sz="2000" dirty="0">
                <a:ea typeface="宋体" panose="02010600030101010101" pitchFamily="2" charset="-122"/>
              </a:rPr>
              <a:t>: adjust input before point where error was detected.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Error recovery is possible in both top-down and bottom-up parsers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Intermediate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Source programs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sequences of ASCII characters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Sequence of characters can not be processed flexibly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Suitable data structures must be introduced to compilers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several levels of intermediate representations in modern compilers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Now we introduce the first level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Intermediate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Two important data structures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 syntax tree(AST)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Usually, it is used to represent statements and expressions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Symbolic table (Environment)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Often, it is used to represent information about symbols (variables, functions and user defined types)in the programs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Syntax Tree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Fact#1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program constructs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recursive defined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Fact#2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CFG is used to define program constructs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Fact#3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Parse tree can be used to represent the internal structures of the program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Syntax Tree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Trees can be used to represent hierarchical structures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is very natural to use a tree as an intermediate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 abstract syntax tree is a condensed(</a:t>
            </a:r>
            <a:r>
              <a:rPr lang="zh-CN" altLang="en-US" dirty="0">
                <a:ea typeface="宋体" panose="02010600030101010101" pitchFamily="2" charset="-122"/>
              </a:rPr>
              <a:t>压缩</a:t>
            </a:r>
            <a:r>
              <a:rPr lang="en-US" altLang="zh-CN" dirty="0">
                <a:ea typeface="宋体" panose="02010600030101010101" pitchFamily="2" charset="-122"/>
              </a:rPr>
              <a:t>) form of parse tree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Abstract Syntax Tree (3)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9" name="Text Box 4"/>
          <p:cNvSpPr txBox="1"/>
          <p:nvPr/>
        </p:nvSpPr>
        <p:spPr>
          <a:xfrm>
            <a:off x="1577975" y="2438400"/>
            <a:ext cx="162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if-then-else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0" name="Text Box 5"/>
          <p:cNvSpPr txBox="1"/>
          <p:nvPr/>
        </p:nvSpPr>
        <p:spPr>
          <a:xfrm>
            <a:off x="1066800" y="36163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1" name="Text Box 6"/>
          <p:cNvSpPr txBox="1"/>
          <p:nvPr/>
        </p:nvSpPr>
        <p:spPr>
          <a:xfrm>
            <a:off x="3463925" y="3616325"/>
            <a:ext cx="45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2" name="Text Box 7"/>
          <p:cNvSpPr txBox="1"/>
          <p:nvPr/>
        </p:nvSpPr>
        <p:spPr>
          <a:xfrm>
            <a:off x="2162175" y="3616325"/>
            <a:ext cx="45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Line 8"/>
          <p:cNvSpPr/>
          <p:nvPr/>
        </p:nvSpPr>
        <p:spPr>
          <a:xfrm flipH="1">
            <a:off x="1295400" y="2930525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4" name="Line 9"/>
          <p:cNvSpPr/>
          <p:nvPr/>
        </p:nvSpPr>
        <p:spPr>
          <a:xfrm>
            <a:off x="2286000" y="293052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5" name="Line 10"/>
          <p:cNvSpPr/>
          <p:nvPr/>
        </p:nvSpPr>
        <p:spPr>
          <a:xfrm>
            <a:off x="2819400" y="2930525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6" name="Text Box 11"/>
          <p:cNvSpPr txBox="1"/>
          <p:nvPr/>
        </p:nvSpPr>
        <p:spPr>
          <a:xfrm>
            <a:off x="5986463" y="2473325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7" name="Text Box 12"/>
          <p:cNvSpPr txBox="1"/>
          <p:nvPr/>
        </p:nvSpPr>
        <p:spPr>
          <a:xfrm>
            <a:off x="5200650" y="36512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8" name="Text Box 13"/>
          <p:cNvSpPr txBox="1"/>
          <p:nvPr/>
        </p:nvSpPr>
        <p:spPr>
          <a:xfrm>
            <a:off x="7131050" y="36512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9" name="Line 14"/>
          <p:cNvSpPr/>
          <p:nvPr/>
        </p:nvSpPr>
        <p:spPr>
          <a:xfrm flipH="1">
            <a:off x="5334000" y="296545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20" name="Line 15"/>
          <p:cNvSpPr/>
          <p:nvPr/>
        </p:nvSpPr>
        <p:spPr>
          <a:xfrm>
            <a:off x="6400800" y="2930525"/>
            <a:ext cx="838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21" name="Text Box 16"/>
          <p:cNvSpPr txBox="1"/>
          <p:nvPr/>
        </p:nvSpPr>
        <p:spPr>
          <a:xfrm>
            <a:off x="4362450" y="4683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2" name="Text Box 17"/>
          <p:cNvSpPr txBox="1"/>
          <p:nvPr/>
        </p:nvSpPr>
        <p:spPr>
          <a:xfrm>
            <a:off x="6292850" y="46831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3" name="Line 18"/>
          <p:cNvSpPr/>
          <p:nvPr/>
        </p:nvSpPr>
        <p:spPr>
          <a:xfrm flipH="1">
            <a:off x="4495800" y="3997325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24" name="Line 19"/>
          <p:cNvSpPr/>
          <p:nvPr/>
        </p:nvSpPr>
        <p:spPr>
          <a:xfrm>
            <a:off x="5562600" y="3962400"/>
            <a:ext cx="838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How to construct syntax trees?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Using syntax directed translation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Attributes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grammar symbol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will be annotated with a value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example, in the syntax tree construction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pointer to each node of an AST</a:t>
            </a:r>
            <a:r>
              <a:rPr lang="en-US" altLang="zh-CN" dirty="0">
                <a:ea typeface="宋体" panose="02010600030101010101" pitchFamily="2" charset="-122"/>
              </a:rPr>
              <a:t> is considered as 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value annotated to the associated grammar symbol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Attributes (2)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For a production: 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+ 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pointer to the root of the AST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denoted as E.nptr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pointer to the root of left subtree is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.nptr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pointer to the root of right subtree is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T.nptr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E.nptr,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.nptr and T.nptr are attributes for E, E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T respectively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Semantic rules (1)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 AST node is associated with the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This node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constructed according to the production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Now, each production is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associated with a semantic rule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Semantic rules define how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value of an attribute at a parse-tree node</a:t>
            </a:r>
            <a:r>
              <a:rPr lang="en-US" altLang="zh-CN" dirty="0">
                <a:ea typeface="宋体" panose="02010600030101010101" pitchFamily="2" charset="-122"/>
              </a:rPr>
              <a:t> is computed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semantic rule may have side effects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Printing a value or updating a global variable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Syntax Trees for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Define operations on the data structures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mknode(op, left, right)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mkleaf(</a:t>
            </a:r>
            <a:r>
              <a:rPr lang="en-US" altLang="zh-CN" b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, entry)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mkleaf(</a:t>
            </a:r>
            <a:r>
              <a:rPr lang="en-US" altLang="zh-CN" b="1" dirty="0">
                <a:ea typeface="宋体" panose="02010600030101010101" pitchFamily="2" charset="-122"/>
              </a:rPr>
              <a:t>num</a:t>
            </a:r>
            <a:r>
              <a:rPr lang="en-US" altLang="zh-CN" dirty="0">
                <a:ea typeface="宋体" panose="02010600030101010101" pitchFamily="2" charset="-122"/>
              </a:rPr>
              <a:t>, val)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533400" y="1543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	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47650" y="2819400"/>
            <a:ext cx="7829550" cy="2185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General strategy for both bottom-up and top-down: </a:t>
            </a:r>
            <a:endParaRPr kumimoji="0" lang="en-US" altLang="zh-CN" sz="28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look for a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synchronizing token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Accomplished in bottom-up parsers by adding error rules to grammar:</a:t>
            </a:r>
            <a:endParaRPr kumimoji="0" lang="en-US" altLang="zh-CN" sz="28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4876800" y="1528763"/>
            <a:ext cx="38100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828800" y="4953000"/>
            <a:ext cx="67132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synchronizing token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synchronizing token: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8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Constructing Syntax Trees for Expressions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74788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8305800" cy="4419601"/>
        </p:xfrm>
        <a:graphic>
          <a:graphicData uri="http://schemas.openxmlformats.org/drawingml/2006/table">
            <a:tbl>
              <a:tblPr/>
              <a:tblGrid>
                <a:gridCol w="2108200"/>
                <a:gridCol w="61976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Production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Semantic Rules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E.nptr :=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mknode(‘+’, E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.nptr, T.nptr)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- 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E.nptr :=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mknode(‘-’, E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.nptr, T.nptr)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E.nptr := T.nptr(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相当于移动了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root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至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left/right)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(E)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T.nptr :=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E.nptr(“()”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只起到声明结合律作用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T.nptr := mkleaf(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id, id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.entry)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num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T.nptr := mkleaf(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num, num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.val)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Synthesized(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合成的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attributes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70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value of an attribute at a node is computed from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values of the attributes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children of that node in the parse tree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86052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600200"/>
          <a:ext cx="8305800" cy="4106864"/>
        </p:xfrm>
        <a:graphic>
          <a:graphicData uri="http://schemas.openxmlformats.org/drawingml/2006/table">
            <a:tbl>
              <a:tblPr/>
              <a:tblGrid>
                <a:gridCol w="2979738"/>
                <a:gridCol w="5326062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Production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Semantic Rules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 \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Print(E.val)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E.val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:=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E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.val+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T.val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E.val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:=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T.val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* F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T.val :=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.val* F.val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T.val :=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F.val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(E)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F.val := E.val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digit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F.val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digit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lexval(</a:t>
                      </a:r>
                      <a:r>
                        <a:rPr kumimoji="0" lang="zh-CN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来自于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lex</a:t>
                      </a:r>
                      <a:r>
                        <a:rPr kumimoji="0" lang="zh-CN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的解析结果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1" name="Rectangle 4"/>
          <p:cNvSpPr>
            <a:spLocks noGrp="1"/>
          </p:cNvSpPr>
          <p:nvPr>
            <p:ph idx="1"/>
          </p:nvPr>
        </p:nvSpPr>
        <p:spPr>
          <a:xfrm>
            <a:off x="1917700" y="1600200"/>
            <a:ext cx="23622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3*5+4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2" name="Text Box 5"/>
          <p:cNvSpPr txBox="1"/>
          <p:nvPr/>
        </p:nvSpPr>
        <p:spPr>
          <a:xfrm>
            <a:off x="5070475" y="2168525"/>
            <a:ext cx="1330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E.val=19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3" name="Text Box 6"/>
          <p:cNvSpPr txBox="1"/>
          <p:nvPr/>
        </p:nvSpPr>
        <p:spPr>
          <a:xfrm>
            <a:off x="6623527" y="2168525"/>
            <a:ext cx="419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\n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4" name="Text Box 7"/>
          <p:cNvSpPr txBox="1"/>
          <p:nvPr/>
        </p:nvSpPr>
        <p:spPr>
          <a:xfrm>
            <a:off x="5937250" y="15240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5" name="Text Box 8"/>
          <p:cNvSpPr txBox="1"/>
          <p:nvPr/>
        </p:nvSpPr>
        <p:spPr>
          <a:xfrm>
            <a:off x="5891213" y="2930525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6" name="Text Box 9"/>
          <p:cNvSpPr txBox="1"/>
          <p:nvPr/>
        </p:nvSpPr>
        <p:spPr>
          <a:xfrm>
            <a:off x="3817938" y="2930525"/>
            <a:ext cx="1330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E.val=15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7" name="Text Box 10"/>
          <p:cNvSpPr txBox="1"/>
          <p:nvPr/>
        </p:nvSpPr>
        <p:spPr>
          <a:xfrm>
            <a:off x="6594475" y="2930525"/>
            <a:ext cx="1177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T.val=4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8" name="Line 11"/>
          <p:cNvSpPr/>
          <p:nvPr/>
        </p:nvSpPr>
        <p:spPr>
          <a:xfrm flipH="1">
            <a:off x="6032500" y="193992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9" name="Line 12"/>
          <p:cNvSpPr/>
          <p:nvPr/>
        </p:nvSpPr>
        <p:spPr>
          <a:xfrm>
            <a:off x="6337300" y="1939925"/>
            <a:ext cx="368300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0" name="Line 13"/>
          <p:cNvSpPr/>
          <p:nvPr/>
        </p:nvSpPr>
        <p:spPr>
          <a:xfrm flipH="1">
            <a:off x="4724400" y="2590800"/>
            <a:ext cx="914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1" name="Line 14"/>
          <p:cNvSpPr/>
          <p:nvPr/>
        </p:nvSpPr>
        <p:spPr>
          <a:xfrm>
            <a:off x="6032500" y="262572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2" name="Line 15"/>
          <p:cNvSpPr/>
          <p:nvPr/>
        </p:nvSpPr>
        <p:spPr>
          <a:xfrm>
            <a:off x="6248400" y="2590800"/>
            <a:ext cx="771525" cy="33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3" name="Text Box 16"/>
          <p:cNvSpPr txBox="1"/>
          <p:nvPr/>
        </p:nvSpPr>
        <p:spPr>
          <a:xfrm>
            <a:off x="3875088" y="3616325"/>
            <a:ext cx="1330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T.val=15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4" name="Text Box 17"/>
          <p:cNvSpPr txBox="1"/>
          <p:nvPr/>
        </p:nvSpPr>
        <p:spPr>
          <a:xfrm>
            <a:off x="4419600" y="4378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5" name="Text Box 18"/>
          <p:cNvSpPr txBox="1"/>
          <p:nvPr/>
        </p:nvSpPr>
        <p:spPr>
          <a:xfrm>
            <a:off x="2879725" y="4378325"/>
            <a:ext cx="1177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T.val=3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6" name="Text Box 19"/>
          <p:cNvSpPr txBox="1"/>
          <p:nvPr/>
        </p:nvSpPr>
        <p:spPr>
          <a:xfrm>
            <a:off x="5162550" y="4378325"/>
            <a:ext cx="1160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F.val=5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7" name="Line 20"/>
          <p:cNvSpPr/>
          <p:nvPr/>
        </p:nvSpPr>
        <p:spPr>
          <a:xfrm flipH="1">
            <a:off x="4648200" y="338772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8" name="Line 21"/>
          <p:cNvSpPr/>
          <p:nvPr/>
        </p:nvSpPr>
        <p:spPr>
          <a:xfrm flipH="1">
            <a:off x="3733800" y="4073525"/>
            <a:ext cx="48577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9" name="Line 22"/>
          <p:cNvSpPr/>
          <p:nvPr/>
        </p:nvSpPr>
        <p:spPr>
          <a:xfrm>
            <a:off x="4648200" y="407352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0" name="Line 23"/>
          <p:cNvSpPr/>
          <p:nvPr/>
        </p:nvSpPr>
        <p:spPr>
          <a:xfrm>
            <a:off x="5181600" y="4038600"/>
            <a:ext cx="479425" cy="33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1" name="Text Box 24"/>
          <p:cNvSpPr txBox="1"/>
          <p:nvPr/>
        </p:nvSpPr>
        <p:spPr>
          <a:xfrm>
            <a:off x="2252663" y="5867400"/>
            <a:ext cx="1920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digit.lexval=3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62" name="Text Box 25"/>
          <p:cNvSpPr txBox="1"/>
          <p:nvPr/>
        </p:nvSpPr>
        <p:spPr>
          <a:xfrm>
            <a:off x="2895600" y="5105400"/>
            <a:ext cx="1160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F.val=3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63" name="Line 26"/>
          <p:cNvSpPr/>
          <p:nvPr/>
        </p:nvSpPr>
        <p:spPr>
          <a:xfrm>
            <a:off x="3581400" y="4876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4" name="Line 27"/>
          <p:cNvSpPr/>
          <p:nvPr/>
        </p:nvSpPr>
        <p:spPr>
          <a:xfrm>
            <a:off x="3581400" y="5562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5" name="Text Box 28"/>
          <p:cNvSpPr txBox="1"/>
          <p:nvPr/>
        </p:nvSpPr>
        <p:spPr>
          <a:xfrm>
            <a:off x="4586288" y="5105400"/>
            <a:ext cx="1920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digit.lexval=5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66" name="Line 29"/>
          <p:cNvSpPr/>
          <p:nvPr/>
        </p:nvSpPr>
        <p:spPr>
          <a:xfrm>
            <a:off x="57912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Rectang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15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Bottom-Up Evaluation of S-Attributed Definitions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Modify the data structure for parser stack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87076" name="Group 4"/>
          <p:cNvGraphicFramePr>
            <a:graphicFrameLocks noGrp="1"/>
          </p:cNvGraphicFramePr>
          <p:nvPr/>
        </p:nvGraphicFramePr>
        <p:xfrm>
          <a:off x="2362200" y="2362200"/>
          <a:ext cx="3352800" cy="39624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state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X.x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Y.y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Z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Z.z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12" name="Text Box 30"/>
          <p:cNvSpPr txBox="1"/>
          <p:nvPr/>
        </p:nvSpPr>
        <p:spPr>
          <a:xfrm>
            <a:off x="920750" y="5019675"/>
            <a:ext cx="67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3" name="Line 31"/>
          <p:cNvSpPr/>
          <p:nvPr/>
        </p:nvSpPr>
        <p:spPr>
          <a:xfrm>
            <a:off x="1524000" y="53340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6055995" y="2332990"/>
            <a:ext cx="25927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在之前的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symbol</a:t>
            </a:r>
            <a:endParaRPr lang="en-US" altLang="zh-CN" sz="2000" i="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与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的基础上添加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新的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val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列。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90148" name="Group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19600"/>
        </p:xfrm>
        <a:graphic>
          <a:graphicData uri="http://schemas.openxmlformats.org/drawingml/2006/table">
            <a:tbl>
              <a:tblPr/>
              <a:tblGrid>
                <a:gridCol w="2357438"/>
                <a:gridCol w="5948362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Production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Semantic Rules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L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print(val[top])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E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+ 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val[top] :=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val[top-2]+val[top]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* F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val[top] :=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val[top-2]*val[top]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(E)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val[top] := val[top-1]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digit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48000" y="5614670"/>
            <a:ext cx="41592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注意右面的</a:t>
            </a:r>
            <a:r>
              <a:rPr lang="en-US" altLang="zh-CN" sz="2000" i="0">
                <a:latin typeface="Comic Sans MS" panose="030F0702030302020204" pitchFamily="66" charset="0"/>
                <a:cs typeface="Comic Sans MS" panose="030F0702030302020204" pitchFamily="66" charset="0"/>
              </a:rPr>
              <a:t>top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是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pop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之前的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top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值，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左面的是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pop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之后的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top</a:t>
            </a:r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数值，一般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不相等。</a:t>
            </a:r>
            <a:endParaRPr lang="zh-CN" altLang="en-US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6324" name="Rectangle 36"/>
          <p:cNvSpPr/>
          <p:nvPr/>
        </p:nvSpPr>
        <p:spPr>
          <a:xfrm>
            <a:off x="6130925" y="5267325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T * F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6325" name="Rectangle 37"/>
          <p:cNvSpPr/>
          <p:nvPr/>
        </p:nvSpPr>
        <p:spPr>
          <a:xfrm>
            <a:off x="3933825" y="5267325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26" name="Rectangle 38"/>
          <p:cNvSpPr/>
          <p:nvPr/>
        </p:nvSpPr>
        <p:spPr>
          <a:xfrm>
            <a:off x="2133600" y="5267325"/>
            <a:ext cx="1800225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27" name="Rectangle 39"/>
          <p:cNvSpPr/>
          <p:nvPr/>
        </p:nvSpPr>
        <p:spPr>
          <a:xfrm>
            <a:off x="457200" y="5267325"/>
            <a:ext cx="1676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28" name="Rectangle 40"/>
          <p:cNvSpPr/>
          <p:nvPr/>
        </p:nvSpPr>
        <p:spPr>
          <a:xfrm>
            <a:off x="6130925" y="4811713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digit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6329" name="Rectangle 41"/>
          <p:cNvSpPr/>
          <p:nvPr/>
        </p:nvSpPr>
        <p:spPr>
          <a:xfrm>
            <a:off x="3933825" y="4811713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 – 5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0" name="Rectangle 42"/>
          <p:cNvSpPr/>
          <p:nvPr/>
        </p:nvSpPr>
        <p:spPr>
          <a:xfrm>
            <a:off x="2133600" y="4811713"/>
            <a:ext cx="1800225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* F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31" name="Rectangle 43"/>
          <p:cNvSpPr/>
          <p:nvPr/>
        </p:nvSpPr>
        <p:spPr>
          <a:xfrm>
            <a:off x="457200" y="4811713"/>
            <a:ext cx="1676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2" name="Rectangle 44"/>
          <p:cNvSpPr/>
          <p:nvPr/>
        </p:nvSpPr>
        <p:spPr>
          <a:xfrm>
            <a:off x="6130925" y="435610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3" name="Rectangle 45"/>
          <p:cNvSpPr/>
          <p:nvPr/>
        </p:nvSpPr>
        <p:spPr>
          <a:xfrm>
            <a:off x="3933825" y="435610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 – 5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4" name="Rectangle 46"/>
          <p:cNvSpPr/>
          <p:nvPr/>
        </p:nvSpPr>
        <p:spPr>
          <a:xfrm>
            <a:off x="2133600" y="4356100"/>
            <a:ext cx="1800225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* digit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35" name="Rectangle 47"/>
          <p:cNvSpPr/>
          <p:nvPr/>
        </p:nvSpPr>
        <p:spPr>
          <a:xfrm>
            <a:off x="457200" y="4356100"/>
            <a:ext cx="1676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6" name="Rectangle 48"/>
          <p:cNvSpPr/>
          <p:nvPr/>
        </p:nvSpPr>
        <p:spPr>
          <a:xfrm>
            <a:off x="6130925" y="3900488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7" name="Rectangle 49"/>
          <p:cNvSpPr/>
          <p:nvPr/>
        </p:nvSpPr>
        <p:spPr>
          <a:xfrm>
            <a:off x="3933825" y="3900488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 – 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38" name="Rectangle 50"/>
          <p:cNvSpPr/>
          <p:nvPr/>
        </p:nvSpPr>
        <p:spPr>
          <a:xfrm>
            <a:off x="2133600" y="3900488"/>
            <a:ext cx="1800225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*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39" name="Rectangle 51"/>
          <p:cNvSpPr/>
          <p:nvPr/>
        </p:nvSpPr>
        <p:spPr>
          <a:xfrm>
            <a:off x="457200" y="3900488"/>
            <a:ext cx="1676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5+4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0" name="Rectangle 52"/>
          <p:cNvSpPr/>
          <p:nvPr/>
        </p:nvSpPr>
        <p:spPr>
          <a:xfrm>
            <a:off x="6130925" y="3444875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F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6341" name="Rectangle 53"/>
          <p:cNvSpPr/>
          <p:nvPr/>
        </p:nvSpPr>
        <p:spPr>
          <a:xfrm>
            <a:off x="3933825" y="3444875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2" name="Rectangle 54"/>
          <p:cNvSpPr/>
          <p:nvPr/>
        </p:nvSpPr>
        <p:spPr>
          <a:xfrm>
            <a:off x="2133600" y="3444875"/>
            <a:ext cx="1800225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43" name="Rectangle 55"/>
          <p:cNvSpPr/>
          <p:nvPr/>
        </p:nvSpPr>
        <p:spPr>
          <a:xfrm>
            <a:off x="457200" y="3444875"/>
            <a:ext cx="1676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*5+4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4" name="Rectangle 56"/>
          <p:cNvSpPr/>
          <p:nvPr/>
        </p:nvSpPr>
        <p:spPr>
          <a:xfrm>
            <a:off x="6130925" y="2989263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digit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45" name="Rectangle 57"/>
          <p:cNvSpPr/>
          <p:nvPr/>
        </p:nvSpPr>
        <p:spPr>
          <a:xfrm>
            <a:off x="3933825" y="2989263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6" name="Rectangle 58"/>
          <p:cNvSpPr/>
          <p:nvPr/>
        </p:nvSpPr>
        <p:spPr>
          <a:xfrm>
            <a:off x="2133600" y="2989263"/>
            <a:ext cx="1800225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F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47" name="Rectangle 59"/>
          <p:cNvSpPr/>
          <p:nvPr/>
        </p:nvSpPr>
        <p:spPr>
          <a:xfrm>
            <a:off x="457200" y="2989263"/>
            <a:ext cx="1676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*5+4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8" name="Rectangle 60"/>
          <p:cNvSpPr/>
          <p:nvPr/>
        </p:nvSpPr>
        <p:spPr>
          <a:xfrm>
            <a:off x="6130925" y="253365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49" name="Rectangle 61"/>
          <p:cNvSpPr/>
          <p:nvPr/>
        </p:nvSpPr>
        <p:spPr>
          <a:xfrm>
            <a:off x="3933825" y="253365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50" name="Rectangle 62"/>
          <p:cNvSpPr/>
          <p:nvPr/>
        </p:nvSpPr>
        <p:spPr>
          <a:xfrm>
            <a:off x="2133600" y="2533650"/>
            <a:ext cx="1800225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digit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51" name="Rectangle 63"/>
          <p:cNvSpPr/>
          <p:nvPr/>
        </p:nvSpPr>
        <p:spPr>
          <a:xfrm>
            <a:off x="457200" y="2533650"/>
            <a:ext cx="1676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*5+4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6352" name="Rectangle 64"/>
          <p:cNvSpPr/>
          <p:nvPr/>
        </p:nvSpPr>
        <p:spPr>
          <a:xfrm>
            <a:off x="6130925" y="2055813"/>
            <a:ext cx="2565400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53" name="Rectangle 65"/>
          <p:cNvSpPr/>
          <p:nvPr/>
        </p:nvSpPr>
        <p:spPr>
          <a:xfrm>
            <a:off x="3933825" y="2055813"/>
            <a:ext cx="2197100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-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54" name="Rectangle 66"/>
          <p:cNvSpPr/>
          <p:nvPr/>
        </p:nvSpPr>
        <p:spPr>
          <a:xfrm>
            <a:off x="2133600" y="2055813"/>
            <a:ext cx="1800225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-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6355" name="Rectangle 67"/>
          <p:cNvSpPr/>
          <p:nvPr/>
        </p:nvSpPr>
        <p:spPr>
          <a:xfrm>
            <a:off x="457200" y="2055813"/>
            <a:ext cx="1676400" cy="4778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3*5+4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7317" name="Rectangle 68"/>
          <p:cNvSpPr/>
          <p:nvPr/>
        </p:nvSpPr>
        <p:spPr>
          <a:xfrm>
            <a:off x="6130925" y="160020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Production used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7318" name="Rectangle 69"/>
          <p:cNvSpPr/>
          <p:nvPr/>
        </p:nvSpPr>
        <p:spPr>
          <a:xfrm>
            <a:off x="3933825" y="160020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Val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7319" name="Rectangle 70"/>
          <p:cNvSpPr/>
          <p:nvPr/>
        </p:nvSpPr>
        <p:spPr>
          <a:xfrm>
            <a:off x="2133600" y="1600200"/>
            <a:ext cx="1800225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State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7320" name="Rectangle 71"/>
          <p:cNvSpPr/>
          <p:nvPr/>
        </p:nvSpPr>
        <p:spPr>
          <a:xfrm>
            <a:off x="457200" y="1600200"/>
            <a:ext cx="1676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Input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7321" name="Line 72"/>
          <p:cNvSpPr/>
          <p:nvPr/>
        </p:nvSpPr>
        <p:spPr>
          <a:xfrm>
            <a:off x="457200" y="1600200"/>
            <a:ext cx="82391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1" name="Line 73"/>
          <p:cNvSpPr/>
          <p:nvPr/>
        </p:nvSpPr>
        <p:spPr>
          <a:xfrm>
            <a:off x="457200" y="2055813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2" name="Line 74"/>
          <p:cNvSpPr/>
          <p:nvPr/>
        </p:nvSpPr>
        <p:spPr>
          <a:xfrm>
            <a:off x="457200" y="2533650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3" name="Line 75"/>
          <p:cNvSpPr/>
          <p:nvPr/>
        </p:nvSpPr>
        <p:spPr>
          <a:xfrm>
            <a:off x="457200" y="2989263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4" name="Line 76"/>
          <p:cNvSpPr/>
          <p:nvPr/>
        </p:nvSpPr>
        <p:spPr>
          <a:xfrm>
            <a:off x="457200" y="3444875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5" name="Line 77"/>
          <p:cNvSpPr/>
          <p:nvPr/>
        </p:nvSpPr>
        <p:spPr>
          <a:xfrm>
            <a:off x="457200" y="3900488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6" name="Line 78"/>
          <p:cNvSpPr/>
          <p:nvPr/>
        </p:nvSpPr>
        <p:spPr>
          <a:xfrm>
            <a:off x="457200" y="4356100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7" name="Line 79"/>
          <p:cNvSpPr/>
          <p:nvPr/>
        </p:nvSpPr>
        <p:spPr>
          <a:xfrm>
            <a:off x="457200" y="4811713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68" name="Line 80"/>
          <p:cNvSpPr/>
          <p:nvPr/>
        </p:nvSpPr>
        <p:spPr>
          <a:xfrm>
            <a:off x="457200" y="5267325"/>
            <a:ext cx="82391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6377" name="Line 89"/>
          <p:cNvSpPr/>
          <p:nvPr/>
        </p:nvSpPr>
        <p:spPr>
          <a:xfrm>
            <a:off x="457200" y="5722938"/>
            <a:ext cx="8239125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331" name="Line 90"/>
          <p:cNvSpPr/>
          <p:nvPr/>
        </p:nvSpPr>
        <p:spPr>
          <a:xfrm>
            <a:off x="457200" y="1600200"/>
            <a:ext cx="0" cy="41227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332" name="Line 91"/>
          <p:cNvSpPr/>
          <p:nvPr/>
        </p:nvSpPr>
        <p:spPr>
          <a:xfrm>
            <a:off x="2133600" y="1600200"/>
            <a:ext cx="0" cy="4122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333" name="Line 92"/>
          <p:cNvSpPr/>
          <p:nvPr/>
        </p:nvSpPr>
        <p:spPr>
          <a:xfrm>
            <a:off x="3933825" y="1600200"/>
            <a:ext cx="0" cy="4122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334" name="Line 93"/>
          <p:cNvSpPr/>
          <p:nvPr/>
        </p:nvSpPr>
        <p:spPr>
          <a:xfrm>
            <a:off x="6130925" y="1600200"/>
            <a:ext cx="0" cy="412273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335" name="Line 94"/>
          <p:cNvSpPr/>
          <p:nvPr/>
        </p:nvSpPr>
        <p:spPr>
          <a:xfrm>
            <a:off x="8696325" y="1600200"/>
            <a:ext cx="0" cy="4122738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2851785" y="935355"/>
            <a:ext cx="2628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(“-”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表示没有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val</a:t>
            </a:r>
            <a:r>
              <a:rPr lang="zh-CN" altLang="en-US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与</a:t>
            </a:r>
            <a:r>
              <a:rPr lang="en-US" altLang="zh-CN" sz="18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state</a:t>
            </a:r>
            <a:r>
              <a:rPr lang="en-US" altLang="zh-CN" sz="1800" i="0">
                <a:latin typeface="Comic Sans MS" panose="030F0702030302020204" pitchFamily="66" charset="0"/>
                <a:cs typeface="Comic Sans MS" panose="030F0702030302020204" pitchFamily="66" charset="0"/>
              </a:rPr>
              <a:t>)</a:t>
            </a:r>
            <a:endParaRPr lang="en-US" altLang="zh-CN" sz="1800" i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4" grpId="0"/>
      <p:bldP spid="396325" grpId="0"/>
      <p:bldP spid="396326" grpId="0"/>
      <p:bldP spid="396327" grpId="0"/>
      <p:bldP spid="396328" grpId="0"/>
      <p:bldP spid="396329" grpId="0"/>
      <p:bldP spid="396330" grpId="0"/>
      <p:bldP spid="396331" grpId="0"/>
      <p:bldP spid="396332" grpId="0"/>
      <p:bldP spid="396333" grpId="0"/>
      <p:bldP spid="396334" grpId="0"/>
      <p:bldP spid="396335" grpId="0"/>
      <p:bldP spid="396336" grpId="0"/>
      <p:bldP spid="396337" grpId="0"/>
      <p:bldP spid="396338" grpId="0"/>
      <p:bldP spid="396339" grpId="0"/>
      <p:bldP spid="396340" grpId="0"/>
      <p:bldP spid="396341" grpId="0"/>
      <p:bldP spid="396342" grpId="0"/>
      <p:bldP spid="396343" grpId="0"/>
      <p:bldP spid="396344" grpId="0"/>
      <p:bldP spid="396345" grpId="0"/>
      <p:bldP spid="396346" grpId="0"/>
      <p:bldP spid="396347" grpId="0"/>
      <p:bldP spid="396348" grpId="0"/>
      <p:bldP spid="396349" grpId="0"/>
      <p:bldP spid="396350" grpId="0"/>
      <p:bldP spid="396351" grpId="0"/>
      <p:bldP spid="396352" grpId="0"/>
      <p:bldP spid="396353" grpId="0"/>
      <p:bldP spid="396354" grpId="0"/>
      <p:bldP spid="3963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日期占位符 3"/>
          <p:cNvSpPr txBox="1">
            <a:spLocks noGrp="1"/>
          </p:cNvSpPr>
          <p:nvPr>
            <p:ph type="dt" sz="half" idx="2"/>
          </p:nvPr>
        </p:nvSpPr>
        <p:spPr/>
        <p:txBody>
          <a:bodyPr/>
          <a:p>
            <a:pPr marL="0" indent="0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2" name="Rectangle 9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1173" name="Rectangle 5"/>
          <p:cNvSpPr/>
          <p:nvPr/>
        </p:nvSpPr>
        <p:spPr>
          <a:xfrm>
            <a:off x="6197600" y="524510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L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E 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74" name="Rectangle 6"/>
          <p:cNvSpPr/>
          <p:nvPr/>
        </p:nvSpPr>
        <p:spPr>
          <a:xfrm>
            <a:off x="4000500" y="524510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19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75" name="Rectangle 7"/>
          <p:cNvSpPr/>
          <p:nvPr/>
        </p:nvSpPr>
        <p:spPr>
          <a:xfrm>
            <a:off x="1801813" y="5245100"/>
            <a:ext cx="2198687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L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76" name="Rectangle 8"/>
          <p:cNvSpPr/>
          <p:nvPr/>
        </p:nvSpPr>
        <p:spPr>
          <a:xfrm>
            <a:off x="457200" y="5245100"/>
            <a:ext cx="13446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77" name="Rectangle 9"/>
          <p:cNvSpPr/>
          <p:nvPr/>
        </p:nvSpPr>
        <p:spPr>
          <a:xfrm>
            <a:off x="6197600" y="4789488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78" name="Rectangle 10"/>
          <p:cNvSpPr/>
          <p:nvPr/>
        </p:nvSpPr>
        <p:spPr>
          <a:xfrm>
            <a:off x="4000500" y="4789488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19 –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79" name="Rectangle 11"/>
          <p:cNvSpPr/>
          <p:nvPr/>
        </p:nvSpPr>
        <p:spPr>
          <a:xfrm>
            <a:off x="1801813" y="4789488"/>
            <a:ext cx="2198687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80" name="Rectangle 12"/>
          <p:cNvSpPr/>
          <p:nvPr/>
        </p:nvSpPr>
        <p:spPr>
          <a:xfrm>
            <a:off x="457200" y="4789488"/>
            <a:ext cx="1344613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81" name="Rectangle 13"/>
          <p:cNvSpPr/>
          <p:nvPr/>
        </p:nvSpPr>
        <p:spPr>
          <a:xfrm>
            <a:off x="6197600" y="4333875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E + T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1182" name="Rectangle 14"/>
          <p:cNvSpPr/>
          <p:nvPr/>
        </p:nvSpPr>
        <p:spPr>
          <a:xfrm>
            <a:off x="4000500" y="4333875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19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83" name="Rectangle 15"/>
          <p:cNvSpPr/>
          <p:nvPr/>
        </p:nvSpPr>
        <p:spPr>
          <a:xfrm>
            <a:off x="1801813" y="4333875"/>
            <a:ext cx="2198687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84" name="Rectangle 16"/>
          <p:cNvSpPr/>
          <p:nvPr/>
        </p:nvSpPr>
        <p:spPr>
          <a:xfrm>
            <a:off x="457200" y="4333875"/>
            <a:ext cx="13446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85" name="Rectangle 17"/>
          <p:cNvSpPr/>
          <p:nvPr/>
        </p:nvSpPr>
        <p:spPr>
          <a:xfrm>
            <a:off x="6197600" y="3878263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T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F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1186" name="Rectangle 18"/>
          <p:cNvSpPr/>
          <p:nvPr/>
        </p:nvSpPr>
        <p:spPr>
          <a:xfrm>
            <a:off x="4000500" y="3878263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 – 4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87" name="Rectangle 19"/>
          <p:cNvSpPr/>
          <p:nvPr/>
        </p:nvSpPr>
        <p:spPr>
          <a:xfrm>
            <a:off x="1801813" y="3878263"/>
            <a:ext cx="2198687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+ 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88" name="Rectangle 20"/>
          <p:cNvSpPr/>
          <p:nvPr/>
        </p:nvSpPr>
        <p:spPr>
          <a:xfrm>
            <a:off x="457200" y="3878263"/>
            <a:ext cx="1344613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89" name="Rectangle 21"/>
          <p:cNvSpPr/>
          <p:nvPr/>
        </p:nvSpPr>
        <p:spPr>
          <a:xfrm>
            <a:off x="6197600" y="342265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digit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1190" name="Rectangle 22"/>
          <p:cNvSpPr/>
          <p:nvPr/>
        </p:nvSpPr>
        <p:spPr>
          <a:xfrm>
            <a:off x="4000500" y="342265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 – 4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1" name="Rectangle 23"/>
          <p:cNvSpPr/>
          <p:nvPr/>
        </p:nvSpPr>
        <p:spPr>
          <a:xfrm>
            <a:off x="1801813" y="3422650"/>
            <a:ext cx="2198687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+ F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92" name="Rectangle 24"/>
          <p:cNvSpPr/>
          <p:nvPr/>
        </p:nvSpPr>
        <p:spPr>
          <a:xfrm>
            <a:off x="457200" y="3422650"/>
            <a:ext cx="13446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3" name="Rectangle 25"/>
          <p:cNvSpPr/>
          <p:nvPr/>
        </p:nvSpPr>
        <p:spPr>
          <a:xfrm>
            <a:off x="6197600" y="2967038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4" name="Rectangle 26"/>
          <p:cNvSpPr/>
          <p:nvPr/>
        </p:nvSpPr>
        <p:spPr>
          <a:xfrm>
            <a:off x="4000500" y="2967038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 – 4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5" name="Rectangle 27"/>
          <p:cNvSpPr/>
          <p:nvPr/>
        </p:nvSpPr>
        <p:spPr>
          <a:xfrm>
            <a:off x="1801813" y="2967038"/>
            <a:ext cx="2198687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+ digit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96" name="Rectangle 28"/>
          <p:cNvSpPr/>
          <p:nvPr/>
        </p:nvSpPr>
        <p:spPr>
          <a:xfrm>
            <a:off x="457200" y="2967038"/>
            <a:ext cx="1344613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197" name="Rectangle 29"/>
          <p:cNvSpPr/>
          <p:nvPr/>
        </p:nvSpPr>
        <p:spPr>
          <a:xfrm>
            <a:off x="6197600" y="2511425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8" name="Rectangle 30"/>
          <p:cNvSpPr/>
          <p:nvPr/>
        </p:nvSpPr>
        <p:spPr>
          <a:xfrm>
            <a:off x="4000500" y="2511425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 – 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199" name="Rectangle 31"/>
          <p:cNvSpPr/>
          <p:nvPr/>
        </p:nvSpPr>
        <p:spPr>
          <a:xfrm>
            <a:off x="1801813" y="2511425"/>
            <a:ext cx="2198687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+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200" name="Rectangle 32"/>
          <p:cNvSpPr/>
          <p:nvPr/>
        </p:nvSpPr>
        <p:spPr>
          <a:xfrm>
            <a:off x="457200" y="2511425"/>
            <a:ext cx="13446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201" name="Rectangle 33"/>
          <p:cNvSpPr/>
          <p:nvPr/>
        </p:nvSpPr>
        <p:spPr>
          <a:xfrm>
            <a:off x="6197600" y="2055813"/>
            <a:ext cx="25654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 T</a:t>
            </a:r>
            <a:endParaRPr lang="zh-CN" altLang="en-US" sz="2400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1202" name="Rectangle 34"/>
          <p:cNvSpPr/>
          <p:nvPr/>
        </p:nvSpPr>
        <p:spPr>
          <a:xfrm>
            <a:off x="4000500" y="2055813"/>
            <a:ext cx="2197100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15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391203" name="Rectangle 35"/>
          <p:cNvSpPr/>
          <p:nvPr/>
        </p:nvSpPr>
        <p:spPr>
          <a:xfrm>
            <a:off x="1801813" y="2055813"/>
            <a:ext cx="2198687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E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391204" name="Rectangle 36"/>
          <p:cNvSpPr/>
          <p:nvPr/>
        </p:nvSpPr>
        <p:spPr>
          <a:xfrm>
            <a:off x="457200" y="2055813"/>
            <a:ext cx="1344613" cy="455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buNone/>
            </a:pPr>
            <a:r>
              <a:rPr lang="zh-CN" altLang="en-US" sz="2400" i="1" dirty="0">
                <a:ea typeface="宋体" panose="02010600030101010101" pitchFamily="2" charset="-122"/>
              </a:rPr>
              <a:t>+4 </a:t>
            </a:r>
            <a:r>
              <a:rPr lang="en-US" altLang="zh-CN" sz="2400" i="1" dirty="0">
                <a:ea typeface="宋体" panose="02010600030101010101" pitchFamily="2" charset="-122"/>
              </a:rPr>
              <a:t>n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99365" name="Rectangle 69"/>
          <p:cNvSpPr/>
          <p:nvPr/>
        </p:nvSpPr>
        <p:spPr>
          <a:xfrm>
            <a:off x="6197600" y="1600200"/>
            <a:ext cx="25654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Production used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9366" name="Rectangle 70"/>
          <p:cNvSpPr/>
          <p:nvPr/>
        </p:nvSpPr>
        <p:spPr>
          <a:xfrm>
            <a:off x="4000500" y="1600200"/>
            <a:ext cx="2197100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Val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9367" name="Rectangle 71"/>
          <p:cNvSpPr/>
          <p:nvPr/>
        </p:nvSpPr>
        <p:spPr>
          <a:xfrm>
            <a:off x="1801813" y="1600200"/>
            <a:ext cx="2198687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State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9368" name="Rectangle 72"/>
          <p:cNvSpPr/>
          <p:nvPr/>
        </p:nvSpPr>
        <p:spPr>
          <a:xfrm>
            <a:off x="457200" y="1600200"/>
            <a:ext cx="13446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Input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99369" name="Line 73"/>
          <p:cNvSpPr/>
          <p:nvPr/>
        </p:nvSpPr>
        <p:spPr>
          <a:xfrm>
            <a:off x="457200" y="1600200"/>
            <a:ext cx="8305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42" name="Line 74"/>
          <p:cNvSpPr/>
          <p:nvPr/>
        </p:nvSpPr>
        <p:spPr>
          <a:xfrm>
            <a:off x="457200" y="2055813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1" name="Line 83"/>
          <p:cNvSpPr/>
          <p:nvPr/>
        </p:nvSpPr>
        <p:spPr>
          <a:xfrm>
            <a:off x="457200" y="2511425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2" name="Line 84"/>
          <p:cNvSpPr/>
          <p:nvPr/>
        </p:nvSpPr>
        <p:spPr>
          <a:xfrm>
            <a:off x="457200" y="2967038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3" name="Line 85"/>
          <p:cNvSpPr/>
          <p:nvPr/>
        </p:nvSpPr>
        <p:spPr>
          <a:xfrm>
            <a:off x="457200" y="3422650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4" name="Line 86"/>
          <p:cNvSpPr/>
          <p:nvPr/>
        </p:nvSpPr>
        <p:spPr>
          <a:xfrm>
            <a:off x="457200" y="3878263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5" name="Line 87"/>
          <p:cNvSpPr/>
          <p:nvPr/>
        </p:nvSpPr>
        <p:spPr>
          <a:xfrm>
            <a:off x="457200" y="4333875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6" name="Line 88"/>
          <p:cNvSpPr/>
          <p:nvPr/>
        </p:nvSpPr>
        <p:spPr>
          <a:xfrm>
            <a:off x="457200" y="4789488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7" name="Line 89"/>
          <p:cNvSpPr/>
          <p:nvPr/>
        </p:nvSpPr>
        <p:spPr>
          <a:xfrm>
            <a:off x="457200" y="5245100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1258" name="Line 90"/>
          <p:cNvSpPr/>
          <p:nvPr/>
        </p:nvSpPr>
        <p:spPr>
          <a:xfrm>
            <a:off x="457200" y="5700713"/>
            <a:ext cx="8305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9" name="Line 91"/>
          <p:cNvSpPr/>
          <p:nvPr/>
        </p:nvSpPr>
        <p:spPr>
          <a:xfrm>
            <a:off x="457200" y="1600200"/>
            <a:ext cx="0" cy="4100513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80" name="Line 92"/>
          <p:cNvSpPr/>
          <p:nvPr/>
        </p:nvSpPr>
        <p:spPr>
          <a:xfrm>
            <a:off x="1801813" y="1600200"/>
            <a:ext cx="0" cy="41005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81" name="Line 93"/>
          <p:cNvSpPr/>
          <p:nvPr/>
        </p:nvSpPr>
        <p:spPr>
          <a:xfrm>
            <a:off x="4000500" y="1600200"/>
            <a:ext cx="0" cy="41005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82" name="Line 94"/>
          <p:cNvSpPr/>
          <p:nvPr/>
        </p:nvSpPr>
        <p:spPr>
          <a:xfrm>
            <a:off x="6197600" y="1600200"/>
            <a:ext cx="0" cy="41005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83" name="Line 95"/>
          <p:cNvSpPr/>
          <p:nvPr/>
        </p:nvSpPr>
        <p:spPr>
          <a:xfrm>
            <a:off x="8763000" y="1600200"/>
            <a:ext cx="0" cy="4100513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174" grpId="0"/>
      <p:bldP spid="391175" grpId="0"/>
      <p:bldP spid="391176" grpId="0"/>
      <p:bldP spid="391177" grpId="0"/>
      <p:bldP spid="391178" grpId="0"/>
      <p:bldP spid="391179" grpId="0"/>
      <p:bldP spid="391180" grpId="0"/>
      <p:bldP spid="391181" grpId="0"/>
      <p:bldP spid="391182" grpId="0"/>
      <p:bldP spid="391183" grpId="0"/>
      <p:bldP spid="391184" grpId="0"/>
      <p:bldP spid="391185" grpId="0"/>
      <p:bldP spid="391186" grpId="0"/>
      <p:bldP spid="391187" grpId="0"/>
      <p:bldP spid="391188" grpId="0"/>
      <p:bldP spid="391189" grpId="0"/>
      <p:bldP spid="391190" grpId="0"/>
      <p:bldP spid="391191" grpId="0"/>
      <p:bldP spid="391192" grpId="0"/>
      <p:bldP spid="391193" grpId="0"/>
      <p:bldP spid="391194" grpId="0"/>
      <p:bldP spid="391195" grpId="0"/>
      <p:bldP spid="391196" grpId="0"/>
      <p:bldP spid="391197" grpId="0"/>
      <p:bldP spid="391198" grpId="0"/>
      <p:bldP spid="391199" grpId="0"/>
      <p:bldP spid="391200" grpId="0"/>
      <p:bldP spid="391201" grpId="0"/>
      <p:bldP spid="391202" grpId="0"/>
      <p:bldP spid="391203" grpId="0"/>
      <p:bldP spid="3912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Local Bottom-up Error Recovery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8001000" cy="31702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kern="1200" cap="none" spc="0" normalizeH="0" baseline="0" noProof="0" dirty="0">
                <a:latin typeface="+mn-lt"/>
                <a:ea typeface="+mj-ea"/>
                <a:cs typeface="+mn-cs"/>
              </a:rPr>
              <a:t>In general, follow error with a synchronizing token.  Recovery steps:</a:t>
            </a:r>
            <a:endParaRPr kumimoji="0" lang="en-US" altLang="zh-CN" sz="2800" kern="1200" cap="none" spc="0" normalizeH="0" baseline="0" noProof="0" dirty="0">
              <a:latin typeface="+mn-lt"/>
              <a:ea typeface="+mj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Pop stack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(if necessary) until a state is reached in which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the action for the error token is shift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Shift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the error token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Discard input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symbols (if necessary) until a state is reached that has a non-error action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Resume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n-cs"/>
              </a:rPr>
              <a:t> normal parsing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849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7" name="Text Box 13"/>
          <p:cNvSpPr txBox="1"/>
          <p:nvPr/>
        </p:nvSpPr>
        <p:spPr>
          <a:xfrm>
            <a:off x="2713038" y="5791200"/>
            <a:ext cx="3763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@#$ is an unexpected token!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29200"/>
            <a:ext cx="29892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( </a:t>
            </a: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9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53000" y="4516438"/>
            <a:ext cx="4038600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71" name="AutoShape 9"/>
          <p:cNvSpPr/>
          <p:nvPr/>
        </p:nvSpPr>
        <p:spPr>
          <a:xfrm rot="-5400000" flipV="1">
            <a:off x="6943725" y="2447925"/>
            <a:ext cx="131763" cy="3962400"/>
          </a:xfrm>
          <a:prstGeom prst="rightBrace">
            <a:avLst>
              <a:gd name="adj1" fmla="val 202430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849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Text Box 13"/>
          <p:cNvSpPr txBox="1"/>
          <p:nvPr/>
        </p:nvSpPr>
        <p:spPr>
          <a:xfrm>
            <a:off x="762000" y="5791200"/>
            <a:ext cx="73707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 stack until shifting “error” can result in correct parse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29200"/>
            <a:ext cx="17160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( 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4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53000" y="4516438"/>
            <a:ext cx="4038600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6" name="AutoShape 9"/>
          <p:cNvSpPr/>
          <p:nvPr/>
        </p:nvSpPr>
        <p:spPr>
          <a:xfrm rot="-5400000" flipV="1">
            <a:off x="6943725" y="2447925"/>
            <a:ext cx="131763" cy="3962400"/>
          </a:xfrm>
          <a:prstGeom prst="rightBrace">
            <a:avLst>
              <a:gd name="adj1" fmla="val 202430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9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6324600"/>
            <a:ext cx="4881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选择的是</a:t>
            </a:r>
            <a:r>
              <a:rPr lang="en-US" altLang="zh-CN" sz="2000" i="0">
                <a:latin typeface="Comic Sans MS" panose="030F0702030302020204" pitchFamily="66" charset="0"/>
                <a:ea typeface="宋体" panose="02010600030101010101" pitchFamily="2" charset="-122"/>
                <a:cs typeface="Comic Sans MS" panose="030F0702030302020204" pitchFamily="66" charset="0"/>
              </a:rPr>
              <a:t>exp-&gt;(error)</a:t>
            </a:r>
            <a:endParaRPr lang="en-US" altLang="zh-CN" sz="2000" i="0">
              <a:latin typeface="Comic Sans MS" panose="030F0702030302020204" pitchFamily="66" charset="0"/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2849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13"/>
          <p:cNvSpPr txBox="1"/>
          <p:nvPr/>
        </p:nvSpPr>
        <p:spPr>
          <a:xfrm>
            <a:off x="2970213" y="5791200"/>
            <a:ext cx="16779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shift “error”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29200"/>
            <a:ext cx="22367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(</a:t>
            </a:r>
            <a:r>
              <a:rPr kumimoji="0" lang="en-US" altLang="zh-CN" i="0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2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53000" y="4516438"/>
            <a:ext cx="4038600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4" name="AutoShape 9"/>
          <p:cNvSpPr/>
          <p:nvPr/>
        </p:nvSpPr>
        <p:spPr>
          <a:xfrm rot="-5400000" flipV="1">
            <a:off x="6943725" y="2447925"/>
            <a:ext cx="131763" cy="3962400"/>
          </a:xfrm>
          <a:prstGeom prst="rightBrace">
            <a:avLst>
              <a:gd name="adj1" fmla="val 202430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7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Local Bottom-up Error Recovery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351713" y="3962400"/>
            <a:ext cx="14874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yet to read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8" name="Text Box 13"/>
          <p:cNvSpPr txBox="1"/>
          <p:nvPr/>
        </p:nvSpPr>
        <p:spPr>
          <a:xfrm>
            <a:off x="1371600" y="5791200"/>
            <a:ext cx="6553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discard input until we can legally shift or reduce</a:t>
            </a:r>
            <a:endParaRPr lang="en-US" altLang="zh-CN" sz="2400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24000" y="5029200"/>
            <a:ext cx="2236788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PLUS (</a:t>
            </a:r>
            <a:r>
              <a:rPr kumimoji="0" lang="en-US" altLang="zh-CN" i="0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endParaRPr kumimoji="0" lang="en-US" altLang="zh-CN" i="0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Text Box 7"/>
          <p:cNvSpPr txBox="1"/>
          <p:nvPr/>
        </p:nvSpPr>
        <p:spPr>
          <a:xfrm>
            <a:off x="1447800" y="4495800"/>
            <a:ext cx="76438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NUM PLUS ( NUM PLUS @#$ PLUS NUM ) PLUS NUM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162800" y="4516438"/>
            <a:ext cx="1828800" cy="441325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2" name="AutoShape 9"/>
          <p:cNvSpPr/>
          <p:nvPr/>
        </p:nvSpPr>
        <p:spPr>
          <a:xfrm rot="-5400000" flipV="1">
            <a:off x="8001000" y="3525838"/>
            <a:ext cx="152400" cy="1828800"/>
          </a:xfrm>
          <a:prstGeom prst="rightBrace">
            <a:avLst>
              <a:gd name="adj1" fmla="val 202388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04800" y="4549775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04800" y="5029200"/>
            <a:ext cx="91916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i="0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kumimoji="0" lang="en-US" altLang="zh-CN" i="0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i="0" kern="1200" cap="none" spc="0" normalizeH="0" baseline="0" noProof="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5" name="Rectangle 3"/>
          <p:cNvSpPr/>
          <p:nvPr/>
        </p:nvSpPr>
        <p:spPr>
          <a:xfrm>
            <a:off x="533400" y="14668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NUM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 PLUS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( exp ) 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Rectangle 4"/>
          <p:cNvSpPr/>
          <p:nvPr/>
        </p:nvSpPr>
        <p:spPr>
          <a:xfrm>
            <a:off x="2895600" y="2686050"/>
            <a:ext cx="4343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)  	 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	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|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exp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Rectangle 5"/>
          <p:cNvSpPr/>
          <p:nvPr/>
        </p:nvSpPr>
        <p:spPr>
          <a:xfrm>
            <a:off x="5029200" y="1455738"/>
            <a:ext cx="3810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exps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exp 		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| exps ; exp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84fc2c1-d4d7-4368-b5dc-d10fad58197f}"/>
</p:tagLst>
</file>

<file path=ppt/tags/tag2.xml><?xml version="1.0" encoding="utf-8"?>
<p:tagLst xmlns:p="http://schemas.openxmlformats.org/presentationml/2006/main">
  <p:tag name="KSO_WM_UNIT_TABLE_BEAUTIFY" val="smartTable{74d1e71e-8d72-4038-a7e4-cd6f4622054d}"/>
</p:tagLst>
</file>

<file path=ppt/tags/tag3.xml><?xml version="1.0" encoding="utf-8"?>
<p:tagLst xmlns:p="http://schemas.openxmlformats.org/presentationml/2006/main">
  <p:tag name="KSO_WPP_MARK_KEY" val="e4d7b06d-1c5f-4dcd-bc99-979a4d2900d5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10936</Words>
  <Application>WPS 演示</Application>
  <PresentationFormat>全屏显示(4:3)</PresentationFormat>
  <Paragraphs>965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Math A</vt:lpstr>
      <vt:lpstr>Segoe Print</vt:lpstr>
      <vt:lpstr>Times New Roman</vt:lpstr>
      <vt:lpstr>Comic Sans MS</vt:lpstr>
      <vt:lpstr>微软雅黑</vt:lpstr>
      <vt:lpstr>Arial Unicode MS</vt:lpstr>
      <vt:lpstr>Symbol</vt:lpstr>
      <vt:lpstr>icfp99</vt:lpstr>
      <vt:lpstr>LR Parsing Error Recovery</vt:lpstr>
      <vt:lpstr>Error Recovery</vt:lpstr>
      <vt:lpstr>Error Recovery</vt:lpstr>
      <vt:lpstr>Local Bottom-up Error Recovery</vt:lpstr>
      <vt:lpstr>Local Bottom-up Error Recovery</vt:lpstr>
      <vt:lpstr>Local Bottom-up Error Recovery</vt:lpstr>
      <vt:lpstr>Local Bottom-up Error Recovery</vt:lpstr>
      <vt:lpstr>Local Bottom-up Error Recovery</vt:lpstr>
      <vt:lpstr>Local Bottom-up Error Recovery</vt:lpstr>
      <vt:lpstr>Local Bottom-up Error Recovery</vt:lpstr>
      <vt:lpstr>Local Bottom-up Error Recovery</vt:lpstr>
      <vt:lpstr>Local Bottom-up Error Recovery</vt:lpstr>
      <vt:lpstr>global error recovery</vt:lpstr>
      <vt:lpstr>Burke-Fisher error recovery</vt:lpstr>
      <vt:lpstr>global error recovery</vt:lpstr>
      <vt:lpstr>global error recovery</vt:lpstr>
      <vt:lpstr>global error recovery</vt:lpstr>
      <vt:lpstr>global error recovery</vt:lpstr>
      <vt:lpstr>Parser Generator</vt:lpstr>
      <vt:lpstr>YACC Source Format</vt:lpstr>
      <vt:lpstr>Definitions’ Norm</vt:lpstr>
      <vt:lpstr>Yacc (example 1)</vt:lpstr>
      <vt:lpstr>Yacc (example 1)</vt:lpstr>
      <vt:lpstr>Yacc (example 2)</vt:lpstr>
      <vt:lpstr>Yacc (example 3)</vt:lpstr>
      <vt:lpstr>Yacc (example 3)</vt:lpstr>
      <vt:lpstr>Yacc (example 3)</vt:lpstr>
      <vt:lpstr>Burke-Fisher in ML-Yacc</vt:lpstr>
      <vt:lpstr>Abstract Syntax Trees</vt:lpstr>
      <vt:lpstr>Intermediate Representation</vt:lpstr>
      <vt:lpstr>Intermediate Representation</vt:lpstr>
      <vt:lpstr>Abstract Syntax Tree (1)</vt:lpstr>
      <vt:lpstr>Abstract Syntax Tree (2)</vt:lpstr>
      <vt:lpstr>Abstract Syntax Tree (3)</vt:lpstr>
      <vt:lpstr>How to construct syntax trees?</vt:lpstr>
      <vt:lpstr>Attributes (1)</vt:lpstr>
      <vt:lpstr>Attributes (2)</vt:lpstr>
      <vt:lpstr>Semantic rules (1)</vt:lpstr>
      <vt:lpstr>Constructing Syntax Trees for Expressions</vt:lpstr>
      <vt:lpstr>Constructing Syntax Trees for Expressions</vt:lpstr>
      <vt:lpstr>Synthesized attributes</vt:lpstr>
      <vt:lpstr>Example</vt:lpstr>
      <vt:lpstr>Example</vt:lpstr>
      <vt:lpstr>Bottom-Up Evaluation of S-Attributed Definitions</vt:lpstr>
      <vt:lpstr>Example</vt:lpstr>
      <vt:lpstr>Example</vt:lpstr>
      <vt:lpstr>Example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153</cp:revision>
  <dcterms:created xsi:type="dcterms:W3CDTF">2000-01-15T07:54:00Z</dcterms:created>
  <dcterms:modified xsi:type="dcterms:W3CDTF">2022-10-09T11:05:12Z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922AAD54CCEA4672B9ECF74871724067</vt:lpwstr>
  </property>
  <property fmtid="{D5CDD505-2E9C-101B-9397-08002B2CF9AE}" pid="3" name="KSOProductBuildVer">
    <vt:lpwstr>2052-11.1.0.12358</vt:lpwstr>
  </property>
</Properties>
</file>