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1"/>
  </p:handoutMasterIdLst>
  <p:sldIdLst>
    <p:sldId id="600" r:id="rId3"/>
    <p:sldId id="601" r:id="rId5"/>
    <p:sldId id="602" r:id="rId6"/>
    <p:sldId id="603" r:id="rId7"/>
    <p:sldId id="604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7" r:id="rId16"/>
    <p:sldId id="599" r:id="rId17"/>
    <p:sldId id="594" r:id="rId18"/>
    <p:sldId id="595" r:id="rId19"/>
    <p:sldId id="596" r:id="rId20"/>
    <p:sldId id="499" r:id="rId21"/>
    <p:sldId id="471" r:id="rId22"/>
    <p:sldId id="500" r:id="rId23"/>
    <p:sldId id="501" r:id="rId24"/>
    <p:sldId id="472" r:id="rId25"/>
    <p:sldId id="502" r:id="rId26"/>
    <p:sldId id="503" r:id="rId27"/>
    <p:sldId id="504" r:id="rId28"/>
    <p:sldId id="505" r:id="rId29"/>
    <p:sldId id="506" r:id="rId30"/>
    <p:sldId id="507" r:id="rId31"/>
    <p:sldId id="508" r:id="rId32"/>
    <p:sldId id="480" r:id="rId33"/>
    <p:sldId id="481" r:id="rId34"/>
    <p:sldId id="482" r:id="rId35"/>
    <p:sldId id="483" r:id="rId36"/>
    <p:sldId id="484" r:id="rId37"/>
    <p:sldId id="509" r:id="rId38"/>
    <p:sldId id="510" r:id="rId39"/>
    <p:sldId id="570" r:id="rId40"/>
    <p:sldId id="571" r:id="rId41"/>
    <p:sldId id="572" r:id="rId42"/>
    <p:sldId id="573" r:id="rId43"/>
    <p:sldId id="574" r:id="rId44"/>
    <p:sldId id="575" r:id="rId45"/>
    <p:sldId id="576" r:id="rId46"/>
    <p:sldId id="577" r:id="rId47"/>
    <p:sldId id="578" r:id="rId48"/>
    <p:sldId id="579" r:id="rId49"/>
    <p:sldId id="580" r:id="rId50"/>
  </p:sldIdLst>
  <p:sldSz cx="9144000" cy="6858000" type="screen4x3"/>
  <p:notesSz cx="6858000" cy="9144000"/>
  <p:custDataLst>
    <p:tags r:id="rId55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CC33"/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7"/>
    <p:restoredTop sz="94660"/>
  </p:normalViewPr>
  <p:slideViewPr>
    <p:cSldViewPr showGuides="1">
      <p:cViewPr varScale="1">
        <p:scale>
          <a:sx n="63" d="100"/>
          <a:sy n="63" d="100"/>
        </p:scale>
        <p:origin x="1386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gs" Target="tags/tag1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FontTx/>
              <a:buNone/>
              <a:defRPr sz="1200" i="1">
                <a:latin typeface="Math A" pitchFamily="18" charset="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i="1">
                <a:latin typeface="Math A" pitchFamily="18" charset="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FontTx/>
              <a:buNone/>
              <a:defRPr sz="1200" i="1">
                <a:latin typeface="Math A" pitchFamily="18" charset="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i="1" dirty="0">
                <a:latin typeface="Math A" pitchFamily="18" charset="2"/>
              </a:rPr>
            </a:fld>
            <a:endParaRPr lang="zh-CN" altLang="en-US" sz="1200" i="1" dirty="0">
              <a:latin typeface="Math A" pitchFamily="18" charset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959894-AD77-4CB2-979E-258BAC3ABCF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F4162C-27FA-4B45-A787-BE4FB949F16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F4162C-27FA-4B45-A787-BE4FB949F16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46DC29-431D-4AEB-BD4E-9397249F949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 Necula  CS 164  Lecture 8-9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F4162C-27FA-4B45-A787-BE4FB949F16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F4162C-27FA-4B45-A787-BE4FB949F16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F4162C-27FA-4B45-A787-BE4FB949F16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F4162C-27FA-4B45-A787-BE4FB949F16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F4162C-27FA-4B45-A787-BE4FB949F16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F4162C-27FA-4B45-A787-BE4FB949F16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F4162C-27FA-4B45-A787-BE4FB949F16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F4162C-27FA-4B45-A787-BE4FB949F16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38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F4162C-27FA-4B45-A787-BE4FB949F16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8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8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BisonC++ Source Format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9" name="Rectangle 3"/>
          <p:cNvSpPr>
            <a:spLocks noGrp="1"/>
          </p:cNvSpPr>
          <p:nvPr>
            <p:ph idx="1" hasCustomPrompt="1"/>
          </p:nvPr>
        </p:nvSpPr>
        <p:spPr>
          <a:xfrm>
            <a:off x="609600" y="1524000"/>
            <a:ext cx="7620000" cy="41148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Bison Directives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%%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Rules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An Interpreter for straight-line programs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1" name="Rectangle 3"/>
          <p:cNvSpPr>
            <a:spLocks noGrp="1"/>
          </p:cNvSpPr>
          <p:nvPr>
            <p:ph idx="1" hasCustomPrompt="1"/>
          </p:nvPr>
        </p:nvSpPr>
        <p:spPr>
          <a:xfrm>
            <a:off x="301625" y="1600200"/>
            <a:ext cx="8540750" cy="4495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exp :  INT 			{ $$ = $1;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exp :  ID 			{ $$ = _table.lookup($1);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exp :  exp PLUS exp		{ $$ = $1 + $3 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exp :  exp MINUS exp		{ $$ = $1 - $3 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exp :  exp TIMES exp		{ $$ = $1 * $3 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exp :  exp DIV exp		{ $$ = $1 / $3 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exp :  stm COMA exp		{ $$ = $3 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exp :  LPAREN exp RPAREN	{ $$ = $2;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sz="2600" dirty="0">
                <a:ea typeface="宋体" panose="02010600030101010101" pitchFamily="2" charset="-122"/>
              </a:rPr>
              <a:t>Error Recovery with Side Effects Semantic Actions</a:t>
            </a:r>
            <a:endParaRPr lang="en-US" altLang="zh-CN" sz="2600" dirty="0">
              <a:ea typeface="宋体" panose="02010600030101010101" pitchFamily="2" charset="-122"/>
            </a:endParaRPr>
          </a:p>
        </p:txBody>
      </p:sp>
      <p:sp>
        <p:nvSpPr>
          <p:cNvPr id="80901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Error recovery may pop states from the stack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It may result “impossible” semantic actions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statements 	: statements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SEMICOLON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| statements error SEMICOLON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| /* empty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: increment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decrement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| ID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increment	: LPAREN	{ nest += 1 ;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decrement	: RPAREN	{ nest -= 1 ;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sz="2600" dirty="0">
                <a:ea typeface="宋体" panose="02010600030101010101" pitchFamily="2" charset="-122"/>
              </a:rPr>
              <a:t>Error Recovery with Side Effects Semantic Actions</a:t>
            </a:r>
            <a:endParaRPr lang="en-US" altLang="zh-CN" sz="2600" dirty="0">
              <a:ea typeface="宋体" panose="02010600030101010101" pitchFamily="2" charset="-122"/>
            </a:endParaRPr>
          </a:p>
        </p:txBody>
      </p:sp>
      <p:sp>
        <p:nvSpPr>
          <p:cNvPr id="2867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Whenever a semicolon is reached, the value of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nest</a:t>
            </a:r>
            <a:r>
              <a:rPr lang="en-US" altLang="zh-CN" dirty="0">
                <a:ea typeface="宋体" panose="02010600030101010101" pitchFamily="2" charset="-122"/>
              </a:rPr>
              <a:t> should be zero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Because increment and decrement are balanced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If a syntax error is found after some left parentheses have been parsed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states will be popped from the stack without “completing” them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Best solution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Side-effect-free</a:t>
            </a:r>
            <a:r>
              <a:rPr lang="en-US" altLang="zh-CN" dirty="0">
                <a:ea typeface="宋体" panose="02010600030101010101" pitchFamily="2" charset="-122"/>
              </a:rPr>
              <a:t> semantic actions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Syntax Tree Node for Tiger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524000"/>
            <a:ext cx="8305800" cy="45720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class Var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int pos_;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* some interface for subclass to implement *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class Exp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int pos_;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* some interface for subclass to implement *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Syntax Tree Example for Tiger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05800" cy="51054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{a := 5; a+1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A::SeqExp (int pos,  A::ExpList exps ) ;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new A::SeqExp (2,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new A::ExpList(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new A::AssignExp(4,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	         new A::SimpleVar(2,  sym::Symbol(“a”)),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	         new A::IntExp(7,5))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new A::OpExp(11,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	  A::PLUS_OP,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	  new A::VarExp(new A::SimpleVar(10, sym::Symbol(“a”)),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	  new A::IntExp(12, 1))));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		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Positions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When an error is met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it is better to identify where the error is in the source code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that is the line number and column number which is called the position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How to get the position?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lexer</a:t>
            </a:r>
            <a:r>
              <a:rPr lang="en-US" altLang="zh-CN" dirty="0">
                <a:ea typeface="宋体" panose="02010600030101010101" pitchFamily="2" charset="-122"/>
              </a:rPr>
              <a:t> can keep track of the current position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What happens if the type-ckecker finds out errors in semantic analysis phase?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current position is the end of the file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Positions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Keep track of the position in AST nodes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How to get position is parser generator?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Add a position stack along with semantic value stack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Beginning and end positions of each token and phrase are available for the semantic actions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Bison parser generator can do this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Yacc does not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Positions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%{ extern A::OpExp(A::Exp, A::BinOp, A::Exp,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position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); %}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%union{int num; string id; position pos; …};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%type &lt;pos&gt; pos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pos:			{ $$ = errormsg_-&gt;GetTokPos();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exp: exp PLUS pos exp 	{ $$ = A_OpExp($1, A::PLUS, $4,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$3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exp: pos exp PLUS exp 	{ $$ = A_OpExp($2, A::PLUS, $4,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4935" y="5149850"/>
            <a:ext cx="23260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此处的</a:t>
            </a:r>
            <a:r>
              <a:rPr lang="en-US" altLang="zh-CN"/>
              <a:t>pos</a:t>
            </a:r>
            <a:r>
              <a:rPr lang="zh-CN" altLang="en-US"/>
              <a:t>变量位置随意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4"/>
          <p:cNvSpPr txBox="1">
            <a:spLocks noGrp="1"/>
          </p:cNvSpPr>
          <p:nvPr>
            <p:ph type="dt" sz="half" idx="2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kern="12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3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 algn="ctr">
              <a:buClrTx/>
              <a:buSzTx/>
              <a:buFontTx/>
            </a:pP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AST for Tiger</a:t>
            </a:r>
            <a:endParaRPr lang="en-US" altLang="zh-CN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Syntax Tree Node for Tiger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3013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524000"/>
            <a:ext cx="8305800" cy="45720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class Var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int int_;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/* some interface definitions here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protected: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Var(int int) : int_(int) {}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class SimpleVar : public Var {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/* define some private members and implement interfaces here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Useful Bison Directives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7" name="Rectangle 3"/>
          <p:cNvSpPr>
            <a:spLocks noGrp="1"/>
          </p:cNvSpPr>
          <p:nvPr>
            <p:ph idx="1" hasCustomPrompt="1"/>
          </p:nvPr>
        </p:nvSpPr>
        <p:spPr>
          <a:xfrm>
            <a:off x="301625" y="1600200"/>
            <a:ext cx="8540750" cy="4495800"/>
          </a:xfrm>
        </p:spPr>
        <p:txBody>
          <a:bodyPr vert="horz" wrap="square" lIns="91440" tIns="45720" rIns="91440" bIns="45720" anchor="t" anchorCtr="0"/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%filenames filename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Filename is a generic filename, used for all header files generated by bisonc++.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%scanner header: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Use header as the pathname of a file to include in the parser's class header file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%baseclass-preinclude pathname: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Pathname defines the path to the file preincluded in the parser's base-class header.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%union: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The %union directive is used to specify a union of semantic value types. 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Syntax Tree Node for Tiger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61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524000"/>
            <a:ext cx="8305800" cy="45720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absyn::SimpleVar(int, sym::Symbol);  x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absyn::FieldVar(int, absyn::Var, sym::Symbol);  a.f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absyn::SubscriptVar(int, absyn::Var, absyn::Exp); b[i]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absyn::VarExp(int, absyn::Var);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absyn::NilExp(int);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absyn::IntExp(int, int);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absyn::StringExp(int, string);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absyn::CallExp(int, sym::Symbol, absyn::ExpList);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absyn::OpExp(int, absyn::Oper, absyn::Exp, absyn::Exp);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absyn::RecordExp(int, sym::Symbol, absyn::EfieldList);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absyn::ArrayExp(int, sym::Symbol, absyn::Exp, absyn::Exp);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Syntax Tree Node for Tiger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9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524000"/>
            <a:ext cx="8305800" cy="45720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absyn::SeqExp(int, absyn::ExpList);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absyn::AssignExp(int, absyn::Var, absyn::Exp);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absyn::IfExp(int, absyn::Exp, absyn::Exp, absyn::Exp);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absyn::WhileExp(int, absyn::Exp, absyn::Exp);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absyn::BreakExp(int);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absyn::ForExp(int, sym::Symbol, absyn::Exp, absyn::Exp, absyn::Exp);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absyn::LetExp(int, absyn::DecList, absyn::Exp);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let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declarations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body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Syntax Tree Example for Tiger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57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05800" cy="51054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{a := 5; a+1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absyn::SeqExp ( int pos, absyn::ExpList exp ) ;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absyn::SeqExp (2,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absyn::ExpList (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absyn::AssignExp(4,  absyn::SimpleVar(2, new sym::Symbol(“a”)), 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absyn::intExp(7,5)),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absyn::OpExp(11, absyn::plusOp,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  absyn::VarExp(new absyn::SimpleVar(10, new sym::Symbol(“a”))),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absyn::intExp(12,1))))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Syntax Tree Node for Tiger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5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524000"/>
            <a:ext cx="8305800" cy="45720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absyn::FunctionDec(int, absyn::FunDecList);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absyn::VarDec(int, sym::Symbol, sym::Symbol, absyn::Exp);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absyn::TypeDec(int, absyn::NameAndTyList);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absyn::NameTy(int, sym::Symbol);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absyn::RecordTy(int, absyn::FieldList);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absyn::ArrayTy(int, sym::Symbol);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absyn::Field(int, sym::Symbol, sym::Symbol);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absyn::FieldList(absyn::field, absyn::fieldList);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absyn::ExpList(absyn::Exp);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Syntax Tree Node for Tiger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3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524000"/>
            <a:ext cx="8305800" cy="45720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absyn::Fundec(int, sym::Symbol, absyn::FieldList, sym::Symbol, absyn::Exp);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absyn::FundecList(absyn::FunDec);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absyn::DecList(absyn::Dec, absyn::DecList);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absyn::NameTy(int, sym::Symbol);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absyn::NameAndTy(sym::Symbol, absyn::Ty);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absyn::NameAndTyList(absyn::NameAndTy);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absyn::EField(sym::Symbol, absyn::Exp);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absyn::EFieldList(absyn::EField);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enum Oper {PLUS_OP, </a:t>
            </a:r>
            <a:r>
              <a:rPr lang="nl-NL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MINUS_OP, TIMES_OP, DIVIDE_OP,  EQ_OP, NEQ_OP, LT_OP, LE_OP, GT_OP, GE_OP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CFG for straight-line programs (review)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5301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39624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 → 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S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 →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id :=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E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 →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print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L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 →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id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 →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 → E B 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 → 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E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2" name="Rectangle 4"/>
          <p:cNvSpPr/>
          <p:nvPr/>
        </p:nvSpPr>
        <p:spPr>
          <a:xfrm>
            <a:off x="4648200" y="1600200"/>
            <a:ext cx="3962400" cy="419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 → 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 → L. 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 → ,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 → +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 → -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 → *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 → /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AST Builder for straight-line programs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7349" name="Rectangle 3"/>
          <p:cNvSpPr>
            <a:spLocks noGrp="1"/>
          </p:cNvSpPr>
          <p:nvPr>
            <p:ph idx="1" hasCustomPrompt="1"/>
          </p:nvPr>
        </p:nvSpPr>
        <p:spPr>
          <a:xfrm>
            <a:off x="301625" y="1600200"/>
            <a:ext cx="8540750" cy="4495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%{ #include “absyn.h” %}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%union {int num; string id; absyn::stm stm; absyn::Exp exp; absyn::ExpList expList}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%token &lt;num&gt; INT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%token &lt;id&gt; ID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%token ASSIGN PRINT LPAREN RPAREN SEMICOLON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%type &lt;stm&gt; stm prog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%type &lt;exp&gt; exp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%type &lt;expList&gt; exps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%right COMMA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%left PLUS MINUS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%left TIMES DIV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%start prog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AST Builder for straight-line programs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9397" name="Rectangle 3"/>
          <p:cNvSpPr>
            <a:spLocks noGrp="1"/>
          </p:cNvSpPr>
          <p:nvPr>
            <p:ph idx="1" hasCustomPrompt="1"/>
          </p:nvPr>
        </p:nvSpPr>
        <p:spPr>
          <a:xfrm>
            <a:off x="301625" y="1600200"/>
            <a:ext cx="8540750" cy="44958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%%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prog : stm			{$$=$1;}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stm  :  stm SEMICOLON stm	{$$ = new absyn::CompoundStm($1, $3);}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stm  :  ID ASSIN exp		{$$ = new absyn::AssignStm($1, $3); }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stm  :  PRINT LPAREN exps RLPAREN 	{$$ = new absyn::PrintStm($1, $3); }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exps :  exp			{$$ = new absyn::ExpList($1, NULL); 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exps :  exp COMMA exps	{$$ = new absyn::ExpList($1, $3); 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AST Builder for straight-line programs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45" name="Rectangle 3"/>
          <p:cNvSpPr>
            <a:spLocks noGrp="1"/>
          </p:cNvSpPr>
          <p:nvPr>
            <p:ph idx="1" hasCustomPrompt="1"/>
          </p:nvPr>
        </p:nvSpPr>
        <p:spPr>
          <a:xfrm>
            <a:off x="301625" y="1600200"/>
            <a:ext cx="8540750" cy="4495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exp :  INT 			{$$ = new absyn::NumExp($1); 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exp :  ID 			{$$ = new absyn::IdExp($1); 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exp :  exp PLUS exp           {$$ = new absyn::OpExp($1, absyn::PLUS_OP, $3); }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exp :  exp MINUS exp         {$$ = new absyn::OpExp($1, absyn::MINUS_OP, $3); }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exp :  exp TIMES exp          {$$ = new absyn::OpExp($1, absyn::TIMES_OP, $3); }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exp :  exp DIV exp       {$$ = new absyn::OpExp($1, absyn::DIV_OP, $3); 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exp :  stm COMA exp		{$$ = new absyn::EseqExp($1, $3); 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exp :  LPAREN exp RPAREN	{$$ = $2; 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Mutually Recursive Functions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381000" y="1447800"/>
            <a:ext cx="83058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Must be adjacent function declarations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var a :=5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function f() : int = g(a)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function g(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int) = f()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in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f()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end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Useful Bison Directives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5" name="Rectangle 3"/>
          <p:cNvSpPr>
            <a:spLocks noGrp="1"/>
          </p:cNvSpPr>
          <p:nvPr>
            <p:ph idx="1" hasCustomPrompt="1"/>
          </p:nvPr>
        </p:nvSpPr>
        <p:spPr>
          <a:xfrm>
            <a:off x="301625" y="1600200"/>
            <a:ext cx="8540750" cy="4495800"/>
          </a:xfrm>
        </p:spPr>
        <p:txBody>
          <a:bodyPr vert="horz" wrap="square" lIns="91440" tIns="45720" rIns="91440" bIns="45720" anchor="t" anchorCtr="0"/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%token [ &lt;type&gt; ] terminal token(s):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The %token directive is used to define one or more symbolic terminal tokens.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The &lt;type&gt; specification is optional, and specifies the type of the semantic value when receiving one of the subsequently named tokens is received. 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%type &lt;type&gt; symbol-list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To associate (non-)terminals with specific semantic value types the %type directive is used.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%start nonterminal symbol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defining the start rule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%nonassoc   %right   %left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These directives are called precedence directives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used to declare tokens and to specify their precedence and associativity, all at once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0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Syntax Tree for Mutually Recursive Functions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5541" name="Rectangle 3"/>
          <p:cNvSpPr>
            <a:spLocks noGrp="1"/>
          </p:cNvSpPr>
          <p:nvPr>
            <p:ph idx="1" hasCustomPrompt="1"/>
          </p:nvPr>
        </p:nvSpPr>
        <p:spPr>
          <a:xfrm>
            <a:off x="152400" y="1447800"/>
            <a:ext cx="8763000" cy="51054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spcBef>
                <a:spcPts val="1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absyn::LetExp(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absyn::DecList(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absyn::VarDec(sym::Symbol(“a”), NULL, absyn::IntExp(5)),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absyn::FunctionDec(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absyn::FuncdeclList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	absyn::Fundec(sym::Symbol(“f”), NULL, sym::Symbol(“int”),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	                         absyn::CallExp(sym::Symbol(“g”, …)),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	absyn::Fundec(sym::Symbol(“g”),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		absyn::FieldList(sym::Symbol(“i”),sym::Symbol(“int”)),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		NULL,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		absyn::CallExp(sym::Symbol(“f”),NULL)))),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absyn::CallExp(sym::Symbol(“f”), NULL))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Mutually Recursive Declarations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7589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524000"/>
            <a:ext cx="81534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Must be adjacent type declarations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type tree = { key: int,  children: treelist 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type treelist = { head: tree, tail: treelist}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6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Syntax Tree for Mutually Recursive Declarations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9637" name="Rectangle 3"/>
          <p:cNvSpPr>
            <a:spLocks noGrp="1"/>
          </p:cNvSpPr>
          <p:nvPr>
            <p:ph idx="1" hasCustomPrompt="1"/>
          </p:nvPr>
        </p:nvSpPr>
        <p:spPr>
          <a:xfrm>
            <a:off x="152400" y="1447800"/>
            <a:ext cx="8763000" cy="51054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>
              <a:lnSpc>
                <a:spcPct val="7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absyn::TypeDec(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absyn::NameAndTyList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absyn::NameAndTy(sym::Symbol(“tree”),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	absyn::RecordTy(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     		absyn::FieldList(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			absyn::Field(sym::Symbol(“key”),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				       sym::Symbol(“int”)),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			absyn::Field(sym::Symbol(“children”),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				       sym::Symbol(“treelist”))))),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absyn::NameAndTy(sym::Symbol(“treelist”),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     absyn::RecordTy(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     	absyn::FieldList(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       		absyn::Field(sym::Symbol(“head”),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			       sym::Symbol(“tree”)),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		absyn::Field(sym::Symbol(“tail”),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			       sym::Symbol(“treelist”)))))))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Other Syntax Tree Design Issues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685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 AST for “&amp;” , “|” expressions in the book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e1 &amp; e2 is translated into if e1 then e2 else 0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e1 | e1 is translated into if e1 then 1 else e2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No AST for unary “-” expressions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-i is translated into 0-i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Keep the AST data structure smaller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Make fewer cases for the semantic analysis phase to process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Harder for the type-checker to give meaningful error messages that relate to the source code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2910" y="5637530"/>
            <a:ext cx="7806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注意：</a:t>
            </a:r>
            <a:r>
              <a:rPr lang="en-US" altLang="zh-CN" sz="2400"/>
              <a:t>&amp;</a:t>
            </a:r>
            <a:r>
              <a:rPr lang="zh-CN" altLang="en-US" sz="2400"/>
              <a:t>和</a:t>
            </a:r>
            <a:r>
              <a:rPr lang="en-US" altLang="zh-CN" sz="2400"/>
              <a:t>|</a:t>
            </a:r>
            <a:r>
              <a:rPr lang="zh-CN" altLang="en-US" sz="2400"/>
              <a:t>在</a:t>
            </a:r>
            <a:r>
              <a:rPr lang="en-US" altLang="zh-CN" sz="2400"/>
              <a:t>lab3</a:t>
            </a:r>
            <a:r>
              <a:rPr lang="zh-CN" altLang="en-US" sz="2400"/>
              <a:t>中要自己额外实现！但是书上没有！</a:t>
            </a:r>
            <a:endParaRPr lang="zh-CN" alt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Symbolic Table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3733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lexer returns ID tokens with string value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AST requires identifiers to have symbol values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function sym::Symbol::UniqueSymbol() converts strings to symbols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method Name() converts back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Symbolic Table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5781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Semantic analysis needs to keep track of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which local variables are used from  within nested functions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Field type is used for both formal parameters and record fields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absyn::FunDec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(int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pos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sym::Symbol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absyn::FieldList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params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sym::Symbol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result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absyn::Exp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body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absyn::FiledList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(absyn::Field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absyn::Field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(int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pos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sym::Symbol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sym::Symbol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Symbolic Table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8853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65138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escape component of a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varDec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or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field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is used to keep track of this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absyn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VarDec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pos,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sym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::Symbol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sym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::Symbol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absyn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::Exp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init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Not mentioned in the constructors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All initialized to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TRUE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escape has meaning only for formal parameters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i:int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):int=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let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j:=5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 g():=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i+j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4"/>
          <p:cNvSpPr txBox="1">
            <a:spLocks noGrp="1"/>
          </p:cNvSpPr>
          <p:nvPr>
            <p:ph type="dt" sz="half" idx="2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kern="12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75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6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Semantic Actions for Top-Down Parsing</a:t>
            </a:r>
            <a:endParaRPr lang="en-US" altLang="zh-CN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日期占位符 3"/>
          <p:cNvSpPr txBox="1">
            <a:spLocks noGrp="1"/>
          </p:cNvSpPr>
          <p:nvPr>
            <p:ph type="dt" sz="half" idx="2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kern="12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3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25" name="Rectangle 3"/>
          <p:cNvSpPr/>
          <p:nvPr/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26" name="Rectangle 4"/>
          <p:cNvSpPr/>
          <p:nvPr/>
        </p:nvSpPr>
        <p:spPr>
          <a:xfrm>
            <a:off x="5334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CFG and its semantic actions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E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E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+ T 	{ E.val = E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.val + T.val }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E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E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– T 	{ E.val = E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.val + T.val }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E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T	     	{ E.val = T.val }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T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(E)	     	{ T.val = E.val }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T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num    	{ T.val = num.val }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Eliminating Left Recursion from a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04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Production			Semantic action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E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 T   		{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E.val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= E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.val 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T.val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T   			{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E.val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T.val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5 +3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T {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R.i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T.val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} R {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E.val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= R.s 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+ T { R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.i =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R.i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+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T.val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} R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{ R.s = R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.s }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– T { R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.i =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R.i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–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T.val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} R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{ R.s = R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.s 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  	{ R.s 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R.i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} 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BisonC++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3" name="Rectangle 3"/>
          <p:cNvSpPr>
            <a:spLocks noGrp="1"/>
          </p:cNvSpPr>
          <p:nvPr>
            <p:ph idx="1" hasCustomPrompt="1"/>
          </p:nvPr>
        </p:nvSpPr>
        <p:spPr>
          <a:xfrm>
            <a:off x="301625" y="1600200"/>
            <a:ext cx="8540750" cy="4495800"/>
          </a:xfrm>
          <a:ln>
            <a:solidFill>
              <a:schemeClr val="accent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%scanner scanner.h  /* include declarations of lex and error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%union {int num; string id;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%token &lt;num&gt; INT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%token &lt;id&gt; ID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%type &lt;num&gt; exp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%start exp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%left PLUS MINUS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%left TIMES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%left UMINUS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4" name="文本框 1"/>
          <p:cNvSpPr txBox="1"/>
          <p:nvPr/>
        </p:nvSpPr>
        <p:spPr>
          <a:xfrm>
            <a:off x="5638800" y="2667000"/>
            <a:ext cx="16716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Terminal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12295" name="直接箭头连接符 3"/>
          <p:cNvCxnSpPr/>
          <p:nvPr/>
        </p:nvCxnSpPr>
        <p:spPr>
          <a:xfrm flipH="1">
            <a:off x="2895600" y="2895600"/>
            <a:ext cx="2667000" cy="152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2296" name="直接箭头连接符 5"/>
          <p:cNvCxnSpPr/>
          <p:nvPr/>
        </p:nvCxnSpPr>
        <p:spPr>
          <a:xfrm flipV="1">
            <a:off x="1905000" y="2362200"/>
            <a:ext cx="228600" cy="533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2297" name="任意多边形 10"/>
          <p:cNvSpPr/>
          <p:nvPr/>
        </p:nvSpPr>
        <p:spPr>
          <a:xfrm>
            <a:off x="1784350" y="2346325"/>
            <a:ext cx="2101850" cy="1325563"/>
          </a:xfrm>
          <a:custGeom>
            <a:avLst/>
            <a:gdLst/>
            <a:ahLst/>
            <a:cxnLst>
              <a:cxn ang="0">
                <a:pos x="0" y="1195001"/>
              </a:cxn>
              <a:cxn ang="0">
                <a:pos x="3526" y="1199935"/>
              </a:cxn>
              <a:cxn ang="0">
                <a:pos x="6346" y="1209807"/>
              </a:cxn>
              <a:cxn ang="0">
                <a:pos x="16922" y="1224619"/>
              </a:cxn>
              <a:cxn ang="0">
                <a:pos x="27498" y="1239427"/>
              </a:cxn>
              <a:cxn ang="0">
                <a:pos x="43713" y="1254236"/>
              </a:cxn>
              <a:cxn ang="0">
                <a:pos x="59224" y="1278917"/>
              </a:cxn>
              <a:cxn ang="0">
                <a:pos x="72621" y="1293725"/>
              </a:cxn>
              <a:cxn ang="0">
                <a:pos x="77556" y="1303599"/>
              </a:cxn>
              <a:cxn ang="0">
                <a:pos x="117743" y="1288789"/>
              </a:cxn>
              <a:cxn ang="0">
                <a:pos x="140307" y="1273981"/>
              </a:cxn>
              <a:cxn ang="0">
                <a:pos x="151589" y="1254236"/>
              </a:cxn>
              <a:cxn ang="0">
                <a:pos x="174150" y="1244361"/>
              </a:cxn>
              <a:cxn ang="0">
                <a:pos x="183314" y="1224619"/>
              </a:cxn>
              <a:cxn ang="0">
                <a:pos x="187544" y="1219681"/>
              </a:cxn>
              <a:cxn ang="0">
                <a:pos x="193891" y="1209807"/>
              </a:cxn>
              <a:cxn ang="0">
                <a:pos x="198121" y="1199935"/>
              </a:cxn>
              <a:cxn ang="0">
                <a:pos x="205876" y="1195001"/>
              </a:cxn>
              <a:cxn ang="0">
                <a:pos x="214338" y="1170317"/>
              </a:cxn>
              <a:cxn ang="0">
                <a:pos x="219273" y="1155510"/>
              </a:cxn>
              <a:cxn ang="0">
                <a:pos x="224208" y="1135756"/>
              </a:cxn>
              <a:cxn ang="0">
                <a:pos x="230553" y="1120949"/>
              </a:cxn>
              <a:cxn ang="0">
                <a:pos x="235490" y="1096272"/>
              </a:cxn>
              <a:cxn ang="0">
                <a:pos x="244654" y="1061717"/>
              </a:cxn>
              <a:cxn ang="0">
                <a:pos x="248180" y="1041973"/>
              </a:cxn>
              <a:cxn ang="0">
                <a:pos x="259462" y="992608"/>
              </a:cxn>
              <a:cxn ang="0">
                <a:pos x="274267" y="913628"/>
              </a:cxn>
              <a:cxn ang="0">
                <a:pos x="279202" y="879073"/>
              </a:cxn>
              <a:cxn ang="0">
                <a:pos x="288369" y="829709"/>
              </a:cxn>
              <a:cxn ang="0">
                <a:pos x="294008" y="780347"/>
              </a:cxn>
              <a:cxn ang="0">
                <a:pos x="303880" y="721110"/>
              </a:cxn>
              <a:cxn ang="0">
                <a:pos x="309520" y="661874"/>
              </a:cxn>
              <a:cxn ang="0">
                <a:pos x="313046" y="637193"/>
              </a:cxn>
              <a:cxn ang="0">
                <a:pos x="315162" y="607575"/>
              </a:cxn>
              <a:cxn ang="0">
                <a:pos x="318685" y="582895"/>
              </a:cxn>
              <a:cxn ang="0">
                <a:pos x="320802" y="563149"/>
              </a:cxn>
              <a:cxn ang="0">
                <a:pos x="323621" y="518720"/>
              </a:cxn>
              <a:cxn ang="0">
                <a:pos x="324326" y="503911"/>
              </a:cxn>
              <a:cxn ang="0">
                <a:pos x="324326" y="291648"/>
              </a:cxn>
              <a:cxn ang="0">
                <a:pos x="322917" y="212667"/>
              </a:cxn>
              <a:cxn ang="0">
                <a:pos x="322211" y="197858"/>
              </a:cxn>
              <a:cxn ang="0">
                <a:pos x="316570" y="153431"/>
              </a:cxn>
              <a:cxn ang="0">
                <a:pos x="313046" y="133686"/>
              </a:cxn>
              <a:cxn ang="0">
                <a:pos x="311635" y="118876"/>
              </a:cxn>
              <a:cxn ang="0">
                <a:pos x="304585" y="94193"/>
              </a:cxn>
              <a:cxn ang="0">
                <a:pos x="301059" y="79385"/>
              </a:cxn>
              <a:cxn ang="0">
                <a:pos x="297535" y="74450"/>
              </a:cxn>
              <a:cxn ang="0">
                <a:pos x="295419" y="64576"/>
              </a:cxn>
              <a:cxn ang="0">
                <a:pos x="292599" y="59640"/>
              </a:cxn>
              <a:cxn ang="0">
                <a:pos x="285549" y="39897"/>
              </a:cxn>
              <a:cxn ang="0">
                <a:pos x="279202" y="20147"/>
              </a:cxn>
              <a:cxn ang="0">
                <a:pos x="272152" y="411"/>
              </a:cxn>
              <a:cxn ang="0">
                <a:pos x="268626" y="411"/>
              </a:cxn>
            </a:cxnLst>
            <a:pathLst>
              <a:path w="2318738" h="1326794">
                <a:moveTo>
                  <a:pt x="0" y="1216262"/>
                </a:moveTo>
                <a:cubicBezTo>
                  <a:pt x="8374" y="1217937"/>
                  <a:pt x="17020" y="1218586"/>
                  <a:pt x="25121" y="1221286"/>
                </a:cubicBezTo>
                <a:cubicBezTo>
                  <a:pt x="32226" y="1223654"/>
                  <a:pt x="37975" y="1229428"/>
                  <a:pt x="45218" y="1231334"/>
                </a:cubicBezTo>
                <a:cubicBezTo>
                  <a:pt x="69993" y="1237854"/>
                  <a:pt x="95573" y="1240850"/>
                  <a:pt x="120581" y="1246407"/>
                </a:cubicBezTo>
                <a:cubicBezTo>
                  <a:pt x="175742" y="1258665"/>
                  <a:pt x="150568" y="1253917"/>
                  <a:pt x="195943" y="1261479"/>
                </a:cubicBezTo>
                <a:cubicBezTo>
                  <a:pt x="272014" y="1286838"/>
                  <a:pt x="164704" y="1253968"/>
                  <a:pt x="311499" y="1276552"/>
                </a:cubicBezTo>
                <a:cubicBezTo>
                  <a:pt x="348843" y="1282297"/>
                  <a:pt x="385070" y="1293833"/>
                  <a:pt x="422031" y="1301673"/>
                </a:cubicBezTo>
                <a:cubicBezTo>
                  <a:pt x="466735" y="1311156"/>
                  <a:pt x="475914" y="1311548"/>
                  <a:pt x="517491" y="1316745"/>
                </a:cubicBezTo>
                <a:cubicBezTo>
                  <a:pt x="529214" y="1320095"/>
                  <a:pt x="540468" y="1326794"/>
                  <a:pt x="552660" y="1326794"/>
                </a:cubicBezTo>
                <a:cubicBezTo>
                  <a:pt x="682870" y="1326794"/>
                  <a:pt x="735617" y="1321123"/>
                  <a:pt x="839038" y="1311721"/>
                </a:cubicBezTo>
                <a:cubicBezTo>
                  <a:pt x="952303" y="1289069"/>
                  <a:pt x="814221" y="1314048"/>
                  <a:pt x="999811" y="1296648"/>
                </a:cubicBezTo>
                <a:cubicBezTo>
                  <a:pt x="1189523" y="1278862"/>
                  <a:pt x="953797" y="1295511"/>
                  <a:pt x="1080198" y="1276552"/>
                </a:cubicBezTo>
                <a:cubicBezTo>
                  <a:pt x="1097071" y="1274021"/>
                  <a:pt x="1234420" y="1266867"/>
                  <a:pt x="1240972" y="1266503"/>
                </a:cubicBezTo>
                <a:cubicBezTo>
                  <a:pt x="1262743" y="1259804"/>
                  <a:pt x="1284257" y="1252204"/>
                  <a:pt x="1306286" y="1246407"/>
                </a:cubicBezTo>
                <a:cubicBezTo>
                  <a:pt x="1316138" y="1243815"/>
                  <a:pt x="1326442" y="1243381"/>
                  <a:pt x="1336431" y="1241383"/>
                </a:cubicBezTo>
                <a:cubicBezTo>
                  <a:pt x="1351572" y="1238355"/>
                  <a:pt x="1366730" y="1235312"/>
                  <a:pt x="1381649" y="1231334"/>
                </a:cubicBezTo>
                <a:cubicBezTo>
                  <a:pt x="1391883" y="1228605"/>
                  <a:pt x="1401363" y="1223127"/>
                  <a:pt x="1411794" y="1221286"/>
                </a:cubicBezTo>
                <a:cubicBezTo>
                  <a:pt x="1430011" y="1218071"/>
                  <a:pt x="1448638" y="1217937"/>
                  <a:pt x="1467060" y="1216262"/>
                </a:cubicBezTo>
                <a:cubicBezTo>
                  <a:pt x="1519065" y="1198926"/>
                  <a:pt x="1475849" y="1214911"/>
                  <a:pt x="1527350" y="1191141"/>
                </a:cubicBezTo>
                <a:cubicBezTo>
                  <a:pt x="1538930" y="1185796"/>
                  <a:pt x="1551111" y="1181772"/>
                  <a:pt x="1562519" y="1176068"/>
                </a:cubicBezTo>
                <a:cubicBezTo>
                  <a:pt x="1574595" y="1170030"/>
                  <a:pt x="1585318" y="1161384"/>
                  <a:pt x="1597688" y="1155972"/>
                </a:cubicBezTo>
                <a:cubicBezTo>
                  <a:pt x="1612244" y="1149604"/>
                  <a:pt x="1627833" y="1145923"/>
                  <a:pt x="1642906" y="1140899"/>
                </a:cubicBezTo>
                <a:cubicBezTo>
                  <a:pt x="1654629" y="1132525"/>
                  <a:pt x="1665806" y="1123328"/>
                  <a:pt x="1678075" y="1115778"/>
                </a:cubicBezTo>
                <a:cubicBezTo>
                  <a:pt x="1745884" y="1074050"/>
                  <a:pt x="1667714" y="1131060"/>
                  <a:pt x="1743389" y="1080609"/>
                </a:cubicBezTo>
                <a:cubicBezTo>
                  <a:pt x="1752312" y="1074661"/>
                  <a:pt x="1759817" y="1066790"/>
                  <a:pt x="1768510" y="1060512"/>
                </a:cubicBezTo>
                <a:cubicBezTo>
                  <a:pt x="1832818" y="1014068"/>
                  <a:pt x="1809777" y="1023313"/>
                  <a:pt x="1848897" y="1010270"/>
                </a:cubicBezTo>
                <a:cubicBezTo>
                  <a:pt x="1883134" y="985370"/>
                  <a:pt x="1922506" y="958030"/>
                  <a:pt x="1954405" y="929884"/>
                </a:cubicBezTo>
                <a:cubicBezTo>
                  <a:pt x="1966837" y="918915"/>
                  <a:pt x="1976942" y="905451"/>
                  <a:pt x="1989574" y="894714"/>
                </a:cubicBezTo>
                <a:cubicBezTo>
                  <a:pt x="2010502" y="876925"/>
                  <a:pt x="2037729" y="865921"/>
                  <a:pt x="2054888" y="844473"/>
                </a:cubicBezTo>
                <a:cubicBezTo>
                  <a:pt x="2068286" y="827726"/>
                  <a:pt x="2079917" y="809396"/>
                  <a:pt x="2095082" y="794231"/>
                </a:cubicBezTo>
                <a:cubicBezTo>
                  <a:pt x="2126779" y="762534"/>
                  <a:pt x="2140979" y="765901"/>
                  <a:pt x="2165420" y="733941"/>
                </a:cubicBezTo>
                <a:cubicBezTo>
                  <a:pt x="2180092" y="714755"/>
                  <a:pt x="2190942" y="692837"/>
                  <a:pt x="2205614" y="673651"/>
                </a:cubicBezTo>
                <a:cubicBezTo>
                  <a:pt x="2212807" y="664244"/>
                  <a:pt x="2223769" y="658107"/>
                  <a:pt x="2230734" y="648530"/>
                </a:cubicBezTo>
                <a:cubicBezTo>
                  <a:pt x="2237342" y="639444"/>
                  <a:pt x="2239199" y="627471"/>
                  <a:pt x="2245807" y="618385"/>
                </a:cubicBezTo>
                <a:cubicBezTo>
                  <a:pt x="2252772" y="608808"/>
                  <a:pt x="2263061" y="602115"/>
                  <a:pt x="2270928" y="593264"/>
                </a:cubicBezTo>
                <a:cubicBezTo>
                  <a:pt x="2276491" y="587005"/>
                  <a:pt x="2280976" y="579866"/>
                  <a:pt x="2286000" y="573167"/>
                </a:cubicBezTo>
                <a:cubicBezTo>
                  <a:pt x="2297959" y="537294"/>
                  <a:pt x="2290174" y="551835"/>
                  <a:pt x="2306097" y="527950"/>
                </a:cubicBezTo>
                <a:cubicBezTo>
                  <a:pt x="2307772" y="522926"/>
                  <a:pt x="2309972" y="518047"/>
                  <a:pt x="2311121" y="512877"/>
                </a:cubicBezTo>
                <a:cubicBezTo>
                  <a:pt x="2326739" y="442594"/>
                  <a:pt x="2313965" y="365095"/>
                  <a:pt x="2311121" y="296837"/>
                </a:cubicBezTo>
                <a:cubicBezTo>
                  <a:pt x="2310029" y="270630"/>
                  <a:pt x="2307552" y="242370"/>
                  <a:pt x="2301073" y="216451"/>
                </a:cubicBezTo>
                <a:cubicBezTo>
                  <a:pt x="2299789" y="211313"/>
                  <a:pt x="2298418" y="206115"/>
                  <a:pt x="2296049" y="201378"/>
                </a:cubicBezTo>
                <a:cubicBezTo>
                  <a:pt x="2288028" y="185336"/>
                  <a:pt x="2266946" y="165034"/>
                  <a:pt x="2255855" y="156161"/>
                </a:cubicBezTo>
                <a:cubicBezTo>
                  <a:pt x="2247481" y="149462"/>
                  <a:pt x="2238317" y="143647"/>
                  <a:pt x="2230734" y="136064"/>
                </a:cubicBezTo>
                <a:cubicBezTo>
                  <a:pt x="2226464" y="131794"/>
                  <a:pt x="2225710" y="124341"/>
                  <a:pt x="2220686" y="120991"/>
                </a:cubicBezTo>
                <a:cubicBezTo>
                  <a:pt x="2205107" y="110605"/>
                  <a:pt x="2186500" y="105503"/>
                  <a:pt x="2170444" y="95870"/>
                </a:cubicBezTo>
                <a:cubicBezTo>
                  <a:pt x="2162070" y="90846"/>
                  <a:pt x="2154390" y="84425"/>
                  <a:pt x="2145323" y="80798"/>
                </a:cubicBezTo>
                <a:cubicBezTo>
                  <a:pt x="2137395" y="77627"/>
                  <a:pt x="2128576" y="77449"/>
                  <a:pt x="2120203" y="75774"/>
                </a:cubicBezTo>
                <a:cubicBezTo>
                  <a:pt x="2115179" y="72424"/>
                  <a:pt x="2110680" y="68104"/>
                  <a:pt x="2105130" y="65725"/>
                </a:cubicBezTo>
                <a:cubicBezTo>
                  <a:pt x="2098783" y="63005"/>
                  <a:pt x="2091536" y="63023"/>
                  <a:pt x="2085033" y="60701"/>
                </a:cubicBezTo>
                <a:cubicBezTo>
                  <a:pt x="2068047" y="54635"/>
                  <a:pt x="2050925" y="48672"/>
                  <a:pt x="2034792" y="40605"/>
                </a:cubicBezTo>
                <a:cubicBezTo>
                  <a:pt x="1974669" y="10542"/>
                  <a:pt x="2060132" y="52580"/>
                  <a:pt x="1989574" y="20508"/>
                </a:cubicBezTo>
                <a:cubicBezTo>
                  <a:pt x="1968837" y="11082"/>
                  <a:pt x="1960749" y="2791"/>
                  <a:pt x="1939332" y="411"/>
                </a:cubicBezTo>
                <a:cubicBezTo>
                  <a:pt x="1931010" y="-514"/>
                  <a:pt x="1922585" y="411"/>
                  <a:pt x="1914211" y="411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cxnSp>
        <p:nvCxnSpPr>
          <p:cNvPr id="12298" name="直接箭头连接符 12"/>
          <p:cNvCxnSpPr/>
          <p:nvPr/>
        </p:nvCxnSpPr>
        <p:spPr>
          <a:xfrm flipH="1">
            <a:off x="2514600" y="2971800"/>
            <a:ext cx="3124200" cy="4572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2299" name="文本框 18"/>
          <p:cNvSpPr txBox="1"/>
          <p:nvPr/>
        </p:nvSpPr>
        <p:spPr>
          <a:xfrm>
            <a:off x="5638800" y="3514725"/>
            <a:ext cx="22606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Nonterminal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12300" name="直接箭头连接符 15"/>
          <p:cNvCxnSpPr/>
          <p:nvPr/>
        </p:nvCxnSpPr>
        <p:spPr>
          <a:xfrm flipH="1">
            <a:off x="2743200" y="3810000"/>
            <a:ext cx="2895600" cy="762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2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 Inherited &amp; Synthesized Attributes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6021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058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Inherited Attribute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value of an attribute at a node is computed from values of the attributes at the siblings and parent of that node in the parse tree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e.g. R.i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Synthesized Attributes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value of an attribute at a node is computed from values of the attributes at the children of that node in the parse tree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e.g. T.val, E.val, R.s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Translation Schemes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806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context free grammar in which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attributes are associated with the grammar symbols and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semantic actions enclosed between braces {  } are inserted within the right sides of productions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How to write the parsing code by hands? (1)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011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Using the original parsing analyzer as base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 each nonterminal symbol, construct a function to do something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 each terminal symbol, use the eat() function to advance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Sometimes lookahead is used to determine which production should be used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Top-Down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165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 TR | T	       </a:t>
            </a:r>
            <a:r>
              <a:rPr lang="en-US" altLang="zh-CN" sz="2400" dirty="0">
                <a:ea typeface="宋体" panose="02010600030101010101" pitchFamily="2" charset="-122"/>
              </a:rPr>
              <a:t>R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 + TR | – TR |          T  (E) |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num</a:t>
            </a:r>
            <a:endParaRPr lang="en-US" altLang="zh-CN" sz="24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12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void R() 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{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		if (lookahead == addop) {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			eat(addop); 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			T(); 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			R() ;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		}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}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endParaRPr lang="en-US" altLang="zh-CN" sz="1200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R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 + T {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.i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= 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R.i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+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T.val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} R</a:t>
            </a:r>
            <a:r>
              <a:rPr lang="en-US" altLang="zh-CN" sz="24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{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R.s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.s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} 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How to write the parsing code by hands? (2)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44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For each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nonternimal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symbol A, modify the original parsing function A() by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adding formal parameters for each inherited attribute of A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R.i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 this case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setting the return value of A() as the synthesized attributes of A 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R.s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 this case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creating a local variable for each attribute of each grammar symbol that appears in a production for A 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.i,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T.val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in this case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6261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R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 	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addop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		T   	{R</a:t>
            </a:r>
            <a:r>
              <a:rPr lang="en-US" altLang="zh-CN" sz="24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.i= makenode(addop.lexeme, R.i, T.nptr }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		R</a:t>
            </a:r>
            <a:r>
              <a:rPr lang="en-US" altLang="zh-CN" sz="24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	{R.s = R</a:t>
            </a:r>
            <a:r>
              <a:rPr lang="en-US" altLang="zh-CN" sz="24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.s}	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R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 	    	{R.s = R.i}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syntax_tree_node*  E(void);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syntax_tree_node*  R(syntax_tree_node* );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syntax_tree_node*  T(void);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Top-Down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8309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05800" cy="4800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SyntaxTreeNode* R(syntax_tree_node* i) 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{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syntax_tree_node* t_nptr, ri, rs, s;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char		        addoplexeme;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if (lookahead == </a:t>
            </a:r>
            <a:r>
              <a:rPr lang="en-US" altLang="zh-CN" sz="2000" b="1" dirty="0">
                <a:ea typeface="宋体" panose="02010600030101010101" pitchFamily="2" charset="-122"/>
                <a:sym typeface="Symbol" panose="05050102010706020507" pitchFamily="18" charset="2"/>
              </a:rPr>
              <a:t>addop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) {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	addoplexeme = lexval ;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	eat(</a:t>
            </a:r>
            <a:r>
              <a:rPr lang="en-US" altLang="zh-CN" sz="2000" b="1" dirty="0">
                <a:ea typeface="宋体" panose="02010600030101010101" pitchFamily="2" charset="-122"/>
                <a:sym typeface="Symbol" panose="05050102010706020507" pitchFamily="18" charset="2"/>
              </a:rPr>
              <a:t>addop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); 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	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t_nptr = T(); 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	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ri: = mknode(addoplexeme, i, t_nptr); </a:t>
            </a:r>
            <a:endParaRPr lang="en-US" altLang="zh-CN" sz="2000" dirty="0">
              <a:solidFill>
                <a:srgbClr val="0070C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	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rs = R(ri) ;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	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 = rs;</a:t>
            </a:r>
            <a:endParaRPr lang="en-US" altLang="zh-CN" sz="2000" dirty="0">
              <a:solidFill>
                <a:srgbClr val="0070C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} else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	s = i ;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return s ;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}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How to write the parsing code by hands? (3)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035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lvl="1"/>
            <a:r>
              <a:rPr lang="en-US" altLang="zh-CN" dirty="0">
                <a:ea typeface="宋体" panose="02010600030101010101" pitchFamily="2" charset="-122"/>
              </a:rPr>
              <a:t>generating an assignment c = B(b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b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…, b</a:t>
            </a:r>
            <a:r>
              <a:rPr lang="en-US" altLang="zh-CN" baseline="-25000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) for each nonterminal symbol B, where b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b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…, b</a:t>
            </a:r>
            <a:r>
              <a:rPr lang="en-US" altLang="zh-CN" baseline="-25000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 are the variables for the inherited attributes of B and c is the variable for the synthesized attribute of B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copying the action code into the parsing code and replacing the reference to an attribute by the variable for that attribute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BisonC++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41" name="Rectangle 3"/>
          <p:cNvSpPr>
            <a:spLocks noGrp="1"/>
          </p:cNvSpPr>
          <p:nvPr>
            <p:ph idx="1" hasCustomPrompt="1"/>
          </p:nvPr>
        </p:nvSpPr>
        <p:spPr>
          <a:xfrm>
            <a:off x="301625" y="1600200"/>
            <a:ext cx="8689975" cy="4495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%%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exp	:	INT			{$$ = $1;}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exp 	:	exp PLUS exp	{$$ = $1 + $3; 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exp	:	exp MINUS exp	{$$ = $1 - $3; 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exp	:	exp TIMES exp	{$$ = $1 * $3; 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exp	:	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MINUS exp	  	%prec UMINUS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{$$ = -$2; 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%prec directive gives the rule as the same priority as the UMINUS 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92548" name="Text Box 4"/>
          <p:cNvSpPr txBox="1">
            <a:spLocks noChangeArrowheads="1"/>
          </p:cNvSpPr>
          <p:nvPr/>
        </p:nvSpPr>
        <p:spPr bwMode="auto">
          <a:xfrm>
            <a:off x="990600" y="1935163"/>
            <a:ext cx="6731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$$</a:t>
            </a:r>
            <a:endParaRPr kumimoji="0" lang="en-US" altLang="zh-CN" sz="4800" kern="1200" cap="none" spc="0" normalizeH="0" baseline="0" noProof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50" name="Text Box 6"/>
          <p:cNvSpPr txBox="1">
            <a:spLocks noChangeArrowheads="1"/>
          </p:cNvSpPr>
          <p:nvPr/>
        </p:nvSpPr>
        <p:spPr bwMode="auto">
          <a:xfrm>
            <a:off x="2832100" y="1828800"/>
            <a:ext cx="6731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$1</a:t>
            </a:r>
            <a:endParaRPr kumimoji="0" lang="en-US" altLang="zh-CN" sz="3200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4" name="AutoShape 7"/>
          <p:cNvSpPr/>
          <p:nvPr/>
        </p:nvSpPr>
        <p:spPr>
          <a:xfrm flipH="1" flipV="1">
            <a:off x="2438400" y="2057400"/>
            <a:ext cx="457200" cy="381000"/>
          </a:xfrm>
          <a:custGeom>
            <a:avLst/>
            <a:gdLst>
              <a:gd name="txL" fmla="*/ 0 w 21600"/>
              <a:gd name="txT" fmla="*/ 14400 h 21600"/>
              <a:gd name="txR" fmla="*/ 18514 w 21600"/>
              <a:gd name="txB" fmla="*/ 21600 h 21600"/>
            </a:gdLst>
            <a:ahLst/>
            <a:cxnLst>
              <a:cxn ang="17694720">
                <a:pos x="2147483646" y="0"/>
              </a:cxn>
              <a:cxn ang="11796480">
                <a:pos x="2147483646" y="2147483646"/>
              </a:cxn>
              <a:cxn ang="11796480">
                <a:pos x="0" y="2147483646"/>
              </a:cxn>
              <a:cxn ang="589824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5" name="AutoShape 8"/>
          <p:cNvSpPr/>
          <p:nvPr/>
        </p:nvSpPr>
        <p:spPr>
          <a:xfrm rot="-10800000" flipV="1">
            <a:off x="3581400" y="4419600"/>
            <a:ext cx="512763" cy="339725"/>
          </a:xfrm>
          <a:custGeom>
            <a:avLst/>
            <a:gdLst>
              <a:gd name="txL" fmla="*/ 0 w 21600"/>
              <a:gd name="txT" fmla="*/ 14400 h 21600"/>
              <a:gd name="txR" fmla="*/ 18514 w 21600"/>
              <a:gd name="txB" fmla="*/ 21600 h 21600"/>
            </a:gdLst>
            <a:ahLst/>
            <a:cxnLst>
              <a:cxn ang="17694720">
                <a:pos x="2147483646" y="0"/>
              </a:cxn>
              <a:cxn ang="11796480">
                <a:pos x="2147483646" y="2147483646"/>
              </a:cxn>
              <a:cxn ang="11796480">
                <a:pos x="0" y="2147483646"/>
              </a:cxn>
              <a:cxn ang="589824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2553" name="Text Box 9"/>
          <p:cNvSpPr txBox="1">
            <a:spLocks noChangeArrowheads="1"/>
          </p:cNvSpPr>
          <p:nvPr/>
        </p:nvSpPr>
        <p:spPr bwMode="auto">
          <a:xfrm>
            <a:off x="4051300" y="4419600"/>
            <a:ext cx="6731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$2</a:t>
            </a:r>
            <a:endParaRPr kumimoji="0" lang="en-US" altLang="zh-CN" sz="4800" kern="1200" cap="none" spc="0" normalizeH="0" baseline="0" noProof="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7" name="AutoShape 10"/>
          <p:cNvSpPr/>
          <p:nvPr/>
        </p:nvSpPr>
        <p:spPr>
          <a:xfrm flipH="1" flipV="1">
            <a:off x="609600" y="2133600"/>
            <a:ext cx="457200" cy="381000"/>
          </a:xfrm>
          <a:custGeom>
            <a:avLst/>
            <a:gdLst>
              <a:gd name="txL" fmla="*/ 0 w 21600"/>
              <a:gd name="txT" fmla="*/ 14400 h 21600"/>
              <a:gd name="txR" fmla="*/ 18514 w 21600"/>
              <a:gd name="txB" fmla="*/ 21600 h 21600"/>
            </a:gdLst>
            <a:ahLst/>
            <a:cxnLst>
              <a:cxn ang="17694720">
                <a:pos x="2147483646" y="0"/>
              </a:cxn>
              <a:cxn ang="11796480">
                <a:pos x="2147483646" y="2147483646"/>
              </a:cxn>
              <a:cxn ang="11796480">
                <a:pos x="0" y="2147483646"/>
              </a:cxn>
              <a:cxn ang="589824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8" name="AutoShape 7"/>
          <p:cNvSpPr/>
          <p:nvPr/>
        </p:nvSpPr>
        <p:spPr>
          <a:xfrm flipH="1" flipV="1">
            <a:off x="4876800" y="2057400"/>
            <a:ext cx="457200" cy="381000"/>
          </a:xfrm>
          <a:custGeom>
            <a:avLst/>
            <a:gdLst>
              <a:gd name="txL" fmla="*/ 0 w 21600"/>
              <a:gd name="txT" fmla="*/ 14400 h 21600"/>
              <a:gd name="txR" fmla="*/ 18514 w 21600"/>
              <a:gd name="txB" fmla="*/ 21600 h 21600"/>
            </a:gdLst>
            <a:ahLst/>
            <a:cxnLst>
              <a:cxn ang="17694720">
                <a:pos x="2147483646" y="0"/>
              </a:cxn>
              <a:cxn ang="11796480">
                <a:pos x="2147483646" y="2147483646"/>
              </a:cxn>
              <a:cxn ang="11796480">
                <a:pos x="0" y="2147483646"/>
              </a:cxn>
              <a:cxn ang="589824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270500" y="1828800"/>
            <a:ext cx="3887788" cy="584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Semantic action</a:t>
            </a:r>
            <a:endParaRPr kumimoji="0" lang="en-US" altLang="zh-CN" sz="3200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CFG for straight-line programs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9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39624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 → 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S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 →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id :=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E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 →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print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L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 →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id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 →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 → E B 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 → 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E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0" name="Rectangle 4"/>
          <p:cNvSpPr/>
          <p:nvPr/>
        </p:nvSpPr>
        <p:spPr>
          <a:xfrm>
            <a:off x="4648200" y="1600200"/>
            <a:ext cx="3962400" cy="419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 → 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 → L, 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 → ,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 → +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 → -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 → *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 → /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An Interpreter for straight-line programs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7" name="Rectangle 3"/>
          <p:cNvSpPr>
            <a:spLocks noGrp="1"/>
          </p:cNvSpPr>
          <p:nvPr>
            <p:ph idx="1" hasCustomPrompt="1"/>
          </p:nvPr>
        </p:nvSpPr>
        <p:spPr>
          <a:xfrm>
            <a:off x="301625" y="1600200"/>
            <a:ext cx="8540750" cy="44958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class Table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Table(std::string id, int value, const Table *tail)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: id(std::move(id)), value(value), tail(tail) {}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int Lookup(const std::string &amp;key) const;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Table *Update(const std::string &amp;key, int val) const;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private: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std::string id;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int value;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const Table *tail;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An Interpreter for straight-line programs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5" name="Rectangle 3"/>
          <p:cNvSpPr>
            <a:spLocks noGrp="1"/>
          </p:cNvSpPr>
          <p:nvPr>
            <p:ph idx="1" hasCustomPrompt="1"/>
          </p:nvPr>
        </p:nvSpPr>
        <p:spPr>
          <a:xfrm>
            <a:off x="301625" y="1600200"/>
            <a:ext cx="8540750" cy="4495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%filenames parser 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%union { int num;  string id; }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%token &lt;num&gt; INT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%token &lt;id&gt; ID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%token ASSIGN PRINT LPAREN RPAREN SEMICOLON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%type &lt;num&gt; exp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%left COMMA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%left PLUS MINUS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%left TIMES DIV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%start prog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6" name="文本框 1"/>
          <p:cNvSpPr txBox="1"/>
          <p:nvPr/>
        </p:nvSpPr>
        <p:spPr>
          <a:xfrm>
            <a:off x="4191000" y="1447800"/>
            <a:ext cx="4267200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class Parser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private: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Table _table;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0487" name="直接箭头连接符 3"/>
          <p:cNvCxnSpPr>
            <a:endCxn id="20486" idx="1"/>
          </p:cNvCxnSpPr>
          <p:nvPr/>
        </p:nvCxnSpPr>
        <p:spPr>
          <a:xfrm>
            <a:off x="1828800" y="1727200"/>
            <a:ext cx="2362200" cy="504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An Interpreter for straight-line programs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3" name="Rectangle 3"/>
          <p:cNvSpPr>
            <a:spLocks noGrp="1"/>
          </p:cNvSpPr>
          <p:nvPr>
            <p:ph idx="1" hasCustomPrompt="1"/>
          </p:nvPr>
        </p:nvSpPr>
        <p:spPr>
          <a:xfrm>
            <a:off x="301625" y="1600200"/>
            <a:ext cx="8540750" cy="44958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%%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prog : stm			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stm  :  stm SEMICOLON stm	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stm  :  ID ASSIN exp			{ _table.update($1, $3) 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stm  :  PRINT LPAREN exps RLPAREN 	{ cout &lt;&lt; “\n”;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exps :  exp				{ cout &lt;&lt; $1;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exps :  exps COMMA exp			{ cout &lt;&lt; $3;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fba97129-6f4c-4a7d-8f7c-2fcec5c8f4ec"/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609600" marR="0" indent="-60960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609600" marR="0" indent="-60960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14383</Words>
  <Application>WPS 演示</Application>
  <PresentationFormat>全屏显示(4:3)</PresentationFormat>
  <Paragraphs>768</Paragraphs>
  <Slides>47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</vt:lpstr>
      <vt:lpstr>宋体</vt:lpstr>
      <vt:lpstr>Wingdings</vt:lpstr>
      <vt:lpstr>Comic Sans MS</vt:lpstr>
      <vt:lpstr>Times New Roman</vt:lpstr>
      <vt:lpstr>Math A</vt:lpstr>
      <vt:lpstr>Segoe Print</vt:lpstr>
      <vt:lpstr>Courier New</vt:lpstr>
      <vt:lpstr>等线</vt:lpstr>
      <vt:lpstr>微软雅黑</vt:lpstr>
      <vt:lpstr>Arial Unicode MS</vt:lpstr>
      <vt:lpstr>Symbol</vt:lpstr>
      <vt:lpstr>icfp99</vt:lpstr>
      <vt:lpstr>BisonC++ Source Format</vt:lpstr>
      <vt:lpstr>Useful Bison Directives</vt:lpstr>
      <vt:lpstr>Useful Bison Directives</vt:lpstr>
      <vt:lpstr>BisonC++ Example</vt:lpstr>
      <vt:lpstr>BisonC++ Example</vt:lpstr>
      <vt:lpstr>CFG for straight-line programs</vt:lpstr>
      <vt:lpstr>An Interpreter for straight-line programs</vt:lpstr>
      <vt:lpstr>An Interpreter for straight-line programs</vt:lpstr>
      <vt:lpstr>An Interpreter for straight-line programs</vt:lpstr>
      <vt:lpstr>An Interpreter for straight-line programs</vt:lpstr>
      <vt:lpstr>Error Recovery with Side Effects Semantic Actions</vt:lpstr>
      <vt:lpstr>Error Recovery with Side Effects Semantic Actions</vt:lpstr>
      <vt:lpstr>Syntax Tree Node for Tiger</vt:lpstr>
      <vt:lpstr>Syntax Tree Example for Tiger</vt:lpstr>
      <vt:lpstr>Positions</vt:lpstr>
      <vt:lpstr>Positions</vt:lpstr>
      <vt:lpstr>Positions</vt:lpstr>
      <vt:lpstr>AST for Tiger</vt:lpstr>
      <vt:lpstr>Syntax Tree Node for Tiger</vt:lpstr>
      <vt:lpstr>Syntax Tree Node for Tiger</vt:lpstr>
      <vt:lpstr>Syntax Tree Node for Tiger</vt:lpstr>
      <vt:lpstr>Syntax Tree Example for Tiger</vt:lpstr>
      <vt:lpstr>Syntax Tree Node for Tiger</vt:lpstr>
      <vt:lpstr>Syntax Tree Node for Tiger</vt:lpstr>
      <vt:lpstr>CFG for straight-line programs (review)</vt:lpstr>
      <vt:lpstr>AST Builder for straight-line programs</vt:lpstr>
      <vt:lpstr>AST Builder for straight-line programs</vt:lpstr>
      <vt:lpstr>AST Builder for straight-line programs</vt:lpstr>
      <vt:lpstr>Mutually Recursive Functions</vt:lpstr>
      <vt:lpstr>Syntax Tree for Mutually Recursive Functions</vt:lpstr>
      <vt:lpstr>Mutually Recursive Declarations</vt:lpstr>
      <vt:lpstr>Syntax Tree for Mutually Recursive Declarations</vt:lpstr>
      <vt:lpstr>Other Syntax Tree Design Issues</vt:lpstr>
      <vt:lpstr>Symbolic Table</vt:lpstr>
      <vt:lpstr>Symbolic Table</vt:lpstr>
      <vt:lpstr>Symbolic Table</vt:lpstr>
      <vt:lpstr>Semantic Actions for Top-Down Parsing</vt:lpstr>
      <vt:lpstr>Example</vt:lpstr>
      <vt:lpstr>Eliminating Left Recursion from a Translation</vt:lpstr>
      <vt:lpstr> Inherited &amp; Synthesized Attributes</vt:lpstr>
      <vt:lpstr>Translation Schemes</vt:lpstr>
      <vt:lpstr>How to write the parsing code by hands? (1)</vt:lpstr>
      <vt:lpstr>Top-Down Translation</vt:lpstr>
      <vt:lpstr>How to write the parsing code by hands? (2)</vt:lpstr>
      <vt:lpstr>Example</vt:lpstr>
      <vt:lpstr>Top-Down Translation</vt:lpstr>
      <vt:lpstr>How to write the parsing code by hands? (3)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Alex Aiken</dc:creator>
  <cp:lastModifiedBy>李昱翰</cp:lastModifiedBy>
  <cp:revision>275</cp:revision>
  <dcterms:created xsi:type="dcterms:W3CDTF">2000-01-15T07:54:00Z</dcterms:created>
  <dcterms:modified xsi:type="dcterms:W3CDTF">2022-11-01T13:36:40Z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E96D17954F4B4A3587772E5BA65D1CAB</vt:lpwstr>
  </property>
  <property fmtid="{D5CDD505-2E9C-101B-9397-08002B2CF9AE}" pid="3" name="KSOProductBuildVer">
    <vt:lpwstr>2052-11.1.0.12598</vt:lpwstr>
  </property>
</Properties>
</file>