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4"/>
  </p:handoutMasterIdLst>
  <p:sldIdLst>
    <p:sldId id="570" r:id="rId3"/>
    <p:sldId id="571" r:id="rId5"/>
    <p:sldId id="572" r:id="rId6"/>
    <p:sldId id="573" r:id="rId7"/>
    <p:sldId id="574" r:id="rId8"/>
    <p:sldId id="575" r:id="rId9"/>
    <p:sldId id="576" r:id="rId10"/>
    <p:sldId id="577" r:id="rId11"/>
    <p:sldId id="578" r:id="rId12"/>
    <p:sldId id="579" r:id="rId13"/>
    <p:sldId id="580" r:id="rId14"/>
    <p:sldId id="506" r:id="rId15"/>
    <p:sldId id="507" r:id="rId16"/>
    <p:sldId id="508" r:id="rId17"/>
    <p:sldId id="509" r:id="rId18"/>
    <p:sldId id="510" r:id="rId19"/>
    <p:sldId id="511" r:id="rId20"/>
    <p:sldId id="512" r:id="rId21"/>
    <p:sldId id="513" r:id="rId22"/>
    <p:sldId id="514" r:id="rId23"/>
    <p:sldId id="515" r:id="rId24"/>
    <p:sldId id="516" r:id="rId25"/>
    <p:sldId id="517" r:id="rId26"/>
    <p:sldId id="518" r:id="rId27"/>
    <p:sldId id="519" r:id="rId28"/>
    <p:sldId id="521" r:id="rId29"/>
    <p:sldId id="522" r:id="rId30"/>
    <p:sldId id="524" r:id="rId31"/>
    <p:sldId id="525" r:id="rId32"/>
    <p:sldId id="526" r:id="rId33"/>
    <p:sldId id="527" r:id="rId34"/>
    <p:sldId id="529" r:id="rId35"/>
    <p:sldId id="530" r:id="rId36"/>
    <p:sldId id="531" r:id="rId37"/>
    <p:sldId id="532" r:id="rId38"/>
    <p:sldId id="557" r:id="rId39"/>
    <p:sldId id="556" r:id="rId40"/>
    <p:sldId id="533" r:id="rId41"/>
    <p:sldId id="534" r:id="rId42"/>
    <p:sldId id="558" r:id="rId43"/>
    <p:sldId id="535" r:id="rId44"/>
    <p:sldId id="536" r:id="rId45"/>
    <p:sldId id="537" r:id="rId46"/>
    <p:sldId id="538" r:id="rId47"/>
    <p:sldId id="567" r:id="rId48"/>
    <p:sldId id="568" r:id="rId49"/>
    <p:sldId id="561" r:id="rId50"/>
    <p:sldId id="563" r:id="rId51"/>
    <p:sldId id="540" r:id="rId52"/>
    <p:sldId id="541" r:id="rId53"/>
  </p:sldIdLst>
  <p:sldSz cx="9144000" cy="6858000" type="screen4x3"/>
  <p:notesSz cx="6858000" cy="9144000"/>
  <p:custDataLst>
    <p:tags r:id="rId58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751"/>
    <p:restoredTop sz="94674"/>
  </p:normalViewPr>
  <p:slideViewPr>
    <p:cSldViewPr showGuides="1">
      <p:cViewPr varScale="1">
        <p:scale>
          <a:sx n="63" d="100"/>
          <a:sy n="63" d="100"/>
        </p:scale>
        <p:origin x="1185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8" Type="http://schemas.openxmlformats.org/officeDocument/2006/relationships/tags" Target="tags/tag1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handoutMaster" Target="handoutMasters/handoutMaster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72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0"/>
              </a:spcBef>
              <a:buFontTx/>
              <a:buNone/>
              <a:defRPr sz="1200" i="1">
                <a:latin typeface="Math A" pitchFamily="18" charset="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th A" pitchFamily="18" charset="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 i="1">
                <a:latin typeface="Math A" pitchFamily="18" charset="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th A" pitchFamily="18" charset="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2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spcBef>
                <a:spcPct val="0"/>
              </a:spcBef>
              <a:buFontTx/>
              <a:buNone/>
              <a:defRPr sz="1200" i="1">
                <a:latin typeface="Math A" pitchFamily="18" charset="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th A" pitchFamily="18" charset="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2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zh-CN" altLang="en-US" sz="1200" i="1" dirty="0">
                <a:latin typeface="Math A" pitchFamily="18" charset="2"/>
              </a:rPr>
            </a:fld>
            <a:endParaRPr lang="zh-CN" altLang="en-US" sz="1200" i="1" dirty="0">
              <a:latin typeface="Math A" pitchFamily="18" charset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0"/>
              </a:spcBef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spcBef>
                <a:spcPct val="0"/>
              </a:spcBef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1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37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58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40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60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81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83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04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2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65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constexpr: </a:t>
            </a:r>
            <a:r>
              <a:rPr lang="zh-CN" altLang="en-US" dirty="0">
                <a:ea typeface="宋体" panose="02010600030101010101" pitchFamily="2" charset="-122"/>
              </a:rPr>
              <a:t>可在编译期计算出值的表达式，可用来替代宏定义</a:t>
            </a:r>
            <a:r>
              <a:rPr lang="en-US" altLang="zh-CN" dirty="0">
                <a:ea typeface="宋体" panose="02010600030101010101" pitchFamily="2" charset="-122"/>
              </a:rPr>
              <a:t>#define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std::string_view: </a:t>
            </a:r>
            <a:r>
              <a:rPr lang="zh-CN" altLang="en-US" dirty="0">
                <a:ea typeface="宋体" panose="02010600030101010101" pitchFamily="2" charset="-122"/>
              </a:rPr>
              <a:t>类似</a:t>
            </a:r>
            <a:r>
              <a:rPr lang="en-US" altLang="zh-CN" dirty="0">
                <a:ea typeface="宋体" panose="02010600030101010101" pitchFamily="2" charset="-122"/>
              </a:rPr>
              <a:t>String</a:t>
            </a:r>
            <a:r>
              <a:rPr lang="zh-CN" altLang="en-US" dirty="0">
                <a:ea typeface="宋体" panose="02010600030101010101" pitchFamily="2" charset="-122"/>
              </a:rPr>
              <a:t>的引用，但性能更好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7885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88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8089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09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829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29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849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49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8704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8909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90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9113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11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9318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31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std::move: </a:t>
            </a:r>
            <a:r>
              <a:rPr lang="zh-CN" altLang="en-US" dirty="0">
                <a:ea typeface="宋体" panose="02010600030101010101" pitchFamily="2" charset="-122"/>
              </a:rPr>
              <a:t>智能指针的接口，将</a:t>
            </a:r>
            <a:r>
              <a:rPr lang="en-US" altLang="zh-CN" dirty="0">
                <a:ea typeface="宋体" panose="02010600030101010101" pitchFamily="2" charset="-122"/>
              </a:rPr>
              <a:t>name</a:t>
            </a:r>
            <a:r>
              <a:rPr lang="zh-CN" altLang="en-US" dirty="0">
                <a:ea typeface="宋体" panose="02010600030101010101" pitchFamily="2" charset="-122"/>
              </a:rPr>
              <a:t>字符串的所有权移交给当前</a:t>
            </a:r>
            <a:r>
              <a:rPr lang="en-US" altLang="zh-CN" dirty="0">
                <a:ea typeface="宋体" panose="02010600030101010101" pitchFamily="2" charset="-122"/>
              </a:rPr>
              <a:t>symbol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9523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52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72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constexpr</a:t>
            </a:r>
            <a:r>
              <a:rPr lang="zh-CN" altLang="en-US" dirty="0">
                <a:ea typeface="宋体" panose="02010600030101010101" pitchFamily="2" charset="-122"/>
              </a:rPr>
              <a:t>作为类成员时，必须使用</a:t>
            </a:r>
            <a:r>
              <a:rPr lang="en-US" altLang="zh-CN" dirty="0">
                <a:ea typeface="宋体" panose="02010600030101010101" pitchFamily="2" charset="-122"/>
              </a:rPr>
              <a:t>static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9933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93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13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0342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34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0649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65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536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74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15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D58A30-9FA7-452D-8810-2C22294125D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88DF6EC-476A-4F70-A355-41F090B5D8A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88DF6EC-476A-4F70-A355-41F090B5D8A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3058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121700-D50B-4949-A72B-613EF152EAB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172200"/>
            <a:ext cx="3429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 Necula  CS 164  Lecture 8-9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61722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88DF6EC-476A-4F70-A355-41F090B5D8A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88DF6EC-476A-4F70-A355-41F090B5D8A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863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88DF6EC-476A-4F70-A355-41F090B5D8A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88DF6EC-476A-4F70-A355-41F090B5D8A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88DF6EC-476A-4F70-A355-41F090B5D8A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88DF6EC-476A-4F70-A355-41F090B5D8A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88DF6EC-476A-4F70-A355-41F090B5D8A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88DF6EC-476A-4F70-A355-41F090B5D8A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382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0"/>
              </a:spcBef>
              <a:buFontTx/>
              <a:buNone/>
              <a:defRPr sz="14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88DF6EC-476A-4F70-A355-41F090B5D8A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82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172200"/>
            <a:ext cx="3429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0"/>
              </a:spcBef>
              <a:buFontTx/>
              <a:buNone/>
              <a:defRPr sz="1400"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82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4"/>
          <p:cNvSpPr txBox="1">
            <a:spLocks noGrp="1"/>
          </p:cNvSpPr>
          <p:nvPr>
            <p:ph type="dt" sz="half" idx="2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kern="12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kern="12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6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8" name="Rectangle 2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Semantic Actions for </a:t>
            </a:r>
            <a:r>
              <a:rPr lang="en-US" altLang="zh-CN" kern="1200" dirty="0">
                <a:solidFill>
                  <a:srgbClr val="FF0000"/>
                </a:solidFill>
                <a:latin typeface="+mj-lt"/>
                <a:ea typeface="宋体" panose="02010600030101010101" pitchFamily="2" charset="-122"/>
                <a:cs typeface="+mj-cs"/>
              </a:rPr>
              <a:t>Top-Down</a:t>
            </a:r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 Parsing</a:t>
            </a:r>
            <a:endParaRPr lang="en-US" altLang="zh-CN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Top-Down Translation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4581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305800" cy="4800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SyntaxTreeNode* R(syntax_tree_node* i) </a:t>
            </a:r>
            <a:endParaRPr lang="en-US" altLang="zh-CN" sz="20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 {</a:t>
            </a:r>
            <a:endParaRPr lang="en-US" altLang="zh-CN" sz="20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		syntax_tree_node* t_nptr, ri, rs, s;</a:t>
            </a:r>
            <a:endParaRPr lang="en-US" altLang="zh-CN" sz="20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		char		        addoplexeme;</a:t>
            </a:r>
            <a:endParaRPr lang="en-US" altLang="zh-CN" sz="20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		if (lookahead == </a:t>
            </a:r>
            <a:r>
              <a:rPr lang="en-US" altLang="zh-CN" sz="2000" b="1" dirty="0">
                <a:ea typeface="宋体" panose="02010600030101010101" pitchFamily="2" charset="-122"/>
                <a:sym typeface="Symbol" panose="05050102010706020507" pitchFamily="18" charset="2"/>
              </a:rPr>
              <a:t>addop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) {</a:t>
            </a:r>
            <a:endParaRPr lang="en-US" altLang="zh-CN" sz="20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			addoplexeme = lexval ;</a:t>
            </a:r>
            <a:endParaRPr lang="en-US" altLang="zh-CN" sz="20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			eat(</a:t>
            </a:r>
            <a:r>
              <a:rPr lang="en-US" altLang="zh-CN" sz="2000" b="1" dirty="0">
                <a:ea typeface="宋体" panose="02010600030101010101" pitchFamily="2" charset="-122"/>
                <a:sym typeface="Symbol" panose="05050102010706020507" pitchFamily="18" charset="2"/>
              </a:rPr>
              <a:t>addop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); </a:t>
            </a:r>
            <a:endParaRPr lang="en-US" altLang="zh-CN" sz="20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			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t_nptr = T(); </a:t>
            </a: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			</a:t>
            </a:r>
            <a:r>
              <a:rPr lang="en-US" altLang="zh-CN" sz="2000" dirty="0">
                <a:solidFill>
                  <a:srgbClr val="0070C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ri: = mknode(addoplexeme, i, t_nptr); </a:t>
            </a:r>
            <a:endParaRPr lang="en-US" altLang="zh-CN" sz="2000" dirty="0">
              <a:solidFill>
                <a:srgbClr val="0070C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			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rs = R(ri) ;</a:t>
            </a: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			</a:t>
            </a:r>
            <a:r>
              <a:rPr lang="en-US" altLang="zh-CN" sz="2000" dirty="0">
                <a:solidFill>
                  <a:srgbClr val="0070C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 = rs;</a:t>
            </a:r>
            <a:endParaRPr lang="en-US" altLang="zh-CN" sz="2000" dirty="0">
              <a:solidFill>
                <a:srgbClr val="0070C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		} else</a:t>
            </a:r>
            <a:endParaRPr lang="en-US" altLang="zh-CN" sz="20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			s = i ;</a:t>
            </a:r>
            <a:endParaRPr lang="en-US" altLang="zh-CN" sz="20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		return s ;</a:t>
            </a:r>
            <a:endParaRPr lang="en-US" altLang="zh-CN" sz="20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 }</a:t>
            </a:r>
            <a:endParaRPr lang="en-US" altLang="zh-CN" sz="20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None/>
            </a:pPr>
            <a:endParaRPr lang="en-US" altLang="zh-CN" sz="2000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How to write the parsing code by hands? (3)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6629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 lvl="1"/>
            <a:r>
              <a:rPr lang="en-US" altLang="zh-CN" dirty="0">
                <a:ea typeface="宋体" panose="02010600030101010101" pitchFamily="2" charset="-122"/>
              </a:rPr>
              <a:t>generating an assignment c = B(b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, b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, …, b</a:t>
            </a:r>
            <a:r>
              <a:rPr lang="en-US" altLang="zh-CN" baseline="-25000" dirty="0">
                <a:ea typeface="宋体" panose="02010600030101010101" pitchFamily="2" charset="-122"/>
              </a:rPr>
              <a:t>k</a:t>
            </a:r>
            <a:r>
              <a:rPr lang="en-US" altLang="zh-CN" dirty="0">
                <a:ea typeface="宋体" panose="02010600030101010101" pitchFamily="2" charset="-122"/>
              </a:rPr>
              <a:t>) for each nonterminal symbol B, where b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, b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, …, b</a:t>
            </a:r>
            <a:r>
              <a:rPr lang="en-US" altLang="zh-CN" baseline="-25000" dirty="0">
                <a:ea typeface="宋体" panose="02010600030101010101" pitchFamily="2" charset="-122"/>
              </a:rPr>
              <a:t>k</a:t>
            </a:r>
            <a:r>
              <a:rPr lang="en-US" altLang="zh-CN" dirty="0">
                <a:ea typeface="宋体" panose="02010600030101010101" pitchFamily="2" charset="-122"/>
              </a:rPr>
              <a:t> are the variables for the inherited attributes of B and c is the variable for the synthesized attribute of B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copying the action code into the parsing code and replacing the reference to an attribute by the variable for that attribute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4"/>
          <p:cNvSpPr txBox="1">
            <a:spLocks noGrp="1"/>
          </p:cNvSpPr>
          <p:nvPr>
            <p:ph type="dt" sz="half" idx="2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kern="12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kern="12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5" name="Rectangle 6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6" name="Rectangle 2"/>
          <p:cNvSpPr>
            <a:spLocks noGrp="1"/>
          </p:cNvSpPr>
          <p:nvPr>
            <p:ph type="ctrTitle"/>
          </p:nvPr>
        </p:nvSpPr>
        <p:spPr>
          <a:xfrm>
            <a:off x="533400" y="2819400"/>
            <a:ext cx="8229600" cy="1143000"/>
          </a:xfrm>
        </p:spPr>
        <p:txBody>
          <a:bodyPr vert="horz" wrap="square" lIns="91440" tIns="45720" rIns="91440" bIns="45720" anchor="ctr" anchorCtr="0"/>
          <a:p>
            <a:pPr algn="ctr">
              <a:buClrTx/>
              <a:buSzTx/>
              <a:buFontTx/>
            </a:pPr>
            <a:r>
              <a:rPr lang="en-US" altLang="zh-CN" sz="3600" kern="1200" dirty="0">
                <a:latin typeface="+mj-lt"/>
                <a:ea typeface="宋体" panose="02010600030101010101" pitchFamily="2" charset="-122"/>
                <a:cs typeface="+mj-cs"/>
              </a:rPr>
              <a:t>Symbol Table</a:t>
            </a:r>
            <a:endParaRPr lang="en-US" altLang="zh-CN" sz="3600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4" name="Rectangle 2"/>
          <p:cNvSpPr>
            <a:spLocks noGrp="1"/>
          </p:cNvSpPr>
          <p:nvPr>
            <p:ph idx="1" hasCustomPrompt="1"/>
          </p:nvPr>
        </p:nvSpPr>
        <p:spPr>
          <a:xfrm>
            <a:off x="685800" y="1524000"/>
            <a:ext cx="7772400" cy="45720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Each local variable has a scope in which it is visible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let D in E end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All the variables, types and functions declared in D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are visible only until the end of E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As the semantic analysis reaches the end of each scope 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identifier bindings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local to that scope</a:t>
            </a:r>
            <a:r>
              <a:rPr lang="en-US" altLang="zh-CN" dirty="0">
                <a:ea typeface="宋体" panose="02010600030101010101" pitchFamily="2" charset="-122"/>
              </a:rPr>
              <a:t> are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discarded(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越过作用域的变量会被移除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0725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Keep track of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scope information(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作用域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2" name="Rectangle 2"/>
          <p:cNvSpPr>
            <a:spLocks noGrp="1"/>
          </p:cNvSpPr>
          <p:nvPr>
            <p:ph idx="1" hasCustomPrompt="1"/>
          </p:nvPr>
        </p:nvSpPr>
        <p:spPr>
          <a:xfrm>
            <a:off x="685800" y="1524000"/>
            <a:ext cx="7772400" cy="45720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Binding gives a symbol a meaning.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Denotes by      arrow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An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environment</a:t>
            </a:r>
            <a:r>
              <a:rPr lang="en-US" altLang="zh-CN" dirty="0">
                <a:ea typeface="宋体" panose="02010600030101010101" pitchFamily="2" charset="-122"/>
              </a:rPr>
              <a:t> is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 set of bindings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An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environment   </a:t>
            </a:r>
            <a:r>
              <a:rPr lang="en-US" altLang="zh-CN" dirty="0">
                <a:ea typeface="宋体" panose="02010600030101010101" pitchFamily="2" charset="-122"/>
              </a:rPr>
              <a:t> contains the bindings       {g    string, a     int}, meaning that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identifier a is an integer variable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identifier g is a string variable</a:t>
            </a:r>
            <a:endParaRPr lang="el-GR" altLang="zh-CN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2773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Keep track of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binding</a:t>
            </a:r>
            <a:r>
              <a:rPr lang="en-US" altLang="zh-CN" dirty="0">
                <a:ea typeface="宋体" panose="02010600030101010101" pitchFamily="2" charset="-122"/>
              </a:rPr>
              <a:t> information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2774" name="AutoShape 4"/>
          <p:cNvSpPr/>
          <p:nvPr/>
        </p:nvSpPr>
        <p:spPr>
          <a:xfrm>
            <a:off x="3124200" y="2362200"/>
            <a:ext cx="381000" cy="228600"/>
          </a:xfrm>
          <a:prstGeom prst="rightArrowCallout">
            <a:avLst>
              <a:gd name="adj1" fmla="val 0"/>
              <a:gd name="adj2" fmla="val 13282"/>
              <a:gd name="adj3" fmla="val 83333"/>
              <a:gd name="adj4" fmla="val 6019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/>
            <a:endParaRPr lang="zh-CN" altLang="en-US" sz="1600" dirty="0">
              <a:ea typeface="宋体" panose="02010600030101010101" pitchFamily="2" charset="-122"/>
            </a:endParaRPr>
          </a:p>
        </p:txBody>
      </p:sp>
      <p:sp>
        <p:nvSpPr>
          <p:cNvPr id="32775" name="AutoShape 5"/>
          <p:cNvSpPr/>
          <p:nvPr/>
        </p:nvSpPr>
        <p:spPr>
          <a:xfrm>
            <a:off x="3276600" y="4114800"/>
            <a:ext cx="381000" cy="228600"/>
          </a:xfrm>
          <a:prstGeom prst="rightArrowCallout">
            <a:avLst>
              <a:gd name="adj1" fmla="val 0"/>
              <a:gd name="adj2" fmla="val 13282"/>
              <a:gd name="adj3" fmla="val 83333"/>
              <a:gd name="adj4" fmla="val 6019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/>
            <a:endParaRPr lang="zh-CN" altLang="en-US" sz="1600" dirty="0">
              <a:ea typeface="宋体" panose="02010600030101010101" pitchFamily="2" charset="-122"/>
            </a:endParaRPr>
          </a:p>
        </p:txBody>
      </p:sp>
      <p:sp>
        <p:nvSpPr>
          <p:cNvPr id="32776" name="AutoShape 6"/>
          <p:cNvSpPr/>
          <p:nvPr/>
        </p:nvSpPr>
        <p:spPr>
          <a:xfrm>
            <a:off x="1447800" y="4114800"/>
            <a:ext cx="381000" cy="228600"/>
          </a:xfrm>
          <a:prstGeom prst="rightArrowCallout">
            <a:avLst>
              <a:gd name="adj1" fmla="val 0"/>
              <a:gd name="adj2" fmla="val 13282"/>
              <a:gd name="adj3" fmla="val 83333"/>
              <a:gd name="adj4" fmla="val 6019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/>
            <a:endParaRPr lang="zh-CN" altLang="en-US" sz="1600" dirty="0">
              <a:ea typeface="宋体" panose="02010600030101010101" pitchFamily="2" charset="-122"/>
            </a:endParaRPr>
          </a:p>
        </p:txBody>
      </p:sp>
      <p:sp>
        <p:nvSpPr>
          <p:cNvPr id="32777" name="Text Box 7"/>
          <p:cNvSpPr txBox="1"/>
          <p:nvPr/>
        </p:nvSpPr>
        <p:spPr>
          <a:xfrm>
            <a:off x="3657600" y="3367088"/>
            <a:ext cx="46513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>
              <a:buNone/>
            </a:pPr>
            <a:r>
              <a:rPr lang="el-GR" altLang="zh-CN" dirty="0">
                <a:ea typeface="宋体" panose="02010600030101010101" pitchFamily="2" charset="-122"/>
              </a:rPr>
              <a:t>σ</a:t>
            </a:r>
            <a:r>
              <a:rPr lang="en-US" altLang="zh-CN" sz="1800" baseline="-25000" dirty="0">
                <a:ea typeface="宋体" panose="02010600030101010101" pitchFamily="2" charset="-122"/>
              </a:rPr>
              <a:t>0</a:t>
            </a:r>
            <a:endParaRPr lang="zh-CN" altLang="en-US" sz="1800" baseline="-25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8" name="Rectangle 2"/>
          <p:cNvSpPr>
            <a:spLocks noGrp="1"/>
          </p:cNvSpPr>
          <p:nvPr>
            <p:ph idx="1" hasCustomPrompt="1"/>
          </p:nvPr>
        </p:nvSpPr>
        <p:spPr>
          <a:xfrm>
            <a:off x="457200" y="1524000"/>
            <a:ext cx="8077200" cy="4724400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In semantic analysis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symbol table is searched every time a name is encountered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Changes to the table occur if a new name or new information about an existing name is discovered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In data layout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symbol table serves for providing the input information and keeps the results which can be used by code generation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In code generation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Symbol table can be used to handle names and labels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4821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Functionalities of the Environment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43400" y="3505200"/>
            <a:ext cx="3962400" cy="1981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f();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typedef int b_t;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int f(b_t a)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{      return a+2:  }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43400" y="1447800"/>
            <a:ext cx="3962400" cy="1981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f: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……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addl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$2,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%edx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……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charRg st="180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charRg st="195" end="3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charRg st="314" end="3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charRg st="333" end="3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8" name="Rectangle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001000" cy="4648200"/>
          </a:xfrm>
        </p:spPr>
        <p:txBody>
          <a:bodyPr vert="horz" wrap="square" lIns="91440" tIns="45720" rIns="91440" bIns="45720" anchor="t" anchorCtr="0"/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function f(a:int, b:int, c:int) =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	(print_int(a+c) 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	 let var j := a+b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	      var a := “hello”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	   in print(a); print_int(j)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	 end;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	 print_int(b)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	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Suppose at the very beginning the environment is 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6869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An Example (1/2)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6870" name="Text Box 5"/>
          <p:cNvSpPr txBox="1"/>
          <p:nvPr/>
        </p:nvSpPr>
        <p:spPr>
          <a:xfrm>
            <a:off x="3505200" y="5181600"/>
            <a:ext cx="4651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>
              <a:buNone/>
            </a:pPr>
            <a:r>
              <a:rPr lang="el-GR" altLang="zh-CN" dirty="0">
                <a:ea typeface="宋体" panose="02010600030101010101" pitchFamily="2" charset="-122"/>
              </a:rPr>
              <a:t>σ</a:t>
            </a:r>
            <a:r>
              <a:rPr lang="en-US" altLang="zh-CN" sz="1800" baseline="-25000" dirty="0">
                <a:ea typeface="宋体" panose="02010600030101010101" pitchFamily="2" charset="-122"/>
              </a:rPr>
              <a:t>0</a:t>
            </a:r>
            <a:endParaRPr lang="zh-CN" altLang="en-US" sz="1800" baseline="-25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6" name="Rectangle 2"/>
          <p:cNvSpPr>
            <a:spLocks noGrp="1"/>
          </p:cNvSpPr>
          <p:nvPr>
            <p:ph idx="1" hasCustomPrompt="1"/>
          </p:nvPr>
        </p:nvSpPr>
        <p:spPr>
          <a:xfrm>
            <a:off x="685800" y="1600200"/>
            <a:ext cx="7772400" cy="44958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On line 1, 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formal parameters</a:t>
            </a:r>
            <a:r>
              <a:rPr lang="en-US" altLang="zh-CN" dirty="0">
                <a:ea typeface="宋体" panose="02010600030101010101" pitchFamily="2" charset="-122"/>
              </a:rPr>
              <a:t> give us a new table    equals to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   + { a    int, b    int, c    int}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identifiers in line 2 can be looked up in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At line 3,   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+</a:t>
            </a:r>
            <a:r>
              <a:rPr lang="en-US" altLang="zh-CN" dirty="0">
                <a:ea typeface="宋体" panose="02010600030101010101" pitchFamily="2" charset="-122"/>
              </a:rPr>
              <a:t> { j    int}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At line 4,    + { a    string}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8917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An Example (2/2)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8918" name="Text Box 4"/>
          <p:cNvSpPr txBox="1"/>
          <p:nvPr/>
        </p:nvSpPr>
        <p:spPr>
          <a:xfrm>
            <a:off x="2227263" y="2376488"/>
            <a:ext cx="439737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>
              <a:buNone/>
            </a:pPr>
            <a:r>
              <a:rPr lang="el-GR" altLang="zh-CN" dirty="0">
                <a:ea typeface="宋体" panose="02010600030101010101" pitchFamily="2" charset="-122"/>
              </a:rPr>
              <a:t>σ</a:t>
            </a:r>
            <a:r>
              <a:rPr lang="en-US" altLang="zh-CN" sz="1800" baseline="-25000" dirty="0">
                <a:ea typeface="宋体" panose="02010600030101010101" pitchFamily="2" charset="-122"/>
              </a:rPr>
              <a:t>1</a:t>
            </a:r>
            <a:endParaRPr lang="zh-CN" altLang="en-US" sz="1800" baseline="-25000" dirty="0">
              <a:ea typeface="宋体" panose="02010600030101010101" pitchFamily="2" charset="-122"/>
            </a:endParaRPr>
          </a:p>
        </p:txBody>
      </p:sp>
      <p:sp>
        <p:nvSpPr>
          <p:cNvPr id="38919" name="Text Box 5"/>
          <p:cNvSpPr txBox="1"/>
          <p:nvPr/>
        </p:nvSpPr>
        <p:spPr>
          <a:xfrm>
            <a:off x="1447800" y="2833688"/>
            <a:ext cx="5111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>
              <a:buNone/>
            </a:pPr>
            <a:r>
              <a:rPr lang="el-GR" altLang="zh-CN" dirty="0">
                <a:ea typeface="宋体" panose="02010600030101010101" pitchFamily="2" charset="-122"/>
              </a:rPr>
              <a:t>σ</a:t>
            </a:r>
            <a:r>
              <a:rPr lang="en-US" altLang="zh-CN" sz="1800" baseline="-25000" dirty="0">
                <a:ea typeface="宋体" panose="02010600030101010101" pitchFamily="2" charset="-122"/>
              </a:rPr>
              <a:t>0 </a:t>
            </a:r>
            <a:endParaRPr lang="zh-CN" altLang="en-US" sz="1800" baseline="-25000" dirty="0">
              <a:ea typeface="宋体" panose="02010600030101010101" pitchFamily="2" charset="-122"/>
            </a:endParaRPr>
          </a:p>
        </p:txBody>
      </p:sp>
      <p:sp>
        <p:nvSpPr>
          <p:cNvPr id="38920" name="AutoShape 6"/>
          <p:cNvSpPr/>
          <p:nvPr/>
        </p:nvSpPr>
        <p:spPr>
          <a:xfrm>
            <a:off x="2438400" y="3048000"/>
            <a:ext cx="304800" cy="152400"/>
          </a:xfrm>
          <a:prstGeom prst="rightArrowCallout">
            <a:avLst>
              <a:gd name="adj1" fmla="val 0"/>
              <a:gd name="adj2" fmla="val 13282"/>
              <a:gd name="adj3" fmla="val 100000"/>
              <a:gd name="adj4" fmla="val 6019"/>
            </a:avLst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/>
            <a:endParaRPr lang="zh-CN" altLang="en-US" sz="1600" dirty="0">
              <a:ea typeface="宋体" panose="02010600030101010101" pitchFamily="2" charset="-122"/>
            </a:endParaRPr>
          </a:p>
        </p:txBody>
      </p:sp>
      <p:sp>
        <p:nvSpPr>
          <p:cNvPr id="38921" name="Text Box 9"/>
          <p:cNvSpPr txBox="1"/>
          <p:nvPr/>
        </p:nvSpPr>
        <p:spPr>
          <a:xfrm>
            <a:off x="7619683" y="3276283"/>
            <a:ext cx="439737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>
              <a:buNone/>
            </a:pPr>
            <a:r>
              <a:rPr lang="el-GR" altLang="zh-CN" dirty="0">
                <a:solidFill>
                  <a:srgbClr val="FF0000"/>
                </a:solidFill>
                <a:ea typeface="宋体" panose="02010600030101010101" pitchFamily="2" charset="-122"/>
              </a:rPr>
              <a:t>σ</a:t>
            </a:r>
            <a:r>
              <a:rPr lang="en-US" altLang="zh-CN" sz="1800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endParaRPr lang="en-US" altLang="zh-CN" sz="1800" baseline="-25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8922" name="Text Box 10"/>
          <p:cNvSpPr txBox="1"/>
          <p:nvPr/>
        </p:nvSpPr>
        <p:spPr>
          <a:xfrm>
            <a:off x="931863" y="1503363"/>
            <a:ext cx="515937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>
              <a:buNone/>
            </a:pPr>
            <a:r>
              <a:rPr lang="el-GR" altLang="zh-CN" sz="3600" dirty="0">
                <a:ea typeface="宋体" panose="02010600030101010101" pitchFamily="2" charset="-122"/>
              </a:rPr>
              <a:t>σ</a:t>
            </a:r>
            <a:r>
              <a:rPr lang="en-US" altLang="zh-CN" sz="2400" baseline="-25000" dirty="0">
                <a:ea typeface="宋体" panose="02010600030101010101" pitchFamily="2" charset="-122"/>
              </a:rPr>
              <a:t>1</a:t>
            </a:r>
            <a:endParaRPr lang="zh-CN" altLang="en-US" sz="2400" baseline="-25000" dirty="0">
              <a:ea typeface="宋体" panose="02010600030101010101" pitchFamily="2" charset="-122"/>
            </a:endParaRPr>
          </a:p>
        </p:txBody>
      </p:sp>
      <p:sp>
        <p:nvSpPr>
          <p:cNvPr id="38923" name="AutoShape 11"/>
          <p:cNvSpPr/>
          <p:nvPr/>
        </p:nvSpPr>
        <p:spPr>
          <a:xfrm>
            <a:off x="3505200" y="3048000"/>
            <a:ext cx="304800" cy="152400"/>
          </a:xfrm>
          <a:prstGeom prst="rightArrowCallout">
            <a:avLst>
              <a:gd name="adj1" fmla="val 0"/>
              <a:gd name="adj2" fmla="val 13282"/>
              <a:gd name="adj3" fmla="val 100000"/>
              <a:gd name="adj4" fmla="val 6019"/>
            </a:avLst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/>
            <a:endParaRPr lang="zh-CN" altLang="en-US" sz="1600" dirty="0">
              <a:ea typeface="宋体" panose="02010600030101010101" pitchFamily="2" charset="-122"/>
            </a:endParaRPr>
          </a:p>
        </p:txBody>
      </p:sp>
      <p:sp>
        <p:nvSpPr>
          <p:cNvPr id="38924" name="AutoShape 12"/>
          <p:cNvSpPr/>
          <p:nvPr/>
        </p:nvSpPr>
        <p:spPr>
          <a:xfrm>
            <a:off x="4572000" y="3048000"/>
            <a:ext cx="304800" cy="152400"/>
          </a:xfrm>
          <a:prstGeom prst="rightArrowCallout">
            <a:avLst>
              <a:gd name="adj1" fmla="val 0"/>
              <a:gd name="adj2" fmla="val 13282"/>
              <a:gd name="adj3" fmla="val 100000"/>
              <a:gd name="adj4" fmla="val 6019"/>
            </a:avLst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/>
            <a:endParaRPr lang="zh-CN" altLang="en-US" sz="1600" dirty="0">
              <a:ea typeface="宋体" panose="02010600030101010101" pitchFamily="2" charset="-122"/>
            </a:endParaRPr>
          </a:p>
        </p:txBody>
      </p:sp>
      <p:sp>
        <p:nvSpPr>
          <p:cNvPr id="38925" name="Text Box 13"/>
          <p:cNvSpPr txBox="1"/>
          <p:nvPr/>
        </p:nvSpPr>
        <p:spPr>
          <a:xfrm>
            <a:off x="914400" y="3702050"/>
            <a:ext cx="547688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>
              <a:buNone/>
            </a:pPr>
            <a:r>
              <a:rPr lang="el-GR" altLang="zh-CN" sz="3600" dirty="0">
                <a:ea typeface="宋体" panose="02010600030101010101" pitchFamily="2" charset="-122"/>
              </a:rPr>
              <a:t>σ</a:t>
            </a:r>
            <a:r>
              <a:rPr lang="en-US" altLang="zh-CN" sz="2400" baseline="-25000" dirty="0">
                <a:ea typeface="宋体" panose="02010600030101010101" pitchFamily="2" charset="-122"/>
              </a:rPr>
              <a:t>2</a:t>
            </a:r>
            <a:endParaRPr lang="zh-CN" altLang="en-US" sz="2400" baseline="-25000" dirty="0">
              <a:ea typeface="宋体" panose="02010600030101010101" pitchFamily="2" charset="-122"/>
            </a:endParaRPr>
          </a:p>
        </p:txBody>
      </p:sp>
      <p:sp>
        <p:nvSpPr>
          <p:cNvPr id="38926" name="Text Box 14"/>
          <p:cNvSpPr txBox="1"/>
          <p:nvPr/>
        </p:nvSpPr>
        <p:spPr>
          <a:xfrm>
            <a:off x="2765425" y="4205288"/>
            <a:ext cx="4857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>
              <a:buNone/>
            </a:pPr>
            <a:r>
              <a:rPr lang="el-GR" altLang="zh-CN" dirty="0">
                <a:ea typeface="宋体" panose="02010600030101010101" pitchFamily="2" charset="-122"/>
              </a:rPr>
              <a:t>σ</a:t>
            </a:r>
            <a:r>
              <a:rPr lang="en-US" altLang="zh-CN" sz="1800" baseline="-25000" dirty="0">
                <a:ea typeface="宋体" panose="02010600030101010101" pitchFamily="2" charset="-122"/>
              </a:rPr>
              <a:t>1 </a:t>
            </a:r>
            <a:endParaRPr lang="zh-CN" altLang="en-US" sz="1800" baseline="-25000" dirty="0">
              <a:ea typeface="宋体" panose="02010600030101010101" pitchFamily="2" charset="-122"/>
            </a:endParaRPr>
          </a:p>
        </p:txBody>
      </p:sp>
      <p:sp>
        <p:nvSpPr>
          <p:cNvPr id="38927" name="AutoShape 15"/>
          <p:cNvSpPr/>
          <p:nvPr/>
        </p:nvSpPr>
        <p:spPr>
          <a:xfrm>
            <a:off x="3810000" y="4419600"/>
            <a:ext cx="304800" cy="152400"/>
          </a:xfrm>
          <a:prstGeom prst="rightArrowCallout">
            <a:avLst>
              <a:gd name="adj1" fmla="val 0"/>
              <a:gd name="adj2" fmla="val 13282"/>
              <a:gd name="adj3" fmla="val 100000"/>
              <a:gd name="adj4" fmla="val 6019"/>
            </a:avLst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/>
            <a:endParaRPr lang="zh-CN" altLang="en-US" sz="1600" dirty="0">
              <a:ea typeface="宋体" panose="02010600030101010101" pitchFamily="2" charset="-122"/>
            </a:endParaRPr>
          </a:p>
        </p:txBody>
      </p:sp>
      <p:sp>
        <p:nvSpPr>
          <p:cNvPr id="38928" name="Text Box 18"/>
          <p:cNvSpPr txBox="1"/>
          <p:nvPr/>
        </p:nvSpPr>
        <p:spPr>
          <a:xfrm>
            <a:off x="900113" y="4616450"/>
            <a:ext cx="547687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>
              <a:buNone/>
            </a:pPr>
            <a:r>
              <a:rPr lang="el-GR" altLang="zh-CN" sz="3600" dirty="0">
                <a:ea typeface="宋体" panose="02010600030101010101" pitchFamily="2" charset="-122"/>
              </a:rPr>
              <a:t>σ</a:t>
            </a:r>
            <a:r>
              <a:rPr lang="en-US" altLang="zh-CN" sz="2400" baseline="-25000" dirty="0">
                <a:ea typeface="宋体" panose="02010600030101010101" pitchFamily="2" charset="-122"/>
              </a:rPr>
              <a:t>3</a:t>
            </a:r>
            <a:endParaRPr lang="zh-CN" altLang="en-US" sz="2400" baseline="-25000" dirty="0">
              <a:ea typeface="宋体" panose="02010600030101010101" pitchFamily="2" charset="-122"/>
            </a:endParaRPr>
          </a:p>
        </p:txBody>
      </p:sp>
      <p:sp>
        <p:nvSpPr>
          <p:cNvPr id="38929" name="Text Box 19"/>
          <p:cNvSpPr txBox="1"/>
          <p:nvPr/>
        </p:nvSpPr>
        <p:spPr>
          <a:xfrm>
            <a:off x="2819400" y="5181600"/>
            <a:ext cx="5111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>
              <a:buNone/>
            </a:pPr>
            <a:r>
              <a:rPr lang="el-GR" altLang="zh-CN" dirty="0">
                <a:ea typeface="宋体" panose="02010600030101010101" pitchFamily="2" charset="-122"/>
              </a:rPr>
              <a:t>σ</a:t>
            </a:r>
            <a:r>
              <a:rPr lang="en-US" altLang="zh-CN" sz="1800" baseline="-25000" dirty="0">
                <a:ea typeface="宋体" panose="02010600030101010101" pitchFamily="2" charset="-122"/>
              </a:rPr>
              <a:t>2 </a:t>
            </a:r>
            <a:endParaRPr lang="zh-CN" altLang="en-US" sz="1800" baseline="-25000" dirty="0">
              <a:ea typeface="宋体" panose="02010600030101010101" pitchFamily="2" charset="-122"/>
            </a:endParaRPr>
          </a:p>
        </p:txBody>
      </p:sp>
      <p:sp>
        <p:nvSpPr>
          <p:cNvPr id="38930" name="AutoShape 20"/>
          <p:cNvSpPr/>
          <p:nvPr/>
        </p:nvSpPr>
        <p:spPr>
          <a:xfrm>
            <a:off x="3810000" y="5410200"/>
            <a:ext cx="304800" cy="152400"/>
          </a:xfrm>
          <a:prstGeom prst="rightArrowCallout">
            <a:avLst>
              <a:gd name="adj1" fmla="val 0"/>
              <a:gd name="adj2" fmla="val 13282"/>
              <a:gd name="adj3" fmla="val 100000"/>
              <a:gd name="adj4" fmla="val 6019"/>
            </a:avLst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/>
            <a:endParaRPr lang="zh-CN" altLang="en-US" sz="1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4" name="Rectangle 2"/>
          <p:cNvSpPr>
            <a:spLocks noGrp="1"/>
          </p:cNvSpPr>
          <p:nvPr>
            <p:ph idx="1" hasCustomPrompt="1"/>
          </p:nvPr>
        </p:nvSpPr>
        <p:spPr>
          <a:xfrm>
            <a:off x="685800" y="1524000"/>
            <a:ext cx="7772400" cy="4572000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How is 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conflict</a:t>
            </a:r>
            <a:r>
              <a:rPr lang="en-US" altLang="zh-CN" dirty="0">
                <a:ea typeface="宋体" panose="02010600030101010101" pitchFamily="2" charset="-122"/>
              </a:rPr>
              <a:t> resolved if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one symbol is mapped to different bindings</a:t>
            </a:r>
            <a:r>
              <a:rPr lang="en-US" altLang="zh-CN" dirty="0">
                <a:ea typeface="宋体" panose="02010600030101010101" pitchFamily="2" charset="-122"/>
              </a:rPr>
              <a:t>?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For example,     and { a    string} map a to int and string respectively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We want { a    string} to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take precedence according to the scoping rules</a:t>
            </a:r>
            <a:r>
              <a:rPr lang="en-US" altLang="zh-CN" dirty="0">
                <a:ea typeface="宋体" panose="02010600030101010101" pitchFamily="2" charset="-122"/>
              </a:rPr>
              <a:t> in real programming languages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X+Y and Y+X are not the same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bindings in the right hand table override those in the left 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0965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Scope Information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0966" name="Text Box 4"/>
          <p:cNvSpPr txBox="1"/>
          <p:nvPr/>
        </p:nvSpPr>
        <p:spPr>
          <a:xfrm>
            <a:off x="3375025" y="2300288"/>
            <a:ext cx="5111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>
              <a:buNone/>
            </a:pPr>
            <a:r>
              <a:rPr lang="el-GR" altLang="zh-CN" dirty="0">
                <a:ea typeface="宋体" panose="02010600030101010101" pitchFamily="2" charset="-122"/>
              </a:rPr>
              <a:t>σ</a:t>
            </a:r>
            <a:r>
              <a:rPr lang="en-US" altLang="zh-CN" sz="1800" baseline="-25000" dirty="0">
                <a:ea typeface="宋体" panose="02010600030101010101" pitchFamily="2" charset="-122"/>
              </a:rPr>
              <a:t>2 </a:t>
            </a:r>
            <a:endParaRPr lang="zh-CN" altLang="en-US" sz="1800" baseline="-25000" dirty="0">
              <a:ea typeface="宋体" panose="02010600030101010101" pitchFamily="2" charset="-122"/>
            </a:endParaRPr>
          </a:p>
        </p:txBody>
      </p:sp>
      <p:sp>
        <p:nvSpPr>
          <p:cNvPr id="40967" name="AutoShape 5"/>
          <p:cNvSpPr/>
          <p:nvPr/>
        </p:nvSpPr>
        <p:spPr>
          <a:xfrm>
            <a:off x="4953000" y="2514600"/>
            <a:ext cx="304800" cy="152400"/>
          </a:xfrm>
          <a:prstGeom prst="rightArrowCallout">
            <a:avLst>
              <a:gd name="adj1" fmla="val 0"/>
              <a:gd name="adj2" fmla="val 13282"/>
              <a:gd name="adj3" fmla="val 100000"/>
              <a:gd name="adj4" fmla="val 6019"/>
            </a:avLst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/>
            <a:endParaRPr lang="zh-CN" altLang="en-US" sz="1600" dirty="0">
              <a:ea typeface="宋体" panose="02010600030101010101" pitchFamily="2" charset="-122"/>
            </a:endParaRPr>
          </a:p>
        </p:txBody>
      </p:sp>
      <p:sp>
        <p:nvSpPr>
          <p:cNvPr id="40968" name="AutoShape 6"/>
          <p:cNvSpPr/>
          <p:nvPr/>
        </p:nvSpPr>
        <p:spPr>
          <a:xfrm>
            <a:off x="3200400" y="3352800"/>
            <a:ext cx="304800" cy="152400"/>
          </a:xfrm>
          <a:prstGeom prst="rightArrowCallout">
            <a:avLst>
              <a:gd name="adj1" fmla="val 0"/>
              <a:gd name="adj2" fmla="val 13282"/>
              <a:gd name="adj3" fmla="val 100000"/>
              <a:gd name="adj4" fmla="val 6019"/>
            </a:avLst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/>
            <a:endParaRPr lang="zh-CN" altLang="en-US" sz="1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2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Scope Information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3013" name="Text Box 4"/>
          <p:cNvSpPr txBox="1"/>
          <p:nvPr/>
        </p:nvSpPr>
        <p:spPr>
          <a:xfrm>
            <a:off x="5610225" y="1600200"/>
            <a:ext cx="4857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>
              <a:buNone/>
            </a:pPr>
            <a:r>
              <a:rPr lang="el-GR" altLang="zh-CN" dirty="0">
                <a:ea typeface="宋体" panose="02010600030101010101" pitchFamily="2" charset="-122"/>
              </a:rPr>
              <a:t>σ</a:t>
            </a:r>
            <a:r>
              <a:rPr lang="en-US" altLang="zh-CN" sz="1800" baseline="-25000" dirty="0">
                <a:ea typeface="宋体" panose="02010600030101010101" pitchFamily="2" charset="-122"/>
              </a:rPr>
              <a:t>1 </a:t>
            </a:r>
            <a:endParaRPr lang="zh-CN" altLang="en-US" sz="1800" baseline="-25000" dirty="0">
              <a:ea typeface="宋体" panose="02010600030101010101" pitchFamily="2" charset="-122"/>
            </a:endParaRPr>
          </a:p>
        </p:txBody>
      </p:sp>
      <p:sp>
        <p:nvSpPr>
          <p:cNvPr id="43014" name="Rectangle 7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78486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In line 6,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   is discarded and    is back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In line 7, identifies b can be looked up in 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In line 8, we discarded    and go back to 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3015" name="Text Box 9"/>
          <p:cNvSpPr txBox="1"/>
          <p:nvPr/>
        </p:nvSpPr>
        <p:spPr>
          <a:xfrm>
            <a:off x="2438400" y="1600200"/>
            <a:ext cx="5111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>
              <a:buNone/>
            </a:pPr>
            <a:r>
              <a:rPr lang="el-GR" altLang="zh-CN" dirty="0">
                <a:solidFill>
                  <a:srgbClr val="FF0000"/>
                </a:solidFill>
                <a:ea typeface="宋体" panose="02010600030101010101" pitchFamily="2" charset="-122"/>
              </a:rPr>
              <a:t>σ</a:t>
            </a:r>
            <a:r>
              <a:rPr lang="en-US" altLang="zh-CN" sz="1800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3 </a:t>
            </a:r>
            <a:endParaRPr lang="en-US" altLang="zh-CN" sz="1800" baseline="-25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3016" name="Text Box 11"/>
          <p:cNvSpPr txBox="1"/>
          <p:nvPr/>
        </p:nvSpPr>
        <p:spPr>
          <a:xfrm>
            <a:off x="7620000" y="2133600"/>
            <a:ext cx="4857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>
              <a:buNone/>
            </a:pPr>
            <a:r>
              <a:rPr lang="el-GR" altLang="zh-CN" dirty="0">
                <a:ea typeface="宋体" panose="02010600030101010101" pitchFamily="2" charset="-122"/>
              </a:rPr>
              <a:t>σ</a:t>
            </a:r>
            <a:r>
              <a:rPr lang="en-US" altLang="zh-CN" sz="1800" baseline="-25000" dirty="0">
                <a:ea typeface="宋体" panose="02010600030101010101" pitchFamily="2" charset="-122"/>
              </a:rPr>
              <a:t>1 </a:t>
            </a:r>
            <a:endParaRPr lang="zh-CN" altLang="en-US" sz="1800" baseline="-25000" dirty="0">
              <a:ea typeface="宋体" panose="02010600030101010101" pitchFamily="2" charset="-122"/>
            </a:endParaRPr>
          </a:p>
        </p:txBody>
      </p:sp>
      <p:sp>
        <p:nvSpPr>
          <p:cNvPr id="43017" name="Text Box 12"/>
          <p:cNvSpPr txBox="1"/>
          <p:nvPr/>
        </p:nvSpPr>
        <p:spPr>
          <a:xfrm>
            <a:off x="4648200" y="2605088"/>
            <a:ext cx="4857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>
              <a:buNone/>
            </a:pPr>
            <a:r>
              <a:rPr lang="el-GR" altLang="zh-CN" dirty="0">
                <a:ea typeface="宋体" panose="02010600030101010101" pitchFamily="2" charset="-122"/>
              </a:rPr>
              <a:t>σ</a:t>
            </a:r>
            <a:r>
              <a:rPr lang="en-US" altLang="zh-CN" sz="1800" baseline="-25000" dirty="0">
                <a:ea typeface="宋体" panose="02010600030101010101" pitchFamily="2" charset="-122"/>
              </a:rPr>
              <a:t>1 </a:t>
            </a:r>
            <a:endParaRPr lang="zh-CN" altLang="en-US" sz="1800" baseline="-25000" dirty="0">
              <a:ea typeface="宋体" panose="02010600030101010101" pitchFamily="2" charset="-122"/>
            </a:endParaRPr>
          </a:p>
        </p:txBody>
      </p:sp>
      <p:sp>
        <p:nvSpPr>
          <p:cNvPr id="43018" name="Text Box 13"/>
          <p:cNvSpPr txBox="1"/>
          <p:nvPr/>
        </p:nvSpPr>
        <p:spPr>
          <a:xfrm>
            <a:off x="7489825" y="2605088"/>
            <a:ext cx="5111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>
              <a:buNone/>
            </a:pPr>
            <a:r>
              <a:rPr lang="el-GR" altLang="zh-CN" dirty="0">
                <a:ea typeface="宋体" panose="02010600030101010101" pitchFamily="2" charset="-122"/>
              </a:rPr>
              <a:t>σ</a:t>
            </a:r>
            <a:r>
              <a:rPr lang="en-US" altLang="zh-CN" sz="1800" baseline="-25000" dirty="0">
                <a:ea typeface="宋体" panose="02010600030101010101" pitchFamily="2" charset="-122"/>
              </a:rPr>
              <a:t>0 </a:t>
            </a:r>
            <a:endParaRPr lang="zh-CN" altLang="en-US" sz="1800" baseline="-25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日期占位符 3"/>
          <p:cNvSpPr txBox="1">
            <a:spLocks noGrp="1"/>
          </p:cNvSpPr>
          <p:nvPr>
            <p:ph type="dt" sz="half" idx="2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kern="12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kern="12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5" name="灯片编号占位符 5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197" name="Rectangle 3"/>
          <p:cNvSpPr/>
          <p:nvPr/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/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198" name="Rectangle 4"/>
          <p:cNvSpPr/>
          <p:nvPr/>
        </p:nvSpPr>
        <p:spPr>
          <a:xfrm>
            <a:off x="5334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/>
            <a:r>
              <a:rPr lang="en-US" altLang="zh-CN" dirty="0">
                <a:ea typeface="宋体" panose="02010600030101010101" pitchFamily="2" charset="-122"/>
              </a:rPr>
              <a:t>CFG and its semantic actions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42900" lvl="0" indent="-342900"/>
            <a:r>
              <a:rPr lang="en-US" altLang="zh-CN" dirty="0">
                <a:ea typeface="宋体" panose="02010600030101010101" pitchFamily="2" charset="-122"/>
              </a:rPr>
              <a:t>E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 E</a:t>
            </a:r>
            <a:r>
              <a:rPr lang="en-US" altLang="zh-CN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+ T 	{ E.val = E</a:t>
            </a:r>
            <a:r>
              <a:rPr lang="en-US" altLang="zh-CN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.val + T.val }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342900" lvl="0" indent="-342900"/>
            <a:r>
              <a:rPr lang="en-US" altLang="zh-CN" dirty="0">
                <a:ea typeface="宋体" panose="02010600030101010101" pitchFamily="2" charset="-122"/>
              </a:rPr>
              <a:t>E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 E</a:t>
            </a:r>
            <a:r>
              <a:rPr lang="en-US" altLang="zh-CN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– T 	{ E.val = E</a:t>
            </a:r>
            <a:r>
              <a:rPr lang="en-US" altLang="zh-CN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.val - T.val }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342900" lvl="0" indent="-342900"/>
            <a:r>
              <a:rPr lang="en-US" altLang="zh-CN" dirty="0">
                <a:ea typeface="宋体" panose="02010600030101010101" pitchFamily="2" charset="-122"/>
              </a:rPr>
              <a:t>E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 T	     	{ E.val = T.val }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342900" lvl="0" indent="-342900"/>
            <a:r>
              <a:rPr lang="en-US" altLang="zh-CN" dirty="0">
                <a:ea typeface="宋体" panose="02010600030101010101" pitchFamily="2" charset="-122"/>
              </a:rPr>
              <a:t>T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 (E)	     	{ T.val = E.val }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342900" lvl="0" indent="-342900"/>
            <a:r>
              <a:rPr lang="en-US" altLang="zh-CN" dirty="0">
                <a:ea typeface="宋体" panose="02010600030101010101" pitchFamily="2" charset="-122"/>
              </a:rPr>
              <a:t>T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 num    	{ T.val = num.val }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60" name="Rectangle 2"/>
          <p:cNvSpPr>
            <a:spLocks noGrp="1"/>
          </p:cNvSpPr>
          <p:nvPr>
            <p:ph idx="1" hasCustomPrompt="1"/>
          </p:nvPr>
        </p:nvSpPr>
        <p:spPr>
          <a:xfrm>
            <a:off x="685800" y="1600200"/>
            <a:ext cx="7772400" cy="45720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Functional style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Keep the environment   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while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creating the new     and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5061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Mechanisms to Implement the Scoping Rules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5062" name="Text Box 4"/>
          <p:cNvSpPr txBox="1"/>
          <p:nvPr/>
        </p:nvSpPr>
        <p:spPr>
          <a:xfrm>
            <a:off x="4572000" y="2071688"/>
            <a:ext cx="4857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>
              <a:buNone/>
            </a:pPr>
            <a:r>
              <a:rPr lang="el-GR" altLang="zh-CN" dirty="0">
                <a:ea typeface="宋体" panose="02010600030101010101" pitchFamily="2" charset="-122"/>
              </a:rPr>
              <a:t>σ</a:t>
            </a:r>
            <a:r>
              <a:rPr lang="en-US" altLang="zh-CN" sz="1800" baseline="-25000" dirty="0">
                <a:ea typeface="宋体" panose="02010600030101010101" pitchFamily="2" charset="-122"/>
              </a:rPr>
              <a:t>1 </a:t>
            </a:r>
            <a:endParaRPr lang="zh-CN" altLang="en-US" sz="1800" baseline="-25000" dirty="0">
              <a:ea typeface="宋体" panose="02010600030101010101" pitchFamily="2" charset="-122"/>
            </a:endParaRPr>
          </a:p>
        </p:txBody>
      </p:sp>
      <p:sp>
        <p:nvSpPr>
          <p:cNvPr id="45063" name="Text Box 5"/>
          <p:cNvSpPr txBox="1"/>
          <p:nvPr/>
        </p:nvSpPr>
        <p:spPr>
          <a:xfrm>
            <a:off x="3886200" y="2514600"/>
            <a:ext cx="5111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>
              <a:buNone/>
            </a:pPr>
            <a:r>
              <a:rPr lang="el-GR" altLang="zh-CN" dirty="0">
                <a:ea typeface="宋体" panose="02010600030101010101" pitchFamily="2" charset="-122"/>
              </a:rPr>
              <a:t>σ</a:t>
            </a:r>
            <a:r>
              <a:rPr lang="en-US" altLang="zh-CN" sz="1800" baseline="-25000" dirty="0">
                <a:ea typeface="宋体" panose="02010600030101010101" pitchFamily="2" charset="-122"/>
              </a:rPr>
              <a:t>2 </a:t>
            </a:r>
            <a:endParaRPr lang="zh-CN" altLang="en-US" sz="1800" baseline="-25000" dirty="0">
              <a:ea typeface="宋体" panose="02010600030101010101" pitchFamily="2" charset="-122"/>
            </a:endParaRPr>
          </a:p>
        </p:txBody>
      </p:sp>
      <p:sp>
        <p:nvSpPr>
          <p:cNvPr id="45064" name="Text Box 6"/>
          <p:cNvSpPr txBox="1"/>
          <p:nvPr/>
        </p:nvSpPr>
        <p:spPr>
          <a:xfrm>
            <a:off x="4772025" y="2514600"/>
            <a:ext cx="6175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>
              <a:buNone/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l-GR" altLang="zh-CN" dirty="0">
                <a:ea typeface="宋体" panose="02010600030101010101" pitchFamily="2" charset="-122"/>
              </a:rPr>
              <a:t>σ</a:t>
            </a:r>
            <a:r>
              <a:rPr lang="en-US" altLang="zh-CN" sz="1800" baseline="-25000" dirty="0">
                <a:ea typeface="宋体" panose="02010600030101010101" pitchFamily="2" charset="-122"/>
              </a:rPr>
              <a:t>3 </a:t>
            </a:r>
            <a:endParaRPr lang="zh-CN" altLang="en-US" sz="1800" baseline="-25000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64285" y="3200400"/>
            <a:ext cx="63493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/>
              <a:t>即被修改过的旧的</a:t>
            </a:r>
            <a:r>
              <a:rPr lang="en-US" altLang="zh-CN" sz="1800"/>
              <a:t>environment</a:t>
            </a:r>
            <a:r>
              <a:rPr lang="zh-CN" altLang="en-US" sz="1800"/>
              <a:t>会被一直保存而不会被直接舍弃</a:t>
            </a:r>
            <a:endParaRPr lang="zh-CN" altLang="en-US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8" name="Rectangle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382000" cy="4572000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Imperative style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Modify    until it becomes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Destructive update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Destroys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While      exists, we cannot look things up in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Undo </a:t>
            </a:r>
            <a:r>
              <a:rPr lang="en-US" altLang="zh-CN" dirty="0">
                <a:ea typeface="宋体" panose="02010600030101010101" pitchFamily="2" charset="-122"/>
              </a:rPr>
              <a:t>the modification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When      are done 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There is a single global environment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Which becomes    ,    ,    ,    ,    ,     at different time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An “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undo stack</a:t>
            </a:r>
            <a:r>
              <a:rPr lang="en-US" altLang="zh-CN" dirty="0">
                <a:ea typeface="宋体" panose="02010600030101010101" pitchFamily="2" charset="-122"/>
              </a:rPr>
              <a:t>” with enough information to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remove the destructive updates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7109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Mechanisms to Implement the Scoping Rules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7110" name="Text Box 4"/>
          <p:cNvSpPr txBox="1"/>
          <p:nvPr/>
        </p:nvSpPr>
        <p:spPr>
          <a:xfrm>
            <a:off x="2286000" y="1981200"/>
            <a:ext cx="4857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>
              <a:buNone/>
            </a:pPr>
            <a:r>
              <a:rPr lang="el-GR" altLang="zh-CN" dirty="0">
                <a:ea typeface="宋体" panose="02010600030101010101" pitchFamily="2" charset="-122"/>
              </a:rPr>
              <a:t>σ</a:t>
            </a:r>
            <a:r>
              <a:rPr lang="en-US" altLang="zh-CN" sz="1800" baseline="-25000" dirty="0">
                <a:ea typeface="宋体" panose="02010600030101010101" pitchFamily="2" charset="-122"/>
              </a:rPr>
              <a:t>1 </a:t>
            </a:r>
            <a:endParaRPr lang="zh-CN" altLang="en-US" sz="1800" baseline="-25000" dirty="0">
              <a:ea typeface="宋体" panose="02010600030101010101" pitchFamily="2" charset="-122"/>
            </a:endParaRPr>
          </a:p>
        </p:txBody>
      </p:sp>
      <p:sp>
        <p:nvSpPr>
          <p:cNvPr id="47111" name="Text Box 5"/>
          <p:cNvSpPr txBox="1"/>
          <p:nvPr/>
        </p:nvSpPr>
        <p:spPr>
          <a:xfrm>
            <a:off x="4899025" y="1981200"/>
            <a:ext cx="5111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>
              <a:buNone/>
            </a:pPr>
            <a:r>
              <a:rPr lang="el-GR" altLang="zh-CN" dirty="0">
                <a:ea typeface="宋体" panose="02010600030101010101" pitchFamily="2" charset="-122"/>
              </a:rPr>
              <a:t>σ</a:t>
            </a:r>
            <a:r>
              <a:rPr lang="en-US" altLang="zh-CN" sz="1800" baseline="-25000" dirty="0">
                <a:ea typeface="宋体" panose="02010600030101010101" pitchFamily="2" charset="-122"/>
              </a:rPr>
              <a:t>2 </a:t>
            </a:r>
            <a:endParaRPr lang="zh-CN" altLang="en-US" sz="1800" baseline="-25000" dirty="0">
              <a:ea typeface="宋体" panose="02010600030101010101" pitchFamily="2" charset="-122"/>
            </a:endParaRPr>
          </a:p>
        </p:txBody>
      </p:sp>
      <p:sp>
        <p:nvSpPr>
          <p:cNvPr id="47112" name="Text Box 6"/>
          <p:cNvSpPr txBox="1"/>
          <p:nvPr/>
        </p:nvSpPr>
        <p:spPr>
          <a:xfrm>
            <a:off x="2667000" y="2757488"/>
            <a:ext cx="59213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>
              <a:buNone/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l-GR" altLang="zh-CN" dirty="0">
                <a:ea typeface="宋体" panose="02010600030101010101" pitchFamily="2" charset="-122"/>
              </a:rPr>
              <a:t>σ</a:t>
            </a:r>
            <a:r>
              <a:rPr lang="en-US" altLang="zh-CN" sz="1800" baseline="-25000" dirty="0">
                <a:ea typeface="宋体" panose="02010600030101010101" pitchFamily="2" charset="-122"/>
              </a:rPr>
              <a:t>1 </a:t>
            </a:r>
            <a:endParaRPr lang="zh-CN" altLang="en-US" sz="1800" baseline="-25000" dirty="0">
              <a:ea typeface="宋体" panose="02010600030101010101" pitchFamily="2" charset="-122"/>
            </a:endParaRPr>
          </a:p>
        </p:txBody>
      </p:sp>
      <p:sp>
        <p:nvSpPr>
          <p:cNvPr id="47113" name="Text Box 7"/>
          <p:cNvSpPr txBox="1"/>
          <p:nvPr/>
        </p:nvSpPr>
        <p:spPr>
          <a:xfrm>
            <a:off x="2278063" y="3062288"/>
            <a:ext cx="617537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>
              <a:buNone/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l-GR" altLang="zh-CN" dirty="0">
                <a:ea typeface="宋体" panose="02010600030101010101" pitchFamily="2" charset="-122"/>
              </a:rPr>
              <a:t>σ</a:t>
            </a:r>
            <a:r>
              <a:rPr lang="en-US" altLang="zh-CN" sz="1800" baseline="-25000" dirty="0">
                <a:ea typeface="宋体" panose="02010600030101010101" pitchFamily="2" charset="-122"/>
              </a:rPr>
              <a:t>2 </a:t>
            </a:r>
            <a:endParaRPr lang="zh-CN" altLang="en-US" sz="1800" baseline="-25000" dirty="0">
              <a:ea typeface="宋体" panose="02010600030101010101" pitchFamily="2" charset="-122"/>
            </a:endParaRPr>
          </a:p>
        </p:txBody>
      </p:sp>
      <p:sp>
        <p:nvSpPr>
          <p:cNvPr id="47114" name="Text Box 8"/>
          <p:cNvSpPr txBox="1"/>
          <p:nvPr/>
        </p:nvSpPr>
        <p:spPr>
          <a:xfrm>
            <a:off x="6705600" y="3062288"/>
            <a:ext cx="59213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>
              <a:buNone/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l-GR" altLang="zh-CN" dirty="0">
                <a:ea typeface="宋体" panose="02010600030101010101" pitchFamily="2" charset="-122"/>
              </a:rPr>
              <a:t>σ</a:t>
            </a:r>
            <a:r>
              <a:rPr lang="en-US" altLang="zh-CN" sz="1800" baseline="-25000" dirty="0">
                <a:ea typeface="宋体" panose="02010600030101010101" pitchFamily="2" charset="-122"/>
              </a:rPr>
              <a:t>1 </a:t>
            </a:r>
            <a:endParaRPr lang="zh-CN" altLang="en-US" sz="1800" baseline="-25000" dirty="0">
              <a:ea typeface="宋体" panose="02010600030101010101" pitchFamily="2" charset="-122"/>
            </a:endParaRPr>
          </a:p>
        </p:txBody>
      </p:sp>
      <p:sp>
        <p:nvSpPr>
          <p:cNvPr id="47115" name="Text Box 9"/>
          <p:cNvSpPr txBox="1"/>
          <p:nvPr/>
        </p:nvSpPr>
        <p:spPr>
          <a:xfrm>
            <a:off x="2278063" y="3810000"/>
            <a:ext cx="61753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>
              <a:buNone/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l-GR" altLang="zh-CN" dirty="0">
                <a:ea typeface="宋体" panose="02010600030101010101" pitchFamily="2" charset="-122"/>
              </a:rPr>
              <a:t>σ</a:t>
            </a:r>
            <a:r>
              <a:rPr lang="en-US" altLang="zh-CN" sz="1800" baseline="-25000" dirty="0">
                <a:ea typeface="宋体" panose="02010600030101010101" pitchFamily="2" charset="-122"/>
              </a:rPr>
              <a:t>2 </a:t>
            </a:r>
            <a:endParaRPr lang="zh-CN" altLang="en-US" sz="1800" baseline="-25000" dirty="0">
              <a:ea typeface="宋体" panose="02010600030101010101" pitchFamily="2" charset="-122"/>
            </a:endParaRPr>
          </a:p>
        </p:txBody>
      </p:sp>
      <p:sp>
        <p:nvSpPr>
          <p:cNvPr id="47116" name="Text Box 10"/>
          <p:cNvSpPr txBox="1"/>
          <p:nvPr/>
        </p:nvSpPr>
        <p:spPr>
          <a:xfrm>
            <a:off x="3344863" y="4662488"/>
            <a:ext cx="617537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>
              <a:buNone/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l-GR" altLang="zh-CN" dirty="0">
                <a:ea typeface="宋体" panose="02010600030101010101" pitchFamily="2" charset="-122"/>
              </a:rPr>
              <a:t>σ</a:t>
            </a:r>
            <a:r>
              <a:rPr lang="en-US" altLang="zh-CN" sz="1800" baseline="-25000" dirty="0">
                <a:ea typeface="宋体" panose="02010600030101010101" pitchFamily="2" charset="-122"/>
              </a:rPr>
              <a:t>0 </a:t>
            </a:r>
            <a:endParaRPr lang="zh-CN" altLang="en-US" sz="1800" baseline="-25000" dirty="0">
              <a:ea typeface="宋体" panose="02010600030101010101" pitchFamily="2" charset="-122"/>
            </a:endParaRPr>
          </a:p>
        </p:txBody>
      </p:sp>
      <p:sp>
        <p:nvSpPr>
          <p:cNvPr id="47117" name="Text Box 11"/>
          <p:cNvSpPr txBox="1"/>
          <p:nvPr/>
        </p:nvSpPr>
        <p:spPr>
          <a:xfrm>
            <a:off x="3827463" y="4662488"/>
            <a:ext cx="592137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>
              <a:buNone/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l-GR" altLang="zh-CN" dirty="0">
                <a:ea typeface="宋体" panose="02010600030101010101" pitchFamily="2" charset="-122"/>
              </a:rPr>
              <a:t>σ</a:t>
            </a:r>
            <a:r>
              <a:rPr lang="en-US" altLang="zh-CN" sz="1800" baseline="-25000" dirty="0">
                <a:ea typeface="宋体" panose="02010600030101010101" pitchFamily="2" charset="-122"/>
              </a:rPr>
              <a:t>1 </a:t>
            </a:r>
            <a:endParaRPr lang="zh-CN" altLang="en-US" sz="1800" baseline="-25000" dirty="0">
              <a:ea typeface="宋体" panose="02010600030101010101" pitchFamily="2" charset="-122"/>
            </a:endParaRPr>
          </a:p>
        </p:txBody>
      </p:sp>
      <p:sp>
        <p:nvSpPr>
          <p:cNvPr id="47118" name="Text Box 12"/>
          <p:cNvSpPr txBox="1"/>
          <p:nvPr/>
        </p:nvSpPr>
        <p:spPr>
          <a:xfrm>
            <a:off x="4259263" y="4648200"/>
            <a:ext cx="61753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>
              <a:buNone/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l-GR" altLang="zh-CN" dirty="0">
                <a:ea typeface="宋体" panose="02010600030101010101" pitchFamily="2" charset="-122"/>
              </a:rPr>
              <a:t>σ</a:t>
            </a:r>
            <a:r>
              <a:rPr lang="en-US" altLang="zh-CN" sz="1800" baseline="-25000" dirty="0">
                <a:ea typeface="宋体" panose="02010600030101010101" pitchFamily="2" charset="-122"/>
              </a:rPr>
              <a:t>2 </a:t>
            </a:r>
            <a:endParaRPr lang="zh-CN" altLang="en-US" sz="1800" baseline="-25000" dirty="0">
              <a:ea typeface="宋体" panose="02010600030101010101" pitchFamily="2" charset="-122"/>
            </a:endParaRPr>
          </a:p>
        </p:txBody>
      </p:sp>
      <p:sp>
        <p:nvSpPr>
          <p:cNvPr id="47119" name="Text Box 13"/>
          <p:cNvSpPr txBox="1"/>
          <p:nvPr/>
        </p:nvSpPr>
        <p:spPr>
          <a:xfrm>
            <a:off x="4716463" y="4648200"/>
            <a:ext cx="61753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>
              <a:buNone/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l-GR" altLang="zh-CN" dirty="0">
                <a:ea typeface="宋体" panose="02010600030101010101" pitchFamily="2" charset="-122"/>
              </a:rPr>
              <a:t>σ</a:t>
            </a:r>
            <a:r>
              <a:rPr lang="en-US" altLang="zh-CN" sz="1800" baseline="-25000" dirty="0">
                <a:ea typeface="宋体" panose="02010600030101010101" pitchFamily="2" charset="-122"/>
              </a:rPr>
              <a:t>3 </a:t>
            </a:r>
            <a:endParaRPr lang="zh-CN" altLang="en-US" sz="1800" baseline="-25000" dirty="0">
              <a:ea typeface="宋体" panose="02010600030101010101" pitchFamily="2" charset="-122"/>
            </a:endParaRPr>
          </a:p>
        </p:txBody>
      </p:sp>
      <p:sp>
        <p:nvSpPr>
          <p:cNvPr id="47120" name="Text Box 14"/>
          <p:cNvSpPr txBox="1"/>
          <p:nvPr/>
        </p:nvSpPr>
        <p:spPr>
          <a:xfrm>
            <a:off x="5630863" y="4648200"/>
            <a:ext cx="61753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>
              <a:buNone/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l-GR" altLang="zh-CN" dirty="0">
                <a:ea typeface="宋体" panose="02010600030101010101" pitchFamily="2" charset="-122"/>
              </a:rPr>
              <a:t>σ</a:t>
            </a:r>
            <a:r>
              <a:rPr lang="en-US" altLang="zh-CN" sz="1800" baseline="-25000" dirty="0">
                <a:ea typeface="宋体" panose="02010600030101010101" pitchFamily="2" charset="-122"/>
              </a:rPr>
              <a:t>0 </a:t>
            </a:r>
            <a:endParaRPr lang="zh-CN" altLang="en-US" sz="1800" baseline="-25000" dirty="0">
              <a:ea typeface="宋体" panose="02010600030101010101" pitchFamily="2" charset="-122"/>
            </a:endParaRPr>
          </a:p>
        </p:txBody>
      </p:sp>
      <p:sp>
        <p:nvSpPr>
          <p:cNvPr id="47121" name="Text Box 15"/>
          <p:cNvSpPr txBox="1"/>
          <p:nvPr/>
        </p:nvSpPr>
        <p:spPr>
          <a:xfrm>
            <a:off x="5199063" y="4648200"/>
            <a:ext cx="59213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>
              <a:buNone/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l-GR" altLang="zh-CN" dirty="0">
                <a:ea typeface="宋体" panose="02010600030101010101" pitchFamily="2" charset="-122"/>
              </a:rPr>
              <a:t>σ</a:t>
            </a:r>
            <a:r>
              <a:rPr lang="en-US" altLang="zh-CN" sz="1800" baseline="-25000" dirty="0">
                <a:ea typeface="宋体" panose="02010600030101010101" pitchFamily="2" charset="-122"/>
              </a:rPr>
              <a:t>1 </a:t>
            </a:r>
            <a:endParaRPr lang="zh-CN" altLang="en-US" sz="1800" baseline="-25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6" name="Rectangle 2"/>
          <p:cNvSpPr>
            <a:spLocks noGrp="1"/>
          </p:cNvSpPr>
          <p:nvPr>
            <p:ph idx="1" hasCustomPrompt="1"/>
          </p:nvPr>
        </p:nvSpPr>
        <p:spPr>
          <a:xfrm>
            <a:off x="533400" y="1524000"/>
            <a:ext cx="7772400" cy="45720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When a symbol is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added to the environment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It is also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push into the undo stack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At the end of scope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Symbols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popped from the undo stack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Have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their latest binding removed from the environment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Their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previous binding restored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9157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Imperative style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4" name="Rectangle 2"/>
          <p:cNvSpPr>
            <a:spLocks noGrp="1"/>
          </p:cNvSpPr>
          <p:nvPr>
            <p:ph idx="1" hasCustomPrompt="1"/>
          </p:nvPr>
        </p:nvSpPr>
        <p:spPr>
          <a:xfrm>
            <a:off x="533400" y="1524000"/>
            <a:ext cx="7772400" cy="45720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Either the functional or imperative style of environment management can be used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regardless of whether the language being compiled or the implementation language of the compiler 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is a “functional” or “imperative” or “object oriented” language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51205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Implement the scoping rules 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2" name="Rectangle 2"/>
          <p:cNvSpPr>
            <a:spLocks noGrp="1"/>
          </p:cNvSpPr>
          <p:nvPr>
            <p:ph idx="1" hasCustomPrompt="1"/>
          </p:nvPr>
        </p:nvSpPr>
        <p:spPr>
          <a:xfrm>
            <a:off x="533400" y="1524000"/>
            <a:ext cx="8062913" cy="45720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In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some languages</a:t>
            </a:r>
            <a:r>
              <a:rPr lang="en-US" altLang="zh-CN" dirty="0">
                <a:ea typeface="宋体" panose="02010600030101010101" pitchFamily="2" charset="-122"/>
              </a:rPr>
              <a:t> there can be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several active environments</a:t>
            </a:r>
            <a:r>
              <a:rPr lang="en-US" altLang="zh-CN" dirty="0">
                <a:ea typeface="宋体" panose="02010600030101010101" pitchFamily="2" charset="-122"/>
              </a:rPr>
              <a:t> at once: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Each module, or class, or record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Has a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symbol table of its own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3253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Multiple Symbol Tables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4215" y="3752215"/>
            <a:ext cx="80441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对于一般语言而言，同一时刻一般只有一个</a:t>
            </a:r>
            <a:r>
              <a:rPr lang="en-US" altLang="zh-CN"/>
              <a:t>active enviroment</a:t>
            </a:r>
            <a:r>
              <a:rPr lang="zh-CN" altLang="en-US"/>
              <a:t>！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29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00" name="Rectangle 2"/>
          <p:cNvSpPr>
            <a:spLocks noGrp="1"/>
          </p:cNvSpPr>
          <p:nvPr>
            <p:ph idx="1" hasCustomPrompt="1"/>
          </p:nvPr>
        </p:nvSpPr>
        <p:spPr>
          <a:xfrm>
            <a:off x="533400" y="1524000"/>
            <a:ext cx="8062913" cy="4572000"/>
          </a:xfrm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structure M = struct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structure E = struct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	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val a = 5 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end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structure N = struct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	val b = 10 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	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val a = E.a + b 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end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structure D = struct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	val d =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E.a + N.a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end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end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01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Multiple Symbol Tables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5302" name="Rectangle 2"/>
          <p:cNvSpPr txBox="1"/>
          <p:nvPr/>
        </p:nvSpPr>
        <p:spPr>
          <a:xfrm>
            <a:off x="4495800" y="1524000"/>
            <a:ext cx="4038600" cy="4572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 = {a    int }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 = {E         }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 = {b    int, a    int}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 = {N         }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 = {d    int }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 = {D         }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=</a:t>
            </a:r>
            <a:r>
              <a:rPr lang="en-US" altLang="zh-CN" dirty="0">
                <a:ea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+</a:t>
            </a:r>
            <a:r>
              <a:rPr lang="en-US" altLang="zh-CN" dirty="0">
                <a:ea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+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5303" name="Text Box 4"/>
          <p:cNvSpPr txBox="1"/>
          <p:nvPr/>
        </p:nvSpPr>
        <p:spPr>
          <a:xfrm>
            <a:off x="4518025" y="1487488"/>
            <a:ext cx="4857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>
              <a:buNone/>
            </a:pPr>
            <a:r>
              <a:rPr lang="el-GR" altLang="zh-CN" dirty="0">
                <a:ea typeface="宋体" panose="02010600030101010101" pitchFamily="2" charset="-122"/>
              </a:rPr>
              <a:t>σ</a:t>
            </a:r>
            <a:r>
              <a:rPr lang="en-US" altLang="zh-CN" sz="1800" baseline="-25000" dirty="0">
                <a:ea typeface="宋体" panose="02010600030101010101" pitchFamily="2" charset="-122"/>
              </a:rPr>
              <a:t>1 </a:t>
            </a:r>
            <a:endParaRPr lang="zh-CN" altLang="en-US" sz="1800" baseline="-25000" dirty="0">
              <a:ea typeface="宋体" panose="02010600030101010101" pitchFamily="2" charset="-122"/>
            </a:endParaRPr>
          </a:p>
        </p:txBody>
      </p:sp>
      <p:sp>
        <p:nvSpPr>
          <p:cNvPr id="55304" name="Text Box 5"/>
          <p:cNvSpPr txBox="1"/>
          <p:nvPr/>
        </p:nvSpPr>
        <p:spPr>
          <a:xfrm>
            <a:off x="4518025" y="2006600"/>
            <a:ext cx="5111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>
              <a:buNone/>
            </a:pPr>
            <a:r>
              <a:rPr lang="el-GR" altLang="zh-CN" dirty="0">
                <a:ea typeface="宋体" panose="02010600030101010101" pitchFamily="2" charset="-122"/>
              </a:rPr>
              <a:t>σ</a:t>
            </a:r>
            <a:r>
              <a:rPr lang="en-US" altLang="zh-CN" sz="1800" baseline="-25000" dirty="0">
                <a:ea typeface="宋体" panose="02010600030101010101" pitchFamily="2" charset="-122"/>
              </a:rPr>
              <a:t>2 </a:t>
            </a:r>
            <a:endParaRPr lang="zh-CN" altLang="en-US" sz="1800" baseline="-25000" dirty="0">
              <a:ea typeface="宋体" panose="02010600030101010101" pitchFamily="2" charset="-122"/>
            </a:endParaRPr>
          </a:p>
        </p:txBody>
      </p:sp>
      <p:sp>
        <p:nvSpPr>
          <p:cNvPr id="55305" name="Text Box 6"/>
          <p:cNvSpPr txBox="1"/>
          <p:nvPr/>
        </p:nvSpPr>
        <p:spPr>
          <a:xfrm>
            <a:off x="4518025" y="3008313"/>
            <a:ext cx="5111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>
              <a:buNone/>
            </a:pPr>
            <a:r>
              <a:rPr lang="el-GR" altLang="zh-CN" dirty="0">
                <a:ea typeface="宋体" panose="02010600030101010101" pitchFamily="2" charset="-122"/>
              </a:rPr>
              <a:t>σ</a:t>
            </a:r>
            <a:r>
              <a:rPr lang="en-US" altLang="zh-CN" sz="1800" baseline="-25000" dirty="0">
                <a:ea typeface="宋体" panose="02010600030101010101" pitchFamily="2" charset="-122"/>
              </a:rPr>
              <a:t>3 </a:t>
            </a:r>
            <a:endParaRPr lang="zh-CN" altLang="en-US" sz="1800" baseline="-25000" dirty="0">
              <a:ea typeface="宋体" panose="02010600030101010101" pitchFamily="2" charset="-122"/>
            </a:endParaRPr>
          </a:p>
        </p:txBody>
      </p:sp>
      <p:sp>
        <p:nvSpPr>
          <p:cNvPr id="55306" name="Text Box 7"/>
          <p:cNvSpPr txBox="1"/>
          <p:nvPr/>
        </p:nvSpPr>
        <p:spPr>
          <a:xfrm>
            <a:off x="4518025" y="3556000"/>
            <a:ext cx="5111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>
              <a:buNone/>
            </a:pPr>
            <a:r>
              <a:rPr lang="el-GR" altLang="zh-CN" dirty="0">
                <a:ea typeface="宋体" panose="02010600030101010101" pitchFamily="2" charset="-122"/>
              </a:rPr>
              <a:t>σ</a:t>
            </a:r>
            <a:r>
              <a:rPr lang="en-US" altLang="zh-CN" sz="1800" baseline="-25000" dirty="0">
                <a:ea typeface="宋体" panose="02010600030101010101" pitchFamily="2" charset="-122"/>
              </a:rPr>
              <a:t>4 </a:t>
            </a:r>
            <a:endParaRPr lang="zh-CN" altLang="en-US" sz="1800" baseline="-25000" dirty="0">
              <a:ea typeface="宋体" panose="02010600030101010101" pitchFamily="2" charset="-122"/>
            </a:endParaRPr>
          </a:p>
        </p:txBody>
      </p:sp>
      <p:sp>
        <p:nvSpPr>
          <p:cNvPr id="55307" name="Text Box 8"/>
          <p:cNvSpPr txBox="1"/>
          <p:nvPr/>
        </p:nvSpPr>
        <p:spPr>
          <a:xfrm>
            <a:off x="4518025" y="4572000"/>
            <a:ext cx="5111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>
              <a:buNone/>
            </a:pPr>
            <a:r>
              <a:rPr lang="el-GR" altLang="zh-CN" dirty="0">
                <a:ea typeface="宋体" panose="02010600030101010101" pitchFamily="2" charset="-122"/>
              </a:rPr>
              <a:t>σ</a:t>
            </a:r>
            <a:r>
              <a:rPr lang="en-US" altLang="zh-CN" sz="1800" baseline="-25000" dirty="0">
                <a:ea typeface="宋体" panose="02010600030101010101" pitchFamily="2" charset="-122"/>
              </a:rPr>
              <a:t>5 </a:t>
            </a:r>
            <a:endParaRPr lang="zh-CN" altLang="en-US" sz="1800" baseline="-25000" dirty="0">
              <a:ea typeface="宋体" panose="02010600030101010101" pitchFamily="2" charset="-122"/>
            </a:endParaRPr>
          </a:p>
        </p:txBody>
      </p:sp>
      <p:sp>
        <p:nvSpPr>
          <p:cNvPr id="55308" name="Text Box 9"/>
          <p:cNvSpPr txBox="1"/>
          <p:nvPr/>
        </p:nvSpPr>
        <p:spPr>
          <a:xfrm>
            <a:off x="4518025" y="5119688"/>
            <a:ext cx="5111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>
              <a:buNone/>
            </a:pPr>
            <a:r>
              <a:rPr lang="el-GR" altLang="zh-CN" dirty="0">
                <a:ea typeface="宋体" panose="02010600030101010101" pitchFamily="2" charset="-122"/>
              </a:rPr>
              <a:t>σ</a:t>
            </a:r>
            <a:r>
              <a:rPr lang="en-US" altLang="zh-CN" sz="1800" baseline="-25000" dirty="0">
                <a:ea typeface="宋体" panose="02010600030101010101" pitchFamily="2" charset="-122"/>
              </a:rPr>
              <a:t>6 </a:t>
            </a:r>
            <a:endParaRPr lang="zh-CN" altLang="en-US" sz="1800" baseline="-25000" dirty="0">
              <a:ea typeface="宋体" panose="02010600030101010101" pitchFamily="2" charset="-122"/>
            </a:endParaRPr>
          </a:p>
        </p:txBody>
      </p:sp>
      <p:sp>
        <p:nvSpPr>
          <p:cNvPr id="55309" name="Text Box 10"/>
          <p:cNvSpPr txBox="1"/>
          <p:nvPr/>
        </p:nvSpPr>
        <p:spPr>
          <a:xfrm>
            <a:off x="4518025" y="5576888"/>
            <a:ext cx="46513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>
              <a:buNone/>
            </a:pPr>
            <a:r>
              <a:rPr lang="el-GR" altLang="zh-CN" dirty="0">
                <a:solidFill>
                  <a:srgbClr val="FF0000"/>
                </a:solidFill>
                <a:ea typeface="宋体" panose="02010600030101010101" pitchFamily="2" charset="-122"/>
              </a:rPr>
              <a:t>σ</a:t>
            </a:r>
            <a:r>
              <a:rPr lang="en-US" altLang="zh-CN" sz="1800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7</a:t>
            </a:r>
            <a:endParaRPr lang="en-US" altLang="zh-CN" sz="1800" baseline="-25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5310" name="Text Box 11"/>
          <p:cNvSpPr txBox="1"/>
          <p:nvPr/>
        </p:nvSpPr>
        <p:spPr>
          <a:xfrm>
            <a:off x="5105400" y="5545138"/>
            <a:ext cx="5111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>
              <a:buNone/>
            </a:pPr>
            <a:r>
              <a:rPr lang="el-GR" altLang="zh-CN" dirty="0">
                <a:solidFill>
                  <a:srgbClr val="FF0000"/>
                </a:solidFill>
                <a:ea typeface="宋体" panose="02010600030101010101" pitchFamily="2" charset="-122"/>
              </a:rPr>
              <a:t>σ</a:t>
            </a:r>
            <a:r>
              <a:rPr lang="en-US" altLang="zh-CN" sz="1800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2 </a:t>
            </a:r>
            <a:endParaRPr lang="en-US" altLang="zh-CN" sz="1800" baseline="-25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5311" name="Text Box 12"/>
          <p:cNvSpPr txBox="1"/>
          <p:nvPr/>
        </p:nvSpPr>
        <p:spPr>
          <a:xfrm>
            <a:off x="5667375" y="5545138"/>
            <a:ext cx="5111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>
              <a:buNone/>
            </a:pPr>
            <a:r>
              <a:rPr lang="el-GR" altLang="zh-CN" dirty="0">
                <a:solidFill>
                  <a:srgbClr val="FF0000"/>
                </a:solidFill>
                <a:ea typeface="宋体" panose="02010600030101010101" pitchFamily="2" charset="-122"/>
              </a:rPr>
              <a:t>σ</a:t>
            </a:r>
            <a:r>
              <a:rPr lang="en-US" altLang="zh-CN" sz="1800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4</a:t>
            </a:r>
            <a:r>
              <a:rPr lang="en-US" altLang="zh-CN" sz="1800" baseline="-25000" dirty="0">
                <a:ea typeface="宋体" panose="02010600030101010101" pitchFamily="2" charset="-122"/>
              </a:rPr>
              <a:t> </a:t>
            </a:r>
            <a:endParaRPr lang="zh-CN" altLang="en-US" sz="1800" baseline="-25000" dirty="0">
              <a:ea typeface="宋体" panose="02010600030101010101" pitchFamily="2" charset="-122"/>
            </a:endParaRPr>
          </a:p>
        </p:txBody>
      </p:sp>
      <p:sp>
        <p:nvSpPr>
          <p:cNvPr id="55312" name="Text Box 13"/>
          <p:cNvSpPr txBox="1"/>
          <p:nvPr/>
        </p:nvSpPr>
        <p:spPr>
          <a:xfrm>
            <a:off x="6324600" y="5545138"/>
            <a:ext cx="5111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>
              <a:buNone/>
            </a:pPr>
            <a:r>
              <a:rPr lang="el-GR" altLang="zh-CN" dirty="0">
                <a:solidFill>
                  <a:srgbClr val="FF0000"/>
                </a:solidFill>
                <a:ea typeface="宋体" panose="02010600030101010101" pitchFamily="2" charset="-122"/>
              </a:rPr>
              <a:t>σ</a:t>
            </a:r>
            <a:r>
              <a:rPr lang="en-US" altLang="zh-CN" sz="1800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6 </a:t>
            </a:r>
            <a:endParaRPr lang="en-US" altLang="zh-CN" sz="1800" baseline="-25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5313" name="Text Box 14"/>
          <p:cNvSpPr txBox="1"/>
          <p:nvPr/>
        </p:nvSpPr>
        <p:spPr>
          <a:xfrm>
            <a:off x="5972175" y="5073650"/>
            <a:ext cx="5111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>
              <a:buNone/>
            </a:pPr>
            <a:r>
              <a:rPr lang="el-GR" altLang="zh-CN" dirty="0">
                <a:ea typeface="宋体" panose="02010600030101010101" pitchFamily="2" charset="-122"/>
              </a:rPr>
              <a:t>σ</a:t>
            </a:r>
            <a:r>
              <a:rPr lang="en-US" altLang="zh-CN" sz="1800" baseline="-25000" dirty="0">
                <a:ea typeface="宋体" panose="02010600030101010101" pitchFamily="2" charset="-122"/>
              </a:rPr>
              <a:t>5 </a:t>
            </a:r>
            <a:endParaRPr lang="zh-CN" altLang="en-US" sz="1800" baseline="-25000" dirty="0">
              <a:ea typeface="宋体" panose="02010600030101010101" pitchFamily="2" charset="-122"/>
            </a:endParaRPr>
          </a:p>
        </p:txBody>
      </p:sp>
      <p:sp>
        <p:nvSpPr>
          <p:cNvPr id="55314" name="AutoShape 15"/>
          <p:cNvSpPr/>
          <p:nvPr/>
        </p:nvSpPr>
        <p:spPr>
          <a:xfrm>
            <a:off x="5591175" y="1746250"/>
            <a:ext cx="304800" cy="152400"/>
          </a:xfrm>
          <a:prstGeom prst="rightArrowCallout">
            <a:avLst>
              <a:gd name="adj1" fmla="val 0"/>
              <a:gd name="adj2" fmla="val 13282"/>
              <a:gd name="adj3" fmla="val 100000"/>
              <a:gd name="adj4" fmla="val 6019"/>
            </a:avLst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/>
            <a:endParaRPr lang="zh-CN" altLang="en-US" sz="1600" dirty="0">
              <a:ea typeface="宋体" panose="02010600030101010101" pitchFamily="2" charset="-122"/>
            </a:endParaRPr>
          </a:p>
        </p:txBody>
      </p:sp>
      <p:sp>
        <p:nvSpPr>
          <p:cNvPr id="55315" name="AutoShape 16"/>
          <p:cNvSpPr/>
          <p:nvPr/>
        </p:nvSpPr>
        <p:spPr>
          <a:xfrm>
            <a:off x="5667375" y="2203450"/>
            <a:ext cx="304800" cy="152400"/>
          </a:xfrm>
          <a:prstGeom prst="rightArrowCallout">
            <a:avLst>
              <a:gd name="adj1" fmla="val 0"/>
              <a:gd name="adj2" fmla="val 13282"/>
              <a:gd name="adj3" fmla="val 100000"/>
              <a:gd name="adj4" fmla="val 6019"/>
            </a:avLst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/>
            <a:endParaRPr lang="zh-CN" altLang="en-US" sz="1600" dirty="0">
              <a:ea typeface="宋体" panose="02010600030101010101" pitchFamily="2" charset="-122"/>
            </a:endParaRPr>
          </a:p>
        </p:txBody>
      </p:sp>
      <p:sp>
        <p:nvSpPr>
          <p:cNvPr id="55316" name="AutoShape 17"/>
          <p:cNvSpPr/>
          <p:nvPr/>
        </p:nvSpPr>
        <p:spPr>
          <a:xfrm>
            <a:off x="5591175" y="3281363"/>
            <a:ext cx="304800" cy="152400"/>
          </a:xfrm>
          <a:prstGeom prst="rightArrowCallout">
            <a:avLst>
              <a:gd name="adj1" fmla="val 0"/>
              <a:gd name="adj2" fmla="val 13282"/>
              <a:gd name="adj3" fmla="val 100000"/>
              <a:gd name="adj4" fmla="val 6019"/>
            </a:avLst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/>
            <a:endParaRPr lang="zh-CN" altLang="en-US" sz="1600" dirty="0">
              <a:ea typeface="宋体" panose="02010600030101010101" pitchFamily="2" charset="-122"/>
            </a:endParaRPr>
          </a:p>
        </p:txBody>
      </p:sp>
      <p:sp>
        <p:nvSpPr>
          <p:cNvPr id="55317" name="AutoShape 18"/>
          <p:cNvSpPr/>
          <p:nvPr/>
        </p:nvSpPr>
        <p:spPr>
          <a:xfrm>
            <a:off x="6886575" y="3281363"/>
            <a:ext cx="304800" cy="152400"/>
          </a:xfrm>
          <a:prstGeom prst="rightArrowCallout">
            <a:avLst>
              <a:gd name="adj1" fmla="val 0"/>
              <a:gd name="adj2" fmla="val 13282"/>
              <a:gd name="adj3" fmla="val 100000"/>
              <a:gd name="adj4" fmla="val 6019"/>
            </a:avLst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/>
            <a:endParaRPr lang="zh-CN" altLang="en-US" sz="1600" dirty="0">
              <a:ea typeface="宋体" panose="02010600030101010101" pitchFamily="2" charset="-122"/>
            </a:endParaRPr>
          </a:p>
        </p:txBody>
      </p:sp>
      <p:sp>
        <p:nvSpPr>
          <p:cNvPr id="55318" name="AutoShape 19"/>
          <p:cNvSpPr/>
          <p:nvPr/>
        </p:nvSpPr>
        <p:spPr>
          <a:xfrm>
            <a:off x="5667375" y="3738563"/>
            <a:ext cx="304800" cy="152400"/>
          </a:xfrm>
          <a:prstGeom prst="rightArrowCallout">
            <a:avLst>
              <a:gd name="adj1" fmla="val 0"/>
              <a:gd name="adj2" fmla="val 13282"/>
              <a:gd name="adj3" fmla="val 100000"/>
              <a:gd name="adj4" fmla="val 6019"/>
            </a:avLst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/>
            <a:endParaRPr lang="zh-CN" altLang="en-US" sz="1600" dirty="0">
              <a:ea typeface="宋体" panose="02010600030101010101" pitchFamily="2" charset="-122"/>
            </a:endParaRPr>
          </a:p>
        </p:txBody>
      </p:sp>
      <p:sp>
        <p:nvSpPr>
          <p:cNvPr id="55319" name="AutoShape 20"/>
          <p:cNvSpPr/>
          <p:nvPr/>
        </p:nvSpPr>
        <p:spPr>
          <a:xfrm>
            <a:off x="5591175" y="4845050"/>
            <a:ext cx="304800" cy="152400"/>
          </a:xfrm>
          <a:prstGeom prst="rightArrowCallout">
            <a:avLst>
              <a:gd name="adj1" fmla="val 0"/>
              <a:gd name="adj2" fmla="val 13282"/>
              <a:gd name="adj3" fmla="val 100000"/>
              <a:gd name="adj4" fmla="val 6019"/>
            </a:avLst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/>
            <a:endParaRPr lang="zh-CN" altLang="en-US" sz="1600" dirty="0">
              <a:ea typeface="宋体" panose="02010600030101010101" pitchFamily="2" charset="-122"/>
            </a:endParaRPr>
          </a:p>
        </p:txBody>
      </p:sp>
      <p:sp>
        <p:nvSpPr>
          <p:cNvPr id="55320" name="AutoShape 21"/>
          <p:cNvSpPr/>
          <p:nvPr/>
        </p:nvSpPr>
        <p:spPr>
          <a:xfrm>
            <a:off x="5667375" y="5302250"/>
            <a:ext cx="304800" cy="152400"/>
          </a:xfrm>
          <a:prstGeom prst="rightArrowCallout">
            <a:avLst>
              <a:gd name="adj1" fmla="val 0"/>
              <a:gd name="adj2" fmla="val 13282"/>
              <a:gd name="adj3" fmla="val 100000"/>
              <a:gd name="adj4" fmla="val 6019"/>
            </a:avLst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/>
            <a:endParaRPr lang="zh-CN" altLang="en-US" sz="1600" dirty="0">
              <a:ea typeface="宋体" panose="02010600030101010101" pitchFamily="2" charset="-122"/>
            </a:endParaRPr>
          </a:p>
        </p:txBody>
      </p:sp>
      <p:sp>
        <p:nvSpPr>
          <p:cNvPr id="55321" name="Text Box 22"/>
          <p:cNvSpPr txBox="1"/>
          <p:nvPr/>
        </p:nvSpPr>
        <p:spPr>
          <a:xfrm>
            <a:off x="5972175" y="3524250"/>
            <a:ext cx="5111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>
              <a:buNone/>
            </a:pPr>
            <a:r>
              <a:rPr lang="el-GR" altLang="zh-CN" dirty="0">
                <a:ea typeface="宋体" panose="02010600030101010101" pitchFamily="2" charset="-122"/>
              </a:rPr>
              <a:t>σ</a:t>
            </a:r>
            <a:r>
              <a:rPr lang="en-US" altLang="zh-CN" sz="1800" baseline="-25000" dirty="0">
                <a:ea typeface="宋体" panose="02010600030101010101" pitchFamily="2" charset="-122"/>
              </a:rPr>
              <a:t>3 </a:t>
            </a:r>
            <a:endParaRPr lang="zh-CN" altLang="en-US" sz="1800" baseline="-25000" dirty="0">
              <a:ea typeface="宋体" panose="02010600030101010101" pitchFamily="2" charset="-122"/>
            </a:endParaRPr>
          </a:p>
        </p:txBody>
      </p:sp>
      <p:sp>
        <p:nvSpPr>
          <p:cNvPr id="55322" name="Text Box 23"/>
          <p:cNvSpPr txBox="1"/>
          <p:nvPr/>
        </p:nvSpPr>
        <p:spPr>
          <a:xfrm>
            <a:off x="5972175" y="1974850"/>
            <a:ext cx="4857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>
              <a:buNone/>
            </a:pPr>
            <a:r>
              <a:rPr lang="el-GR" altLang="zh-CN" dirty="0">
                <a:solidFill>
                  <a:srgbClr val="FF0000"/>
                </a:solidFill>
                <a:ea typeface="宋体" panose="02010600030101010101" pitchFamily="2" charset="-122"/>
              </a:rPr>
              <a:t>σ</a:t>
            </a:r>
            <a:r>
              <a:rPr lang="en-US" altLang="zh-CN" sz="1800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1 </a:t>
            </a:r>
            <a:endParaRPr lang="en-US" altLang="zh-CN" sz="1800" baseline="-25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8" name="Rectangle 2"/>
          <p:cNvSpPr>
            <a:spLocks noGrp="1"/>
          </p:cNvSpPr>
          <p:nvPr>
            <p:ph idx="1" hasCustomPrompt="1"/>
          </p:nvPr>
        </p:nvSpPr>
        <p:spPr>
          <a:xfrm>
            <a:off x="533400" y="1524000"/>
            <a:ext cx="8001000" cy="45720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In ML, the N is compiled using environment    +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The D is compiled using    +    +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result of the analysis is { M       } 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7349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Multiple Symbol Tables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7350" name="Text Box 4"/>
          <p:cNvSpPr txBox="1"/>
          <p:nvPr/>
        </p:nvSpPr>
        <p:spPr>
          <a:xfrm>
            <a:off x="1165225" y="1905000"/>
            <a:ext cx="5111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>
              <a:buNone/>
            </a:pPr>
            <a:r>
              <a:rPr lang="el-GR" altLang="zh-CN" dirty="0">
                <a:ea typeface="宋体" panose="02010600030101010101" pitchFamily="2" charset="-122"/>
              </a:rPr>
              <a:t>σ</a:t>
            </a:r>
            <a:r>
              <a:rPr lang="en-US" altLang="zh-CN" sz="1800" baseline="-25000" dirty="0">
                <a:ea typeface="宋体" panose="02010600030101010101" pitchFamily="2" charset="-122"/>
              </a:rPr>
              <a:t>2 </a:t>
            </a:r>
            <a:endParaRPr lang="zh-CN" altLang="en-US" sz="1800" baseline="-25000" dirty="0">
              <a:ea typeface="宋体" panose="02010600030101010101" pitchFamily="2" charset="-122"/>
            </a:endParaRPr>
          </a:p>
        </p:txBody>
      </p:sp>
      <p:sp>
        <p:nvSpPr>
          <p:cNvPr id="57351" name="Text Box 5"/>
          <p:cNvSpPr txBox="1"/>
          <p:nvPr/>
        </p:nvSpPr>
        <p:spPr>
          <a:xfrm>
            <a:off x="8099425" y="1462088"/>
            <a:ext cx="5111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>
              <a:buNone/>
            </a:pPr>
            <a:r>
              <a:rPr lang="el-GR" altLang="zh-CN" dirty="0">
                <a:ea typeface="宋体" panose="02010600030101010101" pitchFamily="2" charset="-122"/>
              </a:rPr>
              <a:t>σ</a:t>
            </a:r>
            <a:r>
              <a:rPr lang="en-US" altLang="zh-CN" sz="1800" baseline="-25000" dirty="0">
                <a:ea typeface="宋体" panose="02010600030101010101" pitchFamily="2" charset="-122"/>
              </a:rPr>
              <a:t>0 </a:t>
            </a:r>
            <a:endParaRPr lang="zh-CN" altLang="en-US" sz="1800" baseline="-25000" dirty="0">
              <a:ea typeface="宋体" panose="02010600030101010101" pitchFamily="2" charset="-122"/>
            </a:endParaRPr>
          </a:p>
        </p:txBody>
      </p:sp>
      <p:sp>
        <p:nvSpPr>
          <p:cNvPr id="57352" name="Text Box 6"/>
          <p:cNvSpPr txBox="1"/>
          <p:nvPr/>
        </p:nvSpPr>
        <p:spPr>
          <a:xfrm>
            <a:off x="4899025" y="2438400"/>
            <a:ext cx="5111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>
              <a:buNone/>
            </a:pPr>
            <a:r>
              <a:rPr lang="el-GR" altLang="zh-CN" dirty="0">
                <a:ea typeface="宋体" panose="02010600030101010101" pitchFamily="2" charset="-122"/>
              </a:rPr>
              <a:t>σ</a:t>
            </a:r>
            <a:r>
              <a:rPr lang="en-US" altLang="zh-CN" sz="1800" baseline="-25000" dirty="0">
                <a:ea typeface="宋体" panose="02010600030101010101" pitchFamily="2" charset="-122"/>
              </a:rPr>
              <a:t>0 </a:t>
            </a:r>
            <a:endParaRPr lang="zh-CN" altLang="en-US" sz="1800" baseline="-25000" dirty="0">
              <a:ea typeface="宋体" panose="02010600030101010101" pitchFamily="2" charset="-122"/>
            </a:endParaRPr>
          </a:p>
        </p:txBody>
      </p:sp>
      <p:sp>
        <p:nvSpPr>
          <p:cNvPr id="57353" name="Text Box 7"/>
          <p:cNvSpPr txBox="1"/>
          <p:nvPr/>
        </p:nvSpPr>
        <p:spPr>
          <a:xfrm>
            <a:off x="5486400" y="2438400"/>
            <a:ext cx="5111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>
              <a:buNone/>
            </a:pPr>
            <a:r>
              <a:rPr lang="el-GR" altLang="zh-CN" dirty="0">
                <a:ea typeface="宋体" panose="02010600030101010101" pitchFamily="2" charset="-122"/>
              </a:rPr>
              <a:t>σ</a:t>
            </a:r>
            <a:r>
              <a:rPr lang="en-US" altLang="zh-CN" sz="1800" baseline="-25000" dirty="0">
                <a:ea typeface="宋体" panose="02010600030101010101" pitchFamily="2" charset="-122"/>
              </a:rPr>
              <a:t>2 </a:t>
            </a:r>
            <a:endParaRPr lang="zh-CN" altLang="en-US" sz="1800" baseline="-25000" dirty="0">
              <a:ea typeface="宋体" panose="02010600030101010101" pitchFamily="2" charset="-122"/>
            </a:endParaRPr>
          </a:p>
        </p:txBody>
      </p:sp>
      <p:sp>
        <p:nvSpPr>
          <p:cNvPr id="57354" name="Text Box 8"/>
          <p:cNvSpPr txBox="1"/>
          <p:nvPr/>
        </p:nvSpPr>
        <p:spPr>
          <a:xfrm>
            <a:off x="6019800" y="2438400"/>
            <a:ext cx="5111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>
              <a:buNone/>
            </a:pPr>
            <a:r>
              <a:rPr lang="el-GR" altLang="zh-CN" dirty="0">
                <a:ea typeface="宋体" panose="02010600030101010101" pitchFamily="2" charset="-122"/>
              </a:rPr>
              <a:t>σ</a:t>
            </a:r>
            <a:r>
              <a:rPr lang="en-US" altLang="zh-CN" sz="1800" baseline="-25000" dirty="0">
                <a:ea typeface="宋体" panose="02010600030101010101" pitchFamily="2" charset="-122"/>
              </a:rPr>
              <a:t>4 </a:t>
            </a:r>
            <a:endParaRPr lang="zh-CN" altLang="en-US" sz="1800" baseline="-25000" dirty="0">
              <a:ea typeface="宋体" panose="02010600030101010101" pitchFamily="2" charset="-122"/>
            </a:endParaRPr>
          </a:p>
        </p:txBody>
      </p:sp>
      <p:sp>
        <p:nvSpPr>
          <p:cNvPr id="57355" name="Text Box 9"/>
          <p:cNvSpPr txBox="1"/>
          <p:nvPr/>
        </p:nvSpPr>
        <p:spPr>
          <a:xfrm>
            <a:off x="6629400" y="2971800"/>
            <a:ext cx="51435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>
              <a:buNone/>
            </a:pPr>
            <a:r>
              <a:rPr lang="el-GR" altLang="zh-CN" dirty="0">
                <a:solidFill>
                  <a:srgbClr val="FF0000"/>
                </a:solidFill>
                <a:ea typeface="宋体" panose="02010600030101010101" pitchFamily="2" charset="-122"/>
              </a:rPr>
              <a:t>σ</a:t>
            </a:r>
            <a:r>
              <a:rPr lang="en-US" altLang="zh-CN" sz="1800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7</a:t>
            </a:r>
            <a:r>
              <a:rPr lang="en-US" altLang="zh-CN" sz="1800" baseline="-25000" dirty="0">
                <a:ea typeface="宋体" panose="02010600030101010101" pitchFamily="2" charset="-122"/>
              </a:rPr>
              <a:t> </a:t>
            </a:r>
            <a:endParaRPr lang="zh-CN" altLang="en-US" sz="1800" baseline="-25000" dirty="0">
              <a:ea typeface="宋体" panose="02010600030101010101" pitchFamily="2" charset="-122"/>
            </a:endParaRPr>
          </a:p>
        </p:txBody>
      </p:sp>
      <p:sp>
        <p:nvSpPr>
          <p:cNvPr id="57356" name="AutoShape 10"/>
          <p:cNvSpPr/>
          <p:nvPr/>
        </p:nvSpPr>
        <p:spPr>
          <a:xfrm>
            <a:off x="6324600" y="3200400"/>
            <a:ext cx="304800" cy="152400"/>
          </a:xfrm>
          <a:prstGeom prst="rightArrowCallout">
            <a:avLst>
              <a:gd name="adj1" fmla="val 0"/>
              <a:gd name="adj2" fmla="val 13282"/>
              <a:gd name="adj3" fmla="val 100000"/>
              <a:gd name="adj4" fmla="val 6019"/>
            </a:avLst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/>
            <a:endParaRPr lang="zh-CN" altLang="en-US" sz="1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6" name="Rectangle 2"/>
          <p:cNvSpPr>
            <a:spLocks noGrp="1"/>
          </p:cNvSpPr>
          <p:nvPr>
            <p:ph idx="1" hasCustomPrompt="1"/>
          </p:nvPr>
        </p:nvSpPr>
        <p:spPr>
          <a:xfrm>
            <a:off x="533400" y="1524000"/>
            <a:ext cx="8062913" cy="4572000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package M;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class E {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static int a = 5 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}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class N {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static int b = 10 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static int a =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E.a + D.d</a:t>
            </a:r>
            <a:r>
              <a:rPr lang="en-US" altLang="zh-CN" sz="2400" dirty="0">
                <a:ea typeface="宋体" panose="02010600030101010101" pitchFamily="2" charset="-122"/>
              </a:rPr>
              <a:t> 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}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class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400" dirty="0">
                <a:ea typeface="宋体" panose="02010600030101010101" pitchFamily="2" charset="-122"/>
              </a:rPr>
              <a:t> {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static int d = E.a + N.a 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}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59397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Multiple Symbol Tables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9398" name="Rectangle 2"/>
          <p:cNvSpPr txBox="1"/>
          <p:nvPr/>
        </p:nvSpPr>
        <p:spPr>
          <a:xfrm>
            <a:off x="4419600" y="1524000"/>
            <a:ext cx="4114800" cy="4572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 = {a    int }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 = {E         }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 = {b    int, a    int}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 = {N         }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 = {d    int }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 = {D         }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 =    +    +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9399" name="Text Box 4"/>
          <p:cNvSpPr txBox="1"/>
          <p:nvPr/>
        </p:nvSpPr>
        <p:spPr>
          <a:xfrm>
            <a:off x="4343400" y="1487488"/>
            <a:ext cx="4857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>
              <a:buNone/>
            </a:pPr>
            <a:r>
              <a:rPr lang="el-GR" altLang="zh-CN" dirty="0">
                <a:ea typeface="宋体" panose="02010600030101010101" pitchFamily="2" charset="-122"/>
              </a:rPr>
              <a:t>σ</a:t>
            </a:r>
            <a:r>
              <a:rPr lang="en-US" altLang="zh-CN" sz="1800" baseline="-25000" dirty="0">
                <a:ea typeface="宋体" panose="02010600030101010101" pitchFamily="2" charset="-122"/>
              </a:rPr>
              <a:t>1 </a:t>
            </a:r>
            <a:endParaRPr lang="zh-CN" altLang="en-US" sz="1800" baseline="-25000" dirty="0">
              <a:ea typeface="宋体" panose="02010600030101010101" pitchFamily="2" charset="-122"/>
            </a:endParaRPr>
          </a:p>
        </p:txBody>
      </p:sp>
      <p:sp>
        <p:nvSpPr>
          <p:cNvPr id="59400" name="Text Box 5"/>
          <p:cNvSpPr txBox="1"/>
          <p:nvPr/>
        </p:nvSpPr>
        <p:spPr>
          <a:xfrm>
            <a:off x="4343400" y="2006600"/>
            <a:ext cx="5111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>
              <a:buNone/>
            </a:pPr>
            <a:r>
              <a:rPr lang="el-GR" altLang="zh-CN" dirty="0">
                <a:ea typeface="宋体" panose="02010600030101010101" pitchFamily="2" charset="-122"/>
              </a:rPr>
              <a:t>σ</a:t>
            </a:r>
            <a:r>
              <a:rPr lang="en-US" altLang="zh-CN" sz="1800" baseline="-25000" dirty="0">
                <a:ea typeface="宋体" panose="02010600030101010101" pitchFamily="2" charset="-122"/>
              </a:rPr>
              <a:t>2 </a:t>
            </a:r>
            <a:endParaRPr lang="zh-CN" altLang="en-US" sz="1800" baseline="-25000" dirty="0">
              <a:ea typeface="宋体" panose="02010600030101010101" pitchFamily="2" charset="-122"/>
            </a:endParaRPr>
          </a:p>
        </p:txBody>
      </p:sp>
      <p:sp>
        <p:nvSpPr>
          <p:cNvPr id="59401" name="Text Box 6"/>
          <p:cNvSpPr txBox="1"/>
          <p:nvPr/>
        </p:nvSpPr>
        <p:spPr>
          <a:xfrm>
            <a:off x="4378325" y="2971800"/>
            <a:ext cx="5111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>
              <a:buNone/>
            </a:pPr>
            <a:r>
              <a:rPr lang="el-GR" altLang="zh-CN" dirty="0">
                <a:ea typeface="宋体" panose="02010600030101010101" pitchFamily="2" charset="-122"/>
              </a:rPr>
              <a:t>σ</a:t>
            </a:r>
            <a:r>
              <a:rPr lang="en-US" altLang="zh-CN" sz="1800" baseline="-25000" dirty="0">
                <a:ea typeface="宋体" panose="02010600030101010101" pitchFamily="2" charset="-122"/>
              </a:rPr>
              <a:t>3 </a:t>
            </a:r>
            <a:endParaRPr lang="zh-CN" altLang="en-US" sz="1800" baseline="-25000" dirty="0">
              <a:ea typeface="宋体" panose="02010600030101010101" pitchFamily="2" charset="-122"/>
            </a:endParaRPr>
          </a:p>
        </p:txBody>
      </p:sp>
      <p:sp>
        <p:nvSpPr>
          <p:cNvPr id="59402" name="Text Box 7"/>
          <p:cNvSpPr txBox="1"/>
          <p:nvPr/>
        </p:nvSpPr>
        <p:spPr>
          <a:xfrm>
            <a:off x="4378325" y="3519488"/>
            <a:ext cx="5111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>
              <a:buNone/>
            </a:pPr>
            <a:r>
              <a:rPr lang="el-GR" altLang="zh-CN" dirty="0">
                <a:ea typeface="宋体" panose="02010600030101010101" pitchFamily="2" charset="-122"/>
              </a:rPr>
              <a:t>σ</a:t>
            </a:r>
            <a:r>
              <a:rPr lang="en-US" altLang="zh-CN" sz="1800" baseline="-25000" dirty="0">
                <a:ea typeface="宋体" panose="02010600030101010101" pitchFamily="2" charset="-122"/>
              </a:rPr>
              <a:t>4 </a:t>
            </a:r>
            <a:endParaRPr lang="zh-CN" altLang="en-US" sz="1800" baseline="-25000" dirty="0">
              <a:ea typeface="宋体" panose="02010600030101010101" pitchFamily="2" charset="-122"/>
            </a:endParaRPr>
          </a:p>
        </p:txBody>
      </p:sp>
      <p:sp>
        <p:nvSpPr>
          <p:cNvPr id="59403" name="Text Box 8"/>
          <p:cNvSpPr txBox="1"/>
          <p:nvPr/>
        </p:nvSpPr>
        <p:spPr>
          <a:xfrm>
            <a:off x="4378325" y="4510088"/>
            <a:ext cx="5111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>
              <a:buNone/>
            </a:pPr>
            <a:r>
              <a:rPr lang="el-GR" altLang="zh-CN" dirty="0">
                <a:ea typeface="宋体" panose="02010600030101010101" pitchFamily="2" charset="-122"/>
              </a:rPr>
              <a:t>σ</a:t>
            </a:r>
            <a:r>
              <a:rPr lang="en-US" altLang="zh-CN" sz="1800" baseline="-25000" dirty="0">
                <a:ea typeface="宋体" panose="02010600030101010101" pitchFamily="2" charset="-122"/>
              </a:rPr>
              <a:t>5 </a:t>
            </a:r>
            <a:endParaRPr lang="zh-CN" altLang="en-US" sz="1800" baseline="-25000" dirty="0">
              <a:ea typeface="宋体" panose="02010600030101010101" pitchFamily="2" charset="-122"/>
            </a:endParaRPr>
          </a:p>
        </p:txBody>
      </p:sp>
      <p:sp>
        <p:nvSpPr>
          <p:cNvPr id="59404" name="Text Box 9"/>
          <p:cNvSpPr txBox="1"/>
          <p:nvPr/>
        </p:nvSpPr>
        <p:spPr>
          <a:xfrm>
            <a:off x="4378325" y="5057775"/>
            <a:ext cx="5111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>
              <a:buNone/>
            </a:pPr>
            <a:r>
              <a:rPr lang="el-GR" altLang="zh-CN" dirty="0">
                <a:ea typeface="宋体" panose="02010600030101010101" pitchFamily="2" charset="-122"/>
              </a:rPr>
              <a:t>σ</a:t>
            </a:r>
            <a:r>
              <a:rPr lang="en-US" altLang="zh-CN" sz="1800" baseline="-25000" dirty="0">
                <a:ea typeface="宋体" panose="02010600030101010101" pitchFamily="2" charset="-122"/>
              </a:rPr>
              <a:t>6 </a:t>
            </a:r>
            <a:endParaRPr lang="zh-CN" altLang="en-US" sz="1800" baseline="-25000" dirty="0">
              <a:ea typeface="宋体" panose="02010600030101010101" pitchFamily="2" charset="-122"/>
            </a:endParaRPr>
          </a:p>
        </p:txBody>
      </p:sp>
      <p:sp>
        <p:nvSpPr>
          <p:cNvPr id="59405" name="Text Box 10"/>
          <p:cNvSpPr txBox="1"/>
          <p:nvPr/>
        </p:nvSpPr>
        <p:spPr>
          <a:xfrm>
            <a:off x="4378325" y="5514975"/>
            <a:ext cx="4651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>
              <a:buNone/>
            </a:pPr>
            <a:r>
              <a:rPr lang="el-GR" altLang="zh-CN" dirty="0">
                <a:ea typeface="宋体" panose="02010600030101010101" pitchFamily="2" charset="-122"/>
              </a:rPr>
              <a:t>σ</a:t>
            </a:r>
            <a:r>
              <a:rPr lang="en-US" altLang="zh-CN" sz="1800" baseline="-25000" dirty="0">
                <a:ea typeface="宋体" panose="02010600030101010101" pitchFamily="2" charset="-122"/>
              </a:rPr>
              <a:t>7</a:t>
            </a:r>
            <a:endParaRPr lang="zh-CN" altLang="en-US" sz="1800" baseline="-25000" dirty="0">
              <a:ea typeface="宋体" panose="02010600030101010101" pitchFamily="2" charset="-122"/>
            </a:endParaRPr>
          </a:p>
        </p:txBody>
      </p:sp>
      <p:sp>
        <p:nvSpPr>
          <p:cNvPr id="59406" name="Text Box 11"/>
          <p:cNvSpPr txBox="1"/>
          <p:nvPr/>
        </p:nvSpPr>
        <p:spPr>
          <a:xfrm>
            <a:off x="5035550" y="5514975"/>
            <a:ext cx="5111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>
              <a:buNone/>
            </a:pPr>
            <a:r>
              <a:rPr lang="el-GR" altLang="zh-CN" dirty="0">
                <a:ea typeface="宋体" panose="02010600030101010101" pitchFamily="2" charset="-122"/>
              </a:rPr>
              <a:t>σ</a:t>
            </a:r>
            <a:r>
              <a:rPr lang="en-US" altLang="zh-CN" sz="1800" baseline="-25000" dirty="0">
                <a:ea typeface="宋体" panose="02010600030101010101" pitchFamily="2" charset="-122"/>
              </a:rPr>
              <a:t>2 </a:t>
            </a:r>
            <a:endParaRPr lang="zh-CN" altLang="en-US" sz="1800" baseline="-25000" dirty="0">
              <a:ea typeface="宋体" panose="02010600030101010101" pitchFamily="2" charset="-122"/>
            </a:endParaRPr>
          </a:p>
        </p:txBody>
      </p:sp>
      <p:sp>
        <p:nvSpPr>
          <p:cNvPr id="59407" name="Text Box 12"/>
          <p:cNvSpPr txBox="1"/>
          <p:nvPr/>
        </p:nvSpPr>
        <p:spPr>
          <a:xfrm>
            <a:off x="5597525" y="5514975"/>
            <a:ext cx="5111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>
              <a:buNone/>
            </a:pPr>
            <a:r>
              <a:rPr lang="el-GR" altLang="zh-CN" dirty="0">
                <a:ea typeface="宋体" panose="02010600030101010101" pitchFamily="2" charset="-122"/>
              </a:rPr>
              <a:t>σ</a:t>
            </a:r>
            <a:r>
              <a:rPr lang="en-US" altLang="zh-CN" sz="1800" baseline="-25000" dirty="0">
                <a:ea typeface="宋体" panose="02010600030101010101" pitchFamily="2" charset="-122"/>
              </a:rPr>
              <a:t>4 </a:t>
            </a:r>
            <a:endParaRPr lang="zh-CN" altLang="en-US" sz="1800" baseline="-25000" dirty="0">
              <a:ea typeface="宋体" panose="02010600030101010101" pitchFamily="2" charset="-122"/>
            </a:endParaRPr>
          </a:p>
        </p:txBody>
      </p:sp>
      <p:sp>
        <p:nvSpPr>
          <p:cNvPr id="59408" name="Text Box 13"/>
          <p:cNvSpPr txBox="1"/>
          <p:nvPr/>
        </p:nvSpPr>
        <p:spPr>
          <a:xfrm>
            <a:off x="6254750" y="5514975"/>
            <a:ext cx="5111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>
              <a:buNone/>
            </a:pPr>
            <a:r>
              <a:rPr lang="el-GR" altLang="zh-CN" dirty="0">
                <a:ea typeface="宋体" panose="02010600030101010101" pitchFamily="2" charset="-122"/>
              </a:rPr>
              <a:t>σ</a:t>
            </a:r>
            <a:r>
              <a:rPr lang="en-US" altLang="zh-CN" sz="1800" baseline="-25000" dirty="0">
                <a:ea typeface="宋体" panose="02010600030101010101" pitchFamily="2" charset="-122"/>
              </a:rPr>
              <a:t>6 </a:t>
            </a:r>
            <a:endParaRPr lang="zh-CN" altLang="en-US" sz="1800" baseline="-25000" dirty="0">
              <a:ea typeface="宋体" panose="02010600030101010101" pitchFamily="2" charset="-122"/>
            </a:endParaRPr>
          </a:p>
        </p:txBody>
      </p:sp>
      <p:sp>
        <p:nvSpPr>
          <p:cNvPr id="59409" name="Text Box 14"/>
          <p:cNvSpPr txBox="1"/>
          <p:nvPr/>
        </p:nvSpPr>
        <p:spPr>
          <a:xfrm>
            <a:off x="5902325" y="5043488"/>
            <a:ext cx="5111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>
              <a:buNone/>
            </a:pPr>
            <a:r>
              <a:rPr lang="el-GR" altLang="zh-CN" dirty="0">
                <a:ea typeface="宋体" panose="02010600030101010101" pitchFamily="2" charset="-122"/>
              </a:rPr>
              <a:t>σ</a:t>
            </a:r>
            <a:r>
              <a:rPr lang="en-US" altLang="zh-CN" sz="1800" baseline="-25000" dirty="0">
                <a:ea typeface="宋体" panose="02010600030101010101" pitchFamily="2" charset="-122"/>
              </a:rPr>
              <a:t>5 </a:t>
            </a:r>
            <a:endParaRPr lang="zh-CN" altLang="en-US" sz="1800" baseline="-25000" dirty="0">
              <a:ea typeface="宋体" panose="02010600030101010101" pitchFamily="2" charset="-122"/>
            </a:endParaRPr>
          </a:p>
        </p:txBody>
      </p:sp>
      <p:sp>
        <p:nvSpPr>
          <p:cNvPr id="59410" name="AutoShape 15"/>
          <p:cNvSpPr/>
          <p:nvPr/>
        </p:nvSpPr>
        <p:spPr>
          <a:xfrm>
            <a:off x="5486400" y="1778000"/>
            <a:ext cx="304800" cy="152400"/>
          </a:xfrm>
          <a:prstGeom prst="rightArrowCallout">
            <a:avLst>
              <a:gd name="adj1" fmla="val 0"/>
              <a:gd name="adj2" fmla="val 13282"/>
              <a:gd name="adj3" fmla="val 100000"/>
              <a:gd name="adj4" fmla="val 6019"/>
            </a:avLst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/>
            <a:endParaRPr lang="zh-CN" altLang="en-US" sz="1600" dirty="0">
              <a:ea typeface="宋体" panose="02010600030101010101" pitchFamily="2" charset="-122"/>
            </a:endParaRPr>
          </a:p>
        </p:txBody>
      </p:sp>
      <p:sp>
        <p:nvSpPr>
          <p:cNvPr id="59411" name="AutoShape 16"/>
          <p:cNvSpPr/>
          <p:nvPr/>
        </p:nvSpPr>
        <p:spPr>
          <a:xfrm>
            <a:off x="5562600" y="2235200"/>
            <a:ext cx="304800" cy="152400"/>
          </a:xfrm>
          <a:prstGeom prst="rightArrowCallout">
            <a:avLst>
              <a:gd name="adj1" fmla="val 0"/>
              <a:gd name="adj2" fmla="val 13282"/>
              <a:gd name="adj3" fmla="val 100000"/>
              <a:gd name="adj4" fmla="val 6019"/>
            </a:avLst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/>
            <a:endParaRPr lang="zh-CN" altLang="en-US" sz="1600" dirty="0">
              <a:ea typeface="宋体" panose="02010600030101010101" pitchFamily="2" charset="-122"/>
            </a:endParaRPr>
          </a:p>
        </p:txBody>
      </p:sp>
      <p:sp>
        <p:nvSpPr>
          <p:cNvPr id="59412" name="AutoShape 17"/>
          <p:cNvSpPr/>
          <p:nvPr/>
        </p:nvSpPr>
        <p:spPr>
          <a:xfrm>
            <a:off x="5521325" y="3276600"/>
            <a:ext cx="304800" cy="152400"/>
          </a:xfrm>
          <a:prstGeom prst="rightArrowCallout">
            <a:avLst>
              <a:gd name="adj1" fmla="val 0"/>
              <a:gd name="adj2" fmla="val 13282"/>
              <a:gd name="adj3" fmla="val 100000"/>
              <a:gd name="adj4" fmla="val 6019"/>
            </a:avLst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/>
            <a:endParaRPr lang="zh-CN" altLang="en-US" sz="1600" dirty="0">
              <a:ea typeface="宋体" panose="02010600030101010101" pitchFamily="2" charset="-122"/>
            </a:endParaRPr>
          </a:p>
        </p:txBody>
      </p:sp>
      <p:sp>
        <p:nvSpPr>
          <p:cNvPr id="59413" name="AutoShape 18"/>
          <p:cNvSpPr/>
          <p:nvPr/>
        </p:nvSpPr>
        <p:spPr>
          <a:xfrm>
            <a:off x="6816725" y="3276600"/>
            <a:ext cx="304800" cy="152400"/>
          </a:xfrm>
          <a:prstGeom prst="rightArrowCallout">
            <a:avLst>
              <a:gd name="adj1" fmla="val 0"/>
              <a:gd name="adj2" fmla="val 13282"/>
              <a:gd name="adj3" fmla="val 100000"/>
              <a:gd name="adj4" fmla="val 6019"/>
            </a:avLst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/>
            <a:endParaRPr lang="zh-CN" altLang="en-US" sz="1600" dirty="0">
              <a:ea typeface="宋体" panose="02010600030101010101" pitchFamily="2" charset="-122"/>
            </a:endParaRPr>
          </a:p>
        </p:txBody>
      </p:sp>
      <p:sp>
        <p:nvSpPr>
          <p:cNvPr id="59414" name="AutoShape 19"/>
          <p:cNvSpPr/>
          <p:nvPr/>
        </p:nvSpPr>
        <p:spPr>
          <a:xfrm>
            <a:off x="5597525" y="3733800"/>
            <a:ext cx="304800" cy="152400"/>
          </a:xfrm>
          <a:prstGeom prst="rightArrowCallout">
            <a:avLst>
              <a:gd name="adj1" fmla="val 0"/>
              <a:gd name="adj2" fmla="val 13282"/>
              <a:gd name="adj3" fmla="val 100000"/>
              <a:gd name="adj4" fmla="val 6019"/>
            </a:avLst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/>
            <a:endParaRPr lang="zh-CN" altLang="en-US" sz="1600" dirty="0">
              <a:ea typeface="宋体" panose="02010600030101010101" pitchFamily="2" charset="-122"/>
            </a:endParaRPr>
          </a:p>
        </p:txBody>
      </p:sp>
      <p:sp>
        <p:nvSpPr>
          <p:cNvPr id="59415" name="AutoShape 20"/>
          <p:cNvSpPr/>
          <p:nvPr/>
        </p:nvSpPr>
        <p:spPr>
          <a:xfrm>
            <a:off x="5521325" y="4814888"/>
            <a:ext cx="304800" cy="152400"/>
          </a:xfrm>
          <a:prstGeom prst="rightArrowCallout">
            <a:avLst>
              <a:gd name="adj1" fmla="val 0"/>
              <a:gd name="adj2" fmla="val 13282"/>
              <a:gd name="adj3" fmla="val 100000"/>
              <a:gd name="adj4" fmla="val 6019"/>
            </a:avLst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/>
            <a:endParaRPr lang="zh-CN" altLang="en-US" sz="1600" dirty="0">
              <a:ea typeface="宋体" panose="02010600030101010101" pitchFamily="2" charset="-122"/>
            </a:endParaRPr>
          </a:p>
        </p:txBody>
      </p:sp>
      <p:sp>
        <p:nvSpPr>
          <p:cNvPr id="59416" name="AutoShape 21"/>
          <p:cNvSpPr/>
          <p:nvPr/>
        </p:nvSpPr>
        <p:spPr>
          <a:xfrm>
            <a:off x="5597525" y="5272088"/>
            <a:ext cx="304800" cy="152400"/>
          </a:xfrm>
          <a:prstGeom prst="rightArrowCallout">
            <a:avLst>
              <a:gd name="adj1" fmla="val 0"/>
              <a:gd name="adj2" fmla="val 13282"/>
              <a:gd name="adj3" fmla="val 100000"/>
              <a:gd name="adj4" fmla="val 6019"/>
            </a:avLst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/>
            <a:endParaRPr lang="zh-CN" altLang="en-US" sz="1600" dirty="0">
              <a:ea typeface="宋体" panose="02010600030101010101" pitchFamily="2" charset="-122"/>
            </a:endParaRPr>
          </a:p>
        </p:txBody>
      </p:sp>
      <p:sp>
        <p:nvSpPr>
          <p:cNvPr id="59417" name="Text Box 22"/>
          <p:cNvSpPr txBox="1"/>
          <p:nvPr/>
        </p:nvSpPr>
        <p:spPr>
          <a:xfrm>
            <a:off x="5902325" y="3519488"/>
            <a:ext cx="5111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>
              <a:buNone/>
            </a:pPr>
            <a:r>
              <a:rPr lang="el-GR" altLang="zh-CN" dirty="0">
                <a:ea typeface="宋体" panose="02010600030101010101" pitchFamily="2" charset="-122"/>
              </a:rPr>
              <a:t>σ</a:t>
            </a:r>
            <a:r>
              <a:rPr lang="en-US" altLang="zh-CN" sz="1800" baseline="-25000" dirty="0">
                <a:ea typeface="宋体" panose="02010600030101010101" pitchFamily="2" charset="-122"/>
              </a:rPr>
              <a:t>3 </a:t>
            </a:r>
            <a:endParaRPr lang="zh-CN" altLang="en-US" sz="1800" baseline="-25000" dirty="0">
              <a:ea typeface="宋体" panose="02010600030101010101" pitchFamily="2" charset="-122"/>
            </a:endParaRPr>
          </a:p>
        </p:txBody>
      </p:sp>
      <p:sp>
        <p:nvSpPr>
          <p:cNvPr id="59418" name="Text Box 23"/>
          <p:cNvSpPr txBox="1"/>
          <p:nvPr/>
        </p:nvSpPr>
        <p:spPr>
          <a:xfrm>
            <a:off x="5867400" y="2006600"/>
            <a:ext cx="4857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>
              <a:buNone/>
            </a:pPr>
            <a:r>
              <a:rPr lang="el-GR" altLang="zh-CN" dirty="0">
                <a:ea typeface="宋体" panose="02010600030101010101" pitchFamily="2" charset="-122"/>
              </a:rPr>
              <a:t>σ</a:t>
            </a:r>
            <a:r>
              <a:rPr lang="en-US" altLang="zh-CN" sz="1800" baseline="-25000" dirty="0">
                <a:ea typeface="宋体" panose="02010600030101010101" pitchFamily="2" charset="-122"/>
              </a:rPr>
              <a:t>1 </a:t>
            </a:r>
            <a:endParaRPr lang="zh-CN" altLang="en-US" sz="1800" baseline="-25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4" name="Rectangle 2"/>
          <p:cNvSpPr>
            <a:spLocks noGrp="1"/>
          </p:cNvSpPr>
          <p:nvPr>
            <p:ph idx="1" hasCustomPrompt="1"/>
          </p:nvPr>
        </p:nvSpPr>
        <p:spPr>
          <a:xfrm>
            <a:off x="533400" y="1524000"/>
            <a:ext cx="8001000" cy="45720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In java,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forward reference</a:t>
            </a:r>
            <a:r>
              <a:rPr lang="en-US" altLang="zh-CN" dirty="0">
                <a:ea typeface="宋体" panose="02010600030101010101" pitchFamily="2" charset="-122"/>
              </a:rPr>
              <a:t> is allowed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Inside N the expression D.d would be legal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E, N and D are all compiled in the environment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The result is still { M        }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1445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Multiple Symbol Tables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1446" name="Text Box 4"/>
          <p:cNvSpPr txBox="1"/>
          <p:nvPr/>
        </p:nvSpPr>
        <p:spPr>
          <a:xfrm>
            <a:off x="2963863" y="2895600"/>
            <a:ext cx="46513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>
              <a:buNone/>
            </a:pPr>
            <a:r>
              <a:rPr lang="el-GR" altLang="zh-CN" dirty="0">
                <a:ea typeface="宋体" panose="02010600030101010101" pitchFamily="2" charset="-122"/>
              </a:rPr>
              <a:t>σ</a:t>
            </a:r>
            <a:r>
              <a:rPr lang="en-US" altLang="zh-CN" sz="1800" baseline="-25000" dirty="0">
                <a:ea typeface="宋体" panose="02010600030101010101" pitchFamily="2" charset="-122"/>
              </a:rPr>
              <a:t>7</a:t>
            </a:r>
            <a:endParaRPr lang="zh-CN" altLang="en-US" sz="1800" baseline="-25000" dirty="0">
              <a:ea typeface="宋体" panose="02010600030101010101" pitchFamily="2" charset="-122"/>
            </a:endParaRPr>
          </a:p>
        </p:txBody>
      </p:sp>
      <p:sp>
        <p:nvSpPr>
          <p:cNvPr id="61447" name="Text Box 5"/>
          <p:cNvSpPr txBox="1"/>
          <p:nvPr/>
        </p:nvSpPr>
        <p:spPr>
          <a:xfrm>
            <a:off x="4945063" y="3367088"/>
            <a:ext cx="465137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>
              <a:buNone/>
            </a:pPr>
            <a:r>
              <a:rPr lang="el-GR" altLang="zh-CN" dirty="0">
                <a:ea typeface="宋体" panose="02010600030101010101" pitchFamily="2" charset="-122"/>
              </a:rPr>
              <a:t>σ</a:t>
            </a:r>
            <a:r>
              <a:rPr lang="en-US" altLang="zh-CN" sz="1800" baseline="-25000" dirty="0">
                <a:ea typeface="宋体" panose="02010600030101010101" pitchFamily="2" charset="-122"/>
              </a:rPr>
              <a:t>7</a:t>
            </a:r>
            <a:endParaRPr lang="zh-CN" altLang="en-US" sz="1800" baseline="-25000" dirty="0">
              <a:ea typeface="宋体" panose="02010600030101010101" pitchFamily="2" charset="-122"/>
            </a:endParaRPr>
          </a:p>
        </p:txBody>
      </p:sp>
      <p:sp>
        <p:nvSpPr>
          <p:cNvPr id="61448" name="AutoShape 6"/>
          <p:cNvSpPr/>
          <p:nvPr/>
        </p:nvSpPr>
        <p:spPr>
          <a:xfrm>
            <a:off x="4572000" y="3581400"/>
            <a:ext cx="304800" cy="152400"/>
          </a:xfrm>
          <a:prstGeom prst="rightArrowCallout">
            <a:avLst>
              <a:gd name="adj1" fmla="val 0"/>
              <a:gd name="adj2" fmla="val 13282"/>
              <a:gd name="adj3" fmla="val 100000"/>
              <a:gd name="adj4" fmla="val 6019"/>
            </a:avLst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/>
            <a:endParaRPr lang="zh-CN" altLang="en-US" sz="1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2" name="Rectangle 2"/>
          <p:cNvSpPr>
            <a:spLocks noGrp="1"/>
          </p:cNvSpPr>
          <p:nvPr>
            <p:ph idx="1" hasCustomPrompt="1"/>
          </p:nvPr>
        </p:nvSpPr>
        <p:spPr>
          <a:xfrm>
            <a:off x="533400" y="1524000"/>
            <a:ext cx="8001000" cy="45720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Hash table</a:t>
            </a:r>
            <a:r>
              <a:rPr lang="en-US" altLang="zh-CN" dirty="0">
                <a:ea typeface="宋体" panose="02010600030101010101" pitchFamily="2" charset="-122"/>
              </a:rPr>
              <a:t>s are used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A simple hash table with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external chaining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is efficient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supports deletion easily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3493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Efficient Imperative Symbol Tables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00480" y="3696335"/>
            <a:ext cx="64274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使用散列表法，</a:t>
            </a:r>
            <a:r>
              <a:rPr lang="en-US" altLang="zh-CN"/>
              <a:t>hash</a:t>
            </a:r>
            <a:r>
              <a:rPr lang="zh-CN" altLang="en-US"/>
              <a:t>表本身不存储数据，只作为位置索引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Eliminating Left Recursion</a:t>
            </a:r>
            <a:r>
              <a:rPr lang="en-US" altLang="zh-CN" dirty="0">
                <a:ea typeface="宋体" panose="02010600030101010101" pitchFamily="2" charset="-122"/>
              </a:rPr>
              <a:t> from a Translation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2404" name="Rectangle 3"/>
          <p:cNvSpPr>
            <a:spLocks noGrp="1" noChangeArrowheads="1"/>
          </p:cNvSpPr>
          <p:nvPr>
            <p:ph idx="1" hasCustomPrompt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Production			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Semantic action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 E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 T   		{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E.val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= E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.val 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T.val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}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 T   			{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E.val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=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T.val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}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3+5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 T {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R.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=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T.val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} R {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E.val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= R.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}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 + T { R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.i = 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R.i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+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T.val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} R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{ R.s = R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.s }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 – T { R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.i = 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R.i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–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T.val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} R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{ R.s = R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.s }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R  	{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R.s =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R.i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} 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28900" y="3453765"/>
            <a:ext cx="21869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800"/>
              <a:t>i</a:t>
            </a:r>
            <a:r>
              <a:rPr lang="zh-CN" altLang="en-US" sz="1800"/>
              <a:t>：初始值，</a:t>
            </a:r>
            <a:r>
              <a:rPr lang="en-US" altLang="zh-CN" sz="1800"/>
              <a:t>s</a:t>
            </a:r>
            <a:r>
              <a:rPr lang="zh-CN" altLang="en-US" sz="1800"/>
              <a:t>：终值</a:t>
            </a:r>
            <a:endParaRPr lang="zh-CN" altLang="en-US"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3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40" name="Rectangle 2"/>
          <p:cNvSpPr>
            <a:spLocks noGrp="1"/>
          </p:cNvSpPr>
          <p:nvPr>
            <p:ph idx="1" hasCustomPrompt="1"/>
          </p:nvPr>
        </p:nvSpPr>
        <p:spPr>
          <a:xfrm>
            <a:off x="533400" y="1524000"/>
            <a:ext cx="8001000" cy="45720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typedef struct bucket {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std::string key_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void *binding_;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struct bucket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*next_;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struct bucket(std::string key, void *binding, struct bucket *next) : key_(key), binding_(binding), next_(next) {}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} bucket_t;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constexpr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unsigned int SIZE = 109;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struct bucket *table[SIZE];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41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Efficient Imperative Symbol Tables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48000" y="2057400"/>
            <a:ext cx="8883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变量名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类型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8" name="Rectangle 2"/>
          <p:cNvSpPr>
            <a:spLocks noGrp="1"/>
          </p:cNvSpPr>
          <p:nvPr>
            <p:ph idx="1" hasCustomPrompt="1"/>
          </p:nvPr>
        </p:nvSpPr>
        <p:spPr>
          <a:xfrm>
            <a:off x="533400" y="1524000"/>
            <a:ext cx="8001000" cy="45720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unsigned int Hash(std::string_view str)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unsigned int h = 0;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for (const char *s = str.data(); *s; s++)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h = h * 65599 + *s;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return h;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9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Efficient Imperative Symbol Tables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6" name="Rectangle 2"/>
          <p:cNvSpPr>
            <a:spLocks noGrp="1"/>
          </p:cNvSpPr>
          <p:nvPr>
            <p:ph idx="1" hasCustomPrompt="1"/>
          </p:nvPr>
        </p:nvSpPr>
        <p:spPr>
          <a:xfrm>
            <a:off x="533400" y="1524000"/>
            <a:ext cx="8001000" cy="45720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void Insert(std::string key, void *binding)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int index = hash(key) % SIZE 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table[index] = new struct bucket(key, binding,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table[index]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void Pop(std::string key)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int index = Hash(key) % SIZE 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table[index] = table[index]-&gt;next_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7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Efficient Imperative Symbol Tables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91455" y="3487420"/>
            <a:ext cx="2621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在对应位置的链表头部插入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4" name="Rectangle 2"/>
          <p:cNvSpPr>
            <a:spLocks noGrp="1"/>
          </p:cNvSpPr>
          <p:nvPr>
            <p:ph idx="1" hasCustomPrompt="1"/>
          </p:nvPr>
        </p:nvSpPr>
        <p:spPr>
          <a:xfrm>
            <a:off x="533400" y="1524000"/>
            <a:ext cx="8001000" cy="45720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void *Lookup(std::string key)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int index = hash(key) % SIZE 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struct bucket *b 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for (b=table[index]; b; b=b-&gt;next_)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	if (0==b-&gt;key_.compare(key)) return b-&gt;binding_;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return NULL 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5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Efficient Imperative Symbol Tables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28775" y="5115560"/>
            <a:ext cx="41205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类似于</a:t>
            </a:r>
            <a:r>
              <a:rPr lang="en-US" altLang="zh-CN"/>
              <a:t>Lab1</a:t>
            </a:r>
            <a:r>
              <a:rPr lang="zh-CN" altLang="en-US"/>
              <a:t>中</a:t>
            </a:r>
            <a:r>
              <a:rPr lang="en-US" altLang="zh-CN"/>
              <a:t>straight-line</a:t>
            </a:r>
            <a:r>
              <a:rPr lang="zh-CN" altLang="en-US"/>
              <a:t>的</a:t>
            </a:r>
            <a:r>
              <a:rPr lang="en-US" altLang="zh-CN"/>
              <a:t>LookUp</a:t>
            </a:r>
            <a:r>
              <a:rPr lang="zh-CN" altLang="en-US"/>
              <a:t>的实现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2" name="Rectangle 2"/>
          <p:cNvSpPr>
            <a:spLocks noGrp="1"/>
          </p:cNvSpPr>
          <p:nvPr>
            <p:ph idx="1" hasCustomPrompt="1"/>
          </p:nvPr>
        </p:nvSpPr>
        <p:spPr>
          <a:xfrm>
            <a:off x="533400" y="1524000"/>
            <a:ext cx="8062913" cy="45720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In imperative style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Alter a table by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adding a binding to it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In the functional style, we wish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To compute X + 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We still have X available to look up identifiers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So, we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create a new table</a:t>
            </a:r>
            <a:r>
              <a:rPr lang="en-US" altLang="zh-CN" dirty="0">
                <a:ea typeface="宋体" panose="02010600030101010101" pitchFamily="2" charset="-122"/>
              </a:rPr>
              <a:t> by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computing the “sum”</a:t>
            </a:r>
            <a:r>
              <a:rPr lang="en-US" altLang="zh-CN" dirty="0">
                <a:ea typeface="宋体" panose="02010600030101010101" pitchFamily="2" charset="-122"/>
              </a:rPr>
              <a:t> of an existing table and a new binding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3733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Functional Symbol Tables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7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80" name="Rectangle 2"/>
          <p:cNvSpPr>
            <a:spLocks noGrp="1"/>
          </p:cNvSpPr>
          <p:nvPr>
            <p:ph idx="1" hasCustomPrompt="1"/>
          </p:nvPr>
        </p:nvSpPr>
        <p:spPr>
          <a:xfrm>
            <a:off x="533400" y="1524000"/>
            <a:ext cx="8062913" cy="45720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Nondestructive update</a:t>
            </a:r>
            <a:r>
              <a:rPr lang="en-US" altLang="zh-CN" dirty="0">
                <a:ea typeface="宋体" panose="02010600030101010101" pitchFamily="2" charset="-122"/>
              </a:rPr>
              <a:t> is not efficient for hash tables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When a new binding is inserted, we can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copy the array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but still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share</a:t>
            </a:r>
            <a:r>
              <a:rPr lang="en-US" altLang="zh-CN" dirty="0">
                <a:ea typeface="宋体" panose="02010600030101010101" pitchFamily="2" charset="-122"/>
              </a:rPr>
              <a:t> all the old buckets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and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add a new bucket for the new binding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5781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Functional Symbol Tables Using Hash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日期占位符 1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2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94301" name="Group 29"/>
          <p:cNvGraphicFramePr>
            <a:graphicFrameLocks noGrp="1"/>
          </p:cNvGraphicFramePr>
          <p:nvPr/>
        </p:nvGraphicFramePr>
        <p:xfrm>
          <a:off x="990600" y="1905000"/>
          <a:ext cx="2819400" cy="457200"/>
        </p:xfrm>
        <a:graphic>
          <a:graphicData uri="http://schemas.openxmlformats.org/drawingml/2006/table">
            <a:tbl>
              <a:tblPr/>
              <a:tblGrid>
                <a:gridCol w="282575"/>
                <a:gridCol w="280988"/>
                <a:gridCol w="282575"/>
                <a:gridCol w="280987"/>
                <a:gridCol w="282575"/>
                <a:gridCol w="282575"/>
                <a:gridCol w="280988"/>
                <a:gridCol w="282575"/>
                <a:gridCol w="280987"/>
                <a:gridCol w="282575"/>
              </a:tblGrid>
              <a:tr h="228600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94355" name="Group 83"/>
          <p:cNvGraphicFramePr>
            <a:graphicFrameLocks noGrp="1"/>
          </p:cNvGraphicFramePr>
          <p:nvPr/>
        </p:nvGraphicFramePr>
        <p:xfrm>
          <a:off x="609600" y="3214688"/>
          <a:ext cx="1524000" cy="747713"/>
        </p:xfrm>
        <a:graphic>
          <a:graphicData uri="http://schemas.openxmlformats.org/drawingml/2006/table">
            <a:tbl>
              <a:tblPr/>
              <a:tblGrid>
                <a:gridCol w="1066800"/>
                <a:gridCol w="457200"/>
              </a:tblGrid>
              <a:tr h="517981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bat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31" marB="456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31" marB="456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731">
                <a:tc gridSpan="2"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31" marB="456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694379" name="Group 107"/>
          <p:cNvGraphicFramePr>
            <a:graphicFrameLocks noGrp="1"/>
          </p:cNvGraphicFramePr>
          <p:nvPr/>
        </p:nvGraphicFramePr>
        <p:xfrm>
          <a:off x="2819400" y="3200400"/>
          <a:ext cx="1524000" cy="747713"/>
        </p:xfrm>
        <a:graphic>
          <a:graphicData uri="http://schemas.openxmlformats.org/drawingml/2006/table">
            <a:tbl>
              <a:tblPr/>
              <a:tblGrid>
                <a:gridCol w="1143000"/>
                <a:gridCol w="381000"/>
              </a:tblGrid>
              <a:tr h="517981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camel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31" marB="456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31" marB="456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732">
                <a:tc gridSpan="2"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31" marB="456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694366" name="Group 94"/>
          <p:cNvGraphicFramePr>
            <a:graphicFrameLocks noGrp="1"/>
          </p:cNvGraphicFramePr>
          <p:nvPr/>
        </p:nvGraphicFramePr>
        <p:xfrm>
          <a:off x="609600" y="4724400"/>
          <a:ext cx="1524000" cy="747713"/>
        </p:xfrm>
        <a:graphic>
          <a:graphicData uri="http://schemas.openxmlformats.org/drawingml/2006/table">
            <a:tbl>
              <a:tblPr/>
              <a:tblGrid>
                <a:gridCol w="1066800"/>
                <a:gridCol w="457200"/>
              </a:tblGrid>
              <a:tr h="517981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dog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31" marB="456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31" marB="456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732">
                <a:tc gridSpan="2"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31" marB="456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77882" name="Line 108"/>
          <p:cNvSpPr/>
          <p:nvPr/>
        </p:nvSpPr>
        <p:spPr>
          <a:xfrm>
            <a:off x="1371600" y="3886200"/>
            <a:ext cx="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cxnSp>
        <p:nvCxnSpPr>
          <p:cNvPr id="77883" name="AutoShape 123"/>
          <p:cNvCxnSpPr/>
          <p:nvPr/>
        </p:nvCxnSpPr>
        <p:spPr>
          <a:xfrm rot="5400000">
            <a:off x="992188" y="2511425"/>
            <a:ext cx="854075" cy="552450"/>
          </a:xfrm>
          <a:prstGeom prst="curvedConnector3">
            <a:avLst>
              <a:gd name="adj1" fmla="val 4981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7884" name="AutoShape 124"/>
          <p:cNvCxnSpPr/>
          <p:nvPr/>
        </p:nvCxnSpPr>
        <p:spPr>
          <a:xfrm rot="-5400000" flipH="1">
            <a:off x="1851025" y="2490788"/>
            <a:ext cx="1325563" cy="609600"/>
          </a:xfrm>
          <a:prstGeom prst="curvedConnector2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77885" name="Rectangle 129"/>
          <p:cNvSpPr/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Functional Symbol Tables Using Hash</a:t>
            </a:r>
            <a:endParaRPr lang="zh-CN" altLang="en-US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日期占位符 1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7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94301" name="Group 29"/>
          <p:cNvGraphicFramePr>
            <a:graphicFrameLocks noGrp="1"/>
          </p:cNvGraphicFramePr>
          <p:nvPr/>
        </p:nvGraphicFramePr>
        <p:xfrm>
          <a:off x="990600" y="1905000"/>
          <a:ext cx="2819400" cy="457200"/>
        </p:xfrm>
        <a:graphic>
          <a:graphicData uri="http://schemas.openxmlformats.org/drawingml/2006/table">
            <a:tbl>
              <a:tblPr/>
              <a:tblGrid>
                <a:gridCol w="282575"/>
                <a:gridCol w="280988"/>
                <a:gridCol w="282575"/>
                <a:gridCol w="280987"/>
                <a:gridCol w="282575"/>
                <a:gridCol w="282575"/>
                <a:gridCol w="280988"/>
                <a:gridCol w="282575"/>
                <a:gridCol w="280987"/>
                <a:gridCol w="282575"/>
              </a:tblGrid>
              <a:tr h="228600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94302" name="Group 30"/>
          <p:cNvGraphicFramePr>
            <a:graphicFrameLocks noGrp="1"/>
          </p:cNvGraphicFramePr>
          <p:nvPr/>
        </p:nvGraphicFramePr>
        <p:xfrm>
          <a:off x="5486400" y="1905000"/>
          <a:ext cx="2819400" cy="457200"/>
        </p:xfrm>
        <a:graphic>
          <a:graphicData uri="http://schemas.openxmlformats.org/drawingml/2006/table">
            <a:tbl>
              <a:tblPr/>
              <a:tblGrid>
                <a:gridCol w="282575"/>
                <a:gridCol w="280988"/>
                <a:gridCol w="282575"/>
                <a:gridCol w="280987"/>
                <a:gridCol w="282575"/>
                <a:gridCol w="282575"/>
                <a:gridCol w="280988"/>
                <a:gridCol w="282575"/>
                <a:gridCol w="280987"/>
                <a:gridCol w="282575"/>
              </a:tblGrid>
              <a:tr h="228600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94355" name="Group 83"/>
          <p:cNvGraphicFramePr>
            <a:graphicFrameLocks noGrp="1"/>
          </p:cNvGraphicFramePr>
          <p:nvPr/>
        </p:nvGraphicFramePr>
        <p:xfrm>
          <a:off x="609600" y="3214688"/>
          <a:ext cx="1524000" cy="747713"/>
        </p:xfrm>
        <a:graphic>
          <a:graphicData uri="http://schemas.openxmlformats.org/drawingml/2006/table">
            <a:tbl>
              <a:tblPr/>
              <a:tblGrid>
                <a:gridCol w="1066800"/>
                <a:gridCol w="457200"/>
              </a:tblGrid>
              <a:tr h="517981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bat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31" marB="456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31" marB="456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731">
                <a:tc gridSpan="2"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31" marB="456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694379" name="Group 107"/>
          <p:cNvGraphicFramePr>
            <a:graphicFrameLocks noGrp="1"/>
          </p:cNvGraphicFramePr>
          <p:nvPr/>
        </p:nvGraphicFramePr>
        <p:xfrm>
          <a:off x="2819400" y="3200400"/>
          <a:ext cx="1524000" cy="747713"/>
        </p:xfrm>
        <a:graphic>
          <a:graphicData uri="http://schemas.openxmlformats.org/drawingml/2006/table">
            <a:tbl>
              <a:tblPr/>
              <a:tblGrid>
                <a:gridCol w="1143000"/>
                <a:gridCol w="381000"/>
              </a:tblGrid>
              <a:tr h="517981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camel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31" marB="456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31" marB="456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732">
                <a:tc gridSpan="2"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31" marB="456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694366" name="Group 94"/>
          <p:cNvGraphicFramePr>
            <a:graphicFrameLocks noGrp="1"/>
          </p:cNvGraphicFramePr>
          <p:nvPr/>
        </p:nvGraphicFramePr>
        <p:xfrm>
          <a:off x="609600" y="4724400"/>
          <a:ext cx="1524000" cy="747713"/>
        </p:xfrm>
        <a:graphic>
          <a:graphicData uri="http://schemas.openxmlformats.org/drawingml/2006/table">
            <a:tbl>
              <a:tblPr/>
              <a:tblGrid>
                <a:gridCol w="1066800"/>
                <a:gridCol w="457200"/>
              </a:tblGrid>
              <a:tr h="517981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dog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31" marB="456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31" marB="456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732">
                <a:tc gridSpan="2"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31" marB="456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79954" name="Line 108"/>
          <p:cNvSpPr/>
          <p:nvPr/>
        </p:nvSpPr>
        <p:spPr>
          <a:xfrm>
            <a:off x="1371600" y="3886200"/>
            <a:ext cx="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cxnSp>
        <p:nvCxnSpPr>
          <p:cNvPr id="79955" name="AutoShape 123"/>
          <p:cNvCxnSpPr/>
          <p:nvPr/>
        </p:nvCxnSpPr>
        <p:spPr>
          <a:xfrm rot="5400000">
            <a:off x="992188" y="2511425"/>
            <a:ext cx="854075" cy="552450"/>
          </a:xfrm>
          <a:prstGeom prst="curvedConnector3">
            <a:avLst>
              <a:gd name="adj1" fmla="val 4981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9956" name="AutoShape 124"/>
          <p:cNvCxnSpPr/>
          <p:nvPr/>
        </p:nvCxnSpPr>
        <p:spPr>
          <a:xfrm rot="-5400000" flipH="1">
            <a:off x="1851025" y="2490788"/>
            <a:ext cx="1325563" cy="609600"/>
          </a:xfrm>
          <a:prstGeom prst="curvedConnector2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9957" name="AutoShape 125"/>
          <p:cNvCxnSpPr/>
          <p:nvPr/>
        </p:nvCxnSpPr>
        <p:spPr>
          <a:xfrm rot="5400000">
            <a:off x="3240088" y="263525"/>
            <a:ext cx="854075" cy="5048250"/>
          </a:xfrm>
          <a:prstGeom prst="curvedConnector3">
            <a:avLst>
              <a:gd name="adj1" fmla="val 27694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9958" name="AutoShape 126"/>
          <p:cNvCxnSpPr/>
          <p:nvPr/>
        </p:nvCxnSpPr>
        <p:spPr>
          <a:xfrm rot="-10800000" flipV="1">
            <a:off x="4343400" y="2133600"/>
            <a:ext cx="2362200" cy="1441450"/>
          </a:xfrm>
          <a:prstGeom prst="curvedConnector3">
            <a:avLst>
              <a:gd name="adj1" fmla="val 50000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79959" name="Rectangle 129"/>
          <p:cNvSpPr/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Functional Symbol Tables Using Hash</a:t>
            </a:r>
            <a:endParaRPr lang="zh-CN" altLang="en-US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日期占位符 1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2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94301" name="Group 29"/>
          <p:cNvGraphicFramePr>
            <a:graphicFrameLocks noGrp="1"/>
          </p:cNvGraphicFramePr>
          <p:nvPr/>
        </p:nvGraphicFramePr>
        <p:xfrm>
          <a:off x="990600" y="1905000"/>
          <a:ext cx="2819400" cy="457200"/>
        </p:xfrm>
        <a:graphic>
          <a:graphicData uri="http://schemas.openxmlformats.org/drawingml/2006/table">
            <a:tbl>
              <a:tblPr/>
              <a:tblGrid>
                <a:gridCol w="282575"/>
                <a:gridCol w="280988"/>
                <a:gridCol w="282575"/>
                <a:gridCol w="280987"/>
                <a:gridCol w="282575"/>
                <a:gridCol w="282575"/>
                <a:gridCol w="280988"/>
                <a:gridCol w="282575"/>
                <a:gridCol w="280987"/>
                <a:gridCol w="282575"/>
              </a:tblGrid>
              <a:tr h="228600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94302" name="Group 30"/>
          <p:cNvGraphicFramePr>
            <a:graphicFrameLocks noGrp="1"/>
          </p:cNvGraphicFramePr>
          <p:nvPr/>
        </p:nvGraphicFramePr>
        <p:xfrm>
          <a:off x="5486400" y="1905000"/>
          <a:ext cx="2819400" cy="457200"/>
        </p:xfrm>
        <a:graphic>
          <a:graphicData uri="http://schemas.openxmlformats.org/drawingml/2006/table">
            <a:tbl>
              <a:tblPr/>
              <a:tblGrid>
                <a:gridCol w="282575"/>
                <a:gridCol w="280988"/>
                <a:gridCol w="282575"/>
                <a:gridCol w="280987"/>
                <a:gridCol w="282575"/>
                <a:gridCol w="282575"/>
                <a:gridCol w="280988"/>
                <a:gridCol w="282575"/>
                <a:gridCol w="280987"/>
                <a:gridCol w="282575"/>
              </a:tblGrid>
              <a:tr h="228600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94355" name="Group 83"/>
          <p:cNvGraphicFramePr>
            <a:graphicFrameLocks noGrp="1"/>
          </p:cNvGraphicFramePr>
          <p:nvPr/>
        </p:nvGraphicFramePr>
        <p:xfrm>
          <a:off x="609600" y="3214688"/>
          <a:ext cx="1524000" cy="747713"/>
        </p:xfrm>
        <a:graphic>
          <a:graphicData uri="http://schemas.openxmlformats.org/drawingml/2006/table">
            <a:tbl>
              <a:tblPr/>
              <a:tblGrid>
                <a:gridCol w="1066800"/>
                <a:gridCol w="457200"/>
              </a:tblGrid>
              <a:tr h="517981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bat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31" marB="456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31" marB="456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731">
                <a:tc gridSpan="2"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31" marB="456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694379" name="Group 107"/>
          <p:cNvGraphicFramePr>
            <a:graphicFrameLocks noGrp="1"/>
          </p:cNvGraphicFramePr>
          <p:nvPr/>
        </p:nvGraphicFramePr>
        <p:xfrm>
          <a:off x="2819400" y="3200400"/>
          <a:ext cx="1524000" cy="747713"/>
        </p:xfrm>
        <a:graphic>
          <a:graphicData uri="http://schemas.openxmlformats.org/drawingml/2006/table">
            <a:tbl>
              <a:tblPr/>
              <a:tblGrid>
                <a:gridCol w="1143000"/>
                <a:gridCol w="381000"/>
              </a:tblGrid>
              <a:tr h="517981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camel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31" marB="456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31" marB="456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732">
                <a:tc gridSpan="2"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31" marB="456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694366" name="Group 94"/>
          <p:cNvGraphicFramePr>
            <a:graphicFrameLocks noGrp="1"/>
          </p:cNvGraphicFramePr>
          <p:nvPr/>
        </p:nvGraphicFramePr>
        <p:xfrm>
          <a:off x="609600" y="4724400"/>
          <a:ext cx="1524000" cy="747713"/>
        </p:xfrm>
        <a:graphic>
          <a:graphicData uri="http://schemas.openxmlformats.org/drawingml/2006/table">
            <a:tbl>
              <a:tblPr/>
              <a:tblGrid>
                <a:gridCol w="1066800"/>
                <a:gridCol w="457200"/>
              </a:tblGrid>
              <a:tr h="517981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dog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31" marB="456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31" marB="456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732">
                <a:tc gridSpan="2"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31" marB="456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82002" name="Line 108"/>
          <p:cNvSpPr/>
          <p:nvPr/>
        </p:nvSpPr>
        <p:spPr>
          <a:xfrm>
            <a:off x="1371600" y="3886200"/>
            <a:ext cx="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694394" name="Group 122"/>
          <p:cNvGraphicFramePr>
            <a:graphicFrameLocks noGrp="1"/>
          </p:cNvGraphicFramePr>
          <p:nvPr/>
        </p:nvGraphicFramePr>
        <p:xfrm>
          <a:off x="6096000" y="3595688"/>
          <a:ext cx="1676400" cy="747713"/>
        </p:xfrm>
        <a:graphic>
          <a:graphicData uri="http://schemas.openxmlformats.org/drawingml/2006/table">
            <a:tbl>
              <a:tblPr/>
              <a:tblGrid>
                <a:gridCol w="1257300"/>
                <a:gridCol w="419100"/>
              </a:tblGrid>
              <a:tr h="517981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Mouse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31" marB="456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31" marB="456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731">
                <a:tc gridSpan="2"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31" marB="456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</a:tbl>
          </a:graphicData>
        </a:graphic>
      </p:graphicFrame>
      <p:cxnSp>
        <p:nvCxnSpPr>
          <p:cNvPr id="82013" name="AutoShape 123"/>
          <p:cNvCxnSpPr/>
          <p:nvPr/>
        </p:nvCxnSpPr>
        <p:spPr>
          <a:xfrm rot="5400000">
            <a:off x="992188" y="2511425"/>
            <a:ext cx="854075" cy="552450"/>
          </a:xfrm>
          <a:prstGeom prst="curvedConnector3">
            <a:avLst>
              <a:gd name="adj1" fmla="val 4981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2014" name="AutoShape 124"/>
          <p:cNvCxnSpPr/>
          <p:nvPr/>
        </p:nvCxnSpPr>
        <p:spPr>
          <a:xfrm rot="-5400000" flipH="1">
            <a:off x="1851025" y="2490788"/>
            <a:ext cx="1325563" cy="609600"/>
          </a:xfrm>
          <a:prstGeom prst="curvedConnector2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2015" name="AutoShape 125"/>
          <p:cNvCxnSpPr/>
          <p:nvPr/>
        </p:nvCxnSpPr>
        <p:spPr>
          <a:xfrm rot="5400000">
            <a:off x="3240088" y="263525"/>
            <a:ext cx="854075" cy="5048250"/>
          </a:xfrm>
          <a:prstGeom prst="curvedConnector3">
            <a:avLst>
              <a:gd name="adj1" fmla="val 27694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2016" name="AutoShape 126"/>
          <p:cNvCxnSpPr/>
          <p:nvPr/>
        </p:nvCxnSpPr>
        <p:spPr>
          <a:xfrm rot="10800000" flipH="1" flipV="1">
            <a:off x="6705600" y="2133600"/>
            <a:ext cx="320675" cy="1371600"/>
          </a:xfrm>
          <a:prstGeom prst="curvedConnector4">
            <a:avLst>
              <a:gd name="adj1" fmla="val 30551"/>
              <a:gd name="adj2" fmla="val 5925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2017" name="AutoShape 127"/>
          <p:cNvCxnSpPr/>
          <p:nvPr/>
        </p:nvCxnSpPr>
        <p:spPr>
          <a:xfrm rot="-5400000" flipV="1">
            <a:off x="4506913" y="2411413"/>
            <a:ext cx="1157287" cy="2705100"/>
          </a:xfrm>
          <a:prstGeom prst="curvedConnector5">
            <a:avLst>
              <a:gd name="adj1" fmla="val -18380"/>
              <a:gd name="adj2" fmla="val 39435"/>
              <a:gd name="adj3" fmla="val 129764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82018" name="Rectangle 129"/>
          <p:cNvSpPr/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Functional Symbol Tables Using Hash</a:t>
            </a:r>
            <a:endParaRPr lang="zh-CN" altLang="en-US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2" name="Rectangle 2"/>
          <p:cNvSpPr>
            <a:spLocks noGrp="1"/>
          </p:cNvSpPr>
          <p:nvPr>
            <p:ph idx="1" hasCustomPrompt="1"/>
          </p:nvPr>
        </p:nvSpPr>
        <p:spPr>
          <a:xfrm>
            <a:off x="533400" y="1524000"/>
            <a:ext cx="8062913" cy="45720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 binary search trees</a:t>
            </a:r>
            <a:r>
              <a:rPr lang="en-US" altLang="zh-CN" dirty="0">
                <a:ea typeface="宋体" panose="02010600030101010101" pitchFamily="2" charset="-122"/>
              </a:rPr>
              <a:t> are used for functional style symbol tables  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If we add a new node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at depth d of the tree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We must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create d new nodes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But we do not need to copy the whole tree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Insert is as efficient as lookup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Persistent data structure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3973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Efficient Functional Symbol Tables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 Inherited &amp; Synthesized Attributes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293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305800" cy="45720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Inherited Attribute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value of an attribute</a:t>
            </a:r>
            <a:r>
              <a:rPr lang="en-US" altLang="zh-CN" dirty="0">
                <a:ea typeface="宋体" panose="02010600030101010101" pitchFamily="2" charset="-122"/>
              </a:rPr>
              <a:t> at a node is computed from values of the attributes at 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siblings and parent of that</a:t>
            </a:r>
            <a:r>
              <a:rPr lang="en-US" altLang="zh-CN" dirty="0">
                <a:ea typeface="宋体" panose="02010600030101010101" pitchFamily="2" charset="-122"/>
              </a:rPr>
              <a:t> node in the parse tree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e.g. R.i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Synthesized Attributes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value of an attribute at a node is computed from values of the attributes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at the children of that node in the parse tree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e.g. T.val, E.val, R.s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日期占位符 1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01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00466" name="Group 50"/>
          <p:cNvGraphicFramePr>
            <a:graphicFrameLocks noGrp="1"/>
          </p:cNvGraphicFramePr>
          <p:nvPr/>
        </p:nvGraphicFramePr>
        <p:xfrm>
          <a:off x="609600" y="3214688"/>
          <a:ext cx="1524000" cy="747713"/>
        </p:xfrm>
        <a:graphic>
          <a:graphicData uri="http://schemas.openxmlformats.org/drawingml/2006/table">
            <a:tbl>
              <a:tblPr/>
              <a:tblGrid>
                <a:gridCol w="1066800"/>
                <a:gridCol w="457200"/>
              </a:tblGrid>
              <a:tr h="517981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bat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31" marB="456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31" marB="456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731">
                <a:tc gridSpan="2"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31" marB="456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700476" name="Group 60"/>
          <p:cNvGraphicFramePr>
            <a:graphicFrameLocks noGrp="1"/>
          </p:cNvGraphicFramePr>
          <p:nvPr/>
        </p:nvGraphicFramePr>
        <p:xfrm>
          <a:off x="1828800" y="4876800"/>
          <a:ext cx="1524000" cy="747713"/>
        </p:xfrm>
        <a:graphic>
          <a:graphicData uri="http://schemas.openxmlformats.org/drawingml/2006/table">
            <a:tbl>
              <a:tblPr/>
              <a:tblGrid>
                <a:gridCol w="1143000"/>
                <a:gridCol w="381000"/>
              </a:tblGrid>
              <a:tr h="517981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camel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31" marB="456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31" marB="456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732">
                <a:tc gridSpan="2"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31" marB="456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700486" name="Group 70"/>
          <p:cNvGraphicFramePr>
            <a:graphicFrameLocks noGrp="1"/>
          </p:cNvGraphicFramePr>
          <p:nvPr/>
        </p:nvGraphicFramePr>
        <p:xfrm>
          <a:off x="1752600" y="1828800"/>
          <a:ext cx="1524000" cy="747713"/>
        </p:xfrm>
        <a:graphic>
          <a:graphicData uri="http://schemas.openxmlformats.org/drawingml/2006/table">
            <a:tbl>
              <a:tblPr/>
              <a:tblGrid>
                <a:gridCol w="1066800"/>
                <a:gridCol w="457200"/>
              </a:tblGrid>
              <a:tr h="517981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dog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31" marB="456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31" marB="456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732">
                <a:tc gridSpan="2"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31" marB="456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86050" name="Rectangle 96"/>
          <p:cNvSpPr/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Efficient Functional Symbol Tables</a:t>
            </a:r>
            <a:endParaRPr lang="zh-CN" altLang="en-US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86051" name="Line 107"/>
          <p:cNvSpPr/>
          <p:nvPr/>
        </p:nvSpPr>
        <p:spPr>
          <a:xfrm flipH="1">
            <a:off x="1295400" y="2514600"/>
            <a:ext cx="10668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6052" name="Line 108"/>
          <p:cNvSpPr/>
          <p:nvPr/>
        </p:nvSpPr>
        <p:spPr>
          <a:xfrm>
            <a:off x="1447800" y="3886200"/>
            <a:ext cx="99060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6053" name="Line 109"/>
          <p:cNvSpPr/>
          <p:nvPr/>
        </p:nvSpPr>
        <p:spPr>
          <a:xfrm>
            <a:off x="2286000" y="15240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日期占位符 1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06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00466" name="Group 50"/>
          <p:cNvGraphicFramePr>
            <a:graphicFrameLocks noGrp="1"/>
          </p:cNvGraphicFramePr>
          <p:nvPr/>
        </p:nvGraphicFramePr>
        <p:xfrm>
          <a:off x="609600" y="3214688"/>
          <a:ext cx="1524000" cy="747713"/>
        </p:xfrm>
        <a:graphic>
          <a:graphicData uri="http://schemas.openxmlformats.org/drawingml/2006/table">
            <a:tbl>
              <a:tblPr/>
              <a:tblGrid>
                <a:gridCol w="1066800"/>
                <a:gridCol w="457200"/>
              </a:tblGrid>
              <a:tr h="517981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bat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31" marB="456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31" marB="456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731">
                <a:tc gridSpan="2"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31" marB="456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700476" name="Group 60"/>
          <p:cNvGraphicFramePr>
            <a:graphicFrameLocks noGrp="1"/>
          </p:cNvGraphicFramePr>
          <p:nvPr/>
        </p:nvGraphicFramePr>
        <p:xfrm>
          <a:off x="1828800" y="4876800"/>
          <a:ext cx="1524000" cy="747713"/>
        </p:xfrm>
        <a:graphic>
          <a:graphicData uri="http://schemas.openxmlformats.org/drawingml/2006/table">
            <a:tbl>
              <a:tblPr/>
              <a:tblGrid>
                <a:gridCol w="1143000"/>
                <a:gridCol w="381000"/>
              </a:tblGrid>
              <a:tr h="517981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camel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31" marB="456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31" marB="456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732">
                <a:tc gridSpan="2"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31" marB="456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700486" name="Group 70"/>
          <p:cNvGraphicFramePr>
            <a:graphicFrameLocks noGrp="1"/>
          </p:cNvGraphicFramePr>
          <p:nvPr/>
        </p:nvGraphicFramePr>
        <p:xfrm>
          <a:off x="1752600" y="1828800"/>
          <a:ext cx="1524000" cy="747713"/>
        </p:xfrm>
        <a:graphic>
          <a:graphicData uri="http://schemas.openxmlformats.org/drawingml/2006/table">
            <a:tbl>
              <a:tblPr/>
              <a:tblGrid>
                <a:gridCol w="1066800"/>
                <a:gridCol w="457200"/>
              </a:tblGrid>
              <a:tr h="517981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dog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31" marB="456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31" marB="456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732">
                <a:tc gridSpan="2"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31" marB="456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700497" name="Group 81"/>
          <p:cNvGraphicFramePr>
            <a:graphicFrameLocks noGrp="1"/>
          </p:cNvGraphicFramePr>
          <p:nvPr/>
        </p:nvGraphicFramePr>
        <p:xfrm>
          <a:off x="6096000" y="3595688"/>
          <a:ext cx="1676400" cy="747713"/>
        </p:xfrm>
        <a:graphic>
          <a:graphicData uri="http://schemas.openxmlformats.org/drawingml/2006/table">
            <a:tbl>
              <a:tblPr/>
              <a:tblGrid>
                <a:gridCol w="1257300"/>
                <a:gridCol w="419100"/>
              </a:tblGrid>
              <a:tr h="517981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Mouse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31" marB="456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31" marB="456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731">
                <a:tc gridSpan="2"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31" marB="456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88108" name="Rectangle 96"/>
          <p:cNvSpPr/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Efficient Functional Symbol Tables</a:t>
            </a:r>
            <a:endParaRPr lang="zh-CN" altLang="en-US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700513" name="Group 97"/>
          <p:cNvGraphicFramePr>
            <a:graphicFrameLocks noGrp="1"/>
          </p:cNvGraphicFramePr>
          <p:nvPr/>
        </p:nvGraphicFramePr>
        <p:xfrm>
          <a:off x="4800600" y="1828800"/>
          <a:ext cx="1524000" cy="747713"/>
        </p:xfrm>
        <a:graphic>
          <a:graphicData uri="http://schemas.openxmlformats.org/drawingml/2006/table">
            <a:tbl>
              <a:tblPr/>
              <a:tblGrid>
                <a:gridCol w="1066800"/>
                <a:gridCol w="457200"/>
              </a:tblGrid>
              <a:tr h="517981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dog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31" marB="456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31" marB="456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732">
                <a:tc gridSpan="2"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31" marB="456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88119" name="Line 107"/>
          <p:cNvSpPr/>
          <p:nvPr/>
        </p:nvSpPr>
        <p:spPr>
          <a:xfrm flipH="1">
            <a:off x="1295400" y="2514600"/>
            <a:ext cx="10668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8120" name="Line 108"/>
          <p:cNvSpPr/>
          <p:nvPr/>
        </p:nvSpPr>
        <p:spPr>
          <a:xfrm>
            <a:off x="1447800" y="3886200"/>
            <a:ext cx="99060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8121" name="Line 109"/>
          <p:cNvSpPr/>
          <p:nvPr/>
        </p:nvSpPr>
        <p:spPr>
          <a:xfrm>
            <a:off x="2286000" y="15240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8122" name="Line 110"/>
          <p:cNvSpPr/>
          <p:nvPr/>
        </p:nvSpPr>
        <p:spPr>
          <a:xfrm>
            <a:off x="5257800" y="1600200"/>
            <a:ext cx="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8123" name="Line 111"/>
          <p:cNvSpPr/>
          <p:nvPr/>
        </p:nvSpPr>
        <p:spPr>
          <a:xfrm flipH="1">
            <a:off x="1752600" y="2514600"/>
            <a:ext cx="35814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8124" name="Line 112"/>
          <p:cNvSpPr/>
          <p:nvPr/>
        </p:nvSpPr>
        <p:spPr>
          <a:xfrm>
            <a:off x="5791200" y="2514600"/>
            <a:ext cx="990600" cy="1066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1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4" name="Rectangle 2"/>
          <p:cNvSpPr>
            <a:spLocks noGrp="1" noChangeArrowheads="1"/>
          </p:cNvSpPr>
          <p:nvPr>
            <p:ph idx="1" hasCustomPrompt="1"/>
          </p:nvPr>
        </p:nvSpPr>
        <p:spPr>
          <a:xfrm>
            <a:off x="533400" y="1524000"/>
            <a:ext cx="7772400" cy="4572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Using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pointer instead of string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Using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destructive-update hash table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to map strings to symbols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All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the occurrences of a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single string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will be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mapped to a single symbol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typedef struct bucket {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Symbol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sym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void *binding_;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struct bucket *next_;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bucket_t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0117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Symbols in 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Tiger Compiler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56100" y="3980815"/>
            <a:ext cx="40728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</a:t>
            </a:r>
            <a:r>
              <a:rPr lang="zh-CN" altLang="en-US"/>
              <a:t>不再像之前的直接使用</a:t>
            </a:r>
            <a:r>
              <a:rPr lang="en-US" altLang="zh-CN"/>
              <a:t>string</a:t>
            </a:r>
            <a:r>
              <a:rPr lang="zh-CN" altLang="en-US"/>
              <a:t>的版本，每次</a:t>
            </a:r>
            <a:endParaRPr lang="zh-CN" altLang="en-US"/>
          </a:p>
          <a:p>
            <a:r>
              <a:rPr lang="zh-CN" altLang="en-US"/>
              <a:t>相同的字符仍然做为新节点插入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6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64" name="Rectangle 2"/>
          <p:cNvSpPr>
            <a:spLocks noGrp="1"/>
          </p:cNvSpPr>
          <p:nvPr>
            <p:ph idx="1" hasCustomPrompt="1"/>
          </p:nvPr>
        </p:nvSpPr>
        <p:spPr>
          <a:xfrm>
            <a:off x="457200" y="1524000"/>
            <a:ext cx="8229600" cy="45720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namespace sym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class Symbol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template &lt;typename ValueType&gt; friend class Table;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public: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static Symbol *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UniqueSymbol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(std::string_view);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std::string Name() const { return name_; 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private: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Symbol(std::string name, Symbol *next)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: name_(std::move(name)), next_(next) {}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std::string name_;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Symbol *next_;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};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65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Symbols in the Tiger Compiler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21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212" name="Rectangle 2"/>
          <p:cNvSpPr>
            <a:spLocks noGrp="1"/>
          </p:cNvSpPr>
          <p:nvPr>
            <p:ph idx="1" hasCustomPrompt="1"/>
          </p:nvPr>
        </p:nvSpPr>
        <p:spPr>
          <a:xfrm>
            <a:off x="457200" y="1524000"/>
            <a:ext cx="8229600" cy="4800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constexpr unsigned int HASH_TABSIZE = 109;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sym::Symbol *hashtable[HASH_TABSIZE];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unsigned int Hash(std::string_view str);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namespace sym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Symbol *Symbol::UniqueSymbol(std::string_view name)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unsigned int index = Hash(name) % HASH_TABSIZE;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Symbol *syms = hashtable[index]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, *sym;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for (sym = syms; sym; sym = sym-&gt;next_)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 (sym-&gt;name_ == name)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return sym;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sym = new Symbol(static_cast&lt;std::string&gt;(name),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syms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hashtable[index] = sym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return sym;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213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Symbols in the Tiger Compiler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99205" y="4429125"/>
            <a:ext cx="2635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/>
              <a:t>先做</a:t>
            </a:r>
            <a:r>
              <a:rPr lang="en-US" altLang="zh-CN" sz="1800"/>
              <a:t>LookUp</a:t>
            </a:r>
            <a:r>
              <a:rPr lang="zh-CN" altLang="en-US" sz="1800"/>
              <a:t>操作。</a:t>
            </a:r>
            <a:endParaRPr lang="zh-CN" altLang="en-US" sz="1800"/>
          </a:p>
        </p:txBody>
      </p:sp>
      <p:sp>
        <p:nvSpPr>
          <p:cNvPr id="3" name="文本框 2"/>
          <p:cNvSpPr txBox="1"/>
          <p:nvPr/>
        </p:nvSpPr>
        <p:spPr>
          <a:xfrm>
            <a:off x="5795645" y="1681480"/>
            <a:ext cx="303022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相同的</a:t>
            </a:r>
            <a:r>
              <a:rPr lang="en-US" altLang="zh-CN"/>
              <a:t>string</a:t>
            </a:r>
            <a:r>
              <a:rPr lang="zh-CN" altLang="en-US"/>
              <a:t>会映射到相同的</a:t>
            </a:r>
            <a:endParaRPr lang="zh-CN" altLang="en-US"/>
          </a:p>
          <a:p>
            <a:r>
              <a:rPr lang="en-US" altLang="zh-CN"/>
              <a:t>symbol index</a:t>
            </a:r>
            <a:r>
              <a:rPr lang="zh-CN" altLang="en-US"/>
              <a:t>中去，但是其本身</a:t>
            </a:r>
            <a:endParaRPr lang="zh-CN" altLang="en-US"/>
          </a:p>
          <a:p>
            <a:r>
              <a:rPr lang="zh-CN" altLang="en-US"/>
              <a:t>也可以是一个链表，每有一个新</a:t>
            </a:r>
            <a:endParaRPr lang="zh-CN" altLang="en-US"/>
          </a:p>
          <a:p>
            <a:r>
              <a:rPr lang="zh-CN" altLang="en-US"/>
              <a:t>的同类的</a:t>
            </a:r>
            <a:r>
              <a:rPr lang="en-US" altLang="zh-CN"/>
              <a:t>string</a:t>
            </a:r>
            <a:r>
              <a:rPr lang="zh-CN" altLang="en-US"/>
              <a:t>传递过来，就在</a:t>
            </a:r>
            <a:endParaRPr lang="zh-CN" altLang="en-US"/>
          </a:p>
          <a:p>
            <a:r>
              <a:rPr lang="zh-CN" altLang="en-US"/>
              <a:t>头部插入一个新的节点。</a:t>
            </a:r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60" name="Rectangle 2"/>
          <p:cNvSpPr>
            <a:spLocks noGrp="1"/>
          </p:cNvSpPr>
          <p:nvPr>
            <p:ph idx="1" hasCustomPrompt="1"/>
          </p:nvPr>
        </p:nvSpPr>
        <p:spPr>
          <a:xfrm>
            <a:off x="533400" y="1524000"/>
            <a:ext cx="8305800" cy="4572000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struct Binder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KeyType *key;      ValueType *value;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Binder *next;        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KeyType *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prevtop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Binder(KeyType *key, ValueType *value, Binder *next, KeyType *prevtop)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: key(key), value(value), next(next), prevtop(prevtop) {}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};</a:t>
            </a:r>
            <a:endParaRPr lang="zh-CN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61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Symbol Tables in the Tiger Compiler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6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30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4932" name="Rectangle 2"/>
          <p:cNvSpPr>
            <a:spLocks noGrp="1" noChangeArrowheads="1"/>
          </p:cNvSpPr>
          <p:nvPr>
            <p:ph idx="1" hasCustomPrompt="1"/>
          </p:nvPr>
        </p:nvSpPr>
        <p:spPr>
          <a:xfrm>
            <a:off x="304800" y="1447800"/>
            <a:ext cx="8686800" cy="4572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Imperative style method is implemented in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tab::Table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using hash tables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static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constexpr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unsigned long TABSIZE = 127;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namespace tab {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&lt;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KeyType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ValueType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class Table {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public: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/* Some public methods definition 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protect: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/* Definition of Binder 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Binder *table_[TABSIZE];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KeyType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*top_;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8309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Tables in the Tiger Compiler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4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35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356" name="Rectangle 2"/>
          <p:cNvSpPr>
            <a:spLocks noGrp="1"/>
          </p:cNvSpPr>
          <p:nvPr>
            <p:ph idx="1" hasCustomPrompt="1"/>
          </p:nvPr>
        </p:nvSpPr>
        <p:spPr>
          <a:xfrm>
            <a:off x="304800" y="1447800"/>
            <a:ext cx="8686800" cy="4572000"/>
          </a:xfrm>
        </p:spPr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tab::Table</a:t>
            </a:r>
            <a:r>
              <a:rPr lang="en-US" altLang="zh-CN" dirty="0">
                <a:ea typeface="宋体" panose="02010600030101010101" pitchFamily="2" charset="-122"/>
              </a:rPr>
              <a:t> implements following functions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Constructor, Enter, Set, Look, and Pop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zh-CN" sz="3200" dirty="0">
              <a:ea typeface="宋体" panose="02010600030101010101" pitchFamily="2" charset="-12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Table() : top_(nullptr), table_() {}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void Enter(KeyType *key, ValueType *value);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ValueType *Look(KeyType *key);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void Set(KeyType *key, ValueType *value);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KeyType *Pop();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357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Tables in the Tiger Compiler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0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24" name="Rectangle 2"/>
          <p:cNvSpPr>
            <a:spLocks noGrp="1" noChangeArrowheads="1"/>
          </p:cNvSpPr>
          <p:nvPr>
            <p:ph idx="1" hasCustomPrompt="1"/>
          </p:nvPr>
        </p:nvSpPr>
        <p:spPr>
          <a:xfrm>
            <a:off x="533400" y="1524000"/>
            <a:ext cx="7848600" cy="4572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The stack can be integrated into the Binder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Having a protected member 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top_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”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When pushing (entering),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is copying into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prevtop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field in the Binder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Symbol table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the TAB is wrapped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namespace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sym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 Table : public tab::Table&lt;Symbol,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ValueType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 mark symbol is introduced(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用于标记当前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scope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的起点的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symbol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Symbol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marksym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 = {"&lt;mark&gt;",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405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 Tables in the Tiger Compiler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50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45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45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Symbol Tables in the Tiger Compiler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4453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447800"/>
            <a:ext cx="8305800" cy="4572000"/>
          </a:xfrm>
        </p:spPr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namespace sym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Table() : tab::Table&lt;Symbol, ValueType&gt;() {}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/* Because of template, no need to implement methods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*  Enter, Pop,  Look, Set and Constructor again.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*/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template &lt;typename ValueType&gt; void Table&lt;ValueType&gt;::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BeginScope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()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this-&gt;Enter(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&amp;marksym_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, nullptr);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template &lt;typename ValueType&gt; void Table&lt;ValueType&gt;::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EndScope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()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Symbol *s;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do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s = this-&gt;Pop();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while (s != &amp;marksym_)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Translation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Schemes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4341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A context free grammar in which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attributes are associated with the grammar symbols and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semantic actions enclosed between braces {  } are inserted within the right sides of productions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4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47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476" name="Rectangle 2"/>
          <p:cNvSpPr>
            <a:spLocks noGrp="1"/>
          </p:cNvSpPr>
          <p:nvPr>
            <p:ph idx="1" hasCustomPrompt="1"/>
          </p:nvPr>
        </p:nvSpPr>
        <p:spPr>
          <a:xfrm>
            <a:off x="533400" y="1524000"/>
            <a:ext cx="7772400" cy="45720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The undo stack must be provided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A beginscope operation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pushes a special marker onto the stack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endScope operation pops off the stack down to and including the topmost marker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As each symbol is popped, the head binding in its bucket is removed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5477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Symbol Tables in the Tiger Compiler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How to write the parsing code by hands? (1)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6389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Using the original parsing analyzer as base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For each nonterminal symbol, construct a function to do something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For each terminal symbol, use the eat() function to advance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Sometimes lookahead is used to determine which production should be used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Top-Down Translation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8437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E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 TR | T	       </a:t>
            </a:r>
            <a:r>
              <a:rPr lang="en-US" altLang="zh-CN" sz="2400" dirty="0">
                <a:ea typeface="宋体" panose="02010600030101010101" pitchFamily="2" charset="-122"/>
              </a:rPr>
              <a:t>R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 + TR | – TR |          T  (E) |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num</a:t>
            </a:r>
            <a:endParaRPr lang="en-US" altLang="zh-CN" sz="2400" b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 sz="1200" b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void R() 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{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		if (lookahead == addop) {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			eat(addop); 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			T(); 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			R() ;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		}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}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endParaRPr lang="en-US" altLang="zh-CN" sz="1200" dirty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R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 + T { 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400" baseline="-25000" dirty="0">
                <a:solidFill>
                  <a:srgbClr val="0070C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.i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= 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R.i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+ 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T.val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} R</a:t>
            </a:r>
            <a:r>
              <a:rPr lang="en-US" altLang="zh-CN" sz="24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{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R.s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400" baseline="-25000" dirty="0">
                <a:solidFill>
                  <a:srgbClr val="0070C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.s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} 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How to write the parsing code by hands? (2)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44" name="Rectangle 3"/>
          <p:cNvSpPr>
            <a:spLocks noGrp="1" noChangeArrowheads="1"/>
          </p:cNvSpPr>
          <p:nvPr>
            <p:ph idx="1" hasCustomPrompt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For each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nonternimal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symbol A, modify the original parsing function A() by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adding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formal parameters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for each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inherited attribute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of A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R.i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in this case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setting the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return value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of A() as the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synthesized attributes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of A (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R.s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in this case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creating a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local variable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for each attribute of each grammar symbol that appears in a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production for A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(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.i,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T.val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,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.s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in this case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)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2533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419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R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 	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addop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		T   	{R</a:t>
            </a:r>
            <a:r>
              <a:rPr lang="en-US" altLang="zh-CN" sz="24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.i= makenode(addop.lexeme, R.i, T.nptr) }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		R</a:t>
            </a:r>
            <a:r>
              <a:rPr lang="en-US" altLang="zh-CN" sz="24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	{R.s = R</a:t>
            </a:r>
            <a:r>
              <a:rPr lang="en-US" altLang="zh-CN" sz="24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.s}	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R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 	    	{R.s = R.i}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syntax_tree_node*  E(void);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syntax_tree_node*  R(syntax_tree_node* );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syntax_tree_node*  T(void);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2cb95429-173c-4e61-85df-bbeb786e85ca"/>
  <p:tag name="COMMONDATA" val="eyJoZGlkIjoiMmI2Y2RmNTUyOTczOGJhOTliNTg4NWMyMmQ4YTkzNjMifQ=="/>
</p:tagLst>
</file>

<file path=ppt/theme/theme1.xml><?xml version="1.0" encoding="utf-8"?>
<a:theme xmlns:a="http://schemas.openxmlformats.org/drawingml/2006/main" name="icfp99">
  <a:themeElements>
    <a:clrScheme name="icfp9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609600" marR="0" indent="-60960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en-US" altLang="zh-CN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609600" marR="0" indent="-60960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en-US" altLang="zh-CN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12792</Words>
  <Application>WPS 演示</Application>
  <PresentationFormat>全屏显示(4:3)</PresentationFormat>
  <Paragraphs>928</Paragraphs>
  <Slides>50</Slides>
  <Notes>49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2" baseType="lpstr">
      <vt:lpstr>Arial</vt:lpstr>
      <vt:lpstr>宋体</vt:lpstr>
      <vt:lpstr>Wingdings</vt:lpstr>
      <vt:lpstr>Comic Sans MS</vt:lpstr>
      <vt:lpstr>Times New Roman</vt:lpstr>
      <vt:lpstr>Math A</vt:lpstr>
      <vt:lpstr>Segoe Print</vt:lpstr>
      <vt:lpstr>等线</vt:lpstr>
      <vt:lpstr>Symbol</vt:lpstr>
      <vt:lpstr>微软雅黑</vt:lpstr>
      <vt:lpstr>Arial Unicode MS</vt:lpstr>
      <vt:lpstr>icfp99</vt:lpstr>
      <vt:lpstr>Semantic Actions for Top-Down Parsing</vt:lpstr>
      <vt:lpstr>Example</vt:lpstr>
      <vt:lpstr>Eliminating Left Recursion from a Translation</vt:lpstr>
      <vt:lpstr> Inherited &amp; Synthesized Attributes</vt:lpstr>
      <vt:lpstr>Translation Schemes</vt:lpstr>
      <vt:lpstr>How to write the parsing code by hands? (1)</vt:lpstr>
      <vt:lpstr>Top-Down Translation</vt:lpstr>
      <vt:lpstr>How to write the parsing code by hands? (2)</vt:lpstr>
      <vt:lpstr>Example</vt:lpstr>
      <vt:lpstr>Top-Down Translation</vt:lpstr>
      <vt:lpstr>How to write the parsing code by hands? (3)</vt:lpstr>
      <vt:lpstr>Symbol Table</vt:lpstr>
      <vt:lpstr>Keep track of scope information(作用域)</vt:lpstr>
      <vt:lpstr>Keep track of binding information</vt:lpstr>
      <vt:lpstr>Functionalities of the Environment</vt:lpstr>
      <vt:lpstr>An Example (1/2) </vt:lpstr>
      <vt:lpstr>An Example (2/2) </vt:lpstr>
      <vt:lpstr>Scope Information</vt:lpstr>
      <vt:lpstr>Scope Information</vt:lpstr>
      <vt:lpstr>Mechanisms to Implement the Scoping Rules</vt:lpstr>
      <vt:lpstr>Mechanisms to Implement the Scoping Rules</vt:lpstr>
      <vt:lpstr>Imperative style</vt:lpstr>
      <vt:lpstr>Implement the scoping rules </vt:lpstr>
      <vt:lpstr>Multiple Symbol Tables</vt:lpstr>
      <vt:lpstr>Multiple Symbol Tables</vt:lpstr>
      <vt:lpstr>Multiple Symbol Tables</vt:lpstr>
      <vt:lpstr>Multiple Symbol Tables</vt:lpstr>
      <vt:lpstr>Multiple Symbol Tables</vt:lpstr>
      <vt:lpstr>Efficient Imperative Symbol Tables</vt:lpstr>
      <vt:lpstr>Efficient Imperative Symbol Tables</vt:lpstr>
      <vt:lpstr>Efficient Imperative Symbol Tables</vt:lpstr>
      <vt:lpstr>Efficient Imperative Symbol Tables</vt:lpstr>
      <vt:lpstr>Efficient Imperative Symbol Tables</vt:lpstr>
      <vt:lpstr>Functional Symbol Tables</vt:lpstr>
      <vt:lpstr>Functional Symbol Tables Using Hash</vt:lpstr>
      <vt:lpstr>PowerPoint 演示文稿</vt:lpstr>
      <vt:lpstr>PowerPoint 演示文稿</vt:lpstr>
      <vt:lpstr>PowerPoint 演示文稿</vt:lpstr>
      <vt:lpstr>Efficient Functional Symbol Tables</vt:lpstr>
      <vt:lpstr>PowerPoint 演示文稿</vt:lpstr>
      <vt:lpstr>PowerPoint 演示文稿</vt:lpstr>
      <vt:lpstr>Symbols in the Tiger Compiler</vt:lpstr>
      <vt:lpstr>Symbols in the Tiger Compiler</vt:lpstr>
      <vt:lpstr>Symbols in the Tiger Compiler</vt:lpstr>
      <vt:lpstr>Symbol Tables in the Tiger Compiler</vt:lpstr>
      <vt:lpstr>Tables in the Tiger Compiler</vt:lpstr>
      <vt:lpstr>Tables in the Tiger Compiler</vt:lpstr>
      <vt:lpstr> Tables in the Tiger Compiler</vt:lpstr>
      <vt:lpstr>Symbol Tables in the Tiger Compiler</vt:lpstr>
      <vt:lpstr>Symbol Tables in the Tiger Compiler</vt:lpstr>
    </vt:vector>
  </TitlesOfParts>
  <Company>Digital Integrity,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Languages and Compilers</dc:title>
  <dc:creator>Alex Aiken</dc:creator>
  <cp:lastModifiedBy>李昱翰</cp:lastModifiedBy>
  <cp:revision>324</cp:revision>
  <dcterms:created xsi:type="dcterms:W3CDTF">2000-01-15T07:54:00Z</dcterms:created>
  <dcterms:modified xsi:type="dcterms:W3CDTF">2022-10-28T16:28:55Z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5601FF3D78694DE78616FECD396DC52A</vt:lpwstr>
  </property>
  <property fmtid="{D5CDD505-2E9C-101B-9397-08002B2CF9AE}" pid="3" name="KSOProductBuildVer">
    <vt:lpwstr>2052-11.1.0.12598</vt:lpwstr>
  </property>
</Properties>
</file>