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335" r:id="rId3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5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56" r:id="rId32"/>
    <p:sldId id="454" r:id="rId33"/>
    <p:sldId id="447" r:id="rId34"/>
    <p:sldId id="448" r:id="rId35"/>
    <p:sldId id="449" r:id="rId36"/>
    <p:sldId id="450" r:id="rId37"/>
    <p:sldId id="451" r:id="rId38"/>
    <p:sldId id="452" r:id="rId39"/>
    <p:sldId id="453" r:id="rId40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>
        <p:scale>
          <a:sx n="96" d="100"/>
          <a:sy n="96" d="100"/>
        </p:scale>
        <p:origin x="1842" y="462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022" tIns="46511" rIns="93022" bIns="46511" anchor="b"/>
          <a:lstStyle/>
          <a:p>
            <a:pPr algn="r" defTabSz="929005"/>
            <a:fld id="{0D799AF1-7295-4E0B-8743-1CC5B98377B9}" type="slidenum">
              <a:rPr lang="en-US" sz="1200"/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022" tIns="46511" rIns="93022" bIns="46511" anchor="b"/>
          <a:lstStyle/>
          <a:p>
            <a:pPr algn="r" defTabSz="929005"/>
            <a:fld id="{0D799AF1-7295-4E0B-8743-1CC5B98377B9}" type="slidenum">
              <a:rPr lang="en-US" sz="1200"/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  <a:endParaRPr lang="en-US" altLang="en-US" sz="2800" dirty="0">
              <a:effectLst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A collection of tools for describing 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700" dirty="0">
                <a:solidFill>
                  <a:srgbClr val="FF0000"/>
                </a:solidFill>
              </a:rPr>
              <a:t>Data 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700" dirty="0">
                <a:solidFill>
                  <a:srgbClr val="FF0000"/>
                </a:solidFill>
              </a:rPr>
              <a:t>Data relationships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700" dirty="0">
                <a:solidFill>
                  <a:srgbClr val="FF0000"/>
                </a:solidFill>
              </a:rPr>
              <a:t>Data semantics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700" dirty="0">
                <a:solidFill>
                  <a:srgbClr val="FF0000"/>
                </a:solidFill>
              </a:rPr>
              <a:t>Data constraints</a:t>
            </a:r>
            <a:endParaRPr lang="en-US" altLang="en-US" sz="1700" dirty="0">
              <a:solidFill>
                <a:srgbClr val="FF0000"/>
              </a:solidFill>
            </a:endParaRPr>
          </a:p>
          <a:p>
            <a:r>
              <a:rPr lang="en-US" altLang="en-US" sz="1700" dirty="0"/>
              <a:t>Relational model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Entity-Relationship data model (mainly for database design)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Object-based data models (Object-oriented and Object-relational)</a:t>
            </a:r>
            <a:endParaRPr lang="en-US" altLang="en-US" sz="1700" dirty="0"/>
          </a:p>
          <a:p>
            <a:r>
              <a:rPr lang="en-US" altLang="en-US" sz="1700" dirty="0"/>
              <a:t>Semi-structured data model  (XML)</a:t>
            </a:r>
            <a:endParaRPr lang="en-US" altLang="en-US" sz="1700" dirty="0"/>
          </a:p>
          <a:p>
            <a:r>
              <a:rPr lang="en-US" altLang="en-US" sz="1700" dirty="0"/>
              <a:t>Other older models:</a:t>
            </a:r>
            <a:endParaRPr lang="en-US" altLang="en-US" sz="1700" dirty="0"/>
          </a:p>
          <a:p>
            <a:pPr lvl="1"/>
            <a:r>
              <a:rPr lang="en-US" altLang="en-US" sz="1700" dirty="0"/>
              <a:t>Network model </a:t>
            </a:r>
            <a:endParaRPr lang="en-US" altLang="en-US" sz="1700" dirty="0"/>
          </a:p>
          <a:p>
            <a:pPr lvl="1"/>
            <a:r>
              <a:rPr lang="en-US" altLang="en-US" sz="1700" dirty="0"/>
              <a:t>Hierarchical model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  <a:endParaRPr lang="en-US" altLang="en-US" sz="2800" dirty="0">
              <a:effectLst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  <a:endParaRPr lang="en-US" altLang="en-US" sz="1700" dirty="0"/>
          </a:p>
          <a:p>
            <a:r>
              <a:rPr lang="en-US" altLang="en-US" sz="1700" dirty="0"/>
              <a:t>Example of tabular data in the relational model</a:t>
            </a:r>
            <a:endParaRPr lang="en-US" altLang="en-US" sz="1700" dirty="0"/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  <a:endParaRPr lang="en-US" altLang="en-US" dirty="0"/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3026"/>
          <a:stretch>
            <a:fillRect/>
          </a:stretch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  <a:endParaRPr lang="en-US" altLang="en-US" sz="2800" dirty="0">
              <a:effectLst/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  <a:endParaRPr lang="en-US" altLang="en-US" sz="2800" dirty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b="1" dirty="0">
                <a:solidFill>
                  <a:srgbClr val="FF000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  <a:endParaRPr lang="en-US" altLang="en-US" sz="1700" dirty="0"/>
          </a:p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b="1" dirty="0">
                <a:solidFill>
                  <a:srgbClr val="FF000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  <a:endParaRPr lang="en-US" altLang="en-US" sz="1700" dirty="0"/>
          </a:p>
          <a:p>
            <a:pPr lvl="1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  <a:endParaRPr lang="en-US" altLang="en-US" sz="1700" dirty="0"/>
          </a:p>
          <a:p>
            <a:pPr lvl="4">
              <a:buNone/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b="1" dirty="0">
                <a:solidFill>
                  <a:srgbClr val="FF000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  <a:endParaRPr lang="en-US" altLang="en-US" sz="2800" dirty="0">
              <a:effectLst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  <a:endParaRPr lang="en-US" altLang="en-US" sz="1700" dirty="0"/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  <a:endParaRPr lang="en-US" altLang="en-US" sz="1700" dirty="0"/>
          </a:p>
          <a:p>
            <a:pPr lvl="2"/>
            <a:r>
              <a:rPr lang="en-US" altLang="en-US" sz="1700" dirty="0"/>
              <a:t>Analogous to type information of a variable in a program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FF000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– the actual content of the database at a particular point in time 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Analogous to the value of a variable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FF0000"/>
                </a:solidFill>
              </a:rPr>
              <a:t>Physical Data Independence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the ability to modify the physical schema without changing the logical schema</a:t>
            </a:r>
            <a:endParaRPr lang="en-US" altLang="en-US" sz="1700" dirty="0"/>
          </a:p>
          <a:p>
            <a:pPr lvl="1"/>
            <a:r>
              <a:rPr lang="en-US" altLang="en-US" sz="1700" dirty="0"/>
              <a:t>Applications depend on the logical schema</a:t>
            </a:r>
            <a:endParaRPr lang="en-US" altLang="en-US" sz="1700" dirty="0"/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  <a:endParaRPr lang="en-US" altLang="en-US" sz="1700" dirty="0"/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  <a:effectLst/>
              </a:rPr>
              <a:t>Data Definition Language (DDL)</a:t>
            </a:r>
            <a:endParaRPr lang="en-US" altLang="en-US" sz="2800" dirty="0">
              <a:solidFill>
                <a:srgbClr val="FF0000"/>
              </a:solidFill>
              <a:effectLst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>
                <a:solidFill>
                  <a:srgbClr val="FF0000"/>
                </a:solidFill>
              </a:rPr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>
                <a:solidFill>
                  <a:srgbClr val="FF0000"/>
                </a:solidFill>
              </a:rPr>
              <a:t>numeric</a:t>
            </a:r>
            <a:r>
              <a:rPr lang="en-US" altLang="en-US" sz="1700" dirty="0">
                <a:solidFill>
                  <a:srgbClr val="FF0000"/>
                </a:solidFill>
              </a:rPr>
              <a:t>(8,2)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  <a:endParaRPr lang="en-US" altLang="en-US" sz="1700" b="1" i="1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Data dictionary contains metadata (i.e., data about data)</a:t>
            </a:r>
            <a:endParaRPr lang="en-US" altLang="en-US" sz="1700" dirty="0"/>
          </a:p>
          <a:p>
            <a:pPr lvl="1"/>
            <a:r>
              <a:rPr lang="en-US" altLang="en-US" sz="1700" dirty="0"/>
              <a:t>Database schema </a:t>
            </a:r>
            <a:endParaRPr lang="en-US" altLang="en-US" sz="1700" dirty="0"/>
          </a:p>
          <a:p>
            <a:pPr lvl="1"/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pPr lvl="2"/>
            <a:r>
              <a:rPr lang="en-US" altLang="en-US" sz="1700" dirty="0"/>
              <a:t>Primary key (ID uniquely identifies instructors)</a:t>
            </a:r>
            <a:endParaRPr lang="en-US" altLang="en-US" sz="1700" dirty="0"/>
          </a:p>
          <a:p>
            <a:pPr lvl="1"/>
            <a:r>
              <a:rPr lang="en-US" altLang="en-US" sz="1700" dirty="0"/>
              <a:t>Authorization</a:t>
            </a:r>
            <a:endParaRPr lang="en-US" altLang="en-US" sz="1700" dirty="0"/>
          </a:p>
          <a:p>
            <a:pPr lvl="2"/>
            <a:r>
              <a:rPr lang="en-US" altLang="en-US" sz="1700" dirty="0"/>
              <a:t>Who can access what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  <a:effectLst/>
              </a:rPr>
              <a:t>Data Manipulation Language (DML)</a:t>
            </a:r>
            <a:endParaRPr lang="en-US" altLang="en-US" sz="2800" dirty="0">
              <a:solidFill>
                <a:srgbClr val="FF0000"/>
              </a:solidFill>
              <a:effectLst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  <a:endParaRPr lang="en-US" altLang="en-US" sz="1700" dirty="0"/>
          </a:p>
          <a:p>
            <a:pPr lvl="1"/>
            <a:r>
              <a:rPr lang="en-US" altLang="en-US" sz="1700" dirty="0"/>
              <a:t>DML also known as query language</a:t>
            </a:r>
            <a:endParaRPr lang="en-US" altLang="en-US" sz="1700" dirty="0"/>
          </a:p>
          <a:p>
            <a:r>
              <a:rPr lang="en-US" altLang="en-US" dirty="0"/>
              <a:t>There are basically two types of data-manipulation language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FF0000"/>
                </a:solidFill>
                <a:cs typeface="MS PGothic" panose="020B0600070205080204" pitchFamily="34" charset="-128"/>
              </a:rPr>
              <a:t>Procedural DML</a:t>
            </a:r>
            <a:r>
              <a:rPr lang="en-US" altLang="en-US" b="1" dirty="0">
                <a:solidFill>
                  <a:srgbClr val="002060"/>
                </a:solidFill>
                <a:cs typeface="MS PGothic" panose="020B0600070205080204" pitchFamily="34" charset="-128"/>
              </a:rPr>
              <a:t> </a:t>
            </a:r>
            <a:r>
              <a:rPr lang="en-US" altLang="en-US" dirty="0">
                <a:cs typeface="MS PGothic" panose="020B0600070205080204" pitchFamily="34" charset="-128"/>
              </a:rPr>
              <a:t>--  require a user to specify what data are needed and how to get those data.</a:t>
            </a:r>
            <a:endParaRPr lang="en-US" altLang="en-US" dirty="0">
              <a:cs typeface="MS PGothic" panose="020B0600070205080204" pitchFamily="34" charset="-128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cs typeface="MS PGothic" panose="020B0600070205080204" pitchFamily="34" charset="-128"/>
              </a:rPr>
              <a:t>Declarative DML </a:t>
            </a:r>
            <a:r>
              <a:rPr lang="en-US" altLang="en-US" b="1" dirty="0">
                <a:solidFill>
                  <a:srgbClr val="002060"/>
                </a:solidFill>
                <a:cs typeface="MS PGothic" panose="020B0600070205080204" pitchFamily="34" charset="-128"/>
              </a:rPr>
              <a:t> </a:t>
            </a:r>
            <a:r>
              <a:rPr lang="en-US" altLang="en-US" dirty="0">
                <a:cs typeface="MS PGothic" panose="020B0600070205080204" pitchFamily="34" charset="-128"/>
              </a:rPr>
              <a:t>-- require a user to specify what data are needed without specifying how to get those data. </a:t>
            </a:r>
            <a:endParaRPr lang="en-US" altLang="en-US" dirty="0">
              <a:cs typeface="MS PGothic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Declarative DMLs are usually easier to learn and use than are procedural DMLs</a:t>
            </a:r>
            <a:r>
              <a:rPr lang="en-US" altLang="en-US" dirty="0"/>
              <a:t>.  </a:t>
            </a:r>
            <a:endParaRPr lang="en-US" altLang="en-US" dirty="0"/>
          </a:p>
          <a:p>
            <a:r>
              <a:rPr lang="en-US" altLang="en-US" dirty="0"/>
              <a:t>Declarative DMLs are also referred to as non-procedural DMLs</a:t>
            </a:r>
            <a:endParaRPr lang="en-US" altLang="en-US" dirty="0"/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  <a:endParaRPr lang="en-US" altLang="en-US" dirty="0"/>
          </a:p>
          <a:p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  <a:endParaRPr lang="en-US" altLang="en-US" sz="2800" dirty="0">
              <a:effectLst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SQL  query language is nonprocedura</a:t>
            </a:r>
            <a:r>
              <a:rPr lang="en-US" altLang="en-US" sz="1700" dirty="0"/>
              <a:t>l. A query takes as input several tables (possibly only one) and always returns a single table.</a:t>
            </a:r>
            <a:endParaRPr lang="en-US" altLang="en-US" sz="1700" dirty="0"/>
          </a:p>
          <a:p>
            <a:pPr>
              <a:tabLst>
                <a:tab pos="982980" algn="l"/>
              </a:tabLst>
            </a:pPr>
            <a:r>
              <a:rPr lang="en-US" altLang="en-US" sz="1700" dirty="0"/>
              <a:t>Example to find all instructors in Comp. Sci. dept</a:t>
            </a:r>
            <a:endParaRPr lang="en-US" altLang="en-US" sz="1700" dirty="0"/>
          </a:p>
          <a:p>
            <a:pPr>
              <a:buNone/>
              <a:tabLst>
                <a:tab pos="982980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SQL is </a:t>
            </a:r>
            <a:r>
              <a:rPr lang="en-US" altLang="en-US" sz="1700" b="1" dirty="0">
                <a:solidFill>
                  <a:srgbClr val="FF0000"/>
                </a:solidFill>
              </a:rPr>
              <a:t>NOT</a:t>
            </a:r>
            <a:r>
              <a:rPr lang="en-US" altLang="en-US" sz="1700" dirty="0">
                <a:solidFill>
                  <a:srgbClr val="FF0000"/>
                </a:solidFill>
              </a:rPr>
              <a:t> a Turing machine equivalent language</a:t>
            </a:r>
            <a:endParaRPr lang="en-US" altLang="en-US" sz="1700" dirty="0"/>
          </a:p>
          <a:p>
            <a:r>
              <a:rPr lang="en-US" altLang="en-US" sz="1700" dirty="0"/>
              <a:t>To be able to compute complex functions SQL is usually embedded in some higher-level language</a:t>
            </a:r>
            <a:endParaRPr lang="en-US" altLang="en-US" sz="1700" dirty="0"/>
          </a:p>
          <a:p>
            <a:r>
              <a:rPr lang="en-US" altLang="en-US" sz="1700" dirty="0"/>
              <a:t>Application programs generally access databases through one of</a:t>
            </a:r>
            <a:endParaRPr lang="en-US" altLang="en-US" sz="1700" dirty="0"/>
          </a:p>
          <a:p>
            <a:pPr lvl="1"/>
            <a:r>
              <a:rPr lang="en-US" altLang="en-US" sz="1700" dirty="0"/>
              <a:t>Language extensions to allow embedded SQL</a:t>
            </a:r>
            <a:endParaRPr lang="en-US" altLang="en-US" sz="1700" dirty="0"/>
          </a:p>
          <a:p>
            <a:pPr lvl="1"/>
            <a:r>
              <a:rPr lang="en-US" altLang="en-US" sz="1700" dirty="0"/>
              <a:t>Application program interface (e.g., ODBC/</a:t>
            </a:r>
            <a:r>
              <a:rPr lang="en-US" altLang="en-US" sz="1700" dirty="0">
                <a:solidFill>
                  <a:srgbClr val="FF0000"/>
                </a:solidFill>
              </a:rPr>
              <a:t>JD</a:t>
            </a:r>
            <a:r>
              <a:rPr lang="en-US" altLang="en-US" dirty="0">
                <a:solidFill>
                  <a:srgbClr val="FF0000"/>
                </a:solidFill>
              </a:rPr>
              <a:t>BC</a:t>
            </a:r>
            <a:r>
              <a:rPr lang="en-US" altLang="en-US" dirty="0"/>
              <a:t>) which allow SQL queries to be sent to a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Purpose of Database Systems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View of Data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Languages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Design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Engine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Architecture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Users and Administrators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History of Database Systems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  <a:endParaRPr lang="en-US" altLang="en-US" sz="2800" dirty="0">
              <a:effectLst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  <a:endParaRPr lang="en-US" altLang="en-US" sz="2800" dirty="0">
              <a:effectLst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  <a:endParaRPr lang="en-US" altLang="ja-JP" sz="1700" dirty="0"/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  <a:endParaRPr lang="en-US" altLang="en-US" sz="1700" dirty="0"/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  <a:endParaRPr lang="en-US" altLang="en-US" sz="1700" dirty="0"/>
          </a:p>
          <a:p>
            <a:r>
              <a:rPr lang="en-US" altLang="en-US" sz="1700" dirty="0"/>
              <a:t>Physical Design – Deciding on the physical layout of the database                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65" charset="2"/>
              <a:buNone/>
            </a:pPr>
            <a:r>
              <a:rPr lang="en-US" altLang="en-US" sz="1700" dirty="0"/>
              <a:t>The process of designing the general structure of the database: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  <a:endParaRPr lang="en-US" altLang="en-US" sz="1700" dirty="0"/>
          </a:p>
          <a:p>
            <a:r>
              <a:rPr lang="en-US" altLang="en-US" sz="1700" dirty="0"/>
              <a:t>The functional components of a database system can be divided into</a:t>
            </a:r>
            <a:endParaRPr lang="en-US" altLang="en-US" sz="1700" dirty="0"/>
          </a:p>
          <a:p>
            <a:pPr lvl="1"/>
            <a:r>
              <a:rPr lang="en-US" altLang="en-US" sz="1700" dirty="0"/>
              <a:t>The storage manager,</a:t>
            </a:r>
            <a:endParaRPr lang="en-US" altLang="en-US" sz="1700" dirty="0"/>
          </a:p>
          <a:p>
            <a:pPr lvl="1"/>
            <a:r>
              <a:rPr lang="en-US" altLang="en-US" sz="1700" dirty="0"/>
              <a:t>The  query processor component, </a:t>
            </a:r>
            <a:endParaRPr lang="en-US" altLang="en-US" sz="1700" dirty="0"/>
          </a:p>
          <a:p>
            <a:pPr lvl="1"/>
            <a:r>
              <a:rPr lang="en-US" altLang="en-US" sz="1700" dirty="0"/>
              <a:t>The transaction management component.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</a:t>
            </a:r>
            <a:r>
              <a:rPr lang="en-US" altLang="en-US" sz="1700" dirty="0">
                <a:solidFill>
                  <a:srgbClr val="FF0000"/>
                </a:solidFill>
              </a:rPr>
              <a:t> low-level data stored in the database</a:t>
            </a:r>
            <a:r>
              <a:rPr lang="en-US" altLang="en-US" sz="1700" dirty="0"/>
              <a:t> and the application programs and </a:t>
            </a:r>
            <a:r>
              <a:rPr lang="en-US" altLang="en-US" sz="1700" dirty="0">
                <a:solidFill>
                  <a:srgbClr val="FF0000"/>
                </a:solidFill>
              </a:rPr>
              <a:t>queries submitted to the system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The storage manager is responsible to the following tasks: </a:t>
            </a:r>
            <a:endParaRPr lang="en-US" altLang="en-US" sz="1700" dirty="0"/>
          </a:p>
          <a:p>
            <a:pPr lvl="1"/>
            <a:r>
              <a:rPr lang="en-US" altLang="en-US" sz="1700" dirty="0"/>
              <a:t>Interaction with the OS file manager </a:t>
            </a:r>
            <a:endParaRPr lang="en-US" altLang="en-US" sz="1700" dirty="0"/>
          </a:p>
          <a:p>
            <a:pPr lvl="1"/>
            <a:r>
              <a:rPr lang="en-US" altLang="en-US" sz="1700" dirty="0"/>
              <a:t>Efficient </a:t>
            </a:r>
            <a:r>
              <a:rPr lang="en-US" altLang="en-US" sz="1700" dirty="0">
                <a:solidFill>
                  <a:srgbClr val="FF0000"/>
                </a:solidFill>
              </a:rPr>
              <a:t>storing, retrieving and updating</a:t>
            </a:r>
            <a:r>
              <a:rPr lang="en-US" altLang="en-US" sz="1700" dirty="0"/>
              <a:t> of data</a:t>
            </a:r>
            <a:endParaRPr lang="en-US" altLang="en-US" sz="1700" dirty="0"/>
          </a:p>
          <a:p>
            <a:r>
              <a:rPr lang="en-US" altLang="en-US" sz="1700" dirty="0"/>
              <a:t>The storage manager components include:</a:t>
            </a:r>
            <a:endParaRPr lang="en-US" altLang="en-US" sz="1700" dirty="0"/>
          </a:p>
          <a:p>
            <a:pPr lvl="1"/>
            <a:r>
              <a:rPr lang="en-US" altLang="en-US" sz="1700" dirty="0"/>
              <a:t>Authorization and integrity manager</a:t>
            </a:r>
            <a:endParaRPr lang="en-US" altLang="en-US" sz="1700" dirty="0"/>
          </a:p>
          <a:p>
            <a:pPr lvl="1"/>
            <a:r>
              <a:rPr lang="en-US" altLang="en-US" sz="1700" dirty="0"/>
              <a:t>Transaction manager</a:t>
            </a:r>
            <a:endParaRPr lang="en-US" altLang="en-US" sz="1700" dirty="0"/>
          </a:p>
          <a:p>
            <a:pPr lvl="1"/>
            <a:r>
              <a:rPr lang="en-US" altLang="en-US" sz="1700" dirty="0"/>
              <a:t>File manager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Buffer</a:t>
            </a:r>
            <a:r>
              <a:rPr lang="en-US" altLang="en-US" sz="1700" dirty="0"/>
              <a:t> manager(</a:t>
            </a:r>
            <a:r>
              <a:rPr lang="zh-CN" altLang="en-US" sz="1700" dirty="0">
                <a:ea typeface="宋体" panose="02010600030101010101" pitchFamily="2" charset="-122"/>
              </a:rPr>
              <a:t>缓存管理器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73470" y="2587625"/>
            <a:ext cx="1651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存储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获取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更新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  <a:endParaRPr lang="en-US" altLang="en-US" sz="2800" dirty="0">
              <a:effectLst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  <a:endParaRPr lang="en-US" altLang="en-US" sz="1700" dirty="0"/>
          </a:p>
          <a:p>
            <a:pPr lvl="1"/>
            <a:r>
              <a:rPr lang="en-US" altLang="en-US" sz="1700" dirty="0"/>
              <a:t>Data files -- store the database itself(</a:t>
            </a:r>
            <a:r>
              <a:rPr lang="zh-CN" altLang="en-US" sz="1700" dirty="0">
                <a:ea typeface="宋体" panose="02010600030101010101" pitchFamily="2" charset="-122"/>
              </a:rPr>
              <a:t>这里说的是</a:t>
            </a:r>
            <a:r>
              <a:rPr lang="en-US" altLang="zh-CN" sz="1700" dirty="0">
                <a:ea typeface="宋体" panose="02010600030101010101" pitchFamily="2" charset="-122"/>
              </a:rPr>
              <a:t>data</a:t>
            </a:r>
            <a:r>
              <a:rPr lang="zh-CN" altLang="en-US" sz="1700" dirty="0">
                <a:ea typeface="宋体" panose="02010600030101010101" pitchFamily="2" charset="-122"/>
              </a:rPr>
              <a:t>最终都是要存储在磁盘中的文件里面去的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Indices</a:t>
            </a:r>
            <a:r>
              <a:rPr lang="en-US" altLang="en-US" sz="1700" dirty="0"/>
              <a:t> --  can provide </a:t>
            </a:r>
            <a:r>
              <a:rPr lang="en-US" altLang="en-US" sz="1700" dirty="0">
                <a:solidFill>
                  <a:srgbClr val="FF0000"/>
                </a:solidFill>
              </a:rPr>
              <a:t>fast access to data items</a:t>
            </a:r>
            <a:r>
              <a:rPr lang="en-US" altLang="en-US" sz="1700" dirty="0"/>
              <a:t>.  A database index provides pointers to those data items that hold a particular value.  </a:t>
            </a:r>
            <a:endParaRPr lang="en-US" altLang="en-US" sz="1700" dirty="0"/>
          </a:p>
          <a:p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  <a:endParaRPr lang="en-US" altLang="en-US" sz="2800" dirty="0">
              <a:effectLst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  <a:endParaRPr lang="en-US" altLang="en-US" sz="1700" dirty="0"/>
          </a:p>
          <a:p>
            <a:pPr lvl="1"/>
            <a:r>
              <a:rPr lang="en-US" altLang="en-US" sz="1700" dirty="0"/>
              <a:t>DDL  interpreter(DDL</a:t>
            </a:r>
            <a:r>
              <a:rPr lang="zh-CN" altLang="en-US" sz="1700" dirty="0">
                <a:ea typeface="宋体" panose="02010600030101010101" pitchFamily="2" charset="-122"/>
              </a:rPr>
              <a:t>解释器</a:t>
            </a:r>
            <a:r>
              <a:rPr lang="en-US" altLang="zh-CN" sz="1700" dirty="0">
                <a:ea typeface="宋体" panose="02010600030101010101" pitchFamily="2" charset="-122"/>
              </a:rPr>
              <a:t>(</a:t>
            </a:r>
            <a:r>
              <a:rPr lang="zh-CN" altLang="en-US" sz="1700" dirty="0">
                <a:ea typeface="宋体" panose="02010600030101010101" pitchFamily="2" charset="-122"/>
              </a:rPr>
              <a:t>不是编译器，因为</a:t>
            </a:r>
            <a:r>
              <a:rPr lang="en-US" altLang="zh-CN" sz="1700" dirty="0">
                <a:ea typeface="宋体" panose="02010600030101010101" pitchFamily="2" charset="-122"/>
              </a:rPr>
              <a:t>DDL</a:t>
            </a:r>
            <a:r>
              <a:rPr lang="zh-CN" altLang="en-US" sz="1700" dirty="0">
                <a:ea typeface="宋体" panose="02010600030101010101" pitchFamily="2" charset="-122"/>
              </a:rPr>
              <a:t>语言只是声明了表的结构不涉及到对表的操作，无需汇编器的优化</a:t>
            </a:r>
            <a:r>
              <a:rPr lang="en-US" altLang="zh-CN" sz="1700" dirty="0">
                <a:ea typeface="宋体" panose="02010600030101010101" pitchFamily="2" charset="-122"/>
              </a:rPr>
              <a:t>)</a:t>
            </a:r>
            <a:r>
              <a:rPr lang="en-US" altLang="en-US" sz="1700" dirty="0"/>
              <a:t>) --  interprets DDL statements and records the definitions in the data dictionary.</a:t>
            </a:r>
            <a:endParaRPr lang="en-US" altLang="en-US" sz="1700" dirty="0"/>
          </a:p>
          <a:p>
            <a:pPr lvl="1"/>
            <a:r>
              <a:rPr lang="en-US" altLang="en-US" sz="1700" dirty="0"/>
              <a:t>DML compiler (DML</a:t>
            </a:r>
            <a:r>
              <a:rPr lang="zh-CN" altLang="en-US" sz="1700" dirty="0">
                <a:ea typeface="宋体" panose="02010600030101010101" pitchFamily="2" charset="-122"/>
              </a:rPr>
              <a:t>编译器</a:t>
            </a:r>
            <a:r>
              <a:rPr lang="en-US" altLang="en-US" sz="1700" dirty="0"/>
              <a:t>)-- translates DML statements in a query language into an evaluation plan consisting of low-level instructions that the query evaluation engine understands.</a:t>
            </a:r>
            <a:endParaRPr lang="en-US" altLang="en-US" sz="1700" dirty="0"/>
          </a:p>
          <a:p>
            <a:pPr lvl="2"/>
            <a:r>
              <a:rPr lang="en-US" altLang="en-US" sz="1700" dirty="0"/>
              <a:t>The DML compiler </a:t>
            </a:r>
            <a:r>
              <a:rPr lang="en-US" altLang="en-US" sz="1700" dirty="0">
                <a:solidFill>
                  <a:srgbClr val="FF0000"/>
                </a:solidFill>
              </a:rPr>
              <a:t>performs query optimization</a:t>
            </a:r>
            <a:r>
              <a:rPr lang="en-US" altLang="en-US" sz="1700" dirty="0"/>
              <a:t>; that is, it picks </a:t>
            </a:r>
            <a:r>
              <a:rPr lang="en-US" altLang="en-US" sz="1700" dirty="0">
                <a:solidFill>
                  <a:srgbClr val="FF0000"/>
                </a:solidFill>
              </a:rPr>
              <a:t>the lowest cost evaluation plan(</a:t>
            </a:r>
            <a:r>
              <a:rPr lang="zh-CN" altLang="en-US" sz="1700" dirty="0">
                <a:solidFill>
                  <a:srgbClr val="FF0000"/>
                </a:solidFill>
                <a:ea typeface="宋体" panose="02010600030101010101" pitchFamily="2" charset="-122"/>
              </a:rPr>
              <a:t>主要目的是减小运行时的开销</a:t>
            </a:r>
            <a:r>
              <a:rPr lang="en-US" altLang="en-US" sz="1700" dirty="0">
                <a:solidFill>
                  <a:srgbClr val="FF0000"/>
                </a:solidFill>
              </a:rPr>
              <a:t>)</a:t>
            </a:r>
            <a:r>
              <a:rPr lang="en-US" altLang="en-US" sz="1700" dirty="0"/>
              <a:t> from among the various alternatives.</a:t>
            </a:r>
            <a:endParaRPr lang="en-US" altLang="en-US" sz="1700" dirty="0"/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  <a:endParaRPr lang="en-US" altLang="en-US" sz="2800" dirty="0">
              <a:effectLst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3949"/>
            <a:ext cx="7327139" cy="1100771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1700" dirty="0"/>
              <a:t>1.	Parsing and translation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2.	Optimization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3.	Evaluation</a:t>
            </a:r>
            <a:endParaRPr lang="en-US" altLang="en-US" sz="1700" dirty="0"/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Management(</a:t>
            </a:r>
            <a:r>
              <a:rPr lang="zh-CN" altLang="en-US" sz="2800" dirty="0">
                <a:effectLst/>
                <a:ea typeface="宋体" panose="02010600030101010101" pitchFamily="2" charset="-122"/>
              </a:rPr>
              <a:t>事务管理器</a:t>
            </a:r>
            <a:r>
              <a:rPr lang="en-US" altLang="en-US" sz="2800" dirty="0">
                <a:effectLst/>
              </a:rPr>
              <a:t>)</a:t>
            </a:r>
            <a:r>
              <a:rPr lang="en-US" altLang="en-US" dirty="0">
                <a:effectLst/>
              </a:rPr>
              <a:t>	</a:t>
            </a:r>
            <a:endParaRPr lang="en-US" altLang="en-US" dirty="0">
              <a:effectLst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</a:t>
            </a:r>
            <a:r>
              <a:rPr lang="en-US" altLang="en-US" sz="1700" dirty="0">
                <a:solidFill>
                  <a:srgbClr val="FF0000"/>
                </a:solidFill>
              </a:rPr>
              <a:t>a single logical function</a:t>
            </a:r>
            <a:r>
              <a:rPr lang="en-US" altLang="en-US" sz="1700" dirty="0"/>
              <a:t> in a database application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</a:t>
            </a:r>
            <a:r>
              <a:rPr lang="en-US" altLang="en-US" sz="1700" dirty="0">
                <a:solidFill>
                  <a:srgbClr val="FF0000"/>
                </a:solidFill>
              </a:rPr>
              <a:t>database remains in a consistent (correct) state despite system failures</a:t>
            </a:r>
            <a:r>
              <a:rPr lang="en-US" altLang="en-US" sz="1700" dirty="0"/>
              <a:t> (e.g., power failures and operating system crashes) and transaction failures.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FF0000"/>
                </a:solidFill>
                <a:sym typeface="Symbol" panose="05050102010706020507" pitchFamily="18" charset="2"/>
              </a:rPr>
              <a:t>Concurrency-control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manager </a:t>
            </a:r>
            <a:r>
              <a:rPr lang="en-US" altLang="en-US" sz="1700" dirty="0"/>
              <a:t>controls the interaction among the concurrent transactions, to </a:t>
            </a:r>
            <a:r>
              <a:rPr lang="en-US" altLang="en-US" sz="1700" dirty="0">
                <a:solidFill>
                  <a:srgbClr val="FF0000"/>
                </a:solidFill>
              </a:rPr>
              <a:t>ensure the consistency</a:t>
            </a:r>
            <a:r>
              <a:rPr lang="en-US" altLang="en-US" sz="1700" dirty="0"/>
              <a:t>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(</a:t>
            </a:r>
            <a:r>
              <a:rPr lang="zh-CN" altLang="en-US" sz="1700" b="1" dirty="0">
                <a:solidFill>
                  <a:schemeClr val="tx2"/>
                </a:solidFill>
                <a:ea typeface="宋体" panose="02010600030101010101" pitchFamily="2" charset="-122"/>
              </a:rPr>
              <a:t>例如老师上课讲的</a:t>
            </a:r>
            <a:r>
              <a:rPr lang="en-US" altLang="zh-CN" sz="1700" b="1" dirty="0">
                <a:solidFill>
                  <a:schemeClr val="tx2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1700" b="1" dirty="0">
                <a:solidFill>
                  <a:schemeClr val="tx2"/>
                </a:solidFill>
                <a:ea typeface="宋体" panose="02010600030101010101" pitchFamily="2" charset="-122"/>
              </a:rPr>
              <a:t>元钱的问题</a:t>
            </a:r>
            <a:r>
              <a:rPr lang="en-US" altLang="en-US" sz="1700" b="1" dirty="0">
                <a:solidFill>
                  <a:schemeClr val="tx2"/>
                </a:solidFill>
              </a:rPr>
              <a:t>)</a:t>
            </a:r>
            <a:endParaRPr lang="en-US" altLang="en-US" sz="1700" b="1" dirty="0">
              <a:solidFill>
                <a:schemeClr val="tx2"/>
              </a:solidFill>
            </a:endParaRP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  <a:endParaRPr lang="en-US" altLang="en-US" sz="1800" dirty="0"/>
          </a:p>
          <a:p>
            <a:pPr lvl="1"/>
            <a:r>
              <a:rPr lang="en-US" altLang="en-US" sz="1700" dirty="0"/>
              <a:t>One to a few cores, shared memory</a:t>
            </a:r>
            <a:endParaRPr lang="en-US" altLang="en-US" sz="17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Client-server(CS 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架构</a:t>
            </a:r>
            <a:r>
              <a:rPr lang="en-US" altLang="en-US" sz="1800" dirty="0">
                <a:solidFill>
                  <a:srgbClr val="FF0000"/>
                </a:solidFill>
              </a:rPr>
              <a:t>)</a:t>
            </a:r>
            <a:r>
              <a:rPr lang="en-US" altLang="en-US" sz="1800" dirty="0"/>
              <a:t>, </a:t>
            </a:r>
            <a:endParaRPr lang="en-US" altLang="en-US" sz="1800" dirty="0"/>
          </a:p>
          <a:p>
            <a:pPr lvl="1"/>
            <a:r>
              <a:rPr lang="en-US" altLang="en-US" sz="1700" dirty="0"/>
              <a:t>One server machine </a:t>
            </a:r>
            <a:r>
              <a:rPr lang="en-US" altLang="en-US" sz="1700" dirty="0">
                <a:solidFill>
                  <a:srgbClr val="FF0000"/>
                </a:solidFill>
              </a:rPr>
              <a:t>executes work on behalf of multiple client machines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800" dirty="0"/>
              <a:t>Parallel databases</a:t>
            </a:r>
            <a:endParaRPr lang="en-US" altLang="en-US" sz="1800" dirty="0"/>
          </a:p>
          <a:p>
            <a:pPr lvl="1"/>
            <a:r>
              <a:rPr lang="en-US" altLang="en-US" sz="1700" dirty="0"/>
              <a:t>Many core shared memory</a:t>
            </a:r>
            <a:endParaRPr lang="en-US" altLang="en-US" sz="1700" dirty="0"/>
          </a:p>
          <a:p>
            <a:pPr lvl="1"/>
            <a:r>
              <a:rPr lang="en-US" altLang="en-US" sz="1700" dirty="0"/>
              <a:t>Shared disk</a:t>
            </a:r>
            <a:endParaRPr lang="en-US" altLang="en-US" sz="1700" dirty="0"/>
          </a:p>
          <a:p>
            <a:pPr lvl="1"/>
            <a:r>
              <a:rPr lang="en-US" altLang="en-US" sz="1700" dirty="0"/>
              <a:t>Shared nothing</a:t>
            </a:r>
            <a:endParaRPr lang="en-US" altLang="en-US" sz="1700" dirty="0"/>
          </a:p>
          <a:p>
            <a:r>
              <a:rPr lang="en-US" altLang="en-US" sz="1800" dirty="0"/>
              <a:t>Distributed databases</a:t>
            </a:r>
            <a:endParaRPr lang="en-US" altLang="en-US" sz="1800" dirty="0"/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  <a:endParaRPr lang="en-IN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28828" b="-1"/>
          <a:stretch>
            <a:fillRect/>
          </a:stretch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  <a:endParaRPr lang="en-US" altLang="en-US" sz="1700" dirty="0"/>
          </a:p>
          <a:p>
            <a:pPr lvl="1"/>
            <a:r>
              <a:rPr lang="en-US" altLang="en-US" sz="1700" dirty="0"/>
              <a:t>Collection of interrelated data</a:t>
            </a:r>
            <a:endParaRPr lang="en-US" altLang="en-US" sz="1700" dirty="0"/>
          </a:p>
          <a:p>
            <a:pPr lvl="1"/>
            <a:r>
              <a:rPr lang="en-US" altLang="en-US" sz="1700" dirty="0"/>
              <a:t>Set of programs to access the data </a:t>
            </a:r>
            <a:endParaRPr lang="en-US" altLang="en-US" sz="1700" dirty="0"/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  <a:endParaRPr lang="en-US" altLang="en-US" sz="1700" dirty="0"/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  <a:endParaRPr lang="en-US" altLang="en-US" sz="1700" dirty="0"/>
          </a:p>
          <a:p>
            <a:pPr lvl="1"/>
            <a:r>
              <a:rPr lang="en-US" altLang="en-US" sz="1700" dirty="0"/>
              <a:t>Highly valuable</a:t>
            </a:r>
            <a:endParaRPr lang="en-US" altLang="en-US" sz="1700" dirty="0"/>
          </a:p>
          <a:p>
            <a:pPr lvl="1"/>
            <a:r>
              <a:rPr lang="en-US" altLang="en-US" sz="1700" dirty="0"/>
              <a:t>Relatively large</a:t>
            </a:r>
            <a:endParaRPr lang="en-US" altLang="en-US" sz="1700" dirty="0"/>
          </a:p>
          <a:p>
            <a:pPr lvl="1"/>
            <a:r>
              <a:rPr lang="en-US" altLang="en-US" sz="1700" dirty="0"/>
              <a:t>Accessed by multiple users and applications, often at the same time.</a:t>
            </a:r>
            <a:endParaRPr lang="en-US" altLang="en-US" sz="1700" dirty="0"/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  <a:endParaRPr lang="en-US" altLang="en-US" sz="1700" dirty="0"/>
          </a:p>
          <a:p>
            <a:pPr indent="-365760"/>
            <a:r>
              <a:rPr lang="en-US" sz="1700" dirty="0">
                <a:ea typeface="MS PGothic" panose="020B0600070205080204" pitchFamily="34" charset="-128"/>
              </a:rPr>
              <a:t>Databases touch all aspects of our lives</a:t>
            </a:r>
            <a:endParaRPr lang="en-US" sz="1700" dirty="0">
              <a:ea typeface="MS PGothic" panose="020B0600070205080204" pitchFamily="34" charset="-128"/>
            </a:endParaRP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Three-tier architecture -- the client machine acts as a front end and does not contain any direct database calls</a:t>
            </a:r>
            <a:r>
              <a:rPr lang="en-US" altLang="en-US" sz="1700" dirty="0"/>
              <a:t>.  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The client end communicates with an application server, usually through a forms interface</a:t>
            </a:r>
            <a:r>
              <a:rPr lang="en-US" altLang="en-US" sz="1700" dirty="0"/>
              <a:t>.  </a:t>
            </a:r>
            <a:endParaRPr lang="en-US" altLang="en-US" sz="1700" dirty="0"/>
          </a:p>
          <a:p>
            <a:pPr lvl="1"/>
            <a:r>
              <a:rPr lang="en-US" altLang="en-US" sz="1700" dirty="0">
                <a:solidFill>
                  <a:srgbClr val="FF0000"/>
                </a:solidFill>
              </a:rPr>
              <a:t>The application server in turn communicates with a database system to access data</a:t>
            </a:r>
            <a:r>
              <a:rPr lang="en-US" altLang="en-US" sz="1700" dirty="0"/>
              <a:t>.  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</a:t>
            </a:r>
            <a:r>
              <a:rPr lang="en-US" altLang="en-US" sz="1700" dirty="0">
                <a:solidFill>
                  <a:srgbClr val="FF0000"/>
                </a:solidFill>
              </a:rPr>
              <a:t>two or three parts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  <a:endParaRPr lang="en-US" altLang="en-US" sz="2800" dirty="0">
              <a:effectLst/>
            </a:endParaRP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2860" y="1791335"/>
            <a:ext cx="5784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35650" y="2687320"/>
            <a:ext cx="1685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application client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5335" y="4030980"/>
            <a:ext cx="1776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application server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75020" y="4747260"/>
            <a:ext cx="17195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database system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13780" y="581215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三层架构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13040" y="331787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前后端分离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</a:t>
            </a:r>
            <a:r>
              <a:rPr lang="en-US" altLang="en-US" sz="2800" dirty="0">
                <a:solidFill>
                  <a:srgbClr val="FF0000"/>
                </a:solidFill>
                <a:effectLst/>
              </a:rPr>
              <a:t>Users</a:t>
            </a:r>
            <a:endParaRPr lang="en-US" altLang="en-US" sz="28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46320"/>
          <a:stretch>
            <a:fillRect/>
          </a:stretch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  <a:endParaRPr lang="en-US" altLang="en-US" sz="2800" dirty="0">
              <a:effectLst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</a:t>
            </a:r>
            <a:r>
              <a:rPr lang="en-US" altLang="en-US" sz="1700" dirty="0">
                <a:solidFill>
                  <a:srgbClr val="FF0000"/>
                </a:solidFill>
              </a:rPr>
              <a:t>definition</a:t>
            </a:r>
            <a:endParaRPr lang="en-US" altLang="en-US" sz="1700" dirty="0">
              <a:solidFill>
                <a:srgbClr val="FF0000"/>
              </a:solidFill>
            </a:endParaRPr>
          </a:p>
          <a:p>
            <a:r>
              <a:rPr lang="en-US" altLang="en-US" sz="1700" dirty="0">
                <a:solidFill>
                  <a:srgbClr val="FF0000"/>
                </a:solidFill>
              </a:rPr>
              <a:t>Storage structure</a:t>
            </a:r>
            <a:r>
              <a:rPr lang="en-US" altLang="en-US" sz="1700" dirty="0"/>
              <a:t> and access-method definition</a:t>
            </a:r>
            <a:endParaRPr lang="en-US" altLang="en-US" sz="1700" dirty="0"/>
          </a:p>
          <a:p>
            <a:r>
              <a:rPr lang="en-US" altLang="en-US" sz="1700" dirty="0"/>
              <a:t>Schema and physical-organization modification</a:t>
            </a:r>
            <a:endParaRPr lang="en-US" altLang="en-US" sz="1700" dirty="0"/>
          </a:p>
          <a:p>
            <a:r>
              <a:rPr lang="en-US" altLang="en-US" sz="1700" dirty="0"/>
              <a:t>Granting of authorization for data access</a:t>
            </a:r>
            <a:endParaRPr lang="en-US" altLang="en-US" sz="1700" dirty="0"/>
          </a:p>
          <a:p>
            <a:r>
              <a:rPr lang="en-US" altLang="en-US" sz="1700" dirty="0"/>
              <a:t>Routine maintenance</a:t>
            </a:r>
            <a:endParaRPr lang="en-US" altLang="en-US" sz="1700" dirty="0"/>
          </a:p>
          <a:p>
            <a:r>
              <a:rPr lang="en-US" altLang="en-US" sz="1700" dirty="0"/>
              <a:t>Periodically backing up the database</a:t>
            </a:r>
            <a:endParaRPr lang="en-US" altLang="en-US" sz="1700" dirty="0"/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  <a:endParaRPr lang="en-US" altLang="en-US" sz="1700" dirty="0"/>
          </a:p>
          <a:p>
            <a:r>
              <a:rPr lang="en-US" altLang="en-US" sz="1700" dirty="0"/>
              <a:t>Monitoring jobs running on the database</a:t>
            </a:r>
            <a:endParaRPr lang="en-US" alt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FF0000"/>
                </a:solidFill>
              </a:rPr>
              <a:t>database administrator (DBA)</a:t>
            </a:r>
            <a:r>
              <a:rPr lang="en-US" sz="1700" b="1" dirty="0"/>
              <a:t>.  </a:t>
            </a:r>
            <a:r>
              <a:rPr lang="en-US" sz="1700" dirty="0"/>
              <a:t>Functions of a DBA include:</a:t>
            </a:r>
            <a:endParaRPr 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  <a:endParaRPr lang="en-US" altLang="en-US" sz="2800" dirty="0">
              <a:effectLst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  <a:endParaRPr lang="en-US" altLang="en-US" sz="1700" dirty="0"/>
          </a:p>
          <a:p>
            <a:pPr lvl="1"/>
            <a:r>
              <a:rPr lang="en-US" altLang="en-US" sz="1700" dirty="0"/>
              <a:t>Data processing using magnetic tapes for storage</a:t>
            </a:r>
            <a:endParaRPr lang="en-US" altLang="en-US" sz="1700" dirty="0"/>
          </a:p>
          <a:p>
            <a:pPr lvl="2"/>
            <a:r>
              <a:rPr lang="en-US" altLang="en-US" sz="1700" dirty="0"/>
              <a:t>Tapes provided only sequential access</a:t>
            </a:r>
            <a:endParaRPr lang="en-US" altLang="en-US" sz="1700" dirty="0"/>
          </a:p>
          <a:p>
            <a:pPr lvl="1"/>
            <a:r>
              <a:rPr lang="en-US" altLang="en-US" sz="1700" dirty="0"/>
              <a:t>Punched cards for input</a:t>
            </a:r>
            <a:endParaRPr lang="en-US" altLang="en-US" sz="1700" dirty="0"/>
          </a:p>
          <a:p>
            <a:r>
              <a:rPr lang="en-US" altLang="en-US" sz="1700" dirty="0"/>
              <a:t>Late 1960s and 1970s:</a:t>
            </a:r>
            <a:endParaRPr lang="en-US" altLang="en-US" sz="1700" dirty="0"/>
          </a:p>
          <a:p>
            <a:pPr lvl="1"/>
            <a:r>
              <a:rPr lang="en-US" altLang="en-US" sz="1700" dirty="0"/>
              <a:t>Hard disks allowed direct access to data</a:t>
            </a:r>
            <a:endParaRPr lang="en-US" altLang="en-US" sz="1700" dirty="0"/>
          </a:p>
          <a:p>
            <a:pPr lvl="1"/>
            <a:r>
              <a:rPr lang="en-US" altLang="en-US" sz="1700" dirty="0"/>
              <a:t>Network and hierarchical data models in widespread use</a:t>
            </a:r>
            <a:endParaRPr lang="en-US" altLang="en-US" sz="1700" dirty="0"/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  <a:endParaRPr lang="en-US" altLang="en-US" sz="1700" dirty="0"/>
          </a:p>
          <a:p>
            <a:pPr lvl="2"/>
            <a:r>
              <a:rPr lang="en-US" altLang="en-US" sz="1700" dirty="0"/>
              <a:t>Would win the ACM Turing Award for this work</a:t>
            </a:r>
            <a:endParaRPr lang="en-US" altLang="en-US" sz="1700" dirty="0"/>
          </a:p>
          <a:p>
            <a:pPr lvl="2"/>
            <a:r>
              <a:rPr lang="en-US" altLang="en-US" sz="1700" dirty="0"/>
              <a:t>IBM Research begins System R prototype</a:t>
            </a:r>
            <a:endParaRPr lang="en-US" altLang="en-US" sz="1700" dirty="0"/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  <a:endParaRPr lang="en-US" altLang="en-US" sz="1700" dirty="0"/>
          </a:p>
          <a:p>
            <a:pPr lvl="2"/>
            <a:r>
              <a:rPr lang="en-US" altLang="en-US" sz="1700" dirty="0"/>
              <a:t>Oracle releases first commercial relational database</a:t>
            </a:r>
            <a:endParaRPr lang="en-US" altLang="en-US" sz="1700" dirty="0"/>
          </a:p>
          <a:p>
            <a:pPr lvl="1"/>
            <a:r>
              <a:rPr lang="en-US" altLang="en-US" sz="1700" dirty="0"/>
              <a:t>High-performance (for the era) transaction processing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  <a:endParaRPr lang="en-US" altLang="ja-JP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  <a:endParaRPr lang="en-US" altLang="en-US" sz="1700" dirty="0"/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  <a:endParaRPr lang="en-US" altLang="en-US" sz="3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MS PGothic" panose="020B0600070205080204" pitchFamily="34" charset="-128"/>
              </a:rPr>
              <a:t>Database Applications Examples</a:t>
            </a:r>
            <a:endParaRPr lang="en-US" sz="2800" dirty="0">
              <a:effectLst/>
              <a:ea typeface="MS PGothic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MS PGothic" panose="020B0600070205080204" pitchFamily="34" charset="-128"/>
              </a:rPr>
              <a:t>Enterprise Information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Sales: customers, products, purchases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Accounting: payments, receipts, assets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Human Resources: Information about employees, salaries, payroll taxes.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Manufacturing: management of production, inventory, orders, supply chain.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Banking and finance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customer information, accounts, loans, and banking transactions.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Credit card transactions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Finance:  sales and purchases of financial instruments (e.g., stocks and bonds; storing real-time market data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Universities:  registration, grades</a:t>
            </a:r>
            <a:endParaRPr lang="en-US" sz="17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MS PGothic" panose="020B0600070205080204" pitchFamily="34" charset="-128"/>
              </a:rPr>
              <a:t>Database Applications Examples (Cont.)</a:t>
            </a:r>
            <a:endParaRPr lang="en-US" sz="2800" dirty="0">
              <a:effectLst/>
              <a:ea typeface="MS PGothic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MS PGothic" panose="020B0600070205080204" pitchFamily="34" charset="-128"/>
              </a:rPr>
              <a:t>Airlines: reservations, schedules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Telecommunication: records of calls, texts, and data usage, generating monthly bills, maintaining balances on prepaid calling cards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Web-based services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Online retailers: order tracking, customized recommendations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sz="1700" dirty="0">
                <a:ea typeface="MS PGothic" panose="020B0600070205080204" pitchFamily="34" charset="-128"/>
              </a:rPr>
              <a:t>Online advertisements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Document databases</a:t>
            </a:r>
            <a:endParaRPr lang="en-US" sz="1700" dirty="0">
              <a:ea typeface="MS PGothic" panose="020B0600070205080204" pitchFamily="34" charset="-128"/>
            </a:endParaRPr>
          </a:p>
          <a:p>
            <a:r>
              <a:rPr lang="en-US" sz="1700" dirty="0">
                <a:ea typeface="MS PGothic" panose="020B0600070205080204" pitchFamily="34" charset="-128"/>
              </a:rPr>
              <a:t>Navigation systems: For maintaining the locations of varies places of interest along with the exact routes of roads, train systems, buses, etc.</a:t>
            </a:r>
            <a:endParaRPr lang="en-US" sz="1700" dirty="0">
              <a:ea typeface="MS PGothic" panose="020B0600070205080204" pitchFamily="34" charset="-128"/>
            </a:endParaRPr>
          </a:p>
          <a:p>
            <a:pPr lvl="1"/>
            <a:endParaRPr lang="en-US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dirty="0">
              <a:ea typeface="MS PGothic" panose="020B0600070205080204" pitchFamily="34" charset="-128"/>
            </a:endParaRPr>
          </a:p>
          <a:p>
            <a:endParaRPr 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  <a:endParaRPr lang="en-US" altLang="en-US" sz="2800" dirty="0">
              <a:effectLst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Data redundancy and inconsistency</a:t>
            </a:r>
            <a:r>
              <a:rPr lang="en-US" altLang="en-US" sz="1700" dirty="0"/>
              <a:t>: data is stored  in multiple file formats resulting induplication of information in different files</a:t>
            </a:r>
            <a:endParaRPr lang="en-US" altLang="en-US" sz="1700" dirty="0"/>
          </a:p>
          <a:p>
            <a:r>
              <a:rPr lang="en-US" altLang="en-US" sz="1700" dirty="0"/>
              <a:t>Difficulty in </a:t>
            </a:r>
            <a:r>
              <a:rPr lang="en-US" altLang="en-US" sz="1700" dirty="0">
                <a:solidFill>
                  <a:srgbClr val="FF0000"/>
                </a:solidFill>
              </a:rPr>
              <a:t>accessing data 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write a new program to carry out each new task</a:t>
            </a:r>
            <a:endParaRPr lang="en-US" altLang="en-US" sz="1700" dirty="0"/>
          </a:p>
          <a:p>
            <a:r>
              <a:rPr lang="en-US" altLang="en-US" sz="1700" dirty="0"/>
              <a:t>Da</a:t>
            </a:r>
            <a:r>
              <a:rPr lang="en-US" altLang="en-US" sz="1700" dirty="0">
                <a:solidFill>
                  <a:srgbClr val="FF0000"/>
                </a:solidFill>
              </a:rPr>
              <a:t>ta isolation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Multiple files and formats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Integrity problems</a:t>
            </a:r>
            <a:endParaRPr lang="en-US" altLang="en-US" sz="1700" dirty="0"/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  <a:endParaRPr lang="en-US" altLang="ja-JP" sz="1700" dirty="0"/>
          </a:p>
          <a:p>
            <a:pPr lvl="1"/>
            <a:r>
              <a:rPr lang="en-US" altLang="en-US" sz="1700" dirty="0"/>
              <a:t>Hard to add new constraints or change existing ones</a:t>
            </a:r>
            <a:endParaRPr lang="en-US" alt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MS PGothic" panose="020B0600070205080204" pitchFamily="34" charset="-128"/>
              </a:rPr>
              <a:t>In the early days, database applications were built directly on top of file systems, which leads to:</a:t>
            </a:r>
            <a:endParaRPr kumimoji="1" lang="en-US" altLang="en-US" sz="1700" dirty="0">
              <a:latin typeface="+mn-lt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  <a:endParaRPr lang="en-US" altLang="en-US" sz="2800" dirty="0">
              <a:effectLst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Atomicity of updates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Concurrent access by multiple users</a:t>
            </a:r>
            <a:endParaRPr lang="en-US" altLang="en-US" sz="1700" dirty="0"/>
          </a:p>
          <a:p>
            <a:pPr lvl="1"/>
            <a:r>
              <a:rPr lang="en-US" altLang="en-US" sz="1700" dirty="0"/>
              <a:t>Concurrent access needed for performance</a:t>
            </a:r>
            <a:endParaRPr lang="en-US" altLang="en-US" sz="1700" dirty="0"/>
          </a:p>
          <a:p>
            <a:pPr lvl="1"/>
            <a:r>
              <a:rPr lang="en-US" altLang="en-US" sz="1700" dirty="0"/>
              <a:t>Uncontrolled concurrent accesses can lead to inconsistencies</a:t>
            </a:r>
            <a:endParaRPr lang="en-US" altLang="en-US" sz="1700" dirty="0"/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  <a:endParaRPr lang="en-US" altLang="en-US" sz="1700" dirty="0"/>
          </a:p>
          <a:p>
            <a:r>
              <a:rPr lang="en-US" altLang="en-US" sz="1700" dirty="0"/>
              <a:t>Security problems</a:t>
            </a:r>
            <a:endParaRPr lang="en-US" altLang="en-US" sz="1700" dirty="0"/>
          </a:p>
          <a:p>
            <a:pPr lvl="1"/>
            <a:r>
              <a:rPr lang="en-US" altLang="en-US" sz="1700" dirty="0"/>
              <a:t>Hard to provide user access to some, but not all, data</a:t>
            </a:r>
            <a:endParaRPr lang="en-US" altLang="en-US" sz="1700" dirty="0"/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  <a:endParaRPr lang="en-US" altLang="en-US" sz="2800" dirty="0">
              <a:effectLst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  <a:endParaRPr lang="en-US" altLang="en-US" sz="1700" dirty="0"/>
          </a:p>
          <a:p>
            <a:r>
              <a:rPr lang="en-US" altLang="en-US" sz="1700" dirty="0"/>
              <a:t>Data consists of information about:</a:t>
            </a:r>
            <a:endParaRPr lang="en-US" altLang="en-US" sz="1700" dirty="0"/>
          </a:p>
          <a:p>
            <a:pPr lvl="1"/>
            <a:r>
              <a:rPr lang="en-US" altLang="en-US" sz="1700" dirty="0"/>
              <a:t>Students</a:t>
            </a:r>
            <a:endParaRPr lang="en-US" altLang="en-US" sz="1700" dirty="0"/>
          </a:p>
          <a:p>
            <a:pPr lvl="1"/>
            <a:r>
              <a:rPr lang="en-US" altLang="en-US" sz="1700" dirty="0"/>
              <a:t>Instructors</a:t>
            </a:r>
            <a:endParaRPr lang="en-US" altLang="en-US" sz="1700" dirty="0"/>
          </a:p>
          <a:p>
            <a:pPr lvl="1"/>
            <a:r>
              <a:rPr lang="en-US" altLang="en-US" sz="1700" dirty="0"/>
              <a:t>Classes</a:t>
            </a:r>
            <a:endParaRPr lang="en-US" altLang="en-US" sz="1700" dirty="0"/>
          </a:p>
          <a:p>
            <a:r>
              <a:rPr lang="en-US" altLang="en-US" sz="1700" dirty="0"/>
              <a:t>Application program examples:</a:t>
            </a:r>
            <a:endParaRPr lang="en-US" altLang="en-US" sz="1700" dirty="0"/>
          </a:p>
          <a:p>
            <a:pPr lvl="1"/>
            <a:r>
              <a:rPr lang="en-US" altLang="en-US" sz="1700" dirty="0"/>
              <a:t>Add new students, instructors, and courses</a:t>
            </a:r>
            <a:endParaRPr lang="en-US" altLang="en-US" sz="1700" dirty="0"/>
          </a:p>
          <a:p>
            <a:pPr lvl="1"/>
            <a:r>
              <a:rPr lang="en-US" altLang="en-US" sz="1700" dirty="0"/>
              <a:t>Register students for courses, and generate class rosters</a:t>
            </a:r>
            <a:endParaRPr lang="en-US" altLang="en-US" sz="1700" dirty="0"/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  <a:endParaRPr lang="en-US" altLang="en-US" sz="2800" dirty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  <a:endParaRPr lang="en-US" altLang="en-US" sz="1700" dirty="0"/>
          </a:p>
          <a:p>
            <a:pPr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  <a:endParaRPr lang="en-US" altLang="en-US" sz="1700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Data models</a:t>
            </a:r>
            <a:endParaRPr lang="en-US" altLang="en-US" sz="1700" dirty="0"/>
          </a:p>
          <a:p>
            <a:pPr lvl="2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  <a:endParaRPr lang="en-US" altLang="en-US" sz="1700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Data abstraction</a:t>
            </a:r>
            <a:endParaRPr lang="en-US" altLang="en-US" sz="1700" dirty="0"/>
          </a:p>
          <a:p>
            <a:pPr lvl="2">
              <a:tabLst>
                <a:tab pos="1365250" algn="l"/>
                <a:tab pos="2743835" algn="l"/>
                <a:tab pos="2957195" algn="l"/>
              </a:tabLst>
            </a:pPr>
            <a:r>
              <a:rPr lang="en-US" altLang="en-US" sz="1700" dirty="0"/>
              <a:t>Hide the complexity  of data structures to represent data in the database </a:t>
            </a:r>
            <a:r>
              <a:rPr lang="en-US" altLang="en-US" sz="1700" dirty="0">
                <a:solidFill>
                  <a:srgbClr val="FF0000"/>
                </a:solidFill>
              </a:rPr>
              <a:t>from users through several levels of data abstraction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endParaRPr lang="en-US" altLang="en-US" dirty="0"/>
          </a:p>
          <a:p>
            <a:pPr lvl="1">
              <a:tabLst>
                <a:tab pos="1365250" algn="l"/>
                <a:tab pos="2743835" algn="l"/>
                <a:tab pos="29571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13490</Words>
  <Application>WPS 演示</Application>
  <PresentationFormat>On-screen Show (4:3)</PresentationFormat>
  <Paragraphs>380</Paragraphs>
  <Slides>37</Slides>
  <Notes>36</Notes>
  <HiddenSlides>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51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Arial Unicode MS</vt:lpstr>
      <vt:lpstr>Symbol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	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李昱翰</cp:lastModifiedBy>
  <cp:revision>460</cp:revision>
  <cp:lastPrinted>1999-06-28T19:27:00Z</cp:lastPrinted>
  <dcterms:created xsi:type="dcterms:W3CDTF">2009-12-21T15:40:00Z</dcterms:created>
  <dcterms:modified xsi:type="dcterms:W3CDTF">2022-04-02T10:09:28Z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6DEC37404B1547278B6147028F143594</vt:lpwstr>
  </property>
  <property fmtid="{D5CDD505-2E9C-101B-9397-08002B2CF9AE}" pid="3" name="KSOProductBuildVer">
    <vt:lpwstr>2052-11.1.0.11365</vt:lpwstr>
  </property>
</Properties>
</file>