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335" r:id="rId3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400" r:id="rId24"/>
    <p:sldId id="356" r:id="rId25"/>
    <p:sldId id="357" r:id="rId26"/>
    <p:sldId id="358" r:id="rId27"/>
    <p:sldId id="359" r:id="rId28"/>
    <p:sldId id="403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404" r:id="rId37"/>
    <p:sldId id="370" r:id="rId38"/>
    <p:sldId id="371" r:id="rId39"/>
    <p:sldId id="40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>
        <p:scale>
          <a:sx n="130" d="100"/>
          <a:sy n="130" d="100"/>
        </p:scale>
        <p:origin x="882" y="-2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sv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  <a:endParaRPr lang="en-US" altLang="en-US" sz="1700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  <a:endParaRPr lang="en-US" altLang="en-US" sz="1700" i="1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  <a:endParaRPr lang="en-US" altLang="en-US" sz="28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</a:t>
            </a:r>
            <a:r>
              <a:rPr lang="zh-CN" altLang="en-US" sz="1700" i="1" dirty="0">
                <a:ea typeface="宋体" panose="02010600030101010101" pitchFamily="2" charset="-122"/>
              </a:rPr>
              <a:t>（这个语句是全部删除</a:t>
            </a:r>
            <a:r>
              <a:rPr lang="en-US" altLang="zh-CN" sz="1700" i="1" dirty="0">
                <a:ea typeface="宋体" panose="02010600030101010101" pitchFamily="2" charset="-122"/>
              </a:rPr>
              <a:t>(</a:t>
            </a:r>
            <a:r>
              <a:rPr lang="zh-CN" altLang="en-US" sz="1700" i="1" dirty="0">
                <a:ea typeface="宋体" panose="02010600030101010101" pitchFamily="2" charset="-122"/>
              </a:rPr>
              <a:t>不删除表格本身</a:t>
            </a:r>
            <a:r>
              <a:rPr lang="en-US" altLang="zh-CN" sz="1700" i="1" dirty="0">
                <a:ea typeface="宋体" panose="02010600030101010101" pitchFamily="2" charset="-122"/>
              </a:rPr>
              <a:t>)</a:t>
            </a:r>
            <a:r>
              <a:rPr lang="zh-CN" altLang="en-US" sz="1700" i="1" dirty="0">
                <a:ea typeface="宋体" panose="02010600030101010101" pitchFamily="2" charset="-122"/>
              </a:rPr>
              <a:t>）</a:t>
            </a:r>
            <a:r>
              <a:rPr lang="en-US" altLang="en-US" sz="1700" i="1" dirty="0"/>
              <a:t>  </a:t>
            </a:r>
            <a:endParaRPr lang="en-US" altLang="en-US" sz="1700" i="1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  <a:endParaRPr lang="en-US" altLang="en-US" sz="1700" i="1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  <a:endParaRPr lang="en-US" altLang="en-US" sz="17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  <a:endParaRPr lang="en-US" altLang="en-US" sz="1700" dirty="0"/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  <a:endParaRPr lang="en-US" altLang="en-US" sz="1700" i="1" dirty="0"/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  <a:endParaRPr lang="en-US" altLang="en-US" sz="17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  <a:endParaRPr lang="en-US" altLang="en-US" sz="28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The result of an SQL query is a relation.</a:t>
            </a:r>
            <a:endParaRPr lang="en-US" altLang="en-US" sz="1700" dirty="0"/>
          </a:p>
        </p:txBody>
      </p:sp>
      <p:sp>
        <p:nvSpPr>
          <p:cNvPr id="2" name="文本框 1"/>
          <p:cNvSpPr txBox="1"/>
          <p:nvPr/>
        </p:nvSpPr>
        <p:spPr>
          <a:xfrm>
            <a:off x="5039360" y="2547620"/>
            <a:ext cx="36379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注意：每次的</a:t>
            </a:r>
            <a:r>
              <a:rPr lang="en-US" altLang="zh-CN">
                <a:ea typeface="宋体" panose="02010600030101010101" pitchFamily="2" charset="-122"/>
              </a:rPr>
              <a:t>from</a:t>
            </a:r>
            <a:r>
              <a:rPr lang="zh-CN" altLang="en-US">
                <a:ea typeface="宋体" panose="02010600030101010101" pitchFamily="2" charset="-122"/>
              </a:rPr>
              <a:t>可以同时从多个表中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去取出某些属性，甚至可以从不同表中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取出相同的属性用于比较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corresponds to the projection operation of the relational algebra</a:t>
            </a:r>
            <a:endParaRPr lang="en-US" altLang="en-US" sz="1700" dirty="0"/>
          </a:p>
          <a:p>
            <a:pPr>
              <a:lnSpc>
                <a:spcPct val="110000"/>
              </a:lnSpc>
              <a:tabLst>
                <a:tab pos="2055495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NOTE:  SQL names </a:t>
            </a:r>
            <a:r>
              <a:rPr lang="en-US" altLang="en-US" sz="1700" dirty="0">
                <a:solidFill>
                  <a:srgbClr val="FF0000"/>
                </a:solidFill>
              </a:rPr>
              <a:t>are case insensitive</a:t>
            </a:r>
            <a:r>
              <a:rPr lang="en-US" altLang="en-US" sz="1700" dirty="0"/>
              <a:t> (i.e., you may use upper- or lower-case letters.)  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name(</a:t>
            </a:r>
            <a:r>
              <a:rPr lang="zh-CN" altLang="en-US" sz="1700" i="1" dirty="0">
                <a:ea typeface="宋体" panose="02010600030101010101" pitchFamily="2" charset="-122"/>
              </a:rPr>
              <a:t>不区分大小写</a:t>
            </a:r>
            <a:r>
              <a:rPr lang="en-US" altLang="en-US" sz="1700" i="1" dirty="0"/>
              <a:t>)</a:t>
            </a:r>
            <a:endParaRPr lang="en-US" altLang="en-US" sz="1700" i="1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Some people use upper case wherever we use bold font.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SQL allows duplicates in relations as well as in query results.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  <a:endParaRPr lang="en-US" altLang="en-US" sz="1700" b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department names of all instructors, and remove duplicates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4967" r="32712" b="12784"/>
          <a:stretch>
            <a:fillRect/>
          </a:stretch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An asterisk in the select clause denotes “all attributes”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*(</a:t>
            </a:r>
            <a:r>
              <a:rPr lang="zh-CN" altLang="en-US" sz="1700" dirty="0">
                <a:ea typeface="宋体" panose="02010600030101010101" pitchFamily="2" charset="-122"/>
              </a:rPr>
              <a:t>全选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buNone/>
              <a:tabLst>
                <a:tab pos="2055495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Results is a table </a:t>
            </a:r>
            <a:r>
              <a:rPr lang="en-US" altLang="en-US" sz="1700" dirty="0">
                <a:solidFill>
                  <a:srgbClr val="FF0000"/>
                </a:solidFill>
              </a:rPr>
              <a:t>with one column and a single row</a:t>
            </a:r>
            <a:r>
              <a:rPr lang="en-US" altLang="en-US" sz="1700" dirty="0"/>
              <a:t> with value “437”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Can give the column a name using: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The query: 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endParaRPr lang="en-US" altLang="en-US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  <a:endParaRPr lang="en-US" altLang="en-US" sz="2800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  <a:endParaRPr lang="en-US" altLang="en-US" sz="1700" dirty="0"/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endParaRPr lang="en-US" altLang="ja-JP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>
                <a:solidFill>
                  <a:srgbClr val="FF0000"/>
                </a:solidFill>
              </a:rPr>
              <a:t>and</a:t>
            </a:r>
            <a:r>
              <a:rPr lang="en-US" altLang="ja-JP" sz="1700" b="1" dirty="0"/>
              <a:t>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  <a:endParaRPr lang="en-US" altLang="ja-JP" sz="17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2307" t="787" r="41816" b="37397"/>
          <a:stretch>
            <a:fillRect/>
          </a:stretch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  <a:endParaRPr lang="en-US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  <a:endParaRPr lang="en-US" altLang="en-US" sz="17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  <a:endParaRPr lang="en-US" altLang="en-US" sz="17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Find the Cartesian product </a:t>
            </a:r>
            <a:r>
              <a:rPr lang="en-US" altLang="en-US" sz="1700" i="1" dirty="0">
                <a:solidFill>
                  <a:srgbClr val="FF0000"/>
                </a:solidFill>
              </a:rPr>
              <a:t>instructor X teaches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>
                <a:solidFill>
                  <a:srgbClr val="FF0000"/>
                </a:solidFill>
              </a:rPr>
              <a:t>			select </a:t>
            </a:r>
            <a:r>
              <a:rPr lang="en-US" altLang="en-US" sz="1700" dirty="0">
                <a:solidFill>
                  <a:srgbClr val="FF0000"/>
                </a:solidFill>
                <a:latin typeface="Symbol" panose="05050102010706020507" pitchFamily="18" charset="2"/>
              </a:rPr>
              <a:t></a:t>
            </a:r>
            <a:br>
              <a:rPr lang="en-US" altLang="en-US" sz="1700" dirty="0">
                <a:solidFill>
                  <a:srgbClr val="FF0000"/>
                </a:solidFill>
              </a:rPr>
            </a:br>
            <a:r>
              <a:rPr lang="en-US" altLang="en-US" sz="1700" dirty="0">
                <a:solidFill>
                  <a:srgbClr val="FF0000"/>
                </a:solidFill>
              </a:rPr>
              <a:t>		</a:t>
            </a:r>
            <a:r>
              <a:rPr lang="en-US" altLang="en-US" sz="1700" b="1" dirty="0">
                <a:solidFill>
                  <a:srgbClr val="FF0000"/>
                </a:solidFill>
              </a:rPr>
              <a:t>from </a:t>
            </a:r>
            <a:r>
              <a:rPr lang="en-US" altLang="en-US" sz="1700" i="1" dirty="0">
                <a:solidFill>
                  <a:srgbClr val="FF0000"/>
                </a:solidFill>
              </a:rPr>
              <a:t>instructor, teaches</a:t>
            </a:r>
            <a:endParaRPr lang="en-US" altLang="en-US" sz="1700" i="1" dirty="0">
              <a:solidFill>
                <a:srgbClr val="FF0000"/>
              </a:solidFill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  <a:endParaRPr lang="en-US" altLang="en-US" sz="17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For common attributes (e.g., </a:t>
            </a:r>
            <a:r>
              <a:rPr lang="en-US" altLang="en-US" sz="1700" i="1" dirty="0">
                <a:solidFill>
                  <a:srgbClr val="FF0000"/>
                </a:solidFill>
              </a:rPr>
              <a:t>ID</a:t>
            </a:r>
            <a:r>
              <a:rPr lang="en-US" altLang="en-US" sz="1700" dirty="0">
                <a:solidFill>
                  <a:srgbClr val="FF0000"/>
                </a:solidFill>
              </a:rPr>
              <a:t>), the attributes  in the resulting table are renamed using the  relation name (e.g., </a:t>
            </a:r>
            <a:r>
              <a:rPr lang="en-US" altLang="en-US" sz="1700" i="1" dirty="0">
                <a:solidFill>
                  <a:srgbClr val="FF0000"/>
                </a:solidFill>
              </a:rPr>
              <a:t>instructor.ID</a:t>
            </a:r>
            <a:r>
              <a:rPr lang="en-US" altLang="en-US" sz="1700" dirty="0">
                <a:solidFill>
                  <a:srgbClr val="FF0000"/>
                </a:solidFill>
              </a:rPr>
              <a:t>)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  <a:endParaRPr lang="en-US" altLang="en-US" i="1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  <a:endParaRPr lang="en-US" altLang="en-US" sz="2800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2705" t="875" r="32623" b="14122"/>
          <a:stretch>
            <a:fillRect/>
          </a:stretch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  <a:endParaRPr lang="en-US" altLang="en-US" sz="1700" dirty="0"/>
          </a:p>
          <a:p>
            <a:r>
              <a:rPr lang="en-US" altLang="en-US" sz="1700" dirty="0"/>
              <a:t>SQL Data Definition</a:t>
            </a:r>
            <a:endParaRPr lang="en-US" altLang="en-US" sz="1700" dirty="0"/>
          </a:p>
          <a:p>
            <a:r>
              <a:rPr lang="en-US" altLang="en-US" sz="1700" dirty="0"/>
              <a:t>Basic Query Structure of SQL Queries</a:t>
            </a:r>
            <a:endParaRPr lang="en-US" altLang="en-US" sz="1700" dirty="0"/>
          </a:p>
          <a:p>
            <a:r>
              <a:rPr lang="en-US" altLang="en-US" sz="1700" dirty="0"/>
              <a:t>Additional Basic Operations</a:t>
            </a:r>
            <a:endParaRPr lang="en-US" altLang="en-US" sz="1700" dirty="0"/>
          </a:p>
          <a:p>
            <a:r>
              <a:rPr lang="en-US" altLang="en-US" sz="1700" dirty="0"/>
              <a:t>Set Operations</a:t>
            </a:r>
            <a:endParaRPr lang="en-US" altLang="en-US" sz="1700" dirty="0"/>
          </a:p>
          <a:p>
            <a:r>
              <a:rPr lang="en-US" altLang="en-US" sz="1700" dirty="0"/>
              <a:t>Null Values</a:t>
            </a:r>
            <a:endParaRPr lang="en-US" altLang="en-US" sz="1700" dirty="0"/>
          </a:p>
          <a:p>
            <a:r>
              <a:rPr lang="en-US" altLang="en-US" sz="1700" dirty="0"/>
              <a:t>Aggregate Functions</a:t>
            </a:r>
            <a:endParaRPr lang="en-US" altLang="en-US" sz="1700" dirty="0"/>
          </a:p>
          <a:p>
            <a:r>
              <a:rPr lang="en-US" altLang="en-US" sz="1700" dirty="0"/>
              <a:t>Nested Subqueries</a:t>
            </a:r>
            <a:endParaRPr lang="en-US" altLang="en-US" sz="1700" dirty="0"/>
          </a:p>
          <a:p>
            <a:r>
              <a:rPr lang="en-US" altLang="en-US" sz="1700" dirty="0"/>
              <a:t>Modification of the Database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	</a:t>
            </a:r>
            <a:r>
              <a:rPr lang="en-US" altLang="en-US" sz="1700" i="1" dirty="0">
                <a:solidFill>
                  <a:srgbClr val="FF0000"/>
                </a:solidFill>
              </a:rPr>
              <a:t>old-name </a:t>
            </a:r>
            <a:r>
              <a:rPr lang="en-US" altLang="en-US" sz="1700" b="1" dirty="0">
                <a:solidFill>
                  <a:srgbClr val="FF0000"/>
                </a:solidFill>
              </a:rPr>
              <a:t>as</a:t>
            </a:r>
            <a:r>
              <a:rPr lang="en-US" altLang="en-US" sz="1700" i="1" dirty="0">
                <a:solidFill>
                  <a:srgbClr val="FF0000"/>
                </a:solidFill>
              </a:rPr>
              <a:t> new-name</a:t>
            </a:r>
            <a:br>
              <a:rPr lang="en-US" altLang="en-US" sz="1700" dirty="0">
                <a:solidFill>
                  <a:srgbClr val="FF0000"/>
                </a:solidFill>
              </a:rPr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>
                <a:solidFill>
                  <a:srgbClr val="FF0000"/>
                </a:solidFill>
              </a:rPr>
              <a:t>from </a:t>
            </a:r>
            <a:r>
              <a:rPr lang="en-US" altLang="en-US" sz="1700" i="1" dirty="0">
                <a:solidFill>
                  <a:srgbClr val="FF0000"/>
                </a:solidFill>
              </a:rPr>
              <a:t>instructor </a:t>
            </a:r>
            <a:r>
              <a:rPr lang="en-US" altLang="en-US" sz="1700" b="1" dirty="0">
                <a:solidFill>
                  <a:srgbClr val="FF0000"/>
                </a:solidFill>
              </a:rPr>
              <a:t>as </a:t>
            </a:r>
            <a:r>
              <a:rPr lang="en-US" altLang="en-US" sz="1700" i="1" dirty="0">
                <a:solidFill>
                  <a:srgbClr val="FF0000"/>
                </a:solidFill>
              </a:rPr>
              <a:t>T, instructor </a:t>
            </a:r>
            <a:r>
              <a:rPr lang="en-US" altLang="en-US" sz="1700" b="1" dirty="0">
                <a:solidFill>
                  <a:srgbClr val="FF0000"/>
                </a:solidFill>
              </a:rPr>
              <a:t>as </a:t>
            </a:r>
            <a:r>
              <a:rPr lang="en-US" altLang="en-US" sz="1700" i="1" dirty="0">
                <a:solidFill>
                  <a:srgbClr val="FF0000"/>
                </a:solidFill>
              </a:rPr>
              <a:t>S(</a:t>
            </a:r>
            <a:r>
              <a:rPr lang="zh-CN" altLang="en-US" sz="1700" i="1" dirty="0">
                <a:solidFill>
                  <a:srgbClr val="FF0000"/>
                </a:solidFill>
                <a:ea typeface="宋体" panose="02010600030101010101" pitchFamily="2" charset="-122"/>
              </a:rPr>
              <a:t>自交筛查</a:t>
            </a:r>
            <a:r>
              <a:rPr lang="en-US" altLang="en-US" sz="1700" i="1" dirty="0">
                <a:solidFill>
                  <a:srgbClr val="FF0000"/>
                </a:solidFill>
              </a:rPr>
              <a:t>)</a:t>
            </a:r>
            <a:br>
              <a:rPr lang="en-US" altLang="en-US" sz="1700" i="1" dirty="0">
                <a:solidFill>
                  <a:srgbClr val="FF0000"/>
                </a:solidFill>
              </a:rPr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>
                <a:solidFill>
                  <a:srgbClr val="FF0000"/>
                </a:solidFill>
              </a:rPr>
              <a:t>instructor </a:t>
            </a:r>
            <a:r>
              <a:rPr lang="en-US" altLang="en-US" sz="1700" b="1" dirty="0">
                <a:solidFill>
                  <a:srgbClr val="FF0000"/>
                </a:solidFill>
              </a:rPr>
              <a:t>as </a:t>
            </a:r>
            <a:r>
              <a:rPr lang="en-US" altLang="en-US" sz="1700" i="1" dirty="0">
                <a:solidFill>
                  <a:srgbClr val="FF0000"/>
                </a:solidFill>
              </a:rPr>
              <a:t>T ≡ instructor</a:t>
            </a:r>
            <a:r>
              <a:rPr lang="en-US" altLang="en-US" sz="1700" b="1" dirty="0">
                <a:solidFill>
                  <a:srgbClr val="FF0000"/>
                </a:solidFill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</a:rPr>
              <a:t>T</a:t>
            </a:r>
            <a:endParaRPr lang="en-US" altLang="en-US" sz="17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buNone/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supervisor of “Bob”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supervisor of the supervisor of “Bob”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Can you find  ALL the supervisors (direct and indirect) of “Bob”?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endParaRPr lang="en-US" altLang="en-US" sz="1700" dirty="0"/>
          </a:p>
          <a:p>
            <a:pPr>
              <a:tabLst>
                <a:tab pos="2055495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  <a:endParaRPr lang="en-US" altLang="en-US" sz="2800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  <a:endParaRPr lang="en-US" altLang="en-US" sz="17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  <a:endParaRPr lang="en-US" altLang="en-US" sz="2800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  <a:endParaRPr lang="en-US" altLang="en-US" sz="17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  <a:endParaRPr lang="en-US" altLang="en-US" sz="2800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145" algn="l"/>
              </a:tabLst>
            </a:pPr>
            <a:r>
              <a:rPr lang="en-US" altLang="en-US" sz="1700" dirty="0"/>
              <a:t>List in alphabetic order the names of all instructors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6145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145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  <a:endParaRPr lang="en-US" altLang="en-US" sz="1700" dirty="0"/>
          </a:p>
          <a:p>
            <a:pPr lvl="1">
              <a:tabLst>
                <a:tab pos="906145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145" algn="l"/>
              </a:tabLst>
            </a:pPr>
            <a:r>
              <a:rPr lang="en-US" altLang="en-US" sz="1700" dirty="0"/>
              <a:t>Can sort on multiple attributes</a:t>
            </a:r>
            <a:endParaRPr lang="en-US" altLang="en-US" sz="1700" dirty="0"/>
          </a:p>
          <a:p>
            <a:pPr lvl="1">
              <a:tabLst>
                <a:tab pos="906145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  <a:endParaRPr lang="en-US" altLang="en-US" sz="2800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  <a:endParaRPr lang="en-US" altLang="en-US" sz="1700" dirty="0"/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  <a:endParaRPr lang="en-US" altLang="en-US" sz="1700" dirty="0"/>
          </a:p>
          <a:p>
            <a:r>
              <a:rPr lang="en-US" altLang="en-US" sz="1700" dirty="0"/>
              <a:t>Tuple comparison</a:t>
            </a:r>
            <a:endParaRPr lang="en-US" altLang="en-US" sz="1700" dirty="0"/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>
                <a:solidFill>
                  <a:srgbClr val="FF0000"/>
                </a:solidFill>
              </a:rPr>
              <a:t>where </a:t>
            </a:r>
            <a:r>
              <a:rPr kumimoji="0" lang="en-US" altLang="en-US" sz="1700" dirty="0">
                <a:solidFill>
                  <a:srgbClr val="FF0000"/>
                </a:solidFill>
              </a:rPr>
              <a:t>(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instructor</a:t>
            </a:r>
            <a:r>
              <a:rPr kumimoji="0" lang="en-US" altLang="en-US" sz="1700" dirty="0">
                <a:solidFill>
                  <a:srgbClr val="FF0000"/>
                </a:solidFill>
              </a:rPr>
              <a:t>.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ID</a:t>
            </a:r>
            <a:r>
              <a:rPr kumimoji="0" lang="en-US" altLang="en-US" sz="1700" dirty="0">
                <a:solidFill>
                  <a:srgbClr val="FF0000"/>
                </a:solidFill>
              </a:rPr>
              <a:t>, 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dept_name</a:t>
            </a:r>
            <a:r>
              <a:rPr kumimoji="0" lang="en-US" altLang="en-US" sz="1700" dirty="0">
                <a:solidFill>
                  <a:srgbClr val="FF0000"/>
                </a:solidFill>
              </a:rPr>
              <a:t>) = (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teaches</a:t>
            </a:r>
            <a:r>
              <a:rPr kumimoji="0" lang="en-US" altLang="en-US" sz="1700" dirty="0">
                <a:solidFill>
                  <a:srgbClr val="FF0000"/>
                </a:solidFill>
              </a:rPr>
              <a:t>.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ID</a:t>
            </a:r>
            <a:r>
              <a:rPr kumimoji="0" lang="en-US" altLang="en-US" sz="1700" dirty="0">
                <a:solidFill>
                  <a:srgbClr val="FF0000"/>
                </a:solidFill>
              </a:rPr>
              <a:t>, 'Biology')</a:t>
            </a:r>
            <a:r>
              <a:rPr kumimoji="0" lang="en-US" altLang="en-US" sz="1700" dirty="0"/>
              <a:t>;</a:t>
            </a:r>
            <a:endParaRPr kumimoji="0" lang="en-US" altLang="en-US" sz="1700" dirty="0"/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  <a:endParaRPr lang="en-US" altLang="en-US" sz="2800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  <a:endParaRPr lang="en-US" altLang="en-US" sz="1700" dirty="0"/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  <a:endParaRPr lang="en-US" altLang="en-US" sz="1700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The result of any arithmetic expression involving </a:t>
            </a:r>
            <a:r>
              <a:rPr lang="en-US" altLang="en-US" sz="1700" b="1" dirty="0">
                <a:solidFill>
                  <a:srgbClr val="FF0000"/>
                </a:solidFill>
              </a:rPr>
              <a:t>null</a:t>
            </a:r>
            <a:r>
              <a:rPr lang="en-US" altLang="en-US" sz="1700" dirty="0">
                <a:solidFill>
                  <a:srgbClr val="FF0000"/>
                </a:solidFill>
              </a:rPr>
              <a:t> is </a:t>
            </a:r>
            <a:r>
              <a:rPr lang="en-US" altLang="en-US" sz="1700" b="1" dirty="0">
                <a:solidFill>
                  <a:srgbClr val="FF0000"/>
                </a:solidFill>
              </a:rPr>
              <a:t>null</a:t>
            </a:r>
            <a:endParaRPr lang="en-US" altLang="en-US" sz="1700" b="1" dirty="0">
              <a:solidFill>
                <a:srgbClr val="FF0000"/>
              </a:solidFill>
            </a:endParaRP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  <a:endParaRPr lang="en-US" altLang="en-US" sz="1700" b="1" dirty="0"/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  <a:endParaRPr lang="en-US" altLang="en-US" sz="2800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  <a:endParaRPr lang="en-US" altLang="en-US" sz="1700" i="1" dirty="0"/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  <a:endParaRPr lang="en-US" altLang="en-US" sz="28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  <a:endParaRPr lang="en-US" altLang="en-US" sz="1700" dirty="0"/>
          </a:p>
          <a:p>
            <a:r>
              <a:rPr lang="en-US" altLang="en-US" sz="1700" dirty="0"/>
              <a:t>Renamed Structured Query Language (SQL)</a:t>
            </a:r>
            <a:endParaRPr lang="en-US" altLang="en-US" sz="1700" dirty="0"/>
          </a:p>
          <a:p>
            <a:r>
              <a:rPr lang="en-US" altLang="en-US" sz="1700" dirty="0"/>
              <a:t>ANSI and ISO standard SQL:</a:t>
            </a:r>
            <a:endParaRPr lang="en-US" altLang="en-US" sz="1700" dirty="0"/>
          </a:p>
          <a:p>
            <a:pPr lvl="1"/>
            <a:r>
              <a:rPr lang="en-US" altLang="en-US" sz="1700" dirty="0"/>
              <a:t>SQL-86</a:t>
            </a:r>
            <a:endParaRPr lang="en-US" altLang="en-US" sz="1700" dirty="0"/>
          </a:p>
          <a:p>
            <a:pPr lvl="1"/>
            <a:r>
              <a:rPr lang="en-US" altLang="en-US" sz="1700" dirty="0"/>
              <a:t>SQL-89</a:t>
            </a:r>
            <a:endParaRPr lang="en-US" altLang="en-US" sz="1700" dirty="0"/>
          </a:p>
          <a:p>
            <a:pPr lvl="1"/>
            <a:r>
              <a:rPr lang="en-US" altLang="en-US" sz="1700" dirty="0"/>
              <a:t>SQL-92 </a:t>
            </a:r>
            <a:endParaRPr lang="en-US" altLang="en-US" sz="1700" dirty="0"/>
          </a:p>
          <a:p>
            <a:pPr lvl="1"/>
            <a:r>
              <a:rPr lang="en-US" altLang="en-US" sz="1700" dirty="0"/>
              <a:t>SQL:1999 (language name became Y2K compliant!)</a:t>
            </a:r>
            <a:endParaRPr lang="en-US" altLang="en-US" sz="1700" dirty="0"/>
          </a:p>
          <a:p>
            <a:pPr lvl="1"/>
            <a:r>
              <a:rPr lang="en-US" altLang="en-US" sz="1700" dirty="0"/>
              <a:t>SQL:2003</a:t>
            </a:r>
            <a:endParaRPr lang="en-US" altLang="en-US" sz="1700" dirty="0"/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  <a:endParaRPr lang="en-US" altLang="en-US" sz="1700" dirty="0"/>
          </a:p>
          <a:p>
            <a:pPr lvl="1"/>
            <a:r>
              <a:rPr lang="en-US" altLang="en-US" sz="1700" dirty="0"/>
              <a:t>Not all examples here may work on your particular system.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  <a:endParaRPr lang="en-US" altLang="en-US" sz="2800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  <a:endParaRPr lang="en-US" altLang="en-US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  <a:endParaRPr lang="en-US" altLang="en-US" sz="1700" dirty="0"/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  <a:endParaRPr lang="en-US" altLang="en-US" sz="1700" dirty="0"/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  <a:endParaRPr kumimoji="0" lang="en-US" altLang="en-US" sz="17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  <a:endParaRPr kumimoji="0" lang="en-US" altLang="en-US" sz="1700" dirty="0"/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  <a:endParaRPr kumimoji="0" lang="en-US" altLang="en-US" sz="17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  <a:endParaRPr kumimoji="0" lang="en-US" altLang="en-US" sz="1700" dirty="0"/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  <a:endParaRPr lang="en-US" altLang="en-US" sz="2800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  <a:endParaRPr lang="en-US" altLang="en-US" sz="1700" dirty="0"/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>
                <a:solidFill>
                  <a:srgbClr val="FF0000"/>
                </a:solidFill>
              </a:rPr>
              <a:t>group by </a:t>
            </a:r>
            <a:r>
              <a:rPr lang="en-US" altLang="en-US" sz="1700" i="1" dirty="0">
                <a:solidFill>
                  <a:srgbClr val="FF0000"/>
                </a:solidFill>
              </a:rPr>
              <a:t>dept_name</a:t>
            </a:r>
            <a:r>
              <a:rPr lang="en-US" altLang="en-US" sz="1700" dirty="0"/>
              <a:t>;(</a:t>
            </a:r>
            <a:r>
              <a:rPr lang="zh-CN" altLang="en-US" sz="1700" dirty="0">
                <a:ea typeface="宋体" panose="02010600030101010101" pitchFamily="2" charset="-122"/>
              </a:rPr>
              <a:t>可以理解为，按照</a:t>
            </a:r>
            <a:r>
              <a:rPr lang="en-US" altLang="zh-CN" sz="1700" dirty="0">
                <a:ea typeface="宋体" panose="02010600030101010101" pitchFamily="2" charset="-122"/>
              </a:rPr>
              <a:t>dept_name</a:t>
            </a:r>
            <a:r>
              <a:rPr lang="zh-CN" altLang="en-US" sz="1700" dirty="0">
                <a:ea typeface="宋体" panose="02010600030101010101" pitchFamily="2" charset="-122"/>
              </a:rPr>
              <a:t>来分组，并且在这些</a:t>
            </a:r>
            <a:endParaRPr lang="zh-CN" altLang="en-US" sz="1700" dirty="0">
              <a:ea typeface="宋体" panose="02010600030101010101" pitchFamily="2" charset="-122"/>
            </a:endParaRPr>
          </a:p>
          <a:p>
            <a:pPr lvl="1">
              <a:tabLst>
                <a:tab pos="625475" algn="l"/>
              </a:tabLst>
            </a:pPr>
            <a:r>
              <a:rPr lang="zh-CN" altLang="en-US" sz="1700" dirty="0">
                <a:ea typeface="宋体" panose="02010600030101010101" pitchFamily="2" charset="-122"/>
              </a:rPr>
              <a:t>组中不会出现重复的</a:t>
            </a:r>
            <a:r>
              <a:rPr lang="en-US" altLang="zh-CN" sz="1700" dirty="0">
                <a:ea typeface="宋体" panose="02010600030101010101" pitchFamily="2" charset="-122"/>
              </a:rPr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9771" t="2012" r="19587" b="13353"/>
          <a:stretch>
            <a:fillRect/>
          </a:stretch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384" t="3188" r="31718" b="23128"/>
          <a:stretch>
            <a:fillRect/>
          </a:stretch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  <a:endParaRPr lang="en-US" altLang="en-US" sz="2800" dirty="0"/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  <a:endParaRPr lang="en-US" altLang="en-US" sz="1700" dirty="0"/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  <a:endParaRPr lang="en-US" altLang="en-US" sz="2800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</a:t>
            </a:r>
            <a:r>
              <a:rPr lang="en-US" altLang="en-US" sz="1700" dirty="0">
                <a:solidFill>
                  <a:srgbClr val="FF0000"/>
                </a:solidFill>
              </a:rPr>
              <a:t>whereas predicates in the </a:t>
            </a:r>
            <a:r>
              <a:rPr lang="en-US" altLang="en-US" sz="1700" b="1" dirty="0">
                <a:solidFill>
                  <a:srgbClr val="FF0000"/>
                </a:solidFill>
              </a:rPr>
              <a:t>where</a:t>
            </a:r>
            <a:r>
              <a:rPr lang="en-US" altLang="en-US" sz="1700" dirty="0">
                <a:solidFill>
                  <a:srgbClr val="FF0000"/>
                </a:solidFill>
              </a:rPr>
              <a:t> clause are applied before forming groups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>
                <a:solidFill>
                  <a:srgbClr val="FF0000"/>
                </a:solidFill>
              </a:rPr>
              <a:t>having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  <a:endParaRPr lang="en-US" altLang="en-US" sz="2800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FF0000"/>
                </a:solidFill>
              </a:rPr>
              <a:t>subquery</a:t>
            </a:r>
            <a:r>
              <a:rPr lang="en-US" altLang="en-US" sz="1700" dirty="0">
                <a:solidFill>
                  <a:srgbClr val="FF0000"/>
                </a:solidFill>
              </a:rPr>
              <a:t> is a </a:t>
            </a:r>
            <a:r>
              <a:rPr lang="en-US" altLang="en-US" sz="1700" b="1" dirty="0">
                <a:solidFill>
                  <a:srgbClr val="FF0000"/>
                </a:solidFill>
              </a:rPr>
              <a:t>select-from-where</a:t>
            </a:r>
            <a:r>
              <a:rPr lang="en-US" altLang="en-US" sz="1700" dirty="0">
                <a:solidFill>
                  <a:srgbClr val="FF0000"/>
                </a:solidFill>
              </a:rPr>
              <a:t> expression that is nested within another query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clause: </a:t>
            </a:r>
            <a:endParaRPr lang="en-US" altLang="en-US" sz="1700" b="1" dirty="0"/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  <a:endParaRPr lang="en-US" altLang="en-US" sz="2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6795" algn="l"/>
              </a:tabLst>
            </a:pPr>
            <a:r>
              <a:rPr lang="en-US" altLang="en-US" sz="1700" dirty="0"/>
              <a:t>Find courses offered in Fall 2017 and in Spring 2018</a:t>
            </a: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  <a:endParaRPr lang="en-US" altLang="en-US" sz="1600" dirty="0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  <a:endParaRPr lang="en-US" altLang="en-US" sz="28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  <a:endParaRPr lang="en-US" altLang="en-US" sz="1700" dirty="0"/>
          </a:p>
          <a:p>
            <a:pPr marL="0" indent="0" defTabSz="916305">
              <a:buNone/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>
                <a:solidFill>
                  <a:srgbClr val="FF0000"/>
                </a:solidFill>
              </a:rPr>
              <a:t>not in</a:t>
            </a:r>
            <a:r>
              <a:rPr lang="en-US" altLang="en-US" sz="1700" b="1" dirty="0"/>
              <a:t> </a:t>
            </a:r>
            <a:r>
              <a:rPr lang="en-US" altLang="en-US" sz="1700" dirty="0"/>
              <a:t>('Mozart', 'Einstein') </a:t>
            </a:r>
            <a:endParaRPr lang="en-US" altLang="en-US" sz="1700" dirty="0"/>
          </a:p>
          <a:p>
            <a:pPr>
              <a:buNone/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  <a:endParaRPr lang="en-US" altLang="en-US" sz="17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DML</a:t>
            </a:r>
            <a:r>
              <a:rPr lang="en-US" altLang="en-US" sz="1700" dirty="0"/>
              <a:t> -- provides the ability to query information from the database and to insert tuples into, delete tuples from, and modify tuples in the database.</a:t>
            </a:r>
            <a:endParaRPr lang="en-US" altLang="en-US" sz="1700" dirty="0"/>
          </a:p>
          <a:p>
            <a:r>
              <a:rPr lang="en-US" altLang="en-US" sz="1700" dirty="0"/>
              <a:t>integrity – the  DDL includes commands for specifying integrity constraints.</a:t>
            </a:r>
            <a:endParaRPr lang="en-US" altLang="en-US" sz="1700" dirty="0"/>
          </a:p>
          <a:p>
            <a:r>
              <a:rPr lang="en-US" altLang="en-US" sz="1700" dirty="0"/>
              <a:t>View definition -- The DDL  includes commands for defining views.</a:t>
            </a:r>
            <a:endParaRPr lang="en-US" altLang="en-US" sz="1700" dirty="0"/>
          </a:p>
          <a:p>
            <a:r>
              <a:rPr lang="en-US" altLang="en-US" sz="1700" dirty="0"/>
              <a:t>Transaction control –includes commands for specifying the beginning and ending of transactions.</a:t>
            </a:r>
            <a:endParaRPr lang="en-US" altLang="en-US" sz="1700" dirty="0"/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  <a:endParaRPr lang="en-US" altLang="en-US" sz="1700" dirty="0"/>
          </a:p>
          <a:p>
            <a:r>
              <a:rPr lang="en-US" altLang="en-US" sz="1700" dirty="0"/>
              <a:t>Authorization – includes commands for specifying access rights to relations and views.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6305">
              <a:tabLst>
                <a:tab pos="1830070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  <a:endParaRPr lang="en-US" altLang="en-US" dirty="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>
                <a:solidFill>
                  <a:srgbClr val="FF0000"/>
                </a:solidFill>
              </a:rPr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  <a:endParaRPr lang="en-US" altLang="en-US" sz="1600" dirty="0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  <a:endParaRPr lang="en-US" altLang="en-US" sz="1800" b="1"/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  <a:endParaRPr lang="en-US" altLang="en-US" sz="1800"/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=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69695" algn="l"/>
                <a:tab pos="1830070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>
                <a:solidFill>
                  <a:srgbClr val="FF0000"/>
                </a:solidFill>
              </a:rPr>
              <a:t>all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  <a:endParaRPr lang="en-US" altLang="en-US" sz="1800" b="1"/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  <a:endParaRPr lang="en-US" altLang="en-US" sz="28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FF0000"/>
                </a:solidFill>
              </a:rPr>
              <a:t>exists </a:t>
            </a:r>
            <a:r>
              <a:rPr lang="en-US" altLang="en-US" sz="1700" i="1" dirty="0">
                <a:solidFill>
                  <a:srgbClr val="FF0000"/>
                </a:solidFill>
              </a:rPr>
              <a:t> r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 </a:t>
            </a:r>
            <a:r>
              <a:rPr lang="en-US" altLang="en-US" sz="1700" i="1" dirty="0">
                <a:solidFill>
                  <a:srgbClr val="FF0000"/>
                </a:solidFill>
              </a:rPr>
              <a:t>Ø</a:t>
            </a:r>
            <a:endParaRPr lang="en-US" altLang="en-US" sz="17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en-US" sz="1700" b="1" dirty="0">
                <a:solidFill>
                  <a:srgbClr val="FF0000"/>
                </a:solidFill>
                <a:sym typeface="Symbol" panose="05050102010706020507" pitchFamily="18" charset="2"/>
              </a:rPr>
              <a:t>not exists </a:t>
            </a:r>
            <a:r>
              <a:rPr lang="en-US" altLang="en-US" sz="1700" i="1" dirty="0">
                <a:solidFill>
                  <a:srgbClr val="FF0000"/>
                </a:solidFill>
              </a:rPr>
              <a:t>r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olidFill>
                  <a:srgbClr val="FF0000"/>
                </a:solidFill>
              </a:rPr>
              <a:t>Ø</a:t>
            </a:r>
            <a:endParaRPr lang="en-US" altLang="en-US" sz="17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  <a:endParaRPr kumimoji="1" lang="en-US" altLang="en-US" sz="1600" dirty="0"/>
          </a:p>
          <a:p>
            <a:r>
              <a:rPr kumimoji="1" lang="en-US" altLang="en-US" sz="1600" b="1" dirty="0"/>
              <a:t>                               except</a:t>
            </a:r>
            <a:endParaRPr kumimoji="1" lang="en-US" altLang="en-US" sz="1600" b="1" dirty="0"/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  <a:endParaRPr kumimoji="1" lang="en-US" altLang="en-US" sz="1600" dirty="0"/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solidFill>
                  <a:srgbClr val="FF0000"/>
                </a:solidFill>
              </a:rPr>
              <a:t>First nested query lists all courses offered in Biology</a:t>
            </a:r>
            <a:endParaRPr kumimoji="1" lang="en-US" altLang="en-US" sz="1700" dirty="0">
              <a:solidFill>
                <a:srgbClr val="FF0000"/>
              </a:solidFill>
            </a:endParaRP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solidFill>
                  <a:srgbClr val="FF0000"/>
                </a:solidFill>
              </a:rPr>
              <a:t>Second nested query lists all courses a particular student took</a:t>
            </a:r>
            <a:endParaRPr kumimoji="1" lang="en-US" altLang="en-US" sz="1700" dirty="0">
              <a:solidFill>
                <a:srgbClr val="FF0000"/>
              </a:solidFill>
            </a:endParaRP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  <a:endParaRPr lang="en-US" altLang="en-US" sz="2800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</a:t>
            </a:r>
            <a:r>
              <a:rPr lang="en-US" altLang="en-US" sz="1700" dirty="0">
                <a:solidFill>
                  <a:srgbClr val="FF0000"/>
                </a:solidFill>
              </a:rPr>
              <a:t>whether a subquery has any duplicate tuples in its result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</a:t>
            </a:r>
            <a:r>
              <a:rPr lang="en-US" altLang="en-US" sz="1700" dirty="0">
                <a:solidFill>
                  <a:srgbClr val="FF0000"/>
                </a:solidFill>
              </a:rPr>
              <a:t>evaluates to “true” if a given subquery contains no duplicates 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Find all courses that were offered </a:t>
            </a:r>
            <a:r>
              <a:rPr lang="en-US" altLang="en-US" sz="1700" dirty="0">
                <a:solidFill>
                  <a:srgbClr val="FF0000"/>
                </a:solidFill>
              </a:rPr>
              <a:t>at most once in 2017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803275" algn="l"/>
                <a:tab pos="1547495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  <a:endParaRPr lang="en-US" altLang="en-US" sz="2800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  <a:endParaRPr lang="en-US" altLang="en-US" sz="1700" dirty="0"/>
          </a:p>
          <a:p>
            <a:pPr marL="0" indent="0"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dirty="0">
                <a:solidFill>
                  <a:srgbClr val="FF0000"/>
                </a:solidFill>
              </a:rPr>
              <a:t>schema for each relation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The type of values associated with each attribute.</a:t>
            </a:r>
            <a:endParaRPr lang="en-US" altLang="en-US" sz="1700" dirty="0"/>
          </a:p>
          <a:p>
            <a:r>
              <a:rPr lang="en-US" altLang="en-US" sz="1700" dirty="0"/>
              <a:t>The Integrity constraints</a:t>
            </a:r>
            <a:endParaRPr lang="en-US" altLang="en-US" sz="1700" dirty="0"/>
          </a:p>
          <a:p>
            <a:r>
              <a:rPr lang="en-US" altLang="en-US" sz="1700" dirty="0"/>
              <a:t>The set of indices to be maintained for each relation.</a:t>
            </a:r>
            <a:endParaRPr lang="en-US" altLang="en-US" sz="1700" dirty="0"/>
          </a:p>
          <a:p>
            <a:r>
              <a:rPr lang="en-US" altLang="en-US" sz="1700" dirty="0"/>
              <a:t>Security and authorization information for each relation.</a:t>
            </a:r>
            <a:endParaRPr lang="en-US" altLang="en-US" sz="1700" dirty="0"/>
          </a:p>
          <a:p>
            <a:r>
              <a:rPr lang="en-US" altLang="en-US" sz="1700" dirty="0"/>
              <a:t>The physical storage structure of each relation on disk.</a:t>
            </a:r>
            <a:endParaRPr lang="en-US" altLang="en-US" sz="1700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  <a:endParaRPr lang="en-US" altLang="en-US" sz="2800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</a:t>
            </a:r>
            <a:r>
              <a:rPr lang="en-US" altLang="en-US" sz="1700" dirty="0">
                <a:solidFill>
                  <a:srgbClr val="FF0000"/>
                </a:solidFill>
              </a:rPr>
              <a:t>temporary relation</a:t>
            </a:r>
            <a:r>
              <a:rPr lang="en-US" altLang="en-US" sz="1700" dirty="0"/>
              <a:t>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  <a:endParaRPr lang="en-US" altLang="en-US" sz="1700" dirty="0"/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  <a:endParaRPr lang="en-US" altLang="en-US" sz="2800" dirty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  <a:endParaRPr lang="en-US" altLang="en-US" sz="1700" dirty="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  <a:endParaRPr lang="en-US" altLang="en-US" sz="28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</a:t>
            </a:r>
            <a:r>
              <a:rPr lang="en-US" altLang="en-US" sz="1700" dirty="0">
                <a:solidFill>
                  <a:srgbClr val="FF0000"/>
                </a:solidFill>
              </a:rPr>
              <a:t>which is used where a single value is expected</a:t>
            </a:r>
            <a:endParaRPr lang="en-US" altLang="en-US" sz="1700" dirty="0">
              <a:solidFill>
                <a:srgbClr val="FF0000"/>
              </a:solidFill>
            </a:endParaRPr>
          </a:p>
          <a:p>
            <a:r>
              <a:rPr lang="en-US" altLang="en-US" sz="1700" dirty="0"/>
              <a:t>List all departments along with the number of instructors in each department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Runtime error if subquery returns more than one result tuple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  <a:endParaRPr lang="en-US" altLang="en-US" sz="28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Insertion of new tuples into a given relation</a:t>
            </a:r>
            <a:endParaRPr lang="en-US" altLang="en-US" sz="17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Updating of values in some tuples in a given relation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  <a:endParaRPr lang="en-US" altLang="en-US" sz="28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Delete all instructors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  <a:endParaRPr lang="en-US" altLang="en-US" sz="1700" dirty="0"/>
          </a:p>
          <a:p>
            <a:pPr>
              <a:tabLst>
                <a:tab pos="1652270" algn="l"/>
                <a:tab pos="263334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  <a:endParaRPr lang="en-US" altLang="en-US" sz="2800" dirty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69695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  <a:endParaRPr lang="en-US" altLang="en-US" sz="17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dirty="0"/>
              <a:t>Solution used in SQL:</a:t>
            </a:r>
            <a:endParaRPr lang="en-US" altLang="en-US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First, compute </a:t>
            </a:r>
            <a:r>
              <a:rPr lang="en-US" altLang="en-US" b="1" dirty="0" err="1">
                <a:solidFill>
                  <a:srgbClr val="FF0000"/>
                </a:solidFill>
              </a:rPr>
              <a:t>avg</a:t>
            </a:r>
            <a:r>
              <a:rPr lang="en-US" altLang="en-US" dirty="0">
                <a:solidFill>
                  <a:srgbClr val="FF0000"/>
                </a:solidFill>
              </a:rPr>
              <a:t> (salary) and find all tuples to delete</a:t>
            </a:r>
            <a:endParaRPr lang="en-US" altLang="en-US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dirty="0"/>
              <a:t>Next, delete all tuples found above (</a:t>
            </a:r>
            <a:r>
              <a:rPr lang="en-US" altLang="en-US" dirty="0">
                <a:solidFill>
                  <a:srgbClr val="FF0000"/>
                </a:solidFill>
              </a:rPr>
              <a:t>without recomputing </a:t>
            </a:r>
            <a:r>
              <a:rPr lang="en-US" altLang="en-US" b="1" dirty="0" err="1">
                <a:solidFill>
                  <a:srgbClr val="FF0000"/>
                </a:solidFill>
              </a:rPr>
              <a:t>avg</a:t>
            </a:r>
            <a:r>
              <a:rPr lang="en-US" altLang="en-US" dirty="0">
                <a:solidFill>
                  <a:srgbClr val="FF0000"/>
                </a:solidFill>
              </a:rPr>
              <a:t> or retesting the tuples</a:t>
            </a:r>
            <a:r>
              <a:rPr lang="en-US" altLang="en-US" dirty="0"/>
              <a:t>)(</a:t>
            </a:r>
            <a:r>
              <a:rPr lang="zh-CN" altLang="en-US" dirty="0">
                <a:ea typeface="宋体" panose="02010600030101010101" pitchFamily="2" charset="-122"/>
              </a:rPr>
              <a:t>注意这里不会重新计算的问题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  <a:endParaRPr kumimoji="1" lang="en-US" altLang="en-US" sz="1700" i="1" dirty="0"/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  <a:endParaRPr kumimoji="1" lang="en-US" altLang="en-US" sz="1700" dirty="0"/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  <a:endParaRPr lang="en-US" altLang="en-US" sz="2800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  <a:endParaRPr lang="en-US" altLang="en-US" sz="28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  <a:endParaRPr lang="en-US" altLang="en-US" sz="800" i="1" dirty="0"/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</a:t>
            </a:r>
            <a:r>
              <a:rPr lang="en-US" altLang="en-US" sz="1700" dirty="0">
                <a:solidFill>
                  <a:srgbClr val="FF0000"/>
                </a:solidFill>
              </a:rPr>
              <a:t>is evaluated fully before any of its results are inserted into the relation</a:t>
            </a:r>
            <a:r>
              <a:rPr lang="en-US" altLang="en-US" sz="1700" dirty="0"/>
              <a:t>. 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olidFill>
                  <a:srgbClr val="FF0000"/>
                </a:solidFill>
                <a:sym typeface="Symbol" panose="05050102010706020507" pitchFamily="18" charset="2"/>
              </a:rPr>
              <a:t>update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olidFill>
                  <a:srgbClr val="FF0000"/>
                </a:solidFill>
                <a:sym typeface="Symbol" panose="05050102010706020507" pitchFamily="18" charset="2"/>
              </a:rPr>
              <a:t>set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  <a:endParaRPr lang="en-US" altLang="en-US" sz="1700" dirty="0"/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  <a:endParaRPr lang="en-US" altLang="en-US" sz="1700" dirty="0"/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The order is important</a:t>
            </a:r>
            <a:endParaRPr lang="en-US" altLang="en-US" sz="17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n.(</a:t>
            </a:r>
            <a:r>
              <a:rPr lang="zh-CN" altLang="en-US" sz="1700" i="1" dirty="0">
                <a:ea typeface="宋体" panose="02010600030101010101" pitchFamily="2" charset="-122"/>
              </a:rPr>
              <a:t>变长字符数组</a:t>
            </a:r>
            <a:r>
              <a:rPr lang="en-US" altLang="en-US" sz="1700" i="1" dirty="0"/>
              <a:t>)</a:t>
            </a:r>
            <a:endParaRPr lang="en-US" altLang="en-US" sz="1700" i="1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0.32)(</a:t>
            </a:r>
            <a:r>
              <a:rPr lang="zh-CN" altLang="en-US" sz="1700" dirty="0">
                <a:solidFill>
                  <a:srgbClr val="FF0000"/>
                </a:solidFill>
                <a:ea typeface="宋体" panose="02010600030101010101" pitchFamily="2" charset="-122"/>
              </a:rPr>
              <a:t>注意</a:t>
            </a:r>
            <a:r>
              <a:rPr lang="en-US" altLang="zh-CN" sz="1700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1700" dirty="0">
                <a:solidFill>
                  <a:srgbClr val="FF0000"/>
                </a:solidFill>
                <a:ea typeface="宋体" panose="02010600030101010101" pitchFamily="2" charset="-122"/>
              </a:rPr>
              <a:t>限制的数字的长度是包括小数位在内的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  <a:endParaRPr lang="en-US" altLang="en-US" sz="2800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>
                <a:solidFill>
                  <a:srgbClr val="FF0000"/>
                </a:solidFill>
              </a:rPr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  <a:endParaRPr lang="en-US" altLang="en-US" sz="2800" dirty="0"/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  <a:endParaRPr lang="en-US" altLang="en-US" sz="1700" dirty="0"/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>
                <a:solidFill>
                  <a:srgbClr val="FF0000"/>
                </a:solidFill>
              </a:rPr>
              <a:t>create table </a:t>
            </a:r>
            <a:r>
              <a:rPr lang="en-US" altLang="en-US" sz="1700" i="1" dirty="0">
                <a:solidFill>
                  <a:srgbClr val="FF0000"/>
                </a:solidFill>
              </a:rPr>
              <a:t>r</a:t>
            </a:r>
            <a:r>
              <a:rPr lang="en-US" altLang="en-US" sz="1700" i="1" dirty="0"/>
              <a:t>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  <a:endParaRPr lang="en-US" altLang="en-US" sz="17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  <a:endParaRPr lang="en-US" altLang="en-US" sz="1700" i="1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>
                <a:solidFill>
                  <a:srgbClr val="FF0000"/>
                </a:solidFill>
              </a:rPr>
              <a:t>not null(</a:t>
            </a:r>
            <a:r>
              <a:rPr lang="zh-CN" altLang="en-US" sz="1700" b="1" dirty="0">
                <a:solidFill>
                  <a:srgbClr val="FF0000"/>
                </a:solidFill>
                <a:ea typeface="宋体" panose="02010600030101010101" pitchFamily="2" charset="-122"/>
              </a:rPr>
              <a:t>声明某个属性一定不能为空</a:t>
            </a:r>
            <a:r>
              <a:rPr lang="en-US" altLang="en-US" sz="1700" b="1" dirty="0">
                <a:solidFill>
                  <a:srgbClr val="FF0000"/>
                </a:solidFill>
              </a:rPr>
              <a:t>)</a:t>
            </a:r>
            <a:endParaRPr lang="en-US" altLang="en-US" sz="1700" b="1" dirty="0">
              <a:solidFill>
                <a:srgbClr val="FF0000"/>
              </a:solidFill>
            </a:endParaRPr>
          </a:p>
          <a:p>
            <a:r>
              <a:rPr lang="en-US" altLang="en-US" sz="1700" dirty="0"/>
              <a:t>SQL prevents any update to the database that violates an integrity constraint.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  <a:endParaRPr lang="en-US" altLang="en-US" sz="1700" i="1" dirty="0"/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  <a:endParaRPr lang="en-US" altLang="en-US" sz="2800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  <a:endParaRPr lang="en-US" altLang="en-US" sz="1700" i="1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26118</Words>
  <Application>WPS 演示</Application>
  <PresentationFormat>On-screen Show (4:3)</PresentationFormat>
  <Paragraphs>731</Paragraphs>
  <Slides>62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77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微软雅黑</vt:lpstr>
      <vt:lpstr>Arial Unicode MS</vt:lpstr>
      <vt:lpstr>Symbol</vt:lpstr>
      <vt:lpstr>Century Gothic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李昱翰</cp:lastModifiedBy>
  <cp:revision>479</cp:revision>
  <cp:lastPrinted>1999-06-28T19:27:00Z</cp:lastPrinted>
  <dcterms:created xsi:type="dcterms:W3CDTF">2009-12-21T15:40:00Z</dcterms:created>
  <dcterms:modified xsi:type="dcterms:W3CDTF">2022-04-11T07:44:09Z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0BCF73480C504BC5BE54D4AC6A8FAF9C</vt:lpwstr>
  </property>
  <property fmtid="{D5CDD505-2E9C-101B-9397-08002B2CF9AE}" pid="3" name="KSOProductBuildVer">
    <vt:lpwstr>2052-11.1.0.11365</vt:lpwstr>
  </property>
</Properties>
</file>