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354" r:id="rId22"/>
    <p:sldId id="355" r:id="rId23"/>
    <p:sldId id="356" r:id="rId24"/>
    <p:sldId id="357" r:id="rId25"/>
    <p:sldId id="392" r:id="rId26"/>
    <p:sldId id="359" r:id="rId27"/>
    <p:sldId id="360" r:id="rId28"/>
    <p:sldId id="361" r:id="rId29"/>
    <p:sldId id="362" r:id="rId30"/>
    <p:sldId id="363" r:id="rId31"/>
    <p:sldId id="393" r:id="rId32"/>
    <p:sldId id="405" r:id="rId33"/>
    <p:sldId id="366" r:id="rId34"/>
    <p:sldId id="367" r:id="rId35"/>
    <p:sldId id="368" r:id="rId36"/>
    <p:sldId id="395" r:id="rId37"/>
    <p:sldId id="396" r:id="rId38"/>
    <p:sldId id="397" r:id="rId39"/>
    <p:sldId id="372" r:id="rId40"/>
    <p:sldId id="399" r:id="rId41"/>
    <p:sldId id="400" r:id="rId42"/>
    <p:sldId id="375" r:id="rId43"/>
    <p:sldId id="401" r:id="rId44"/>
    <p:sldId id="377" r:id="rId45"/>
    <p:sldId id="378" r:id="rId46"/>
    <p:sldId id="379" r:id="rId47"/>
    <p:sldId id="402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403" r:id="rId56"/>
    <p:sldId id="389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3" r:id="rId77"/>
    <p:sldId id="464" r:id="rId78"/>
    <p:sldId id="465" r:id="rId79"/>
    <p:sldId id="466" r:id="rId80"/>
    <p:sldId id="467" r:id="rId81"/>
    <p:sldId id="468" r:id="rId82"/>
    <p:sldId id="469" r:id="rId8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conn.setAutoCommit</a:t>
            </a:r>
            <a:r>
              <a:rPr lang="en-US" altLang="en-US" dirty="0">
                <a:ea typeface="MS PGothic" panose="020B0600070205080204" pitchFamily="34" charset="-128"/>
              </a:rPr>
              <a:t>(false);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conn.commit</a:t>
            </a:r>
            <a:r>
              <a:rPr lang="en-US" altLang="en-US" dirty="0">
                <a:ea typeface="MS PGothic" panose="020B0600070205080204" pitchFamily="34" charset="-128"/>
              </a:rPr>
              <a:t>();  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conn.rollback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getBlob</a:t>
            </a:r>
            <a:r>
              <a:rPr lang="en-US" altLang="en-US" dirty="0">
                <a:ea typeface="MS PGothic" panose="020B0600070205080204" pitchFamily="34" charset="-128"/>
              </a:rPr>
              <a:t>() and </a:t>
            </a:r>
            <a:r>
              <a:rPr lang="en-US" altLang="en-US" dirty="0" err="1">
                <a:ea typeface="MS PGothic" panose="020B0600070205080204" pitchFamily="34" charset="-128"/>
              </a:rPr>
              <a:t>getClob</a:t>
            </a:r>
            <a:r>
              <a:rPr lang="en-US" altLang="en-US" dirty="0">
                <a:ea typeface="MS PGothic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MS PGothic" panose="020B0600070205080204" pitchFamily="34" charset="-128"/>
              </a:rPr>
              <a:t>getString</a:t>
            </a:r>
            <a:r>
              <a:rPr lang="en-US" altLang="en-US" dirty="0">
                <a:ea typeface="MS PGothic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 err="1">
                <a:ea typeface="MS PGothic" panose="020B0600070205080204" pitchFamily="34" charset="-128"/>
              </a:rPr>
              <a:t>blob.setBlob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parameterIndex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 EXEC SQL &lt;embedded SQL statement &gt;;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Note:  this varies by language: </a:t>
            </a:r>
            <a:endParaRPr lang="en-US" altLang="en-US" dirty="0"/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some languages, like COBOL,  the semicolon is replaced with END-EXEC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Java embedding uses    # SQL { ….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EXEC-SQL BEGIN DECLARE SECTION}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EXEC-SQL END DECLARE SECTION;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  <a:endParaRPr 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  <a:endParaRPr lang="en-US" b="1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  <a:endParaRPr lang="en-US" kern="1200" dirty="0"/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  <a:endParaRPr lang="en-US" dirty="0"/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  <a:endParaRPr lang="en-US" dirty="0"/>
          </a:p>
          <a:p>
            <a:pPr lvl="1">
              <a:tabLst>
                <a:tab pos="966470" algn="l"/>
              </a:tabLst>
              <a:defRPr/>
            </a:pPr>
            <a:r>
              <a:rPr lang="en-US" dirty="0"/>
              <a:t>Specify the query in SQL as follows:</a:t>
            </a:r>
            <a:endParaRPr lang="en-US" dirty="0"/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  <a:endParaRPr lang="en-US" altLang="ja-JP" dirty="0"/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update tuples fetched by cursor by declaring that the cursor is for update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endParaRPr lang="en-US" altLang="en-US" i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implement nonstandard versions of this syntax.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Warning: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May contain multiple SQL statements between </a:t>
            </a:r>
            <a:r>
              <a:rPr lang="en-US" altLang="en-US" b="1" dirty="0">
                <a:ea typeface="MS PGothic" panose="020B0600070205080204" pitchFamily="34" charset="-128"/>
              </a:rPr>
              <a:t>begin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ea typeface="MS PGothic" panose="020B0600070205080204" pitchFamily="34" charset="-128"/>
              </a:rPr>
              <a:t>end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</a:t>
            </a:r>
            <a:r>
              <a:rPr lang="en-US" altLang="en-US" b="1" dirty="0">
                <a:ea typeface="MS PGothic" panose="020B0600070205080204" pitchFamily="34" charset="-128"/>
              </a:rPr>
              <a:t>while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boolean</a:t>
            </a:r>
            <a:r>
              <a:rPr lang="en-US" altLang="en-US" dirty="0">
                <a:ea typeface="MS PGothic" panose="020B0600070205080204" pitchFamily="34" charset="-128"/>
              </a:rPr>
              <a:t> expression  </a:t>
            </a:r>
            <a:r>
              <a:rPr lang="en-US" altLang="en-US" b="1" dirty="0">
                <a:ea typeface="MS PGothic" panose="020B0600070205080204" pitchFamily="34" charset="-128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end while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sz="800" dirty="0">
                <a:ea typeface="MS PGothic" panose="020B0600070205080204" pitchFamily="34" charset="-128"/>
              </a:rPr>
              <a:t> </a:t>
            </a:r>
            <a:endParaRPr lang="en-US" altLang="en-US" sz="8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until </a:t>
            </a:r>
            <a:r>
              <a:rPr lang="en-US" altLang="en-US" dirty="0" err="1">
                <a:ea typeface="MS PGothic" panose="020B0600070205080204" pitchFamily="34" charset="-128"/>
              </a:rPr>
              <a:t>boolean</a:t>
            </a:r>
            <a:r>
              <a:rPr lang="en-US" altLang="en-US" dirty="0">
                <a:ea typeface="MS PGothic" panose="020B0600070205080204" pitchFamily="34" charset="-128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See book (page 202) for details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Signaling of exception conditions, and declaring handlers for exceptions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  <a:endParaRPr kumimoji="0"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efficient for many operations, and more expressive power.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Drawbacks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MS PGothic" panose="020B0600070205080204" pitchFamily="34" charset="-128"/>
              </a:rPr>
              <a:t>s address space.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risk of accidental corruption of database structures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security risk, allowing users access to unauthorized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There are alternatives, which give good security at the cost of potentially worse performance.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sandbox</a:t>
            </a:r>
            <a:r>
              <a:rPr lang="en-US" altLang="en-US" dirty="0">
                <a:ea typeface="MS PGothic" panose="020B0600070205080204" pitchFamily="34" charset="-128"/>
              </a:rPr>
              <a:t> techniques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That is, use a safe language like Java, which cannot be used to  access/damage other parts of the database code.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 memory.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Parameters and results communicated via inter-process communication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Both have performance overheads</a:t>
            </a:r>
            <a:endParaRPr lang="en-US" altLang="en-US" dirty="0"/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conditions 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actions 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>
                <a:solidFill>
                  <a:srgbClr val="FF0000"/>
                </a:solidFill>
              </a:rPr>
              <a:t>with recursive</a:t>
            </a:r>
            <a:r>
              <a:rPr lang="en-US" altLang="en-US" b="1" dirty="0"/>
              <a:t>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>
                <a:solidFill>
                  <a:srgbClr val="FF0000"/>
                </a:solidFill>
              </a:rPr>
              <a:t>as</a:t>
            </a:r>
            <a:r>
              <a:rPr lang="en-US" altLang="en-US" b="1" dirty="0"/>
              <a:t>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>
                <a:solidFill>
                  <a:srgbClr val="FF0000"/>
                </a:solidFill>
              </a:rPr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a fixed number of joins</a:t>
            </a:r>
            <a:r>
              <a:rPr lang="en-US" altLang="en-US" dirty="0">
                <a:ea typeface="MS PGothic" panose="020B0600070205080204" pitchFamily="34" charset="-128"/>
              </a:rPr>
              <a:t>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i="1" dirty="0" err="1">
                <a:ea typeface="MS PGothic" panose="020B0600070205080204" pitchFamily="34" charset="-128"/>
              </a:rPr>
              <a:t>findAllPrereqs</a:t>
            </a:r>
            <a:r>
              <a:rPr lang="en-US" altLang="en-US" dirty="0">
                <a:ea typeface="MS PGothic" panose="020B0600070205080204" pitchFamily="34" charset="-128"/>
              </a:rPr>
              <a:t> 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00885" y="5550535"/>
            <a:ext cx="4382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至传递闭包不在发生变化的时候递归就结束了。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  <a:endParaRPr lang="en-US">
              <a:ea typeface="+mj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Given relation </a:t>
            </a:r>
            <a:r>
              <a:rPr lang="en-US" altLang="en-US" i="1" dirty="0">
                <a:ea typeface="MS PGothic" panose="020B0600070205080204" pitchFamily="34" charset="-128"/>
              </a:rPr>
              <a:t>sales(date, value)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  <a:endParaRPr lang="en-US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between rows unbounded preceding and current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rows unbounded preceding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range  between </a:t>
            </a:r>
            <a:r>
              <a:rPr lang="en-US" altLang="en-US" dirty="0">
                <a:ea typeface="MS PGothic" panose="020B0600070205080204" pitchFamily="34" charset="-128"/>
              </a:rPr>
              <a:t>10</a:t>
            </a:r>
            <a:r>
              <a:rPr lang="en-US" altLang="en-US" b="1" dirty="0">
                <a:ea typeface="MS PGothic" panose="020B0600070205080204" pitchFamily="34" charset="-128"/>
              </a:rPr>
              <a:t> preceding and current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All rows with values between current row value –10 to current value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range interval </a:t>
            </a:r>
            <a:r>
              <a:rPr lang="en-US" altLang="en-US" dirty="0">
                <a:ea typeface="MS PGothic" panose="020B0600070205080204" pitchFamily="34" charset="-128"/>
              </a:rPr>
              <a:t>10</a:t>
            </a:r>
            <a:r>
              <a:rPr lang="en-US" altLang="en-US" b="1" dirty="0">
                <a:ea typeface="MS PGothic" panose="020B0600070205080204" pitchFamily="34" charset="-128"/>
              </a:rPr>
              <a:t> day preceding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Not including current row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  <a:endParaRPr lang="en-US">
              <a:ea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“Find total balance of each account after each transaction on the account”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b="1" dirty="0">
                <a:ea typeface="MS PGothic" panose="020B0600070205080204" pitchFamily="34" charset="-128"/>
              </a:rPr>
              <a:t>select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r>
              <a:rPr lang="en-US" altLang="en-US" dirty="0">
                <a:ea typeface="MS PGothic" panose="020B0600070205080204" pitchFamily="34" charset="-128"/>
              </a:rPr>
              <a:t>,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</a:t>
            </a:r>
            <a:r>
              <a:rPr lang="en-US" altLang="en-US" b="1" dirty="0">
                <a:ea typeface="MS PGothic" panose="020B0600070205080204" pitchFamily="34" charset="-128"/>
              </a:rPr>
              <a:t>sum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value</a:t>
            </a:r>
            <a:r>
              <a:rPr lang="en-US" altLang="en-US" dirty="0">
                <a:ea typeface="MS PGothic" panose="020B0600070205080204" pitchFamily="34" charset="-128"/>
              </a:rPr>
              <a:t>) </a:t>
            </a:r>
            <a:r>
              <a:rPr lang="en-US" altLang="en-US" b="1" dirty="0">
                <a:ea typeface="MS PGothic" panose="020B0600070205080204" pitchFamily="34" charset="-128"/>
              </a:rPr>
              <a:t>over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(</a:t>
            </a:r>
            <a:r>
              <a:rPr lang="en-US" altLang="en-US" b="1" dirty="0">
                <a:ea typeface="MS PGothic" panose="020B0600070205080204" pitchFamily="34" charset="-128"/>
              </a:rPr>
              <a:t>partition by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order by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rows unbounded preceding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as </a:t>
            </a:r>
            <a:r>
              <a:rPr lang="en-US" altLang="en-US" i="1" dirty="0">
                <a:ea typeface="MS PGothic" panose="020B0600070205080204" pitchFamily="34" charset="-128"/>
              </a:rPr>
              <a:t>balance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</a:rPr>
              <a:t>transaction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order by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  <a:endParaRPr lang="en-US">
              <a:ea typeface="+mj-ea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Interactive analysis of data, allowing data to be summarized and viewed in different ways in an online fashion (with negligible delay)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MS PGothic" panose="020B0600070205080204" pitchFamily="34" charset="-128"/>
              </a:rPr>
              <a:t>Measure attributes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measure some value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can be aggregated upon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e.g., the attribute </a:t>
            </a:r>
            <a:r>
              <a:rPr lang="en-US" altLang="en-US" i="1" dirty="0">
                <a:ea typeface="MS PGothic" panose="020B0600070205080204" pitchFamily="34" charset="-128"/>
              </a:rPr>
              <a:t>number </a:t>
            </a:r>
            <a:r>
              <a:rPr lang="en-US" altLang="en-US" dirty="0">
                <a:ea typeface="MS PGothic" panose="020B0600070205080204" pitchFamily="34" charset="-128"/>
              </a:rPr>
              <a:t>of the </a:t>
            </a:r>
            <a:r>
              <a:rPr lang="en-US" altLang="en-US" i="1" dirty="0">
                <a:ea typeface="MS PGothic" panose="020B0600070205080204" pitchFamily="34" charset="-128"/>
              </a:rPr>
              <a:t>sales </a:t>
            </a:r>
            <a:r>
              <a:rPr lang="en-US" altLang="en-US" dirty="0">
                <a:ea typeface="MS PGothic" panose="020B0600070205080204" pitchFamily="34" charset="-128"/>
              </a:rPr>
              <a:t>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MS PGothic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define the dimensions on which measure attributes (or aggregates thereof) are viewed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e.g., attributes 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ea typeface="MS PGothic" panose="020B0600070205080204" pitchFamily="34" charset="-128"/>
              </a:rPr>
              <a:t> size </a:t>
            </a:r>
            <a:r>
              <a:rPr lang="en-US" altLang="en-US" dirty="0">
                <a:ea typeface="MS PGothic" panose="020B0600070205080204" pitchFamily="34" charset="-128"/>
              </a:rPr>
              <a:t>of the </a:t>
            </a:r>
            <a:r>
              <a:rPr lang="en-US" altLang="en-US" i="1" dirty="0">
                <a:ea typeface="MS PGothic" panose="020B0600070205080204" pitchFamily="34" charset="-128"/>
              </a:rPr>
              <a:t>sales </a:t>
            </a:r>
            <a:r>
              <a:rPr lang="en-US" altLang="en-US" dirty="0">
                <a:ea typeface="MS PGothic" panose="020B0600070205080204" pitchFamily="34" charset="-128"/>
              </a:rPr>
              <a:t>relation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4275" name="Picture 3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  <a:endParaRPr lang="en-US" sz="2800" b="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67493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Values for one of the dimension attributes form the row headers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Values for another dimension attribute form the column headers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Other dimension attributes are listed on top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dimension attributes that specify the cell.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  <a:endParaRPr lang="en-US">
              <a:ea typeface="+mj-ea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  <a:endParaRPr kumimoji="1" lang="en-US" altLang="en-US" sz="1700" dirty="0"/>
          </a:p>
        </p:txBody>
      </p:sp>
      <p:pic>
        <p:nvPicPr>
          <p:cNvPr id="56325" name="Picture 7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  <a:endParaRPr lang="en-US">
              <a:ea typeface="+mj-ea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  <a:endParaRPr kumimoji="1" lang="en-US" altLang="en-US" sz="17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db.yale.edu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endParaRPr lang="en-US" altLang="en-US" sz="1600" b="1" dirty="0"/>
          </a:p>
          <a:p>
            <a:pPr>
              <a:buFont typeface="Monotype Sorts" pitchFamily="-65" charset="2"/>
              <a:buNone/>
            </a:pPr>
            <a:endParaRPr lang="en-US" altLang="en-US" sz="800" b="1" dirty="0"/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  <a:endParaRPr lang="en-US">
              <a:ea typeface="+mj-ea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  <a:endParaRPr kumimoji="1" lang="en-US" altLang="en-US" sz="1700" dirty="0"/>
          </a:p>
        </p:txBody>
      </p:sp>
      <p:pic>
        <p:nvPicPr>
          <p:cNvPr id="58372" name="Picture 3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  <a:endParaRPr lang="en-US">
              <a:ea typeface="+mj-ea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  <a:endParaRPr kumimoji="1" lang="en-US" altLang="en-US" sz="1700" dirty="0"/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  <a:endParaRPr kumimoji="1" lang="en-US" altLang="en-US" sz="1700" dirty="0"/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  <a:endParaRPr kumimoji="1" lang="en-US" altLang="en-US" sz="1700" dirty="0"/>
          </a:p>
        </p:txBody>
      </p:sp>
      <p:pic>
        <p:nvPicPr>
          <p:cNvPr id="59396" name="Picture 4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  <a:endParaRPr lang="en-US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Returns 1 if the value is a null value representing all, and returns 0 in all other cases. 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  <a:endParaRPr lang="en-US" altLang="en-US" b="1" dirty="0"/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E.g., replace 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 in first query by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decode</a:t>
            </a:r>
            <a:r>
              <a:rPr lang="en-US" altLang="en-US" dirty="0">
                <a:ea typeface="MS PGothic" panose="020B0600070205080204" pitchFamily="34" charset="-128"/>
              </a:rPr>
              <a:t>( </a:t>
            </a:r>
            <a:r>
              <a:rPr lang="en-US" altLang="en-US" b="1" dirty="0">
                <a:ea typeface="MS PGothic" panose="020B0600070205080204" pitchFamily="34" charset="-128"/>
              </a:rPr>
              <a:t>grouping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item</a:t>
            </a:r>
            <a:r>
              <a:rPr lang="en-US" altLang="en-US" i="1" dirty="0" err="1">
                <a:ea typeface="MS PGothic" panose="020B0600070205080204" pitchFamily="34" charset="-128"/>
              </a:rPr>
              <a:t>_name</a:t>
            </a:r>
            <a:r>
              <a:rPr lang="en-US" altLang="en-US" dirty="0">
                <a:ea typeface="MS PGothic" panose="020B0600070205080204" pitchFamily="34" charset="-128"/>
              </a:rPr>
              <a:t>), 1, ‘all’, 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  <a:endParaRPr lang="en-US">
              <a:ea typeface="+mj-ea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endParaRPr lang="en-US" altLang="en-US" dirty="0"/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Generates union of four groupings: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  <a:endParaRPr lang="en-US" altLang="en-US" dirty="0"/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  <a:endParaRPr lang="en-US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Each generates set of group by lists, cross product of sets gives overall set of group by lists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generates the groupings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  <a:endParaRPr lang="en-US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MS PGothic" panose="020B0600070205080204" pitchFamily="34" charset="-128"/>
              </a:rPr>
              <a:t>dicing</a:t>
            </a:r>
            <a:r>
              <a:rPr lang="en-US" altLang="en-US" dirty="0">
                <a:ea typeface="MS PGothic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  <a:endParaRPr lang="en-US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  <a:endParaRPr lang="en-US" altLang="en-US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  <a:endParaRPr lang="en-US">
              <a:ea typeface="+mj-ea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Space and time requirements for doing so can be very high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baseline="30000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combinations of </a:t>
            </a:r>
            <a:r>
              <a:rPr lang="en-US" altLang="en-US" b="1" dirty="0">
                <a:ea typeface="MS PGothic" panose="020B0600070205080204" pitchFamily="34" charset="-128"/>
              </a:rPr>
              <a:t>group by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It suffices to precompute some aggregates, and compute others on demand from one of the precomputed aggregates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</a:t>
            </a:r>
            <a:r>
              <a:rPr lang="en-US" altLang="en-US" dirty="0">
                <a:ea typeface="MS PGothic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size</a:t>
            </a:r>
            <a:r>
              <a:rPr lang="en-US" altLang="en-US" dirty="0">
                <a:ea typeface="MS PGothic" panose="020B0600070205080204" pitchFamily="34" charset="-128"/>
              </a:rPr>
              <a:t>)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MS PGothic" panose="020B0600070205080204" pitchFamily="34" charset="-128"/>
              </a:rPr>
              <a:t>median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is cheaper than computing it from scratch 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</a:t>
            </a:r>
            <a:r>
              <a:rPr lang="en-US" altLang="en-US" dirty="0">
                <a:ea typeface="MS PGothic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size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size</a:t>
            </a:r>
            <a:r>
              <a:rPr lang="en-US" altLang="en-US" dirty="0">
                <a:ea typeface="MS PGothic" panose="020B0600070205080204" pitchFamily="34" charset="-128"/>
              </a:rPr>
              <a:t>),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</a:t>
            </a:r>
            <a:r>
              <a:rPr lang="en-US" altLang="en-US" dirty="0">
                <a:ea typeface="MS PGothic" panose="020B0600070205080204" pitchFamily="34" charset="-128"/>
              </a:rPr>
              <a:t>) and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dirty="0">
                <a:ea typeface="MS PGothic" panose="020B0600070205080204" pitchFamily="34" charset="-128"/>
              </a:rPr>
              <a:t>) using a single sorting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of the base data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db.yale.edu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33567</Words>
  <Application>WPS 演示</Application>
  <PresentationFormat>On-screen Show (4:3)</PresentationFormat>
  <Paragraphs>720</Paragraphs>
  <Slides>80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  <vt:variant>
        <vt:lpstr>自定义放映</vt:lpstr>
      </vt:variant>
      <vt:variant>
        <vt:i4>1</vt:i4>
      </vt:variant>
    </vt:vector>
  </HeadingPairs>
  <TitlesOfParts>
    <vt:vector size="94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Arial Unicode MS</vt:lpstr>
      <vt:lpstr>Tahoma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演示文稿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演示文稿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李昱翰</cp:lastModifiedBy>
  <cp:revision>472</cp:revision>
  <cp:lastPrinted>1999-06-28T19:27:00Z</cp:lastPrinted>
  <dcterms:created xsi:type="dcterms:W3CDTF">2009-12-21T15:40:00Z</dcterms:created>
  <dcterms:modified xsi:type="dcterms:W3CDTF">2022-04-18T11:27:28Z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8225329C9261439B8D87C5628D5B7FCC</vt:lpwstr>
  </property>
  <property fmtid="{D5CDD505-2E9C-101B-9397-08002B2CF9AE}" pid="3" name="KSOProductBuildVer">
    <vt:lpwstr>2052-11.1.0.11365</vt:lpwstr>
  </property>
</Properties>
</file>