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556"/>
            <a:ext cx="10515600" cy="130913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0B28-AC2E-4F79-8A85-BA480FFA288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7CB-7C40-43EB-9EAE-C07D089E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CB8D-302D-4839-A5F3-D16A90C1ABA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29E8-3B03-440C-911C-9D2C85E0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L-Dopa response trial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831850" y="3376679"/>
            <a:ext cx="10515600" cy="1500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Lab protocol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190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Participants: PD patients on Levodopa treatment, experiencing motor fluctuations and at least mild dyskinesia</a:t>
            </a:r>
          </a:p>
          <a:p>
            <a:r>
              <a:rPr lang="en-US" sz="2400" dirty="0" smtClean="0"/>
              <a:t>Study structure: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45634" y="4487334"/>
            <a:ext cx="9842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1201" y="4478067"/>
            <a:ext cx="591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Day 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80485" y="4478067"/>
            <a:ext cx="591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Day 2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66953" y="4478067"/>
            <a:ext cx="591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Day 3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190083" y="4478067"/>
            <a:ext cx="591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Day 4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483101" y="4325330"/>
            <a:ext cx="0" cy="289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69569" y="4325330"/>
            <a:ext cx="0" cy="289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56036" y="4325330"/>
            <a:ext cx="0" cy="289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5400000">
            <a:off x="5810934" y="1867499"/>
            <a:ext cx="299201" cy="4529669"/>
          </a:xfrm>
          <a:prstGeom prst="leftBrace">
            <a:avLst>
              <a:gd name="adj1" fmla="val 224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78582" y="3565934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At-home data collection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 rot="5400000">
            <a:off x="2221065" y="2807300"/>
            <a:ext cx="299201" cy="2650067"/>
          </a:xfrm>
          <a:prstGeom prst="leftBrace">
            <a:avLst>
              <a:gd name="adj1" fmla="val 224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9339417" y="2868687"/>
            <a:ext cx="299201" cy="2527298"/>
          </a:xfrm>
          <a:prstGeom prst="leftBrace">
            <a:avLst>
              <a:gd name="adj1" fmla="val 224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76391" y="3565934"/>
            <a:ext cx="218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baseline="30000" dirty="0" smtClean="0">
                <a:solidFill>
                  <a:schemeClr val="accent1"/>
                </a:solidFill>
              </a:rPr>
              <a:t>st</a:t>
            </a:r>
            <a:r>
              <a:rPr lang="en-US" dirty="0" smtClean="0">
                <a:solidFill>
                  <a:schemeClr val="accent1"/>
                </a:solidFill>
              </a:rPr>
              <a:t> lab controlled visit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53416" y="3565934"/>
            <a:ext cx="22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baseline="30000" dirty="0" smtClean="0">
                <a:solidFill>
                  <a:schemeClr val="accent1"/>
                </a:solidFill>
              </a:rPr>
              <a:t>nd</a:t>
            </a:r>
            <a:r>
              <a:rPr lang="en-US" dirty="0" smtClean="0">
                <a:solidFill>
                  <a:schemeClr val="accent1"/>
                </a:solidFill>
              </a:rPr>
              <a:t> lab controlled visit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5632" y="5031978"/>
            <a:ext cx="3421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Arrive in ON medication state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Full demographic and medical questionnaire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Full MDS-UPDRS assessment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6-8 30 minute cycles of 20 motor tasks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7776" y="5031978"/>
            <a:ext cx="360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Regular medication regimen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Fill out sleep and medication diary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Regular day-to-day behavior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Repeat 3 simple predefined tasks every 30 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minutes after medication intake (6 repetitions)</a:t>
            </a:r>
          </a:p>
          <a:p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487332" y="4639731"/>
            <a:ext cx="0" cy="1774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56036" y="4639731"/>
            <a:ext cx="0" cy="1774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90053" y="5031978"/>
            <a:ext cx="3184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Arrive in clinical OFF medication state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MDS-UPDRS Part 3 (motor) assessment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1 cycle of 20 motor tasks in OFF state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Medication intake after 1</a:t>
            </a:r>
            <a:r>
              <a:rPr lang="en-US" sz="1400" baseline="30000" dirty="0" smtClean="0">
                <a:solidFill>
                  <a:schemeClr val="accent1"/>
                </a:solidFill>
              </a:rPr>
              <a:t>st</a:t>
            </a:r>
            <a:r>
              <a:rPr lang="en-US" sz="1400" dirty="0" smtClean="0">
                <a:solidFill>
                  <a:schemeClr val="accent1"/>
                </a:solidFill>
              </a:rPr>
              <a:t> cycle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5-7 additional 30 minute cycles of 20 motor tasks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7CB-7C40-43EB-9EAE-C07D089E2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Protocol – lab visit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9118" y="1520215"/>
            <a:ext cx="84886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controlled lab visit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subject performed similar sequence of tasks in 6-8 cycles of 30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full list of activities would take 10-20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remaining time out of 30 minutes cycle is rest time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38200" y="4005520"/>
            <a:ext cx="10515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899658" y="3272147"/>
            <a:ext cx="1545723" cy="963360"/>
            <a:chOff x="2863352" y="5266138"/>
            <a:chExt cx="1186521" cy="1152202"/>
          </a:xfrm>
        </p:grpSpPr>
        <p:sp>
          <p:nvSpPr>
            <p:cNvPr id="64" name="Rectangle 63"/>
            <p:cNvSpPr/>
            <p:nvPr/>
          </p:nvSpPr>
          <p:spPr>
            <a:xfrm>
              <a:off x="2863352" y="5864141"/>
              <a:ext cx="661581" cy="2791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tasks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25164" y="5864141"/>
              <a:ext cx="510191" cy="279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Rest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6" name="Left Brace 65"/>
            <p:cNvSpPr/>
            <p:nvPr/>
          </p:nvSpPr>
          <p:spPr>
            <a:xfrm rot="5400000">
              <a:off x="3336146" y="5128242"/>
              <a:ext cx="253975" cy="1173479"/>
            </a:xfrm>
            <a:prstGeom prst="leftBrace">
              <a:avLst>
                <a:gd name="adj1" fmla="val 2446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16673" y="5266138"/>
              <a:ext cx="676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30 </a:t>
              </a:r>
              <a:r>
                <a:rPr lang="en-US" sz="1200" dirty="0" err="1" smtClean="0"/>
                <a:t>mins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94142" y="6141341"/>
              <a:ext cx="6251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Cycle 1</a:t>
              </a:r>
              <a:endParaRPr lang="en-US" sz="1200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8345830" y="3890881"/>
            <a:ext cx="798897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432082" y="3271923"/>
            <a:ext cx="1545723" cy="1008760"/>
            <a:chOff x="2863352" y="5266138"/>
            <a:chExt cx="1186521" cy="1206501"/>
          </a:xfrm>
        </p:grpSpPr>
        <p:sp>
          <p:nvSpPr>
            <p:cNvPr id="73" name="Rectangle 72"/>
            <p:cNvSpPr/>
            <p:nvPr/>
          </p:nvSpPr>
          <p:spPr>
            <a:xfrm>
              <a:off x="2863352" y="5864141"/>
              <a:ext cx="661581" cy="2791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tasks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25164" y="5864141"/>
              <a:ext cx="510191" cy="279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Rest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Left Brace 74"/>
            <p:cNvSpPr/>
            <p:nvPr/>
          </p:nvSpPr>
          <p:spPr>
            <a:xfrm rot="5400000">
              <a:off x="3336146" y="5128242"/>
              <a:ext cx="253975" cy="1173479"/>
            </a:xfrm>
            <a:prstGeom prst="leftBrace">
              <a:avLst>
                <a:gd name="adj1" fmla="val 2446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6673" y="5266138"/>
              <a:ext cx="676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30 </a:t>
              </a:r>
              <a:r>
                <a:rPr lang="en-US" sz="1200" dirty="0" err="1" smtClean="0"/>
                <a:t>mins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66782" y="6141341"/>
              <a:ext cx="479891" cy="331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Cycle 2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360809" y="3271923"/>
            <a:ext cx="1545723" cy="1008760"/>
            <a:chOff x="2863352" y="5266138"/>
            <a:chExt cx="1186521" cy="1206501"/>
          </a:xfrm>
        </p:grpSpPr>
        <p:sp>
          <p:nvSpPr>
            <p:cNvPr id="79" name="Rectangle 78"/>
            <p:cNvSpPr/>
            <p:nvPr/>
          </p:nvSpPr>
          <p:spPr>
            <a:xfrm>
              <a:off x="2863352" y="5864141"/>
              <a:ext cx="661581" cy="2791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tasks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25164" y="5864141"/>
              <a:ext cx="510191" cy="279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Rest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Left Brace 80"/>
            <p:cNvSpPr/>
            <p:nvPr/>
          </p:nvSpPr>
          <p:spPr>
            <a:xfrm rot="5400000">
              <a:off x="3336146" y="5128242"/>
              <a:ext cx="253975" cy="1173479"/>
            </a:xfrm>
            <a:prstGeom prst="leftBrace">
              <a:avLst>
                <a:gd name="adj1" fmla="val 2446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16673" y="5266138"/>
              <a:ext cx="676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30 </a:t>
              </a:r>
              <a:r>
                <a:rPr lang="en-US" sz="1200" dirty="0" err="1" smtClean="0"/>
                <a:t>mins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18793" y="6141342"/>
              <a:ext cx="575869" cy="331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Cycle 6-8</a:t>
              </a:r>
              <a:endParaRPr lang="en-US" sz="1200" dirty="0"/>
            </a:p>
          </p:txBody>
        </p:sp>
      </p:grpSp>
      <p:sp>
        <p:nvSpPr>
          <p:cNvPr id="11" name="Left Brace 10"/>
          <p:cNvSpPr/>
          <p:nvPr/>
        </p:nvSpPr>
        <p:spPr>
          <a:xfrm rot="5400000">
            <a:off x="3576742" y="2684553"/>
            <a:ext cx="369273" cy="2206058"/>
          </a:xfrm>
          <a:prstGeom prst="leftBrace">
            <a:avLst>
              <a:gd name="adj1" fmla="val 28968"/>
              <a:gd name="adj2" fmla="val 50000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9510" y="3292645"/>
            <a:ext cx="1943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Regular medication regimen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89118" y="5700609"/>
            <a:ext cx="10464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99658" y="4967236"/>
            <a:ext cx="1545723" cy="963360"/>
            <a:chOff x="2863352" y="5266138"/>
            <a:chExt cx="1186521" cy="1152202"/>
          </a:xfrm>
        </p:grpSpPr>
        <p:sp>
          <p:nvSpPr>
            <p:cNvPr id="36" name="Rectangle 35"/>
            <p:cNvSpPr/>
            <p:nvPr/>
          </p:nvSpPr>
          <p:spPr>
            <a:xfrm>
              <a:off x="2863352" y="5864141"/>
              <a:ext cx="661581" cy="2791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tasks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25164" y="5864141"/>
              <a:ext cx="510191" cy="279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Rest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5400000">
              <a:off x="3336146" y="5128242"/>
              <a:ext cx="253975" cy="1173479"/>
            </a:xfrm>
            <a:prstGeom prst="leftBrace">
              <a:avLst>
                <a:gd name="adj1" fmla="val 2446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6673" y="5266138"/>
              <a:ext cx="676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30 </a:t>
              </a:r>
              <a:r>
                <a:rPr lang="en-US" sz="1200" dirty="0" err="1" smtClean="0"/>
                <a:t>mins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94142" y="6141341"/>
              <a:ext cx="6251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Cycle 1</a:t>
              </a:r>
              <a:endParaRPr lang="en-US" sz="1200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8345830" y="5585970"/>
            <a:ext cx="798897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432082" y="4967012"/>
            <a:ext cx="1545723" cy="1008760"/>
            <a:chOff x="2863352" y="5266138"/>
            <a:chExt cx="1186521" cy="1206501"/>
          </a:xfrm>
        </p:grpSpPr>
        <p:sp>
          <p:nvSpPr>
            <p:cNvPr id="43" name="Rectangle 42"/>
            <p:cNvSpPr/>
            <p:nvPr/>
          </p:nvSpPr>
          <p:spPr>
            <a:xfrm>
              <a:off x="2863352" y="5864141"/>
              <a:ext cx="661581" cy="2791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tasks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5164" y="5864141"/>
              <a:ext cx="510191" cy="279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Rest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3336146" y="5128242"/>
              <a:ext cx="253975" cy="1173479"/>
            </a:xfrm>
            <a:prstGeom prst="leftBrace">
              <a:avLst>
                <a:gd name="adj1" fmla="val 2446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16673" y="5266138"/>
              <a:ext cx="676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30 </a:t>
              </a:r>
              <a:r>
                <a:rPr lang="en-US" sz="1200" dirty="0" err="1" smtClean="0"/>
                <a:t>mins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66782" y="6141341"/>
              <a:ext cx="479891" cy="331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Cycle 2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60809" y="4967012"/>
            <a:ext cx="1545723" cy="1008760"/>
            <a:chOff x="2863352" y="5266138"/>
            <a:chExt cx="1186521" cy="1206501"/>
          </a:xfrm>
        </p:grpSpPr>
        <p:sp>
          <p:nvSpPr>
            <p:cNvPr id="52" name="Rectangle 51"/>
            <p:cNvSpPr/>
            <p:nvPr/>
          </p:nvSpPr>
          <p:spPr>
            <a:xfrm>
              <a:off x="2863352" y="5864141"/>
              <a:ext cx="661581" cy="2791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tasks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25164" y="5864141"/>
              <a:ext cx="510191" cy="279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Rest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Left Brace 53"/>
            <p:cNvSpPr/>
            <p:nvPr/>
          </p:nvSpPr>
          <p:spPr>
            <a:xfrm rot="5400000">
              <a:off x="3336146" y="5128242"/>
              <a:ext cx="253975" cy="1173479"/>
            </a:xfrm>
            <a:prstGeom prst="leftBrace">
              <a:avLst>
                <a:gd name="adj1" fmla="val 2446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16673" y="5266138"/>
              <a:ext cx="676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30 </a:t>
              </a:r>
              <a:r>
                <a:rPr lang="en-US" sz="1200" dirty="0" err="1" smtClean="0"/>
                <a:t>mins</a:t>
              </a:r>
              <a:endParaRPr 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18793" y="6141342"/>
              <a:ext cx="575869" cy="331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Cycle 6-8</a:t>
              </a:r>
              <a:endParaRPr lang="en-US" sz="1200" dirty="0"/>
            </a:p>
          </p:txBody>
        </p:sp>
      </p:grpSp>
      <p:sp>
        <p:nvSpPr>
          <p:cNvPr id="57" name="Left Brace 56"/>
          <p:cNvSpPr/>
          <p:nvPr/>
        </p:nvSpPr>
        <p:spPr>
          <a:xfrm rot="5400000">
            <a:off x="3576742" y="4379642"/>
            <a:ext cx="369273" cy="2206058"/>
          </a:xfrm>
          <a:prstGeom prst="leftBrace">
            <a:avLst>
              <a:gd name="adj1" fmla="val 28968"/>
              <a:gd name="adj2" fmla="val 50000"/>
            </a:avLst>
          </a:prstGeom>
          <a:pattFill prst="ltUpDiag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91378" y="4987734"/>
            <a:ext cx="940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Clinical OFF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560020" y="3614877"/>
            <a:ext cx="768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visit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536808" y="5313394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visit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94365" y="4886201"/>
            <a:ext cx="0" cy="411833"/>
          </a:xfrm>
          <a:prstGeom prst="straightConnector1">
            <a:avLst/>
          </a:prstGeom>
          <a:ln w="28575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30590" y="4537597"/>
            <a:ext cx="1726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/>
                </a:solidFill>
              </a:rPr>
              <a:t>Medication Intake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7CB-7C40-43EB-9EAE-C07D089E2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Protocol – lab visit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2677591"/>
          <a:ext cx="3581400" cy="3030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0667"/>
                <a:gridCol w="1210733"/>
              </a:tblGrid>
              <a:tr h="286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Task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Duration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16826">
                <a:tc>
                  <a:txBody>
                    <a:bodyPr/>
                    <a:lstStyle/>
                    <a:p>
                      <a:pPr marL="0" indent="0"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Standing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30 seconds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  <a:tr h="21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Walking in a straight line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30 seconds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  <a:tr h="21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Walking while counting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30 seconds</a:t>
                      </a:r>
                    </a:p>
                  </a:txBody>
                  <a:tcPr marL="45720" marR="45720" anchor="ctr"/>
                </a:tc>
              </a:tr>
              <a:tr h="21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Walk through a narrow passageway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 repetitions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 of back and forth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  <a:tr h="21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Going up stairs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30 seconds</a:t>
                      </a: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Only in first cycle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  <a:tr h="21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Going down stairs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30 seconds</a:t>
                      </a: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Only in first cycle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  <a:tr h="21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Sit to stand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 repetitions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  <a:tr h="21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Sitting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30 seconds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35408" y="2677591"/>
          <a:ext cx="3125259" cy="202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3059"/>
                <a:gridCol w="1092200"/>
              </a:tblGrid>
              <a:tr h="2891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Task</a:t>
                      </a: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Duration</a:t>
                      </a: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8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Drawing 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spiral 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 a paper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1 repetition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  <a:tr h="28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Typing on computer keyboard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30 seconds</a:t>
                      </a:r>
                    </a:p>
                  </a:txBody>
                  <a:tcPr marL="45720" marR="45720" anchor="ctr"/>
                </a:tc>
              </a:tr>
              <a:tr h="28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Assembling nuts and bolts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30 seconds</a:t>
                      </a:r>
                    </a:p>
                  </a:txBody>
                  <a:tcPr marL="45720" marR="45720" anchor="ctr"/>
                </a:tc>
              </a:tr>
              <a:tr h="28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Take a glass of water &amp; drink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 repetitions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  <a:tr h="28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Organize sheets in folder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 repetitions</a:t>
                      </a:r>
                    </a:p>
                  </a:txBody>
                  <a:tcPr marL="45720" marR="45720" anchor="ctr"/>
                </a:tc>
              </a:tr>
              <a:tr h="28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Folding towels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3 repetitions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25445" y="2677154"/>
          <a:ext cx="3304117" cy="2098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518"/>
                <a:gridCol w="990599"/>
              </a:tblGrid>
              <a:tr h="26974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Task</a:t>
                      </a: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Duration</a:t>
                      </a: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69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Finger to nose - right hand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15 seconds</a:t>
                      </a: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2 repetitions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</a:tr>
              <a:tr h="269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Finger to nose - left hand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15 seconds</a:t>
                      </a: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2 repetitions</a:t>
                      </a:r>
                    </a:p>
                  </a:txBody>
                  <a:tcPr marL="45720" marR="45720" anchor="ctr"/>
                </a:tc>
              </a:tr>
              <a:tr h="269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Alternating right hand movements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15 seconds</a:t>
                      </a: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2 repetitions</a:t>
                      </a:r>
                    </a:p>
                  </a:txBody>
                  <a:tcPr marL="45720" marR="45720" anchor="ctr"/>
                </a:tc>
              </a:tr>
              <a:tr h="269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Alternating left hand movements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15 seconds</a:t>
                      </a:r>
                    </a:p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2 repetitions</a:t>
                      </a: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1501" y="2320221"/>
            <a:ext cx="33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Gross motor activities (</a:t>
            </a:r>
            <a:r>
              <a:rPr lang="en-US" dirty="0"/>
              <a:t>Full </a:t>
            </a:r>
            <a:r>
              <a:rPr lang="en-US" dirty="0" smtClean="0"/>
              <a:t>body)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1791" y="2320221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side activities (</a:t>
            </a:r>
            <a:r>
              <a:rPr lang="en-US" dirty="0"/>
              <a:t>upper </a:t>
            </a:r>
            <a:r>
              <a:rPr lang="en-US" dirty="0" smtClean="0"/>
              <a:t>limb)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2409" y="2320221"/>
            <a:ext cx="28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 activities (</a:t>
            </a:r>
            <a:r>
              <a:rPr lang="en-US" dirty="0"/>
              <a:t>upper </a:t>
            </a:r>
            <a:r>
              <a:rPr lang="en-US" dirty="0" smtClean="0"/>
              <a:t>limbs)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8574" y="1605394"/>
            <a:ext cx="848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Controlled Protocol Tasks: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7CB-7C40-43EB-9EAE-C07D089E2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L-Dopa response trial</vt:lpstr>
      <vt:lpstr>Study Protocol</vt:lpstr>
      <vt:lpstr>Study Protocol – lab visit </vt:lpstr>
      <vt:lpstr>Study Protocol – lab visit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L-Dopa response trial</dc:title>
  <dc:creator>Fixler, Naama</dc:creator>
  <cp:lastModifiedBy>Fixler, Naama</cp:lastModifiedBy>
  <cp:revision>1</cp:revision>
  <dcterms:created xsi:type="dcterms:W3CDTF">2016-01-19T07:54:53Z</dcterms:created>
  <dcterms:modified xsi:type="dcterms:W3CDTF">2016-01-19T07:55:10Z</dcterms:modified>
</cp:coreProperties>
</file>