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3" r:id="rId14"/>
    <p:sldId id="334" r:id="rId15"/>
    <p:sldId id="332" r:id="rId16"/>
    <p:sldId id="336" r:id="rId17"/>
    <p:sldId id="337" r:id="rId18"/>
    <p:sldId id="335" r:id="rId19"/>
    <p:sldId id="282" r:id="rId20"/>
    <p:sldId id="307" r:id="rId21"/>
    <p:sldId id="309" r:id="rId22"/>
    <p:sldId id="304" r:id="rId23"/>
    <p:sldId id="314" r:id="rId24"/>
    <p:sldId id="338" r:id="rId25"/>
    <p:sldId id="339" r:id="rId26"/>
    <p:sldId id="340" r:id="rId27"/>
    <p:sldId id="341" r:id="rId28"/>
    <p:sldId id="342" r:id="rId29"/>
    <p:sldId id="343" r:id="rId30"/>
    <p:sldId id="3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adh BenSalem" initials="MB" lastIdx="1" clrIdx="0">
    <p:extLst>
      <p:ext uri="{19B8F6BF-5375-455C-9EA6-DF929625EA0E}">
        <p15:presenceInfo xmlns:p15="http://schemas.microsoft.com/office/powerpoint/2012/main" userId="cb01318bbed942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  <a:srgbClr val="C44A32"/>
    <a:srgbClr val="3E682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85458" autoAdjust="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2D78-3FA4-487A-88D6-05EB063D0635}" type="datetimeFigureOut">
              <a:rPr lang="fr-FR" smtClean="0"/>
              <a:t>19/03/2017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596D-A219-4786-B491-39854D8EF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46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3596D-A219-4786-B491-39854D8EF5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3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7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25EC-722B-4E7E-8148-52E592B177BD}" type="datetime1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32-DCF8-45EF-8C9F-4844FB795334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14A-56D5-43AA-A0A3-CB0924B76F8E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5F61-E411-4501-BAEB-A65CA50D90C5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AAF5-0B2D-4FDA-881B-7363FEC3FE8A}" type="datetime1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107" y="1845734"/>
            <a:ext cx="4901377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715" y="1845735"/>
            <a:ext cx="5059993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F9F4-6A83-4AE5-B302-BD8063BC5E88}" type="datetime1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609" y="1846052"/>
            <a:ext cx="4754880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07" y="2582334"/>
            <a:ext cx="4907382" cy="337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706" y="1846052"/>
            <a:ext cx="4934988" cy="736282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9715" y="2582334"/>
            <a:ext cx="5063979" cy="337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D2BA-4C7F-4B98-878A-527D021FDF04}" type="datetime1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351E-C556-422D-9943-F26CB31BFC1D}" type="datetime1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4F0C-6493-499B-BC7D-1ED13C6FFB42}" type="datetime1">
              <a:rPr lang="en-US" smtClean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14706-CCE5-4035-BD7C-C8574902FFB7}" type="datetime1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36" y="5037512"/>
            <a:ext cx="10113645" cy="906088"/>
          </a:xfrm>
        </p:spPr>
        <p:txBody>
          <a:bodyPr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8537" y="5867399"/>
            <a:ext cx="10105332" cy="5874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E74F-5EBB-4900-B0B1-77B9985B27E9}" type="datetime1">
              <a:rPr lang="en-US" smtClean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07" y="1845734"/>
            <a:ext cx="10203573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4A7BAF-3AC3-4933-BA88-243154281B47}" type="datetime1">
              <a:rPr lang="en-US" smtClean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9600" dirty="0"/>
              <a:t>Développement Android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365630"/>
          </a:xfrm>
        </p:spPr>
        <p:txBody>
          <a:bodyPr>
            <a:noAutofit/>
          </a:bodyPr>
          <a:lstStyle/>
          <a:p>
            <a:r>
              <a:rPr lang="fr-FR" sz="1600" dirty="0" smtClean="0"/>
              <a:t>20 Mars au 31 MARS 2017 						 SEANCE 1 </a:t>
            </a:r>
          </a:p>
          <a:p>
            <a:r>
              <a:rPr lang="fr-FR" sz="1600" dirty="0" smtClean="0"/>
              <a:t>716Solutions</a:t>
            </a:r>
          </a:p>
          <a:p>
            <a:r>
              <a:rPr lang="fr-FR" sz="1600" dirty="0" smtClean="0"/>
              <a:t>A.U</a:t>
            </a:r>
            <a:r>
              <a:rPr lang="fr-FR" sz="1600" dirty="0"/>
              <a:t>. </a:t>
            </a:r>
            <a:r>
              <a:rPr lang="fr-FR" sz="1600" dirty="0" smtClean="0"/>
              <a:t>2016-2017</a:t>
            </a:r>
            <a:endParaRPr lang="fr-FR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7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00051" y="175720"/>
            <a:ext cx="10058400" cy="58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Tx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Formation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05" y="425003"/>
            <a:ext cx="7880764" cy="5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19" y="296214"/>
            <a:ext cx="8039136" cy="56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STRUCTURE D’UNE APPLICATION ANDROID</a:t>
            </a:r>
            <a:endParaRPr lang="fr-FR" sz="5000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8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309351" y="1262129"/>
            <a:ext cx="110500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Langages De Développement :</a:t>
            </a:r>
          </a:p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	• Lang. Java avec Android SDK (Software </a:t>
            </a:r>
            <a:r>
              <a:rPr lang="fr-F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Kit) </a:t>
            </a:r>
          </a:p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	• Lang. C++ avec Android NDK (Native </a:t>
            </a:r>
            <a:r>
              <a:rPr lang="fr-F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Kit)</a:t>
            </a:r>
          </a:p>
          <a:p>
            <a:endParaRPr lang="fr-F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 d'un IDE est recommandée </a:t>
            </a:r>
          </a:p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• Android Studio (</a:t>
            </a:r>
            <a:r>
              <a:rPr lang="fr-F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IntelliJ</a:t>
            </a:r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-IDEA adapté pour Android) </a:t>
            </a:r>
          </a:p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• Eclipse (avec le plugin ADT) </a:t>
            </a:r>
          </a:p>
          <a:p>
            <a:r>
              <a:rPr lang="fr-F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• Autres IDE peuvent être utilisés tels que </a:t>
            </a:r>
            <a:r>
              <a:rPr lang="fr-F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endParaRPr lang="fr-F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Android Studio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52" y="1885164"/>
            <a:ext cx="7517056" cy="44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15" y="129327"/>
            <a:ext cx="9178344" cy="60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82" y="231820"/>
            <a:ext cx="8504410" cy="58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25" y="226902"/>
            <a:ext cx="8457124" cy="5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Arborescence d’un Projet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5" y="1871203"/>
            <a:ext cx="8028690" cy="43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GRADLE</a:t>
            </a:r>
            <a:br>
              <a:rPr lang="fr-FR" dirty="0" smtClean="0"/>
            </a:br>
            <a:endParaRPr lang="fr-FR" sz="5000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ENVIRONNEMENT DE DÉVELOPPEMENT </a:t>
            </a:r>
            <a:r>
              <a:rPr lang="fr-FR" dirty="0" smtClean="0"/>
              <a:t>ANDROID</a:t>
            </a:r>
            <a:endParaRPr lang="fr-FR" sz="5000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083" y="783026"/>
            <a:ext cx="10058400" cy="883920"/>
          </a:xfrm>
        </p:spPr>
        <p:txBody>
          <a:bodyPr/>
          <a:lstStyle/>
          <a:p>
            <a:r>
              <a:rPr lang="fr-FR" b="1" dirty="0" smtClean="0"/>
              <a:t>Java Build Tools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80" y="2023338"/>
            <a:ext cx="8200000" cy="3638095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GRADLE Build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fr-FR" sz="3000" dirty="0" smtClean="0"/>
          </a:p>
          <a:p>
            <a:pPr algn="just">
              <a:buNone/>
            </a:pPr>
            <a:r>
              <a:rPr lang="fr-FR" sz="3000" dirty="0" smtClean="0"/>
              <a:t>Un </a:t>
            </a:r>
            <a:r>
              <a:rPr lang="fr-FR" sz="3000" dirty="0"/>
              <a:t>système de </a:t>
            </a:r>
            <a:r>
              <a:rPr lang="fr-FR" sz="3000" dirty="0" err="1"/>
              <a:t>build</a:t>
            </a:r>
            <a:r>
              <a:rPr lang="fr-FR" sz="3000" dirty="0"/>
              <a:t> propose une approche flexible pour la </a:t>
            </a:r>
            <a:r>
              <a:rPr lang="fr-FR" sz="3000" dirty="0" smtClean="0"/>
              <a:t>construction </a:t>
            </a:r>
            <a:r>
              <a:rPr lang="fr-FR" sz="3000" dirty="0"/>
              <a:t>de projets Java</a:t>
            </a:r>
            <a:r>
              <a:rPr lang="fr-FR" sz="3000" dirty="0" smtClean="0"/>
              <a:t>.</a:t>
            </a:r>
          </a:p>
          <a:p>
            <a:pPr>
              <a:buNone/>
            </a:pPr>
            <a:endParaRPr lang="fr-FR" sz="3000" dirty="0"/>
          </a:p>
          <a:p>
            <a:endParaRPr lang="fr-FR" sz="3000" dirty="0"/>
          </a:p>
          <a:p>
            <a:pPr algn="just">
              <a:buNone/>
            </a:pPr>
            <a:endParaRPr lang="fr-FR" sz="3000" dirty="0" smtClean="0"/>
          </a:p>
          <a:p>
            <a:pPr algn="just">
              <a:buNone/>
            </a:pPr>
            <a:r>
              <a:rPr lang="fr-FR" sz="3000" dirty="0" smtClean="0"/>
              <a:t>Un </a:t>
            </a:r>
            <a:r>
              <a:rPr lang="fr-FR" sz="3000" dirty="0"/>
              <a:t>système de </a:t>
            </a:r>
            <a:r>
              <a:rPr lang="fr-FR" sz="3000" dirty="0" err="1"/>
              <a:t>build</a:t>
            </a:r>
            <a:r>
              <a:rPr lang="fr-FR" sz="3000" dirty="0"/>
              <a:t> évolué qui permet l’automatisation, du "</a:t>
            </a:r>
            <a:r>
              <a:rPr lang="fr-FR" sz="3000" dirty="0" err="1"/>
              <a:t>build</a:t>
            </a:r>
            <a:r>
              <a:rPr lang="fr-FR" sz="3000" dirty="0"/>
              <a:t>", des tests, des publications , du déploiement d’un projet.</a:t>
            </a:r>
          </a:p>
          <a:p>
            <a:pPr algn="just">
              <a:buNone/>
            </a:pPr>
            <a:endParaRPr lang="fr-FR" sz="3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83" y="3245511"/>
            <a:ext cx="3052097" cy="8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083" y="770823"/>
            <a:ext cx="10058400" cy="968440"/>
          </a:xfrm>
        </p:spPr>
        <p:txBody>
          <a:bodyPr/>
          <a:lstStyle/>
          <a:p>
            <a:r>
              <a:rPr lang="fr-FR" b="1" dirty="0" smtClean="0"/>
              <a:t>GRADLE Build </a:t>
            </a:r>
            <a:r>
              <a:rPr lang="fr-FR" b="1" dirty="0"/>
              <a:t>system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083" y="1449703"/>
            <a:ext cx="10298083" cy="4417697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endParaRPr lang="fr-FR" sz="3000" dirty="0" smtClean="0"/>
          </a:p>
          <a:p>
            <a:pPr algn="just">
              <a:lnSpc>
                <a:spcPct val="130000"/>
              </a:lnSpc>
              <a:buNone/>
            </a:pPr>
            <a:r>
              <a:rPr lang="fr-FR" sz="2800" dirty="0" smtClean="0"/>
              <a:t>Une des nouveautés annoncée à la Google I/O 2013 concernait la mise à disposition d’un nouveau système de </a:t>
            </a:r>
            <a:r>
              <a:rPr lang="fr-FR" sz="2800" dirty="0" err="1" smtClean="0"/>
              <a:t>build</a:t>
            </a:r>
            <a:r>
              <a:rPr lang="fr-FR" sz="2800" dirty="0" smtClean="0"/>
              <a:t>. Il était nécessaire de disposer d’un système commun facilitant la gestion de toutes les étapes de construction d’un projet. </a:t>
            </a:r>
          </a:p>
          <a:p>
            <a:pPr algn="just">
              <a:lnSpc>
                <a:spcPct val="130000"/>
              </a:lnSpc>
              <a:buNone/>
            </a:pPr>
            <a:endParaRPr lang="fr-FR" sz="3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1631" r="98206">
                        <a14:foregroundMark x1="50082" y1="60406" x2="47798" y2="27411"/>
                        <a14:foregroundMark x1="57259" y1="55838" x2="57259" y2="43655"/>
                        <a14:foregroundMark x1="40946" y1="53807" x2="41762" y2="36548"/>
                        <a14:foregroundMark x1="84176" y1="53807" x2="86623" y2="26396"/>
                        <a14:foregroundMark x1="77977" y1="30964" x2="77977" y2="18782"/>
                        <a14:foregroundMark x1="95432" y1="54822" x2="94290" y2="43655"/>
                        <a14:foregroundMark x1="86623" y1="76142" x2="87113" y2="55838"/>
                        <a14:foregroundMark x1="84502" y1="63959" x2="82708" y2="41117"/>
                        <a14:foregroundMark x1="81892" y1="62437" x2="81566" y2="45685"/>
                        <a14:foregroundMark x1="90375" y1="23350" x2="90701" y2="15228"/>
                        <a14:foregroundMark x1="84829" y1="25381" x2="81566" y2="13198"/>
                        <a14:foregroundMark x1="52529" y1="20812" x2="53018" y2="15228"/>
                        <a14:foregroundMark x1="71452" y1="56853" x2="68189" y2="56853"/>
                        <a14:foregroundMark x1="70799" y1="45685" x2="68189" y2="45685"/>
                        <a14:foregroundMark x1="33768" y1="53807" x2="33768" y2="53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4516825"/>
            <a:ext cx="4202550" cy="13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DSL Syntaxe : </a:t>
            </a:r>
            <a:r>
              <a:rPr lang="fr-FR" b="1" dirty="0" err="1"/>
              <a:t>Groovy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93" y="1878045"/>
            <a:ext cx="9187788" cy="41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Eléments de base d’une application Android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5000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6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Activity est un composant d'application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Fournit un écran avec lequel les utilisateurs peuvent interagir avec </a:t>
            </a:r>
            <a:r>
              <a:rPr lang="fr-FR" dirty="0" smtClean="0"/>
              <a:t>l’application</a:t>
            </a:r>
          </a:p>
          <a:p>
            <a:r>
              <a:rPr lang="fr-FR" dirty="0" smtClean="0"/>
              <a:t>• </a:t>
            </a:r>
            <a:r>
              <a:rPr lang="fr-FR" dirty="0"/>
              <a:t>Téléphoner, prendre une photo, envoyez un e-mail ... </a:t>
            </a:r>
            <a:endParaRPr lang="fr-FR" dirty="0" smtClean="0"/>
          </a:p>
          <a:p>
            <a:r>
              <a:rPr lang="fr-FR" dirty="0"/>
              <a:t>Chaque </a:t>
            </a:r>
            <a:r>
              <a:rPr lang="fr-FR" dirty="0" err="1"/>
              <a:t>activity</a:t>
            </a:r>
            <a:r>
              <a:rPr lang="fr-FR" dirty="0"/>
              <a:t> est associée à une fenêtre qui représente l’interface utilisateur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La fenêtre remplit généralement </a:t>
            </a:r>
            <a:r>
              <a:rPr lang="fr-FR" dirty="0" smtClean="0"/>
              <a:t>l'écran</a:t>
            </a:r>
            <a:endParaRPr lang="fr-FR" dirty="0"/>
          </a:p>
          <a:p>
            <a:r>
              <a:rPr lang="fr-FR" dirty="0" smtClean="0"/>
              <a:t>• </a:t>
            </a:r>
            <a:r>
              <a:rPr lang="fr-FR" dirty="0"/>
              <a:t>Peut être plus petite que l'écran et le flouter au-dessus des autres fenêtres.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 L</a:t>
            </a:r>
            <a:r>
              <a:rPr lang="fr-FR" dirty="0"/>
              <a:t>’ enchaînement des activités (fenêtres) donne une application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Utilisation des </a:t>
            </a:r>
            <a:r>
              <a:rPr lang="fr-FR" dirty="0" err="1"/>
              <a:t>intents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qui hérite de </a:t>
            </a:r>
            <a:r>
              <a:rPr lang="fr-FR" dirty="0" smtClean="0"/>
              <a:t>Activity</a:t>
            </a:r>
          </a:p>
          <a:p>
            <a:r>
              <a:rPr lang="fr-FR" dirty="0" smtClean="0"/>
              <a:t> </a:t>
            </a:r>
            <a:r>
              <a:rPr lang="fr-FR" dirty="0"/>
              <a:t>• Implémente obligatoirement la méthode </a:t>
            </a:r>
            <a:r>
              <a:rPr lang="fr-FR" dirty="0" err="1"/>
              <a:t>onCreate</a:t>
            </a:r>
            <a:r>
              <a:rPr lang="fr-FR" dirty="0" smtClean="0"/>
              <a:t>()</a:t>
            </a:r>
          </a:p>
          <a:p>
            <a:r>
              <a:rPr lang="fr-FR" dirty="0"/>
              <a:t>Doit être déclarée dans le fichier </a:t>
            </a:r>
            <a:r>
              <a:rPr lang="fr-FR" dirty="0" smtClean="0"/>
              <a:t>manifest.xml</a:t>
            </a:r>
          </a:p>
          <a:p>
            <a:r>
              <a:rPr lang="fr-FR" dirty="0"/>
              <a:t>Associée à un ou plusieurs fichiers </a:t>
            </a:r>
            <a:r>
              <a:rPr lang="fr-FR" dirty="0" err="1"/>
              <a:t>layout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Fichier XML qui décrit les composants graphiques de l’interface ainsi que leurs dispositions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2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 des Éléments Graphiques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Layout</a:t>
            </a:r>
            <a:r>
              <a:rPr lang="fr-FR" dirty="0" smtClean="0"/>
              <a:t> </a:t>
            </a:r>
            <a:r>
              <a:rPr lang="fr-FR" dirty="0"/>
              <a:t>XML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Fichier de spécification des composants graphiques d’une application (widgets)e t de leurs conteneurs (</a:t>
            </a:r>
            <a:r>
              <a:rPr lang="fr-FR" dirty="0" err="1"/>
              <a:t>layout</a:t>
            </a:r>
            <a:r>
              <a:rPr lang="fr-FR" dirty="0"/>
              <a:t>) décrit en XML </a:t>
            </a:r>
            <a:endParaRPr lang="fr-FR" dirty="0" smtClean="0"/>
          </a:p>
          <a:p>
            <a:r>
              <a:rPr lang="fr-FR" dirty="0" err="1" smtClean="0"/>
              <a:t>View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• </a:t>
            </a:r>
            <a:r>
              <a:rPr lang="fr-FR" dirty="0"/>
              <a:t>Classe de base pour la création des interfaces graphiques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Classe mère de tous les widgets utilisés pour créer des composants graphiques interactifs (boutons, champs de texte, de saisie…)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Intents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Intent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r>
              <a:rPr lang="fr-FR" dirty="0" smtClean="0"/>
              <a:t> </a:t>
            </a:r>
            <a:r>
              <a:rPr lang="fr-FR" dirty="0"/>
              <a:t>Un message asynchrone qui permet à un composant d'une application de demander une fonctionnalité à partir d'un autre composant Android.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L’ autre composant peut appartenir à :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La même application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Une application tierce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Au </a:t>
            </a:r>
            <a:r>
              <a:rPr lang="fr-FR" dirty="0" err="1"/>
              <a:t>framework</a:t>
            </a:r>
            <a:r>
              <a:rPr lang="fr-FR" dirty="0"/>
              <a:t> Android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Exemple : Une </a:t>
            </a:r>
            <a:r>
              <a:rPr lang="fr-FR" dirty="0" err="1"/>
              <a:t>activity</a:t>
            </a:r>
            <a:r>
              <a:rPr lang="fr-FR" dirty="0"/>
              <a:t> peut démarrer une autre application pour prendre une photo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1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Fragments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fragment représente le comportement d'une partie d'une vue dans une Activity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Il possède son propre cycle de vie, mais est intiment lié à l'activité qui le contient </a:t>
            </a:r>
            <a:endParaRPr lang="fr-FR" dirty="0" smtClean="0"/>
          </a:p>
          <a:p>
            <a:r>
              <a:rPr lang="fr-FR" dirty="0" smtClean="0"/>
              <a:t>Exemple: </a:t>
            </a:r>
            <a:r>
              <a:rPr lang="fr-FR" dirty="0"/>
              <a:t>si l’activité est en pause à fragment en </a:t>
            </a:r>
            <a:r>
              <a:rPr lang="fr-FR" dirty="0" smtClean="0"/>
              <a:t>pause</a:t>
            </a:r>
          </a:p>
          <a:p>
            <a:r>
              <a:rPr lang="fr-FR" dirty="0" smtClean="0"/>
              <a:t> </a:t>
            </a:r>
            <a:r>
              <a:rPr lang="fr-FR" dirty="0"/>
              <a:t>• Doit obligatoirement être lié à une </a:t>
            </a:r>
            <a:r>
              <a:rPr lang="fr-FR" dirty="0" err="1"/>
              <a:t>activity</a:t>
            </a:r>
            <a:r>
              <a:rPr lang="fr-FR" dirty="0"/>
              <a:t>, mais peut </a:t>
            </a:r>
            <a:r>
              <a:rPr lang="fr-FR" dirty="0" smtClean="0"/>
              <a:t>être </a:t>
            </a:r>
            <a:r>
              <a:rPr lang="fr-FR" dirty="0"/>
              <a:t>réutilisé par une autre 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2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99631"/>
            <a:ext cx="10058400" cy="1450757"/>
          </a:xfrm>
        </p:spPr>
        <p:txBody>
          <a:bodyPr/>
          <a:lstStyle/>
          <a:p>
            <a:r>
              <a:rPr lang="fr-FR" dirty="0"/>
              <a:t>Android est: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3786" y="2276741"/>
            <a:ext cx="10203573" cy="4023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dirty="0"/>
              <a:t>Une combinaison de trois éléments: </a:t>
            </a:r>
          </a:p>
          <a:p>
            <a:pPr marL="201168" lvl="1" indent="0">
              <a:buNone/>
            </a:pPr>
            <a:r>
              <a:rPr lang="fr-FR" sz="2600" dirty="0" smtClean="0"/>
              <a:t>  1</a:t>
            </a:r>
            <a:r>
              <a:rPr lang="fr-FR" sz="2600" dirty="0"/>
              <a:t>. Un système d’exploitation open source pour terminaux mobiles </a:t>
            </a:r>
          </a:p>
          <a:p>
            <a:pPr marL="201168" lvl="1" indent="0">
              <a:buNone/>
            </a:pPr>
            <a:r>
              <a:rPr lang="fr-FR" sz="2600" dirty="0" smtClean="0"/>
              <a:t>  2</a:t>
            </a:r>
            <a:r>
              <a:rPr lang="fr-FR" sz="2600" dirty="0"/>
              <a:t>. Une plateforme de développement open source pour créer des </a:t>
            </a:r>
            <a:r>
              <a:rPr lang="fr-FR" sz="2600" dirty="0" smtClean="0"/>
              <a:t>  applications mobiles </a:t>
            </a:r>
          </a:p>
          <a:p>
            <a:pPr marL="201168" lvl="1" indent="0">
              <a:buNone/>
            </a:pPr>
            <a:r>
              <a:rPr lang="fr-FR" sz="2600" dirty="0"/>
              <a:t> </a:t>
            </a:r>
            <a:r>
              <a:rPr lang="fr-FR" sz="2600" dirty="0" smtClean="0"/>
              <a:t> 3</a:t>
            </a:r>
            <a:r>
              <a:rPr lang="fr-FR" sz="2600" dirty="0"/>
              <a:t>. Terminaux, particulièrement téléphones mobiles, qui exécutent le système d’exploitation Android et les applications mobiles conçues pour ce système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Composants Android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application Android est formée d’un ensemble de composants déclarés dans le </a:t>
            </a:r>
            <a:r>
              <a:rPr lang="fr-FR" dirty="0" err="1"/>
              <a:t>Manifest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/>
              <a:t>Un composant peut être: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Activity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Broadcast </a:t>
            </a:r>
            <a:r>
              <a:rPr lang="fr-FR" dirty="0" err="1" smtClean="0"/>
              <a:t>Receiver</a:t>
            </a:r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/>
              <a:t>Content Provider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Service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Versions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5" y="1873813"/>
            <a:ext cx="7893892" cy="422154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97587" y="5308076"/>
            <a:ext cx="614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</a:rPr>
              <a:t>Source</a:t>
            </a:r>
            <a:r>
              <a:rPr lang="fr-FR" sz="1200" dirty="0"/>
              <a:t> : https://developer.android.com/about/dashboards/index.html</a:t>
            </a:r>
          </a:p>
        </p:txBody>
      </p:sp>
    </p:spTree>
    <p:extLst>
      <p:ext uri="{BB962C8B-B14F-4D97-AF65-F5344CB8AC3E}">
        <p14:creationId xmlns:p14="http://schemas.microsoft.com/office/powerpoint/2010/main" val="20278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ARCHITECTURE ANDROID </a:t>
            </a:r>
            <a:endParaRPr lang="fr-FR" sz="5000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05" y="323496"/>
            <a:ext cx="8049564" cy="56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29" y="334850"/>
            <a:ext cx="7994916" cy="56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44" y="450761"/>
            <a:ext cx="7768485" cy="55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716Solutions 2016/2017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18" y="579551"/>
            <a:ext cx="8613039" cy="54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*Green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ustom 3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21160</TotalTime>
  <Words>601</Words>
  <Application>Microsoft Office PowerPoint</Application>
  <PresentationFormat>Grand écran</PresentationFormat>
  <Paragraphs>129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Wingdings</vt:lpstr>
      <vt:lpstr>Retrospect</vt:lpstr>
      <vt:lpstr>Développement Android </vt:lpstr>
      <vt:lpstr>ENVIRONNEMENT DE DÉVELOPPEMENT ANDROID</vt:lpstr>
      <vt:lpstr>Android est: </vt:lpstr>
      <vt:lpstr>Distribution des Versions </vt:lpstr>
      <vt:lpstr>ARCHITECTURE ANDROID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STRUCTURE D’UNE APPLICATION ANDROID</vt:lpstr>
      <vt:lpstr>Présentation PowerPoint</vt:lpstr>
      <vt:lpstr>Android Studio</vt:lpstr>
      <vt:lpstr>Présentation PowerPoint</vt:lpstr>
      <vt:lpstr>Présentation PowerPoint</vt:lpstr>
      <vt:lpstr>Présentation PowerPoint</vt:lpstr>
      <vt:lpstr>Arborescence d’un Projet </vt:lpstr>
      <vt:lpstr>GRADLE </vt:lpstr>
      <vt:lpstr>Java Build Tools</vt:lpstr>
      <vt:lpstr>GRADLE Build system</vt:lpstr>
      <vt:lpstr>GRADLE Build system</vt:lpstr>
      <vt:lpstr>DSL Syntaxe : Groovy</vt:lpstr>
      <vt:lpstr>Eléments de base d’une application Android  </vt:lpstr>
      <vt:lpstr>Activity</vt:lpstr>
      <vt:lpstr>Activity</vt:lpstr>
      <vt:lpstr>Disposition des Éléments Graphiques </vt:lpstr>
      <vt:lpstr>Intents </vt:lpstr>
      <vt:lpstr>Fragments</vt:lpstr>
      <vt:lpstr>Autres Composants Android </vt:lpstr>
    </vt:vector>
  </TitlesOfParts>
  <Company>DarkWorks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Houssem Eddine Lassoued</dc:creator>
  <cp:lastModifiedBy>Sana</cp:lastModifiedBy>
  <cp:revision>210</cp:revision>
  <dcterms:created xsi:type="dcterms:W3CDTF">2013-05-10T09:57:55Z</dcterms:created>
  <dcterms:modified xsi:type="dcterms:W3CDTF">2017-03-20T07:57:28Z</dcterms:modified>
</cp:coreProperties>
</file>