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320" r:id="rId3"/>
    <p:sldId id="321" r:id="rId4"/>
    <p:sldId id="322" r:id="rId5"/>
    <p:sldId id="346" r:id="rId6"/>
    <p:sldId id="347" r:id="rId7"/>
    <p:sldId id="348" r:id="rId8"/>
    <p:sldId id="349" r:id="rId9"/>
    <p:sldId id="344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9" r:id="rId19"/>
    <p:sldId id="360" r:id="rId20"/>
    <p:sldId id="3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uadh BenSalem" initials="MB" lastIdx="1" clrIdx="0">
    <p:extLst>
      <p:ext uri="{19B8F6BF-5375-455C-9EA6-DF929625EA0E}">
        <p15:presenceInfo xmlns:p15="http://schemas.microsoft.com/office/powerpoint/2012/main" userId="cb01318bbed942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A537"/>
    <a:srgbClr val="C44A32"/>
    <a:srgbClr val="3E6822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85458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A2D78-3FA4-487A-88D6-05EB063D0635}" type="datetimeFigureOut">
              <a:rPr lang="fr-FR" smtClean="0"/>
              <a:t>24/03/2017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3596D-A219-4786-B491-39854D8EF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468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3596D-A219-4786-B491-39854D8EF53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332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7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914400"/>
          </a:xfrm>
        </p:spPr>
        <p:txBody>
          <a:bodyPr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25EC-722B-4E7E-8148-52E592B177BD}" type="datetime1">
              <a:rPr lang="en-US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8332-DCF8-45EF-8C9F-4844FB795334}" type="datetime1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C14A-56D5-43AA-A0A3-CB0924B76F8E}" type="datetime1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5F61-E411-4501-BAEB-A65CA50D90C5}" type="datetime1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AAF5-0B2D-4FDA-881B-7363FEC3FE8A}" type="datetime1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2107" y="1845734"/>
            <a:ext cx="4901377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9715" y="1845735"/>
            <a:ext cx="5059993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F9F4-6A83-4AE5-B302-BD8063BC5E88}" type="datetime1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609" y="1846052"/>
            <a:ext cx="4754880" cy="736282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2107" y="2582334"/>
            <a:ext cx="4907382" cy="337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706" y="1846052"/>
            <a:ext cx="4934988" cy="736282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89715" y="2582334"/>
            <a:ext cx="5063979" cy="337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D2BA-4C7F-4B98-878A-527D021FDF04}" type="datetime1">
              <a:rPr lang="en-US" smtClean="0"/>
              <a:t>3/24/2017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351E-C556-422D-9943-F26CB31BFC1D}" type="datetime1">
              <a:rPr lang="en-US" smtClean="0"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4F0C-6493-499B-BC7D-1ED13C6FFB42}" type="datetime1">
              <a:rPr lang="en-US" smtClean="0"/>
              <a:t>3/24/2017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716Solutions 2016/2017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814706-CCE5-4035-BD7C-C8574902FFB7}" type="datetime1">
              <a:rPr lang="en-US" smtClean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716Solutions 2016/2017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36" y="5037512"/>
            <a:ext cx="10113645" cy="906088"/>
          </a:xfrm>
        </p:spPr>
        <p:txBody>
          <a:bodyPr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8537" y="5867399"/>
            <a:ext cx="10105332" cy="58743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74F-5EBB-4900-B0B1-77B9985B27E9}" type="datetime1">
              <a:rPr lang="en-US" smtClean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107" y="1845734"/>
            <a:ext cx="10203573" cy="402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4A7BAF-3AC3-4933-BA88-243154281B47}" type="datetime1">
              <a:rPr lang="en-US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716Solutions 2016/2017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FontTx/>
        <a:buBlip>
          <a:blip r:embed="rId13"/>
        </a:buBlip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sz="9600" dirty="0"/>
              <a:t>Développement Android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365630"/>
          </a:xfrm>
        </p:spPr>
        <p:txBody>
          <a:bodyPr>
            <a:noAutofit/>
          </a:bodyPr>
          <a:lstStyle/>
          <a:p>
            <a:r>
              <a:rPr lang="fr-FR" sz="1600" dirty="0" smtClean="0"/>
              <a:t>20 Mars au 31 MARS 2017 						 SEANCE 5 </a:t>
            </a:r>
          </a:p>
          <a:p>
            <a:r>
              <a:rPr lang="fr-FR" sz="1600" dirty="0" smtClean="0"/>
              <a:t>716Solutions</a:t>
            </a:r>
          </a:p>
          <a:p>
            <a:r>
              <a:rPr lang="fr-FR" sz="1600" dirty="0" smtClean="0"/>
              <a:t>A.U</a:t>
            </a:r>
            <a:r>
              <a:rPr lang="fr-FR" sz="1600" dirty="0"/>
              <a:t>. </a:t>
            </a:r>
            <a:r>
              <a:rPr lang="fr-FR" sz="1600" dirty="0" smtClean="0"/>
              <a:t>2016-2017</a:t>
            </a:r>
            <a:endParaRPr lang="fr-FR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7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00051" y="175720"/>
            <a:ext cx="10058400" cy="583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Formation 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2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</a:t>
            </a:r>
            <a:r>
              <a:rPr lang="fr-FR" dirty="0" err="1" smtClean="0"/>
              <a:t>Spinner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430" y="1873267"/>
            <a:ext cx="6594314" cy="4785110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989" y="1756701"/>
            <a:ext cx="3422358" cy="481965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839" y="2392049"/>
            <a:ext cx="3777065" cy="89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6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AutoCompleteTextView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Utilise des données prédéfinies pour auto-compléter la chaîne entrée par l’utilisateur par des suggestions 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 </a:t>
            </a:r>
            <a:r>
              <a:rPr lang="fr-FR" dirty="0"/>
              <a:t>Les suggestions sont présentées dans une liste de sélections, comme pour le </a:t>
            </a:r>
            <a:r>
              <a:rPr lang="fr-FR" dirty="0" err="1" smtClean="0"/>
              <a:t>Spinner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948" y="3333280"/>
            <a:ext cx="5175264" cy="141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788" y="1916136"/>
            <a:ext cx="6746753" cy="4726211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858" y="1899509"/>
            <a:ext cx="35052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9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GridView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GridView</a:t>
            </a:r>
            <a:r>
              <a:rPr lang="fr-FR" dirty="0"/>
              <a:t>: élément graphique qui permet d’afficher les éléments dans une grille de défilement à deux </a:t>
            </a:r>
            <a:r>
              <a:rPr lang="fr-FR" dirty="0" smtClean="0"/>
              <a:t>dimensions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 </a:t>
            </a:r>
            <a:r>
              <a:rPr lang="fr-FR" dirty="0"/>
              <a:t>Les éléments sont automatiquement insérés dans la grille grâce à un </a:t>
            </a:r>
            <a:r>
              <a:rPr lang="fr-FR" dirty="0" err="1"/>
              <a:t>ListAdapter</a:t>
            </a:r>
            <a:r>
              <a:rPr lang="fr-FR" dirty="0"/>
              <a:t> 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Déterminer </a:t>
            </a:r>
            <a:r>
              <a:rPr lang="fr-FR" dirty="0"/>
              <a:t>les caractéristiques de la grille dans son élément XML : 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i="1" dirty="0" err="1" smtClean="0"/>
              <a:t>android:numColumns</a:t>
            </a:r>
            <a:r>
              <a:rPr lang="fr-FR" dirty="0" smtClean="0"/>
              <a:t> </a:t>
            </a:r>
            <a:r>
              <a:rPr lang="fr-FR" dirty="0"/>
              <a:t>: Nombre de colonnes 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i="1" dirty="0" err="1" smtClean="0"/>
              <a:t>android:verticalSpacing</a:t>
            </a:r>
            <a:r>
              <a:rPr lang="fr-FR" b="1" i="1" dirty="0" smtClean="0"/>
              <a:t> </a:t>
            </a:r>
            <a:r>
              <a:rPr lang="fr-FR" dirty="0"/>
              <a:t>: Espacement vertical 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i="1" dirty="0" err="1" smtClean="0"/>
              <a:t>android:horizontalSpacing</a:t>
            </a:r>
            <a:r>
              <a:rPr lang="fr-FR" dirty="0" smtClean="0"/>
              <a:t> </a:t>
            </a:r>
            <a:r>
              <a:rPr lang="fr-FR" dirty="0"/>
              <a:t>: Espacement </a:t>
            </a:r>
            <a:r>
              <a:rPr lang="fr-FR" dirty="0" smtClean="0"/>
              <a:t>horizontal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 </a:t>
            </a:r>
            <a:r>
              <a:rPr lang="fr-FR" b="1" i="1" dirty="0" err="1" smtClean="0"/>
              <a:t>android:columnWidth</a:t>
            </a:r>
            <a:r>
              <a:rPr lang="fr-FR" dirty="0" smtClean="0"/>
              <a:t> </a:t>
            </a:r>
            <a:r>
              <a:rPr lang="fr-FR" dirty="0"/>
              <a:t>: Nombre de pixels défini pour la largeur de la colonne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2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 de GridView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87" y="1840324"/>
            <a:ext cx="5697727" cy="5017676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731" y="1737360"/>
            <a:ext cx="4347498" cy="281455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355" y="1840324"/>
            <a:ext cx="2600325" cy="412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3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Listes Personnalisées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2107" y="1845734"/>
            <a:ext cx="10203573" cy="4490672"/>
          </a:xfrm>
        </p:spPr>
        <p:txBody>
          <a:bodyPr>
            <a:normAutofit/>
          </a:bodyPr>
          <a:lstStyle/>
          <a:p>
            <a:r>
              <a:rPr lang="fr-FR" dirty="0"/>
              <a:t>Permettent de gérer les situations où les listes correspondent aux situations suivantes</a:t>
            </a:r>
            <a:r>
              <a:rPr lang="fr-FR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 </a:t>
            </a:r>
            <a:r>
              <a:rPr lang="fr-FR" dirty="0"/>
              <a:t>Les lignes ne suivent pas la même disposition 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 </a:t>
            </a:r>
            <a:r>
              <a:rPr lang="fr-FR" dirty="0"/>
              <a:t>Contiennent des éléments graphiques qui varient d’une case à l’autre </a:t>
            </a:r>
            <a:endParaRPr lang="fr-FR" dirty="0" smtClean="0"/>
          </a:p>
          <a:p>
            <a:r>
              <a:rPr lang="fr-FR" dirty="0"/>
              <a:t>Il faut: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 </a:t>
            </a:r>
            <a:r>
              <a:rPr lang="fr-FR" dirty="0"/>
              <a:t>Définir la ligne individuelle dans un </a:t>
            </a:r>
            <a:r>
              <a:rPr lang="fr-FR" dirty="0" err="1"/>
              <a:t>layout</a:t>
            </a:r>
            <a:r>
              <a:rPr lang="fr-FR" dirty="0"/>
              <a:t> XML à </a:t>
            </a:r>
            <a:r>
              <a:rPr lang="fr-FR" dirty="0" smtClean="0"/>
              <a:t>part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  </a:t>
            </a:r>
            <a:r>
              <a:rPr lang="fr-FR" dirty="0"/>
              <a:t>Créer vos propres adaptateurs, en surchargeant la méthode </a:t>
            </a:r>
            <a:r>
              <a:rPr lang="fr-FR" dirty="0" err="1"/>
              <a:t>getView</a:t>
            </a:r>
            <a:r>
              <a:rPr lang="fr-FR" dirty="0"/>
              <a:t> du </a:t>
            </a:r>
            <a:r>
              <a:rPr lang="fr-FR" dirty="0" err="1"/>
              <a:t>ArrayAdapter</a:t>
            </a:r>
            <a:r>
              <a:rPr lang="fr-FR" dirty="0"/>
              <a:t> pour </a:t>
            </a:r>
            <a:r>
              <a:rPr lang="fr-FR" dirty="0" smtClean="0"/>
              <a:t>      construire </a:t>
            </a:r>
            <a:r>
              <a:rPr lang="fr-FR" dirty="0"/>
              <a:t>vos propres lignes 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  </a:t>
            </a:r>
            <a:r>
              <a:rPr lang="fr-FR" dirty="0" err="1"/>
              <a:t>getView</a:t>
            </a:r>
            <a:r>
              <a:rPr lang="fr-FR" dirty="0"/>
              <a:t> retourne une ligne associée à la position fournie 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 </a:t>
            </a:r>
            <a:r>
              <a:rPr lang="fr-FR" dirty="0"/>
              <a:t>Utiliser un </a:t>
            </a:r>
            <a:r>
              <a:rPr lang="fr-FR" dirty="0" err="1"/>
              <a:t>LayoutInflater</a:t>
            </a:r>
            <a:r>
              <a:rPr lang="fr-FR" dirty="0"/>
              <a:t> </a:t>
            </a:r>
            <a:r>
              <a:rPr lang="fr-FR" dirty="0" smtClean="0"/>
              <a:t>: </a:t>
            </a:r>
            <a:r>
              <a:rPr lang="fr-FR" dirty="0"/>
              <a:t>Permet de convertir un </a:t>
            </a:r>
            <a:r>
              <a:rPr lang="fr-FR" dirty="0" err="1"/>
              <a:t>layout</a:t>
            </a:r>
            <a:r>
              <a:rPr lang="fr-FR" dirty="0"/>
              <a:t> en XML vers le vrai arbre de vues que cet XML représente.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Liste Personnalisée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Item_custom.xml                                                                                           </a:t>
            </a:r>
          </a:p>
          <a:p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22" y="2284203"/>
            <a:ext cx="4020525" cy="435814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345" y="1832177"/>
            <a:ext cx="2785134" cy="462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8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Item.java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633" y="1737360"/>
            <a:ext cx="7358130" cy="492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8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AdapterCustom.java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144" y="1815222"/>
            <a:ext cx="6925156" cy="482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1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1" y="1737360"/>
            <a:ext cx="9459190" cy="4215671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Éléments Graphiques </a:t>
            </a:r>
            <a:r>
              <a:rPr lang="fr-FR" dirty="0" smtClean="0"/>
              <a:t>Avancés: </a:t>
            </a:r>
            <a:br>
              <a:rPr lang="fr-FR" dirty="0" smtClean="0"/>
            </a:br>
            <a:r>
              <a:rPr lang="fr-FR" dirty="0" err="1" smtClean="0"/>
              <a:t>ListView,Spinner</a:t>
            </a:r>
            <a:r>
              <a:rPr lang="fr-FR" dirty="0" smtClean="0"/>
              <a:t>,,,</a:t>
            </a:r>
            <a:endParaRPr lang="fr-FR" sz="5000" dirty="0"/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33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MainActivity.java</a:t>
            </a:r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686" y="2167394"/>
            <a:ext cx="7731658" cy="447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1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99631"/>
            <a:ext cx="10058400" cy="1450757"/>
          </a:xfrm>
        </p:spPr>
        <p:txBody>
          <a:bodyPr/>
          <a:lstStyle/>
          <a:p>
            <a:r>
              <a:rPr lang="fr-FR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Définitions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SzPct val="25000"/>
              <a:buNone/>
            </a:pPr>
            <a:r>
              <a:rPr lang="fr-FR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ListView</a:t>
            </a:r>
            <a:endParaRPr lang="fr-FR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>
              <a:buNone/>
            </a:pPr>
            <a:r>
              <a:rPr lang="fr-FR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ListView</a:t>
            </a:r>
            <a:r>
              <a:rPr lang="fr-FR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fr-F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est un composant de type </a:t>
            </a:r>
            <a:r>
              <a:rPr lang="fr-FR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ViewGroup</a:t>
            </a:r>
            <a:r>
              <a:rPr lang="fr-F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c’est l'un des </a:t>
            </a:r>
            <a:r>
              <a:rPr lang="fr-FR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Widgets</a:t>
            </a:r>
            <a:r>
              <a:rPr lang="fr-F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les plus utilisés sur Android</a:t>
            </a:r>
            <a:r>
              <a:rPr lang="fr-FR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</a:t>
            </a:r>
            <a:r>
              <a:rPr lang="fr-FR" dirty="0"/>
              <a:t> </a:t>
            </a:r>
            <a:r>
              <a:rPr lang="fr-FR" dirty="0" smtClean="0"/>
              <a:t>U</a:t>
            </a:r>
            <a:r>
              <a:rPr lang="fr-FR" dirty="0" smtClean="0">
                <a:solidFill>
                  <a:schemeClr val="dk1"/>
                </a:solidFill>
                <a:ea typeface="Calibri"/>
                <a:cs typeface="Calibri"/>
              </a:rPr>
              <a:t>ne </a:t>
            </a:r>
            <a:r>
              <a:rPr lang="fr-FR" dirty="0">
                <a:solidFill>
                  <a:schemeClr val="dk1"/>
                </a:solidFill>
                <a:ea typeface="Calibri"/>
                <a:cs typeface="Calibri"/>
              </a:rPr>
              <a:t>liste représente un ensemble d'éléments s'affichant les uns à la suite des autres.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</a:t>
            </a:r>
          </a:p>
          <a:p>
            <a:pPr lvl="0">
              <a:spcBef>
                <a:spcPts val="0"/>
              </a:spcBef>
              <a:buSzPct val="25000"/>
              <a:buNone/>
            </a:pPr>
            <a:endParaRPr lang="fr-FR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SzPct val="25000"/>
              <a:buNone/>
            </a:pPr>
            <a:endParaRPr lang="fr-FR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fr-FR" dirty="0"/>
          </a:p>
        </p:txBody>
      </p:sp>
      <p:pic>
        <p:nvPicPr>
          <p:cNvPr id="11" name="Shape 1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65947" y="2970862"/>
            <a:ext cx="1981045" cy="3193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8994" y="3095303"/>
            <a:ext cx="2093725" cy="31935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190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Adaptateurs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1347130" y="1934278"/>
            <a:ext cx="95587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ea typeface="Calibri"/>
                <a:cs typeface="Calibri"/>
              </a:rPr>
              <a:t>Pour insérer des données dans une liste, on utilise un adapter(adaptateur</a:t>
            </a:r>
            <a:r>
              <a:rPr lang="fr-FR" sz="2000" dirty="0" smtClean="0">
                <a:solidFill>
                  <a:schemeClr val="dk1"/>
                </a:solidFill>
                <a:ea typeface="Calibri"/>
                <a:cs typeface="Calibri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Il permet de lier des données à une vue qui étend de la classe </a:t>
            </a:r>
            <a:r>
              <a:rPr lang="fr-FR" sz="2000" b="1" dirty="0" err="1"/>
              <a:t>AdapterView</a:t>
            </a:r>
            <a:r>
              <a:rPr lang="fr-FR" sz="2000" dirty="0"/>
              <a:t>, ainsi il est facile d'accéder aux données st </a:t>
            </a:r>
            <a:r>
              <a:rPr lang="fr-FR" sz="2000" dirty="0" err="1"/>
              <a:t>ockées</a:t>
            </a:r>
            <a:r>
              <a:rPr lang="fr-FR" sz="2000" dirty="0"/>
              <a:t> (lire, ajouter, supprimer, modifier…) dans une vue</a:t>
            </a:r>
            <a:r>
              <a:rPr lang="fr-F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Android propose deux types d'</a:t>
            </a:r>
            <a:r>
              <a:rPr lang="fr-FR" sz="2000" dirty="0" err="1"/>
              <a:t>adapters</a:t>
            </a:r>
            <a:r>
              <a:rPr lang="fr-FR" sz="2000" dirty="0" smtClean="0"/>
              <a:t>:</a:t>
            </a:r>
          </a:p>
          <a:p>
            <a:r>
              <a:rPr lang="fr-FR" sz="2000" dirty="0">
                <a:solidFill>
                  <a:schemeClr val="dk1"/>
                </a:solidFill>
                <a:ea typeface="Calibri"/>
                <a:cs typeface="Calibri"/>
              </a:rPr>
              <a:t>	</a:t>
            </a:r>
            <a:r>
              <a:rPr lang="fr-FR" sz="2000" dirty="0"/>
              <a:t>– </a:t>
            </a:r>
            <a:r>
              <a:rPr lang="fr-FR" sz="2000" b="1" dirty="0" err="1"/>
              <a:t>ArrayAdapter</a:t>
            </a:r>
            <a:r>
              <a:rPr lang="fr-FR" sz="2000" dirty="0"/>
              <a:t>: permet de remplir une liste à partir d'un tableau ou d'une </a:t>
            </a:r>
            <a:r>
              <a:rPr lang="fr-FR" sz="2000" dirty="0" smtClean="0"/>
              <a:t>	collection</a:t>
            </a:r>
            <a:r>
              <a:rPr lang="fr-FR" sz="2000" dirty="0"/>
              <a:t>.</a:t>
            </a:r>
          </a:p>
          <a:p>
            <a:r>
              <a:rPr lang="fr-FR" sz="2000" dirty="0" smtClean="0"/>
              <a:t>	–</a:t>
            </a:r>
            <a:r>
              <a:rPr lang="fr-FR" sz="2000" dirty="0"/>
              <a:t> </a:t>
            </a:r>
            <a:r>
              <a:rPr lang="fr-FR" sz="2000" b="1" dirty="0" err="1"/>
              <a:t>SimpleCursorAdapter</a:t>
            </a:r>
            <a:r>
              <a:rPr lang="fr-FR" sz="2000" dirty="0"/>
              <a:t>: permet de remplir une liste à partir d'une base de </a:t>
            </a:r>
            <a:r>
              <a:rPr lang="fr-FR" sz="2000" dirty="0" smtClean="0"/>
              <a:t>	données</a:t>
            </a:r>
            <a:r>
              <a:rPr lang="fr-FR" sz="2000" dirty="0"/>
              <a:t>.</a:t>
            </a:r>
          </a:p>
          <a:p>
            <a:endParaRPr lang="fr-FR" sz="2000" dirty="0" smtClean="0">
              <a:solidFill>
                <a:schemeClr val="dk1"/>
              </a:solidFill>
              <a:ea typeface="Calibri"/>
              <a:cs typeface="Calibri"/>
            </a:endParaRPr>
          </a:p>
          <a:p>
            <a:endParaRPr lang="fr-FR" sz="2000" dirty="0">
              <a:solidFill>
                <a:schemeClr val="dk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781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Adaptateurs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D’abord créer </a:t>
            </a:r>
            <a:r>
              <a:rPr lang="fr-FR" dirty="0" smtClean="0"/>
              <a:t>l’adaptateur qui prend </a:t>
            </a:r>
            <a:r>
              <a:rPr lang="fr-FR" dirty="0"/>
              <a:t>trois paramètres </a:t>
            </a:r>
            <a:r>
              <a:rPr lang="fr-FR" dirty="0" smtClean="0"/>
              <a:t>:</a:t>
            </a:r>
          </a:p>
          <a:p>
            <a:r>
              <a:rPr lang="fr-FR" dirty="0" smtClean="0"/>
              <a:t> </a:t>
            </a:r>
            <a:r>
              <a:rPr lang="fr-FR" dirty="0"/>
              <a:t>• Contexte: instance de l’activité </a:t>
            </a:r>
            <a:r>
              <a:rPr lang="fr-FR" dirty="0" smtClean="0"/>
              <a:t>où il évolue </a:t>
            </a:r>
          </a:p>
          <a:p>
            <a:r>
              <a:rPr lang="fr-FR" dirty="0" smtClean="0"/>
              <a:t> • </a:t>
            </a:r>
            <a:r>
              <a:rPr lang="fr-FR" dirty="0" err="1" smtClean="0"/>
              <a:t>Layout</a:t>
            </a:r>
            <a:r>
              <a:rPr lang="fr-FR" dirty="0" smtClean="0"/>
              <a:t> avec un </a:t>
            </a:r>
            <a:r>
              <a:rPr lang="fr-FR" dirty="0" err="1" smtClean="0"/>
              <a:t>textView</a:t>
            </a:r>
            <a:r>
              <a:rPr lang="fr-FR" dirty="0" smtClean="0"/>
              <a:t> pour chaque chaîne du tableau: </a:t>
            </a:r>
            <a:r>
              <a:rPr lang="fr-FR" b="1" i="1" dirty="0" smtClean="0"/>
              <a:t>par ex: ressource prédéfinie: 	android.R.layout.simple_list_item_1 </a:t>
            </a:r>
          </a:p>
          <a:p>
            <a:r>
              <a:rPr lang="fr-FR" dirty="0" smtClean="0"/>
              <a:t> • Tableau ou liste : éléments à insérer 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791" y="4230901"/>
            <a:ext cx="8716203" cy="92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2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Adaptateurs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Bef>
                <a:spcPts val="1200"/>
              </a:spcBef>
              <a:spcAft>
                <a:spcPts val="200"/>
              </a:spcAft>
              <a:buClrTx/>
              <a:buBlip>
                <a:blip r:embed="rId2"/>
              </a:buBlip>
            </a:pP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    Associer ensuite l’adaptateur à la liste (élément graphique de type </a:t>
            </a:r>
            <a:r>
              <a:rPr lang="fr-FR" dirty="0" err="1"/>
              <a:t>ListView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126" y="2582088"/>
            <a:ext cx="9122708" cy="101099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009" y="3667860"/>
            <a:ext cx="5709768" cy="249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</a:t>
            </a:r>
            <a:r>
              <a:rPr lang="fr-FR" dirty="0" err="1"/>
              <a:t>ArrayAdapter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0" y="1783032"/>
            <a:ext cx="3390900" cy="440055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73" y="1737360"/>
            <a:ext cx="6677025" cy="47815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289" y="2187669"/>
            <a:ext cx="4311883" cy="13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8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Associer un comportement au clic sur un élément de la liste: </a:t>
            </a:r>
            <a:endParaRPr lang="fr-FR" dirty="0" smtClean="0"/>
          </a:p>
          <a:p>
            <a:r>
              <a:rPr lang="fr-FR" dirty="0" smtClean="0"/>
              <a:t>• </a:t>
            </a:r>
            <a:r>
              <a:rPr lang="fr-FR" dirty="0"/>
              <a:t>Créer une classe anonyme dans laquelle définir le comportement au clic de l’élément de la  </a:t>
            </a:r>
            <a:r>
              <a:rPr lang="fr-FR" dirty="0" smtClean="0"/>
              <a:t>	liste </a:t>
            </a:r>
          </a:p>
          <a:p>
            <a:r>
              <a:rPr lang="fr-FR" dirty="0" smtClean="0"/>
              <a:t>• Définir </a:t>
            </a:r>
            <a:r>
              <a:rPr lang="fr-FR" dirty="0"/>
              <a:t>cette classe comme Item Click </a:t>
            </a:r>
            <a:r>
              <a:rPr lang="fr-FR" dirty="0" err="1"/>
              <a:t>Listener</a:t>
            </a:r>
            <a:r>
              <a:rPr lang="fr-FR" dirty="0"/>
              <a:t> de votre liste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972" y="3643640"/>
            <a:ext cx="8657822" cy="25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2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Spinner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Offre la même fonctionnalité qu’une Liste, mais en prenant moins </a:t>
            </a:r>
            <a:r>
              <a:rPr lang="fr-FR" dirty="0" smtClean="0"/>
              <a:t>d’espace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Remplacer l’élément prédéfini </a:t>
            </a:r>
            <a:r>
              <a:rPr lang="fr-FR" b="1" i="1" dirty="0"/>
              <a:t>android.R.layout.simple_list_item_1</a:t>
            </a:r>
            <a:r>
              <a:rPr lang="fr-FR" dirty="0"/>
              <a:t> par </a:t>
            </a:r>
            <a:r>
              <a:rPr lang="fr-FR" b="1" i="1" dirty="0" err="1"/>
              <a:t>android.R.layout.simple_spinner_item</a:t>
            </a:r>
            <a:r>
              <a:rPr lang="fr-FR" dirty="0"/>
              <a:t> par </a:t>
            </a:r>
            <a:r>
              <a:rPr lang="fr-FR" dirty="0" smtClean="0"/>
              <a:t>exemple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Associer un </a:t>
            </a:r>
            <a:r>
              <a:rPr lang="fr-FR" dirty="0" err="1"/>
              <a:t>layout</a:t>
            </a:r>
            <a:r>
              <a:rPr lang="fr-FR" dirty="0"/>
              <a:t> à utiliser quand la liste de choix apparaît avec </a:t>
            </a:r>
            <a:r>
              <a:rPr lang="fr-FR" b="1" i="1" dirty="0" err="1" smtClean="0"/>
              <a:t>setDropDownViewResource</a:t>
            </a:r>
            <a:endParaRPr lang="fr-FR" b="1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Pour spécifier le comportement à la sélection d’un élément dans la liste déroulante, implémenter les méthodes </a:t>
            </a:r>
            <a:r>
              <a:rPr lang="fr-FR" b="1" dirty="0" err="1"/>
              <a:t>onItemSelected</a:t>
            </a:r>
            <a:r>
              <a:rPr lang="fr-FR" b="1" dirty="0"/>
              <a:t> </a:t>
            </a:r>
            <a:r>
              <a:rPr lang="fr-FR" dirty="0"/>
              <a:t>et </a:t>
            </a:r>
            <a:r>
              <a:rPr lang="fr-FR" b="1" dirty="0" err="1"/>
              <a:t>onNothingSelected</a:t>
            </a:r>
            <a:r>
              <a:rPr lang="fr-FR" dirty="0"/>
              <a:t> de la classe </a:t>
            </a:r>
            <a:r>
              <a:rPr lang="fr-FR" b="1" dirty="0" err="1"/>
              <a:t>OnItemSelectedListener</a:t>
            </a:r>
            <a:endParaRPr lang="fr-FR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0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*Green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ustom 33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22025</TotalTime>
  <Words>468</Words>
  <Application>Microsoft Office PowerPoint</Application>
  <PresentationFormat>Grand écran</PresentationFormat>
  <Paragraphs>98</Paragraphs>
  <Slides>20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Retrospect</vt:lpstr>
      <vt:lpstr>Développement Android </vt:lpstr>
      <vt:lpstr>Éléments Graphiques Avancés:  ListView,Spinner,,,</vt:lpstr>
      <vt:lpstr>Définitions</vt:lpstr>
      <vt:lpstr>Adaptateurs</vt:lpstr>
      <vt:lpstr>Adaptateurs</vt:lpstr>
      <vt:lpstr>Adaptateurs</vt:lpstr>
      <vt:lpstr>Exemple de ArrayAdapter</vt:lpstr>
      <vt:lpstr>Présentation PowerPoint</vt:lpstr>
      <vt:lpstr>Spinner</vt:lpstr>
      <vt:lpstr>Exemple de Spinner</vt:lpstr>
      <vt:lpstr>AutoCompleteTextView </vt:lpstr>
      <vt:lpstr>Présentation PowerPoint</vt:lpstr>
      <vt:lpstr>GridView</vt:lpstr>
      <vt:lpstr>Exemple de GridView</vt:lpstr>
      <vt:lpstr>Listes Personnalisées</vt:lpstr>
      <vt:lpstr>Exemple de Liste Personnalisée </vt:lpstr>
      <vt:lpstr>Présentation PowerPoint</vt:lpstr>
      <vt:lpstr>Présentation PowerPoint</vt:lpstr>
      <vt:lpstr>Présentation PowerPoint</vt:lpstr>
      <vt:lpstr>Présentation PowerPoint</vt:lpstr>
    </vt:vector>
  </TitlesOfParts>
  <Company>DarkWorks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Houssem Eddine Lassoued</dc:creator>
  <cp:lastModifiedBy>Mouadh BenSalem</cp:lastModifiedBy>
  <cp:revision>238</cp:revision>
  <dcterms:created xsi:type="dcterms:W3CDTF">2013-05-10T09:57:55Z</dcterms:created>
  <dcterms:modified xsi:type="dcterms:W3CDTF">2017-03-24T15:05:41Z</dcterms:modified>
</cp:coreProperties>
</file>