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69" r:id="rId3"/>
    <p:sldId id="258" r:id="rId4"/>
    <p:sldId id="261" r:id="rId5"/>
    <p:sldId id="260" r:id="rId6"/>
    <p:sldId id="263" r:id="rId7"/>
    <p:sldId id="264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-F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069619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6173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0906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072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63294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88061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73721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21852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85311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29849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0343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4667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973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9500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3555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9503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5629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6739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4771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ubTitle" idx="1"/>
          </p:nvPr>
        </p:nvSpPr>
        <p:spPr>
          <a:xfrm>
            <a:off x="1100050" y="4455621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-FR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" name="Shape 26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-FR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-FR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eux contenu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097278" y="1845733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621791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-FR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is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1097279" y="1846051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1097279" y="2582333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6217919" y="1846051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4"/>
          </p:nvPr>
        </p:nvSpPr>
        <p:spPr>
          <a:xfrm>
            <a:off x="6217919" y="2582333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-FR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-FR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 avec légend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0" y="4953000"/>
            <a:ext cx="12188824" cy="1904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15" y="491507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1097279" y="5074919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4" cy="4915076"/>
          </a:xfrm>
          <a:prstGeom prst="rect">
            <a:avLst/>
          </a:prstGeom>
          <a:solidFill>
            <a:srgbClr val="D2CDB0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1097279" y="5907023"/>
            <a:ext cx="10113264" cy="5943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-FR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re et texte vertical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 rot="5400000">
            <a:off x="4114799" y="-1171785"/>
            <a:ext cx="4023360" cy="1005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-FR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itre vertical et texte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7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 rot="5400000">
            <a:off x="1825401" y="-574898"/>
            <a:ext cx="5759897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-FR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15" y="6334316"/>
            <a:ext cx="12191984" cy="664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-FR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" name="Shape 17"/>
          <p:cNvCxnSpPr/>
          <p:nvPr/>
        </p:nvCxnSpPr>
        <p:spPr>
          <a:xfrm>
            <a:off x="1193532" y="1737844"/>
            <a:ext cx="9966959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Sana.touaiti@716solutions.com" TargetMode="External"/><Relationship Id="rId2" Type="http://schemas.openxmlformats.org/officeDocument/2006/relationships/hyperlink" Target="mailto:mouadh.bensalem@716solutions.com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9"/>
          <p:cNvSpPr txBox="1"/>
          <p:nvPr/>
        </p:nvSpPr>
        <p:spPr>
          <a:xfrm>
            <a:off x="1100050" y="175719"/>
            <a:ext cx="10058399" cy="17165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/>
            <a:r>
              <a:rPr lang="fr-FR" sz="2400" dirty="0"/>
              <a:t>Formation Mobile</a:t>
            </a:r>
            <a:endParaRPr lang="en-US" sz="2400" dirty="0"/>
          </a:p>
        </p:txBody>
      </p:sp>
      <p:sp>
        <p:nvSpPr>
          <p:cNvPr id="8" name="Shape 113"/>
          <p:cNvSpPr txBox="1">
            <a:spLocks/>
          </p:cNvSpPr>
          <p:nvPr/>
        </p:nvSpPr>
        <p:spPr>
          <a:xfrm>
            <a:off x="1731818" y="758952"/>
            <a:ext cx="8936181" cy="35661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 algn="ctr">
              <a:buSzPct val="25000"/>
            </a:pPr>
            <a:r>
              <a:rPr lang="fr-FR" dirty="0">
                <a:solidFill>
                  <a:schemeClr val="dk1"/>
                </a:solidFill>
              </a:rPr>
              <a:t>Les </a:t>
            </a:r>
            <a:r>
              <a:rPr lang="fr-FR" dirty="0" err="1">
                <a:solidFill>
                  <a:schemeClr val="dk1"/>
                </a:solidFill>
              </a:rPr>
              <a:t>Broadcast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Receivers</a:t>
            </a:r>
            <a:endParaRPr lang="fr-FR" dirty="0"/>
          </a:p>
        </p:txBody>
      </p:sp>
      <p:sp>
        <p:nvSpPr>
          <p:cNvPr id="10" name="Shape 107"/>
          <p:cNvSpPr txBox="1">
            <a:spLocks noGrp="1"/>
          </p:cNvSpPr>
          <p:nvPr>
            <p:ph type="subTitle" idx="1"/>
          </p:nvPr>
        </p:nvSpPr>
        <p:spPr>
          <a:xfrm>
            <a:off x="1100050" y="4455619"/>
            <a:ext cx="10058399" cy="17165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fr-FR" dirty="0"/>
              <a:t>20 Mars au 31 MARS 2017 						 SEANCE </a:t>
            </a:r>
            <a:r>
              <a:rPr lang="fr-FR" dirty="0" smtClean="0"/>
              <a:t>9</a:t>
            </a:r>
          </a:p>
          <a:p>
            <a:r>
              <a:rPr lang="fr-FR" dirty="0" smtClean="0"/>
              <a:t>716Solutions</a:t>
            </a:r>
          </a:p>
          <a:p>
            <a:r>
              <a:rPr lang="fr-FR" dirty="0" smtClean="0"/>
              <a:t>A.U</a:t>
            </a:r>
            <a:r>
              <a:rPr lang="fr-FR" dirty="0"/>
              <a:t>. 2016-2017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50"/>
          <p:cNvSpPr txBox="1">
            <a:spLocks/>
          </p:cNvSpPr>
          <p:nvPr/>
        </p:nvSpPr>
        <p:spPr>
          <a:xfrm>
            <a:off x="493643" y="0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90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Mettre en œuvre le </a:t>
            </a:r>
            <a:r>
              <a:rPr lang="fr-FR" sz="2800" dirty="0" err="1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receiver</a:t>
            </a:r>
            <a:r>
              <a:rPr lang="fr-FR" sz="28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pour l'événement de téléphone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Créez la classe </a:t>
            </a:r>
            <a:r>
              <a:rPr lang="fr-FR" sz="2800" dirty="0" err="1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MyPhoneReceiver</a:t>
            </a:r>
            <a:r>
              <a:rPr lang="fr-FR" sz="28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fr-FR" sz="2800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Shape 151"/>
          <p:cNvSpPr/>
          <p:nvPr/>
        </p:nvSpPr>
        <p:spPr>
          <a:xfrm>
            <a:off x="188686" y="1446663"/>
            <a:ext cx="11727541" cy="470169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Courier New"/>
              <a:buNone/>
            </a:pPr>
            <a:r>
              <a:rPr lang="fr-FR" sz="1800" b="0" i="0" u="none" strike="noStrike" cap="none" dirty="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fr-FR" sz="1800" b="0" i="0" u="none" strike="noStrike" cap="none" dirty="0" err="1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Override</a:t>
            </a:r>
            <a:r>
              <a:rPr lang="fr-FR" sz="1800" b="0" i="0" u="none" strike="noStrike" cap="none" dirty="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fr-FR" sz="1800" b="0" i="0" u="none" strike="noStrike" cap="none" dirty="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fr-FR" sz="18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fr-FR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onReceive</a:t>
            </a:r>
            <a: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-FR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-FR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fr-FR" sz="1800" b="0" i="0" u="none" strike="noStrike" cap="none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Courier New"/>
              <a:buNone/>
            </a:pPr>
            <a:r>
              <a:rPr lang="fr-FR" sz="18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lang="fr-FR" sz="18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808000"/>
              </a:buClr>
              <a:buSzPct val="25000"/>
            </a:pPr>
            <a: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800" b="0" i="0" u="none" strike="noStrike" cap="none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fr-FR" sz="1800" dirty="0">
                <a:solidFill>
                  <a:srgbClr val="FF0000"/>
                </a:solidFill>
              </a:rPr>
              <a:t>Les bundles sont comme une liste d'objets, cette liste se composant d'un ensemble de couples clef/valeur </a:t>
            </a:r>
            <a:r>
              <a:rPr lang="fr-FR" sz="1800" dirty="0" smtClean="0">
                <a:solidFill>
                  <a:srgbClr val="FF0000"/>
                </a:solidFill>
              </a:rPr>
              <a:t>	(</a:t>
            </a:r>
            <a:r>
              <a:rPr lang="fr-FR" sz="1800" dirty="0">
                <a:solidFill>
                  <a:srgbClr val="FF0000"/>
                </a:solidFill>
              </a:rPr>
              <a:t>ressemble à une </a:t>
            </a:r>
            <a:r>
              <a:rPr lang="fr-FR" sz="1800" dirty="0" err="1">
                <a:solidFill>
                  <a:srgbClr val="FF0000"/>
                </a:solidFill>
              </a:rPr>
              <a:t>map</a:t>
            </a:r>
            <a:r>
              <a:rPr lang="fr-FR" sz="1800" dirty="0">
                <a:solidFill>
                  <a:srgbClr val="FF0000"/>
                </a:solidFill>
              </a:rPr>
              <a:t>).</a:t>
            </a:r>
            <a: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Bundle extras = </a:t>
            </a:r>
            <a:r>
              <a:rPr lang="fr-FR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intent.getExtras</a:t>
            </a:r>
            <a: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-FR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(extras != </a:t>
            </a:r>
            <a:r>
              <a:rPr lang="fr-FR" sz="18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String state = </a:t>
            </a:r>
            <a:r>
              <a:rPr lang="fr-FR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extras.getString</a:t>
            </a:r>
            <a: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-FR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TelephonyManager.</a:t>
            </a:r>
            <a:r>
              <a:rPr lang="fr-FR" sz="1800" b="1" i="1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EXTRA_STATE</a:t>
            </a:r>
            <a: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-FR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Log.</a:t>
            </a:r>
            <a:r>
              <a:rPr lang="fr-FR" sz="1800" b="0" i="1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-FR" sz="18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"Phone State"</a:t>
            </a:r>
            <a: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state);</a:t>
            </a:r>
            <a:b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-FR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Toast.</a:t>
            </a:r>
            <a:r>
              <a:rPr lang="fr-FR" sz="1800" b="0" i="1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makeText</a:t>
            </a:r>
            <a: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-FR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-FR" sz="18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"Phone State: "</a:t>
            </a:r>
            <a: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+state, </a:t>
            </a:r>
            <a:r>
              <a:rPr lang="fr-FR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Toast.</a:t>
            </a:r>
            <a:r>
              <a:rPr lang="fr-FR" sz="1800" b="1" i="1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LENGTH_SHORT</a:t>
            </a:r>
            <a: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).show();</a:t>
            </a:r>
            <a:b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-FR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-FR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state.equals</a:t>
            </a:r>
            <a: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-FR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TelephonyManager.</a:t>
            </a:r>
            <a:r>
              <a:rPr lang="fr-FR" sz="1800" b="1" i="1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EXTRA_STATE_RINGING</a:t>
            </a:r>
            <a: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 {</a:t>
            </a:r>
            <a:b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String </a:t>
            </a:r>
            <a:r>
              <a:rPr lang="fr-FR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phoneNumber</a:t>
            </a:r>
            <a: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extras</a:t>
            </a:r>
            <a:b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.</a:t>
            </a:r>
            <a:r>
              <a:rPr lang="fr-FR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getString</a:t>
            </a:r>
            <a: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-FR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TelephonyManager.</a:t>
            </a:r>
            <a:r>
              <a:rPr lang="fr-FR" sz="1800" b="1" i="1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EXTRA_INCOMING_NUMBER</a:t>
            </a:r>
            <a: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fr-FR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Log.</a:t>
            </a:r>
            <a:r>
              <a:rPr lang="fr-FR" sz="1800" b="0" i="1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-FR" sz="18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"Phone </a:t>
            </a:r>
            <a:r>
              <a:rPr lang="fr-FR" sz="18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fr-FR" sz="18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-FR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phoneNumber</a:t>
            </a:r>
            <a: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fr-FR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Toast.</a:t>
            </a:r>
            <a:r>
              <a:rPr lang="fr-FR" sz="1800" b="0" i="1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makeText</a:t>
            </a:r>
            <a: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-FR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-FR" sz="18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"Phone </a:t>
            </a:r>
            <a:r>
              <a:rPr lang="fr-FR" sz="18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fr-FR" sz="18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: "</a:t>
            </a:r>
            <a: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fr-FR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phoneNumber</a:t>
            </a:r>
            <a: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-FR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Toast.</a:t>
            </a:r>
            <a:r>
              <a:rPr lang="fr-FR" sz="1800" b="1" i="1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LENGTH_SHORT</a:t>
            </a:r>
            <a: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).show();</a:t>
            </a:r>
            <a:b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b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060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56"/>
          <p:cNvSpPr txBox="1">
            <a:spLocks/>
          </p:cNvSpPr>
          <p:nvPr/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90000"/>
              </a:lnSpc>
              <a:buClr>
                <a:schemeClr val="dk1"/>
              </a:buClr>
              <a:buSzPct val="25000"/>
              <a:buFont typeface="Calibri"/>
              <a:buNone/>
            </a:pPr>
            <a:r>
              <a:rPr lang="fr-FR" sz="44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Demander la permission</a:t>
            </a:r>
            <a:endParaRPr lang="fr-FR" sz="4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Shape 157"/>
          <p:cNvSpPr txBox="1">
            <a:spLocks/>
          </p:cNvSpPr>
          <p:nvPr/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90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Ajouter l'autorisation </a:t>
            </a:r>
            <a:r>
              <a:rPr lang="fr-FR" sz="2800" dirty="0" err="1" smtClea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android.permission.READ_PHONE_STATE</a:t>
            </a:r>
            <a:r>
              <a:rPr lang="fr-FR" sz="2800" dirty="0" smtClea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à votre fichier </a:t>
            </a:r>
            <a:r>
              <a:rPr lang="fr-FR" sz="2800" dirty="0" err="1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manifest</a:t>
            </a:r>
            <a:r>
              <a:rPr lang="fr-FR" sz="28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 vous permet d'écouter les changements d'état dans votre </a:t>
            </a:r>
            <a:r>
              <a:rPr lang="fr-FR" sz="2800" dirty="0" err="1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receiver</a:t>
            </a:r>
            <a:r>
              <a:rPr lang="fr-FR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lang="fr-FR" sz="28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Inscrivez-vous aussi votre </a:t>
            </a:r>
            <a:r>
              <a:rPr lang="fr-FR" sz="2800" dirty="0" err="1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receiver</a:t>
            </a:r>
            <a:r>
              <a:rPr lang="fr-FR" sz="28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dans votre fichier </a:t>
            </a:r>
            <a:r>
              <a:rPr lang="fr-FR" sz="2800" dirty="0" err="1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manifest</a:t>
            </a:r>
            <a:r>
              <a:rPr lang="fr-FR" sz="28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fr-FR" sz="2800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Shape 158"/>
          <p:cNvSpPr/>
          <p:nvPr/>
        </p:nvSpPr>
        <p:spPr>
          <a:xfrm>
            <a:off x="388258" y="3119067"/>
            <a:ext cx="10956845" cy="40010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fr-FR" sz="2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-FR" sz="20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uses-permission </a:t>
            </a:r>
            <a:r>
              <a:rPr lang="fr-FR" sz="20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fr-FR" sz="2000" b="1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:name</a:t>
            </a:r>
            <a:r>
              <a:rPr lang="fr-FR" sz="20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FR" sz="20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20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android.permission.READ_PHONE_STATE</a:t>
            </a:r>
            <a:r>
              <a:rPr lang="fr-FR" sz="20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fr-FR" sz="2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</a:p>
        </p:txBody>
      </p:sp>
      <p:sp>
        <p:nvSpPr>
          <p:cNvPr id="5" name="Shape 159"/>
          <p:cNvSpPr/>
          <p:nvPr/>
        </p:nvSpPr>
        <p:spPr>
          <a:xfrm>
            <a:off x="838200" y="4135701"/>
            <a:ext cx="10341293" cy="224676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fr-FR" sz="2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-FR" sz="20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receiver</a:t>
            </a:r>
            <a:r>
              <a:rPr lang="fr-FR" sz="20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fr-FR" sz="20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20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-FR" sz="20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fr-FR" sz="2000" b="1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:name</a:t>
            </a:r>
            <a:r>
              <a:rPr lang="fr-FR" sz="20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FR" sz="20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".</a:t>
            </a:r>
            <a:r>
              <a:rPr lang="fr-FR" sz="20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MyPhoneReceiver</a:t>
            </a:r>
            <a:r>
              <a:rPr lang="fr-FR" sz="20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2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fr-FR" sz="2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2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lang="fr-FR" sz="20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intent-filter</a:t>
            </a:r>
            <a:r>
              <a:rPr lang="fr-FR" sz="2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fr-FR" sz="2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2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</a:t>
            </a:r>
            <a:r>
              <a:rPr lang="fr-FR" sz="20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action </a:t>
            </a:r>
            <a:r>
              <a:rPr lang="fr-FR" sz="20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fr-FR" sz="2000" b="1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:name</a:t>
            </a:r>
            <a:r>
              <a:rPr lang="fr-FR" sz="20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FR" sz="20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20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android.intent.action.PHONE_STATE</a:t>
            </a:r>
            <a:r>
              <a:rPr lang="fr-FR" sz="20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fr-FR" sz="2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fr-FR" sz="2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2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&lt;/</a:t>
            </a:r>
            <a:r>
              <a:rPr lang="fr-FR" sz="20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fr-FR" sz="2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fr-FR" sz="2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2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&lt;/</a:t>
            </a:r>
            <a:r>
              <a:rPr lang="fr-FR" sz="20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intent-filter</a:t>
            </a:r>
            <a:r>
              <a:rPr lang="fr-FR" sz="2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fr-FR" sz="2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2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fr-FR" sz="20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receiver</a:t>
            </a:r>
            <a:r>
              <a:rPr lang="fr-FR" sz="2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9448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64"/>
          <p:cNvSpPr txBox="1">
            <a:spLocks/>
          </p:cNvSpPr>
          <p:nvPr/>
        </p:nvSpPr>
        <p:spPr>
          <a:xfrm>
            <a:off x="417285" y="31298"/>
            <a:ext cx="10515599" cy="5360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90000"/>
              </a:lnSpc>
              <a:buClr>
                <a:schemeClr val="dk1"/>
              </a:buClr>
              <a:buSzPct val="25000"/>
              <a:buFont typeface="Calibri"/>
              <a:buNone/>
            </a:pPr>
            <a:r>
              <a:rPr lang="fr-FR" sz="3959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AndroidManifest.xml</a:t>
            </a:r>
            <a:endParaRPr lang="fr-FR" sz="3959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Shape 165"/>
          <p:cNvSpPr/>
          <p:nvPr/>
        </p:nvSpPr>
        <p:spPr>
          <a:xfrm>
            <a:off x="319313" y="537062"/>
            <a:ext cx="11408228" cy="6247864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-FR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manifest</a:t>
            </a:r>
            <a:r>
              <a:rPr lang="fr-FR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600" b="1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xmlns:</a:t>
            </a:r>
            <a:r>
              <a:rPr lang="fr-FR" sz="16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fr-FR" sz="16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FR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"http://schemas.android.com/</a:t>
            </a:r>
            <a:r>
              <a:rPr lang="fr-FR" sz="16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apk</a:t>
            </a:r>
            <a:r>
              <a:rPr lang="fr-FR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fr-FR" sz="16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fr-FR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fr-FR" sz="16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fr-FR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br>
              <a:rPr lang="fr-FR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-FR" sz="16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package=</a:t>
            </a:r>
            <a:r>
              <a:rPr lang="fr-FR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6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com.mdn.phone</a:t>
            </a:r>
            <a:r>
              <a:rPr lang="fr-FR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lang="fr-FR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uses-permission </a:t>
            </a:r>
            <a:r>
              <a:rPr lang="fr-FR" sz="16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fr-FR" sz="1600" b="1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:name</a:t>
            </a:r>
            <a:r>
              <a:rPr lang="fr-FR" sz="16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FR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6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android.permission.READ_PHONE_STATE</a:t>
            </a:r>
            <a:r>
              <a:rPr lang="fr-FR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b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lang="fr-FR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application</a:t>
            </a:r>
            <a:br>
              <a:rPr lang="fr-FR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-FR" sz="16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fr-FR" sz="1600" b="1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:allowBackup</a:t>
            </a:r>
            <a:r>
              <a:rPr lang="fr-FR" sz="16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FR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6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fr-FR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br>
              <a:rPr lang="fr-FR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-FR" sz="16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fr-FR" sz="1600" b="1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:icon</a:t>
            </a:r>
            <a:r>
              <a:rPr lang="fr-FR" sz="16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FR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"@</a:t>
            </a:r>
            <a:r>
              <a:rPr lang="fr-FR" sz="16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mipmap</a:t>
            </a:r>
            <a:r>
              <a:rPr lang="fr-FR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fr-FR" sz="16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ic_launcher</a:t>
            </a:r>
            <a:r>
              <a:rPr lang="fr-FR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br>
              <a:rPr lang="fr-FR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-FR" sz="16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fr-FR" sz="1600" b="1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:label</a:t>
            </a:r>
            <a:r>
              <a:rPr lang="fr-FR" sz="16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FR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"@string/</a:t>
            </a:r>
            <a:r>
              <a:rPr lang="fr-FR" sz="16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app_name</a:t>
            </a:r>
            <a:r>
              <a:rPr lang="fr-FR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br>
              <a:rPr lang="fr-FR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-FR" sz="16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fr-FR" sz="1600" b="1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:supportsRtl</a:t>
            </a:r>
            <a:r>
              <a:rPr lang="fr-FR" sz="16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FR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6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fr-FR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br>
              <a:rPr lang="fr-FR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-FR" sz="16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fr-FR" sz="1600" b="1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:theme</a:t>
            </a:r>
            <a:r>
              <a:rPr lang="fr-FR" sz="16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FR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"@style/</a:t>
            </a:r>
            <a:r>
              <a:rPr lang="fr-FR" sz="16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AppTheme</a:t>
            </a:r>
            <a:r>
              <a:rPr lang="fr-FR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</a:t>
            </a:r>
            <a:r>
              <a:rPr lang="fr-FR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activity</a:t>
            </a:r>
            <a:r>
              <a:rPr lang="fr-FR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6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fr-FR" sz="1600" b="1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:name</a:t>
            </a:r>
            <a:r>
              <a:rPr lang="fr-FR" sz="16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FR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".</a:t>
            </a:r>
            <a:r>
              <a:rPr lang="fr-FR" sz="16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MainActivity</a:t>
            </a:r>
            <a:r>
              <a:rPr lang="fr-FR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&lt;</a:t>
            </a:r>
            <a:r>
              <a:rPr lang="fr-FR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intent-filter</a:t>
            </a: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&lt;</a:t>
            </a:r>
            <a:r>
              <a:rPr lang="fr-FR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action </a:t>
            </a:r>
            <a:r>
              <a:rPr lang="fr-FR" sz="16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fr-FR" sz="1600" b="1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:name</a:t>
            </a:r>
            <a:r>
              <a:rPr lang="fr-FR" sz="16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FR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6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android.intent.action.MAIN</a:t>
            </a:r>
            <a:r>
              <a:rPr lang="fr-FR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b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&lt;</a:t>
            </a:r>
            <a:r>
              <a:rPr lang="fr-FR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category</a:t>
            </a:r>
            <a:r>
              <a:rPr lang="fr-FR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6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fr-FR" sz="1600" b="1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:name</a:t>
            </a:r>
            <a:r>
              <a:rPr lang="fr-FR" sz="16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FR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6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android.intent.category.LAUNCHER</a:t>
            </a:r>
            <a:r>
              <a:rPr lang="fr-FR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b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&lt;/</a:t>
            </a:r>
            <a:r>
              <a:rPr lang="fr-FR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intent-filter</a:t>
            </a: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&lt;/</a:t>
            </a:r>
            <a:r>
              <a:rPr lang="fr-FR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activity</a:t>
            </a: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</a:t>
            </a:r>
            <a:r>
              <a:rPr lang="fr-FR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receiver</a:t>
            </a:r>
            <a:r>
              <a:rPr lang="fr-FR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fr-FR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fr-FR" sz="16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fr-FR" sz="1600" b="1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:name</a:t>
            </a:r>
            <a:r>
              <a:rPr lang="fr-FR" sz="16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FR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".</a:t>
            </a:r>
            <a:r>
              <a:rPr lang="fr-FR" sz="16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MyPhoneReceiver</a:t>
            </a:r>
            <a:r>
              <a:rPr lang="fr-FR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&lt;</a:t>
            </a:r>
            <a:r>
              <a:rPr lang="fr-FR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intent-filter</a:t>
            </a: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&lt;</a:t>
            </a:r>
            <a:r>
              <a:rPr lang="fr-FR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action </a:t>
            </a:r>
            <a:r>
              <a:rPr lang="fr-FR" sz="16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fr-FR" sz="1600" b="1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:name</a:t>
            </a:r>
            <a:r>
              <a:rPr lang="fr-FR" sz="16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FR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6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android.intent.action.PHONE_STATE</a:t>
            </a:r>
            <a:r>
              <a:rPr lang="fr-FR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&lt;/</a:t>
            </a:r>
            <a:r>
              <a:rPr lang="fr-FR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&lt;/</a:t>
            </a:r>
            <a:r>
              <a:rPr lang="fr-FR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intent-filter</a:t>
            </a: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&lt;/</a:t>
            </a:r>
            <a:r>
              <a:rPr lang="fr-FR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receiver</a:t>
            </a: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&lt;/</a:t>
            </a:r>
            <a:r>
              <a:rPr lang="fr-FR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application</a:t>
            </a: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fr-FR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manifest</a:t>
            </a: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1481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70"/>
          <p:cNvSpPr txBox="1">
            <a:spLocks/>
          </p:cNvSpPr>
          <p:nvPr/>
        </p:nvSpPr>
        <p:spPr>
          <a:xfrm>
            <a:off x="838200" y="0"/>
            <a:ext cx="10515599" cy="5830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90000"/>
              </a:lnSpc>
              <a:buClr>
                <a:schemeClr val="dk1"/>
              </a:buClr>
              <a:buSzPct val="25000"/>
              <a:buFont typeface="Calibri"/>
              <a:buNone/>
            </a:pPr>
            <a:r>
              <a:rPr lang="fr-FR" sz="3959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Test et validation</a:t>
            </a:r>
            <a:endParaRPr lang="fr-FR" sz="3959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Shape 171"/>
          <p:cNvSpPr txBox="1">
            <a:spLocks/>
          </p:cNvSpPr>
          <p:nvPr/>
        </p:nvSpPr>
        <p:spPr>
          <a:xfrm>
            <a:off x="838200" y="58309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90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8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Installez votre application et simuler un appel téléphonique via le Android Device Monitor. Valider que votre </a:t>
            </a:r>
            <a:r>
              <a:rPr lang="fr-FR" sz="280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BroadcastReceiver </a:t>
            </a:r>
            <a:r>
              <a:rPr lang="fr-FR" sz="28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 appelé et enregistre un message à la vue </a:t>
            </a:r>
            <a:r>
              <a:rPr lang="fr-FR" sz="2800" smtClean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LogCat</a:t>
            </a:r>
            <a:r>
              <a:rPr lang="fr-FR" sz="28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fr-FR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Shape 17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8783" y="1763931"/>
            <a:ext cx="11808928" cy="49845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224174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fr-F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Broadcast Receiver: Exemple 2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fr-F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Enregistrer un </a:t>
            </a:r>
            <a:r>
              <a:rPr lang="fr-FR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Receiver</a:t>
            </a:r>
            <a:r>
              <a:rPr lang="fr-F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pour les SMS entrants</a:t>
            </a:r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ct val="100000"/>
              <a:buFont typeface="Calibri"/>
              <a:buAutoNum type="arabicPeriod"/>
            </a:pPr>
            <a:r>
              <a:rPr lang="fr-FR" sz="2800" b="0" i="0" u="none" strike="noStrike" cap="none" dirty="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Cible: </a:t>
            </a:r>
            <a:r>
              <a:rPr lang="fr-F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définissez un </a:t>
            </a:r>
            <a:r>
              <a:rPr lang="fr-FR" sz="28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broadcast</a:t>
            </a:r>
            <a:r>
              <a:rPr lang="fr-FR" sz="2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8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receiver</a:t>
            </a:r>
            <a:r>
              <a:rPr lang="fr-FR" sz="2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 écoute la réception d’un SMS. Si le téléphone reçoit un SMS, notre </a:t>
            </a:r>
            <a:r>
              <a:rPr lang="fr-FR" sz="28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Receiver</a:t>
            </a:r>
            <a:r>
              <a:rPr lang="fr-FR" sz="2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sera informé et il affiche le message et le numéro dans une </a:t>
            </a:r>
            <a:r>
              <a:rPr lang="fr-FR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AlertDialog</a:t>
            </a:r>
            <a:endParaRPr lang="fr-FR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ct val="100000"/>
              <a:buFont typeface="Calibri"/>
              <a:buAutoNum type="arabicPeriod"/>
            </a:pPr>
            <a:r>
              <a:rPr lang="fr-FR" sz="2800" b="0" i="0" u="none" strike="noStrike" cap="none" dirty="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Créer un projet: </a:t>
            </a:r>
            <a:r>
              <a:rPr lang="fr-F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Créer un nouveau </a:t>
            </a:r>
            <a:r>
              <a:rPr lang="fr-FR" sz="2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projet.Également</a:t>
            </a:r>
            <a:r>
              <a:rPr lang="fr-FR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créer une </a:t>
            </a:r>
            <a:r>
              <a:rPr lang="fr-F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activité qui se lancera une fois le </a:t>
            </a:r>
            <a:r>
              <a:rPr lang="fr-FR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receiver</a:t>
            </a:r>
            <a:r>
              <a:rPr lang="fr-F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est appelé.</a:t>
            </a:r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fr-FR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Ajouter </a:t>
            </a:r>
            <a:r>
              <a:rPr lang="fr-F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deux variables statiques pour l’échange avec l’activité</a:t>
            </a:r>
          </a:p>
        </p:txBody>
      </p:sp>
      <p:sp>
        <p:nvSpPr>
          <p:cNvPr id="179" name="Shape 179"/>
          <p:cNvSpPr/>
          <p:nvPr/>
        </p:nvSpPr>
        <p:spPr>
          <a:xfrm>
            <a:off x="898803" y="5465233"/>
            <a:ext cx="10508005" cy="83099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Courier New"/>
              <a:buNone/>
            </a:pPr>
            <a:r>
              <a:rPr lang="fr-FR" sz="24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fr-FR" sz="24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fr-FR" sz="24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final </a:t>
            </a:r>
            <a:r>
              <a:rPr lang="fr-FR" sz="2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fr-FR" sz="2400" b="1" i="1" u="none" strike="noStrike" cap="none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KEY_INTENT_NUMBER </a:t>
            </a:r>
            <a:r>
              <a:rPr lang="fr-FR" sz="2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fr-FR" sz="24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24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fr-FR" sz="24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2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fr-FR" sz="2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24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fr-FR" sz="24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fr-FR" sz="24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final </a:t>
            </a:r>
            <a:r>
              <a:rPr lang="fr-FR" sz="2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fr-FR" sz="2400" b="1" i="1" u="none" strike="noStrike" cap="none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KEY_INTENT_MSG </a:t>
            </a:r>
            <a:r>
              <a:rPr lang="fr-FR" sz="2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fr-FR" sz="24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"message"</a:t>
            </a:r>
            <a:r>
              <a:rPr lang="fr-FR" sz="2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491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93643" y="0"/>
            <a:ext cx="10515599" cy="10908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Mettre en œuvre le </a:t>
            </a:r>
            <a:r>
              <a:rPr lang="fr-FR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receiver </a:t>
            </a: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pour l'événement SMS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Créez la classe </a:t>
            </a:r>
            <a:r>
              <a:rPr lang="fr-FR" sz="280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SMSBroadcastReceiver</a:t>
            </a:r>
          </a:p>
        </p:txBody>
      </p:sp>
      <p:sp>
        <p:nvSpPr>
          <p:cNvPr id="185" name="Shape 185"/>
          <p:cNvSpPr/>
          <p:nvPr/>
        </p:nvSpPr>
        <p:spPr>
          <a:xfrm>
            <a:off x="877954" y="1090850"/>
            <a:ext cx="10131287" cy="563231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Courier New"/>
              <a:buNone/>
            </a:pPr>
            <a:r>
              <a:rPr lang="fr-FR" sz="2000" b="0" i="0" u="none" strike="noStrike" cap="none" dirty="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fr-FR" sz="2000" b="0" i="0" u="none" strike="noStrike" cap="none" dirty="0" err="1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Override</a:t>
            </a:r>
            <a:r>
              <a:rPr lang="fr-FR" sz="2000" b="0" i="0" u="none" strike="noStrike" cap="none" dirty="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fr-FR" sz="2000" b="0" i="0" u="none" strike="noStrike" cap="none" dirty="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20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fr-FR" sz="20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fr-FR" sz="20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20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onReceive</a:t>
            </a:r>
            <a:r>
              <a:rPr lang="fr-FR" sz="2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-FR" sz="20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lang="fr-FR" sz="2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20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lang="fr-FR" sz="2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-FR" sz="20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fr-FR" sz="2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20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fr-FR" sz="2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fr-FR" sz="2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2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fr-FR" sz="2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2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String </a:t>
            </a:r>
            <a:r>
              <a:rPr lang="fr-FR" sz="20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numero</a:t>
            </a:r>
            <a:r>
              <a:rPr lang="fr-FR" sz="2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fr-FR" sz="20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fr-FR" sz="2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fr-FR" sz="2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2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String message = </a:t>
            </a:r>
            <a:r>
              <a:rPr lang="fr-FR" sz="20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fr-FR" sz="2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fr-FR" sz="2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2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-FR" sz="2000" b="0" i="1" u="none" strike="noStrike" cap="none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fr-FR" sz="2000" b="0" i="1" u="none" strike="noStrike" cap="none" dirty="0" err="1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lang="fr-FR" sz="2000" b="0" i="1" u="none" strike="noStrike" cap="none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the </a:t>
            </a:r>
            <a:r>
              <a:rPr lang="fr-FR" sz="2000" b="0" i="1" u="none" strike="noStrike" cap="none" dirty="0" err="1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fr-FR" sz="2000" b="0" i="1" u="none" strike="noStrike" cap="none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of </a:t>
            </a:r>
            <a:r>
              <a:rPr lang="fr-FR" sz="2000" b="0" i="1" u="none" strike="noStrike" cap="none" dirty="0" err="1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sender</a:t>
            </a:r>
            <a:r>
              <a:rPr lang="fr-FR" sz="2000" b="0" i="1" u="none" strike="noStrike" cap="none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fr-FR" sz="2000" b="0" i="1" u="none" strike="noStrike" cap="none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2000" b="0" i="1" u="none" strike="noStrike" cap="none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-FR" sz="2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Bundle </a:t>
            </a:r>
            <a:r>
              <a:rPr lang="fr-FR" sz="20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bundle</a:t>
            </a:r>
            <a:r>
              <a:rPr lang="fr-FR" sz="2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fr-FR" sz="20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intent.getExtras</a:t>
            </a:r>
            <a:r>
              <a:rPr lang="fr-FR" sz="2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fr-FR" sz="2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2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-FR" sz="20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SmsMessage</a:t>
            </a:r>
            <a:r>
              <a:rPr lang="fr-FR" sz="2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fr-FR" sz="20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msgs</a:t>
            </a:r>
            <a:r>
              <a:rPr lang="fr-FR" sz="2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fr-FR" sz="20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fr-FR" sz="2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fr-FR" sz="2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2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-FR" sz="20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fr-FR" sz="2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(bundle != </a:t>
            </a:r>
            <a:r>
              <a:rPr lang="fr-FR" sz="20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fr-FR" sz="2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fr-FR" sz="2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2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fr-FR" sz="2000" b="0" i="1" u="none" strike="noStrike" cap="none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---</a:t>
            </a:r>
            <a:r>
              <a:rPr lang="fr-FR" sz="2000" b="0" i="1" u="none" strike="noStrike" cap="none" dirty="0" err="1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retrieve</a:t>
            </a:r>
            <a:r>
              <a:rPr lang="fr-FR" sz="2000" b="0" i="1" u="none" strike="noStrike" cap="none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the SMS message </a:t>
            </a:r>
            <a:r>
              <a:rPr lang="fr-FR" sz="2000" b="0" i="1" u="none" strike="noStrike" cap="none" dirty="0" err="1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received</a:t>
            </a:r>
            <a:r>
              <a:rPr lang="fr-FR" sz="2000" b="0" i="1" u="none" strike="noStrike" cap="none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---</a:t>
            </a:r>
            <a:br>
              <a:rPr lang="fr-FR" sz="2000" b="0" i="1" u="none" strike="noStrike" cap="none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2000" b="0" i="1" u="none" strike="noStrike" cap="none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fr-FR" sz="2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Object[] </a:t>
            </a:r>
            <a:r>
              <a:rPr lang="fr-FR" sz="20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pdus</a:t>
            </a:r>
            <a:r>
              <a:rPr lang="fr-FR" sz="2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(Object[]) </a:t>
            </a:r>
            <a:r>
              <a:rPr lang="fr-FR" sz="20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bundle.get</a:t>
            </a:r>
            <a:r>
              <a:rPr lang="fr-FR" sz="2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-FR" sz="20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20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pdus</a:t>
            </a:r>
            <a:r>
              <a:rPr lang="fr-FR" sz="20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2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fr-FR" sz="2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2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fr-FR" sz="20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msgs</a:t>
            </a:r>
            <a:r>
              <a:rPr lang="fr-FR" sz="2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fr-FR" sz="20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fr-FR" sz="20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SmsMessage</a:t>
            </a:r>
            <a:r>
              <a:rPr lang="fr-FR" sz="2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fr-FR" sz="20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pdus.</a:t>
            </a:r>
            <a:r>
              <a:rPr lang="fr-FR" sz="20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fr-FR" sz="2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br>
              <a:rPr lang="fr-FR" sz="2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2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fr-FR" sz="20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fr-FR" sz="2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-FR" sz="20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-FR" sz="20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2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 = </a:t>
            </a:r>
            <a:r>
              <a:rPr lang="fr-FR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-FR" sz="2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i &lt; </a:t>
            </a:r>
            <a:r>
              <a:rPr lang="fr-FR" sz="20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msgs.</a:t>
            </a:r>
            <a:r>
              <a:rPr lang="fr-FR" sz="20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fr-FR" sz="2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i++) {</a:t>
            </a:r>
            <a:br>
              <a:rPr lang="fr-FR" sz="2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2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fr-FR" sz="20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msgs</a:t>
            </a:r>
            <a:r>
              <a:rPr lang="fr-FR" sz="2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[i] = </a:t>
            </a:r>
            <a:r>
              <a:rPr lang="fr-FR" sz="20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SmsMessage.</a:t>
            </a:r>
            <a:r>
              <a:rPr lang="fr-FR" sz="2000" b="0" i="1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createFromPdu</a:t>
            </a:r>
            <a:r>
              <a:rPr lang="fr-FR" sz="2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fr-FR" sz="20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byte</a:t>
            </a:r>
            <a:r>
              <a:rPr lang="fr-FR" sz="2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[]) </a:t>
            </a:r>
            <a:r>
              <a:rPr lang="fr-FR" sz="20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pdus</a:t>
            </a:r>
            <a:r>
              <a:rPr lang="fr-FR" sz="2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[i]);</a:t>
            </a:r>
            <a:br>
              <a:rPr lang="fr-FR" sz="2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2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fr-FR" sz="20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numero</a:t>
            </a:r>
            <a:r>
              <a:rPr lang="fr-FR" sz="2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fr-FR" sz="20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msgs</a:t>
            </a:r>
            <a:r>
              <a:rPr lang="fr-FR" sz="2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[i].</a:t>
            </a:r>
            <a:r>
              <a:rPr lang="fr-FR" sz="20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getOriginatingAddress</a:t>
            </a:r>
            <a:r>
              <a:rPr lang="fr-FR" sz="2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fr-FR" sz="2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2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message = </a:t>
            </a:r>
            <a:r>
              <a:rPr lang="fr-FR" sz="20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msgs</a:t>
            </a:r>
            <a:r>
              <a:rPr lang="fr-FR" sz="2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[i].</a:t>
            </a:r>
            <a:r>
              <a:rPr lang="fr-FR" sz="20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getMessageBody</a:t>
            </a:r>
            <a:r>
              <a:rPr lang="fr-FR" sz="2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fr-FR" sz="20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lang="fr-FR" sz="2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fr-FR" sz="2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2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br>
              <a:rPr lang="fr-FR" sz="2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2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374970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fr-F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Lancer l’activité avec des paramètres</a:t>
            </a:r>
          </a:p>
        </p:txBody>
      </p:sp>
      <p:sp>
        <p:nvSpPr>
          <p:cNvPr id="191" name="Shape 191"/>
          <p:cNvSpPr/>
          <p:nvPr/>
        </p:nvSpPr>
        <p:spPr>
          <a:xfrm>
            <a:off x="24886" y="1690688"/>
            <a:ext cx="12167112" cy="3785651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Courier New"/>
              <a:buNone/>
            </a:pPr>
            <a:r>
              <a:rPr lang="fr-FR" sz="2400" b="0" i="1" u="none" strike="noStrike" cap="none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On lance l'</a:t>
            </a:r>
            <a:r>
              <a:rPr lang="fr-FR" sz="2400" b="0" i="1" u="none" strike="noStrike" cap="none" dirty="0" err="1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activity</a:t>
            </a:r>
            <a:r>
              <a:rPr lang="fr-FR" sz="2400" b="0" i="1" u="none" strike="noStrike" cap="none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2400" b="0" i="1" u="none" strike="noStrike" cap="none" dirty="0" err="1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MainActivity</a:t>
            </a:r>
            <a:r>
              <a:rPr lang="fr-FR" sz="2400" b="0" i="1" u="none" strike="noStrike" cap="none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en lui fournissant le numéro</a:t>
            </a:r>
            <a:br>
              <a:rPr lang="fr-FR" sz="2400" b="0" i="1" u="none" strike="noStrike" cap="none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2400" b="0" i="1" u="none" strike="noStrike" cap="none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// et le message</a:t>
            </a:r>
            <a:br>
              <a:rPr lang="fr-FR" sz="2400" b="0" i="1" u="none" strike="noStrike" cap="none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2400" b="0" i="1" u="none" strike="noStrike" cap="none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-FR" sz="24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fr-FR" sz="2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24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intentCaller</a:t>
            </a:r>
            <a:r>
              <a:rPr lang="fr-FR" sz="2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fr-FR" sz="24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fr-FR" sz="24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fr-FR" sz="2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-FR" sz="24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lang="fr-FR" sz="2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-FR" sz="24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MainActivity.</a:t>
            </a:r>
            <a:r>
              <a:rPr lang="fr-FR" sz="24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-FR" sz="2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fr-FR" sz="2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2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-FR" sz="2400" b="0" i="1" u="none" strike="noStrike" cap="none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Pour lancer une </a:t>
            </a:r>
            <a:r>
              <a:rPr lang="fr-FR" sz="2400" b="0" i="1" u="none" strike="noStrike" cap="none" dirty="0" err="1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activity</a:t>
            </a:r>
            <a:r>
              <a:rPr lang="fr-FR" sz="2400" b="0" i="1" u="none" strike="noStrike" cap="none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depuis un </a:t>
            </a:r>
            <a:r>
              <a:rPr lang="fr-FR" sz="2400" b="0" i="1" u="none" strike="noStrike" cap="none" dirty="0" err="1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broadscast</a:t>
            </a:r>
            <a:r>
              <a:rPr lang="fr-FR" sz="2400" b="0" i="1" u="none" strike="noStrike" cap="none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lang="fr-FR" sz="2400" b="0" i="1" u="none" strike="noStrike" cap="none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2400" b="0" i="1" u="none" strike="noStrike" cap="none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// il est OBLIGATOIRE de renseigner ce </a:t>
            </a:r>
            <a:r>
              <a:rPr lang="fr-FR" sz="2400" b="0" i="1" u="none" strike="noStrike" cap="none" dirty="0" smtClean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flag</a:t>
            </a:r>
            <a:r>
              <a:rPr lang="fr-FR" sz="2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fr-FR" sz="2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2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-FR" sz="24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intentCaller.putExtra</a:t>
            </a:r>
            <a:r>
              <a:rPr lang="fr-FR" sz="2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-FR" sz="2400" b="1" i="1" u="none" strike="noStrike" cap="none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KEY_INTENT_NUMBER</a:t>
            </a:r>
            <a:r>
              <a:rPr lang="fr-FR" sz="2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-FR" sz="24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numero</a:t>
            </a:r>
            <a:r>
              <a:rPr lang="fr-FR" sz="2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fr-FR" sz="2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2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-FR" sz="24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intentCaller.putExtra</a:t>
            </a:r>
            <a:r>
              <a:rPr lang="fr-FR" sz="2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-FR" sz="2400" b="1" i="1" u="none" strike="noStrike" cap="none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KEY_INTENT_MSG</a:t>
            </a:r>
            <a:r>
              <a:rPr lang="fr-FR" sz="2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message);</a:t>
            </a:r>
            <a:br>
              <a:rPr lang="fr-FR" sz="2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2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-FR" sz="24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context.startActivity</a:t>
            </a:r>
            <a:r>
              <a:rPr lang="fr-FR" sz="2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-FR" sz="24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intentCaller</a:t>
            </a:r>
            <a:r>
              <a:rPr lang="fr-FR" sz="2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fr-FR" sz="2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2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647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fr-F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AndroidManifest.xml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permissions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Receiver</a:t>
            </a:r>
          </a:p>
        </p:txBody>
      </p:sp>
      <p:sp>
        <p:nvSpPr>
          <p:cNvPr id="198" name="Shape 198"/>
          <p:cNvSpPr/>
          <p:nvPr/>
        </p:nvSpPr>
        <p:spPr>
          <a:xfrm>
            <a:off x="815008" y="2472565"/>
            <a:ext cx="10561983" cy="70788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fr-FR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-FR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uses-permission </a:t>
            </a:r>
            <a:r>
              <a:rPr lang="fr-FR" sz="2000" b="1" i="0" u="none" strike="noStrike" cap="non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fr-FR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:name=</a:t>
            </a:r>
            <a:r>
              <a:rPr lang="fr-FR" sz="2000" b="1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"android.permission.RECEIVE_SMS"</a:t>
            </a:r>
            <a:r>
              <a:rPr lang="fr-FR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br>
              <a:rPr lang="fr-FR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-FR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uses-permission </a:t>
            </a:r>
            <a:r>
              <a:rPr lang="fr-FR" sz="2000" b="1" i="0" u="none" strike="noStrike" cap="non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fr-FR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:name=</a:t>
            </a:r>
            <a:r>
              <a:rPr lang="fr-FR" sz="2000" b="1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"android.permission.READ_SMS" </a:t>
            </a:r>
            <a:r>
              <a:rPr lang="fr-FR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</a:p>
        </p:txBody>
      </p:sp>
      <p:sp>
        <p:nvSpPr>
          <p:cNvPr id="199" name="Shape 199"/>
          <p:cNvSpPr/>
          <p:nvPr/>
        </p:nvSpPr>
        <p:spPr>
          <a:xfrm>
            <a:off x="815008" y="3834026"/>
            <a:ext cx="10538791" cy="147732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fr-F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-FR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receiver </a:t>
            </a:r>
            <a:r>
              <a:rPr lang="fr-FR" sz="1800" b="1" i="0" u="none" strike="noStrike" cap="non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fr-FR" sz="18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:name=</a:t>
            </a:r>
            <a:r>
              <a:rPr lang="fr-FR" sz="1800" b="1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".SMSBroadcastReceiver" </a:t>
            </a:r>
            <a:r>
              <a:rPr lang="fr-FR" sz="1800" b="1" i="0" u="none" strike="noStrike" cap="non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fr-FR" sz="18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:enabled=</a:t>
            </a:r>
            <a:r>
              <a:rPr lang="fr-FR" sz="1800" b="1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"true"</a:t>
            </a:r>
            <a:r>
              <a:rPr lang="fr-F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fr-F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lang="fr-FR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intent-filter</a:t>
            </a:r>
            <a:r>
              <a:rPr lang="fr-F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fr-F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</a:t>
            </a:r>
            <a:r>
              <a:rPr lang="fr-FR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action </a:t>
            </a:r>
            <a:r>
              <a:rPr lang="fr-FR" sz="1800" b="1" i="0" u="none" strike="noStrike" cap="non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fr-FR" sz="18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:name=</a:t>
            </a:r>
            <a:r>
              <a:rPr lang="fr-FR" sz="1800" b="1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"android.provider.Telephony.SMS_RECEIVED"</a:t>
            </a:r>
            <a:r>
              <a:rPr lang="fr-F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br>
              <a:rPr lang="fr-F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&lt;/</a:t>
            </a:r>
            <a:r>
              <a:rPr lang="fr-FR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intent-filter</a:t>
            </a:r>
            <a:r>
              <a:rPr lang="fr-F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fr-F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fr-FR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receiver</a:t>
            </a:r>
            <a:r>
              <a:rPr lang="fr-F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75298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fr-F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Recevoir les données et lancer un </a:t>
            </a:r>
            <a:r>
              <a:rPr lang="fr-FR" sz="4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AlertDialog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558266" y="1690688"/>
            <a:ext cx="11075468" cy="50783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r>
              <a:rPr lang="fr-FR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fr-FR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MainActivity</a:t>
            </a:r>
            <a: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8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fr-FR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Activity</a:t>
            </a:r>
            <a: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String </a:t>
            </a:r>
            <a:r>
              <a:rPr lang="fr-FR" sz="18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numero</a:t>
            </a:r>
            <a: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-FR" sz="18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contentMessage</a:t>
            </a:r>
            <a:r>
              <a:rPr lang="fr-FR" sz="1800" b="1" i="0" u="none" strike="noStrike" cap="none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fr-FR" sz="18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"message vide"</a:t>
            </a:r>
            <a: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-FR" sz="1800" b="0" i="0" u="none" strike="noStrike" cap="none" dirty="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fr-FR" sz="1800" b="0" i="0" u="none" strike="noStrike" cap="none" dirty="0" err="1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Override</a:t>
            </a:r>
            <a:r>
              <a:rPr lang="fr-FR" sz="1800" b="0" i="0" u="none" strike="noStrike" cap="none" dirty="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fr-FR" sz="1800" b="0" i="0" u="none" strike="noStrike" cap="none" dirty="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800" b="0" i="0" u="none" strike="noStrike" cap="none" dirty="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-FR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fr-FR" sz="18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fr-FR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onCreate</a:t>
            </a:r>
            <a: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(Bundle </a:t>
            </a:r>
            <a:r>
              <a:rPr lang="fr-FR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savedInstanceState</a:t>
            </a:r>
            <a: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-FR" sz="18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fr-FR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.onCreate</a:t>
            </a:r>
            <a: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-FR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savedInstanceState</a:t>
            </a:r>
            <a: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-FR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setContentView</a:t>
            </a:r>
            <a: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-FR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R.layout.</a:t>
            </a:r>
            <a:r>
              <a:rPr lang="fr-FR" sz="1800" b="1" i="1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activity_main</a:t>
            </a:r>
            <a: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-FR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-FR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getIntent</a:t>
            </a:r>
            <a: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fr-FR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getExtras</a:t>
            </a:r>
            <a: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()!=</a:t>
            </a:r>
            <a:r>
              <a:rPr lang="fr-FR" sz="18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b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fr-FR" sz="18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numero</a:t>
            </a:r>
            <a:r>
              <a:rPr lang="fr-FR" sz="1800" b="1" i="0" u="none" strike="noStrike" cap="none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fr-FR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getIntent</a:t>
            </a:r>
            <a: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fr-FR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getExtras</a:t>
            </a:r>
            <a: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fr-FR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getString</a:t>
            </a:r>
            <a: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-FR" sz="1800" b="1" i="1" u="none" strike="noStrike" cap="none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KEY_INTENT_NUMBER</a:t>
            </a:r>
            <a: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fr-FR" sz="18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contentMessage</a:t>
            </a:r>
            <a:r>
              <a:rPr lang="fr-FR" sz="1800" b="1" i="0" u="none" strike="noStrike" cap="none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fr-FR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getIntent</a:t>
            </a:r>
            <a: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fr-FR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getExtras</a:t>
            </a:r>
            <a: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fr-FR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getString</a:t>
            </a:r>
            <a: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-FR" sz="1800" b="1" i="1" u="none" strike="noStrike" cap="none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KEY_INTENT_MSG</a:t>
            </a:r>
            <a: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b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-FR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AlertDialog.Builder</a:t>
            </a:r>
            <a: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alertSMS</a:t>
            </a:r>
            <a: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fr-FR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fr-FR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AlertDialog.Builder</a:t>
            </a:r>
            <a: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-FR" sz="18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-FR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alertSMS.setTitle</a:t>
            </a:r>
            <a: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-FR" sz="18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numero</a:t>
            </a:r>
            <a: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-FR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alertSMS.setMessage</a:t>
            </a:r>
            <a: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-FR" sz="18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contentMessage</a:t>
            </a:r>
            <a: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-FR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alertSMS.create</a:t>
            </a:r>
            <a: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().show();</a:t>
            </a:r>
            <a:b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411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fr-F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Exemple 3: Receiver et Services </a:t>
            </a:r>
            <a:br>
              <a:rPr lang="fr-F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 système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nous allons programmer un Receiver via le service de système de gestion d'alarme Android </a:t>
            </a:r>
            <a:r>
              <a:rPr lang="fr-FR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AlarmManager</a:t>
            </a: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 fois appelé, il utilise le gestionnaire de </a:t>
            </a:r>
            <a:r>
              <a:rPr lang="fr-FR" sz="28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vibration</a:t>
            </a: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Android et un message contextuel (</a:t>
            </a:r>
            <a:r>
              <a:rPr lang="fr-FR" sz="28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Toast</a:t>
            </a: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pour avertir l'utilisateur.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Créer un nouveau projet appelé com.mdn.alarm avec l'activité appelée </a:t>
            </a:r>
            <a:r>
              <a:rPr lang="fr-FR" sz="280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AlarmActivity</a:t>
            </a:r>
          </a:p>
        </p:txBody>
      </p:sp>
    </p:spTree>
    <p:extLst>
      <p:ext uri="{BB962C8B-B14F-4D97-AF65-F5344CB8AC3E}">
        <p14:creationId xmlns:p14="http://schemas.microsoft.com/office/powerpoint/2010/main" val="156499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 idx="4294967295"/>
          </p:nvPr>
        </p:nvSpPr>
        <p:spPr>
          <a:xfrm>
            <a:off x="469900" y="114934"/>
            <a:ext cx="10058399" cy="10509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>
              <a:buSzPct val="25000"/>
            </a:pPr>
            <a:r>
              <a:rPr lang="fr-FR" dirty="0" err="1">
                <a:solidFill>
                  <a:schemeClr val="dk1"/>
                </a:solidFill>
              </a:rPr>
              <a:t>Broadcast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Receiver</a:t>
            </a:r>
            <a:endParaRPr lang="fr-FR" sz="48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Shape 101"/>
          <p:cNvSpPr txBox="1">
            <a:spLocks/>
          </p:cNvSpPr>
          <p:nvPr/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rgbClr val="1E4E79"/>
              </a:buClr>
              <a:buSzPct val="25000"/>
              <a:buFont typeface="Arial"/>
              <a:buNone/>
            </a:pPr>
            <a:r>
              <a:rPr lang="fr-FR" sz="3200" dirty="0" smtClean="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Définition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</a:t>
            </a:r>
            <a:r>
              <a:rPr lang="fr-FR" sz="2800" b="1" dirty="0" err="1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broadcast</a:t>
            </a:r>
            <a:r>
              <a:rPr lang="fr-FR" sz="2800" b="1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800" b="1" dirty="0" err="1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receiver</a:t>
            </a:r>
            <a:r>
              <a:rPr lang="fr-FR" sz="2800" b="1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 un composant Android qui vous permet d'enregistrer des événements du système ou d’autres applications. Tous les récepteurs enregistrés pour un événement sont notifiés par le </a:t>
            </a:r>
            <a:r>
              <a:rPr lang="fr-FR" sz="2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runtime</a:t>
            </a:r>
            <a:r>
              <a:rPr lang="fr-FR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Android une fois cet événement se produit.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fr-FR" sz="28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 exemple, les applications peuvent s’inscrire à l'événement système </a:t>
            </a:r>
            <a:r>
              <a:rPr lang="fr-FR" sz="2800" dirty="0" smtClean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ACTION_BOOT_COMPLETED </a:t>
            </a:r>
            <a:r>
              <a:rPr lang="fr-FR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 est déclenché lorsque le système Android a terminé le processus de démarrage.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lang="fr-FR" sz="28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lang="fr-FR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102" descr="https://www.tutorialspoint.com/android/images/broadcast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95046" y="134380"/>
            <a:ext cx="3458753" cy="21136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27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fr-F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</a:p>
        </p:txBody>
      </p:sp>
      <p:sp>
        <p:nvSpPr>
          <p:cNvPr id="217" name="Shape 217"/>
          <p:cNvSpPr/>
          <p:nvPr/>
        </p:nvSpPr>
        <p:spPr>
          <a:xfrm>
            <a:off x="13252" y="963237"/>
            <a:ext cx="12192000" cy="600164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sz="1600" b="0" i="1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fr-FR" sz="1600" b="1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xml</a:t>
            </a:r>
            <a:r>
              <a:rPr lang="fr-FR" sz="16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version=</a:t>
            </a:r>
            <a:r>
              <a:rPr lang="fr-FR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"1.0" </a:t>
            </a:r>
            <a:r>
              <a:rPr lang="fr-FR" sz="1600" b="1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encoding</a:t>
            </a:r>
            <a:r>
              <a:rPr lang="fr-FR" sz="16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FR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"utf-8"</a:t>
            </a:r>
            <a:r>
              <a:rPr lang="fr-FR" sz="1600" b="0" i="1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br>
              <a:rPr lang="fr-FR" sz="1600" b="0" i="1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-FR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LinearLayout</a:t>
            </a:r>
            <a:r>
              <a:rPr lang="fr-FR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600" b="1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xmlns:</a:t>
            </a:r>
            <a:r>
              <a:rPr lang="fr-FR" sz="16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fr-FR" sz="16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FR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"http://schemas.android.com/</a:t>
            </a:r>
            <a:r>
              <a:rPr lang="fr-FR" sz="16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apk</a:t>
            </a:r>
            <a:r>
              <a:rPr lang="fr-FR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fr-FR" sz="16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fr-FR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fr-FR" sz="16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fr-FR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br>
              <a:rPr lang="fr-FR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-FR" sz="16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fr-FR" sz="1600" b="1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:layout_width</a:t>
            </a:r>
            <a:r>
              <a:rPr lang="fr-FR" sz="16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FR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6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match_parent</a:t>
            </a:r>
            <a:r>
              <a:rPr lang="fr-FR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br>
              <a:rPr lang="fr-FR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-FR" sz="16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fr-FR" sz="1600" b="1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:layout_height</a:t>
            </a:r>
            <a:r>
              <a:rPr lang="fr-FR" sz="16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FR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6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match_parent</a:t>
            </a:r>
            <a:r>
              <a:rPr lang="fr-FR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br>
              <a:rPr lang="fr-FR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-FR" sz="16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fr-FR" sz="1600" b="1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:orientation</a:t>
            </a:r>
            <a:r>
              <a:rPr lang="fr-FR" sz="16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FR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"vertical</a:t>
            </a:r>
            <a:r>
              <a:rPr lang="fr-FR" sz="1600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fr-FR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sz="1600" b="1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-FR" sz="1600" b="1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fr-FR" sz="1600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:gravity</a:t>
            </a:r>
            <a:r>
              <a:rPr lang="fr-FR" sz="16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FR" sz="1600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600" b="1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center_horizontal</a:t>
            </a:r>
            <a:r>
              <a:rPr lang="fr-FR" sz="1600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lang="fr-FR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EditText</a:t>
            </a:r>
            <a:r>
              <a:rPr lang="fr-FR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fr-FR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-FR" sz="16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fr-FR" sz="1600" b="1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:id</a:t>
            </a:r>
            <a:r>
              <a:rPr lang="fr-FR" sz="16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FR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"@+id/time"</a:t>
            </a:r>
            <a:br>
              <a:rPr lang="fr-FR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-FR" sz="16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fr-FR" sz="1600" b="1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:layout_width</a:t>
            </a:r>
            <a:r>
              <a:rPr lang="fr-FR" sz="16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FR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6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wrap_content</a:t>
            </a:r>
            <a:r>
              <a:rPr lang="fr-FR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br>
              <a:rPr lang="fr-FR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-FR" sz="16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fr-FR" sz="1600" b="1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:layout_height</a:t>
            </a:r>
            <a:r>
              <a:rPr lang="fr-FR" sz="16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FR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6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wrap_content</a:t>
            </a:r>
            <a:r>
              <a:rPr lang="fr-FR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br>
              <a:rPr lang="fr-FR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-FR" sz="16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fr-FR" sz="1600" b="1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:hint</a:t>
            </a:r>
            <a:r>
              <a:rPr lang="fr-FR" sz="16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FR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6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fr-FR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of seconds"</a:t>
            </a:r>
            <a:br>
              <a:rPr lang="fr-FR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-FR" sz="16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fr-FR" sz="1600" b="1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:inputType</a:t>
            </a:r>
            <a:r>
              <a:rPr lang="fr-FR" sz="16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FR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6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numberDecimal</a:t>
            </a:r>
            <a:r>
              <a:rPr lang="fr-FR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&lt;/</a:t>
            </a:r>
            <a:r>
              <a:rPr lang="fr-FR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EditText</a:t>
            </a: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lang="fr-FR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fr-FR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fr-FR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-FR" sz="16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fr-FR" sz="1600" b="1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:id</a:t>
            </a:r>
            <a:r>
              <a:rPr lang="fr-FR" sz="16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FR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"@+id/ok"</a:t>
            </a:r>
            <a:br>
              <a:rPr lang="fr-FR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-FR" sz="16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fr-FR" sz="1600" b="1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:layout_width</a:t>
            </a:r>
            <a:r>
              <a:rPr lang="fr-FR" sz="16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FR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6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wrap_content</a:t>
            </a:r>
            <a:r>
              <a:rPr lang="fr-FR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br>
              <a:rPr lang="fr-FR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-FR" sz="16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fr-FR" sz="1600" b="1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:layout_height</a:t>
            </a:r>
            <a:r>
              <a:rPr lang="fr-FR" sz="16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FR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6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wrap_content</a:t>
            </a:r>
            <a:r>
              <a:rPr lang="fr-FR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br>
              <a:rPr lang="fr-FR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-FR" sz="16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fr-FR" sz="1600" b="1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:onClick</a:t>
            </a:r>
            <a:r>
              <a:rPr lang="fr-FR" sz="16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FR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6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startAlert</a:t>
            </a:r>
            <a:r>
              <a:rPr lang="fr-FR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br>
              <a:rPr lang="fr-FR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-FR" sz="16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fr-FR" sz="1600" b="1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:text</a:t>
            </a:r>
            <a:r>
              <a:rPr lang="fr-FR" sz="16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FR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"Start </a:t>
            </a:r>
            <a:r>
              <a:rPr lang="fr-FR" sz="16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r>
              <a:rPr lang="fr-FR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&lt;/</a:t>
            </a:r>
            <a:r>
              <a:rPr lang="fr-FR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fr-FR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LinearLayout</a:t>
            </a:r>
            <a:r>
              <a:rPr lang="fr-F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977348" y="62953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fr-FR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Alarm Activity Layout</a:t>
            </a:r>
          </a:p>
        </p:txBody>
      </p:sp>
      <p:pic>
        <p:nvPicPr>
          <p:cNvPr id="219" name="Shape 2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71790" y="1545684"/>
            <a:ext cx="4143374" cy="53123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455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1205948" y="365125"/>
            <a:ext cx="10147851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fr-F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Mettre en œuvre le </a:t>
            </a:r>
            <a:r>
              <a:rPr lang="fr-FR" sz="3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receiver </a:t>
            </a:r>
            <a:r>
              <a:rPr lang="fr-F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pour l'événement programmé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fr-F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Créez la classe </a:t>
            </a:r>
            <a:r>
              <a:rPr lang="fr-FR" sz="320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AlarmBroadcastReceiver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400878" y="1946466"/>
            <a:ext cx="11075504" cy="4401204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r>
              <a:rPr lang="fr-FR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fr-FR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AlarmBroadcastReceiver </a:t>
            </a:r>
            <a:r>
              <a:rPr lang="fr-FR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fr-FR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BroadcastReceiver {</a:t>
            </a:r>
            <a:br>
              <a:rPr lang="fr-FR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fr-FR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-FR" sz="2000" b="0" i="0" u="none" strike="noStrike" cap="none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br>
              <a:rPr lang="fr-FR" sz="2000" b="0" i="0" u="none" strike="noStrike" cap="none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2000" b="0" i="0" u="none" strike="noStrike" cap="none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-FR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fr-FR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onReceive(Context </a:t>
            </a:r>
            <a:r>
              <a:rPr lang="fr-FR" sz="20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lang="fr-FR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Intent intent)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fr-FR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</a:t>
            </a:r>
            <a:br>
              <a:rPr lang="fr-FR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Toast.</a:t>
            </a:r>
            <a:r>
              <a:rPr lang="fr-FR" sz="2000" b="0" i="1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makeText</a:t>
            </a:r>
            <a:r>
              <a:rPr lang="fr-FR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(context, </a:t>
            </a:r>
            <a:r>
              <a:rPr lang="fr-FR" sz="2000" b="1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"Ne paniquez pas, mais votre temps est écoulé!."</a:t>
            </a:r>
            <a:r>
              <a:rPr lang="fr-FR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Toast.</a:t>
            </a:r>
            <a:r>
              <a:rPr lang="fr-FR" sz="2000" b="1" i="1" u="none" strike="noStrike" cap="non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LENGTH_LONG</a:t>
            </a:r>
            <a:r>
              <a:rPr lang="fr-FR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).show();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fr-FR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fr-FR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-FR" sz="2000" b="0" i="1" u="none" strike="noStrike" cap="non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Vibrate the mobile phone</a:t>
            </a:r>
            <a:br>
              <a:rPr lang="fr-FR" sz="2000" b="0" i="1" u="none" strike="noStrike" cap="non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2000" b="0" i="1" u="none" strike="noStrike" cap="non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-FR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Vibrator vibrator = (Vibrator) </a:t>
            </a:r>
            <a:r>
              <a:rPr lang="fr-FR" sz="20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lang="fr-FR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.getSystemService(Context.</a:t>
            </a:r>
            <a:r>
              <a:rPr lang="fr-FR" sz="2000" b="1" i="1" u="none" strike="noStrike" cap="non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VIBRATOR_SERVICE</a:t>
            </a:r>
            <a:r>
              <a:rPr lang="fr-FR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fr-FR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vibrator.vibrate(</a:t>
            </a:r>
            <a:r>
              <a:rPr lang="fr-FR" sz="20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r>
              <a:rPr lang="fr-FR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fr-FR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fr-FR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466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fr-F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AndroidManifest.xml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493641" y="2303264"/>
            <a:ext cx="11429732" cy="4616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fr-FR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-FR" sz="2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uses-permission </a:t>
            </a:r>
            <a:r>
              <a:rPr lang="fr-FR" sz="2400" b="1" i="0" u="none" strike="noStrike" cap="non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fr-FR" sz="24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:name=</a:t>
            </a:r>
            <a:r>
              <a:rPr lang="fr-FR" sz="2400" b="1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"android.permission.VIBRATE" </a:t>
            </a:r>
            <a:r>
              <a:rPr lang="fr-FR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</a:p>
        </p:txBody>
      </p:sp>
      <p:sp>
        <p:nvSpPr>
          <p:cNvPr id="232" name="Shape 232"/>
          <p:cNvSpPr/>
          <p:nvPr/>
        </p:nvSpPr>
        <p:spPr>
          <a:xfrm>
            <a:off x="1100454" y="4361080"/>
            <a:ext cx="9206366" cy="1815881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fr-FR" sz="2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-FR" sz="2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receiver</a:t>
            </a:r>
            <a:br>
              <a:rPr lang="fr-FR" sz="2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2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-FR" sz="2800" b="1" i="0" u="none" strike="noStrike" cap="non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fr-FR" sz="28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:name=</a:t>
            </a:r>
            <a:r>
              <a:rPr lang="fr-FR" sz="2800" b="1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".AlarmBroadcastReceiver"</a:t>
            </a:r>
            <a:br>
              <a:rPr lang="fr-FR" sz="2800" b="1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2800" b="1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-FR" sz="2800" b="1" i="0" u="none" strike="noStrike" cap="non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fr-FR" sz="28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:enabled=</a:t>
            </a:r>
            <a:r>
              <a:rPr lang="fr-FR" sz="2800" b="1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"true"</a:t>
            </a:r>
            <a:br>
              <a:rPr lang="fr-FR" sz="2800" b="1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2800" b="1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-FR" sz="2800" b="1" i="0" u="none" strike="noStrike" cap="non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fr-FR" sz="28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:exported=</a:t>
            </a:r>
            <a:r>
              <a:rPr lang="fr-FR" sz="2800" b="1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"true"</a:t>
            </a:r>
            <a:r>
              <a:rPr lang="fr-FR" sz="2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fr-FR" sz="2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receiver</a:t>
            </a:r>
            <a:r>
              <a:rPr lang="fr-FR" sz="2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permissions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Receiver</a:t>
            </a:r>
          </a:p>
        </p:txBody>
      </p:sp>
    </p:spTree>
    <p:extLst>
      <p:ext uri="{BB962C8B-B14F-4D97-AF65-F5344CB8AC3E}">
        <p14:creationId xmlns:p14="http://schemas.microsoft.com/office/powerpoint/2010/main" val="269407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1166190" y="365125"/>
            <a:ext cx="10187609" cy="8673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Courier New"/>
              <a:buNone/>
            </a:pPr>
            <a:r>
              <a:rPr lang="fr-FR" sz="44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AlarmActivity</a:t>
            </a:r>
            <a:endParaRPr lang="fr-FR" sz="4400" b="0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838200" y="1123583"/>
            <a:ext cx="10429457" cy="575542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r>
              <a:rPr lang="fr-FR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fr-FR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AlarmActivity</a:t>
            </a: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fr-FR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Activity</a:t>
            </a: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-FR" sz="1600" b="0" i="1" u="none" strike="noStrike" cap="none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/**</a:t>
            </a:r>
            <a:br>
              <a:rPr lang="fr-FR" sz="1600" b="0" i="1" u="none" strike="noStrike" cap="none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600" b="0" i="1" u="none" strike="noStrike" cap="none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  * </a:t>
            </a:r>
            <a:r>
              <a:rPr lang="fr-FR" sz="1600" b="0" i="1" u="none" strike="noStrike" cap="none" dirty="0" err="1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Called</a:t>
            </a:r>
            <a:r>
              <a:rPr lang="fr-FR" sz="1600" b="0" i="1" u="none" strike="noStrike" cap="none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600" b="0" i="1" u="none" strike="noStrike" cap="none" dirty="0" err="1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when</a:t>
            </a:r>
            <a:r>
              <a:rPr lang="fr-FR" sz="1600" b="0" i="1" u="none" strike="noStrike" cap="none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the </a:t>
            </a:r>
            <a:r>
              <a:rPr lang="fr-FR" sz="1600" b="0" i="1" u="none" strike="noStrike" cap="none" dirty="0" err="1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activity</a:t>
            </a:r>
            <a:r>
              <a:rPr lang="fr-FR" sz="1600" b="0" i="1" u="none" strike="noStrike" cap="none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600" b="0" i="1" u="none" strike="noStrike" cap="none" dirty="0" err="1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fr-FR" sz="1600" b="0" i="1" u="none" strike="noStrike" cap="none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first </a:t>
            </a:r>
            <a:r>
              <a:rPr lang="fr-FR" sz="1600" b="0" i="1" u="none" strike="noStrike" cap="none" dirty="0" err="1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created</a:t>
            </a:r>
            <a:r>
              <a:rPr lang="fr-FR" sz="1600" b="0" i="1" u="none" strike="noStrike" cap="none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br>
              <a:rPr lang="fr-FR" sz="1600" b="0" i="1" u="none" strike="noStrike" cap="none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600" b="0" i="1" u="none" strike="noStrike" cap="none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  */</a:t>
            </a:r>
            <a:br>
              <a:rPr lang="fr-FR" sz="1600" b="0" i="1" u="none" strike="noStrike" cap="none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600" b="0" i="1" u="none" strike="noStrike" cap="none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-FR" sz="1600" b="0" i="0" u="none" strike="noStrike" cap="none" dirty="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fr-FR" sz="1600" b="0" i="0" u="none" strike="noStrike" cap="none" dirty="0" err="1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Override</a:t>
            </a:r>
            <a:r>
              <a:rPr lang="fr-FR" sz="1600" b="0" i="0" u="none" strike="noStrike" cap="none" dirty="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fr-FR" sz="1600" b="0" i="0" u="none" strike="noStrike" cap="none" dirty="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600" b="0" i="0" u="none" strike="noStrike" cap="none" dirty="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-FR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fr-FR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fr-FR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onCreate</a:t>
            </a: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(Bundle </a:t>
            </a:r>
            <a:r>
              <a:rPr lang="fr-FR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savedInstanceState</a:t>
            </a: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-FR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fr-FR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.onCreate</a:t>
            </a: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-FR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savedInstanceState</a:t>
            </a: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-FR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setContentView</a:t>
            </a: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-FR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R.layout.</a:t>
            </a:r>
            <a:r>
              <a:rPr lang="fr-FR" sz="1600" b="1" i="1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activity_alarm</a:t>
            </a: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-FR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fr-FR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fr-FR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startAlert</a:t>
            </a: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-FR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-FR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EditText</a:t>
            </a: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lang="fr-FR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EditText</a:t>
            </a: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fr-FR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findViewById</a:t>
            </a: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-FR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R.id.</a:t>
            </a:r>
            <a:r>
              <a:rPr lang="fr-FR" sz="1600" b="1" i="1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time</a:t>
            </a: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-FR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-FR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 = </a:t>
            </a:r>
            <a:r>
              <a:rPr lang="fr-FR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Integer.</a:t>
            </a:r>
            <a:r>
              <a:rPr lang="fr-FR" sz="1600" b="0" i="1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parseInt</a:t>
            </a: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-FR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text.getText</a:t>
            </a: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fr-FR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b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-FR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fr-FR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fr-FR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-FR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-FR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AlarmBroadcastReceiver.</a:t>
            </a:r>
            <a:r>
              <a:rPr lang="fr-FR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-FR" sz="1600" b="0" i="0" u="none" strike="noStrike" cap="none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None/>
            </a:pPr>
            <a:r>
              <a:rPr lang="fr-FR" sz="1600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//</a:t>
            </a:r>
            <a:r>
              <a:rPr lang="fr-FR" sz="16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Pour récupérer une instance </a:t>
            </a:r>
            <a:r>
              <a:rPr lang="fr-FR" sz="160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PendingIntent</a:t>
            </a:r>
            <a:r>
              <a:rPr lang="fr-FR" sz="16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qui lancera un </a:t>
            </a:r>
            <a:r>
              <a:rPr lang="fr-FR" sz="160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broadcast</a:t>
            </a:r>
            <a:r>
              <a:rPr lang="fr-FR" sz="16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-FR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PendingIntent</a:t>
            </a: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pendingIntent</a:t>
            </a: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fr-FR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PendingIntent.</a:t>
            </a:r>
            <a:r>
              <a:rPr lang="fr-FR" sz="1600" b="0" i="1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getBroadcast</a:t>
            </a: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b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fr-FR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fr-FR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.getApplicationContext</a:t>
            </a: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lang="fr-FR" sz="16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234324243</a:t>
            </a: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-FR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-FR" sz="16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-FR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AlarmManager</a:t>
            </a: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alarmManager</a:t>
            </a: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lang="fr-FR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AlarmManager</a:t>
            </a: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fr-FR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getSystemService</a:t>
            </a: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-FR" sz="1600" b="1" i="1" u="none" strike="noStrike" cap="none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ALARM_SERVICE</a:t>
            </a: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-FR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alarmManager.set</a:t>
            </a: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-FR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AlarmManager.</a:t>
            </a:r>
            <a:r>
              <a:rPr lang="fr-FR" sz="1600" b="1" i="1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RTC_WAKEUP</a:t>
            </a: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-FR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lang="fr-FR" sz="1600" b="0" i="1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currentTimeMillis</a:t>
            </a: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b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+ (i * </a:t>
            </a:r>
            <a:r>
              <a:rPr lang="fr-FR" sz="16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fr-FR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pendingIntent</a:t>
            </a: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-FR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Toast.makeText</a:t>
            </a: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-FR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-FR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6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Alarm</a:t>
            </a:r>
            <a:r>
              <a:rPr lang="fr-FR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set in " </a:t>
            </a: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 i + </a:t>
            </a:r>
            <a:r>
              <a:rPr lang="fr-FR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 seconds"</a:t>
            </a: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fr-FR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Toast.</a:t>
            </a:r>
            <a:r>
              <a:rPr lang="fr-FR" sz="1600" b="1" i="1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LENGTH_LONG</a:t>
            </a: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).show();</a:t>
            </a:r>
            <a:b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290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962438" y="450575"/>
            <a:ext cx="10515599" cy="80838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fr-F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Test et validation</a:t>
            </a:r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1086678" y="1762538"/>
            <a:ext cx="7381460" cy="39670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Exécutez votre application sur l’émulateur.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Réglez votre temps et commencer l'alarme. 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Après le nombre de secondes un </a:t>
            </a:r>
            <a:r>
              <a:rPr lang="fr-FR" sz="28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Toast</a:t>
            </a: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doit être affiché. 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Gardez à l'esprit que l'alarme de </a:t>
            </a:r>
            <a:r>
              <a:rPr lang="fr-FR" sz="28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vibration</a:t>
            </a: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 fonctionne pas sur l'émulateur Android.</a:t>
            </a:r>
          </a:p>
        </p:txBody>
      </p:sp>
      <p:pic>
        <p:nvPicPr>
          <p:cNvPr id="246" name="Shape 246"/>
          <p:cNvPicPr preferRelativeResize="0"/>
          <p:nvPr/>
        </p:nvPicPr>
        <p:blipFill rotWithShape="1">
          <a:blip r:embed="rId3">
            <a:alphaModFix/>
          </a:blip>
          <a:srcRect l="46231" t="8198" r="29832" b="12091"/>
          <a:stretch/>
        </p:blipFill>
        <p:spPr>
          <a:xfrm>
            <a:off x="8468139" y="167964"/>
            <a:ext cx="3485321" cy="65257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689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058399" cy="887104"/>
          </a:xfrm>
        </p:spPr>
        <p:txBody>
          <a:bodyPr/>
          <a:lstStyle/>
          <a:p>
            <a:r>
              <a:rPr lang="fr-FR" dirty="0" smtClean="0"/>
              <a:t>Contacts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fr-FR" sz="3600" dirty="0" smtClean="0">
                <a:hlinkClick r:id="rId2"/>
              </a:rPr>
              <a:t>mouadh.bensalem@716solutions.com</a:t>
            </a:r>
            <a:endParaRPr lang="fr-FR" sz="3600" dirty="0" smtClean="0"/>
          </a:p>
          <a:p>
            <a:pPr indent="0">
              <a:buNone/>
            </a:pPr>
            <a:endParaRPr lang="fr-FR" sz="3600" dirty="0"/>
          </a:p>
          <a:p>
            <a:r>
              <a:rPr lang="fr-FR" sz="3600" dirty="0" smtClean="0">
                <a:hlinkClick r:id="rId3"/>
              </a:rPr>
              <a:t>Sana.touaiti@716solutions.com</a:t>
            </a:r>
            <a:r>
              <a:rPr lang="fr-FR" sz="3600" dirty="0" smtClean="0"/>
              <a:t> 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87374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 idx="4294967295"/>
          </p:nvPr>
        </p:nvSpPr>
        <p:spPr>
          <a:xfrm>
            <a:off x="469900" y="114934"/>
            <a:ext cx="10058399" cy="10509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>
              <a:buSzPct val="25000"/>
            </a:pPr>
            <a:r>
              <a:rPr lang="fr-FR" dirty="0" err="1">
                <a:solidFill>
                  <a:schemeClr val="dk1"/>
                </a:solidFill>
              </a:rPr>
              <a:t>Broadcast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Receiver</a:t>
            </a:r>
            <a:r>
              <a:rPr lang="fr-FR" dirty="0">
                <a:solidFill>
                  <a:schemeClr val="dk1"/>
                </a:solidFill>
              </a:rPr>
              <a:t>: Implémentation</a:t>
            </a:r>
            <a:endParaRPr lang="fr-FR" sz="48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Shape 108"/>
          <p:cNvSpPr txBox="1">
            <a:spLocks/>
          </p:cNvSpPr>
          <p:nvPr/>
        </p:nvSpPr>
        <p:spPr>
          <a:xfrm>
            <a:off x="675860" y="1825625"/>
            <a:ext cx="11290851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90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8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</a:t>
            </a:r>
            <a:r>
              <a:rPr lang="fr-FR" sz="280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receiver </a:t>
            </a:r>
            <a:r>
              <a:rPr lang="fr-FR" sz="28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peut être enregistré via le fichier AndroidManifest.xml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8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Alternativement à cet enregistrement statique, vous pouvez également enregistrer un récepteur dynamiquement via la méthode </a:t>
            </a:r>
            <a:r>
              <a:rPr lang="fr-FR" sz="280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Context.registerReceiver ()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8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classe d’implémentation pour un </a:t>
            </a:r>
            <a:r>
              <a:rPr lang="fr-FR" sz="280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receiver </a:t>
            </a:r>
            <a:r>
              <a:rPr lang="fr-FR" sz="28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hérite de la classe </a:t>
            </a:r>
            <a:r>
              <a:rPr lang="fr-FR" sz="2800" smtClean="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BroadcastReceiver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8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l'événement pour lequel le </a:t>
            </a:r>
            <a:r>
              <a:rPr lang="fr-FR" sz="280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Broadcast Receiver </a:t>
            </a:r>
            <a:r>
              <a:rPr lang="fr-FR" sz="28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enregistré se produit, la méthode </a:t>
            </a:r>
            <a:r>
              <a:rPr lang="fr-FR" sz="2800" b="1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onReceive() </a:t>
            </a:r>
            <a:r>
              <a:rPr lang="fr-FR" sz="28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 récepteur est appelée par le système Android.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lang="fr-FR" sz="2800" dirty="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 idx="4294967295"/>
          </p:nvPr>
        </p:nvSpPr>
        <p:spPr>
          <a:xfrm>
            <a:off x="374365" y="524367"/>
            <a:ext cx="10058399" cy="10509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>
              <a:buSzPct val="25000"/>
            </a:pPr>
            <a:r>
              <a:rPr lang="fr-FR" dirty="0" err="1">
                <a:solidFill>
                  <a:schemeClr val="dk1"/>
                </a:solidFill>
              </a:rPr>
              <a:t>Broadcast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Receiver</a:t>
            </a:r>
            <a:r>
              <a:rPr lang="fr-FR" dirty="0">
                <a:solidFill>
                  <a:schemeClr val="dk1"/>
                </a:solidFill>
              </a:rPr>
              <a:t>: Implémentation</a:t>
            </a:r>
            <a:endParaRPr lang="fr-FR" sz="48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Shape 115"/>
          <p:cNvSpPr txBox="1">
            <a:spLocks/>
          </p:cNvSpPr>
          <p:nvPr/>
        </p:nvSpPr>
        <p:spPr>
          <a:xfrm>
            <a:off x="675860" y="1825625"/>
            <a:ext cx="11290851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rgbClr val="1E4E79"/>
              </a:buClr>
              <a:buSzPct val="25000"/>
              <a:buFont typeface="Arial"/>
              <a:buNone/>
            </a:pPr>
            <a:r>
              <a:rPr lang="fr-FR" sz="2800" dirty="0" smtClean="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Le cycle de vie d'un </a:t>
            </a:r>
            <a:r>
              <a:rPr lang="fr-FR" sz="2800" dirty="0" err="1" smtClean="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Broadcast</a:t>
            </a:r>
            <a:r>
              <a:rPr lang="fr-FR" sz="2800" dirty="0" smtClean="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800" dirty="0" err="1" smtClean="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Receiver</a:t>
            </a:r>
            <a:endParaRPr lang="fr-FR" sz="2800" dirty="0" smtClean="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Après la fin de la </a:t>
            </a:r>
            <a:r>
              <a:rPr lang="fr-FR" sz="2800" dirty="0" err="1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onReceive</a:t>
            </a:r>
            <a:r>
              <a:rPr lang="fr-FR" sz="28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r>
              <a:rPr lang="fr-FR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le système Android est autorisé à recycler le </a:t>
            </a:r>
            <a:r>
              <a:rPr lang="fr-FR" sz="2800" dirty="0" err="1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receiver</a:t>
            </a:r>
            <a:r>
              <a:rPr lang="fr-FR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rgbClr val="1E4E79"/>
              </a:buClr>
              <a:buSzPct val="25000"/>
              <a:buFont typeface="Arial"/>
              <a:buNone/>
            </a:pPr>
            <a:r>
              <a:rPr lang="fr-FR" sz="2800" dirty="0" smtClean="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System </a:t>
            </a:r>
            <a:r>
              <a:rPr lang="fr-FR" sz="2800" dirty="0" err="1" smtClean="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broadcasts</a:t>
            </a:r>
            <a:r>
              <a:rPr lang="fr-FR" sz="2800" dirty="0" smtClean="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Plusieurs événements système sont définis comme des champs statiques finales dans la classe </a:t>
            </a:r>
            <a:r>
              <a:rPr lang="fr-FR" sz="2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Intent</a:t>
            </a:r>
            <a:r>
              <a:rPr lang="fr-FR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D’autres classes système définissent également les événements, par exemple, </a:t>
            </a:r>
            <a:r>
              <a:rPr lang="fr-FR" sz="2800" dirty="0" err="1" smtClean="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TelephonyManager</a:t>
            </a:r>
            <a:r>
              <a:rPr lang="fr-FR" sz="2800" dirty="0" smtClean="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définit des événements pour le changement de l'état du téléphone.</a:t>
            </a:r>
            <a:endParaRPr lang="fr-FR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1"/>
          <p:cNvSpPr txBox="1">
            <a:spLocks noGrp="1"/>
          </p:cNvSpPr>
          <p:nvPr>
            <p:ph type="body" idx="1"/>
          </p:nvPr>
        </p:nvSpPr>
        <p:spPr>
          <a:xfrm>
            <a:off x="764274" y="1135335"/>
            <a:ext cx="12192000" cy="55725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android.app.action.ACTION_PASSWORD_CHANGED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android.app.action.ACTION_PASSWORD_EXPIRING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android.app.action.ACTION_PASSWORD_FAILED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android.app.action.ACTION_PASSWORD_SUCCEEDED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android.app.action.DEVICE_ADMIN_DISABLED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android.app.action.DEVICE_ADMIN_DISABLE_REQUESTED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android.app.action.DEVICE_ADMIN_ENABLED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android.bluetooth.a2dp.profile.action.CONNECTION_STATE_CHANGED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android.bluetooth.a2dp.profile.action.PLAYING_STATE_CHANGED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android.bluetooth.adapter.action.CONNECTION_STATE_CHANGED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android.bluetooth.adapter.action.DISCOVERY_FINISHED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android.bluetooth.adapter.action.DISCOVERY_STARTED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android.bluetooth.adapter.action.LOCAL_NAME_CHANGED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android.bluetooth.adapter.action.SCAN_MODE_CHANGED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android.bluetooth.adapter.action.STATE_CHANGED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android.bluetooth.device.action.ACL_CONNECTED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android.bluetooth.device.action.ACL_DISCONNECTED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android.bluetooth.device.action.ACL_DISCONNECT_REQUESTED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android.bluetooth.device.action.BOND_STATE_CHANGED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android.bluetooth.device.action.CLASS_CHANGED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android.bluetooth.device.action.FOUND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android.bluetooth.device.action.NAME_CHANGED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android.bluetooth.device.action.UUID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android.bluetooth.devicepicker.action.DEVICE_SELECTED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android.bluetooth.devicepicker.action.LAUNCH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android.bluetooth.headset.action.VENDOR_SPECIFIC_HEADSET_EVENT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android.bluetooth.headset.profile.action.AUDIO_STATE_CHANGED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android.bluetooth.headset.profile.action.CONNECTION_STATE_CHANGED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android.bluetooth.input.profile.action.CONNECTION_STATE_CHANGED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android.bluetooth.pan.profile.action.CONNECTION_STATE_CHANGED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android.hardware.action.NEW_PICTURE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android.hardware.action.NEW_VIDEO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android.hardware.input.action.QUERY_KEYBOARD_LAYOUTS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android.intent.action.ACTION_POWER_CONNECTED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android.intent.action.ACTION_POWER_DISCONNECTED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android.intent.action.ACTION_SHUTDOWN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android.intent.action.AIRPLANE_MODE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android.intent.action.BATTERY_CHANGED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android.intent.action.BATTERY_LOW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android.intent.action.BATTERY_OKAY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android.intent.action.BOOT_COMPLETED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android.intent.action.CAMERA_BUTTON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android.intent.action.CONFIGURATION_CHANGED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android.intent.action.DATE_CHANGED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android.intent.action.DEVICE_STORAGE_LOW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android.intent.action.DEVICE_STORAGE_OK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android.intent.action.DOCK_EVENT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android.intent.action.DREAMING_STARTED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android.intent.action.DREAMING_STOPPED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android.intent.action.EXTERNAL_APPLICATIONS_AVAILABLE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android.intent.action.EXTERNAL_APPLICATIONS_UNAVAILABLE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android.intent.action.FETCH_VOICEMAIL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android.intent.action.GTALK_CONNECTED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android.intent.action.GTALK_DISCONNECTED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android.intent.action.HEADSET_PLUG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android.intent.action.INPUT_METHOD_CHANGED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android.intent.action.LOCALE_CHANGED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android.intent.action.MANAGE_PACKAGE_STORAGE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android.intent.action.MEDIA_BAD_REMOVAL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android.intent.action.MEDIA_BUTTON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android.intent.action.MEDIA_CHECKING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android.intent.action.MEDIA_EJECT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android.intent.action.MEDIA_MOUNTED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android.intent.action.MEDIA_NOFS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android.intent.action.MEDIA_REMOVED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android.intent.action.MEDIA_SCANNER_FINISHED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android.intent.action.MEDIA_SCANNER_SCAN_FILE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android.intent.action.MEDIA_SCANNER_STARTED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android.intent.action.MEDIA_SHARED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android.intent.action.MEDIA_UNMOUNTABLE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android.intent.action.MEDIA_UNMOUNTED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android.intent.action.MY_PACKAGE_REPLACED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android.intent.action.NEW_OUTGOING_CALL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android.intent.action.NEW_VOICEMAIL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android.intent.action.PACKAGE_ADDED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android.intent.action.PACKAGE_CHANGED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android.intent.action.PACKAGE_DATA_CLEARED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android.intent.action.PACKAGE_FIRST_LAUNCH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android.intent.action.PACKAGE_FULLY_REMOVED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android.intent.action.PACKAGE_INSTALL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android.intent.action.PACKAGE_NEEDS_VERIFICATION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android.intent.action.PACKAGE_REMOVED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android.intent.action.PACKAGE_REPLACED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android.intent.action.PACKAGE_RESTARTED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android.intent.action.PACKAGE_VERIFIED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android.intent.action.PHONE_STATE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android.intent.action.PROVIDER_CHANGED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android.intent.action.PROXY_CHANGE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android.intent.action.REBOOT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android.intent.action.SCREEN_OFF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android.intent.action.SCREEN_ON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android.intent.action.TIMEZONE_CHANGED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android.intent.action.TIME_SET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android.intent.action.TIME_TICK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android.intent.action.UID_REMOVED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android.intent.action.USER_PRESENT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android.intent.action.WALLPAPER_CHANGED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android.media.ACTION_SCO_AUDIO_STATE_UPDATED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android.media.AUDIO_BECOMING_NOISY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android.media.RINGER_MODE_CHANGED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android.media.SCO_AUDIO_STATE_CHANGED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android.media.VIBRATE_SETTING_CHANGED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android.media.action.CLOSE_AUDIO_EFFECT_CONTROL_SESSION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android.media.action.OPEN_AUDIO_EFFECT_CONTROL_SESSION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android.net.conn.BACKGROUND_DATA_SETTING_CHANGED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android.net.nsd.STATE_CHANGED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android.net.wifi.NETWORK_IDS_CHANGED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android.net.wifi.RSSI_CHANGED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android.net.wifi.SCAN_RESULTS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android.net.wifi.STATE_CHANGE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android.net.wifi.WIFI_STATE_CHANGED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android.net.wifi.p2p.CONNECTION_STATE_CHANGE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android.net.wifi.p2p.DISCOVERY_STATE_CHANGE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android.net.wifi.p2p.PEERS_CHANGED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android.net.wifi.p2p.STATE_CHANGED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android.net.wifi.p2p.THIS_DEVICE_CHANGED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android.net.wifi.supplicant.CONNECTION_CHANGE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android.net.wifi.supplicant.STATE_CHANGE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android.speech.tts.TTS_QUEUE_PROCESSING_COMPLETED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android.speech.tts.engine.TTS_DATA_INSTALLED</a:t>
            </a:r>
            <a:endParaRPr lang="fr-FR"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Shape 120"/>
          <p:cNvSpPr txBox="1">
            <a:spLocks noGrp="1"/>
          </p:cNvSpPr>
          <p:nvPr>
            <p:ph type="title"/>
          </p:nvPr>
        </p:nvSpPr>
        <p:spPr>
          <a:xfrm>
            <a:off x="483358" y="146761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fr-FR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Liste des Evènements Système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26"/>
          <p:cNvSpPr txBox="1">
            <a:spLocks/>
          </p:cNvSpPr>
          <p:nvPr/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90000"/>
              </a:lnSpc>
              <a:buClr>
                <a:schemeClr val="dk1"/>
              </a:buClr>
              <a:buSzPct val="25000"/>
              <a:buFont typeface="Calibri"/>
              <a:buNone/>
            </a:pPr>
            <a:r>
              <a:rPr lang="fr-FR" sz="44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Broadcast Receiver</a:t>
            </a:r>
            <a:endParaRPr lang="fr-FR"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127"/>
          <p:cNvSpPr txBox="1">
            <a:spLocks/>
          </p:cNvSpPr>
          <p:nvPr/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chemeClr val="dk1"/>
              </a:buClr>
              <a:buSzPct val="25000"/>
              <a:buFont typeface="Arial"/>
              <a:buNone/>
            </a:pPr>
            <a:r>
              <a:rPr lang="fr-FR" sz="28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Démarrage automatique d’un </a:t>
            </a:r>
            <a:r>
              <a:rPr lang="fr-FR" sz="280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service </a:t>
            </a:r>
            <a:r>
              <a:rPr lang="fr-FR" sz="28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à partir d'un </a:t>
            </a:r>
            <a:r>
              <a:rPr lang="fr-FR" sz="280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Receiver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8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 exigence commune est de démarrer automatiquement un service après un redémarrage du système, à savoir, pour la synchronisation des données.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8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Pour cela, vous pouvez enregistrer un récepteur pour l'événement système </a:t>
            </a:r>
            <a:r>
              <a:rPr lang="fr-FR" sz="2800" smtClean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android.intent.action.BOOT_COMPLETED</a:t>
            </a:r>
            <a:r>
              <a:rPr lang="fr-FR" sz="28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Cela nécessite l'autorisation </a:t>
            </a:r>
            <a:r>
              <a:rPr lang="fr-FR" sz="2800" smtClea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android.permission.RECEIVE_BOOT_COMPLETED</a:t>
            </a:r>
            <a:r>
              <a:rPr lang="fr-FR" sz="280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8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L'exemple suivant montre l'enregistrement de l'événement </a:t>
            </a:r>
            <a:r>
              <a:rPr lang="fr-FR" sz="2800" smtClean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BOOT_COMPLETED</a:t>
            </a:r>
            <a:r>
              <a:rPr lang="fr-FR" sz="28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dans le fichier manifeste Android.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lang="fr-FR" sz="2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hape 133"/>
          <p:cNvPicPr preferRelativeResize="0"/>
          <p:nvPr/>
        </p:nvPicPr>
        <p:blipFill rotWithShape="1">
          <a:blip r:embed="rId3">
            <a:alphaModFix/>
          </a:blip>
          <a:srcRect l="22500" t="19973" r="32582" b="4664"/>
          <a:stretch/>
        </p:blipFill>
        <p:spPr>
          <a:xfrm>
            <a:off x="1360656" y="0"/>
            <a:ext cx="9816859" cy="6359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38"/>
          <p:cNvSpPr txBox="1">
            <a:spLocks/>
          </p:cNvSpPr>
          <p:nvPr/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90000"/>
              </a:lnSpc>
              <a:buClr>
                <a:schemeClr val="dk1"/>
              </a:buClr>
              <a:buSzPct val="25000"/>
              <a:buFont typeface="Calibri"/>
              <a:buNone/>
            </a:pPr>
            <a:r>
              <a:rPr lang="fr-FR" sz="44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Broadcast Receiver</a:t>
            </a:r>
            <a:endParaRPr lang="fr-FR" sz="4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Shape 139"/>
          <p:cNvPicPr preferRelativeResize="0"/>
          <p:nvPr/>
        </p:nvPicPr>
        <p:blipFill rotWithShape="1">
          <a:blip r:embed="rId2">
            <a:alphaModFix/>
          </a:blip>
          <a:srcRect l="21277" t="35191" r="22295" b="21693"/>
          <a:stretch/>
        </p:blipFill>
        <p:spPr>
          <a:xfrm>
            <a:off x="481756" y="1563755"/>
            <a:ext cx="11228487" cy="48237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246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44"/>
          <p:cNvSpPr txBox="1">
            <a:spLocks/>
          </p:cNvSpPr>
          <p:nvPr/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90000"/>
              </a:lnSpc>
              <a:buClr>
                <a:schemeClr val="dk1"/>
              </a:buClr>
              <a:buSzPct val="25000"/>
              <a:buFont typeface="Calibri"/>
              <a:buNone/>
            </a:pPr>
            <a:r>
              <a:rPr lang="fr-FR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fr-FR" sz="4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Broadcast</a:t>
            </a:r>
            <a:r>
              <a:rPr lang="fr-FR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4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Receiver</a:t>
            </a:r>
            <a:r>
              <a:rPr lang="fr-FR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Exemple 1</a:t>
            </a:r>
            <a:endParaRPr lang="fr-FR" sz="4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Shape 145"/>
          <p:cNvSpPr txBox="1">
            <a:spLocks/>
          </p:cNvSpPr>
          <p:nvPr/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chemeClr val="dk1"/>
              </a:buClr>
              <a:buSzPct val="25000"/>
              <a:buFont typeface="Arial"/>
              <a:buNone/>
            </a:pPr>
            <a:r>
              <a:rPr lang="fr-FR" sz="28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Enregistrer un Receiver pour les appels téléphoniques entrants</a:t>
            </a:r>
          </a:p>
          <a:p>
            <a:pPr marL="514350" indent="-514350">
              <a:lnSpc>
                <a:spcPct val="90000"/>
              </a:lnSpc>
              <a:spcBef>
                <a:spcPts val="1000"/>
              </a:spcBef>
              <a:buClr>
                <a:srgbClr val="1E4E79"/>
              </a:buClr>
              <a:buSzPct val="100000"/>
              <a:buFont typeface="Calibri"/>
              <a:buAutoNum type="arabicPeriod"/>
            </a:pPr>
            <a:r>
              <a:rPr lang="fr-FR" sz="2800" smtClean="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Cible: </a:t>
            </a:r>
            <a:r>
              <a:rPr lang="fr-FR" sz="28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définissez un </a:t>
            </a:r>
            <a:r>
              <a:rPr lang="fr-FR" sz="280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broadcast receiver </a:t>
            </a:r>
            <a:r>
              <a:rPr lang="fr-FR" sz="28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 écoute les changements d'état du téléphone. Si le téléphone reçoit un appel téléphonique, notre </a:t>
            </a:r>
            <a:r>
              <a:rPr lang="fr-FR" sz="280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Receiver </a:t>
            </a:r>
            <a:r>
              <a:rPr lang="fr-FR" sz="28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sera informé et il enregistre un log.</a:t>
            </a:r>
          </a:p>
          <a:p>
            <a:pPr marL="514350" indent="-514350">
              <a:lnSpc>
                <a:spcPct val="90000"/>
              </a:lnSpc>
              <a:spcBef>
                <a:spcPts val="1000"/>
              </a:spcBef>
              <a:buClr>
                <a:srgbClr val="1E4E79"/>
              </a:buClr>
              <a:buSzPct val="100000"/>
              <a:buFont typeface="Calibri"/>
              <a:buAutoNum type="arabicPeriod"/>
            </a:pPr>
            <a:r>
              <a:rPr lang="fr-FR" sz="2800" smtClean="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Créer un projet: </a:t>
            </a:r>
            <a:r>
              <a:rPr lang="fr-FR" sz="28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Créer un nouveau projet appelé </a:t>
            </a:r>
            <a:r>
              <a:rPr lang="fr-FR" sz="280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com.mdn.phone</a:t>
            </a:r>
            <a:r>
              <a:rPr lang="fr-FR" sz="28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Également créer une activité.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fr-FR" sz="28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CONSEIL: Rappelez-vous que votre récepteur est appelée uniquement si l'utilisateur lance l’application une fois. Cela nécessite une activité.</a:t>
            </a:r>
          </a:p>
          <a:p>
            <a:pPr marL="514350" indent="-51435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None/>
            </a:pPr>
            <a:endParaRPr lang="fr-FR" sz="2800" dirty="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839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</TotalTime>
  <Words>894</Words>
  <Application>Microsoft Office PowerPoint</Application>
  <PresentationFormat>Grand écran</PresentationFormat>
  <Paragraphs>219</Paragraphs>
  <Slides>25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Courier New</vt:lpstr>
      <vt:lpstr>Rétrospective</vt:lpstr>
      <vt:lpstr>Présentation PowerPoint</vt:lpstr>
      <vt:lpstr>Broadcast Receiver</vt:lpstr>
      <vt:lpstr>Broadcast Receiver: Implémentation</vt:lpstr>
      <vt:lpstr>Broadcast Receiver: Implémentation</vt:lpstr>
      <vt:lpstr>  Liste des Evènements Système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  Broadcast Receiver: Exemple 2</vt:lpstr>
      <vt:lpstr>Présentation PowerPoint</vt:lpstr>
      <vt:lpstr>  Lancer l’activité avec des paramètres</vt:lpstr>
      <vt:lpstr>  AndroidManifest.xml</vt:lpstr>
      <vt:lpstr>  Recevoir les données et lancer un AlertDialog</vt:lpstr>
      <vt:lpstr>  Exemple 3: Receiver et Services  du système</vt:lpstr>
      <vt:lpstr>  </vt:lpstr>
      <vt:lpstr>Mettre en œuvre le receiver pour l'événement programmé Créez la classe AlarmBroadcastReceiver</vt:lpstr>
      <vt:lpstr>  AndroidManifest.xml</vt:lpstr>
      <vt:lpstr>AlarmActivity</vt:lpstr>
      <vt:lpstr>  Test et validation</vt:lpstr>
      <vt:lpstr>Contacts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</dc:title>
  <dc:creator>Mouadh BenSalem</dc:creator>
  <cp:lastModifiedBy>Mouadh BenSalem</cp:lastModifiedBy>
  <cp:revision>23</cp:revision>
  <dcterms:modified xsi:type="dcterms:W3CDTF">2017-03-30T15:33:27Z</dcterms:modified>
</cp:coreProperties>
</file>