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9" r:id="rId3"/>
    <p:sldId id="260" r:id="rId4"/>
    <p:sldId id="269" r:id="rId5"/>
    <p:sldId id="281" r:id="rId6"/>
    <p:sldId id="282" r:id="rId7"/>
    <p:sldId id="283" r:id="rId8"/>
    <p:sldId id="284" r:id="rId9"/>
    <p:sldId id="285" r:id="rId10"/>
    <p:sldId id="271" r:id="rId11"/>
    <p:sldId id="286" r:id="rId12"/>
    <p:sldId id="287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2682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63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86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66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91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68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619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63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62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99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28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0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195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2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26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84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00050" y="4455621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lnSpc>
                <a:spcPct val="85000"/>
              </a:lnSpc>
              <a:spcBef>
                <a:spcPts val="0"/>
              </a:spcBef>
              <a:defRPr sz="80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097279" y="4453128"/>
            <a:ext cx="10058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52107" y="1845733"/>
            <a:ext cx="4901376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6089714" y="1845734"/>
            <a:ext cx="5059993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04608" y="1846051"/>
            <a:ext cx="475487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000" b="0" cap="none">
                <a:solidFill>
                  <a:schemeClr val="dk2"/>
                </a:solidFill>
              </a:defRPr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952107" y="2582333"/>
            <a:ext cx="4907382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6218705" y="1846051"/>
            <a:ext cx="4934988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sz="2000" b="0" cap="none">
                <a:solidFill>
                  <a:schemeClr val="dk2"/>
                </a:solidFill>
              </a:defRPr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6089714" y="2582333"/>
            <a:ext cx="5063979" cy="33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000"/>
            </a:lvl1pPr>
            <a:lvl2pPr lvl="1" rtl="0">
              <a:spcBef>
                <a:spcPts val="0"/>
              </a:spcBef>
              <a:defRPr sz="1800"/>
            </a:lvl2pPr>
            <a:lvl3pPr lvl="2" rtl="0">
              <a:spcBef>
                <a:spcPts val="0"/>
              </a:spcBef>
              <a:defRPr sz="1400"/>
            </a:lvl3pPr>
            <a:lvl4pPr lvl="3" rtl="0">
              <a:spcBef>
                <a:spcPts val="0"/>
              </a:spcBef>
              <a:defRPr sz="1400"/>
            </a:lvl4pPr>
            <a:lvl5pPr lvl="4" rtl="0">
              <a:spcBef>
                <a:spcPts val="0"/>
              </a:spcBef>
              <a:defRPr sz="14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4042213" y="-1244372"/>
            <a:ext cx="4023360" cy="10203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7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1756568" y="-643730"/>
            <a:ext cx="5897562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952107" y="1845733"/>
            <a:ext cx="10203572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3F3F3F"/>
              </a:buClr>
              <a:buFont typeface="Calibri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database/sqlite/SQLiteOpenHelpe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veloper.android.com/reference/android/database/Curs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>
              <a:buSzPct val="25000"/>
            </a:pPr>
            <a:r>
              <a:rPr lang="fr-FR" sz="9600" dirty="0" smtClean="0"/>
              <a:t>Persistance des données</a:t>
            </a:r>
            <a:endParaRPr lang="fr-FR" sz="115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9"/>
          <p:cNvSpPr txBox="1"/>
          <p:nvPr/>
        </p:nvSpPr>
        <p:spPr>
          <a:xfrm>
            <a:off x="1100050" y="1757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fr-FR" sz="2400" dirty="0"/>
              <a:t>Formation Mobile</a:t>
            </a:r>
            <a:endParaRPr lang="en-US" sz="2400" dirty="0"/>
          </a:p>
        </p:txBody>
      </p:sp>
      <p:sp>
        <p:nvSpPr>
          <p:cNvPr id="9" name="Shape 107"/>
          <p:cNvSpPr txBox="1">
            <a:spLocks noGrp="1"/>
          </p:cNvSpPr>
          <p:nvPr>
            <p:ph type="subTitle" idx="1"/>
          </p:nvPr>
        </p:nvSpPr>
        <p:spPr>
          <a:xfrm>
            <a:off x="1100050" y="4455619"/>
            <a:ext cx="10058399" cy="1716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fr-FR" dirty="0"/>
              <a:t>20 Mars au 31 MARS 2017 						 SEANCE </a:t>
            </a:r>
            <a:r>
              <a:rPr lang="fr-FR" dirty="0"/>
              <a:t>6</a:t>
            </a:r>
            <a:endParaRPr lang="fr-FR" dirty="0"/>
          </a:p>
          <a:p>
            <a:r>
              <a:rPr lang="fr-FR" dirty="0"/>
              <a:t>716Solutions</a:t>
            </a:r>
          </a:p>
          <a:p>
            <a:r>
              <a:rPr lang="fr-FR" dirty="0"/>
              <a:t>A.U. 2016-2017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1866900"/>
            <a:ext cx="10001039" cy="4203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fr-FR" sz="24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SharedPreferences</a:t>
            </a:r>
            <a:r>
              <a:rPr lang="fr-FR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est une classe qui possède </a:t>
            </a:r>
            <a:r>
              <a:rPr lang="fr-FR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 méthodes permettant </a:t>
            </a:r>
            <a:r>
              <a:rPr lang="fr-FR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sauvegarder et </a:t>
            </a:r>
            <a:r>
              <a:rPr lang="fr-FR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récupérer des paires de type </a:t>
            </a:r>
            <a:r>
              <a:rPr lang="fr-FR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clef-valeur </a:t>
            </a:r>
            <a:r>
              <a:rPr lang="fr-FR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pour les types de données primitifs, comme les entiers ou les chaînes de caractères</a:t>
            </a:r>
            <a:r>
              <a:rPr lang="fr-FR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buSzPct val="25000"/>
            </a:pPr>
            <a:endParaRPr lang="fr-FR" sz="24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fr-FR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L'avantage est que </a:t>
            </a:r>
            <a:r>
              <a:rPr lang="fr-FR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ces données sont conservées même si l'application est arrêtée ou tuée. </a:t>
            </a:r>
            <a:endParaRPr lang="fr-FR" sz="24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fr-FR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Ces préférences sont accessibles partout dans l’application.</a:t>
            </a:r>
          </a:p>
          <a:p>
            <a:pPr lvl="0" algn="just">
              <a:buSzPct val="25000"/>
            </a:pPr>
            <a:endParaRPr lang="fr-FR"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fr-FR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SharedPreferences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utilisés généralement pour sauvegarder les préférences de l’utilisateur comme la sonnerie du téléphone mais pas uniquement.</a:t>
            </a:r>
          </a:p>
          <a:p>
            <a:pPr lvl="0" algn="just">
              <a:buSzPct val="25000"/>
            </a:pPr>
            <a:endParaRPr lang="fr-F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SzPct val="25000"/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SzPct val="25000"/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SzPct val="25000"/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fr-F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2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386012"/>
            <a:ext cx="10294621" cy="29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28" y="2814637"/>
            <a:ext cx="10782300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hape 178"/>
          <p:cNvCxnSpPr/>
          <p:nvPr/>
        </p:nvCxnSpPr>
        <p:spPr>
          <a:xfrm>
            <a:off x="4968982" y="2710334"/>
            <a:ext cx="2119044" cy="0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oval" w="med" len="med"/>
            <a:tailEnd type="triangle" w="lg" len="lg"/>
          </a:ln>
        </p:spPr>
      </p:cxnSp>
      <p:pic>
        <p:nvPicPr>
          <p:cNvPr id="6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075" y="1779462"/>
            <a:ext cx="3175505" cy="450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1672" y="1737359"/>
            <a:ext cx="3272036" cy="45472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82"/>
          <p:cNvSpPr/>
          <p:nvPr/>
        </p:nvSpPr>
        <p:spPr>
          <a:xfrm>
            <a:off x="3097553" y="5887858"/>
            <a:ext cx="954880" cy="396703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83"/>
          <p:cNvSpPr/>
          <p:nvPr/>
        </p:nvSpPr>
        <p:spPr>
          <a:xfrm>
            <a:off x="7167407" y="2017855"/>
            <a:ext cx="1269618" cy="1269618"/>
          </a:xfrm>
          <a:prstGeom prst="mathMultiply">
            <a:avLst>
              <a:gd name="adj1" fmla="val 8871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84"/>
          <p:cNvSpPr txBox="1"/>
          <p:nvPr/>
        </p:nvSpPr>
        <p:spPr>
          <a:xfrm>
            <a:off x="5445957" y="2248821"/>
            <a:ext cx="83067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</a:p>
        </p:txBody>
      </p:sp>
      <p:cxnSp>
        <p:nvCxnSpPr>
          <p:cNvPr id="11" name="Shape 185"/>
          <p:cNvCxnSpPr/>
          <p:nvPr/>
        </p:nvCxnSpPr>
        <p:spPr>
          <a:xfrm>
            <a:off x="4762005" y="4364096"/>
            <a:ext cx="2728945" cy="0"/>
          </a:xfrm>
          <a:prstGeom prst="straightConnector1">
            <a:avLst/>
          </a:prstGeom>
          <a:noFill/>
          <a:ln w="34925" cap="flat" cmpd="sng">
            <a:solidFill>
              <a:srgbClr val="00B050"/>
            </a:solidFill>
            <a:prstDash val="solid"/>
            <a:round/>
            <a:headEnd type="triangle" w="lg" len="lg"/>
            <a:tailEnd type="oval" w="lg" len="lg"/>
          </a:ln>
        </p:spPr>
      </p:cxnSp>
      <p:sp>
        <p:nvSpPr>
          <p:cNvPr id="12" name="Shape 186"/>
          <p:cNvSpPr txBox="1"/>
          <p:nvPr/>
        </p:nvSpPr>
        <p:spPr>
          <a:xfrm>
            <a:off x="4947199" y="3840877"/>
            <a:ext cx="310110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de l’APP</a:t>
            </a:r>
          </a:p>
        </p:txBody>
      </p:sp>
    </p:spTree>
    <p:extLst>
      <p:ext uri="{BB962C8B-B14F-4D97-AF65-F5344CB8AC3E}">
        <p14:creationId xmlns:p14="http://schemas.microsoft.com/office/powerpoint/2010/main" val="17664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 txBox="1">
            <a:spLocks/>
          </p:cNvSpPr>
          <p:nvPr/>
        </p:nvSpPr>
        <p:spPr>
          <a:xfrm>
            <a:off x="2295213" y="743058"/>
            <a:ext cx="7543800" cy="4077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ctr">
              <a:buSzPct val="25000"/>
            </a:pPr>
            <a:r>
              <a:rPr lang="fr-FR" sz="8625" dirty="0" err="1" smtClean="0"/>
              <a:t>SQLite</a:t>
            </a:r>
            <a:endParaRPr lang="fr-FR" sz="6600" i="1" dirty="0"/>
          </a:p>
        </p:txBody>
      </p:sp>
    </p:spTree>
    <p:extLst>
      <p:ext uri="{BB962C8B-B14F-4D97-AF65-F5344CB8AC3E}">
        <p14:creationId xmlns:p14="http://schemas.microsoft.com/office/powerpoint/2010/main" val="16150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1866900"/>
            <a:ext cx="10001039" cy="4203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fr-FR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Android </a:t>
            </a:r>
            <a:r>
              <a:rPr lang="fr-FR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fournit un support total du SGBD </a:t>
            </a:r>
            <a:r>
              <a:rPr lang="fr-FR" sz="2400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fr-FR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fr-FR" sz="24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fr-FR" sz="240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fr-F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une bibliothèque logicielle qui implémente un moteur de base de données SQL avec zéro-configuration, léger et sans dépendances 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externes.</a:t>
            </a:r>
          </a:p>
          <a:p>
            <a:pPr lvl="0" algn="just">
              <a:buSzPct val="25000"/>
            </a:pPr>
            <a:endParaRPr lang="fr-F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Toutes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de données créées dans une application seront accessibles par nom à travers toute cette application, mais pas de l’extérieur 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buSzPct val="25000"/>
            </a:pPr>
            <a:endParaRPr lang="fr-F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fr-F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SzPct val="25000"/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SzPct val="25000"/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SzPct val="25000"/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fr-F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7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</a:rPr>
              <a:t>Nous </a:t>
            </a:r>
            <a:r>
              <a:rPr lang="fr-FR" dirty="0">
                <a:solidFill>
                  <a:schemeClr val="dk1"/>
                </a:solidFill>
              </a:rPr>
              <a:t>utiliserons les classes suivantes pour créer une BD </a:t>
            </a:r>
            <a:r>
              <a:rPr lang="fr-FR" dirty="0" err="1">
                <a:solidFill>
                  <a:schemeClr val="dk1"/>
                </a:solidFill>
              </a:rPr>
              <a:t>SQLite</a:t>
            </a:r>
            <a:r>
              <a:rPr lang="fr-FR" dirty="0">
                <a:solidFill>
                  <a:schemeClr val="dk1"/>
                </a:solidFill>
              </a:rPr>
              <a:t> :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50000"/>
              <a:buFont typeface="Noto Symbol"/>
              <a:buChar char="∙"/>
            </a:pPr>
            <a:r>
              <a:rPr lang="fr-FR" b="1" u="sng" dirty="0" err="1">
                <a:solidFill>
                  <a:schemeClr val="hlink"/>
                </a:solidFill>
                <a:hlinkClick r:id="rId2"/>
              </a:rPr>
              <a:t>SQLiteOpenHelper</a:t>
            </a:r>
            <a:r>
              <a:rPr lang="fr-FR" dirty="0">
                <a:solidFill>
                  <a:schemeClr val="dk1"/>
                </a:solidFill>
              </a:rPr>
              <a:t> qui est une classe d’assistance pour gérer la création de bases de données et la gestion des versions.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50000"/>
              <a:buFont typeface="Noto Symbol"/>
              <a:buChar char="∙"/>
            </a:pPr>
            <a:r>
              <a:rPr lang="fr-FR" b="1" u="sng" dirty="0" err="1" smtClean="0">
                <a:solidFill>
                  <a:schemeClr val="hlink"/>
                </a:solidFill>
                <a:hlinkClick r:id="rId3"/>
              </a:rPr>
              <a:t>ContentValue</a:t>
            </a:r>
            <a:r>
              <a:rPr lang="fr-FR" b="1" u="sng" dirty="0" err="1" smtClean="0">
                <a:solidFill>
                  <a:schemeClr val="hlink"/>
                </a:solidFill>
              </a:rPr>
              <a:t>s</a:t>
            </a:r>
            <a:r>
              <a:rPr lang="fr-FR" dirty="0" smtClean="0">
                <a:solidFill>
                  <a:schemeClr val="dk1"/>
                </a:solidFill>
              </a:rPr>
              <a:t>, cette classe est utilisée pour stocker un ensemble de valeurs.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FF"/>
              </a:buClr>
              <a:buSzPct val="50000"/>
              <a:buFont typeface="Noto Symbol"/>
              <a:buChar char="∙"/>
            </a:pPr>
            <a:r>
              <a:rPr lang="fr-FR" b="1" u="sng" dirty="0" err="1" smtClean="0">
                <a:solidFill>
                  <a:schemeClr val="hlink"/>
                </a:solidFill>
                <a:hlinkClick r:id="rId4"/>
              </a:rPr>
              <a:t>Cursor</a:t>
            </a:r>
            <a:r>
              <a:rPr lang="fr-FR" dirty="0">
                <a:solidFill>
                  <a:schemeClr val="dk1"/>
                </a:solidFill>
              </a:rPr>
              <a:t> est une interface qui donne accès en lecture-écriture à l’ensemble des résultats retournés par une requête de base de données.</a:t>
            </a:r>
          </a:p>
          <a:p>
            <a:pPr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9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 txBox="1">
            <a:spLocks/>
          </p:cNvSpPr>
          <p:nvPr/>
        </p:nvSpPr>
        <p:spPr>
          <a:xfrm>
            <a:off x="2333313" y="1289158"/>
            <a:ext cx="7543800" cy="4077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ctr">
              <a:buSzPct val="25000"/>
            </a:pPr>
            <a:r>
              <a:rPr lang="fr-FR" sz="8625" smtClean="0"/>
              <a:t>Variables D’application</a:t>
            </a:r>
            <a:br>
              <a:rPr lang="fr-FR" sz="8625" smtClean="0"/>
            </a:br>
            <a:r>
              <a:rPr lang="fr-FR" sz="6600" i="1" smtClean="0"/>
              <a:t>(App Variables)</a:t>
            </a:r>
            <a:endParaRPr lang="fr-FR" sz="6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2041222"/>
            <a:ext cx="10001039" cy="35975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fr-FR" sz="2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Une variable d’application est une variable partagée par toute les classes d’une application elle est donc accessible partout dans un programme sans avoir été transmises préalablement en paramètres.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Etapes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1828800"/>
            <a:ext cx="10001039" cy="424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Etapes de création d’une variable d’application:</a:t>
            </a:r>
          </a:p>
          <a:p>
            <a:pPr lvl="0" algn="just">
              <a:buSzPct val="25000"/>
            </a:pPr>
            <a:endParaRPr lang="fr-F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fr-FR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Création d’une classe qui étend la classe Application:</a:t>
            </a:r>
          </a:p>
          <a:p>
            <a:pPr lvl="0" algn="just">
              <a:buSzPct val="25000"/>
            </a:pPr>
            <a:endParaRPr lang="fr-FR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base pour ceux qui ont besoin de maintenir l'état de l'application </a:t>
            </a: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globale.</a:t>
            </a:r>
          </a:p>
          <a:p>
            <a:pPr lvl="0" algn="just">
              <a:buSzPct val="25000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stocker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données, comme les variables globales qui doivent être accessibles à partir de plusieurs activités - parfois partout dans l'application. </a:t>
            </a:r>
            <a:endParaRPr lang="fr-F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4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Etapes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1828800"/>
            <a:ext cx="10001039" cy="424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endParaRPr lang="fr-F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4" y="2103212"/>
            <a:ext cx="5946775" cy="3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Etapes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1828800"/>
            <a:ext cx="10001039" cy="424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fr-FR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Déclarer la classe MyApp.java dans le </a:t>
            </a:r>
            <a:r>
              <a:rPr lang="fr-FR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</a:t>
            </a:r>
            <a:r>
              <a:rPr lang="fr-FR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algn="just">
              <a:buSzPct val="25000"/>
            </a:pPr>
            <a:endParaRPr lang="fr-FR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fr-FR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54349"/>
            <a:ext cx="6961187" cy="13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Etapes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1828800"/>
            <a:ext cx="10001039" cy="424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fr-FR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3.Utilisation de la variable d’application à travers une activité </a:t>
            </a:r>
            <a:r>
              <a:rPr lang="fr-FR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algn="just">
              <a:buSzPct val="25000"/>
            </a:pPr>
            <a:endParaRPr lang="fr-FR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fr-FR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" y="2669380"/>
            <a:ext cx="4591156" cy="256063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00" y="2552700"/>
            <a:ext cx="718068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fr-FR" sz="4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Etapes</a:t>
            </a:r>
            <a:endParaRPr lang="fr-FR"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097279" y="1828800"/>
            <a:ext cx="10001039" cy="424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endParaRPr lang="fr-FR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SzPct val="25000"/>
            </a:pPr>
            <a:endParaRPr lang="fr-FR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79" y="1825785"/>
            <a:ext cx="2942308" cy="469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65"/>
          <p:cNvPicPr preferRelativeResize="0"/>
          <p:nvPr/>
        </p:nvPicPr>
        <p:blipFill rotWithShape="1">
          <a:blip r:embed="rId4">
            <a:alphaModFix/>
          </a:blip>
          <a:srcRect t="3617" r="-85" b="88248"/>
          <a:stretch/>
        </p:blipFill>
        <p:spPr>
          <a:xfrm>
            <a:off x="6126478" y="2379117"/>
            <a:ext cx="5307903" cy="76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64"/>
          <p:cNvPicPr preferRelativeResize="0"/>
          <p:nvPr/>
        </p:nvPicPr>
        <p:blipFill rotWithShape="1">
          <a:blip r:embed="rId5">
            <a:alphaModFix/>
          </a:blip>
          <a:srcRect t="4067" b="88475"/>
          <a:stretch/>
        </p:blipFill>
        <p:spPr>
          <a:xfrm>
            <a:off x="6126478" y="3949699"/>
            <a:ext cx="5318835" cy="705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62"/>
          <p:cNvCxnSpPr/>
          <p:nvPr/>
        </p:nvCxnSpPr>
        <p:spPr>
          <a:xfrm flipV="1">
            <a:off x="1728819" y="2749936"/>
            <a:ext cx="4598692" cy="3436686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0" name="Shape 163"/>
          <p:cNvCxnSpPr/>
          <p:nvPr/>
        </p:nvCxnSpPr>
        <p:spPr>
          <a:xfrm flipV="1">
            <a:off x="3170161" y="4394200"/>
            <a:ext cx="3065539" cy="1943988"/>
          </a:xfrm>
          <a:prstGeom prst="straightConnector1">
            <a:avLst/>
          </a:prstGeom>
          <a:noFill/>
          <a:ln w="34925" cap="flat" cmpd="sng">
            <a:solidFill>
              <a:srgbClr val="00B050"/>
            </a:solidFill>
            <a:prstDash val="solid"/>
            <a:round/>
            <a:headEnd type="oval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51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 txBox="1">
            <a:spLocks/>
          </p:cNvSpPr>
          <p:nvPr/>
        </p:nvSpPr>
        <p:spPr>
          <a:xfrm>
            <a:off x="2295213" y="743058"/>
            <a:ext cx="7543800" cy="4077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 algn="ctr">
              <a:buSzPct val="25000"/>
            </a:pPr>
            <a:r>
              <a:rPr lang="fr-FR" sz="8625" dirty="0" err="1" smtClean="0"/>
              <a:t>Shared</a:t>
            </a:r>
            <a:r>
              <a:rPr lang="fr-FR" sz="8625" dirty="0" smtClean="0"/>
              <a:t> </a:t>
            </a:r>
            <a:r>
              <a:rPr lang="fr-FR" sz="8625" dirty="0" err="1" smtClean="0"/>
              <a:t>Preferences</a:t>
            </a:r>
            <a:endParaRPr lang="fr-FR" sz="6600" i="1" dirty="0"/>
          </a:p>
        </p:txBody>
      </p:sp>
    </p:spTree>
    <p:extLst>
      <p:ext uri="{BB962C8B-B14F-4D97-AF65-F5344CB8AC3E}">
        <p14:creationId xmlns:p14="http://schemas.microsoft.com/office/powerpoint/2010/main" val="30529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*Green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284</Words>
  <Application>Microsoft Office PowerPoint</Application>
  <PresentationFormat>Grand écran</PresentationFormat>
  <Paragraphs>53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Symbol</vt:lpstr>
      <vt:lpstr>Retrospect</vt:lpstr>
      <vt:lpstr>Persistance des données</vt:lpstr>
      <vt:lpstr>Présentation PowerPoint</vt:lpstr>
      <vt:lpstr>Définition</vt:lpstr>
      <vt:lpstr>Etapes</vt:lpstr>
      <vt:lpstr>Etapes</vt:lpstr>
      <vt:lpstr>Etapes</vt:lpstr>
      <vt:lpstr>Etapes</vt:lpstr>
      <vt:lpstr>Etapes</vt:lpstr>
      <vt:lpstr>Présentation PowerPoint</vt:lpstr>
      <vt:lpstr>Définition</vt:lpstr>
      <vt:lpstr>Définition</vt:lpstr>
      <vt:lpstr>Définition</vt:lpstr>
      <vt:lpstr>Définition</vt:lpstr>
      <vt:lpstr>Présentation PowerPoint</vt:lpstr>
      <vt:lpstr>Définition</vt:lpstr>
      <vt:lpstr>Définition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Sana</cp:lastModifiedBy>
  <cp:revision>136</cp:revision>
  <dcterms:modified xsi:type="dcterms:W3CDTF">2017-03-27T15:52:55Z</dcterms:modified>
</cp:coreProperties>
</file>