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0" r:id="rId4"/>
    <p:sldId id="274" r:id="rId5"/>
    <p:sldId id="275" r:id="rId6"/>
    <p:sldId id="276" r:id="rId7"/>
    <p:sldId id="261" r:id="rId8"/>
    <p:sldId id="273" r:id="rId9"/>
    <p:sldId id="277" r:id="rId10"/>
    <p:sldId id="279" r:id="rId11"/>
    <p:sldId id="278" r:id="rId12"/>
    <p:sldId id="280" r:id="rId13"/>
    <p:sldId id="266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>
        <p:scale>
          <a:sx n="78" d="100"/>
          <a:sy n="78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6284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13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qui est un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repose sur une idée de boite, c’est-à-dire que les conteneurs ou les widgets appartenant à ce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soit alignés en ligne horizontale ou verticale.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  <a:r>
              <a:rPr lang="fr-F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a comme principe de placer les éléments selon d’autres éléments du conteneur.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organisation matricielle des composants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single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63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39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93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40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qui est un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repose sur une idée de boite, c’est-à-dire que les conteneurs ou les widgets appartenant à ce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soit alignés en ligne horizontale ou verticale.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  <a:r>
              <a:rPr lang="fr-F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a comme principe de placer les éléments selon d’autres éléments du conteneur.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organisation matricielle des composants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single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15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36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qui est un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repose sur une idée de boite, c’est-à-dire que les conteneurs ou les widgets appartenant à ce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soit alignés en ligne horizontale ou verticale.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  <a:r>
              <a:rPr lang="fr-F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a comme principe de placer les éléments selon d’autres éléments du conteneur.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TableLayout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organisation matricielle des composants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single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8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4901376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22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1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15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251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6089714" y="1845734"/>
            <a:ext cx="5059993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22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1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15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251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04608" y="1846051"/>
            <a:ext cx="475487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952107" y="2582333"/>
            <a:ext cx="4907382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4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1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284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78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218705" y="1846051"/>
            <a:ext cx="4934988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089714" y="2582333"/>
            <a:ext cx="5063979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4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1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284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78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042213" y="-1244372"/>
            <a:ext cx="4023360" cy="10203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11500" b="0" i="0" u="none" strike="noStrike" cap="none" dirty="0" err="1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lang="fr-FR" sz="115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fr-FR" dirty="0"/>
              <a:t>20 Mars au 31 MARS 2017 						 SEANCE 2</a:t>
            </a:r>
          </a:p>
          <a:p>
            <a:r>
              <a:rPr lang="fr-FR" dirty="0"/>
              <a:t>716Solutions</a:t>
            </a:r>
          </a:p>
          <a:p>
            <a:r>
              <a:rPr lang="fr-FR" dirty="0"/>
              <a:t>A.U. 2016-2017</a:t>
            </a:r>
            <a:endParaRPr lang="fr-FR" dirty="0"/>
          </a:p>
        </p:txBody>
      </p:sp>
      <p:sp>
        <p:nvSpPr>
          <p:cNvPr id="109" name="Shape 109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fr-FR" sz="2400" dirty="0"/>
              <a:t>Formation Mobile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b="1" dirty="0" err="1" smtClean="0"/>
              <a:t>android:layout_gravity</a:t>
            </a:r>
            <a:r>
              <a:rPr lang="fr-FR" b="1" dirty="0" smtClean="0"/>
              <a:t> </a:t>
            </a:r>
            <a:r>
              <a:rPr lang="fr-FR" b="1" dirty="0"/>
              <a:t>:</a:t>
            </a:r>
            <a:endParaRPr lang="fr-FR" b="1" dirty="0"/>
          </a:p>
          <a:p>
            <a:pPr indent="0">
              <a:buNone/>
            </a:pPr>
            <a:r>
              <a:rPr lang="fr-FR" sz="1800" dirty="0"/>
              <a:t>Constante de gravité </a:t>
            </a:r>
            <a:r>
              <a:rPr lang="fr-FR" sz="1800" dirty="0" smtClean="0"/>
              <a:t>qu'un </a:t>
            </a:r>
            <a:r>
              <a:rPr lang="fr-FR" sz="1800" dirty="0"/>
              <a:t>enfant fournit à son parent. </a:t>
            </a:r>
            <a:endParaRPr lang="fr-FR" sz="1800" dirty="0" smtClean="0"/>
          </a:p>
          <a:p>
            <a:pPr indent="0">
              <a:buNone/>
            </a:pPr>
            <a:r>
              <a:rPr lang="fr-FR" sz="1800" dirty="0" smtClean="0"/>
              <a:t>Définit </a:t>
            </a:r>
            <a:r>
              <a:rPr lang="fr-FR" sz="1800" dirty="0"/>
              <a:t>la façon dont </a:t>
            </a:r>
            <a:r>
              <a:rPr lang="fr-FR" sz="1800" dirty="0" smtClean="0"/>
              <a:t>l’enfant </a:t>
            </a:r>
            <a:r>
              <a:rPr lang="fr-FR" sz="1800" dirty="0"/>
              <a:t>doit être </a:t>
            </a:r>
            <a:r>
              <a:rPr lang="fr-FR" sz="1800" dirty="0" smtClean="0"/>
              <a:t>positionné, </a:t>
            </a:r>
            <a:r>
              <a:rPr lang="fr-FR" sz="1800" dirty="0"/>
              <a:t>à la fois sur les axes X et Y, dans sa disposition jointe</a:t>
            </a:r>
            <a:r>
              <a:rPr lang="fr-FR" sz="1800" dirty="0" smtClean="0"/>
              <a:t>.</a:t>
            </a:r>
          </a:p>
          <a:p>
            <a:pPr indent="0">
              <a:buNone/>
            </a:pPr>
            <a:endParaRPr lang="fr-FR" sz="1800" dirty="0"/>
          </a:p>
          <a:p>
            <a:pPr indent="0">
              <a:buNone/>
            </a:pPr>
            <a:r>
              <a:rPr lang="fr-FR" sz="1800" dirty="0" smtClean="0"/>
              <a:t>Top, </a:t>
            </a:r>
            <a:r>
              <a:rPr lang="fr-FR" sz="1800" dirty="0" err="1" smtClean="0"/>
              <a:t>bottom,left</a:t>
            </a:r>
            <a:r>
              <a:rPr lang="fr-FR" sz="1800" dirty="0" smtClean="0"/>
              <a:t>, right</a:t>
            </a:r>
          </a:p>
          <a:p>
            <a:pPr indent="0">
              <a:buNone/>
            </a:pPr>
            <a:r>
              <a:rPr lang="fr-FR" sz="1800" dirty="0" smtClean="0"/>
              <a:t> </a:t>
            </a:r>
            <a:r>
              <a:rPr lang="fr-FR" sz="1800" dirty="0" err="1" smtClean="0"/>
              <a:t>center_vertical</a:t>
            </a:r>
            <a:r>
              <a:rPr lang="fr-FR" sz="1800" dirty="0"/>
              <a:t> </a:t>
            </a:r>
            <a:r>
              <a:rPr lang="fr-FR" sz="1800" dirty="0" smtClean="0"/>
              <a:t>: </a:t>
            </a:r>
            <a:r>
              <a:rPr lang="fr-FR" sz="1800" dirty="0"/>
              <a:t>Placez l'objet dans le centre vertical de son conteneur, sans changer sa taille</a:t>
            </a:r>
            <a:r>
              <a:rPr lang="fr-FR" sz="1800" dirty="0" smtClean="0"/>
              <a:t>.</a:t>
            </a:r>
          </a:p>
          <a:p>
            <a:pPr indent="0">
              <a:buNone/>
            </a:pPr>
            <a:r>
              <a:rPr lang="fr-FR" sz="1800" dirty="0" smtClean="0"/>
              <a:t> </a:t>
            </a:r>
            <a:r>
              <a:rPr lang="fr-FR" sz="1800" dirty="0" err="1" smtClean="0"/>
              <a:t>fill_horizontal</a:t>
            </a:r>
            <a:r>
              <a:rPr lang="fr-FR" sz="1800" dirty="0"/>
              <a:t> : Augmentez la taille horizontale de l'objet si nécessaire afin qu'il remplisse complètement son </a:t>
            </a:r>
            <a:r>
              <a:rPr lang="fr-FR" sz="1800" dirty="0" smtClean="0"/>
              <a:t>conteneur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pied de page 1"/>
          <p:cNvSpPr>
            <a:spLocks noGrp="1"/>
          </p:cNvSpPr>
          <p:nvPr/>
        </p:nvSpPr>
        <p:spPr>
          <a:xfrm>
            <a:off x="3566065" y="647214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" y="1845733"/>
            <a:ext cx="3122962" cy="452166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4162" y="2133315"/>
            <a:ext cx="8035967" cy="39305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&lt;LinearLayout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"http://schemas.android.com/apk/res/android"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"match_parent"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"match_parent"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android:paddingLeft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"16dp"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android:paddingRight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"16dp"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android:orientation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"vertical"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&lt;EditText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"match_parent"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"wrap_content"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android:hint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"@string/to"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&lt;EditText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"match_parent"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"wrap_content"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android:hint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"@string/subject"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&lt;EditText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"match_parent"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"0dp"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android:gravity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android:hint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"@string/message"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"100dp"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"wrap_content"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android:layout_gravity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"@string/send"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&lt;/LinearLayout&gt;</a:t>
            </a: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86" y="1737359"/>
            <a:ext cx="5933826" cy="50875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2" y="1955446"/>
            <a:ext cx="2807294" cy="486946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312" y="1955446"/>
            <a:ext cx="2924818" cy="48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097279" y="17725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10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097279" y="1737359"/>
            <a:ext cx="9905998" cy="261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vous permet de spécifier comment les vues enfants sont positionnées l'une par rapport à l'autre. </a:t>
            </a:r>
            <a:endParaRPr lang="fr-FR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de chaque vue peut être spécifiée par rapport aux éléments de frère ou par rapport au parent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SzPct val="25000"/>
            </a:pPr>
            <a:r>
              <a:rPr lang="fr-FR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C'est </a:t>
            </a:r>
            <a:r>
              <a:rPr lang="fr-F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 mise en page la plus souple, qui vous permet de positionner votre composant pour afficher dans n'importe où vous </a:t>
            </a:r>
            <a:r>
              <a:rPr lang="fr-FR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voulez.</a:t>
            </a:r>
          </a:p>
          <a:p>
            <a:pPr lvl="0">
              <a:buSzPct val="25000"/>
            </a:pPr>
            <a:endParaRPr lang="fr-FR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SzPct val="25000"/>
            </a:pPr>
            <a:endParaRPr lang="fr-FR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19" y="3188115"/>
            <a:ext cx="2476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sz="1800" dirty="0" smtClean="0"/>
              <a:t>En </a:t>
            </a:r>
            <a:r>
              <a:rPr lang="fr-FR" sz="1800" dirty="0"/>
              <a:t>utilisant </a:t>
            </a:r>
            <a:r>
              <a:rPr lang="fr-FR" sz="1800" dirty="0" err="1"/>
              <a:t>RelativeLayout</a:t>
            </a:r>
            <a:r>
              <a:rPr lang="fr-FR" sz="1800" dirty="0"/>
              <a:t>, vous pouvez aligner deux éléments par bordure droite, ou en faire un en dessous d'un autre, centré dans l'écran, centré à gauche, etc</a:t>
            </a:r>
            <a:r>
              <a:rPr lang="fr-FR" sz="1800" dirty="0" smtClean="0"/>
              <a:t>.</a:t>
            </a:r>
          </a:p>
          <a:p>
            <a:pPr indent="0">
              <a:buNone/>
            </a:pPr>
            <a:r>
              <a:rPr lang="fr-FR" sz="1800" dirty="0" smtClean="0"/>
              <a:t>Par </a:t>
            </a:r>
            <a:r>
              <a:rPr lang="fr-FR" sz="1800" dirty="0"/>
              <a:t>défaut, toutes les vues enfant sont dessinées en haut à gauche de la mise en </a:t>
            </a:r>
            <a:r>
              <a:rPr lang="fr-FR" sz="1800" dirty="0" smtClean="0"/>
              <a:t>page, </a:t>
            </a:r>
            <a:r>
              <a:rPr lang="fr-FR" sz="1800" dirty="0"/>
              <a:t>vous devez donc définir </a:t>
            </a:r>
            <a:r>
              <a:rPr lang="fr-FR" sz="1800" dirty="0" smtClean="0"/>
              <a:t>la </a:t>
            </a:r>
            <a:r>
              <a:rPr lang="fr-FR" sz="1800" dirty="0"/>
              <a:t>position de chaque vue à l'aide des différentes propriétés </a:t>
            </a:r>
            <a:r>
              <a:rPr lang="fr-FR" sz="1800" dirty="0" smtClean="0"/>
              <a:t>d'agencement.</a:t>
            </a:r>
          </a:p>
          <a:p>
            <a:pPr indent="0">
              <a:buNone/>
            </a:pPr>
            <a:r>
              <a:rPr lang="fr-FR" b="1" dirty="0" err="1" smtClean="0"/>
              <a:t>android:layout_above</a:t>
            </a:r>
            <a:r>
              <a:rPr lang="fr-FR" b="1" dirty="0" smtClean="0"/>
              <a:t> : </a:t>
            </a:r>
          </a:p>
          <a:p>
            <a:pPr indent="0">
              <a:buNone/>
            </a:pPr>
            <a:r>
              <a:rPr lang="fr-FR" sz="1800" dirty="0"/>
              <a:t>Positionne le bord inférieur de cette vue au-dessus de </a:t>
            </a:r>
            <a:r>
              <a:rPr lang="fr-FR" sz="1800" dirty="0" smtClean="0"/>
              <a:t>la vue </a:t>
            </a:r>
            <a:r>
              <a:rPr lang="fr-FR" sz="1800" dirty="0"/>
              <a:t>d'ancrage donné. Peut accueillir la marge inférieure de cette vue et la marge supérieure de la vue d'ancrage</a:t>
            </a:r>
            <a:r>
              <a:rPr lang="fr-FR" sz="1800" dirty="0" smtClean="0"/>
              <a:t>.</a:t>
            </a:r>
          </a:p>
          <a:p>
            <a:pPr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23" y="4015252"/>
            <a:ext cx="1705897" cy="2444533"/>
          </a:xfrm>
          <a:prstGeom prst="rect">
            <a:avLst/>
          </a:prstGeom>
        </p:spPr>
      </p:pic>
      <p:sp>
        <p:nvSpPr>
          <p:cNvPr id="6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b="1" dirty="0" err="1"/>
              <a:t>android:layout_below</a:t>
            </a:r>
            <a:r>
              <a:rPr lang="fr-FR" b="1" dirty="0"/>
              <a:t> </a:t>
            </a:r>
            <a:r>
              <a:rPr lang="fr-FR" b="1" dirty="0" smtClean="0"/>
              <a:t>: </a:t>
            </a:r>
          </a:p>
          <a:p>
            <a:pPr indent="0">
              <a:buNone/>
            </a:pPr>
            <a:r>
              <a:rPr lang="fr-FR" sz="1800" dirty="0"/>
              <a:t>Positionne le bord </a:t>
            </a:r>
            <a:r>
              <a:rPr lang="fr-FR" sz="1800" dirty="0" smtClean="0"/>
              <a:t>supérieur </a:t>
            </a:r>
            <a:r>
              <a:rPr lang="fr-FR" sz="1800" dirty="0"/>
              <a:t>de cette vue sous </a:t>
            </a:r>
            <a:r>
              <a:rPr lang="fr-FR" sz="1800" dirty="0" smtClean="0"/>
              <a:t>la vue d'ancrage donnée</a:t>
            </a:r>
          </a:p>
          <a:p>
            <a:pPr indent="0">
              <a:buNone/>
            </a:pPr>
            <a:r>
              <a:rPr lang="fr-FR" b="1" dirty="0" err="1" smtClean="0"/>
              <a:t>android:layout_toEndOf</a:t>
            </a:r>
            <a:r>
              <a:rPr lang="fr-FR" b="1" dirty="0" smtClean="0"/>
              <a:t> : </a:t>
            </a:r>
          </a:p>
          <a:p>
            <a:pPr indent="0">
              <a:buNone/>
            </a:pPr>
            <a:r>
              <a:rPr lang="fr-FR" sz="1800" dirty="0"/>
              <a:t>Positionne le bord de début de cette vue </a:t>
            </a:r>
            <a:r>
              <a:rPr lang="fr-FR" sz="1800" dirty="0" smtClean="0"/>
              <a:t>à </a:t>
            </a:r>
            <a:r>
              <a:rPr lang="fr-FR" sz="1800" dirty="0"/>
              <a:t>la fin de </a:t>
            </a:r>
            <a:r>
              <a:rPr lang="fr-FR" sz="1800" dirty="0" smtClean="0"/>
              <a:t>la vue d'ancrage donnée</a:t>
            </a:r>
          </a:p>
          <a:p>
            <a:pPr indent="0">
              <a:buNone/>
            </a:pPr>
            <a:r>
              <a:rPr lang="fr-FR" b="1" dirty="0" err="1" smtClean="0"/>
              <a:t>android:layout_toRightOf</a:t>
            </a:r>
            <a:r>
              <a:rPr lang="fr-FR" b="1" dirty="0" smtClean="0"/>
              <a:t> :</a:t>
            </a:r>
          </a:p>
          <a:p>
            <a:pPr indent="0">
              <a:buNone/>
            </a:pPr>
            <a:r>
              <a:rPr lang="fr-FR" sz="1800" dirty="0"/>
              <a:t>Positionne le bord gauche de cette vue vers la droite de </a:t>
            </a:r>
            <a:r>
              <a:rPr lang="fr-FR" sz="1800" dirty="0" smtClean="0"/>
              <a:t>vue d'ancrage donnée</a:t>
            </a:r>
          </a:p>
          <a:p>
            <a:pPr indent="0">
              <a:buNone/>
            </a:pPr>
            <a:r>
              <a:rPr lang="fr-FR" b="1" dirty="0" err="1" smtClean="0"/>
              <a:t>android:layout_alignBottom</a:t>
            </a:r>
            <a:r>
              <a:rPr lang="fr-FR" b="1" dirty="0" smtClean="0"/>
              <a:t> : </a:t>
            </a:r>
          </a:p>
          <a:p>
            <a:pPr indent="0">
              <a:buNone/>
            </a:pPr>
            <a:r>
              <a:rPr lang="fr-FR" sz="1800" dirty="0"/>
              <a:t>Rend le bord inférieur de cette vue correspondant au bord inférieur de </a:t>
            </a:r>
            <a:r>
              <a:rPr lang="fr-FR" sz="1800" dirty="0" smtClean="0"/>
              <a:t>la vue d'ancrage donnée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46" y="99463"/>
            <a:ext cx="7196535" cy="672544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3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" y="1845733"/>
            <a:ext cx="4352925" cy="34004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40" y="1364135"/>
            <a:ext cx="4086225" cy="48958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62" y="2261672"/>
            <a:ext cx="2847975" cy="2828925"/>
          </a:xfrm>
          <a:prstGeom prst="rect">
            <a:avLst/>
          </a:prstGeom>
        </p:spPr>
      </p:pic>
      <p:sp>
        <p:nvSpPr>
          <p:cNvPr id="8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173479" y="2534028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définissent 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structure visuelle pour une interface </a:t>
            </a: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utilisateur.</a:t>
            </a:r>
          </a:p>
        </p:txBody>
      </p:sp>
      <p:sp>
        <p:nvSpPr>
          <p:cNvPr id="133" name="Shape 133"/>
          <p:cNvSpPr/>
          <p:nvPr/>
        </p:nvSpPr>
        <p:spPr>
          <a:xfrm>
            <a:off x="1097279" y="3225785"/>
            <a:ext cx="39562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différents types de </a:t>
            </a:r>
            <a:r>
              <a:rPr lang="fr-FR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:</a:t>
            </a:r>
          </a:p>
        </p:txBody>
      </p:sp>
      <p:sp>
        <p:nvSpPr>
          <p:cNvPr id="142" name="Shape 142"/>
          <p:cNvSpPr/>
          <p:nvPr/>
        </p:nvSpPr>
        <p:spPr>
          <a:xfrm>
            <a:off x="1097279" y="2121154"/>
            <a:ext cx="14003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Layouts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052430"/>
            <a:ext cx="4219575" cy="1781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07" y="4023855"/>
            <a:ext cx="4286250" cy="1809750"/>
          </a:xfrm>
          <a:prstGeom prst="rect">
            <a:avLst/>
          </a:prstGeom>
        </p:spPr>
      </p:pic>
      <p:sp>
        <p:nvSpPr>
          <p:cNvPr id="18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Attribues 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849880" y="2109514"/>
            <a:ext cx="83057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 les widgets y compris les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layouts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doivent fournir une taille (hauteur et largeur). Donc ils doivent définir les deux propriétés:</a:t>
            </a:r>
          </a:p>
        </p:txBody>
      </p:sp>
      <p:sp>
        <p:nvSpPr>
          <p:cNvPr id="151" name="Shape 151"/>
          <p:cNvSpPr/>
          <p:nvPr/>
        </p:nvSpPr>
        <p:spPr>
          <a:xfrm>
            <a:off x="2849880" y="5297619"/>
            <a:ext cx="7391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ID aura une référence dans le fichier R.JAVA à partir de laquelle nous pourrions l'appeler dans les fichiers de type Activity.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1179823" y="1700676"/>
            <a:ext cx="1670056" cy="1678804"/>
            <a:chOff x="1402079" y="1700676"/>
            <a:chExt cx="1670056" cy="1678804"/>
          </a:xfrm>
        </p:grpSpPr>
        <p:sp>
          <p:nvSpPr>
            <p:cNvPr id="153" name="Shape 153"/>
            <p:cNvSpPr/>
            <p:nvPr/>
          </p:nvSpPr>
          <p:spPr>
            <a:xfrm>
              <a:off x="1402079" y="2179151"/>
              <a:ext cx="1234440" cy="1200329"/>
            </a:xfrm>
            <a:prstGeom prst="rect">
              <a:avLst/>
            </a:prstGeom>
            <a:gradFill>
              <a:gsLst>
                <a:gs pos="0">
                  <a:srgbClr val="BCDE93"/>
                </a:gs>
                <a:gs pos="45000">
                  <a:srgbClr val="C8E5A5"/>
                </a:gs>
                <a:gs pos="100000">
                  <a:srgbClr val="D0EDA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2743200" y="2222389"/>
              <a:ext cx="0" cy="115709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1402079" y="2070008"/>
              <a:ext cx="123444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1878075" y="1700676"/>
              <a:ext cx="2824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2743200" y="2616268"/>
              <a:ext cx="328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849880" y="3566426"/>
            <a:ext cx="82090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de pouvoir référencer le positionnement d’un élément par rapport à un autre, vous disposez d’un moyen simple et efficace, il s’agit des identificateurs (ID). Donc voilà comment vous pouvez utiliser un ID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9" name="Shape 159"/>
          <p:cNvSpPr/>
          <p:nvPr/>
        </p:nvSpPr>
        <p:spPr>
          <a:xfrm>
            <a:off x="1179824" y="3648126"/>
            <a:ext cx="1234440" cy="1200329"/>
          </a:xfrm>
          <a:prstGeom prst="rect">
            <a:avLst/>
          </a:prstGeom>
          <a:gradFill>
            <a:gsLst>
              <a:gs pos="0">
                <a:srgbClr val="BCDE93"/>
              </a:gs>
              <a:gs pos="45000">
                <a:srgbClr val="C8E5A5"/>
              </a:gs>
              <a:gs pos="100000">
                <a:srgbClr val="D0EDAB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</p:txBody>
      </p:sp>
      <p:sp>
        <p:nvSpPr>
          <p:cNvPr id="160" name="Shape 160"/>
          <p:cNvSpPr/>
          <p:nvPr/>
        </p:nvSpPr>
        <p:spPr>
          <a:xfrm>
            <a:off x="1417820" y="5122417"/>
            <a:ext cx="758446" cy="996734"/>
          </a:xfrm>
          <a:prstGeom prst="foldedCorner">
            <a:avLst>
              <a:gd name="adj" fmla="val 18676"/>
            </a:avLst>
          </a:prstGeom>
          <a:gradFill>
            <a:gsLst>
              <a:gs pos="0">
                <a:srgbClr val="BCDE93"/>
              </a:gs>
              <a:gs pos="45000">
                <a:srgbClr val="C8E5A5"/>
              </a:gs>
              <a:gs pos="100000">
                <a:srgbClr val="D0EDAB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R.java</a:t>
            </a:r>
          </a:p>
        </p:txBody>
      </p:sp>
      <p:sp>
        <p:nvSpPr>
          <p:cNvPr id="161" name="Shape 161"/>
          <p:cNvSpPr/>
          <p:nvPr/>
        </p:nvSpPr>
        <p:spPr>
          <a:xfrm>
            <a:off x="4265051" y="444358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Déclaration d’un élément : </a:t>
            </a:r>
            <a:r>
              <a:rPr lang="fr-FR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android:id</a:t>
            </a:r>
            <a:r>
              <a:rPr lang="fr-FR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 “@+id/</a:t>
            </a:r>
            <a:r>
              <a:rPr lang="fr-FR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idElem</a:t>
            </a:r>
            <a:r>
              <a:rPr lang="fr-FR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002779" y="2369576"/>
            <a:ext cx="374014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android:layout_width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android:layout_height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Espace réservé du pied de page 1"/>
          <p:cNvSpPr>
            <a:spLocks noGrp="1"/>
          </p:cNvSpPr>
          <p:nvPr/>
        </p:nvSpPr>
        <p:spPr>
          <a:xfrm>
            <a:off x="3606221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Attribues 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Espace réservé du pied de page 1"/>
          <p:cNvSpPr>
            <a:spLocks noGrp="1"/>
          </p:cNvSpPr>
          <p:nvPr/>
        </p:nvSpPr>
        <p:spPr>
          <a:xfrm>
            <a:off x="3606221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0" y="1985806"/>
            <a:ext cx="3634200" cy="3904255"/>
          </a:xfrm>
          <a:prstGeom prst="rect">
            <a:avLst/>
          </a:prstGeom>
        </p:spPr>
      </p:pic>
      <p:sp>
        <p:nvSpPr>
          <p:cNvPr id="19" name="Shape 150"/>
          <p:cNvSpPr/>
          <p:nvPr/>
        </p:nvSpPr>
        <p:spPr>
          <a:xfrm>
            <a:off x="4040660" y="2019991"/>
            <a:ext cx="7003807" cy="574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l'espace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supplémentaire entourant l'extérieur d'une vue, sorte de comme une barrière invisible autour de la vue.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0"/>
          <p:cNvSpPr/>
          <p:nvPr/>
        </p:nvSpPr>
        <p:spPr>
          <a:xfrm>
            <a:off x="4040660" y="3528415"/>
            <a:ext cx="6077052" cy="1140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l'espace supplémentaire à l'intérieur d'une vue; Entre le contenu de la vue et sa frontière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50"/>
          <p:cNvSpPr/>
          <p:nvPr/>
        </p:nvSpPr>
        <p:spPr>
          <a:xfrm>
            <a:off x="4139514" y="2672750"/>
            <a:ext cx="6904953" cy="7417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android:layout_marginTop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android:layout_marginBottom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android:layout_marginLeft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android:layout_marginRight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" name="Shape 150"/>
          <p:cNvSpPr/>
          <p:nvPr/>
        </p:nvSpPr>
        <p:spPr>
          <a:xfrm>
            <a:off x="4218596" y="4116873"/>
            <a:ext cx="6077052" cy="1140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android:paddingLeft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android:paddingRight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android:paddingTop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android:paddingBottom</a:t>
            </a:r>
            <a:r>
              <a:rPr lang="fr-F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4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b="1" dirty="0" err="1" smtClean="0"/>
              <a:t>android:layout_height</a:t>
            </a:r>
            <a:r>
              <a:rPr lang="fr-FR" b="1" dirty="0"/>
              <a:t> : </a:t>
            </a:r>
            <a:r>
              <a:rPr lang="fr-FR" sz="1800" dirty="0"/>
              <a:t>C'est la hauteur </a:t>
            </a:r>
            <a:r>
              <a:rPr lang="fr-FR" sz="1800" dirty="0" smtClean="0"/>
              <a:t>du </a:t>
            </a:r>
            <a:r>
              <a:rPr lang="fr-FR" sz="1800" dirty="0" err="1" smtClean="0"/>
              <a:t>layout</a:t>
            </a:r>
            <a:r>
              <a:rPr lang="fr-FR" sz="1800" dirty="0" smtClean="0"/>
              <a:t> </a:t>
            </a:r>
          </a:p>
          <a:p>
            <a:pPr indent="0">
              <a:buNone/>
            </a:pPr>
            <a:r>
              <a:rPr lang="fr-FR" sz="1800" dirty="0" smtClean="0"/>
              <a:t> </a:t>
            </a:r>
            <a:r>
              <a:rPr lang="fr-FR" b="1" dirty="0" err="1" smtClean="0"/>
              <a:t>android:layout_width</a:t>
            </a:r>
            <a:r>
              <a:rPr lang="fr-FR" b="1" dirty="0" smtClean="0"/>
              <a:t> </a:t>
            </a:r>
            <a:r>
              <a:rPr lang="fr-FR" b="1" dirty="0"/>
              <a:t>: </a:t>
            </a:r>
            <a:r>
              <a:rPr lang="fr-FR" sz="1800" dirty="0"/>
              <a:t>C'est la largeur </a:t>
            </a:r>
            <a:r>
              <a:rPr lang="fr-FR" sz="1800" dirty="0" smtClean="0"/>
              <a:t>du </a:t>
            </a:r>
            <a:r>
              <a:rPr lang="fr-FR" sz="1800" dirty="0" err="1" smtClean="0"/>
              <a:t>layout</a:t>
            </a:r>
            <a:endParaRPr lang="fr-FR" sz="1800" dirty="0" smtClean="0"/>
          </a:p>
          <a:p>
            <a:pPr indent="0">
              <a:buNone/>
            </a:pPr>
            <a:endParaRPr lang="fr-FR" sz="1800" dirty="0"/>
          </a:p>
          <a:p>
            <a:pPr indent="0">
              <a:buNone/>
            </a:pPr>
            <a:r>
              <a:rPr lang="fr-FR" b="1" i="1" dirty="0" smtClean="0"/>
              <a:t>Constantes: </a:t>
            </a:r>
          </a:p>
          <a:p>
            <a:r>
              <a:rPr lang="fr-FR" sz="1800" dirty="0"/>
              <a:t> </a:t>
            </a:r>
            <a:r>
              <a:rPr lang="fr-FR" sz="1800" dirty="0" smtClean="0"/>
              <a:t> </a:t>
            </a:r>
            <a:r>
              <a:rPr lang="fr-FR" sz="1800" dirty="0" err="1" smtClean="0"/>
              <a:t>Match_Parent</a:t>
            </a:r>
            <a:r>
              <a:rPr lang="fr-FR" sz="1800" dirty="0" smtClean="0"/>
              <a:t> : </a:t>
            </a:r>
            <a:r>
              <a:rPr lang="fr-FR" sz="1800" dirty="0"/>
              <a:t>signifie que la vue </a:t>
            </a:r>
            <a:r>
              <a:rPr lang="fr-FR" sz="1800" dirty="0" smtClean="0"/>
              <a:t>peut être </a:t>
            </a:r>
            <a:r>
              <a:rPr lang="fr-FR" sz="1800" dirty="0"/>
              <a:t>aussi grande que son parent </a:t>
            </a:r>
            <a:r>
              <a:rPr lang="fr-FR" sz="1800" dirty="0" smtClean="0"/>
              <a:t>moins </a:t>
            </a:r>
            <a:r>
              <a:rPr lang="fr-FR" sz="1800" dirty="0"/>
              <a:t>le </a:t>
            </a:r>
            <a:r>
              <a:rPr lang="fr-FR" sz="1800" dirty="0" err="1" smtClean="0"/>
              <a:t>padding</a:t>
            </a:r>
            <a:r>
              <a:rPr lang="fr-FR" sz="1800" dirty="0" smtClean="0"/>
              <a:t> du parent</a:t>
            </a:r>
          </a:p>
          <a:p>
            <a:r>
              <a:rPr lang="fr-FR" sz="1800" dirty="0" smtClean="0"/>
              <a:t>  </a:t>
            </a:r>
            <a:r>
              <a:rPr lang="fr-FR" sz="1800" dirty="0" err="1" smtClean="0"/>
              <a:t>Wrap_Content</a:t>
            </a:r>
            <a:r>
              <a:rPr lang="fr-FR" sz="1800" dirty="0" smtClean="0"/>
              <a:t> </a:t>
            </a:r>
            <a:r>
              <a:rPr lang="fr-FR" sz="1800" dirty="0"/>
              <a:t>: </a:t>
            </a:r>
            <a:r>
              <a:rPr lang="fr-FR" sz="1800" dirty="0" smtClean="0"/>
              <a:t>signifie </a:t>
            </a:r>
            <a:r>
              <a:rPr lang="fr-FR" sz="1800" dirty="0"/>
              <a:t>que la vue </a:t>
            </a:r>
            <a:r>
              <a:rPr lang="fr-FR" sz="1800" dirty="0" smtClean="0"/>
              <a:t>peut être </a:t>
            </a:r>
            <a:r>
              <a:rPr lang="fr-FR" sz="1800" dirty="0"/>
              <a:t>juste assez grande pour s'adapter à son propre contenu interne, en tenant compte de son propre </a:t>
            </a:r>
            <a:r>
              <a:rPr lang="fr-FR" sz="1800" dirty="0" err="1" smtClean="0"/>
              <a:t>padding</a:t>
            </a:r>
            <a:endParaRPr lang="fr-FR" sz="1800" dirty="0" smtClean="0"/>
          </a:p>
          <a:p>
            <a:pPr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8" y="2205424"/>
            <a:ext cx="5278593" cy="38123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41" y="2141864"/>
            <a:ext cx="5821355" cy="3875877"/>
          </a:xfrm>
          <a:prstGeom prst="rect">
            <a:avLst/>
          </a:prstGeom>
        </p:spPr>
      </p:pic>
      <p:sp>
        <p:nvSpPr>
          <p:cNvPr id="9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097279" y="17582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10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097279" y="1737359"/>
            <a:ext cx="9905998" cy="261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repose sur une idée de boite, c’est-à-dire que les conteneurs ou les widgets appartenant à ce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soit alignés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selon une orientation horizontale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verticale.</a:t>
            </a:r>
          </a:p>
          <a:p>
            <a:pPr lvl="0">
              <a:buSzPct val="25000"/>
            </a:pP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L’attribut utilisé pour préciser cette orientation est </a:t>
            </a:r>
          </a:p>
          <a:p>
            <a:pPr lvl="0">
              <a:buSzPct val="25000"/>
            </a:pP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lui donner deux orientations:</a:t>
            </a:r>
          </a:p>
          <a:p>
            <a:pPr lvl="0">
              <a:buSzPct val="25000"/>
            </a:pPr>
            <a:r>
              <a:rPr lang="fr-F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vertical : pour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que les composants soient placés de haut en bas (en colonne) </a:t>
            </a:r>
            <a:endParaRPr lang="fr-F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ct val="25000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fr-FR" sz="1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horizontal</a:t>
            </a:r>
            <a:r>
              <a:rPr lang="fr-FR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: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pour que les composants soient placés de gauche à droite (en ligne)</a:t>
            </a:r>
            <a:endParaRPr lang="fr-FR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2360141"/>
            <a:ext cx="1684460" cy="2817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22" y="3546300"/>
            <a:ext cx="6489515" cy="2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b="1" dirty="0" err="1"/>
              <a:t>android:layout_weight</a:t>
            </a:r>
            <a:r>
              <a:rPr lang="fr-FR" b="1" dirty="0"/>
              <a:t> :</a:t>
            </a:r>
            <a:endParaRPr lang="fr-FR" b="1" dirty="0"/>
          </a:p>
          <a:p>
            <a:pPr indent="0">
              <a:buNone/>
            </a:pPr>
            <a:r>
              <a:rPr lang="fr-FR" sz="1800" dirty="0" err="1" smtClean="0"/>
              <a:t>LinearLayout</a:t>
            </a:r>
            <a:r>
              <a:rPr lang="fr-FR" sz="1800" dirty="0" smtClean="0"/>
              <a:t> </a:t>
            </a:r>
            <a:r>
              <a:rPr lang="fr-FR" sz="1800" dirty="0"/>
              <a:t>prend également en charge l'attribution d'un poids à chaque </a:t>
            </a:r>
            <a:r>
              <a:rPr lang="fr-FR" sz="1800" dirty="0" smtClean="0"/>
              <a:t>enfant.</a:t>
            </a:r>
          </a:p>
          <a:p>
            <a:pPr indent="0">
              <a:buNone/>
            </a:pPr>
            <a:r>
              <a:rPr lang="fr-FR" sz="1800" dirty="0" smtClean="0"/>
              <a:t>Cet </a:t>
            </a:r>
            <a:r>
              <a:rPr lang="fr-FR" sz="1800" dirty="0"/>
              <a:t>attribut attribue une valeur d'importance à une vue en termes de la quantité d'espace qu'elle doit occuper sur l'écran</a:t>
            </a:r>
            <a:r>
              <a:rPr lang="fr-FR" sz="1800" dirty="0" smtClean="0"/>
              <a:t>.</a:t>
            </a:r>
          </a:p>
          <a:p>
            <a:pPr indent="0">
              <a:buNone/>
            </a:pPr>
            <a:r>
              <a:rPr lang="fr-FR" sz="1800" dirty="0" smtClean="0"/>
              <a:t> </a:t>
            </a:r>
            <a:r>
              <a:rPr lang="fr-FR" sz="1800" dirty="0"/>
              <a:t>Une valeur de poids plus importante permet de se développer pour remplir tout espace restant dans la vue parent. </a:t>
            </a:r>
            <a:endParaRPr lang="fr-FR" sz="1800" dirty="0" smtClean="0"/>
          </a:p>
          <a:p>
            <a:pPr indent="0">
              <a:buNone/>
            </a:pPr>
            <a:r>
              <a:rPr lang="fr-FR" sz="1800" dirty="0" smtClean="0"/>
              <a:t>Les </a:t>
            </a:r>
            <a:r>
              <a:rPr lang="fr-FR" sz="1800" dirty="0"/>
              <a:t>vues d'enfant peuvent spécifier une valeur de poids, puis tout espace restant dans le groupe de vue est affecté aux enfants dans la proportion de leur poids déclaré. </a:t>
            </a:r>
            <a:endParaRPr lang="fr-FR" sz="1800" dirty="0" smtClean="0"/>
          </a:p>
          <a:p>
            <a:pPr indent="0">
              <a:buNone/>
            </a:pPr>
            <a:r>
              <a:rPr lang="fr-FR" sz="1800" dirty="0" smtClean="0"/>
              <a:t>Le </a:t>
            </a:r>
            <a:r>
              <a:rPr lang="fr-FR" sz="1800" dirty="0"/>
              <a:t>poids par défaut est zéro.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pied de page 1"/>
          <p:cNvSpPr>
            <a:spLocks noGrp="1"/>
          </p:cNvSpPr>
          <p:nvPr/>
        </p:nvSpPr>
        <p:spPr>
          <a:xfrm>
            <a:off x="356606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716Solutions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*Green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1014</Words>
  <Application>Microsoft Office PowerPoint</Application>
  <PresentationFormat>Grand écran</PresentationFormat>
  <Paragraphs>134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Retrospect</vt:lpstr>
      <vt:lpstr>Layout</vt:lpstr>
      <vt:lpstr>Définition</vt:lpstr>
      <vt:lpstr>Attribues </vt:lpstr>
      <vt:lpstr>Attribues </vt:lpstr>
      <vt:lpstr>Attribues</vt:lpstr>
      <vt:lpstr>Attribues</vt:lpstr>
      <vt:lpstr>LinearLayout</vt:lpstr>
      <vt:lpstr>Définition</vt:lpstr>
      <vt:lpstr>Attribues</vt:lpstr>
      <vt:lpstr>Attribues</vt:lpstr>
      <vt:lpstr>Attribues</vt:lpstr>
      <vt:lpstr>Exemple</vt:lpstr>
      <vt:lpstr>RelativeLayout</vt:lpstr>
      <vt:lpstr>Définition</vt:lpstr>
      <vt:lpstr>Attribues</vt:lpstr>
      <vt:lpstr>Attribues</vt:lpstr>
      <vt:lpstr>Exemple</vt:lpstr>
      <vt:lpstr>Exemple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Sana</cp:lastModifiedBy>
  <cp:revision>157</cp:revision>
  <dcterms:modified xsi:type="dcterms:W3CDTF">2017-03-21T12:14:23Z</dcterms:modified>
</cp:coreProperties>
</file>