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23" r:id="rId2"/>
  </p:sldMasterIdLst>
  <p:notesMasterIdLst>
    <p:notesMasterId r:id="rId30"/>
  </p:notesMasterIdLst>
  <p:handoutMasterIdLst>
    <p:handoutMasterId r:id="rId31"/>
  </p:handoutMasterIdLst>
  <p:sldIdLst>
    <p:sldId id="258" r:id="rId3"/>
    <p:sldId id="366" r:id="rId4"/>
    <p:sldId id="380" r:id="rId5"/>
    <p:sldId id="381" r:id="rId6"/>
    <p:sldId id="387" r:id="rId7"/>
    <p:sldId id="417" r:id="rId8"/>
    <p:sldId id="386" r:id="rId9"/>
    <p:sldId id="385" r:id="rId10"/>
    <p:sldId id="418" r:id="rId11"/>
    <p:sldId id="419" r:id="rId12"/>
    <p:sldId id="388" r:id="rId13"/>
    <p:sldId id="390" r:id="rId14"/>
    <p:sldId id="408" r:id="rId15"/>
    <p:sldId id="407" r:id="rId16"/>
    <p:sldId id="420" r:id="rId17"/>
    <p:sldId id="392" r:id="rId18"/>
    <p:sldId id="393" r:id="rId19"/>
    <p:sldId id="409" r:id="rId20"/>
    <p:sldId id="410" r:id="rId21"/>
    <p:sldId id="394" r:id="rId22"/>
    <p:sldId id="411" r:id="rId23"/>
    <p:sldId id="412" r:id="rId24"/>
    <p:sldId id="413" r:id="rId25"/>
    <p:sldId id="414" r:id="rId26"/>
    <p:sldId id="415" r:id="rId27"/>
    <p:sldId id="416" r:id="rId28"/>
    <p:sldId id="397" r:id="rId29"/>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Times New Roman" pitchFamily="18" charset="0"/>
        <a:ea typeface="+mn-ea"/>
        <a:cs typeface="+mn-cs"/>
      </a:defRPr>
    </a:lvl1pPr>
    <a:lvl2pPr marL="457200" algn="l" rtl="0" fontAlgn="base">
      <a:spcBef>
        <a:spcPct val="0"/>
      </a:spcBef>
      <a:spcAft>
        <a:spcPct val="0"/>
      </a:spcAft>
      <a:defRPr sz="2200" kern="1200">
        <a:solidFill>
          <a:schemeClr val="tx1"/>
        </a:solidFill>
        <a:latin typeface="Times New Roman" pitchFamily="18" charset="0"/>
        <a:ea typeface="+mn-ea"/>
        <a:cs typeface="+mn-cs"/>
      </a:defRPr>
    </a:lvl2pPr>
    <a:lvl3pPr marL="914400" algn="l" rtl="0" fontAlgn="base">
      <a:spcBef>
        <a:spcPct val="0"/>
      </a:spcBef>
      <a:spcAft>
        <a:spcPct val="0"/>
      </a:spcAft>
      <a:defRPr sz="2200" kern="1200">
        <a:solidFill>
          <a:schemeClr val="tx1"/>
        </a:solidFill>
        <a:latin typeface="Times New Roman" pitchFamily="18" charset="0"/>
        <a:ea typeface="+mn-ea"/>
        <a:cs typeface="+mn-cs"/>
      </a:defRPr>
    </a:lvl3pPr>
    <a:lvl4pPr marL="1371600" algn="l" rtl="0" fontAlgn="base">
      <a:spcBef>
        <a:spcPct val="0"/>
      </a:spcBef>
      <a:spcAft>
        <a:spcPct val="0"/>
      </a:spcAft>
      <a:defRPr sz="2200" kern="1200">
        <a:solidFill>
          <a:schemeClr val="tx1"/>
        </a:solidFill>
        <a:latin typeface="Times New Roman" pitchFamily="18" charset="0"/>
        <a:ea typeface="+mn-ea"/>
        <a:cs typeface="+mn-cs"/>
      </a:defRPr>
    </a:lvl4pPr>
    <a:lvl5pPr marL="1828800" algn="l" rtl="0" fontAlgn="base">
      <a:spcBef>
        <a:spcPct val="0"/>
      </a:spcBef>
      <a:spcAft>
        <a:spcPct val="0"/>
      </a:spcAft>
      <a:defRPr sz="2200" kern="1200">
        <a:solidFill>
          <a:schemeClr val="tx1"/>
        </a:solidFill>
        <a:latin typeface="Times New Roman" pitchFamily="18" charset="0"/>
        <a:ea typeface="+mn-ea"/>
        <a:cs typeface="+mn-cs"/>
      </a:defRPr>
    </a:lvl5pPr>
    <a:lvl6pPr marL="2286000" algn="l" defTabSz="914400" rtl="0" eaLnBrk="1" latinLnBrk="0" hangingPunct="1">
      <a:defRPr sz="2200" kern="1200">
        <a:solidFill>
          <a:schemeClr val="tx1"/>
        </a:solidFill>
        <a:latin typeface="Times New Roman" pitchFamily="18" charset="0"/>
        <a:ea typeface="+mn-ea"/>
        <a:cs typeface="+mn-cs"/>
      </a:defRPr>
    </a:lvl6pPr>
    <a:lvl7pPr marL="2743200" algn="l" defTabSz="914400" rtl="0" eaLnBrk="1" latinLnBrk="0" hangingPunct="1">
      <a:defRPr sz="2200" kern="1200">
        <a:solidFill>
          <a:schemeClr val="tx1"/>
        </a:solidFill>
        <a:latin typeface="Times New Roman" pitchFamily="18" charset="0"/>
        <a:ea typeface="+mn-ea"/>
        <a:cs typeface="+mn-cs"/>
      </a:defRPr>
    </a:lvl7pPr>
    <a:lvl8pPr marL="3200400" algn="l" defTabSz="914400" rtl="0" eaLnBrk="1" latinLnBrk="0" hangingPunct="1">
      <a:defRPr sz="2200" kern="1200">
        <a:solidFill>
          <a:schemeClr val="tx1"/>
        </a:solidFill>
        <a:latin typeface="Times New Roman" pitchFamily="18" charset="0"/>
        <a:ea typeface="+mn-ea"/>
        <a:cs typeface="+mn-cs"/>
      </a:defRPr>
    </a:lvl8pPr>
    <a:lvl9pPr marL="3657600" algn="l" defTabSz="914400" rtl="0" eaLnBrk="1" latinLnBrk="0" hangingPunct="1">
      <a:defRPr sz="2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610" autoAdjust="0"/>
  </p:normalViewPr>
  <p:slideViewPr>
    <p:cSldViewPr>
      <p:cViewPr varScale="1">
        <p:scale>
          <a:sx n="67" d="100"/>
          <a:sy n="67" d="100"/>
        </p:scale>
        <p:origin x="123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56"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Lennon" userId="S::plennon@ait.ie::8d876eb4-52e3-454c-98fe-594620466e08" providerId="AD" clId="Web-{695EB55C-3787-4B06-829C-1C39FFA8F6FA}"/>
    <pc:docChg chg="delSld modSld">
      <pc:chgData name="Paul Lennon" userId="S::plennon@ait.ie::8d876eb4-52e3-454c-98fe-594620466e08" providerId="AD" clId="Web-{695EB55C-3787-4B06-829C-1C39FFA8F6FA}" dt="2018-04-17T08:09:00.811" v="48"/>
      <pc:docMkLst>
        <pc:docMk/>
      </pc:docMkLst>
      <pc:sldChg chg="del">
        <pc:chgData name="Paul Lennon" userId="S::plennon@ait.ie::8d876eb4-52e3-454c-98fe-594620466e08" providerId="AD" clId="Web-{695EB55C-3787-4B06-829C-1C39FFA8F6FA}" dt="2018-04-17T08:06:45.548" v="38"/>
        <pc:sldMkLst>
          <pc:docMk/>
          <pc:sldMk cId="1857668140" sldId="267"/>
        </pc:sldMkLst>
      </pc:sldChg>
      <pc:sldChg chg="del">
        <pc:chgData name="Paul Lennon" userId="S::plennon@ait.ie::8d876eb4-52e3-454c-98fe-594620466e08" providerId="AD" clId="Web-{695EB55C-3787-4B06-829C-1C39FFA8F6FA}" dt="2018-04-17T08:06:46.532" v="39"/>
        <pc:sldMkLst>
          <pc:docMk/>
          <pc:sldMk cId="2458059779" sldId="268"/>
        </pc:sldMkLst>
      </pc:sldChg>
      <pc:sldChg chg="mod modShow">
        <pc:chgData name="Paul Lennon" userId="S::plennon@ait.ie::8d876eb4-52e3-454c-98fe-594620466e08" providerId="AD" clId="Web-{695EB55C-3787-4B06-829C-1C39FFA8F6FA}" dt="2018-04-17T08:07:55.687" v="40"/>
        <pc:sldMkLst>
          <pc:docMk/>
          <pc:sldMk cId="3940188029" sldId="275"/>
        </pc:sldMkLst>
      </pc:sldChg>
      <pc:sldChg chg="mod modShow">
        <pc:chgData name="Paul Lennon" userId="S::plennon@ait.ie::8d876eb4-52e3-454c-98fe-594620466e08" providerId="AD" clId="Web-{695EB55C-3787-4B06-829C-1C39FFA8F6FA}" dt="2018-04-17T08:07:55.781" v="41"/>
        <pc:sldMkLst>
          <pc:docMk/>
          <pc:sldMk cId="1784261791" sldId="276"/>
        </pc:sldMkLst>
      </pc:sldChg>
      <pc:sldChg chg="mod modShow">
        <pc:chgData name="Paul Lennon" userId="S::plennon@ait.ie::8d876eb4-52e3-454c-98fe-594620466e08" providerId="AD" clId="Web-{695EB55C-3787-4B06-829C-1C39FFA8F6FA}" dt="2018-04-17T08:07:55.859" v="42"/>
        <pc:sldMkLst>
          <pc:docMk/>
          <pc:sldMk cId="852905192" sldId="277"/>
        </pc:sldMkLst>
      </pc:sldChg>
      <pc:sldChg chg="mod modShow">
        <pc:chgData name="Paul Lennon" userId="S::plennon@ait.ie::8d876eb4-52e3-454c-98fe-594620466e08" providerId="AD" clId="Web-{695EB55C-3787-4B06-829C-1C39FFA8F6FA}" dt="2018-04-17T08:07:55.968" v="43"/>
        <pc:sldMkLst>
          <pc:docMk/>
          <pc:sldMk cId="734486109" sldId="278"/>
        </pc:sldMkLst>
      </pc:sldChg>
      <pc:sldChg chg="mod modShow">
        <pc:chgData name="Paul Lennon" userId="S::plennon@ait.ie::8d876eb4-52e3-454c-98fe-594620466e08" providerId="AD" clId="Web-{695EB55C-3787-4B06-829C-1C39FFA8F6FA}" dt="2018-04-17T08:09:00.811" v="48"/>
        <pc:sldMkLst>
          <pc:docMk/>
          <pc:sldMk cId="1607798343" sldId="295"/>
        </pc:sldMkLst>
      </pc:sldChg>
      <pc:sldChg chg="mod modShow">
        <pc:chgData name="Paul Lennon" userId="S::plennon@ait.ie::8d876eb4-52e3-454c-98fe-594620466e08" providerId="AD" clId="Web-{695EB55C-3787-4B06-829C-1C39FFA8F6FA}" dt="2018-04-17T08:09:00.576" v="46"/>
        <pc:sldMkLst>
          <pc:docMk/>
          <pc:sldMk cId="23153837" sldId="296"/>
        </pc:sldMkLst>
      </pc:sldChg>
      <pc:sldChg chg="mod modShow">
        <pc:chgData name="Paul Lennon" userId="S::plennon@ait.ie::8d876eb4-52e3-454c-98fe-594620466e08" providerId="AD" clId="Web-{695EB55C-3787-4B06-829C-1C39FFA8F6FA}" dt="2018-04-17T08:09:00.358" v="44"/>
        <pc:sldMkLst>
          <pc:docMk/>
          <pc:sldMk cId="1368285808" sldId="309"/>
        </pc:sldMkLst>
      </pc:sldChg>
      <pc:sldChg chg="mod modShow">
        <pc:chgData name="Paul Lennon" userId="S::plennon@ait.ie::8d876eb4-52e3-454c-98fe-594620466e08" providerId="AD" clId="Web-{695EB55C-3787-4B06-829C-1C39FFA8F6FA}" dt="2018-04-17T08:09:00.451" v="45"/>
        <pc:sldMkLst>
          <pc:docMk/>
          <pc:sldMk cId="1589938194" sldId="310"/>
        </pc:sldMkLst>
      </pc:sldChg>
      <pc:sldChg chg="mod modShow">
        <pc:chgData name="Paul Lennon" userId="S::plennon@ait.ie::8d876eb4-52e3-454c-98fe-594620466e08" providerId="AD" clId="Web-{695EB55C-3787-4B06-829C-1C39FFA8F6FA}" dt="2018-04-17T08:09:00.670" v="47"/>
        <pc:sldMkLst>
          <pc:docMk/>
          <pc:sldMk cId="2166521668" sldId="311"/>
        </pc:sldMkLst>
      </pc:sldChg>
      <pc:sldChg chg="modSp">
        <pc:chgData name="Paul Lennon" userId="S::plennon@ait.ie::8d876eb4-52e3-454c-98fe-594620466e08" providerId="AD" clId="Web-{695EB55C-3787-4B06-829C-1C39FFA8F6FA}" dt="2018-04-17T07:59:21.288" v="4"/>
        <pc:sldMkLst>
          <pc:docMk/>
          <pc:sldMk cId="709032095" sldId="321"/>
        </pc:sldMkLst>
        <pc:spChg chg="mod">
          <ac:chgData name="Paul Lennon" userId="S::plennon@ait.ie::8d876eb4-52e3-454c-98fe-594620466e08" providerId="AD" clId="Web-{695EB55C-3787-4B06-829C-1C39FFA8F6FA}" dt="2018-04-17T07:59:21.288" v="4"/>
          <ac:spMkLst>
            <pc:docMk/>
            <pc:sldMk cId="709032095" sldId="321"/>
            <ac:spMk id="2" creationId="{00000000-0000-0000-0000-000000000000}"/>
          </ac:spMkLst>
        </pc:spChg>
        <pc:spChg chg="mod">
          <ac:chgData name="Paul Lennon" userId="S::plennon@ait.ie::8d876eb4-52e3-454c-98fe-594620466e08" providerId="AD" clId="Web-{695EB55C-3787-4B06-829C-1C39FFA8F6FA}" dt="2018-04-17T07:58:59.851" v="2"/>
          <ac:spMkLst>
            <pc:docMk/>
            <pc:sldMk cId="709032095" sldId="321"/>
            <ac:spMk id="3" creationId="{00000000-0000-0000-0000-000000000000}"/>
          </ac:spMkLst>
        </pc:spChg>
      </pc:sldChg>
      <pc:sldChg chg="modSp">
        <pc:chgData name="Paul Lennon" userId="S::plennon@ait.ie::8d876eb4-52e3-454c-98fe-594620466e08" providerId="AD" clId="Web-{695EB55C-3787-4B06-829C-1C39FFA8F6FA}" dt="2018-04-17T08:04:49.378" v="35"/>
        <pc:sldMkLst>
          <pc:docMk/>
          <pc:sldMk cId="3057895210" sldId="322"/>
        </pc:sldMkLst>
        <pc:spChg chg="mod">
          <ac:chgData name="Paul Lennon" userId="S::plennon@ait.ie::8d876eb4-52e3-454c-98fe-594620466e08" providerId="AD" clId="Web-{695EB55C-3787-4B06-829C-1C39FFA8F6FA}" dt="2018-04-17T08:02:56.817" v="9"/>
          <ac:spMkLst>
            <pc:docMk/>
            <pc:sldMk cId="3057895210" sldId="322"/>
            <ac:spMk id="2" creationId="{00000000-0000-0000-0000-000000000000}"/>
          </ac:spMkLst>
        </pc:spChg>
        <pc:spChg chg="mod">
          <ac:chgData name="Paul Lennon" userId="S::plennon@ait.ie::8d876eb4-52e3-454c-98fe-594620466e08" providerId="AD" clId="Web-{695EB55C-3787-4B06-829C-1C39FFA8F6FA}" dt="2018-04-17T08:04:49.378" v="35"/>
          <ac:spMkLst>
            <pc:docMk/>
            <pc:sldMk cId="3057895210" sldId="322"/>
            <ac:spMk id="3" creationId="{00000000-0000-0000-0000-000000000000}"/>
          </ac:spMkLst>
        </pc:spChg>
      </pc:sldChg>
      <pc:sldChg chg="mod modShow">
        <pc:chgData name="Paul Lennon" userId="S::plennon@ait.ie::8d876eb4-52e3-454c-98fe-594620466e08" providerId="AD" clId="Web-{695EB55C-3787-4B06-829C-1C39FFA8F6FA}" dt="2018-04-17T08:05:05.237" v="37"/>
        <pc:sldMkLst>
          <pc:docMk/>
          <pc:sldMk cId="4225593950" sldId="3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4C7AC561-FEF4-4564-B1BB-B4891A40ACD7}" type="slidenum">
              <a:rPr lang="en-US"/>
              <a:pPr>
                <a:defRPr/>
              </a:pPr>
              <a:t>‹#›</a:t>
            </a:fld>
            <a:endParaRPr lang="en-US" dirty="0"/>
          </a:p>
        </p:txBody>
      </p:sp>
    </p:spTree>
    <p:extLst>
      <p:ext uri="{BB962C8B-B14F-4D97-AF65-F5344CB8AC3E}">
        <p14:creationId xmlns:p14="http://schemas.microsoft.com/office/powerpoint/2010/main" val="2562974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dirty="0"/>
            </a:lvl1pPr>
          </a:lstStyle>
          <a:p>
            <a:pPr>
              <a:defRPr/>
            </a:pPr>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dirty="0"/>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vl1pPr>
          </a:lstStyle>
          <a:p>
            <a:pPr>
              <a:defRPr/>
            </a:pPr>
            <a:fld id="{D4FD6BFF-8DB4-463C-8B03-99A14BC43E25}" type="slidenum">
              <a:rPr lang="en-US"/>
              <a:pPr>
                <a:defRPr/>
              </a:pPr>
              <a:t>‹#›</a:t>
            </a:fld>
            <a:endParaRPr lang="en-US" dirty="0"/>
          </a:p>
        </p:txBody>
      </p:sp>
    </p:spTree>
    <p:extLst>
      <p:ext uri="{BB962C8B-B14F-4D97-AF65-F5344CB8AC3E}">
        <p14:creationId xmlns:p14="http://schemas.microsoft.com/office/powerpoint/2010/main" val="1374656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q</a:t>
            </a:r>
            <a:endParaRPr lang="en-IE"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15</a:t>
            </a:fld>
            <a:endParaRPr lang="en-US" dirty="0"/>
          </a:p>
        </p:txBody>
      </p:sp>
    </p:spTree>
    <p:extLst>
      <p:ext uri="{BB962C8B-B14F-4D97-AF65-F5344CB8AC3E}">
        <p14:creationId xmlns:p14="http://schemas.microsoft.com/office/powerpoint/2010/main" val="129724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60968EA-9007-4822-BA5B-1633A4F2287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C718841-D471-438C-AFD5-3B29A9E32CE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F7040E-CCEE-43E4-9215-66886D54679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07F9D3B-BD25-4DCF-AF32-D3854EEF4F1D}"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endParaRPr lang="en-US" sz="1200" dirty="0">
              <a:latin typeface="+mn-lt"/>
            </a:endParaRP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1F8276A5-8D43-491D-83BE-00FCABAA151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3CDB78CB-3422-490B-B33A-0EFCD59A8AA8}"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AD20D06-D837-4474-A924-C0EEF7F63047}"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A8C7087B-5585-4BF4-877F-DCE878DD0A5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74627A9B-B1EF-4088-9195-D95AFC8BA39B}"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92A033E-8EDD-4339-B466-9532F96458E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749969FD-CB8E-48F9-A41B-0AACA2151B8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7B78917-4704-4D78-826B-10DBFDA44206}"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1540E53-27DF-44E5-9BF4-BA90E52A7533}"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59133165-E992-4DBA-A9ED-59178CD6CF3A}"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F32F0DD1-7F29-40C4-B5F0-16CFC2F162E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35D66CA-A197-4899-8BDB-4E4DE830BA3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B1D0A2D-0EE2-44ED-A76D-692680691BF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B157F59-2531-410C-9090-B03A8E324DD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2F903F-C465-4A59-A758-30804C0EFDD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4762DBC-F8F3-4C6E-BA80-15F26F72A8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9C593FD-BDCF-404E-85EA-10F2C4C4083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9269D97-7780-4E3E-B88D-70050D68E3E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lnSpc>
                <a:spcPct val="90000"/>
              </a:lnSpc>
              <a:spcBef>
                <a:spcPct val="20000"/>
              </a:spcBef>
              <a:buFontTx/>
              <a:buChar char="•"/>
              <a:defRPr sz="1200" dirty="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lnSpc>
                <a:spcPct val="90000"/>
              </a:lnSpc>
              <a:spcBef>
                <a:spcPct val="20000"/>
              </a:spcBef>
              <a:buFontTx/>
              <a:buChar char="•"/>
              <a:defRPr sz="1200" dirty="0" smtClean="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smtClean="0">
                <a:solidFill>
                  <a:schemeClr val="tx1">
                    <a:tint val="75000"/>
                  </a:schemeClr>
                </a:solidFill>
              </a:defRPr>
            </a:lvl1pPr>
          </a:lstStyle>
          <a:p>
            <a:pPr>
              <a:defRPr/>
            </a:pPr>
            <a:fld id="{2F11DC2A-2F4E-4F79-A3F5-88DB509F96F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F11DC2A-2F4E-4F79-A3F5-88DB509F96F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r>
              <a:rPr lang="en-GB" altLang="en-US" dirty="0" smtClean="0"/>
              <a:t>Design Principals</a:t>
            </a:r>
            <a:endParaRPr lang="en-US" altLang="en-US" dirty="0"/>
          </a:p>
        </p:txBody>
      </p:sp>
      <p:sp>
        <p:nvSpPr>
          <p:cNvPr id="3075" name="Rectangle 3"/>
          <p:cNvSpPr>
            <a:spLocks noGrp="1" noChangeArrowheads="1"/>
          </p:cNvSpPr>
          <p:nvPr>
            <p:ph type="subTitle" idx="1"/>
          </p:nvPr>
        </p:nvSpPr>
        <p:spPr/>
        <p:txBody>
          <a:bodyPr/>
          <a:lstStyle/>
          <a:p>
            <a:pPr>
              <a:lnSpc>
                <a:spcPct val="90000"/>
              </a:lnSpc>
            </a:pPr>
            <a:r>
              <a:rPr lang="en-US" altLang="en-US" sz="1600" b="1" dirty="0" smtClean="0"/>
              <a:t>Part Two </a:t>
            </a:r>
            <a:endParaRPr lang="en-US" altLang="en-US" sz="1600" b="1" dirty="0"/>
          </a:p>
        </p:txBody>
      </p:sp>
    </p:spTree>
    <p:extLst>
      <p:ext uri="{BB962C8B-B14F-4D97-AF65-F5344CB8AC3E}">
        <p14:creationId xmlns:p14="http://schemas.microsoft.com/office/powerpoint/2010/main" val="2509386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5300"/>
            <a:ext cx="5648960"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000000"/>
                </a:solidFill>
              </a:rPr>
              <a:t>LSP </a:t>
            </a:r>
            <a:r>
              <a:rPr sz="4000" spc="-5" dirty="0" smtClean="0">
                <a:solidFill>
                  <a:srgbClr val="000000"/>
                </a:solidFill>
              </a:rPr>
              <a:t>(</a:t>
            </a:r>
            <a:r>
              <a:rPr lang="en-IE" sz="4000" spc="-5" dirty="0" smtClean="0">
                <a:solidFill>
                  <a:srgbClr val="000000"/>
                </a:solidFill>
              </a:rPr>
              <a:t>Problem</a:t>
            </a:r>
            <a:r>
              <a:rPr sz="4000" spc="-5" dirty="0" smtClean="0">
                <a:solidFill>
                  <a:srgbClr val="000000"/>
                </a:solidFill>
              </a:rPr>
              <a:t>)</a:t>
            </a:r>
            <a:endParaRPr sz="4000" dirty="0"/>
          </a:p>
        </p:txBody>
      </p:sp>
      <p:sp>
        <p:nvSpPr>
          <p:cNvPr id="5" name="Rectangle 4"/>
          <p:cNvSpPr/>
          <p:nvPr/>
        </p:nvSpPr>
        <p:spPr>
          <a:xfrm>
            <a:off x="457200" y="1520786"/>
            <a:ext cx="8534400" cy="4616648"/>
          </a:xfrm>
          <a:prstGeom prst="rect">
            <a:avLst/>
          </a:prstGeom>
        </p:spPr>
        <p:txBody>
          <a:bodyPr wrap="square">
            <a:spAutoFit/>
          </a:bodyPr>
          <a:lstStyle/>
          <a:p>
            <a:r>
              <a:rPr lang="en-GB" dirty="0">
                <a:solidFill>
                  <a:srgbClr val="2B3636"/>
                </a:solidFill>
                <a:latin typeface="Proxima"/>
              </a:rPr>
              <a:t>Yes, a bicycle </a:t>
            </a:r>
            <a:r>
              <a:rPr lang="en-GB" b="1" dirty="0">
                <a:solidFill>
                  <a:srgbClr val="2B3636"/>
                </a:solidFill>
                <a:latin typeface="Proxima"/>
              </a:rPr>
              <a:t>is</a:t>
            </a:r>
            <a:r>
              <a:rPr lang="en-GB" dirty="0">
                <a:solidFill>
                  <a:srgbClr val="2B3636"/>
                </a:solidFill>
                <a:latin typeface="Proxima"/>
              </a:rPr>
              <a:t> </a:t>
            </a:r>
            <a:r>
              <a:rPr lang="en-GB" b="1" dirty="0">
                <a:solidFill>
                  <a:srgbClr val="2B3636"/>
                </a:solidFill>
                <a:latin typeface="Proxima"/>
              </a:rPr>
              <a:t>a</a:t>
            </a:r>
            <a:r>
              <a:rPr lang="en-GB" dirty="0">
                <a:solidFill>
                  <a:srgbClr val="2B3636"/>
                </a:solidFill>
                <a:latin typeface="Proxima"/>
              </a:rPr>
              <a:t> transportation device, however, it does not have an engine and hence, the method </a:t>
            </a:r>
            <a:r>
              <a:rPr lang="en-GB" b="1" dirty="0" err="1">
                <a:solidFill>
                  <a:srgbClr val="000000"/>
                </a:solidFill>
                <a:latin typeface="inherit"/>
              </a:rPr>
              <a:t>startEngine</a:t>
            </a:r>
            <a:r>
              <a:rPr lang="en-GB" dirty="0">
                <a:solidFill>
                  <a:srgbClr val="777777"/>
                </a:solidFill>
                <a:latin typeface="inherit"/>
              </a:rPr>
              <a:t>()</a:t>
            </a:r>
            <a:r>
              <a:rPr lang="en-GB" dirty="0">
                <a:solidFill>
                  <a:srgbClr val="2B3636"/>
                </a:solidFill>
                <a:latin typeface="Proxima"/>
              </a:rPr>
              <a:t> cannot be implemented. </a:t>
            </a:r>
            <a:endParaRPr lang="en-GB" dirty="0" smtClean="0">
              <a:solidFill>
                <a:srgbClr val="2B3636"/>
              </a:solidFill>
              <a:latin typeface="Proxima"/>
            </a:endParaRPr>
          </a:p>
          <a:p>
            <a:endParaRPr lang="en-GB" dirty="0">
              <a:solidFill>
                <a:srgbClr val="2B3636"/>
              </a:solidFill>
              <a:latin typeface="Proxima"/>
            </a:endParaRPr>
          </a:p>
          <a:p>
            <a:r>
              <a:rPr lang="en-GB" dirty="0">
                <a:solidFill>
                  <a:srgbClr val="2B3636"/>
                </a:solidFill>
                <a:latin typeface="Proxima"/>
              </a:rPr>
              <a:t>These are the kinds of problems that violation of </a:t>
            </a:r>
            <a:r>
              <a:rPr lang="en-GB" dirty="0" err="1">
                <a:solidFill>
                  <a:srgbClr val="2B3636"/>
                </a:solidFill>
                <a:latin typeface="Proxima"/>
              </a:rPr>
              <a:t>Liskov</a:t>
            </a:r>
            <a:r>
              <a:rPr lang="en-GB" dirty="0">
                <a:solidFill>
                  <a:srgbClr val="2B3636"/>
                </a:solidFill>
                <a:latin typeface="Proxima"/>
              </a:rPr>
              <a:t> Substitution Principle leads to, and they can most usually be recognized by a method that does nothing, or even can’t be implemented</a:t>
            </a:r>
            <a:r>
              <a:rPr lang="en-GB" dirty="0" smtClean="0">
                <a:solidFill>
                  <a:srgbClr val="2B3636"/>
                </a:solidFill>
                <a:latin typeface="Proxima"/>
              </a:rPr>
              <a:t>.</a:t>
            </a:r>
          </a:p>
          <a:p>
            <a:endParaRPr lang="en-GB" b="0" i="0" dirty="0">
              <a:solidFill>
                <a:srgbClr val="2B3636"/>
              </a:solidFill>
              <a:effectLst/>
              <a:latin typeface="Proxima"/>
            </a:endParaRPr>
          </a:p>
          <a:p>
            <a:pPr algn="ctr"/>
            <a:r>
              <a:rPr lang="en-GB" sz="3200" b="1" dirty="0" smtClean="0">
                <a:solidFill>
                  <a:srgbClr val="2B3636"/>
                </a:solidFill>
                <a:latin typeface="Proxima"/>
              </a:rPr>
              <a:t>What is the solution to the problem?</a:t>
            </a:r>
          </a:p>
          <a:p>
            <a:pPr algn="ctr"/>
            <a:endParaRPr lang="en-GB" sz="3200" b="1" i="0" dirty="0">
              <a:solidFill>
                <a:srgbClr val="2B3636"/>
              </a:solidFill>
              <a:effectLst/>
              <a:latin typeface="Proxima"/>
            </a:endParaRPr>
          </a:p>
          <a:p>
            <a:pPr algn="ctr"/>
            <a:r>
              <a:rPr lang="en-IE" dirty="0" smtClean="0"/>
              <a:t>(hint: correct</a:t>
            </a:r>
            <a:r>
              <a:rPr lang="en-IE" dirty="0"/>
              <a:t> </a:t>
            </a:r>
            <a:r>
              <a:rPr lang="en-IE" b="1" dirty="0"/>
              <a:t>inheritance </a:t>
            </a:r>
            <a:r>
              <a:rPr lang="en-IE" b="1" dirty="0" smtClean="0"/>
              <a:t>hierarchy)</a:t>
            </a:r>
            <a:endParaRPr lang="en-GB" sz="3200" b="1" i="0" dirty="0">
              <a:solidFill>
                <a:srgbClr val="2B3636"/>
              </a:solidFill>
              <a:effectLst/>
              <a:latin typeface="Proxima"/>
            </a:endParaRPr>
          </a:p>
        </p:txBody>
      </p:sp>
    </p:spTree>
    <p:extLst>
      <p:ext uri="{BB962C8B-B14F-4D97-AF65-F5344CB8AC3E}">
        <p14:creationId xmlns:p14="http://schemas.microsoft.com/office/powerpoint/2010/main" val="3877154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9500" y="224789"/>
            <a:ext cx="7143750" cy="57149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07157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8611"/>
            <a:ext cx="8163560" cy="628377"/>
          </a:xfrm>
          <a:prstGeom prst="rect">
            <a:avLst/>
          </a:prstGeom>
        </p:spPr>
        <p:txBody>
          <a:bodyPr vert="horz" wrap="square" lIns="0" tIns="12700" rIns="0" bIns="0" rtlCol="0">
            <a:spAutoFit/>
          </a:bodyPr>
          <a:lstStyle/>
          <a:p>
            <a:pPr marL="12700">
              <a:lnSpc>
                <a:spcPct val="100000"/>
              </a:lnSpc>
              <a:spcBef>
                <a:spcPts val="100"/>
              </a:spcBef>
            </a:pPr>
            <a:r>
              <a:rPr lang="en-IE" sz="4000" spc="-5" dirty="0">
                <a:solidFill>
                  <a:srgbClr val="000000"/>
                </a:solidFill>
              </a:rPr>
              <a:t>Interface Segregation</a:t>
            </a:r>
            <a:r>
              <a:rPr lang="en-IE" sz="4000" spc="-15" dirty="0">
                <a:solidFill>
                  <a:srgbClr val="000000"/>
                </a:solidFill>
              </a:rPr>
              <a:t> </a:t>
            </a:r>
            <a:r>
              <a:rPr lang="en-IE" sz="4000" spc="-5" dirty="0">
                <a:solidFill>
                  <a:srgbClr val="000000"/>
                </a:solidFill>
              </a:rPr>
              <a:t>Principle</a:t>
            </a:r>
            <a:endParaRPr sz="4000" dirty="0"/>
          </a:p>
        </p:txBody>
      </p:sp>
      <p:sp>
        <p:nvSpPr>
          <p:cNvPr id="3" name="object 3"/>
          <p:cNvSpPr txBox="1"/>
          <p:nvPr/>
        </p:nvSpPr>
        <p:spPr>
          <a:xfrm>
            <a:off x="508000" y="1295400"/>
            <a:ext cx="9093200" cy="491609"/>
          </a:xfrm>
          <a:prstGeom prst="rect">
            <a:avLst/>
          </a:prstGeom>
        </p:spPr>
        <p:txBody>
          <a:bodyPr vert="horz" wrap="square" lIns="0" tIns="13335" rIns="0" bIns="0" rtlCol="0">
            <a:spAutoFit/>
          </a:bodyPr>
          <a:lstStyle/>
          <a:p>
            <a:pPr marL="12065" marR="681990">
              <a:lnSpc>
                <a:spcPts val="3990"/>
              </a:lnSpc>
              <a:spcBef>
                <a:spcPts val="105"/>
              </a:spcBef>
              <a:tabLst>
                <a:tab pos="354965" algn="l"/>
                <a:tab pos="355600" algn="l"/>
              </a:tabLst>
            </a:pPr>
            <a:endParaRPr sz="3200" dirty="0">
              <a:latin typeface="Arial"/>
              <a:cs typeface="Arial"/>
            </a:endParaRPr>
          </a:p>
        </p:txBody>
      </p:sp>
      <p:sp>
        <p:nvSpPr>
          <p:cNvPr id="4" name="TextBox 3"/>
          <p:cNvSpPr txBox="1"/>
          <p:nvPr/>
        </p:nvSpPr>
        <p:spPr>
          <a:xfrm>
            <a:off x="304800" y="1955421"/>
            <a:ext cx="9128369" cy="1938992"/>
          </a:xfrm>
          <a:prstGeom prst="rect">
            <a:avLst/>
          </a:prstGeom>
          <a:noFill/>
        </p:spPr>
        <p:txBody>
          <a:bodyPr wrap="square" rtlCol="0">
            <a:spAutoFit/>
          </a:bodyPr>
          <a:lstStyle/>
          <a:p>
            <a:r>
              <a:rPr lang="en-GB" sz="4000" i="1" dirty="0"/>
              <a:t>The </a:t>
            </a:r>
            <a:r>
              <a:rPr lang="en-GB" sz="4000" b="1" i="1" dirty="0"/>
              <a:t>interface-segregation </a:t>
            </a:r>
            <a:r>
              <a:rPr lang="en-GB" sz="4000" b="1" i="1" dirty="0" smtClean="0"/>
              <a:t>principle</a:t>
            </a:r>
            <a:r>
              <a:rPr lang="en-GB" sz="4000" i="1" dirty="0"/>
              <a:t> (</a:t>
            </a:r>
            <a:r>
              <a:rPr lang="en-GB" sz="4000" b="1" i="1" dirty="0"/>
              <a:t>ISP</a:t>
            </a:r>
            <a:r>
              <a:rPr lang="en-GB" sz="4000" i="1" dirty="0"/>
              <a:t>) </a:t>
            </a:r>
            <a:endParaRPr lang="en-GB" sz="4000" i="1" dirty="0" smtClean="0"/>
          </a:p>
          <a:p>
            <a:r>
              <a:rPr lang="en-GB" sz="4000" i="1" dirty="0" smtClean="0"/>
              <a:t>states </a:t>
            </a:r>
            <a:r>
              <a:rPr lang="en-GB" sz="4000" i="1" dirty="0"/>
              <a:t>that no client should be </a:t>
            </a:r>
            <a:r>
              <a:rPr lang="en-GB" sz="4000" i="1" dirty="0" smtClean="0"/>
              <a:t>forced </a:t>
            </a:r>
            <a:r>
              <a:rPr lang="en-GB" sz="4000" i="1" dirty="0"/>
              <a:t>to depend on methods it does not use</a:t>
            </a:r>
            <a:r>
              <a:rPr lang="en-GB" sz="3200" i="1" dirty="0"/>
              <a:t>.</a:t>
            </a:r>
            <a:endParaRPr lang="en-IE" sz="3200" i="1" dirty="0"/>
          </a:p>
        </p:txBody>
      </p:sp>
    </p:spTree>
    <p:extLst>
      <p:ext uri="{BB962C8B-B14F-4D97-AF65-F5344CB8AC3E}">
        <p14:creationId xmlns:p14="http://schemas.microsoft.com/office/powerpoint/2010/main" val="3897346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8611"/>
            <a:ext cx="8163560" cy="628377"/>
          </a:xfrm>
          <a:prstGeom prst="rect">
            <a:avLst/>
          </a:prstGeom>
        </p:spPr>
        <p:txBody>
          <a:bodyPr vert="horz" wrap="square" lIns="0" tIns="12700" rIns="0" bIns="0" rtlCol="0">
            <a:spAutoFit/>
          </a:bodyPr>
          <a:lstStyle/>
          <a:p>
            <a:pPr marL="12700">
              <a:lnSpc>
                <a:spcPct val="100000"/>
              </a:lnSpc>
              <a:spcBef>
                <a:spcPts val="100"/>
              </a:spcBef>
            </a:pPr>
            <a:r>
              <a:rPr lang="en-IE" sz="4000" spc="-5" dirty="0">
                <a:solidFill>
                  <a:srgbClr val="000000"/>
                </a:solidFill>
              </a:rPr>
              <a:t>Interface Segregation</a:t>
            </a:r>
            <a:r>
              <a:rPr lang="en-IE" sz="4000" spc="-15" dirty="0">
                <a:solidFill>
                  <a:srgbClr val="000000"/>
                </a:solidFill>
              </a:rPr>
              <a:t> </a:t>
            </a:r>
            <a:r>
              <a:rPr lang="en-IE" sz="4000" spc="-5" dirty="0">
                <a:solidFill>
                  <a:srgbClr val="000000"/>
                </a:solidFill>
              </a:rPr>
              <a:t>Principle</a:t>
            </a:r>
            <a:endParaRPr sz="4000" dirty="0"/>
          </a:p>
        </p:txBody>
      </p:sp>
      <p:sp>
        <p:nvSpPr>
          <p:cNvPr id="3" name="object 3"/>
          <p:cNvSpPr txBox="1"/>
          <p:nvPr/>
        </p:nvSpPr>
        <p:spPr>
          <a:xfrm>
            <a:off x="508000" y="1295400"/>
            <a:ext cx="9093200" cy="4681410"/>
          </a:xfrm>
          <a:prstGeom prst="rect">
            <a:avLst/>
          </a:prstGeom>
        </p:spPr>
        <p:txBody>
          <a:bodyPr vert="horz" wrap="square" lIns="0" tIns="13335" rIns="0" bIns="0" rtlCol="0">
            <a:spAutoFit/>
          </a:bodyPr>
          <a:lstStyle/>
          <a:p>
            <a:pPr marL="12065" marR="681990">
              <a:lnSpc>
                <a:spcPts val="3990"/>
              </a:lnSpc>
              <a:spcBef>
                <a:spcPts val="105"/>
              </a:spcBef>
              <a:tabLst>
                <a:tab pos="354965" algn="l"/>
                <a:tab pos="355600" algn="l"/>
              </a:tabLst>
            </a:pPr>
            <a:r>
              <a:rPr lang="en-GB" sz="3200" dirty="0"/>
              <a:t>Both the Interface Segregation Principle and </a:t>
            </a:r>
            <a:r>
              <a:rPr lang="en-GB" sz="3200" dirty="0"/>
              <a:t>Single Responsibility Principle</a:t>
            </a:r>
            <a:r>
              <a:rPr lang="en-GB" sz="3200" dirty="0"/>
              <a:t> have the same goal</a:t>
            </a:r>
            <a:r>
              <a:rPr lang="en-GB" sz="3200" dirty="0" smtClean="0"/>
              <a:t>:</a:t>
            </a:r>
            <a:r>
              <a:rPr lang="en-GB" sz="3200" dirty="0"/>
              <a:t>	</a:t>
            </a:r>
            <a:endParaRPr lang="en-GB" sz="3200" dirty="0" smtClean="0"/>
          </a:p>
          <a:p>
            <a:pPr marL="12065" marR="681990">
              <a:lnSpc>
                <a:spcPts val="3990"/>
              </a:lnSpc>
              <a:spcBef>
                <a:spcPts val="105"/>
              </a:spcBef>
              <a:tabLst>
                <a:tab pos="354965" algn="l"/>
                <a:tab pos="355600" algn="l"/>
              </a:tabLst>
            </a:pPr>
            <a:endParaRPr lang="en-GB" sz="3200" dirty="0" smtClean="0"/>
          </a:p>
          <a:p>
            <a:pPr marL="12065" marR="681990" algn="ctr">
              <a:lnSpc>
                <a:spcPts val="3990"/>
              </a:lnSpc>
              <a:spcBef>
                <a:spcPts val="105"/>
              </a:spcBef>
              <a:tabLst>
                <a:tab pos="354965" algn="l"/>
                <a:tab pos="355600" algn="l"/>
              </a:tabLst>
            </a:pPr>
            <a:r>
              <a:rPr lang="en-GB" sz="3200" i="1" dirty="0" smtClean="0">
                <a:solidFill>
                  <a:schemeClr val="accent3"/>
                </a:solidFill>
              </a:rPr>
              <a:t>ensuring </a:t>
            </a:r>
            <a:r>
              <a:rPr lang="en-GB" sz="3200" i="1" dirty="0">
                <a:solidFill>
                  <a:schemeClr val="accent3"/>
                </a:solidFill>
              </a:rPr>
              <a:t>small, focused, and highly cohesive software components. </a:t>
            </a:r>
            <a:endParaRPr lang="en-GB" sz="3200" i="1" dirty="0" smtClean="0">
              <a:solidFill>
                <a:schemeClr val="accent3"/>
              </a:solidFill>
            </a:endParaRPr>
          </a:p>
          <a:p>
            <a:pPr marL="12065" marR="681990" algn="ctr">
              <a:lnSpc>
                <a:spcPts val="3990"/>
              </a:lnSpc>
              <a:spcBef>
                <a:spcPts val="105"/>
              </a:spcBef>
              <a:tabLst>
                <a:tab pos="354965" algn="l"/>
                <a:tab pos="355600" algn="l"/>
              </a:tabLst>
            </a:pPr>
            <a:endParaRPr lang="en-GB" sz="3200" i="1" dirty="0" smtClean="0">
              <a:solidFill>
                <a:schemeClr val="accent3"/>
              </a:solidFill>
            </a:endParaRPr>
          </a:p>
          <a:p>
            <a:pPr marL="12065" marR="681990">
              <a:lnSpc>
                <a:spcPts val="3990"/>
              </a:lnSpc>
              <a:spcBef>
                <a:spcPts val="105"/>
              </a:spcBef>
              <a:tabLst>
                <a:tab pos="354965" algn="l"/>
                <a:tab pos="355600" algn="l"/>
              </a:tabLst>
            </a:pPr>
            <a:r>
              <a:rPr lang="en-GB" sz="3200" dirty="0" smtClean="0"/>
              <a:t>The </a:t>
            </a:r>
            <a:r>
              <a:rPr lang="en-GB" sz="3200" dirty="0"/>
              <a:t>difference is that the Single Responsibility Principle is concerned with classes, while Interface Segregation Principle is concerned with interfaces.</a:t>
            </a:r>
            <a:endParaRPr sz="3200" dirty="0">
              <a:latin typeface="Arial"/>
              <a:cs typeface="Arial"/>
            </a:endParaRPr>
          </a:p>
        </p:txBody>
      </p:sp>
    </p:spTree>
    <p:extLst>
      <p:ext uri="{BB962C8B-B14F-4D97-AF65-F5344CB8AC3E}">
        <p14:creationId xmlns:p14="http://schemas.microsoft.com/office/powerpoint/2010/main" val="3374172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8611"/>
            <a:ext cx="8163560" cy="628377"/>
          </a:xfrm>
          <a:prstGeom prst="rect">
            <a:avLst/>
          </a:prstGeom>
        </p:spPr>
        <p:txBody>
          <a:bodyPr vert="horz" wrap="square" lIns="0" tIns="12700" rIns="0" bIns="0" rtlCol="0">
            <a:spAutoFit/>
          </a:bodyPr>
          <a:lstStyle/>
          <a:p>
            <a:pPr marL="12700">
              <a:lnSpc>
                <a:spcPct val="100000"/>
              </a:lnSpc>
              <a:spcBef>
                <a:spcPts val="100"/>
              </a:spcBef>
            </a:pPr>
            <a:r>
              <a:rPr lang="en-IE" sz="4000" spc="-5" dirty="0">
                <a:solidFill>
                  <a:srgbClr val="000000"/>
                </a:solidFill>
              </a:rPr>
              <a:t>Interface Segregation</a:t>
            </a:r>
            <a:r>
              <a:rPr lang="en-IE" sz="4000" spc="-15" dirty="0">
                <a:solidFill>
                  <a:srgbClr val="000000"/>
                </a:solidFill>
              </a:rPr>
              <a:t> </a:t>
            </a:r>
            <a:r>
              <a:rPr lang="en-IE" sz="4000" spc="-5" dirty="0">
                <a:solidFill>
                  <a:srgbClr val="000000"/>
                </a:solidFill>
              </a:rPr>
              <a:t>Principle</a:t>
            </a:r>
            <a:endParaRPr sz="4000" dirty="0"/>
          </a:p>
        </p:txBody>
      </p:sp>
      <p:sp>
        <p:nvSpPr>
          <p:cNvPr id="3" name="object 3"/>
          <p:cNvSpPr txBox="1"/>
          <p:nvPr/>
        </p:nvSpPr>
        <p:spPr>
          <a:xfrm>
            <a:off x="508000" y="1295400"/>
            <a:ext cx="9093200" cy="4142801"/>
          </a:xfrm>
          <a:prstGeom prst="rect">
            <a:avLst/>
          </a:prstGeom>
        </p:spPr>
        <p:txBody>
          <a:bodyPr vert="horz" wrap="square" lIns="0" tIns="13335" rIns="0" bIns="0" rtlCol="0">
            <a:spAutoFit/>
          </a:bodyPr>
          <a:lstStyle/>
          <a:p>
            <a:pPr marL="12065" marR="681990">
              <a:lnSpc>
                <a:spcPts val="3990"/>
              </a:lnSpc>
              <a:spcBef>
                <a:spcPts val="105"/>
              </a:spcBef>
              <a:tabLst>
                <a:tab pos="354965" algn="l"/>
                <a:tab pos="355600" algn="l"/>
              </a:tabLst>
            </a:pPr>
            <a:r>
              <a:rPr lang="en-GB" sz="3000" dirty="0" smtClean="0"/>
              <a:t>The </a:t>
            </a:r>
            <a:r>
              <a:rPr lang="en-GB" sz="3000" dirty="0"/>
              <a:t>Interface Segregation Principle advocates segregating a “fat interface” into smaller and highly cohesive interfaces, known as “role interfaces”. </a:t>
            </a:r>
            <a:endParaRPr lang="en-GB" sz="3000" dirty="0" smtClean="0"/>
          </a:p>
          <a:p>
            <a:pPr marL="12065" marR="681990">
              <a:lnSpc>
                <a:spcPts val="3990"/>
              </a:lnSpc>
              <a:spcBef>
                <a:spcPts val="105"/>
              </a:spcBef>
              <a:tabLst>
                <a:tab pos="354965" algn="l"/>
                <a:tab pos="355600" algn="l"/>
              </a:tabLst>
            </a:pPr>
            <a:endParaRPr lang="en-GB" sz="3000" dirty="0" smtClean="0"/>
          </a:p>
          <a:p>
            <a:pPr marL="12065" marR="681990">
              <a:lnSpc>
                <a:spcPts val="3990"/>
              </a:lnSpc>
              <a:spcBef>
                <a:spcPts val="105"/>
              </a:spcBef>
              <a:tabLst>
                <a:tab pos="354965" algn="l"/>
                <a:tab pos="355600" algn="l"/>
              </a:tabLst>
            </a:pPr>
            <a:r>
              <a:rPr lang="en-GB" sz="3000" dirty="0" smtClean="0"/>
              <a:t>Each </a:t>
            </a:r>
            <a:r>
              <a:rPr lang="en-GB" sz="3000" dirty="0"/>
              <a:t>“role interface” declares one or more methods for specific </a:t>
            </a:r>
            <a:r>
              <a:rPr lang="en-GB" sz="3000" dirty="0" err="1"/>
              <a:t>behavior</a:t>
            </a:r>
            <a:r>
              <a:rPr lang="en-GB" sz="3000" dirty="0"/>
              <a:t>. </a:t>
            </a:r>
            <a:r>
              <a:rPr lang="en-GB" sz="3000" dirty="0" smtClean="0"/>
              <a:t>So </a:t>
            </a:r>
            <a:r>
              <a:rPr lang="en-GB" sz="3000" dirty="0"/>
              <a:t>instead of implementing a “fat interface”, </a:t>
            </a:r>
            <a:r>
              <a:rPr lang="en-GB" sz="3000" dirty="0" smtClean="0"/>
              <a:t>you can </a:t>
            </a:r>
            <a:r>
              <a:rPr lang="en-GB" sz="3000" dirty="0"/>
              <a:t>implement only those “role interfaces” whose methods are </a:t>
            </a:r>
            <a:r>
              <a:rPr lang="en-GB" sz="3000" dirty="0" smtClean="0"/>
              <a:t>relevant.</a:t>
            </a:r>
            <a:r>
              <a:rPr lang="en-GB" sz="3000" dirty="0"/>
              <a:t> </a:t>
            </a:r>
            <a:endParaRPr sz="3000" dirty="0">
              <a:latin typeface="Arial"/>
              <a:cs typeface="Arial"/>
            </a:endParaRPr>
          </a:p>
        </p:txBody>
      </p:sp>
    </p:spTree>
    <p:extLst>
      <p:ext uri="{BB962C8B-B14F-4D97-AF65-F5344CB8AC3E}">
        <p14:creationId xmlns:p14="http://schemas.microsoft.com/office/powerpoint/2010/main" val="2141308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9376"/>
            <a:ext cx="8991600" cy="4767262"/>
          </a:xfrm>
        </p:spPr>
        <p:txBody>
          <a:bodyPr/>
          <a:lstStyle/>
          <a:p>
            <a:r>
              <a:rPr lang="en-IE" dirty="0" smtClean="0"/>
              <a:t>Look </a:t>
            </a:r>
            <a:r>
              <a:rPr lang="en-IE" dirty="0"/>
              <a:t>at </a:t>
            </a:r>
            <a:r>
              <a:rPr lang="en-IE" dirty="0" smtClean="0"/>
              <a:t>“segregation” package</a:t>
            </a:r>
          </a:p>
          <a:p>
            <a:endParaRPr lang="en-IE" dirty="0"/>
          </a:p>
          <a:p>
            <a:pPr marL="109537" indent="0">
              <a:buNone/>
            </a:pPr>
            <a:endParaRPr lang="en-IE" dirty="0" smtClean="0"/>
          </a:p>
          <a:p>
            <a:pPr marL="109537" indent="0">
              <a:buNone/>
            </a:pPr>
            <a:endParaRPr lang="en-IE" dirty="0"/>
          </a:p>
          <a:p>
            <a:pPr marL="109537" indent="0">
              <a:buNone/>
            </a:pPr>
            <a:endParaRPr lang="en-IE" dirty="0" smtClean="0"/>
          </a:p>
          <a:p>
            <a:pPr marL="109537" indent="0">
              <a:buNone/>
            </a:pPr>
            <a:endParaRPr lang="en-IE" dirty="0"/>
          </a:p>
          <a:p>
            <a:endParaRPr lang="en-GB" sz="2500" dirty="0" smtClean="0"/>
          </a:p>
          <a:p>
            <a:r>
              <a:rPr lang="en-GB" sz="2500" dirty="0" smtClean="0"/>
              <a:t>A </a:t>
            </a:r>
            <a:r>
              <a:rPr lang="en-GB" sz="2500" dirty="0"/>
              <a:t>class that represents a toy plane can implement the Toy interface and provide implementations of all the interface methods. But, imagine a class that represents a toy house. </a:t>
            </a:r>
            <a:endParaRPr lang="en-IE" sz="2500" dirty="0" smtClean="0"/>
          </a:p>
        </p:txBody>
      </p:sp>
      <p:sp>
        <p:nvSpPr>
          <p:cNvPr id="3" name="Title 2"/>
          <p:cNvSpPr>
            <a:spLocks noGrp="1"/>
          </p:cNvSpPr>
          <p:nvPr>
            <p:ph type="title"/>
          </p:nvPr>
        </p:nvSpPr>
        <p:spPr/>
        <p:txBody>
          <a:bodyPr/>
          <a:lstStyle/>
          <a:p>
            <a:r>
              <a:rPr lang="en-IE" dirty="0" smtClean="0"/>
              <a:t>ISP Example</a:t>
            </a:r>
            <a:endParaRPr lang="en-IE"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15</a:t>
            </a:fld>
            <a:endParaRPr lang="en-US" dirty="0"/>
          </a:p>
        </p:txBody>
      </p:sp>
      <p:pic>
        <p:nvPicPr>
          <p:cNvPr id="7" name="Picture 6"/>
          <p:cNvPicPr>
            <a:picLocks noChangeAspect="1"/>
          </p:cNvPicPr>
          <p:nvPr/>
        </p:nvPicPr>
        <p:blipFill>
          <a:blip r:embed="rId3"/>
          <a:stretch>
            <a:fillRect/>
          </a:stretch>
        </p:blipFill>
        <p:spPr>
          <a:xfrm>
            <a:off x="2617470" y="2209800"/>
            <a:ext cx="3590925" cy="2209800"/>
          </a:xfrm>
          <a:prstGeom prst="rect">
            <a:avLst/>
          </a:prstGeom>
        </p:spPr>
      </p:pic>
    </p:spTree>
    <p:extLst>
      <p:ext uri="{BB962C8B-B14F-4D97-AF65-F5344CB8AC3E}">
        <p14:creationId xmlns:p14="http://schemas.microsoft.com/office/powerpoint/2010/main" val="3696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9500" y="179069"/>
            <a:ext cx="7143750" cy="5715000"/>
          </a:xfrm>
          <a:prstGeom prst="rect">
            <a:avLst/>
          </a:prstGeom>
          <a:blipFill>
            <a:blip r:embed="rId2" cstate="print"/>
            <a:stretch>
              <a:fillRect/>
            </a:stretch>
          </a:blipFill>
        </p:spPr>
        <p:txBody>
          <a:bodyPr wrap="square" lIns="0" tIns="0" rIns="0" bIns="0" rtlCol="0"/>
          <a:lstStyle/>
          <a:p>
            <a:endParaRPr/>
          </a:p>
        </p:txBody>
      </p:sp>
      <p:sp>
        <p:nvSpPr>
          <p:cNvPr id="3" name="AutoShape 2" descr="Image result for electric socket with switch 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4" name="Picture 3"/>
          <p:cNvPicPr>
            <a:picLocks noChangeAspect="1"/>
          </p:cNvPicPr>
          <p:nvPr/>
        </p:nvPicPr>
        <p:blipFill>
          <a:blip r:embed="rId3"/>
          <a:stretch>
            <a:fillRect/>
          </a:stretch>
        </p:blipFill>
        <p:spPr>
          <a:xfrm>
            <a:off x="5562600" y="1066800"/>
            <a:ext cx="1528763" cy="1528763"/>
          </a:xfrm>
          <a:prstGeom prst="rect">
            <a:avLst/>
          </a:prstGeom>
        </p:spPr>
      </p:pic>
    </p:spTree>
    <p:extLst>
      <p:ext uri="{BB962C8B-B14F-4D97-AF65-F5344CB8AC3E}">
        <p14:creationId xmlns:p14="http://schemas.microsoft.com/office/powerpoint/2010/main" val="3965123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8075931"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000000"/>
                </a:solidFill>
              </a:rPr>
              <a:t>Dependency Inversion</a:t>
            </a:r>
            <a:r>
              <a:rPr sz="4000" spc="-20" dirty="0">
                <a:solidFill>
                  <a:srgbClr val="000000"/>
                </a:solidFill>
              </a:rPr>
              <a:t> </a:t>
            </a:r>
            <a:r>
              <a:rPr sz="4000" spc="-5" dirty="0">
                <a:solidFill>
                  <a:srgbClr val="000000"/>
                </a:solidFill>
              </a:rPr>
              <a:t>Principle</a:t>
            </a:r>
            <a:endParaRPr sz="4000" dirty="0"/>
          </a:p>
        </p:txBody>
      </p:sp>
      <p:sp>
        <p:nvSpPr>
          <p:cNvPr id="3" name="object 3"/>
          <p:cNvSpPr txBox="1"/>
          <p:nvPr/>
        </p:nvSpPr>
        <p:spPr>
          <a:xfrm>
            <a:off x="534668" y="1590040"/>
            <a:ext cx="8609332" cy="3747693"/>
          </a:xfrm>
          <a:prstGeom prst="rect">
            <a:avLst/>
          </a:prstGeom>
        </p:spPr>
        <p:txBody>
          <a:bodyPr vert="horz" wrap="square" lIns="0" tIns="12065" rIns="0" bIns="0" rtlCol="0">
            <a:spAutoFit/>
          </a:bodyPr>
          <a:lstStyle/>
          <a:p>
            <a:pPr marL="12065" marR="5080">
              <a:lnSpc>
                <a:spcPct val="107600"/>
              </a:lnSpc>
              <a:spcBef>
                <a:spcPts val="95"/>
              </a:spcBef>
              <a:tabLst>
                <a:tab pos="354965" algn="l"/>
                <a:tab pos="355600" algn="l"/>
              </a:tabLst>
            </a:pPr>
            <a:r>
              <a:rPr lang="en-GB" sz="3200" dirty="0" smtClean="0"/>
              <a:t>Creating </a:t>
            </a:r>
            <a:r>
              <a:rPr lang="en-GB" sz="3200" dirty="0"/>
              <a:t>an object of a class using the </a:t>
            </a:r>
            <a:r>
              <a:rPr lang="en-GB" sz="3200" b="1" dirty="0"/>
              <a:t>new</a:t>
            </a:r>
            <a:r>
              <a:rPr lang="en-GB" sz="3200" dirty="0"/>
              <a:t> operator results in a class being tightly coupled to another class. </a:t>
            </a:r>
            <a:endParaRPr lang="en-GB" sz="3200" dirty="0" smtClean="0"/>
          </a:p>
          <a:p>
            <a:pPr marL="12065" marR="5080">
              <a:lnSpc>
                <a:spcPct val="107600"/>
              </a:lnSpc>
              <a:spcBef>
                <a:spcPts val="95"/>
              </a:spcBef>
              <a:tabLst>
                <a:tab pos="354965" algn="l"/>
                <a:tab pos="355600" algn="l"/>
              </a:tabLst>
            </a:pPr>
            <a:r>
              <a:rPr lang="en-GB" sz="3200" dirty="0" smtClean="0"/>
              <a:t>Such </a:t>
            </a:r>
            <a:r>
              <a:rPr lang="en-GB" sz="3200" dirty="0"/>
              <a:t>coupling appears harmless and does </a:t>
            </a:r>
            <a:r>
              <a:rPr lang="en-GB" sz="3200" dirty="0" smtClean="0"/>
              <a:t>not disrupt </a:t>
            </a:r>
            <a:r>
              <a:rPr lang="en-GB" sz="3200" dirty="0"/>
              <a:t>small programs. But, as you </a:t>
            </a:r>
            <a:r>
              <a:rPr lang="en-GB" sz="3200" dirty="0" smtClean="0"/>
              <a:t>move into</a:t>
            </a:r>
            <a:r>
              <a:rPr lang="en-GB" sz="3200" dirty="0"/>
              <a:t> </a:t>
            </a:r>
            <a:r>
              <a:rPr lang="en-GB" sz="3200" dirty="0" smtClean="0"/>
              <a:t>enterprise </a:t>
            </a:r>
            <a:r>
              <a:rPr lang="en-GB" sz="3200" dirty="0"/>
              <a:t>application development, tightly coupled code can lead to serious adverse consequences.</a:t>
            </a:r>
            <a:endParaRPr sz="4400" dirty="0">
              <a:latin typeface="Arial"/>
              <a:cs typeface="Arial"/>
            </a:endParaRPr>
          </a:p>
        </p:txBody>
      </p:sp>
    </p:spTree>
    <p:extLst>
      <p:ext uri="{BB962C8B-B14F-4D97-AF65-F5344CB8AC3E}">
        <p14:creationId xmlns:p14="http://schemas.microsoft.com/office/powerpoint/2010/main" val="3671681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8075931"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000000"/>
                </a:solidFill>
              </a:rPr>
              <a:t>Dependency Inversion</a:t>
            </a:r>
            <a:r>
              <a:rPr sz="4000" spc="-20" dirty="0">
                <a:solidFill>
                  <a:srgbClr val="000000"/>
                </a:solidFill>
              </a:rPr>
              <a:t> </a:t>
            </a:r>
            <a:r>
              <a:rPr sz="4000" spc="-5" dirty="0">
                <a:solidFill>
                  <a:srgbClr val="000000"/>
                </a:solidFill>
              </a:rPr>
              <a:t>Principle</a:t>
            </a:r>
            <a:endParaRPr sz="4000" dirty="0"/>
          </a:p>
        </p:txBody>
      </p:sp>
      <p:sp>
        <p:nvSpPr>
          <p:cNvPr id="3" name="object 3"/>
          <p:cNvSpPr txBox="1"/>
          <p:nvPr/>
        </p:nvSpPr>
        <p:spPr>
          <a:xfrm>
            <a:off x="534668" y="1590040"/>
            <a:ext cx="8609332" cy="4292329"/>
          </a:xfrm>
          <a:prstGeom prst="rect">
            <a:avLst/>
          </a:prstGeom>
        </p:spPr>
        <p:txBody>
          <a:bodyPr vert="horz" wrap="square" lIns="0" tIns="12065" rIns="0" bIns="0" rtlCol="0">
            <a:spAutoFit/>
          </a:bodyPr>
          <a:lstStyle/>
          <a:p>
            <a:pPr marL="12065" marR="5080">
              <a:lnSpc>
                <a:spcPct val="107600"/>
              </a:lnSpc>
              <a:spcBef>
                <a:spcPts val="95"/>
              </a:spcBef>
              <a:tabLst>
                <a:tab pos="354965" algn="l"/>
                <a:tab pos="355600" algn="l"/>
              </a:tabLst>
            </a:pPr>
            <a:r>
              <a:rPr lang="en-GB" sz="3200" dirty="0"/>
              <a:t>When one class knows explicitly about the design and implementation of another class, changes to one class raise the risk of breaking the other class</a:t>
            </a:r>
            <a:r>
              <a:rPr lang="en-GB" sz="3200" dirty="0" smtClean="0"/>
              <a:t>.</a:t>
            </a:r>
          </a:p>
          <a:p>
            <a:pPr marL="12065" marR="5080">
              <a:lnSpc>
                <a:spcPct val="107600"/>
              </a:lnSpc>
              <a:spcBef>
                <a:spcPts val="95"/>
              </a:spcBef>
              <a:tabLst>
                <a:tab pos="354965" algn="l"/>
                <a:tab pos="355600" algn="l"/>
              </a:tabLst>
            </a:pPr>
            <a:endParaRPr lang="en-GB" sz="3200" dirty="0" smtClean="0"/>
          </a:p>
          <a:p>
            <a:pPr marL="12065" marR="5080">
              <a:lnSpc>
                <a:spcPct val="107600"/>
              </a:lnSpc>
              <a:spcBef>
                <a:spcPts val="95"/>
              </a:spcBef>
              <a:tabLst>
                <a:tab pos="354965" algn="l"/>
                <a:tab pos="355600" algn="l"/>
              </a:tabLst>
            </a:pPr>
            <a:r>
              <a:rPr lang="en-GB" sz="3200" dirty="0" smtClean="0"/>
              <a:t>To </a:t>
            </a:r>
            <a:r>
              <a:rPr lang="en-GB" sz="3200" dirty="0"/>
              <a:t>avoid such problems, you should write “</a:t>
            </a:r>
            <a:r>
              <a:rPr lang="en-GB" sz="3200" i="1" dirty="0"/>
              <a:t>good code</a:t>
            </a:r>
            <a:r>
              <a:rPr lang="en-GB" sz="3200" dirty="0"/>
              <a:t>” that is loosely coupled, and to support this you can turn to the </a:t>
            </a:r>
            <a:r>
              <a:rPr lang="en-GB" sz="3200" i="1" dirty="0"/>
              <a:t>Dependency Inversion Principle.</a:t>
            </a:r>
            <a:endParaRPr sz="6000" i="1" dirty="0">
              <a:latin typeface="Arial"/>
              <a:cs typeface="Arial"/>
            </a:endParaRPr>
          </a:p>
        </p:txBody>
      </p:sp>
    </p:spTree>
    <p:extLst>
      <p:ext uri="{BB962C8B-B14F-4D97-AF65-F5344CB8AC3E}">
        <p14:creationId xmlns:p14="http://schemas.microsoft.com/office/powerpoint/2010/main" val="2075941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9" y="496570"/>
            <a:ext cx="8075931"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000000"/>
                </a:solidFill>
              </a:rPr>
              <a:t>Dependency Inversion</a:t>
            </a:r>
            <a:r>
              <a:rPr sz="4000" spc="-20" dirty="0">
                <a:solidFill>
                  <a:srgbClr val="000000"/>
                </a:solidFill>
              </a:rPr>
              <a:t> </a:t>
            </a:r>
            <a:r>
              <a:rPr sz="4000" spc="-5" dirty="0">
                <a:solidFill>
                  <a:srgbClr val="000000"/>
                </a:solidFill>
              </a:rPr>
              <a:t>Principle</a:t>
            </a:r>
            <a:endParaRPr sz="4000" dirty="0"/>
          </a:p>
        </p:txBody>
      </p:sp>
      <p:sp>
        <p:nvSpPr>
          <p:cNvPr id="3" name="object 3"/>
          <p:cNvSpPr txBox="1"/>
          <p:nvPr/>
        </p:nvSpPr>
        <p:spPr>
          <a:xfrm>
            <a:off x="534668" y="1590040"/>
            <a:ext cx="8609332" cy="3215880"/>
          </a:xfrm>
          <a:prstGeom prst="rect">
            <a:avLst/>
          </a:prstGeom>
        </p:spPr>
        <p:txBody>
          <a:bodyPr vert="horz" wrap="square" lIns="0" tIns="12065" rIns="0" bIns="0" rtlCol="0">
            <a:spAutoFit/>
          </a:bodyPr>
          <a:lstStyle/>
          <a:p>
            <a:pPr marL="526415" marR="5080" indent="-514350">
              <a:lnSpc>
                <a:spcPct val="107600"/>
              </a:lnSpc>
              <a:spcBef>
                <a:spcPts val="95"/>
              </a:spcBef>
              <a:buAutoNum type="alphaUcPeriod"/>
              <a:tabLst>
                <a:tab pos="354965" algn="l"/>
                <a:tab pos="355600" algn="l"/>
              </a:tabLst>
            </a:pPr>
            <a:r>
              <a:rPr lang="en-GB" sz="3200" i="1" dirty="0" smtClean="0"/>
              <a:t>High-level </a:t>
            </a:r>
            <a:r>
              <a:rPr lang="en-GB" sz="3200" i="1" dirty="0"/>
              <a:t>modules should not depend on low-level modules. Both should depend on abstractions.</a:t>
            </a:r>
            <a:br>
              <a:rPr lang="en-GB" sz="3200" i="1" dirty="0"/>
            </a:br>
            <a:endParaRPr lang="en-GB" sz="3200" i="1" dirty="0" smtClean="0"/>
          </a:p>
          <a:p>
            <a:pPr marL="526415" marR="5080" indent="-514350">
              <a:lnSpc>
                <a:spcPct val="107600"/>
              </a:lnSpc>
              <a:spcBef>
                <a:spcPts val="95"/>
              </a:spcBef>
              <a:buAutoNum type="alphaUcPeriod"/>
              <a:tabLst>
                <a:tab pos="354965" algn="l"/>
                <a:tab pos="355600" algn="l"/>
              </a:tabLst>
            </a:pPr>
            <a:r>
              <a:rPr lang="en-GB" sz="3200" i="1" dirty="0" smtClean="0"/>
              <a:t>Abstractions </a:t>
            </a:r>
            <a:r>
              <a:rPr lang="en-GB" sz="3200" i="1" dirty="0"/>
              <a:t>should not depend on details. Details should depend on abstractions.”</a:t>
            </a:r>
            <a:endParaRPr sz="6000" dirty="0">
              <a:latin typeface="Arial"/>
              <a:cs typeface="Arial"/>
            </a:endParaRPr>
          </a:p>
        </p:txBody>
      </p:sp>
    </p:spTree>
    <p:extLst>
      <p:ext uri="{BB962C8B-B14F-4D97-AF65-F5344CB8AC3E}">
        <p14:creationId xmlns:p14="http://schemas.microsoft.com/office/powerpoint/2010/main" val="2224164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68" y="496570"/>
            <a:ext cx="2284731"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000000"/>
                </a:solidFill>
              </a:rPr>
              <a:t>S</a:t>
            </a:r>
            <a:r>
              <a:rPr sz="4000" dirty="0">
                <a:solidFill>
                  <a:srgbClr val="000000"/>
                </a:solidFill>
              </a:rPr>
              <a:t>O</a:t>
            </a:r>
            <a:r>
              <a:rPr sz="4000" spc="-5" dirty="0">
                <a:solidFill>
                  <a:srgbClr val="000000"/>
                </a:solidFill>
              </a:rPr>
              <a:t>L</a:t>
            </a:r>
            <a:r>
              <a:rPr sz="4000" spc="5" dirty="0">
                <a:solidFill>
                  <a:srgbClr val="000000"/>
                </a:solidFill>
              </a:rPr>
              <a:t>I</a:t>
            </a:r>
            <a:r>
              <a:rPr sz="4000" spc="-5" dirty="0">
                <a:solidFill>
                  <a:srgbClr val="000000"/>
                </a:solidFill>
              </a:rPr>
              <a:t>D</a:t>
            </a:r>
            <a:endParaRPr sz="4000" dirty="0"/>
          </a:p>
        </p:txBody>
      </p:sp>
      <p:sp>
        <p:nvSpPr>
          <p:cNvPr id="3" name="object 3"/>
          <p:cNvSpPr txBox="1"/>
          <p:nvPr/>
        </p:nvSpPr>
        <p:spPr>
          <a:xfrm>
            <a:off x="534669" y="1496059"/>
            <a:ext cx="7002780" cy="1747520"/>
          </a:xfrm>
          <a:prstGeom prst="rect">
            <a:avLst/>
          </a:prstGeom>
        </p:spPr>
        <p:txBody>
          <a:bodyPr vert="horz" wrap="square" lIns="0" tIns="133350" rIns="0" bIns="0" rtlCol="0">
            <a:spAutoFit/>
          </a:bodyPr>
          <a:lstStyle/>
          <a:p>
            <a:pPr marL="355600" indent="-342900">
              <a:lnSpc>
                <a:spcPct val="100000"/>
              </a:lnSpc>
              <a:spcBef>
                <a:spcPts val="1050"/>
              </a:spcBef>
              <a:buChar char="•"/>
              <a:tabLst>
                <a:tab pos="354965" algn="l"/>
                <a:tab pos="355600" algn="l"/>
              </a:tabLst>
            </a:pPr>
            <a:r>
              <a:rPr sz="3200" spc="-5" dirty="0">
                <a:solidFill>
                  <a:srgbClr val="5E5E5E"/>
                </a:solidFill>
                <a:latin typeface="Arial"/>
                <a:cs typeface="Arial"/>
              </a:rPr>
              <a:t>An acronym </a:t>
            </a:r>
            <a:r>
              <a:rPr sz="3200" dirty="0">
                <a:solidFill>
                  <a:srgbClr val="5E5E5E"/>
                </a:solidFill>
                <a:latin typeface="Arial"/>
                <a:cs typeface="Arial"/>
              </a:rPr>
              <a:t>of</a:t>
            </a:r>
            <a:r>
              <a:rPr sz="3200" spc="-15" dirty="0">
                <a:solidFill>
                  <a:srgbClr val="5E5E5E"/>
                </a:solidFill>
                <a:latin typeface="Arial"/>
                <a:cs typeface="Arial"/>
              </a:rPr>
              <a:t> </a:t>
            </a:r>
            <a:r>
              <a:rPr sz="3200" spc="-5" dirty="0">
                <a:solidFill>
                  <a:srgbClr val="5E5E5E"/>
                </a:solidFill>
                <a:latin typeface="Arial"/>
                <a:cs typeface="Arial"/>
              </a:rPr>
              <a:t>acronyms!</a:t>
            </a:r>
            <a:endParaRPr sz="3200" dirty="0">
              <a:latin typeface="Arial"/>
              <a:cs typeface="Arial"/>
            </a:endParaRPr>
          </a:p>
          <a:p>
            <a:pPr marL="354965" marR="5080" indent="-342900">
              <a:lnSpc>
                <a:spcPct val="103600"/>
              </a:lnSpc>
              <a:spcBef>
                <a:spcPts val="810"/>
              </a:spcBef>
              <a:buChar char="•"/>
              <a:tabLst>
                <a:tab pos="354965" algn="l"/>
                <a:tab pos="355600" algn="l"/>
              </a:tabLst>
            </a:pPr>
            <a:r>
              <a:rPr sz="3200" spc="-5" dirty="0">
                <a:solidFill>
                  <a:srgbClr val="5E5E5E"/>
                </a:solidFill>
                <a:latin typeface="Arial"/>
                <a:cs typeface="Arial"/>
              </a:rPr>
              <a:t>It recalls in a single word all the most  important pricinple of</a:t>
            </a:r>
            <a:r>
              <a:rPr sz="3200" spc="-10" dirty="0">
                <a:solidFill>
                  <a:srgbClr val="5E5E5E"/>
                </a:solidFill>
                <a:latin typeface="Arial"/>
                <a:cs typeface="Arial"/>
              </a:rPr>
              <a:t> </a:t>
            </a:r>
            <a:r>
              <a:rPr sz="3200" spc="-5" dirty="0">
                <a:solidFill>
                  <a:srgbClr val="5E5E5E"/>
                </a:solidFill>
                <a:latin typeface="Arial"/>
                <a:cs typeface="Arial"/>
              </a:rPr>
              <a:t>design</a:t>
            </a:r>
            <a:endParaRPr sz="3200" dirty="0">
              <a:latin typeface="Arial"/>
              <a:cs typeface="Arial"/>
            </a:endParaRPr>
          </a:p>
        </p:txBody>
      </p:sp>
      <p:sp>
        <p:nvSpPr>
          <p:cNvPr id="4" name="object 4"/>
          <p:cNvSpPr txBox="1"/>
          <p:nvPr/>
        </p:nvSpPr>
        <p:spPr>
          <a:xfrm>
            <a:off x="991869" y="3215639"/>
            <a:ext cx="1079500" cy="2802049"/>
          </a:xfrm>
          <a:prstGeom prst="rect">
            <a:avLst/>
          </a:prstGeom>
        </p:spPr>
        <p:txBody>
          <a:bodyPr vert="horz" wrap="square" lIns="0" tIns="133350" rIns="0" bIns="0" rtlCol="0">
            <a:spAutoFit/>
          </a:bodyPr>
          <a:lstStyle/>
          <a:p>
            <a:pPr marL="298450" indent="-285750">
              <a:lnSpc>
                <a:spcPct val="100000"/>
              </a:lnSpc>
              <a:spcBef>
                <a:spcPts val="1050"/>
              </a:spcBef>
              <a:buFont typeface="Arial"/>
              <a:buChar char="–"/>
              <a:tabLst>
                <a:tab pos="298450" algn="l"/>
              </a:tabLst>
            </a:pPr>
            <a:r>
              <a:rPr sz="2800" b="1" spc="-10" dirty="0">
                <a:solidFill>
                  <a:srgbClr val="5E5E5E"/>
                </a:solidFill>
                <a:latin typeface="Arial"/>
                <a:cs typeface="Arial"/>
              </a:rPr>
              <a:t>SRP</a:t>
            </a:r>
            <a:endParaRPr sz="2800" dirty="0">
              <a:latin typeface="Arial"/>
              <a:cs typeface="Arial"/>
            </a:endParaRPr>
          </a:p>
          <a:p>
            <a:pPr marL="298450" indent="-285750">
              <a:lnSpc>
                <a:spcPct val="100000"/>
              </a:lnSpc>
              <a:spcBef>
                <a:spcPts val="950"/>
              </a:spcBef>
              <a:buFont typeface="Arial"/>
              <a:buChar char="–"/>
              <a:tabLst>
                <a:tab pos="298450" algn="l"/>
              </a:tabLst>
            </a:pPr>
            <a:r>
              <a:rPr sz="2800" b="1" spc="-10" dirty="0">
                <a:solidFill>
                  <a:srgbClr val="5E5E5E"/>
                </a:solidFill>
                <a:latin typeface="Arial"/>
                <a:cs typeface="Arial"/>
              </a:rPr>
              <a:t>O</a:t>
            </a:r>
            <a:r>
              <a:rPr sz="2800" b="1" spc="-20" dirty="0">
                <a:solidFill>
                  <a:srgbClr val="5E5E5E"/>
                </a:solidFill>
                <a:latin typeface="Arial"/>
                <a:cs typeface="Arial"/>
              </a:rPr>
              <a:t>C</a:t>
            </a:r>
            <a:r>
              <a:rPr sz="2800" b="1" dirty="0">
                <a:solidFill>
                  <a:srgbClr val="5E5E5E"/>
                </a:solidFill>
                <a:latin typeface="Arial"/>
                <a:cs typeface="Arial"/>
              </a:rPr>
              <a:t>P</a:t>
            </a:r>
            <a:endParaRPr sz="2800" dirty="0">
              <a:latin typeface="Arial"/>
              <a:cs typeface="Arial"/>
            </a:endParaRPr>
          </a:p>
          <a:p>
            <a:pPr marL="298450" indent="-285750">
              <a:lnSpc>
                <a:spcPct val="100000"/>
              </a:lnSpc>
              <a:spcBef>
                <a:spcPts val="950"/>
              </a:spcBef>
              <a:buFont typeface="Arial"/>
              <a:buChar char="–"/>
              <a:tabLst>
                <a:tab pos="298450" algn="l"/>
              </a:tabLst>
            </a:pPr>
            <a:r>
              <a:rPr sz="2800" b="1" spc="-10" dirty="0">
                <a:solidFill>
                  <a:schemeClr val="accent3"/>
                </a:solidFill>
                <a:latin typeface="Arial"/>
                <a:cs typeface="Arial"/>
              </a:rPr>
              <a:t>LSP</a:t>
            </a:r>
            <a:endParaRPr sz="2800" dirty="0">
              <a:solidFill>
                <a:schemeClr val="accent3"/>
              </a:solidFill>
              <a:latin typeface="Arial"/>
              <a:cs typeface="Arial"/>
            </a:endParaRPr>
          </a:p>
          <a:p>
            <a:pPr marL="298450" indent="-285750">
              <a:lnSpc>
                <a:spcPct val="100000"/>
              </a:lnSpc>
              <a:spcBef>
                <a:spcPts val="950"/>
              </a:spcBef>
              <a:buFont typeface="Arial"/>
              <a:buChar char="–"/>
              <a:tabLst>
                <a:tab pos="298450" algn="l"/>
              </a:tabLst>
            </a:pPr>
            <a:r>
              <a:rPr sz="2800" b="1" spc="-5" dirty="0">
                <a:solidFill>
                  <a:schemeClr val="accent3"/>
                </a:solidFill>
                <a:latin typeface="Arial"/>
                <a:cs typeface="Arial"/>
              </a:rPr>
              <a:t>ISP</a:t>
            </a:r>
            <a:endParaRPr sz="2800" dirty="0">
              <a:solidFill>
                <a:schemeClr val="accent3"/>
              </a:solidFill>
              <a:latin typeface="Arial"/>
              <a:cs typeface="Arial"/>
            </a:endParaRPr>
          </a:p>
          <a:p>
            <a:pPr marL="298450" indent="-285750">
              <a:lnSpc>
                <a:spcPct val="100000"/>
              </a:lnSpc>
              <a:spcBef>
                <a:spcPts val="950"/>
              </a:spcBef>
              <a:buFont typeface="Arial"/>
              <a:buChar char="–"/>
              <a:tabLst>
                <a:tab pos="298450" algn="l"/>
              </a:tabLst>
            </a:pPr>
            <a:r>
              <a:rPr sz="2800" b="1" spc="-5" dirty="0">
                <a:solidFill>
                  <a:schemeClr val="accent3"/>
                </a:solidFill>
                <a:latin typeface="Arial"/>
                <a:cs typeface="Arial"/>
              </a:rPr>
              <a:t>DIP</a:t>
            </a:r>
            <a:endParaRPr sz="2800" dirty="0">
              <a:solidFill>
                <a:schemeClr val="accent3"/>
              </a:solidFill>
              <a:latin typeface="Arial"/>
              <a:cs typeface="Arial"/>
            </a:endParaRPr>
          </a:p>
        </p:txBody>
      </p:sp>
      <p:sp>
        <p:nvSpPr>
          <p:cNvPr id="5" name="object 5"/>
          <p:cNvSpPr txBox="1"/>
          <p:nvPr/>
        </p:nvSpPr>
        <p:spPr>
          <a:xfrm>
            <a:off x="2362200" y="3271947"/>
            <a:ext cx="5034280" cy="2762250"/>
          </a:xfrm>
          <a:prstGeom prst="rect">
            <a:avLst/>
          </a:prstGeom>
        </p:spPr>
        <p:txBody>
          <a:bodyPr vert="horz" wrap="square" lIns="0" tIns="12700" rIns="0" bIns="0" rtlCol="0">
            <a:spAutoFit/>
          </a:bodyPr>
          <a:lstStyle/>
          <a:p>
            <a:pPr marL="12700" marR="225425">
              <a:lnSpc>
                <a:spcPct val="128299"/>
              </a:lnSpc>
              <a:spcBef>
                <a:spcPts val="100"/>
              </a:spcBef>
            </a:pPr>
            <a:r>
              <a:rPr sz="2800" spc="-5" dirty="0">
                <a:solidFill>
                  <a:srgbClr val="5E5E5E"/>
                </a:solidFill>
                <a:latin typeface="Arial"/>
                <a:cs typeface="Arial"/>
              </a:rPr>
              <a:t>Single </a:t>
            </a:r>
            <a:r>
              <a:rPr sz="2800" dirty="0">
                <a:solidFill>
                  <a:srgbClr val="5E5E5E"/>
                </a:solidFill>
                <a:latin typeface="Arial"/>
                <a:cs typeface="Arial"/>
              </a:rPr>
              <a:t>Responsabiity </a:t>
            </a:r>
            <a:r>
              <a:rPr sz="2800" spc="-5" dirty="0">
                <a:solidFill>
                  <a:srgbClr val="5E5E5E"/>
                </a:solidFill>
                <a:latin typeface="Arial"/>
                <a:cs typeface="Arial"/>
              </a:rPr>
              <a:t>Principle  Open Closed</a:t>
            </a:r>
            <a:r>
              <a:rPr sz="2800" spc="5" dirty="0">
                <a:solidFill>
                  <a:srgbClr val="5E5E5E"/>
                </a:solidFill>
                <a:latin typeface="Arial"/>
                <a:cs typeface="Arial"/>
              </a:rPr>
              <a:t> </a:t>
            </a:r>
            <a:r>
              <a:rPr sz="2800" spc="-5" dirty="0">
                <a:solidFill>
                  <a:srgbClr val="5E5E5E"/>
                </a:solidFill>
                <a:latin typeface="Arial"/>
                <a:cs typeface="Arial"/>
              </a:rPr>
              <a:t>Principle</a:t>
            </a:r>
            <a:endParaRPr sz="2800" dirty="0">
              <a:latin typeface="Arial"/>
              <a:cs typeface="Arial"/>
            </a:endParaRPr>
          </a:p>
          <a:p>
            <a:pPr marL="12700" marR="5080">
              <a:lnSpc>
                <a:spcPct val="128299"/>
              </a:lnSpc>
            </a:pPr>
            <a:r>
              <a:rPr sz="2800" dirty="0">
                <a:solidFill>
                  <a:schemeClr val="accent3"/>
                </a:solidFill>
                <a:latin typeface="Arial"/>
                <a:cs typeface="Arial"/>
              </a:rPr>
              <a:t>Liskov </a:t>
            </a:r>
            <a:r>
              <a:rPr sz="2800" spc="-5" dirty="0">
                <a:solidFill>
                  <a:schemeClr val="accent3"/>
                </a:solidFill>
                <a:latin typeface="Arial"/>
                <a:cs typeface="Arial"/>
              </a:rPr>
              <a:t>Substitution Principle  </a:t>
            </a:r>
            <a:r>
              <a:rPr sz="2800" dirty="0">
                <a:solidFill>
                  <a:schemeClr val="accent3"/>
                </a:solidFill>
                <a:latin typeface="Arial"/>
                <a:cs typeface="Arial"/>
              </a:rPr>
              <a:t>Interface </a:t>
            </a:r>
            <a:r>
              <a:rPr sz="2800" spc="-5" dirty="0">
                <a:solidFill>
                  <a:schemeClr val="accent3"/>
                </a:solidFill>
                <a:latin typeface="Arial"/>
                <a:cs typeface="Arial"/>
              </a:rPr>
              <a:t>Segregation Principle  Dependency </a:t>
            </a:r>
            <a:r>
              <a:rPr sz="2800" dirty="0">
                <a:solidFill>
                  <a:schemeClr val="accent3"/>
                </a:solidFill>
                <a:latin typeface="Arial"/>
                <a:cs typeface="Arial"/>
              </a:rPr>
              <a:t>Inversion</a:t>
            </a:r>
            <a:r>
              <a:rPr sz="2800" spc="-10" dirty="0">
                <a:solidFill>
                  <a:schemeClr val="accent3"/>
                </a:solidFill>
                <a:latin typeface="Arial"/>
                <a:cs typeface="Arial"/>
              </a:rPr>
              <a:t> </a:t>
            </a:r>
            <a:r>
              <a:rPr sz="2800" spc="-5" dirty="0">
                <a:solidFill>
                  <a:schemeClr val="accent3"/>
                </a:solidFill>
                <a:latin typeface="Arial"/>
                <a:cs typeface="Arial"/>
              </a:rPr>
              <a:t>Principle</a:t>
            </a:r>
            <a:endParaRPr sz="2800" dirty="0">
              <a:solidFill>
                <a:schemeClr val="accent3"/>
              </a:solidFill>
              <a:latin typeface="Arial"/>
              <a:cs typeface="Arial"/>
            </a:endParaRPr>
          </a:p>
        </p:txBody>
      </p:sp>
    </p:spTree>
    <p:extLst>
      <p:ext uri="{BB962C8B-B14F-4D97-AF65-F5344CB8AC3E}">
        <p14:creationId xmlns:p14="http://schemas.microsoft.com/office/powerpoint/2010/main" val="3409132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5300"/>
            <a:ext cx="2219960" cy="635000"/>
          </a:xfrm>
          <a:prstGeom prst="rect">
            <a:avLst/>
          </a:prstGeom>
        </p:spPr>
        <p:txBody>
          <a:bodyPr vert="horz" wrap="square" lIns="0" tIns="12700" rIns="0" bIns="0" rtlCol="0">
            <a:spAutoFit/>
          </a:bodyPr>
          <a:lstStyle/>
          <a:p>
            <a:pPr marL="12700">
              <a:lnSpc>
                <a:spcPct val="100000"/>
              </a:lnSpc>
              <a:spcBef>
                <a:spcPts val="100"/>
              </a:spcBef>
            </a:pPr>
            <a:r>
              <a:rPr sz="4000" spc="-15" dirty="0">
                <a:solidFill>
                  <a:srgbClr val="000000"/>
                </a:solidFill>
              </a:rPr>
              <a:t>D</a:t>
            </a:r>
            <a:r>
              <a:rPr sz="4000" spc="5" dirty="0">
                <a:solidFill>
                  <a:srgbClr val="000000"/>
                </a:solidFill>
              </a:rPr>
              <a:t>I</a:t>
            </a:r>
            <a:r>
              <a:rPr sz="4000" spc="-10" dirty="0">
                <a:solidFill>
                  <a:srgbClr val="000000"/>
                </a:solidFill>
              </a:rPr>
              <a:t>P</a:t>
            </a:r>
            <a:r>
              <a:rPr sz="4000" spc="-5" dirty="0">
                <a:solidFill>
                  <a:srgbClr val="000000"/>
                </a:solidFill>
              </a:rPr>
              <a:t>?</a:t>
            </a:r>
            <a:endParaRPr sz="4000" dirty="0"/>
          </a:p>
        </p:txBody>
      </p:sp>
      <p:pic>
        <p:nvPicPr>
          <p:cNvPr id="2050" name="Picture 2" descr="Applying Dependency Inversion Princi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2200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02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5300"/>
            <a:ext cx="2219960" cy="635000"/>
          </a:xfrm>
          <a:prstGeom prst="rect">
            <a:avLst/>
          </a:prstGeom>
        </p:spPr>
        <p:txBody>
          <a:bodyPr vert="horz" wrap="square" lIns="0" tIns="12700" rIns="0" bIns="0" rtlCol="0">
            <a:spAutoFit/>
          </a:bodyPr>
          <a:lstStyle/>
          <a:p>
            <a:pPr marL="12700">
              <a:lnSpc>
                <a:spcPct val="100000"/>
              </a:lnSpc>
              <a:spcBef>
                <a:spcPts val="100"/>
              </a:spcBef>
            </a:pPr>
            <a:r>
              <a:rPr sz="4000" spc="-15" dirty="0">
                <a:solidFill>
                  <a:srgbClr val="000000"/>
                </a:solidFill>
              </a:rPr>
              <a:t>D</a:t>
            </a:r>
            <a:r>
              <a:rPr sz="4000" spc="5" dirty="0">
                <a:solidFill>
                  <a:srgbClr val="000000"/>
                </a:solidFill>
              </a:rPr>
              <a:t>I</a:t>
            </a:r>
            <a:r>
              <a:rPr sz="4000" spc="-10" dirty="0">
                <a:solidFill>
                  <a:srgbClr val="000000"/>
                </a:solidFill>
              </a:rPr>
              <a:t>P</a:t>
            </a:r>
            <a:r>
              <a:rPr sz="4000" spc="-5" dirty="0">
                <a:solidFill>
                  <a:srgbClr val="000000"/>
                </a:solidFill>
              </a:rPr>
              <a:t>?</a:t>
            </a:r>
            <a:endParaRPr sz="4000" dirty="0"/>
          </a:p>
        </p:txBody>
      </p:sp>
      <p:pic>
        <p:nvPicPr>
          <p:cNvPr id="2050" name="Picture 2" descr="Applying Dependency Inversion Princi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364" y="487680"/>
            <a:ext cx="5179911" cy="1950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7975" y="2895600"/>
            <a:ext cx="8392160" cy="3046988"/>
          </a:xfrm>
          <a:prstGeom prst="rect">
            <a:avLst/>
          </a:prstGeom>
        </p:spPr>
        <p:txBody>
          <a:bodyPr wrap="square">
            <a:spAutoFit/>
          </a:bodyPr>
          <a:lstStyle/>
          <a:p>
            <a:pPr marL="514350" indent="-514350">
              <a:buFont typeface="+mj-lt"/>
              <a:buAutoNum type="alphaLcParenR"/>
            </a:pPr>
            <a:r>
              <a:rPr lang="en-GB" sz="3200" dirty="0">
                <a:solidFill>
                  <a:srgbClr val="2B3636"/>
                </a:solidFill>
                <a:latin typeface="Proxima"/>
              </a:rPr>
              <a:t>Both Object A and Object B now depends on Interface A, the </a:t>
            </a:r>
            <a:r>
              <a:rPr lang="en-GB" sz="3200" dirty="0" smtClean="0">
                <a:solidFill>
                  <a:srgbClr val="2B3636"/>
                </a:solidFill>
                <a:latin typeface="Proxima"/>
              </a:rPr>
              <a:t>abstraction. </a:t>
            </a:r>
          </a:p>
          <a:p>
            <a:pPr marL="514350" indent="-514350">
              <a:buFont typeface="+mj-lt"/>
              <a:buAutoNum type="alphaLcParenR"/>
            </a:pPr>
            <a:r>
              <a:rPr lang="en-GB" sz="3200" dirty="0" smtClean="0">
                <a:solidFill>
                  <a:srgbClr val="2B3636"/>
                </a:solidFill>
                <a:latin typeface="Proxima"/>
              </a:rPr>
              <a:t>It </a:t>
            </a:r>
            <a:r>
              <a:rPr lang="en-GB" sz="3200" dirty="0">
                <a:solidFill>
                  <a:srgbClr val="2B3636"/>
                </a:solidFill>
                <a:latin typeface="Proxima"/>
              </a:rPr>
              <a:t>inverted the dependency that existed from Object A to Object B into Object B being dependent on the abstraction (Interface A).</a:t>
            </a:r>
            <a:endParaRPr lang="en-GB" sz="3200" b="0" i="0" dirty="0">
              <a:solidFill>
                <a:srgbClr val="2B3636"/>
              </a:solidFill>
              <a:effectLst/>
              <a:latin typeface="Proxima"/>
            </a:endParaRPr>
          </a:p>
        </p:txBody>
      </p:sp>
    </p:spTree>
    <p:extLst>
      <p:ext uri="{BB962C8B-B14F-4D97-AF65-F5344CB8AC3E}">
        <p14:creationId xmlns:p14="http://schemas.microsoft.com/office/powerpoint/2010/main" val="4233453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Example – DIP Violation</a:t>
            </a:r>
            <a:endParaRPr lang="en-IE"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22</a:t>
            </a:fld>
            <a:endParaRPr lang="en-US" dirty="0"/>
          </a:p>
        </p:txBody>
      </p:sp>
      <p:pic>
        <p:nvPicPr>
          <p:cNvPr id="7" name="Content Placeholder 6"/>
          <p:cNvPicPr>
            <a:picLocks noGrp="1" noChangeAspect="1"/>
          </p:cNvPicPr>
          <p:nvPr>
            <p:ph idx="1"/>
          </p:nvPr>
        </p:nvPicPr>
        <p:blipFill>
          <a:blip r:embed="rId2"/>
          <a:stretch>
            <a:fillRect/>
          </a:stretch>
        </p:blipFill>
        <p:spPr>
          <a:xfrm>
            <a:off x="685800" y="1812131"/>
            <a:ext cx="2143125" cy="2143125"/>
          </a:xfrm>
          <a:prstGeom prst="rect">
            <a:avLst/>
          </a:prstGeom>
        </p:spPr>
      </p:pic>
      <p:sp>
        <p:nvSpPr>
          <p:cNvPr id="8" name="TextBox 7"/>
          <p:cNvSpPr txBox="1"/>
          <p:nvPr/>
        </p:nvSpPr>
        <p:spPr>
          <a:xfrm>
            <a:off x="3886200" y="2743200"/>
            <a:ext cx="1383712" cy="430887"/>
          </a:xfrm>
          <a:prstGeom prst="rect">
            <a:avLst/>
          </a:prstGeom>
          <a:noFill/>
        </p:spPr>
        <p:txBody>
          <a:bodyPr wrap="none" rtlCol="0">
            <a:spAutoFit/>
          </a:bodyPr>
          <a:lstStyle/>
          <a:p>
            <a:r>
              <a:rPr lang="en-IE" dirty="0" smtClean="0"/>
              <a:t>On </a:t>
            </a:r>
            <a:r>
              <a:rPr lang="en-IE" dirty="0" err="1" smtClean="0"/>
              <a:t>Github</a:t>
            </a:r>
            <a:endParaRPr lang="en-IE" dirty="0"/>
          </a:p>
        </p:txBody>
      </p:sp>
    </p:spTree>
    <p:extLst>
      <p:ext uri="{BB962C8B-B14F-4D97-AF65-F5344CB8AC3E}">
        <p14:creationId xmlns:p14="http://schemas.microsoft.com/office/powerpoint/2010/main" val="1742783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Example – DIP Violation</a:t>
            </a:r>
            <a:endParaRPr lang="en-IE"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23</a:t>
            </a:fld>
            <a:endParaRPr lang="en-US" dirty="0"/>
          </a:p>
        </p:txBody>
      </p:sp>
      <p:sp>
        <p:nvSpPr>
          <p:cNvPr id="2" name="Content Placeholder 1"/>
          <p:cNvSpPr>
            <a:spLocks noGrp="1"/>
          </p:cNvSpPr>
          <p:nvPr>
            <p:ph idx="1"/>
          </p:nvPr>
        </p:nvSpPr>
        <p:spPr>
          <a:xfrm>
            <a:off x="331787" y="1371600"/>
            <a:ext cx="8534400" cy="4525962"/>
          </a:xfrm>
        </p:spPr>
        <p:txBody>
          <a:bodyPr/>
          <a:lstStyle/>
          <a:p>
            <a:r>
              <a:rPr lang="en-GB" dirty="0" smtClean="0"/>
              <a:t>A </a:t>
            </a:r>
            <a:r>
              <a:rPr lang="en-GB" dirty="0"/>
              <a:t>switch should not be tied to a bulb. It should be able to turn on and off other appliances and devices too, say a </a:t>
            </a:r>
            <a:r>
              <a:rPr lang="en-GB" dirty="0" smtClean="0"/>
              <a:t>radio, a TV etc. </a:t>
            </a:r>
            <a:endParaRPr lang="en-GB" dirty="0"/>
          </a:p>
          <a:p>
            <a:endParaRPr lang="en-GB" dirty="0" smtClean="0"/>
          </a:p>
          <a:p>
            <a:r>
              <a:rPr lang="en-GB" dirty="0" smtClean="0"/>
              <a:t>Now</a:t>
            </a:r>
            <a:r>
              <a:rPr lang="en-GB" dirty="0"/>
              <a:t>, imagine the modifications we will require in the </a:t>
            </a:r>
            <a:r>
              <a:rPr lang="en-GB" dirty="0" err="1" smtClean="0"/>
              <a:t>ElectricSocketWithSwitch</a:t>
            </a:r>
            <a:r>
              <a:rPr lang="en-GB" dirty="0" smtClean="0"/>
              <a:t> </a:t>
            </a:r>
            <a:r>
              <a:rPr lang="en-GB" dirty="0"/>
              <a:t>class each time we add a new appliance or </a:t>
            </a:r>
            <a:r>
              <a:rPr lang="en-GB" dirty="0" smtClean="0"/>
              <a:t>device!</a:t>
            </a:r>
          </a:p>
          <a:p>
            <a:pPr marL="109537" indent="0">
              <a:buNone/>
            </a:pPr>
            <a:r>
              <a:rPr lang="en-GB" dirty="0" smtClean="0"/>
              <a:t> </a:t>
            </a:r>
          </a:p>
          <a:p>
            <a:r>
              <a:rPr lang="en-GB" dirty="0" smtClean="0"/>
              <a:t>We </a:t>
            </a:r>
            <a:r>
              <a:rPr lang="en-GB" dirty="0"/>
              <a:t>can conclude that our design is flawed and we need to revisit it by following the Dependency Inversion Principle.</a:t>
            </a:r>
            <a:endParaRPr lang="en-IE" dirty="0"/>
          </a:p>
        </p:txBody>
      </p:sp>
    </p:spTree>
    <p:extLst>
      <p:ext uri="{BB962C8B-B14F-4D97-AF65-F5344CB8AC3E}">
        <p14:creationId xmlns:p14="http://schemas.microsoft.com/office/powerpoint/2010/main" val="3629007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Use Abstraction</a:t>
            </a:r>
            <a:endParaRPr lang="en-IE"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24</a:t>
            </a:fld>
            <a:endParaRPr lang="en-US" dirty="0"/>
          </a:p>
        </p:txBody>
      </p:sp>
      <p:sp>
        <p:nvSpPr>
          <p:cNvPr id="2" name="Content Placeholder 1"/>
          <p:cNvSpPr>
            <a:spLocks noGrp="1"/>
          </p:cNvSpPr>
          <p:nvPr>
            <p:ph idx="1"/>
          </p:nvPr>
        </p:nvSpPr>
        <p:spPr>
          <a:xfrm>
            <a:off x="331786" y="1371600"/>
            <a:ext cx="8812213" cy="4525962"/>
          </a:xfrm>
        </p:spPr>
        <p:txBody>
          <a:bodyPr/>
          <a:lstStyle/>
          <a:p>
            <a:r>
              <a:rPr lang="en-GB" dirty="0" smtClean="0"/>
              <a:t>We </a:t>
            </a:r>
            <a:r>
              <a:rPr lang="en-GB" dirty="0"/>
              <a:t>will write </a:t>
            </a:r>
            <a:r>
              <a:rPr lang="en-GB" dirty="0" smtClean="0"/>
              <a:t>an </a:t>
            </a:r>
            <a:r>
              <a:rPr lang="en-GB" dirty="0"/>
              <a:t>abstraction in the form of an </a:t>
            </a:r>
            <a:r>
              <a:rPr lang="en-GB" dirty="0" smtClean="0"/>
              <a:t>interface called </a:t>
            </a:r>
            <a:r>
              <a:rPr lang="en-GB" dirty="0"/>
              <a:t>Switchable</a:t>
            </a:r>
            <a:r>
              <a:rPr lang="en-GB" dirty="0" smtClean="0"/>
              <a:t>.</a:t>
            </a:r>
          </a:p>
          <a:p>
            <a:endParaRPr lang="en-GB" dirty="0"/>
          </a:p>
          <a:p>
            <a:endParaRPr lang="en-GB" dirty="0" smtClean="0"/>
          </a:p>
          <a:p>
            <a:endParaRPr lang="en-GB" dirty="0"/>
          </a:p>
          <a:p>
            <a:pPr marL="109537" indent="0">
              <a:buNone/>
            </a:pPr>
            <a:endParaRPr lang="en-GB" dirty="0"/>
          </a:p>
          <a:p>
            <a:r>
              <a:rPr lang="en-GB" dirty="0"/>
              <a:t>From now on, any switchable devices in the application can implement this interface and provide their own functionality. Our </a:t>
            </a:r>
            <a:r>
              <a:rPr lang="en-GB" dirty="0" err="1" smtClean="0"/>
              <a:t>ElectricSocketWithSwitch</a:t>
            </a:r>
            <a:r>
              <a:rPr lang="en-GB" dirty="0" smtClean="0"/>
              <a:t> </a:t>
            </a:r>
            <a:r>
              <a:rPr lang="en-GB" dirty="0"/>
              <a:t>class will also depend on this interface</a:t>
            </a:r>
            <a:endParaRPr lang="en-GB" dirty="0" smtClean="0"/>
          </a:p>
          <a:p>
            <a:endParaRPr lang="en-IE" dirty="0"/>
          </a:p>
        </p:txBody>
      </p:sp>
      <p:pic>
        <p:nvPicPr>
          <p:cNvPr id="7" name="Picture 6"/>
          <p:cNvPicPr>
            <a:picLocks noChangeAspect="1"/>
          </p:cNvPicPr>
          <p:nvPr/>
        </p:nvPicPr>
        <p:blipFill>
          <a:blip r:embed="rId2"/>
          <a:stretch>
            <a:fillRect/>
          </a:stretch>
        </p:blipFill>
        <p:spPr>
          <a:xfrm>
            <a:off x="3276600" y="2362200"/>
            <a:ext cx="3200400" cy="1647825"/>
          </a:xfrm>
          <a:prstGeom prst="rect">
            <a:avLst/>
          </a:prstGeom>
        </p:spPr>
      </p:pic>
    </p:spTree>
    <p:extLst>
      <p:ext uri="{BB962C8B-B14F-4D97-AF65-F5344CB8AC3E}">
        <p14:creationId xmlns:p14="http://schemas.microsoft.com/office/powerpoint/2010/main" val="36444400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Use Abstraction</a:t>
            </a:r>
            <a:endParaRPr lang="en-IE"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25</a:t>
            </a:fld>
            <a:endParaRPr lang="en-US" dirty="0"/>
          </a:p>
        </p:txBody>
      </p:sp>
      <p:sp>
        <p:nvSpPr>
          <p:cNvPr id="2" name="Content Placeholder 1"/>
          <p:cNvSpPr>
            <a:spLocks noGrp="1"/>
          </p:cNvSpPr>
          <p:nvPr>
            <p:ph idx="1"/>
          </p:nvPr>
        </p:nvSpPr>
        <p:spPr>
          <a:xfrm>
            <a:off x="331786" y="1371600"/>
            <a:ext cx="8812213" cy="4525962"/>
          </a:xfrm>
        </p:spPr>
        <p:txBody>
          <a:bodyPr/>
          <a:lstStyle/>
          <a:p>
            <a:r>
              <a:rPr lang="en-GB" dirty="0" smtClean="0"/>
              <a:t>We </a:t>
            </a:r>
            <a:r>
              <a:rPr lang="en-GB" dirty="0"/>
              <a:t>will write </a:t>
            </a:r>
            <a:r>
              <a:rPr lang="en-GB" dirty="0" smtClean="0"/>
              <a:t>an </a:t>
            </a:r>
            <a:r>
              <a:rPr lang="en-GB" dirty="0"/>
              <a:t>abstraction in the form of an </a:t>
            </a:r>
            <a:r>
              <a:rPr lang="en-GB" dirty="0" smtClean="0"/>
              <a:t>interface called </a:t>
            </a:r>
            <a:r>
              <a:rPr lang="en-GB" dirty="0"/>
              <a:t>Switchable</a:t>
            </a:r>
            <a:r>
              <a:rPr lang="en-GB" dirty="0" smtClean="0"/>
              <a:t>.</a:t>
            </a:r>
          </a:p>
          <a:p>
            <a:endParaRPr lang="en-GB" dirty="0"/>
          </a:p>
          <a:p>
            <a:endParaRPr lang="en-GB" dirty="0" smtClean="0"/>
          </a:p>
          <a:p>
            <a:endParaRPr lang="en-GB" dirty="0"/>
          </a:p>
          <a:p>
            <a:pPr marL="109537" indent="0">
              <a:buNone/>
            </a:pPr>
            <a:endParaRPr lang="en-GB" dirty="0"/>
          </a:p>
          <a:p>
            <a:r>
              <a:rPr lang="en-GB" dirty="0"/>
              <a:t>From now on, any switchable devices in the application can implement this interface and provide their own functionality. Our </a:t>
            </a:r>
            <a:r>
              <a:rPr lang="en-GB" dirty="0" err="1" smtClean="0"/>
              <a:t>ElectricSocketWithSwitch</a:t>
            </a:r>
            <a:r>
              <a:rPr lang="en-GB" dirty="0" smtClean="0"/>
              <a:t> </a:t>
            </a:r>
            <a:r>
              <a:rPr lang="en-GB" dirty="0"/>
              <a:t>class will also depend on this interface</a:t>
            </a:r>
            <a:endParaRPr lang="en-GB" dirty="0" smtClean="0"/>
          </a:p>
          <a:p>
            <a:endParaRPr lang="en-IE" dirty="0"/>
          </a:p>
        </p:txBody>
      </p:sp>
      <p:pic>
        <p:nvPicPr>
          <p:cNvPr id="7" name="Picture 6"/>
          <p:cNvPicPr>
            <a:picLocks noChangeAspect="1"/>
          </p:cNvPicPr>
          <p:nvPr/>
        </p:nvPicPr>
        <p:blipFill>
          <a:blip r:embed="rId2"/>
          <a:stretch>
            <a:fillRect/>
          </a:stretch>
        </p:blipFill>
        <p:spPr>
          <a:xfrm>
            <a:off x="3276600" y="2362200"/>
            <a:ext cx="3200400" cy="1647825"/>
          </a:xfrm>
          <a:prstGeom prst="rect">
            <a:avLst/>
          </a:prstGeom>
        </p:spPr>
      </p:pic>
    </p:spTree>
    <p:extLst>
      <p:ext uri="{BB962C8B-B14F-4D97-AF65-F5344CB8AC3E}">
        <p14:creationId xmlns:p14="http://schemas.microsoft.com/office/powerpoint/2010/main" val="1314897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smtClean="0"/>
              <a:t>Using Abstraction</a:t>
            </a:r>
            <a:endParaRPr lang="en-IE" dirty="0"/>
          </a:p>
        </p:txBody>
      </p:sp>
      <p:sp>
        <p:nvSpPr>
          <p:cNvPr id="4" name="Footer Placeholder 3"/>
          <p:cNvSpPr>
            <a:spLocks noGrp="1"/>
          </p:cNvSpPr>
          <p:nvPr>
            <p:ph type="ftr" sz="quarter"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pPr>
                <a:defRPr/>
              </a:pPr>
              <a:t>26</a:t>
            </a:fld>
            <a:endParaRPr lang="en-US" dirty="0"/>
          </a:p>
        </p:txBody>
      </p:sp>
      <p:pic>
        <p:nvPicPr>
          <p:cNvPr id="7" name="Picture 6"/>
          <p:cNvPicPr>
            <a:picLocks noChangeAspect="1"/>
          </p:cNvPicPr>
          <p:nvPr/>
        </p:nvPicPr>
        <p:blipFill>
          <a:blip r:embed="rId2"/>
          <a:stretch>
            <a:fillRect/>
          </a:stretch>
        </p:blipFill>
        <p:spPr>
          <a:xfrm>
            <a:off x="3276600" y="2362200"/>
            <a:ext cx="3200400" cy="1647825"/>
          </a:xfrm>
          <a:prstGeom prst="rect">
            <a:avLst/>
          </a:prstGeom>
        </p:spPr>
      </p:pic>
      <p:pic>
        <p:nvPicPr>
          <p:cNvPr id="8" name="Picture 7"/>
          <p:cNvPicPr>
            <a:picLocks noChangeAspect="1"/>
          </p:cNvPicPr>
          <p:nvPr/>
        </p:nvPicPr>
        <p:blipFill>
          <a:blip r:embed="rId3"/>
          <a:stretch>
            <a:fillRect/>
          </a:stretch>
        </p:blipFill>
        <p:spPr>
          <a:xfrm>
            <a:off x="1752600" y="1429068"/>
            <a:ext cx="5448300" cy="4759057"/>
          </a:xfrm>
          <a:prstGeom prst="rect">
            <a:avLst/>
          </a:prstGeom>
        </p:spPr>
      </p:pic>
    </p:spTree>
    <p:extLst>
      <p:ext uri="{BB962C8B-B14F-4D97-AF65-F5344CB8AC3E}">
        <p14:creationId xmlns:p14="http://schemas.microsoft.com/office/powerpoint/2010/main" val="1183444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33400"/>
            <a:ext cx="3503931" cy="635000"/>
          </a:xfrm>
          <a:prstGeom prst="rect">
            <a:avLst/>
          </a:prstGeom>
        </p:spPr>
        <p:txBody>
          <a:bodyPr vert="horz" wrap="square" lIns="0" tIns="12700" rIns="0" bIns="0" rtlCol="0">
            <a:spAutoFit/>
          </a:bodyPr>
          <a:lstStyle/>
          <a:p>
            <a:pPr marL="12700">
              <a:lnSpc>
                <a:spcPct val="100000"/>
              </a:lnSpc>
              <a:spcBef>
                <a:spcPts val="100"/>
              </a:spcBef>
            </a:pPr>
            <a:r>
              <a:rPr sz="4000" spc="-15" dirty="0">
                <a:solidFill>
                  <a:srgbClr val="000000"/>
                </a:solidFill>
              </a:rPr>
              <a:t>C</a:t>
            </a:r>
            <a:r>
              <a:rPr sz="4000" spc="-10" dirty="0">
                <a:solidFill>
                  <a:srgbClr val="000000"/>
                </a:solidFill>
              </a:rPr>
              <a:t>on</a:t>
            </a:r>
            <a:r>
              <a:rPr sz="4000" spc="-5" dirty="0">
                <a:solidFill>
                  <a:srgbClr val="000000"/>
                </a:solidFill>
              </a:rPr>
              <a:t>cl</a:t>
            </a:r>
            <a:r>
              <a:rPr sz="4000" spc="-10" dirty="0">
                <a:solidFill>
                  <a:srgbClr val="000000"/>
                </a:solidFill>
              </a:rPr>
              <a:t>u</a:t>
            </a:r>
            <a:r>
              <a:rPr sz="4000" spc="10" dirty="0">
                <a:solidFill>
                  <a:srgbClr val="000000"/>
                </a:solidFill>
              </a:rPr>
              <a:t>s</a:t>
            </a:r>
            <a:r>
              <a:rPr sz="4000" spc="-15" dirty="0">
                <a:solidFill>
                  <a:srgbClr val="000000"/>
                </a:solidFill>
              </a:rPr>
              <a:t>i</a:t>
            </a:r>
            <a:r>
              <a:rPr sz="4000" spc="-10" dirty="0">
                <a:solidFill>
                  <a:srgbClr val="000000"/>
                </a:solidFill>
              </a:rPr>
              <a:t>o</a:t>
            </a:r>
            <a:r>
              <a:rPr sz="4000" spc="-5" dirty="0">
                <a:solidFill>
                  <a:srgbClr val="000000"/>
                </a:solidFill>
              </a:rPr>
              <a:t>n</a:t>
            </a:r>
            <a:endParaRPr sz="4000" dirty="0"/>
          </a:p>
        </p:txBody>
      </p:sp>
      <p:sp>
        <p:nvSpPr>
          <p:cNvPr id="3" name="object 3"/>
          <p:cNvSpPr txBox="1"/>
          <p:nvPr/>
        </p:nvSpPr>
        <p:spPr>
          <a:xfrm>
            <a:off x="381000" y="1371600"/>
            <a:ext cx="9448800" cy="4370171"/>
          </a:xfrm>
          <a:prstGeom prst="rect">
            <a:avLst/>
          </a:prstGeom>
        </p:spPr>
        <p:txBody>
          <a:bodyPr vert="horz" wrap="square" lIns="0" tIns="12065" rIns="0" bIns="0" rtlCol="0">
            <a:spAutoFit/>
          </a:bodyPr>
          <a:lstStyle/>
          <a:p>
            <a:pPr marL="12065" marR="565150">
              <a:lnSpc>
                <a:spcPct val="105500"/>
              </a:lnSpc>
              <a:spcBef>
                <a:spcPts val="95"/>
              </a:spcBef>
              <a:tabLst>
                <a:tab pos="354965" algn="l"/>
                <a:tab pos="355600" algn="l"/>
              </a:tabLst>
            </a:pPr>
            <a:r>
              <a:rPr lang="en-GB" sz="2400" dirty="0" smtClean="0"/>
              <a:t>The </a:t>
            </a:r>
            <a:r>
              <a:rPr lang="en-GB" sz="2400" dirty="0"/>
              <a:t>single responsibility principle states that a class (or some other module) should only have one responsibility i.e. one reason to change. </a:t>
            </a:r>
            <a:endParaRPr lang="en-GB" sz="2400" dirty="0" smtClean="0"/>
          </a:p>
          <a:p>
            <a:pPr marL="12065" marR="565150">
              <a:lnSpc>
                <a:spcPct val="105500"/>
              </a:lnSpc>
              <a:spcBef>
                <a:spcPts val="95"/>
              </a:spcBef>
              <a:tabLst>
                <a:tab pos="354965" algn="l"/>
                <a:tab pos="355600" algn="l"/>
              </a:tabLst>
            </a:pPr>
            <a:r>
              <a:rPr lang="en-GB" sz="2400" dirty="0" smtClean="0"/>
              <a:t>The </a:t>
            </a:r>
            <a:r>
              <a:rPr lang="en-GB" sz="2400" dirty="0"/>
              <a:t>open/closed states that software entities should be open for extension, but closed for modification. </a:t>
            </a:r>
            <a:endParaRPr lang="en-GB" sz="2400" dirty="0" smtClean="0"/>
          </a:p>
          <a:p>
            <a:pPr marL="12065" marR="565150">
              <a:lnSpc>
                <a:spcPct val="105500"/>
              </a:lnSpc>
              <a:spcBef>
                <a:spcPts val="95"/>
              </a:spcBef>
              <a:tabLst>
                <a:tab pos="354965" algn="l"/>
                <a:tab pos="355600" algn="l"/>
              </a:tabLst>
            </a:pPr>
            <a:r>
              <a:rPr lang="en-GB" sz="2400" dirty="0" smtClean="0"/>
              <a:t>The </a:t>
            </a:r>
            <a:r>
              <a:rPr lang="en-GB" sz="2400" dirty="0" err="1" smtClean="0"/>
              <a:t>Liskov</a:t>
            </a:r>
            <a:r>
              <a:rPr lang="en-GB" sz="2400" dirty="0" smtClean="0"/>
              <a:t> </a:t>
            </a:r>
            <a:r>
              <a:rPr lang="en-GB" sz="2400" dirty="0"/>
              <a:t>substitution </a:t>
            </a:r>
            <a:r>
              <a:rPr lang="en-GB" sz="2400" dirty="0" smtClean="0"/>
              <a:t>principle - objects </a:t>
            </a:r>
            <a:r>
              <a:rPr lang="en-GB" sz="2400" dirty="0"/>
              <a:t>in a program should be replaceable with instances of their subtypes without altering the correctness of that program. </a:t>
            </a:r>
            <a:endParaRPr lang="en-GB" sz="2400" dirty="0" smtClean="0"/>
          </a:p>
          <a:p>
            <a:pPr marL="12065" marR="565150">
              <a:lnSpc>
                <a:spcPct val="105500"/>
              </a:lnSpc>
              <a:spcBef>
                <a:spcPts val="95"/>
              </a:spcBef>
              <a:tabLst>
                <a:tab pos="354965" algn="l"/>
                <a:tab pos="355600" algn="l"/>
              </a:tabLst>
            </a:pPr>
            <a:r>
              <a:rPr lang="en-GB" sz="2400" dirty="0" smtClean="0"/>
              <a:t>The </a:t>
            </a:r>
            <a:r>
              <a:rPr lang="en-GB" sz="2400" dirty="0"/>
              <a:t>interface segregation principle states that many client-specific interfaces are better than one general-purpose </a:t>
            </a:r>
            <a:r>
              <a:rPr lang="en-GB" sz="2400" dirty="0" smtClean="0"/>
              <a:t>interface. </a:t>
            </a:r>
          </a:p>
          <a:p>
            <a:pPr marL="12065" marR="565150">
              <a:lnSpc>
                <a:spcPct val="105500"/>
              </a:lnSpc>
              <a:spcBef>
                <a:spcPts val="95"/>
              </a:spcBef>
              <a:tabLst>
                <a:tab pos="354965" algn="l"/>
                <a:tab pos="355600" algn="l"/>
              </a:tabLst>
            </a:pPr>
            <a:r>
              <a:rPr lang="en-GB" sz="2400" dirty="0" smtClean="0"/>
              <a:t>The </a:t>
            </a:r>
            <a:r>
              <a:rPr lang="en-GB" sz="2400" dirty="0"/>
              <a:t>dependency inversion principle could be summed up in this sentence: “Depend upon abstractions. Do not depend upon concretions”.</a:t>
            </a:r>
            <a:endParaRPr sz="4400" dirty="0">
              <a:latin typeface="Arial"/>
              <a:cs typeface="Arial"/>
            </a:endParaRPr>
          </a:p>
        </p:txBody>
      </p:sp>
    </p:spTree>
    <p:extLst>
      <p:ext uri="{BB962C8B-B14F-4D97-AF65-F5344CB8AC3E}">
        <p14:creationId xmlns:p14="http://schemas.microsoft.com/office/powerpoint/2010/main" val="20490908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6310" y="179069"/>
            <a:ext cx="7143750" cy="5715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610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5300"/>
            <a:ext cx="8188324"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000000"/>
                </a:solidFill>
              </a:rPr>
              <a:t>Liskov Substitution</a:t>
            </a:r>
            <a:r>
              <a:rPr sz="4000" dirty="0">
                <a:solidFill>
                  <a:srgbClr val="000000"/>
                </a:solidFill>
              </a:rPr>
              <a:t> </a:t>
            </a:r>
            <a:r>
              <a:rPr sz="4000" spc="-5" dirty="0">
                <a:solidFill>
                  <a:srgbClr val="000000"/>
                </a:solidFill>
              </a:rPr>
              <a:t>Principle</a:t>
            </a:r>
            <a:endParaRPr sz="4000" dirty="0"/>
          </a:p>
        </p:txBody>
      </p:sp>
      <p:sp>
        <p:nvSpPr>
          <p:cNvPr id="3" name="object 3"/>
          <p:cNvSpPr txBox="1"/>
          <p:nvPr/>
        </p:nvSpPr>
        <p:spPr>
          <a:xfrm>
            <a:off x="534669" y="1590040"/>
            <a:ext cx="8176895" cy="3973267"/>
          </a:xfrm>
          <a:prstGeom prst="rect">
            <a:avLst/>
          </a:prstGeom>
        </p:spPr>
        <p:txBody>
          <a:bodyPr vert="horz" wrap="square" lIns="0" tIns="12700" rIns="0" bIns="0" rtlCol="0">
            <a:spAutoFit/>
          </a:bodyPr>
          <a:lstStyle/>
          <a:p>
            <a:pPr marL="12065" marR="5080" algn="ctr">
              <a:lnSpc>
                <a:spcPct val="107500"/>
              </a:lnSpc>
              <a:spcBef>
                <a:spcPts val="100"/>
              </a:spcBef>
              <a:tabLst>
                <a:tab pos="354965" algn="l"/>
                <a:tab pos="355600" algn="l"/>
              </a:tabLst>
            </a:pPr>
            <a:r>
              <a:rPr lang="en-GB" sz="2800" dirty="0" err="1"/>
              <a:t>Liskov</a:t>
            </a:r>
            <a:r>
              <a:rPr lang="en-GB" sz="2800" dirty="0"/>
              <a:t> Substitution Principle states the following: </a:t>
            </a:r>
            <a:endParaRPr lang="en-GB" sz="2800" dirty="0" smtClean="0"/>
          </a:p>
          <a:p>
            <a:pPr marL="12065" marR="5080" algn="ctr">
              <a:lnSpc>
                <a:spcPct val="107500"/>
              </a:lnSpc>
              <a:spcBef>
                <a:spcPts val="100"/>
              </a:spcBef>
              <a:tabLst>
                <a:tab pos="354965" algn="l"/>
                <a:tab pos="355600" algn="l"/>
              </a:tabLst>
            </a:pPr>
            <a:endParaRPr lang="en-GB" sz="2800" i="1" dirty="0"/>
          </a:p>
          <a:p>
            <a:pPr marL="12065" marR="5080" algn="ctr">
              <a:lnSpc>
                <a:spcPct val="107500"/>
              </a:lnSpc>
              <a:spcBef>
                <a:spcPts val="100"/>
              </a:spcBef>
              <a:tabLst>
                <a:tab pos="354965" algn="l"/>
                <a:tab pos="355600" algn="l"/>
              </a:tabLst>
            </a:pPr>
            <a:r>
              <a:rPr lang="en-GB" sz="2800" i="1" dirty="0" smtClean="0"/>
              <a:t>“in </a:t>
            </a:r>
            <a:r>
              <a:rPr lang="en-GB" sz="2800" i="1" dirty="0"/>
              <a:t>a computer program, if S is a subtype of T, then objects of type T may be replaced with objects of type S (i.e., objects of type S may substitute objects of type T) without altering any of the desirable properties of that program (correctness, task performed, etc.)”</a:t>
            </a:r>
            <a:r>
              <a:rPr lang="en-GB" sz="2800" dirty="0"/>
              <a:t>. </a:t>
            </a:r>
            <a:endParaRPr lang="en-IE" sz="4000" spc="-5" dirty="0">
              <a:solidFill>
                <a:srgbClr val="5E5E5E"/>
              </a:solidFill>
              <a:latin typeface="Arial"/>
              <a:cs typeface="Arial"/>
            </a:endParaRPr>
          </a:p>
          <a:p>
            <a:pPr marL="12700">
              <a:lnSpc>
                <a:spcPct val="100000"/>
              </a:lnSpc>
              <a:tabLst>
                <a:tab pos="354965" algn="l"/>
                <a:tab pos="355600" algn="l"/>
              </a:tabLst>
            </a:pPr>
            <a:endParaRPr lang="en-IE" dirty="0" smtClean="0"/>
          </a:p>
          <a:p>
            <a:pPr marL="12700">
              <a:lnSpc>
                <a:spcPct val="100000"/>
              </a:lnSpc>
              <a:tabLst>
                <a:tab pos="354965" algn="l"/>
                <a:tab pos="355600" algn="l"/>
              </a:tabLst>
            </a:pPr>
            <a:r>
              <a:rPr lang="en-IE" dirty="0" smtClean="0"/>
              <a:t>Barbara </a:t>
            </a:r>
            <a:r>
              <a:rPr lang="en-IE" b="1" dirty="0" err="1"/>
              <a:t>Liskov</a:t>
            </a:r>
            <a:r>
              <a:rPr lang="en-IE" dirty="0"/>
              <a:t> </a:t>
            </a:r>
            <a:r>
              <a:rPr lang="en-IE" dirty="0" smtClean="0"/>
              <a:t>&amp; Jeanette Wing</a:t>
            </a:r>
            <a:endParaRPr sz="3200" dirty="0">
              <a:latin typeface="Arial"/>
              <a:cs typeface="Arial"/>
            </a:endParaRPr>
          </a:p>
        </p:txBody>
      </p:sp>
    </p:spTree>
    <p:extLst>
      <p:ext uri="{BB962C8B-B14F-4D97-AF65-F5344CB8AC3E}">
        <p14:creationId xmlns:p14="http://schemas.microsoft.com/office/powerpoint/2010/main" val="3419583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39" y="506306"/>
            <a:ext cx="9001761" cy="612988"/>
          </a:xfrm>
          <a:prstGeom prst="rect">
            <a:avLst/>
          </a:prstGeom>
        </p:spPr>
        <p:txBody>
          <a:bodyPr vert="horz" wrap="square" lIns="0" tIns="12700" rIns="0" bIns="0" rtlCol="0">
            <a:spAutoFit/>
          </a:bodyPr>
          <a:lstStyle/>
          <a:p>
            <a:pPr marL="12700">
              <a:lnSpc>
                <a:spcPct val="100000"/>
              </a:lnSpc>
              <a:spcBef>
                <a:spcPts val="100"/>
              </a:spcBef>
            </a:pPr>
            <a:r>
              <a:rPr lang="en-IE" sz="3800" spc="-5" dirty="0" err="1">
                <a:solidFill>
                  <a:srgbClr val="000000"/>
                </a:solidFill>
              </a:rPr>
              <a:t>Liskov</a:t>
            </a:r>
            <a:r>
              <a:rPr lang="en-IE" sz="3800" spc="-5" dirty="0">
                <a:solidFill>
                  <a:srgbClr val="000000"/>
                </a:solidFill>
              </a:rPr>
              <a:t> Substitution</a:t>
            </a:r>
            <a:r>
              <a:rPr lang="en-IE" sz="3800" dirty="0">
                <a:solidFill>
                  <a:srgbClr val="000000"/>
                </a:solidFill>
              </a:rPr>
              <a:t> </a:t>
            </a:r>
            <a:r>
              <a:rPr lang="en-IE" sz="3800" spc="-5" dirty="0" smtClean="0">
                <a:solidFill>
                  <a:srgbClr val="000000"/>
                </a:solidFill>
              </a:rPr>
              <a:t>Principle (cont’d)</a:t>
            </a:r>
            <a:endParaRPr sz="3800" dirty="0"/>
          </a:p>
        </p:txBody>
      </p:sp>
      <p:sp>
        <p:nvSpPr>
          <p:cNvPr id="3" name="object 3"/>
          <p:cNvSpPr txBox="1"/>
          <p:nvPr/>
        </p:nvSpPr>
        <p:spPr>
          <a:xfrm>
            <a:off x="515620" y="1219200"/>
            <a:ext cx="8609331" cy="4989828"/>
          </a:xfrm>
          <a:prstGeom prst="rect">
            <a:avLst/>
          </a:prstGeom>
        </p:spPr>
        <p:txBody>
          <a:bodyPr vert="horz" wrap="square" lIns="0" tIns="133350" rIns="0" bIns="0" rtlCol="0">
            <a:spAutoFit/>
          </a:bodyPr>
          <a:lstStyle/>
          <a:p>
            <a:pPr marL="12700">
              <a:lnSpc>
                <a:spcPct val="100000"/>
              </a:lnSpc>
              <a:spcBef>
                <a:spcPts val="1050"/>
              </a:spcBef>
              <a:tabLst>
                <a:tab pos="354965" algn="l"/>
                <a:tab pos="355600" algn="l"/>
              </a:tabLst>
            </a:pPr>
            <a:r>
              <a:rPr lang="en-GB" sz="3200" dirty="0"/>
              <a:t>The </a:t>
            </a:r>
            <a:r>
              <a:rPr lang="en-GB" sz="3200" dirty="0" err="1"/>
              <a:t>Liskov</a:t>
            </a:r>
            <a:r>
              <a:rPr lang="en-GB" sz="3200" dirty="0"/>
              <a:t> Substitution Principle means that you can inherit from a base class as long </a:t>
            </a:r>
            <a:r>
              <a:rPr lang="en-GB" sz="3200" dirty="0" smtClean="0"/>
              <a:t>as:</a:t>
            </a:r>
          </a:p>
          <a:p>
            <a:pPr marL="355600" indent="-342900">
              <a:lnSpc>
                <a:spcPct val="100000"/>
              </a:lnSpc>
              <a:spcBef>
                <a:spcPts val="1050"/>
              </a:spcBef>
              <a:buChar char="•"/>
              <a:tabLst>
                <a:tab pos="354965" algn="l"/>
                <a:tab pos="355600" algn="l"/>
              </a:tabLst>
            </a:pPr>
            <a:r>
              <a:rPr lang="en-GB" sz="3200" dirty="0" smtClean="0"/>
              <a:t> </a:t>
            </a:r>
            <a:r>
              <a:rPr lang="en-GB" sz="3200" dirty="0"/>
              <a:t>you conform to the standards that it sets, such as having the same method name and </a:t>
            </a:r>
            <a:r>
              <a:rPr lang="en-GB" sz="3200" dirty="0" smtClean="0"/>
              <a:t>parameters,</a:t>
            </a:r>
          </a:p>
          <a:p>
            <a:pPr marL="355600" indent="-342900">
              <a:lnSpc>
                <a:spcPct val="100000"/>
              </a:lnSpc>
              <a:spcBef>
                <a:spcPts val="1050"/>
              </a:spcBef>
              <a:buChar char="•"/>
              <a:tabLst>
                <a:tab pos="354965" algn="l"/>
                <a:tab pos="355600" algn="l"/>
              </a:tabLst>
            </a:pPr>
            <a:r>
              <a:rPr lang="en-GB" sz="3200" dirty="0" smtClean="0"/>
              <a:t>you </a:t>
            </a:r>
            <a:r>
              <a:rPr lang="en-GB" sz="3200" dirty="0"/>
              <a:t>do not specify any deeper conditions that must be fulfilled, </a:t>
            </a:r>
            <a:endParaRPr lang="en-GB" sz="3200" dirty="0" smtClean="0"/>
          </a:p>
          <a:p>
            <a:pPr marL="355600" indent="-342900">
              <a:lnSpc>
                <a:spcPct val="100000"/>
              </a:lnSpc>
              <a:spcBef>
                <a:spcPts val="1050"/>
              </a:spcBef>
              <a:buChar char="•"/>
              <a:tabLst>
                <a:tab pos="354965" algn="l"/>
                <a:tab pos="355600" algn="l"/>
              </a:tabLst>
            </a:pPr>
            <a:r>
              <a:rPr lang="en-GB" sz="3200" dirty="0" smtClean="0"/>
              <a:t>you </a:t>
            </a:r>
            <a:r>
              <a:rPr lang="en-GB" sz="3200" dirty="0"/>
              <a:t>return the same type that the base method does and that any </a:t>
            </a:r>
            <a:r>
              <a:rPr lang="en-GB" sz="3200" dirty="0" err="1"/>
              <a:t>Execption</a:t>
            </a:r>
            <a:r>
              <a:rPr lang="en-GB" sz="3200" dirty="0"/>
              <a:t> that is thrown must match the ones thrown by the base method.</a:t>
            </a:r>
            <a:endParaRPr sz="3200" dirty="0">
              <a:latin typeface="Arial"/>
              <a:cs typeface="Arial"/>
            </a:endParaRPr>
          </a:p>
        </p:txBody>
      </p:sp>
    </p:spTree>
    <p:extLst>
      <p:ext uri="{BB962C8B-B14F-4D97-AF65-F5344CB8AC3E}">
        <p14:creationId xmlns:p14="http://schemas.microsoft.com/office/powerpoint/2010/main" val="1173924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5300"/>
            <a:ext cx="8188324" cy="635000"/>
          </a:xfrm>
          <a:prstGeom prst="rect">
            <a:avLst/>
          </a:prstGeom>
        </p:spPr>
        <p:txBody>
          <a:bodyPr vert="horz" wrap="square" lIns="0" tIns="12700" rIns="0" bIns="0" rtlCol="0">
            <a:spAutoFit/>
          </a:bodyPr>
          <a:lstStyle/>
          <a:p>
            <a:pPr marL="12700">
              <a:lnSpc>
                <a:spcPct val="100000"/>
              </a:lnSpc>
              <a:spcBef>
                <a:spcPts val="100"/>
              </a:spcBef>
            </a:pPr>
            <a:r>
              <a:rPr lang="en-IE" sz="4000" spc="-5" dirty="0" smtClean="0">
                <a:solidFill>
                  <a:srgbClr val="000000"/>
                </a:solidFill>
              </a:rPr>
              <a:t>LSP - Meaning</a:t>
            </a:r>
            <a:endParaRPr sz="4000" dirty="0"/>
          </a:p>
        </p:txBody>
      </p:sp>
      <p:sp>
        <p:nvSpPr>
          <p:cNvPr id="3" name="object 3"/>
          <p:cNvSpPr txBox="1"/>
          <p:nvPr/>
        </p:nvSpPr>
        <p:spPr>
          <a:xfrm>
            <a:off x="523240" y="1371600"/>
            <a:ext cx="8380731" cy="4292970"/>
          </a:xfrm>
          <a:prstGeom prst="rect">
            <a:avLst/>
          </a:prstGeom>
        </p:spPr>
        <p:txBody>
          <a:bodyPr vert="horz" wrap="square" lIns="0" tIns="12700" rIns="0" bIns="0" rtlCol="0">
            <a:spAutoFit/>
          </a:bodyPr>
          <a:lstStyle/>
          <a:p>
            <a:pPr marL="12065" marR="5080">
              <a:lnSpc>
                <a:spcPct val="107500"/>
              </a:lnSpc>
              <a:spcBef>
                <a:spcPts val="100"/>
              </a:spcBef>
              <a:tabLst>
                <a:tab pos="354965" algn="l"/>
                <a:tab pos="355600" algn="l"/>
              </a:tabLst>
            </a:pPr>
            <a:r>
              <a:rPr lang="en-GB" sz="3200" dirty="0"/>
              <a:t>Simply said, any object of some class in an object-oriented program can be replaced by an object of a child class. </a:t>
            </a:r>
            <a:endParaRPr lang="en-GB" sz="3200" dirty="0" smtClean="0"/>
          </a:p>
          <a:p>
            <a:pPr marL="12065" marR="5080">
              <a:lnSpc>
                <a:spcPct val="107500"/>
              </a:lnSpc>
              <a:spcBef>
                <a:spcPts val="100"/>
              </a:spcBef>
              <a:tabLst>
                <a:tab pos="354965" algn="l"/>
                <a:tab pos="355600" algn="l"/>
              </a:tabLst>
            </a:pPr>
            <a:endParaRPr lang="en-GB" sz="3200" dirty="0" smtClean="0"/>
          </a:p>
          <a:p>
            <a:pPr marL="12065" marR="5080">
              <a:lnSpc>
                <a:spcPct val="107500"/>
              </a:lnSpc>
              <a:spcBef>
                <a:spcPts val="100"/>
              </a:spcBef>
              <a:tabLst>
                <a:tab pos="354965" algn="l"/>
                <a:tab pos="355600" algn="l"/>
              </a:tabLst>
            </a:pPr>
            <a:r>
              <a:rPr lang="en-GB" sz="3200" dirty="0" smtClean="0"/>
              <a:t>The </a:t>
            </a:r>
            <a:r>
              <a:rPr lang="en-GB" sz="3200" dirty="0"/>
              <a:t>violation of this principle will most likely lead to buggy or difficult to maintain code</a:t>
            </a:r>
            <a:r>
              <a:rPr lang="en-GB" dirty="0" smtClean="0"/>
              <a:t>. </a:t>
            </a:r>
            <a:r>
              <a:rPr lang="en-GB" sz="3200" dirty="0"/>
              <a:t>T</a:t>
            </a:r>
            <a:r>
              <a:rPr lang="en-GB" sz="3200" dirty="0" smtClean="0"/>
              <a:t>hey </a:t>
            </a:r>
            <a:r>
              <a:rPr lang="en-GB" sz="3200" dirty="0"/>
              <a:t>can most usually be recognized by a method that does nothing, or even can’t be implemented.</a:t>
            </a:r>
            <a:endParaRPr lang="en-IE" sz="4400" spc="-5" dirty="0">
              <a:solidFill>
                <a:srgbClr val="5E5E5E"/>
              </a:solidFill>
              <a:latin typeface="Arial"/>
              <a:cs typeface="Arial"/>
            </a:endParaRPr>
          </a:p>
        </p:txBody>
      </p:sp>
      <p:pic>
        <p:nvPicPr>
          <p:cNvPr id="4" name="Picture 2" descr="SOLID Principles- Liskov Substitution (1) - 2 dogs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5652672"/>
            <a:ext cx="2407920" cy="120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4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5300"/>
            <a:ext cx="5572760" cy="635000"/>
          </a:xfrm>
          <a:prstGeom prst="rect">
            <a:avLst/>
          </a:prstGeom>
        </p:spPr>
        <p:txBody>
          <a:bodyPr vert="horz" wrap="square" lIns="0" tIns="12700" rIns="0" bIns="0" rtlCol="0">
            <a:spAutoFit/>
          </a:bodyPr>
          <a:lstStyle/>
          <a:p>
            <a:pPr marL="12700">
              <a:lnSpc>
                <a:spcPct val="100000"/>
              </a:lnSpc>
              <a:spcBef>
                <a:spcPts val="100"/>
              </a:spcBef>
            </a:pPr>
            <a:r>
              <a:rPr lang="en-IE" sz="4000" spc="-5" dirty="0">
                <a:solidFill>
                  <a:srgbClr val="000000"/>
                </a:solidFill>
              </a:rPr>
              <a:t>LSP - Meaning</a:t>
            </a:r>
            <a:endParaRPr sz="4000" dirty="0"/>
          </a:p>
        </p:txBody>
      </p:sp>
      <p:sp>
        <p:nvSpPr>
          <p:cNvPr id="3" name="object 3"/>
          <p:cNvSpPr txBox="1"/>
          <p:nvPr/>
        </p:nvSpPr>
        <p:spPr>
          <a:xfrm>
            <a:off x="534669" y="1491886"/>
            <a:ext cx="8017509" cy="2600712"/>
          </a:xfrm>
          <a:prstGeom prst="rect">
            <a:avLst/>
          </a:prstGeom>
        </p:spPr>
        <p:txBody>
          <a:bodyPr vert="horz" wrap="square" lIns="0" tIns="137160" rIns="0" bIns="0" rtlCol="0">
            <a:spAutoFit/>
          </a:bodyPr>
          <a:lstStyle/>
          <a:p>
            <a:pPr marL="12700">
              <a:lnSpc>
                <a:spcPct val="100000"/>
              </a:lnSpc>
              <a:spcBef>
                <a:spcPts val="1080"/>
              </a:spcBef>
              <a:tabLst>
                <a:tab pos="354965" algn="l"/>
                <a:tab pos="355600" algn="l"/>
              </a:tabLst>
            </a:pPr>
            <a:r>
              <a:rPr lang="en-GB" sz="3200" dirty="0"/>
              <a:t>Bottom line is to make sure that we are not forcing classes together when they really should not be. It is bad design and leads to redundant code or unused methods or creates bugs</a:t>
            </a:r>
            <a:endParaRPr sz="3200" dirty="0">
              <a:latin typeface="Arial"/>
              <a:cs typeface="Arial"/>
            </a:endParaRPr>
          </a:p>
        </p:txBody>
      </p:sp>
    </p:spTree>
    <p:extLst>
      <p:ext uri="{BB962C8B-B14F-4D97-AF65-F5344CB8AC3E}">
        <p14:creationId xmlns:p14="http://schemas.microsoft.com/office/powerpoint/2010/main" val="544528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5300"/>
            <a:ext cx="5648960"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000000"/>
                </a:solidFill>
              </a:rPr>
              <a:t>LSP </a:t>
            </a:r>
            <a:r>
              <a:rPr sz="4000" spc="-5" dirty="0">
                <a:solidFill>
                  <a:srgbClr val="000000"/>
                </a:solidFill>
              </a:rPr>
              <a:t>(by</a:t>
            </a:r>
            <a:r>
              <a:rPr sz="4000" spc="-55" dirty="0">
                <a:solidFill>
                  <a:srgbClr val="000000"/>
                </a:solidFill>
              </a:rPr>
              <a:t> </a:t>
            </a:r>
            <a:r>
              <a:rPr sz="4000" spc="-5" dirty="0">
                <a:solidFill>
                  <a:srgbClr val="000000"/>
                </a:solidFill>
              </a:rPr>
              <a:t>example)</a:t>
            </a:r>
            <a:endParaRPr sz="4000" dirty="0"/>
          </a:p>
        </p:txBody>
      </p:sp>
      <p:pic>
        <p:nvPicPr>
          <p:cNvPr id="5" name="Picture 4"/>
          <p:cNvPicPr>
            <a:picLocks noChangeAspect="1"/>
          </p:cNvPicPr>
          <p:nvPr/>
        </p:nvPicPr>
        <p:blipFill>
          <a:blip r:embed="rId2"/>
          <a:stretch>
            <a:fillRect/>
          </a:stretch>
        </p:blipFill>
        <p:spPr>
          <a:xfrm>
            <a:off x="1981200" y="1438274"/>
            <a:ext cx="4438650" cy="4781845"/>
          </a:xfrm>
          <a:prstGeom prst="rect">
            <a:avLst/>
          </a:prstGeom>
        </p:spPr>
      </p:pic>
    </p:spTree>
    <p:extLst>
      <p:ext uri="{BB962C8B-B14F-4D97-AF65-F5344CB8AC3E}">
        <p14:creationId xmlns:p14="http://schemas.microsoft.com/office/powerpoint/2010/main" val="1971593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95300"/>
            <a:ext cx="5648960"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000000"/>
                </a:solidFill>
              </a:rPr>
              <a:t>LSP </a:t>
            </a:r>
            <a:r>
              <a:rPr sz="4000" spc="-5" dirty="0">
                <a:solidFill>
                  <a:srgbClr val="000000"/>
                </a:solidFill>
              </a:rPr>
              <a:t>(by</a:t>
            </a:r>
            <a:r>
              <a:rPr sz="4000" spc="-55" dirty="0">
                <a:solidFill>
                  <a:srgbClr val="000000"/>
                </a:solidFill>
              </a:rPr>
              <a:t> </a:t>
            </a:r>
            <a:r>
              <a:rPr sz="4000" spc="-5" dirty="0">
                <a:solidFill>
                  <a:srgbClr val="000000"/>
                </a:solidFill>
              </a:rPr>
              <a:t>example)</a:t>
            </a:r>
            <a:endParaRPr sz="4000" dirty="0"/>
          </a:p>
        </p:txBody>
      </p:sp>
      <p:pic>
        <p:nvPicPr>
          <p:cNvPr id="3" name="Picture 2"/>
          <p:cNvPicPr>
            <a:picLocks noChangeAspect="1"/>
          </p:cNvPicPr>
          <p:nvPr/>
        </p:nvPicPr>
        <p:blipFill>
          <a:blip r:embed="rId2"/>
          <a:stretch>
            <a:fillRect/>
          </a:stretch>
        </p:blipFill>
        <p:spPr>
          <a:xfrm>
            <a:off x="1295400" y="1524000"/>
            <a:ext cx="5051612" cy="1752600"/>
          </a:xfrm>
          <a:prstGeom prst="rect">
            <a:avLst/>
          </a:prstGeom>
        </p:spPr>
      </p:pic>
      <p:pic>
        <p:nvPicPr>
          <p:cNvPr id="4" name="Picture 3"/>
          <p:cNvPicPr>
            <a:picLocks noChangeAspect="1"/>
          </p:cNvPicPr>
          <p:nvPr/>
        </p:nvPicPr>
        <p:blipFill>
          <a:blip r:embed="rId3"/>
          <a:stretch>
            <a:fillRect/>
          </a:stretch>
        </p:blipFill>
        <p:spPr>
          <a:xfrm>
            <a:off x="1295400" y="3631832"/>
            <a:ext cx="5181600" cy="1702168"/>
          </a:xfrm>
          <a:prstGeom prst="rect">
            <a:avLst/>
          </a:prstGeom>
        </p:spPr>
      </p:pic>
    </p:spTree>
    <p:extLst>
      <p:ext uri="{BB962C8B-B14F-4D97-AF65-F5344CB8AC3E}">
        <p14:creationId xmlns:p14="http://schemas.microsoft.com/office/powerpoint/2010/main" val="3515959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29671</TotalTime>
  <Words>1085</Words>
  <Application>Microsoft Office PowerPoint</Application>
  <PresentationFormat>On-screen Show (4:3)</PresentationFormat>
  <Paragraphs>112</Paragraphs>
  <Slides>27</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inherit</vt:lpstr>
      <vt:lpstr>Lucida Sans Unicode</vt:lpstr>
      <vt:lpstr>Proxima</vt:lpstr>
      <vt:lpstr>Times New Roman</vt:lpstr>
      <vt:lpstr>Verdana</vt:lpstr>
      <vt:lpstr>Wingdings 2</vt:lpstr>
      <vt:lpstr>Wingdings 3</vt:lpstr>
      <vt:lpstr>Custom Design</vt:lpstr>
      <vt:lpstr>Theme1</vt:lpstr>
      <vt:lpstr>Design Principals</vt:lpstr>
      <vt:lpstr>SOLID</vt:lpstr>
      <vt:lpstr>PowerPoint Presentation</vt:lpstr>
      <vt:lpstr>Liskov Substitution Principle</vt:lpstr>
      <vt:lpstr>Liskov Substitution Principle (cont’d)</vt:lpstr>
      <vt:lpstr>LSP - Meaning</vt:lpstr>
      <vt:lpstr>LSP - Meaning</vt:lpstr>
      <vt:lpstr>LSP (by example)</vt:lpstr>
      <vt:lpstr>LSP (by example)</vt:lpstr>
      <vt:lpstr>LSP (Problem)</vt:lpstr>
      <vt:lpstr>PowerPoint Presentation</vt:lpstr>
      <vt:lpstr>Interface Segregation Principle</vt:lpstr>
      <vt:lpstr>Interface Segregation Principle</vt:lpstr>
      <vt:lpstr>Interface Segregation Principle</vt:lpstr>
      <vt:lpstr>ISP Example</vt:lpstr>
      <vt:lpstr>PowerPoint Presentation</vt:lpstr>
      <vt:lpstr>Dependency Inversion Principle</vt:lpstr>
      <vt:lpstr>Dependency Inversion Principle</vt:lpstr>
      <vt:lpstr>Dependency Inversion Principle</vt:lpstr>
      <vt:lpstr>DIP?</vt:lpstr>
      <vt:lpstr>DIP?</vt:lpstr>
      <vt:lpstr>Example – DIP Violation</vt:lpstr>
      <vt:lpstr>Example – DIP Violation</vt:lpstr>
      <vt:lpstr>Use Abstraction</vt:lpstr>
      <vt:lpstr>Use Abstraction</vt:lpstr>
      <vt:lpstr>Using Abstraction</vt:lpstr>
      <vt:lpstr>Conclusion</vt:lpstr>
    </vt:vector>
  </TitlesOfParts>
  <Company>Augsburg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Paul</cp:lastModifiedBy>
  <cp:revision>387</cp:revision>
  <dcterms:created xsi:type="dcterms:W3CDTF">2001-07-05T23:10:12Z</dcterms:created>
  <dcterms:modified xsi:type="dcterms:W3CDTF">2020-03-26T21:05:07Z</dcterms:modified>
</cp:coreProperties>
</file>