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handoutMasterIdLst>
    <p:handoutMasterId r:id="rId20"/>
  </p:handoutMasterIdLst>
  <p:sldIdLst>
    <p:sldId id="257" r:id="rId5"/>
    <p:sldId id="286" r:id="rId6"/>
    <p:sldId id="280" r:id="rId7"/>
    <p:sldId id="293" r:id="rId8"/>
    <p:sldId id="292" r:id="rId9"/>
    <p:sldId id="279" r:id="rId10"/>
    <p:sldId id="287" r:id="rId11"/>
    <p:sldId id="288" r:id="rId12"/>
    <p:sldId id="290" r:id="rId13"/>
    <p:sldId id="289" r:id="rId14"/>
    <p:sldId id="291" r:id="rId15"/>
    <p:sldId id="285" r:id="rId16"/>
    <p:sldId id="282" r:id="rId17"/>
    <p:sldId id="278" r:id="rId18"/>
  </p:sldIdLst>
  <p:sldSz cx="12192000" cy="6858000"/>
  <p:notesSz cx="6858000" cy="9144000"/>
  <p:defaultTextStyle>
    <a:defPPr rtl="0">
      <a:defRPr lang="x-non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46"/>
    <p:restoredTop sz="94580"/>
  </p:normalViewPr>
  <p:slideViewPr>
    <p:cSldViewPr snapToGrid="0" snapToObjects="1">
      <p:cViewPr varScale="1">
        <p:scale>
          <a:sx n="128" d="100"/>
          <a:sy n="128" d="100"/>
        </p:scale>
        <p:origin x="216" y="176"/>
      </p:cViewPr>
      <p:guideLst/>
    </p:cSldViewPr>
  </p:slideViewPr>
  <p:notesTextViewPr>
    <p:cViewPr>
      <p:scale>
        <a:sx n="1" d="1"/>
        <a:sy n="1" d="1"/>
      </p:scale>
      <p:origin x="0" y="0"/>
    </p:cViewPr>
  </p:notesTextViewPr>
  <p:notesViewPr>
    <p:cSldViewPr snapToGrid="0" snapToObjects="1">
      <p:cViewPr varScale="1">
        <p:scale>
          <a:sx n="89" d="100"/>
          <a:sy n="89" d="100"/>
        </p:scale>
        <p:origin x="378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3A3E3B5-3C0F-4FCC-99FF-E02E16DDA4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557AA3CA-F615-41CD-B45B-373984C95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93EF0B3-6BC0-4C3A-8D89-E5A976331153}" type="datetime1">
              <a:rPr lang="zh-CN" altLang="en-US" smtClean="0">
                <a:latin typeface="Microsoft YaHei UI" panose="020B0503020204020204" pitchFamily="34" charset="-122"/>
                <a:ea typeface="Microsoft YaHei UI" panose="020B0503020204020204" pitchFamily="34" charset="-122"/>
              </a:rPr>
              <a:t>2020/12/11</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9DC61D4D-C2A2-49AE-B174-07713FDC4C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DE7EFAC3-93A5-4E12-A48D-261E2EE461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1D3E25-7116-47ED-B061-426087685ED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207784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8943DE5-C29E-44ED-8280-BDEACDD9EC9F}" type="datetime1">
              <a:rPr lang="zh-CN" altLang="en-US" noProof="0" smtClean="0"/>
              <a:t>2020/12/11</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8F23C94F-1AC3-4D46-8131-A90B961F865B}" type="slidenum">
              <a:rPr lang="en-US" altLang="zh-CN" noProof="0" smtClean="0"/>
              <a:pPr/>
              <a:t>‹#›</a:t>
            </a:fld>
            <a:endParaRPr lang="zh-CN" altLang="en-US" noProof="0"/>
          </a:p>
        </p:txBody>
      </p:sp>
    </p:spTree>
    <p:extLst>
      <p:ext uri="{BB962C8B-B14F-4D97-AF65-F5344CB8AC3E}">
        <p14:creationId xmlns:p14="http://schemas.microsoft.com/office/powerpoint/2010/main" val="22404010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8F23C94F-1AC3-4D46-8131-A90B961F865B}" type="slidenum">
              <a:rPr lang="en-US" altLang="zh-CN" smtClean="0">
                <a:ea typeface="Microsoft YaHei UI" panose="020B0503020204020204" pitchFamily="34" charset="-122"/>
              </a:rPr>
              <a:t>1</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305125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8F23C94F-1AC3-4D46-8131-A90B961F865B}" type="slidenum">
              <a:rPr lang="en-US" altLang="zh-CN" smtClean="0">
                <a:ea typeface="Microsoft YaHei UI" panose="020B0503020204020204" pitchFamily="34" charset="-122"/>
              </a:rPr>
              <a:t>14</a:t>
            </a:fld>
            <a:endParaRPr lang="zh-CN" altLang="en-US">
              <a:ea typeface="Microsoft YaHei UI" panose="020B0503020204020204" pitchFamily="34" charset="-122"/>
            </a:endParaRPr>
          </a:p>
        </p:txBody>
      </p:sp>
    </p:spTree>
    <p:extLst>
      <p:ext uri="{BB962C8B-B14F-4D97-AF65-F5344CB8AC3E}">
        <p14:creationId xmlns:p14="http://schemas.microsoft.com/office/powerpoint/2010/main" val="2461977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任意多边形(F)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810001" y="1449147"/>
            <a:ext cx="10572000" cy="2971051"/>
          </a:xfrm>
        </p:spPr>
        <p:txBody>
          <a:bodyPr rtlCol="0"/>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810001" y="5280847"/>
            <a:ext cx="10572000" cy="434974"/>
          </a:xfrm>
        </p:spPr>
        <p:txBody>
          <a:bodyPr rtlCol="0" anchor="t"/>
          <a:lstStyle>
            <a:lvl1pPr marL="0" indent="0" algn="l">
              <a:buNone/>
              <a:defRPr>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D2AD43D-4B45-4C46-AE44-A8ADAC577EAF}" type="datetime1">
              <a:rPr lang="zh-CN" altLang="en-US" noProof="0" smtClean="0"/>
              <a:t>2020/12/11</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标题 1"/>
          <p:cNvSpPr>
            <a:spLocks noGrp="1"/>
          </p:cNvSpPr>
          <p:nvPr>
            <p:ph type="title"/>
          </p:nvPr>
        </p:nvSpPr>
        <p:spPr>
          <a:xfrm>
            <a:off x="810000" y="4800600"/>
            <a:ext cx="10561418" cy="566738"/>
          </a:xfrm>
        </p:spPr>
        <p:txBody>
          <a:bodyPr rtlCol="0" anchor="b">
            <a:normAutofit/>
          </a:bodyPr>
          <a:lstStyle>
            <a:lvl1pPr algn="l">
              <a:defRPr sz="24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5" name="图片占位符 14"/>
          <p:cNvSpPr>
            <a:spLocks noGrp="1" noChangeAspect="1"/>
          </p:cNvSpPr>
          <p:nvPr>
            <p:ph type="pic" sz="quarter" idx="13" hasCustomPrompt="1"/>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 name="文本占位符 3"/>
          <p:cNvSpPr>
            <a:spLocks noGrp="1"/>
          </p:cNvSpPr>
          <p:nvPr>
            <p:ph type="body" sz="half" idx="2" hasCustomPrompt="1"/>
          </p:nvPr>
        </p:nvSpPr>
        <p:spPr>
          <a:xfrm>
            <a:off x="810000" y="5367338"/>
            <a:ext cx="10561418" cy="493712"/>
          </a:xfrm>
        </p:spPr>
        <p:txBody>
          <a:bodyPr rtlCol="0">
            <a:normAutofit/>
          </a:bodyPr>
          <a:lstStyle>
            <a:lvl1pPr marL="0" indent="0">
              <a:buNone/>
              <a:defRPr sz="12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6402F8C-A7A8-4C64-B928-E48FD9D85E6B}" type="datetime1">
              <a:rPr lang="zh-CN" altLang="en-US" noProof="0" smtClean="0"/>
              <a:t>2020/12/11</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8" name="任意多边形(F)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850985" y="1238502"/>
            <a:ext cx="5893840" cy="2645912"/>
          </a:xfrm>
        </p:spPr>
        <p:txBody>
          <a:bodyPr rtlCol="0" anchor="b"/>
          <a:lstStyle>
            <a:lvl1pPr algn="l">
              <a:defRPr sz="4200" b="1"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9" name="文本占位符 5"/>
          <p:cNvSpPr>
            <a:spLocks noGrp="1"/>
          </p:cNvSpPr>
          <p:nvPr>
            <p:ph type="body" sz="quarter" idx="16" hasCustomPrompt="1"/>
          </p:nvPr>
        </p:nvSpPr>
        <p:spPr>
          <a:xfrm>
            <a:off x="7574642" y="1081456"/>
            <a:ext cx="3810001" cy="4075465"/>
          </a:xfrm>
        </p:spPr>
        <p:txBody>
          <a:bodyPr rtlCol="0" anchor="t"/>
          <a:lstStyle>
            <a:lvl1pPr marL="0" indent="0">
              <a:buFontTx/>
              <a:buNone/>
              <a:defRPr>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8D0573A-9CD4-42CC-8B90-83B3FCADE382}" type="datetime1">
              <a:rPr lang="zh-CN" altLang="en-US" noProof="0" smtClean="0"/>
              <a:t>2020/12/11</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称卡">
    <p:spTree>
      <p:nvGrpSpPr>
        <p:cNvPr id="1" name=""/>
        <p:cNvGrpSpPr/>
        <p:nvPr/>
      </p:nvGrpSpPr>
      <p:grpSpPr>
        <a:xfrm>
          <a:off x="0" y="0"/>
          <a:ext cx="0" cy="0"/>
          <a:chOff x="0" y="0"/>
          <a:chExt cx="0" cy="0"/>
        </a:xfrm>
      </p:grpSpPr>
      <p:sp>
        <p:nvSpPr>
          <p:cNvPr id="9" name="任意多边形(F)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标题 1"/>
          <p:cNvSpPr>
            <a:spLocks noGrp="1"/>
          </p:cNvSpPr>
          <p:nvPr>
            <p:ph type="title"/>
          </p:nvPr>
        </p:nvSpPr>
        <p:spPr>
          <a:xfrm>
            <a:off x="1357089" y="2435957"/>
            <a:ext cx="4382521" cy="2007789"/>
          </a:xfrm>
        </p:spPr>
        <p:txBody>
          <a:bodyPr rtlCol="0"/>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 name="文本占位符 5"/>
          <p:cNvSpPr>
            <a:spLocks noGrp="1"/>
          </p:cNvSpPr>
          <p:nvPr>
            <p:ph type="body" sz="quarter" idx="16" hasCustomPrompt="1"/>
          </p:nvPr>
        </p:nvSpPr>
        <p:spPr>
          <a:xfrm>
            <a:off x="6156000" y="2286000"/>
            <a:ext cx="4880300" cy="2295525"/>
          </a:xfrm>
        </p:spPr>
        <p:txBody>
          <a:bodyPr rtlCol="0" anchor="t"/>
          <a:lstStyle>
            <a:lvl1pPr marL="0" indent="0">
              <a:buFontTx/>
              <a:buNone/>
              <a:defRPr>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8D7E8E2-3B14-4613-AF24-A6A00ACD77B1}" type="datetime1">
              <a:rPr lang="zh-CN" altLang="en-US" noProof="0" smtClean="0"/>
              <a:t>2020/12/11</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任意多边形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nchor="t"/>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633139E-396B-4866-87C1-D6585D5C6C25}" type="datetime1">
              <a:rPr lang="zh-CN" altLang="en-US" noProof="0" smtClean="0"/>
              <a:t>2020/12/11</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12" name="任意多边形(F)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183540" y="586171"/>
            <a:ext cx="2494791" cy="5134798"/>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a:xfrm>
            <a:off x="810001" y="446089"/>
            <a:ext cx="6611540" cy="5414962"/>
          </a:xfrm>
        </p:spPr>
        <p:txBody>
          <a:bodyPr vert="eaVert" rtlCol="0" anchor="t"/>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9DEC71F-99DC-46C3-A0F7-814589277E11}" type="datetime1">
              <a:rPr lang="zh-CN" altLang="en-US" noProof="0" smtClean="0"/>
              <a:t>2020/12/11</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810000" y="447188"/>
            <a:ext cx="10571998" cy="97045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818712" y="2222287"/>
            <a:ext cx="10554574" cy="3636511"/>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F1B852F-9550-4BD9-BF17-7BFBAEC9883D}" type="datetime1">
              <a:rPr lang="zh-CN" altLang="en-US" noProof="0" smtClean="0"/>
              <a:t>2020/12/11</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任意多边形(F)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810000" y="2951396"/>
            <a:ext cx="10561418" cy="1468800"/>
          </a:xfrm>
        </p:spPr>
        <p:txBody>
          <a:bodyPr rtlCol="0" anchor="b"/>
          <a:lstStyle>
            <a:lvl1pPr algn="r">
              <a:defRPr sz="4800" b="1"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10000" y="5281201"/>
            <a:ext cx="10561418" cy="433955"/>
          </a:xfrm>
        </p:spPr>
        <p:txBody>
          <a:bodyPr rtlCol="0" anchor="t">
            <a:noAutofit/>
          </a:bodyPr>
          <a:lstStyle>
            <a:lvl1pPr marL="0" indent="0" algn="r">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0B5ABC6-A1F7-4B8B-9002-56663EC0D5E2}" type="datetime1">
              <a:rPr lang="zh-CN" altLang="en-US" noProof="0" smtClean="0"/>
              <a:t>2020/12/11</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818712" y="2222287"/>
            <a:ext cx="5185873" cy="3638763"/>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187415" y="2222287"/>
            <a:ext cx="5194583" cy="3638764"/>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A5AF650-44B1-4D0F-9EE3-109D85FD3DF2}" type="datetime1">
              <a:rPr lang="zh-CN" altLang="en-US" noProof="0" smtClean="0"/>
              <a:t>2020/12/11</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814729" y="2751138"/>
            <a:ext cx="5189856" cy="3109913"/>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187415" y="2751138"/>
            <a:ext cx="5194583" cy="3109913"/>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B8D4F01-2AC3-4634-8F8E-02730AA19440}" type="datetime1">
              <a:rPr lang="zh-CN" altLang="en-US" noProof="0" smtClean="0"/>
              <a:t>2020/12/11</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07706C8-2B84-41F8-9D01-2E0F06787D7E}" type="datetime1">
              <a:rPr lang="zh-CN" altLang="en-US" noProof="0" smtClean="0"/>
              <a:t>2020/12/11</a:t>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DA63327-D12C-4A32-9C16-86FC753C410C}" type="datetime1">
              <a:rPr lang="zh-CN" altLang="en-US" smtClean="0"/>
              <a:t>2020/12/11</a:t>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12" name="任意多边形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1073151" y="446088"/>
            <a:ext cx="3547533" cy="1618396"/>
          </a:xfrm>
        </p:spPr>
        <p:txBody>
          <a:bodyPr rtlCol="0" anchor="b"/>
          <a:lstStyle>
            <a:lvl1pPr algn="l">
              <a:defRPr sz="2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4855633" y="446088"/>
            <a:ext cx="6252633" cy="5414963"/>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1073151" y="2260738"/>
            <a:ext cx="3547533" cy="3600311"/>
          </a:xfrm>
        </p:spPr>
        <p:txBody>
          <a:bodyPr rtlCol="0"/>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CCA701C-5D59-46A0-96D5-FE9EF03B7461}" type="datetime1">
              <a:rPr lang="zh-CN" altLang="en-US" noProof="0" smtClean="0"/>
              <a:t>2020/12/11</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814728" y="727522"/>
            <a:ext cx="4852988" cy="1617163"/>
          </a:xfrm>
        </p:spPr>
        <p:txBody>
          <a:bodyPr rtlCol="0" anchor="b">
            <a:normAutofit/>
          </a:bodyPr>
          <a:lstStyle>
            <a:lvl1pPr algn="l">
              <a:defRPr sz="24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图片占位符 11"/>
          <p:cNvSpPr>
            <a:spLocks noGrp="1" noChangeAspect="1"/>
          </p:cNvSpPr>
          <p:nvPr>
            <p:ph type="pic" sz="quarter" idx="13" hasCustomPrompt="1"/>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 name="文本占位符 3"/>
          <p:cNvSpPr>
            <a:spLocks noGrp="1"/>
          </p:cNvSpPr>
          <p:nvPr>
            <p:ph type="body" sz="half" idx="2" hasCustomPrompt="1"/>
          </p:nvPr>
        </p:nvSpPr>
        <p:spPr>
          <a:xfrm>
            <a:off x="814728" y="2344684"/>
            <a:ext cx="4852988" cy="3516365"/>
          </a:xfrm>
        </p:spPr>
        <p:txBody>
          <a:bodyPr rtlCol="0" anchor="t">
            <a:normAutofit/>
          </a:bodyPr>
          <a:lstStyle>
            <a:lvl1pPr marL="0" indent="0">
              <a:buNone/>
              <a:defRPr sz="12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a:xfrm>
            <a:off x="3885810" y="6041362"/>
            <a:ext cx="976879" cy="365125"/>
          </a:xfrm>
        </p:spPr>
        <p:txBody>
          <a:bodyPr rtlCol="0"/>
          <a:lstStyle>
            <a:lvl1pPr>
              <a:defRPr>
                <a:latin typeface="Microsoft YaHei UI" panose="020B0503020204020204" pitchFamily="34" charset="-122"/>
                <a:ea typeface="Microsoft YaHei UI" panose="020B0503020204020204" pitchFamily="34" charset="-122"/>
              </a:defRPr>
            </a:lvl1pPr>
          </a:lstStyle>
          <a:p>
            <a:fld id="{8A2B4DF2-4409-41FB-BAD7-E18565308691}" type="datetime1">
              <a:rPr lang="zh-CN" altLang="en-US" noProof="0" smtClean="0"/>
              <a:t>2020/12/11</a:t>
            </a:fld>
            <a:endParaRPr lang="zh-CN" altLang="en-US" noProof="0"/>
          </a:p>
        </p:txBody>
      </p:sp>
      <p:sp>
        <p:nvSpPr>
          <p:cNvPr id="6" name="页脚占位符 5"/>
          <p:cNvSpPr>
            <a:spLocks noGrp="1"/>
          </p:cNvSpPr>
          <p:nvPr>
            <p:ph type="ftr" sz="quarter" idx="11"/>
          </p:nvPr>
        </p:nvSpPr>
        <p:spPr>
          <a:xfrm>
            <a:off x="590396" y="6041362"/>
            <a:ext cx="329541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幻灯片编号占位符 6"/>
          <p:cNvSpPr>
            <a:spLocks noGrp="1"/>
          </p:cNvSpPr>
          <p:nvPr>
            <p:ph type="sldNum" sz="quarter" idx="12"/>
          </p:nvPr>
        </p:nvSpPr>
        <p:spPr>
          <a:xfrm>
            <a:off x="4862689" y="5915888"/>
            <a:ext cx="1062155" cy="490599"/>
          </a:xfrm>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zh-CN" altLang="en-US" noProof="0"/>
              <a:t>单击此处编辑母版标题样式</a:t>
            </a:r>
          </a:p>
        </p:txBody>
      </p:sp>
      <p:sp>
        <p:nvSpPr>
          <p:cNvPr id="3" name="文本占位符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4" name="日期占位符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latin typeface="Microsoft YaHei UI" panose="020B0503020204020204" pitchFamily="34" charset="-122"/>
                <a:ea typeface="Microsoft YaHei UI" panose="020B0503020204020204" pitchFamily="34" charset="-122"/>
              </a:defRPr>
            </a:lvl1pPr>
          </a:lstStyle>
          <a:p>
            <a:fld id="{108D4D3A-D428-4683-A9CF-6F2458F634E3}" type="datetime1">
              <a:rPr lang="zh-CN" altLang="en-US" smtClean="0"/>
              <a:t>2020/12/11</a:t>
            </a:fld>
            <a:endParaRPr lang="zh-CN" altLang="en-US"/>
          </a:p>
        </p:txBody>
      </p:sp>
      <p:sp>
        <p:nvSpPr>
          <p:cNvPr id="6" name="幻灯片编号占位符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sv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www.kaggle.com/bahramjannesarr/goodreads-book-datasets-10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hyperlink" Target="https://www.kaggle.com/bahramjannesarr/goodreads-book-datasets-10m" TargetMode="Externa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pic>
        <p:nvPicPr>
          <p:cNvPr id="5" name="图片 4" descr="一组同事在桌旁相互协作">
            <a:extLst>
              <a:ext uri="{FF2B5EF4-FFF2-40B4-BE49-F238E27FC236}">
                <a16:creationId xmlns:a16="http://schemas.microsoft.com/office/drawing/2014/main" id="{FB5DBD6C-E8A8-B349-AC85-61C44AAEA056}"/>
              </a:ext>
            </a:extLst>
          </p:cNvPr>
          <p:cNvPicPr>
            <a:picLocks noChangeAspect="1"/>
          </p:cNvPicPr>
          <p:nvPr/>
        </p:nvPicPr>
        <p:blipFill rotWithShape="1">
          <a:blip r:embed="rId3" cstate="screen">
            <a:duotone>
              <a:prstClr val="black"/>
              <a:schemeClr val="tx2">
                <a:tint val="45000"/>
                <a:satMod val="400000"/>
              </a:schemeClr>
            </a:duotone>
            <a:alphaModFix/>
            <a:extLst>
              <a:ext uri="{BEBA8EAE-BF5A-486C-A8C5-ECC9F3942E4B}">
                <a14:imgProps xmlns:a14="http://schemas.microsoft.com/office/drawing/2010/main">
                  <a14:imgLayer r:embed="rId4">
                    <a14:imgEffect>
                      <a14:brightnessContrast bright="-46000"/>
                    </a14:imgEffect>
                  </a14:imgLayer>
                </a14:imgProps>
              </a:ext>
              <a:ext uri="{28A0092B-C50C-407E-A947-70E740481C1C}">
                <a14:useLocalDpi xmlns:a14="http://schemas.microsoft.com/office/drawing/2010/main"/>
              </a:ext>
            </a:extLst>
          </a:blip>
          <a:srcRect/>
          <a:stretch/>
        </p:blipFill>
        <p:spPr>
          <a:xfrm>
            <a:off x="330456" y="414458"/>
            <a:ext cx="11531088" cy="6029084"/>
          </a:xfrm>
          <a:prstGeom prst="rect">
            <a:avLst/>
          </a:prstGeom>
        </p:spPr>
      </p:pic>
      <p:sp>
        <p:nvSpPr>
          <p:cNvPr id="2" name="标题 1">
            <a:extLst>
              <a:ext uri="{FF2B5EF4-FFF2-40B4-BE49-F238E27FC236}">
                <a16:creationId xmlns:a16="http://schemas.microsoft.com/office/drawing/2014/main" id="{F266081D-517B-5D43-A7B4-E67DDEDC0B31}"/>
              </a:ext>
            </a:extLst>
          </p:cNvPr>
          <p:cNvSpPr>
            <a:spLocks noGrp="1"/>
          </p:cNvSpPr>
          <p:nvPr>
            <p:ph type="ctrTitle"/>
          </p:nvPr>
        </p:nvSpPr>
        <p:spPr>
          <a:xfrm>
            <a:off x="330456" y="1225438"/>
            <a:ext cx="11531088" cy="2354329"/>
          </a:xfrm>
        </p:spPr>
        <p:txBody>
          <a:bodyPr rtlCol="0">
            <a:noAutofit/>
          </a:bodyPr>
          <a:lstStyle/>
          <a:p>
            <a:pPr algn="ctr">
              <a:lnSpc>
                <a:spcPct val="90000"/>
              </a:lnSpc>
            </a:pPr>
            <a:r>
              <a:rPr lang="zh-CN" altLang="en-US" sz="6000" dirty="0">
                <a:latin typeface="Microsoft YaHei UI"/>
                <a:ea typeface="Microsoft YaHei UI"/>
              </a:rPr>
              <a:t>Book </a:t>
            </a:r>
            <a:r>
              <a:rPr lang="en-US" altLang="zh-CN" sz="6000" dirty="0">
                <a:latin typeface="Microsoft YaHei UI"/>
                <a:ea typeface="Microsoft YaHei UI"/>
              </a:rPr>
              <a:t>Recommendation</a:t>
            </a:r>
            <a:br>
              <a:rPr lang="en-US" altLang="zh-CN" sz="6000" dirty="0">
                <a:latin typeface="Microsoft YaHei UI"/>
                <a:ea typeface="Microsoft YaHei UI"/>
              </a:rPr>
            </a:br>
            <a:endParaRPr lang="zh-CN" altLang="en-US" sz="3200" dirty="0">
              <a:latin typeface="Microsoft YaHei UI"/>
              <a:ea typeface="Microsoft YaHei UI"/>
            </a:endParaRPr>
          </a:p>
        </p:txBody>
      </p:sp>
      <p:sp>
        <p:nvSpPr>
          <p:cNvPr id="4" name="副标题 3">
            <a:extLst>
              <a:ext uri="{FF2B5EF4-FFF2-40B4-BE49-F238E27FC236}">
                <a16:creationId xmlns:a16="http://schemas.microsoft.com/office/drawing/2014/main" id="{9CA982C5-8822-5F41-B151-CBFC3278D992}"/>
              </a:ext>
            </a:extLst>
          </p:cNvPr>
          <p:cNvSpPr>
            <a:spLocks noGrp="1"/>
          </p:cNvSpPr>
          <p:nvPr>
            <p:ph type="subTitle" idx="1"/>
          </p:nvPr>
        </p:nvSpPr>
        <p:spPr>
          <a:xfrm>
            <a:off x="330456" y="3865671"/>
            <a:ext cx="11531088" cy="2061193"/>
          </a:xfrm>
        </p:spPr>
        <p:txBody>
          <a:bodyPr rtlCol="0">
            <a:normAutofit/>
          </a:bodyPr>
          <a:lstStyle/>
          <a:p>
            <a:pPr algn="ctr"/>
            <a:r>
              <a:rPr lang="zh-CN" altLang="en-US" sz="2400" dirty="0">
                <a:latin typeface="Microsoft YaHei UI"/>
                <a:ea typeface="Microsoft YaHei UI"/>
              </a:rPr>
              <a:t> </a:t>
            </a:r>
            <a:r>
              <a:rPr lang="en-US" altLang="zh-CN" sz="2400" dirty="0">
                <a:latin typeface="Microsoft YaHei UI"/>
                <a:ea typeface="Microsoft YaHei UI"/>
              </a:rPr>
              <a:t>Team 4</a:t>
            </a:r>
          </a:p>
          <a:p>
            <a:pPr algn="ctr"/>
            <a:r>
              <a:rPr lang="zh-CN" altLang="en-US" sz="2400" dirty="0">
                <a:latin typeface="Microsoft YaHei UI"/>
                <a:ea typeface="Microsoft YaHei UI"/>
              </a:rPr>
              <a:t>Wenhuan Liu, Letian Zheng, Jiale Zhang</a:t>
            </a:r>
          </a:p>
          <a:p>
            <a:endParaRPr lang="zh-CN" altLang="en-US" dirty="0"/>
          </a:p>
        </p:txBody>
      </p:sp>
    </p:spTree>
    <p:extLst>
      <p:ext uri="{BB962C8B-B14F-4D97-AF65-F5344CB8AC3E}">
        <p14:creationId xmlns:p14="http://schemas.microsoft.com/office/powerpoint/2010/main" val="198402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E283911-14A7-1146-80E0-5EC0E1208CCC}"/>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altLang="zh-CN" sz="4200">
                <a:latin typeface="+mj-lt"/>
                <a:ea typeface="+mj-ea"/>
              </a:rPr>
              <a:t>Use case 3 User can write rating for books</a:t>
            </a:r>
            <a:br>
              <a:rPr lang="en-US" altLang="zh-CN" sz="4200">
                <a:latin typeface="+mj-lt"/>
                <a:ea typeface="+mj-ea"/>
              </a:rPr>
            </a:br>
            <a:endParaRPr kumimoji="1" lang="en-US" altLang="zh-CN" sz="4200">
              <a:latin typeface="+mj-lt"/>
              <a:ea typeface="+mj-ea"/>
            </a:endParaRPr>
          </a:p>
        </p:txBody>
      </p:sp>
      <p:sp>
        <p:nvSpPr>
          <p:cNvPr id="11" name="Rectangle 10">
            <a:extLst>
              <a:ext uri="{FF2B5EF4-FFF2-40B4-BE49-F238E27FC236}">
                <a16:creationId xmlns:a16="http://schemas.microsoft.com/office/drawing/2014/main" id="{40D573D2-DD8C-4E19-8BB2-1DC0767FD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4">
            <a:extLst>
              <a:ext uri="{FF2B5EF4-FFF2-40B4-BE49-F238E27FC236}">
                <a16:creationId xmlns:a16="http://schemas.microsoft.com/office/drawing/2014/main" id="{9B6C5F92-472F-4CAB-90F8-B997C54EB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2CAE263B-E6BC-364C-A4DC-1A5F5E5067C4}"/>
              </a:ext>
            </a:extLst>
          </p:cNvPr>
          <p:cNvPicPr>
            <a:picLocks noGrp="1" noChangeAspect="1"/>
          </p:cNvPicPr>
          <p:nvPr>
            <p:ph idx="1"/>
          </p:nvPr>
        </p:nvPicPr>
        <p:blipFill>
          <a:blip r:embed="rId2"/>
          <a:stretch>
            <a:fillRect/>
          </a:stretch>
        </p:blipFill>
        <p:spPr>
          <a:xfrm>
            <a:off x="5612118" y="2266944"/>
            <a:ext cx="5630441" cy="2294403"/>
          </a:xfrm>
          <a:prstGeom prst="rect">
            <a:avLst/>
          </a:prstGeom>
        </p:spPr>
      </p:pic>
    </p:spTree>
    <p:extLst>
      <p:ext uri="{BB962C8B-B14F-4D97-AF65-F5344CB8AC3E}">
        <p14:creationId xmlns:p14="http://schemas.microsoft.com/office/powerpoint/2010/main" val="376911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EF553D77-2D3B-D74B-91EC-03B900CC62AE}"/>
              </a:ext>
            </a:extLst>
          </p:cNvPr>
          <p:cNvSpPr>
            <a:spLocks noGrp="1"/>
          </p:cNvSpPr>
          <p:nvPr>
            <p:ph type="title"/>
          </p:nvPr>
        </p:nvSpPr>
        <p:spPr>
          <a:xfrm>
            <a:off x="810002" y="639097"/>
            <a:ext cx="4961534" cy="3781101"/>
          </a:xfrm>
        </p:spPr>
        <p:txBody>
          <a:bodyPr vert="horz" lIns="91440" tIns="45720" rIns="91440" bIns="45720" rtlCol="0" anchor="b">
            <a:normAutofit/>
          </a:bodyPr>
          <a:lstStyle/>
          <a:p>
            <a:pPr>
              <a:lnSpc>
                <a:spcPct val="90000"/>
              </a:lnSpc>
            </a:pPr>
            <a:r>
              <a:rPr lang="en-US" altLang="zh-CN" sz="3000">
                <a:latin typeface="+mj-lt"/>
                <a:ea typeface="+mj-ea"/>
              </a:rPr>
              <a:t>Use Case 4 User will get a list of books that they may also like based on the rating the user made to other book through Machine Learning Model</a:t>
            </a:r>
            <a:br>
              <a:rPr lang="en-US" altLang="zh-CN" sz="3000">
                <a:latin typeface="+mj-lt"/>
                <a:ea typeface="+mj-ea"/>
              </a:rPr>
            </a:br>
            <a:endParaRPr kumimoji="1" lang="en-US" altLang="zh-CN" sz="3000">
              <a:latin typeface="+mj-lt"/>
              <a:ea typeface="+mj-ea"/>
            </a:endParaRPr>
          </a:p>
        </p:txBody>
      </p:sp>
      <p:sp>
        <p:nvSpPr>
          <p:cNvPr id="16" name="Rectangle 10">
            <a:extLst>
              <a:ext uri="{FF2B5EF4-FFF2-40B4-BE49-F238E27FC236}">
                <a16:creationId xmlns:a16="http://schemas.microsoft.com/office/drawing/2014/main" id="{58285948-6A8D-405B-8090-834EC4445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4">
            <a:extLst>
              <a:ext uri="{FF2B5EF4-FFF2-40B4-BE49-F238E27FC236}">
                <a16:creationId xmlns:a16="http://schemas.microsoft.com/office/drawing/2014/main" id="{616F37A6-73C8-4AA8-B854-CDDC23022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26B3B6D0-6EA5-EF4F-B756-1D33516953EB}"/>
              </a:ext>
            </a:extLst>
          </p:cNvPr>
          <p:cNvPicPr>
            <a:picLocks noGrp="1" noChangeAspect="1"/>
          </p:cNvPicPr>
          <p:nvPr>
            <p:ph idx="1"/>
          </p:nvPr>
        </p:nvPicPr>
        <p:blipFill rotWithShape="1">
          <a:blip r:embed="rId2"/>
          <a:srcRect r="1889" b="-2"/>
          <a:stretch/>
        </p:blipFill>
        <p:spPr>
          <a:xfrm>
            <a:off x="7068226" y="1251276"/>
            <a:ext cx="4174333" cy="4325739"/>
          </a:xfrm>
          <a:prstGeom prst="rect">
            <a:avLst/>
          </a:prstGeom>
        </p:spPr>
      </p:pic>
    </p:spTree>
    <p:extLst>
      <p:ext uri="{BB962C8B-B14F-4D97-AF65-F5344CB8AC3E}">
        <p14:creationId xmlns:p14="http://schemas.microsoft.com/office/powerpoint/2010/main" val="78083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354C-C7F5-4BDB-B6B9-58A9E6221588}"/>
              </a:ext>
            </a:extLst>
          </p:cNvPr>
          <p:cNvSpPr>
            <a:spLocks noGrp="1"/>
          </p:cNvSpPr>
          <p:nvPr>
            <p:ph type="title"/>
          </p:nvPr>
        </p:nvSpPr>
        <p:spPr/>
        <p:txBody>
          <a:bodyPr/>
          <a:lstStyle/>
          <a:p>
            <a:r>
              <a:rPr lang="en-US" dirty="0">
                <a:latin typeface="Microsoft YaHei UI"/>
                <a:ea typeface="Microsoft YaHei UI"/>
              </a:rPr>
              <a:t>Acceptance criteria</a:t>
            </a:r>
            <a:endParaRPr lang="en-US" dirty="0"/>
          </a:p>
        </p:txBody>
      </p:sp>
      <p:sp>
        <p:nvSpPr>
          <p:cNvPr id="3" name="Content Placeholder 2">
            <a:extLst>
              <a:ext uri="{FF2B5EF4-FFF2-40B4-BE49-F238E27FC236}">
                <a16:creationId xmlns:a16="http://schemas.microsoft.com/office/drawing/2014/main" id="{A1B6C309-55AF-4DE9-B629-9339CB5E9E24}"/>
              </a:ext>
            </a:extLst>
          </p:cNvPr>
          <p:cNvSpPr>
            <a:spLocks noGrp="1"/>
          </p:cNvSpPr>
          <p:nvPr>
            <p:ph idx="1"/>
          </p:nvPr>
        </p:nvSpPr>
        <p:spPr>
          <a:xfrm>
            <a:off x="810000" y="2366666"/>
            <a:ext cx="10554574" cy="3636511"/>
          </a:xfrm>
        </p:spPr>
        <p:txBody>
          <a:bodyPr>
            <a:normAutofit/>
          </a:bodyPr>
          <a:lstStyle/>
          <a:p>
            <a:pPr>
              <a:spcAft>
                <a:spcPts val="2400"/>
              </a:spcAft>
            </a:pPr>
            <a:r>
              <a:rPr lang="en-US" altLang="zh-CN" sz="2400" dirty="0"/>
              <a:t>RMSE is a measure of how spread out those residual are. In other words, it is used to measure the difference between values that predicted and values that actually observed. </a:t>
            </a:r>
          </a:p>
          <a:p>
            <a:pPr marL="457200" lvl="0">
              <a:spcBef>
                <a:spcPts val="0"/>
              </a:spcBef>
              <a:spcAft>
                <a:spcPts val="0"/>
              </a:spcAft>
              <a:buSzPts val="1800"/>
              <a:buChar char="●"/>
            </a:pPr>
            <a:r>
              <a:rPr lang="en-US" altLang="zh-CN" sz="2400" dirty="0"/>
              <a:t>The smaller the Square Error(&lt;1), the better the model. </a:t>
            </a:r>
          </a:p>
          <a:p>
            <a:pPr marL="457200">
              <a:spcBef>
                <a:spcPts val="0"/>
              </a:spcBef>
              <a:spcAft>
                <a:spcPts val="0"/>
              </a:spcAft>
              <a:buSzPts val="1800"/>
              <a:buFont typeface="Wingdings 2" charset="2"/>
              <a:buChar char="●"/>
            </a:pPr>
            <a:r>
              <a:rPr lang="en-US" altLang="zh-CN" sz="2400" dirty="0">
                <a:latin typeface="Microsoft YaHei UI"/>
                <a:ea typeface="Microsoft YaHei UI"/>
              </a:rPr>
              <a:t>Users will receive the result within 5 seconds</a:t>
            </a:r>
            <a:endParaRPr lang="en-US" altLang="zh-CN" sz="2400" dirty="0"/>
          </a:p>
          <a:p>
            <a:pPr>
              <a:spcAft>
                <a:spcPts val="2400"/>
              </a:spcAft>
            </a:pPr>
            <a:endParaRPr lang="en-US" sz="2200" dirty="0">
              <a:latin typeface="Microsoft YaHei UI"/>
              <a:ea typeface="Microsoft YaHei UI"/>
            </a:endParaRPr>
          </a:p>
          <a:p>
            <a:endParaRPr lang="en-US" dirty="0"/>
          </a:p>
        </p:txBody>
      </p:sp>
      <p:pic>
        <p:nvPicPr>
          <p:cNvPr id="4" name="图片 3">
            <a:extLst>
              <a:ext uri="{FF2B5EF4-FFF2-40B4-BE49-F238E27FC236}">
                <a16:creationId xmlns:a16="http://schemas.microsoft.com/office/drawing/2014/main" id="{C8EC198A-161D-B543-A2F5-9B6271930C54}"/>
              </a:ext>
            </a:extLst>
          </p:cNvPr>
          <p:cNvPicPr>
            <a:picLocks noChangeAspect="1"/>
          </p:cNvPicPr>
          <p:nvPr/>
        </p:nvPicPr>
        <p:blipFill>
          <a:blip r:embed="rId2"/>
          <a:stretch>
            <a:fillRect/>
          </a:stretch>
        </p:blipFill>
        <p:spPr>
          <a:xfrm>
            <a:off x="690730" y="5167186"/>
            <a:ext cx="11010900" cy="558800"/>
          </a:xfrm>
          <a:prstGeom prst="rect">
            <a:avLst/>
          </a:prstGeom>
        </p:spPr>
      </p:pic>
    </p:spTree>
    <p:extLst>
      <p:ext uri="{BB962C8B-B14F-4D97-AF65-F5344CB8AC3E}">
        <p14:creationId xmlns:p14="http://schemas.microsoft.com/office/powerpoint/2010/main" val="61889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9E1A-A0F2-4496-8864-6E83F9EAF338}"/>
              </a:ext>
            </a:extLst>
          </p:cNvPr>
          <p:cNvSpPr>
            <a:spLocks noGrp="1"/>
          </p:cNvSpPr>
          <p:nvPr>
            <p:ph type="title"/>
          </p:nvPr>
        </p:nvSpPr>
        <p:spPr/>
        <p:txBody>
          <a:bodyPr/>
          <a:lstStyle/>
          <a:p>
            <a:r>
              <a:rPr lang="en-US" dirty="0">
                <a:latin typeface="Microsoft YaHei UI"/>
                <a:ea typeface="Microsoft YaHei UI"/>
              </a:rPr>
              <a:t>Data Source</a:t>
            </a:r>
            <a:endParaRPr lang="en-US" dirty="0"/>
          </a:p>
        </p:txBody>
      </p:sp>
      <p:grpSp>
        <p:nvGrpSpPr>
          <p:cNvPr id="3" name="组合 2">
            <a:extLst>
              <a:ext uri="{FF2B5EF4-FFF2-40B4-BE49-F238E27FC236}">
                <a16:creationId xmlns:a16="http://schemas.microsoft.com/office/drawing/2014/main" id="{7A8FD152-A5F6-4446-B61F-3B9165787859}"/>
              </a:ext>
            </a:extLst>
          </p:cNvPr>
          <p:cNvGrpSpPr/>
          <p:nvPr/>
        </p:nvGrpSpPr>
        <p:grpSpPr>
          <a:xfrm>
            <a:off x="810000" y="2671908"/>
            <a:ext cx="10554574" cy="3635623"/>
            <a:chOff x="810000" y="2671908"/>
            <a:chExt cx="10554574" cy="3635623"/>
          </a:xfrm>
        </p:grpSpPr>
        <p:sp>
          <p:nvSpPr>
            <p:cNvPr id="4" name="圆角矩形 3">
              <a:extLst>
                <a:ext uri="{FF2B5EF4-FFF2-40B4-BE49-F238E27FC236}">
                  <a16:creationId xmlns:a16="http://schemas.microsoft.com/office/drawing/2014/main" id="{396B743E-461E-3641-AD11-0EF3AAFE2685}"/>
                </a:ext>
              </a:extLst>
            </p:cNvPr>
            <p:cNvSpPr/>
            <p:nvPr/>
          </p:nvSpPr>
          <p:spPr>
            <a:xfrm>
              <a:off x="810000" y="2671908"/>
              <a:ext cx="10554574" cy="103874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矩形 5" descr="Earth Globe Americas">
              <a:extLst>
                <a:ext uri="{FF2B5EF4-FFF2-40B4-BE49-F238E27FC236}">
                  <a16:creationId xmlns:a16="http://schemas.microsoft.com/office/drawing/2014/main" id="{F073FB8B-0A31-0946-A443-46B47A21B4CE}"/>
                </a:ext>
              </a:extLst>
            </p:cNvPr>
            <p:cNvSpPr/>
            <p:nvPr/>
          </p:nvSpPr>
          <p:spPr>
            <a:xfrm>
              <a:off x="1124221" y="2905627"/>
              <a:ext cx="571312" cy="57131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任意形状 6">
              <a:extLst>
                <a:ext uri="{FF2B5EF4-FFF2-40B4-BE49-F238E27FC236}">
                  <a16:creationId xmlns:a16="http://schemas.microsoft.com/office/drawing/2014/main" id="{171EC060-C198-454F-BB21-365D259E2E3A}"/>
                </a:ext>
              </a:extLst>
            </p:cNvPr>
            <p:cNvSpPr/>
            <p:nvPr/>
          </p:nvSpPr>
          <p:spPr>
            <a:xfrm>
              <a:off x="2009755" y="2671908"/>
              <a:ext cx="9354818" cy="1038749"/>
            </a:xfrm>
            <a:custGeom>
              <a:avLst/>
              <a:gdLst>
                <a:gd name="connsiteX0" fmla="*/ 0 w 9354818"/>
                <a:gd name="connsiteY0" fmla="*/ 0 h 1038749"/>
                <a:gd name="connsiteX1" fmla="*/ 9354818 w 9354818"/>
                <a:gd name="connsiteY1" fmla="*/ 0 h 1038749"/>
                <a:gd name="connsiteX2" fmla="*/ 9354818 w 9354818"/>
                <a:gd name="connsiteY2" fmla="*/ 1038749 h 1038749"/>
                <a:gd name="connsiteX3" fmla="*/ 0 w 9354818"/>
                <a:gd name="connsiteY3" fmla="*/ 1038749 h 1038749"/>
                <a:gd name="connsiteX4" fmla="*/ 0 w 9354818"/>
                <a:gd name="connsiteY4" fmla="*/ 0 h 103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818" h="1038749">
                  <a:moveTo>
                    <a:pt x="0" y="0"/>
                  </a:moveTo>
                  <a:lnTo>
                    <a:pt x="9354818" y="0"/>
                  </a:lnTo>
                  <a:lnTo>
                    <a:pt x="9354818" y="1038749"/>
                  </a:lnTo>
                  <a:lnTo>
                    <a:pt x="0" y="10387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934" tIns="109934" rIns="109934" bIns="109934" numCol="1" spcCol="1270" anchor="ctr" anchorCtr="0">
              <a:noAutofit/>
            </a:bodyPr>
            <a:lstStyle/>
            <a:p>
              <a:pPr marL="0" lvl="0" indent="0" algn="l" defTabSz="1111250">
                <a:lnSpc>
                  <a:spcPct val="100000"/>
                </a:lnSpc>
                <a:spcBef>
                  <a:spcPct val="0"/>
                </a:spcBef>
                <a:spcAft>
                  <a:spcPct val="35000"/>
                </a:spcAft>
                <a:buNone/>
              </a:pPr>
              <a:r>
                <a:rPr lang="en-US" sz="2500" kern="1200">
                  <a:hlinkClick r:id="rId4"/>
                </a:rPr>
                <a:t>https://www.kaggle.com/bahramjannesarr/goodreads-book-datasets-10m</a:t>
              </a:r>
              <a:endParaRPr lang="en-US" sz="2500" kern="1200"/>
            </a:p>
          </p:txBody>
        </p:sp>
        <p:sp>
          <p:nvSpPr>
            <p:cNvPr id="8" name="圆角矩形 7">
              <a:extLst>
                <a:ext uri="{FF2B5EF4-FFF2-40B4-BE49-F238E27FC236}">
                  <a16:creationId xmlns:a16="http://schemas.microsoft.com/office/drawing/2014/main" id="{85F98D9E-C2F3-0845-BC19-B2B6FB1EEA94}"/>
                </a:ext>
              </a:extLst>
            </p:cNvPr>
            <p:cNvSpPr/>
            <p:nvPr/>
          </p:nvSpPr>
          <p:spPr>
            <a:xfrm>
              <a:off x="810000" y="3970345"/>
              <a:ext cx="10554574" cy="103874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矩形 8" descr="书籍">
              <a:extLst>
                <a:ext uri="{FF2B5EF4-FFF2-40B4-BE49-F238E27FC236}">
                  <a16:creationId xmlns:a16="http://schemas.microsoft.com/office/drawing/2014/main" id="{E96520BF-3968-8645-9882-93E07CFAA6CB}"/>
                </a:ext>
              </a:extLst>
            </p:cNvPr>
            <p:cNvSpPr/>
            <p:nvPr/>
          </p:nvSpPr>
          <p:spPr>
            <a:xfrm>
              <a:off x="1124221" y="4204064"/>
              <a:ext cx="571312" cy="57131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任意形状 9">
              <a:extLst>
                <a:ext uri="{FF2B5EF4-FFF2-40B4-BE49-F238E27FC236}">
                  <a16:creationId xmlns:a16="http://schemas.microsoft.com/office/drawing/2014/main" id="{18729A59-D266-3445-921B-F138F8DC5233}"/>
                </a:ext>
              </a:extLst>
            </p:cNvPr>
            <p:cNvSpPr/>
            <p:nvPr/>
          </p:nvSpPr>
          <p:spPr>
            <a:xfrm>
              <a:off x="2009755" y="3970345"/>
              <a:ext cx="9354818" cy="1038749"/>
            </a:xfrm>
            <a:custGeom>
              <a:avLst/>
              <a:gdLst>
                <a:gd name="connsiteX0" fmla="*/ 0 w 9354818"/>
                <a:gd name="connsiteY0" fmla="*/ 0 h 1038749"/>
                <a:gd name="connsiteX1" fmla="*/ 9354818 w 9354818"/>
                <a:gd name="connsiteY1" fmla="*/ 0 h 1038749"/>
                <a:gd name="connsiteX2" fmla="*/ 9354818 w 9354818"/>
                <a:gd name="connsiteY2" fmla="*/ 1038749 h 1038749"/>
                <a:gd name="connsiteX3" fmla="*/ 0 w 9354818"/>
                <a:gd name="connsiteY3" fmla="*/ 1038749 h 1038749"/>
                <a:gd name="connsiteX4" fmla="*/ 0 w 9354818"/>
                <a:gd name="connsiteY4" fmla="*/ 0 h 103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4818" h="1038749">
                  <a:moveTo>
                    <a:pt x="0" y="0"/>
                  </a:moveTo>
                  <a:lnTo>
                    <a:pt x="9354818" y="0"/>
                  </a:lnTo>
                  <a:lnTo>
                    <a:pt x="9354818" y="1038749"/>
                  </a:lnTo>
                  <a:lnTo>
                    <a:pt x="0" y="10387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934" tIns="109934" rIns="109934" bIns="109934" numCol="1" spcCol="1270" anchor="ctr" anchorCtr="0">
              <a:noAutofit/>
            </a:bodyPr>
            <a:lstStyle/>
            <a:p>
              <a:pPr marL="0" lvl="0" indent="0" algn="l" defTabSz="1111250">
                <a:lnSpc>
                  <a:spcPct val="100000"/>
                </a:lnSpc>
                <a:spcBef>
                  <a:spcPct val="0"/>
                </a:spcBef>
                <a:spcAft>
                  <a:spcPct val="35000"/>
                </a:spcAft>
                <a:buNone/>
              </a:pPr>
              <a:r>
                <a:rPr lang="en-US" sz="2500" kern="1200"/>
                <a:t>This dataset contains ~10M books' rating and ~11K uses' review scraped from GoodReads (goodreads.com). </a:t>
              </a:r>
            </a:p>
          </p:txBody>
        </p:sp>
        <p:sp>
          <p:nvSpPr>
            <p:cNvPr id="11" name="圆角矩形 10">
              <a:extLst>
                <a:ext uri="{FF2B5EF4-FFF2-40B4-BE49-F238E27FC236}">
                  <a16:creationId xmlns:a16="http://schemas.microsoft.com/office/drawing/2014/main" id="{42D645DE-0423-504B-B6F6-2053751DA304}"/>
                </a:ext>
              </a:extLst>
            </p:cNvPr>
            <p:cNvSpPr/>
            <p:nvPr/>
          </p:nvSpPr>
          <p:spPr>
            <a:xfrm>
              <a:off x="810000" y="5268782"/>
              <a:ext cx="10554574" cy="103874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矩形 11" descr="用户">
              <a:extLst>
                <a:ext uri="{FF2B5EF4-FFF2-40B4-BE49-F238E27FC236}">
                  <a16:creationId xmlns:a16="http://schemas.microsoft.com/office/drawing/2014/main" id="{110ABBBD-69DC-8A4E-8CA5-FAC587E54918}"/>
                </a:ext>
              </a:extLst>
            </p:cNvPr>
            <p:cNvSpPr/>
            <p:nvPr/>
          </p:nvSpPr>
          <p:spPr>
            <a:xfrm>
              <a:off x="1124221" y="5502501"/>
              <a:ext cx="571312" cy="57131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任意形状 12">
              <a:extLst>
                <a:ext uri="{FF2B5EF4-FFF2-40B4-BE49-F238E27FC236}">
                  <a16:creationId xmlns:a16="http://schemas.microsoft.com/office/drawing/2014/main" id="{C09A5852-DA7B-6645-AE8E-E0C4F18F6726}"/>
                </a:ext>
              </a:extLst>
            </p:cNvPr>
            <p:cNvSpPr/>
            <p:nvPr/>
          </p:nvSpPr>
          <p:spPr>
            <a:xfrm>
              <a:off x="2009755" y="5268782"/>
              <a:ext cx="4749558" cy="1038749"/>
            </a:xfrm>
            <a:custGeom>
              <a:avLst/>
              <a:gdLst>
                <a:gd name="connsiteX0" fmla="*/ 0 w 4749558"/>
                <a:gd name="connsiteY0" fmla="*/ 0 h 1038749"/>
                <a:gd name="connsiteX1" fmla="*/ 4749558 w 4749558"/>
                <a:gd name="connsiteY1" fmla="*/ 0 h 1038749"/>
                <a:gd name="connsiteX2" fmla="*/ 4749558 w 4749558"/>
                <a:gd name="connsiteY2" fmla="*/ 1038749 h 1038749"/>
                <a:gd name="connsiteX3" fmla="*/ 0 w 4749558"/>
                <a:gd name="connsiteY3" fmla="*/ 1038749 h 1038749"/>
                <a:gd name="connsiteX4" fmla="*/ 0 w 4749558"/>
                <a:gd name="connsiteY4" fmla="*/ 0 h 103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9558" h="1038749">
                  <a:moveTo>
                    <a:pt x="0" y="0"/>
                  </a:moveTo>
                  <a:lnTo>
                    <a:pt x="4749558" y="0"/>
                  </a:lnTo>
                  <a:lnTo>
                    <a:pt x="4749558" y="1038749"/>
                  </a:lnTo>
                  <a:lnTo>
                    <a:pt x="0" y="10387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934" tIns="109934" rIns="109934" bIns="109934" numCol="1" spcCol="1270" anchor="ctr" anchorCtr="0">
              <a:noAutofit/>
            </a:bodyPr>
            <a:lstStyle/>
            <a:p>
              <a:pPr marL="0" lvl="0" indent="0" algn="l" defTabSz="1111250">
                <a:lnSpc>
                  <a:spcPct val="100000"/>
                </a:lnSpc>
                <a:spcBef>
                  <a:spcPct val="0"/>
                </a:spcBef>
                <a:spcAft>
                  <a:spcPct val="35000"/>
                </a:spcAft>
                <a:buNone/>
              </a:pPr>
              <a:r>
                <a:rPr lang="en-US" sz="2500" kern="1200"/>
                <a:t>Total number of rows: </a:t>
              </a:r>
            </a:p>
          </p:txBody>
        </p:sp>
        <p:sp>
          <p:nvSpPr>
            <p:cNvPr id="14" name="任意形状 13">
              <a:extLst>
                <a:ext uri="{FF2B5EF4-FFF2-40B4-BE49-F238E27FC236}">
                  <a16:creationId xmlns:a16="http://schemas.microsoft.com/office/drawing/2014/main" id="{B04673AE-E95E-0F40-B1AC-FEE472AF28AC}"/>
                </a:ext>
              </a:extLst>
            </p:cNvPr>
            <p:cNvSpPr/>
            <p:nvPr/>
          </p:nvSpPr>
          <p:spPr>
            <a:xfrm>
              <a:off x="6759313" y="5268782"/>
              <a:ext cx="4605260" cy="1038749"/>
            </a:xfrm>
            <a:custGeom>
              <a:avLst/>
              <a:gdLst>
                <a:gd name="connsiteX0" fmla="*/ 0 w 4605260"/>
                <a:gd name="connsiteY0" fmla="*/ 0 h 1038749"/>
                <a:gd name="connsiteX1" fmla="*/ 4605260 w 4605260"/>
                <a:gd name="connsiteY1" fmla="*/ 0 h 1038749"/>
                <a:gd name="connsiteX2" fmla="*/ 4605260 w 4605260"/>
                <a:gd name="connsiteY2" fmla="*/ 1038749 h 1038749"/>
                <a:gd name="connsiteX3" fmla="*/ 0 w 4605260"/>
                <a:gd name="connsiteY3" fmla="*/ 1038749 h 1038749"/>
                <a:gd name="connsiteX4" fmla="*/ 0 w 4605260"/>
                <a:gd name="connsiteY4" fmla="*/ 0 h 103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5260" h="1038749">
                  <a:moveTo>
                    <a:pt x="0" y="0"/>
                  </a:moveTo>
                  <a:lnTo>
                    <a:pt x="4605260" y="0"/>
                  </a:lnTo>
                  <a:lnTo>
                    <a:pt x="4605260" y="1038749"/>
                  </a:lnTo>
                  <a:lnTo>
                    <a:pt x="0" y="10387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934" tIns="109934" rIns="109934" bIns="109934" numCol="1" spcCol="1270" anchor="ctr" anchorCtr="0">
              <a:noAutofit/>
            </a:bodyPr>
            <a:lstStyle/>
            <a:p>
              <a:pPr marL="0" lvl="0" indent="0" algn="l" defTabSz="800100">
                <a:lnSpc>
                  <a:spcPct val="100000"/>
                </a:lnSpc>
                <a:spcBef>
                  <a:spcPct val="0"/>
                </a:spcBef>
                <a:spcAft>
                  <a:spcPct val="35000"/>
                </a:spcAft>
                <a:buNone/>
              </a:pPr>
              <a:r>
                <a:rPr lang="en-US" sz="1800" kern="1200"/>
                <a:t>books_rating: 10,000,000</a:t>
              </a:r>
            </a:p>
            <a:p>
              <a:pPr marL="0" lvl="0" indent="0" algn="l" defTabSz="800100">
                <a:lnSpc>
                  <a:spcPct val="100000"/>
                </a:lnSpc>
                <a:spcBef>
                  <a:spcPct val="0"/>
                </a:spcBef>
                <a:spcAft>
                  <a:spcPct val="35000"/>
                </a:spcAft>
                <a:buNone/>
              </a:pPr>
              <a:r>
                <a:rPr lang="en-US" sz="1800" kern="1200"/>
                <a:t>users_rating: 353,113</a:t>
              </a:r>
            </a:p>
          </p:txBody>
        </p:sp>
      </p:grpSp>
    </p:spTree>
    <p:extLst>
      <p:ext uri="{BB962C8B-B14F-4D97-AF65-F5344CB8AC3E}">
        <p14:creationId xmlns:p14="http://schemas.microsoft.com/office/powerpoint/2010/main" val="153102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任意多边形(F)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图片 4" descr="一组同事在桌旁相互协作">
            <a:extLst>
              <a:ext uri="{FF2B5EF4-FFF2-40B4-BE49-F238E27FC236}">
                <a16:creationId xmlns:a16="http://schemas.microsoft.com/office/drawing/2014/main" id="{FB5DBD6C-E8A8-B349-AC85-61C44AAEA056}"/>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长方形 24">
            <a:extLst>
              <a:ext uri="{FF2B5EF4-FFF2-40B4-BE49-F238E27FC236}">
                <a16:creationId xmlns:a16="http://schemas.microsoft.com/office/drawing/2014/main" id="{0C2CC41E-4EEC-4D67-B433-E1CDC5879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7" name="任意多边形(F) 22">
            <a:extLst>
              <a:ext uri="{FF2B5EF4-FFF2-40B4-BE49-F238E27FC236}">
                <a16:creationId xmlns:a16="http://schemas.microsoft.com/office/drawing/2014/main" id="{B114AB90-13F9-48EF-BFF7-7634459AA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zh-CN" altLang="en-US" sz="4000">
                <a:latin typeface="Microsoft YaHei UI"/>
                <a:ea typeface="Microsoft YaHei UI"/>
              </a:rPr>
              <a:t>Thank you</a:t>
            </a:r>
            <a:endParaRPr lang="zh-CN" altLang="en-US" sz="4000" dirty="0">
              <a:ea typeface="Microsoft YaHei UI" panose="020B0503020204020204" pitchFamily="34" charset="-122"/>
            </a:endParaRPr>
          </a:p>
        </p:txBody>
      </p:sp>
      <p:sp>
        <p:nvSpPr>
          <p:cNvPr id="3" name="文本占位符 2">
            <a:extLst>
              <a:ext uri="{FF2B5EF4-FFF2-40B4-BE49-F238E27FC236}">
                <a16:creationId xmlns:a16="http://schemas.microsoft.com/office/drawing/2014/main" id="{2D219505-9D7D-47EE-B8DA-D2301EBFA319}"/>
              </a:ext>
            </a:extLst>
          </p:cNvPr>
          <p:cNvSpPr>
            <a:spLocks noGrp="1"/>
          </p:cNvSpPr>
          <p:nvPr>
            <p:ph type="body" idx="1"/>
          </p:nvPr>
        </p:nvSpPr>
        <p:spPr>
          <a:xfrm>
            <a:off x="574331" y="2080308"/>
            <a:ext cx="10572000" cy="434974"/>
          </a:xfrm>
        </p:spPr>
        <p:txBody>
          <a:bodyPr vert="horz" lIns="91440" tIns="45720" rIns="91440" bIns="45720" rtlCol="0" anchor="t">
            <a:normAutofit/>
          </a:bodyPr>
          <a:lstStyle/>
          <a:p>
            <a:pPr algn="l"/>
            <a:r>
              <a:rPr lang="en-US" altLang="zh-CN" dirty="0"/>
              <a:t>https://</a:t>
            </a:r>
            <a:r>
              <a:rPr lang="en-US" altLang="zh-CN" dirty="0" err="1"/>
              <a:t>github.com</a:t>
            </a:r>
            <a:r>
              <a:rPr lang="en-US" altLang="zh-CN" dirty="0"/>
              <a:t>/7200FinalProjectTeam4/Final-Team4</a:t>
            </a:r>
            <a:endParaRPr lang="en-US" altLang="zh-CN" dirty="0">
              <a:ea typeface="Microsoft YaHei UI" panose="020B0503020204020204" pitchFamily="34" charset="-122"/>
            </a:endParaRPr>
          </a:p>
        </p:txBody>
      </p:sp>
    </p:spTree>
    <p:extLst>
      <p:ext uri="{BB962C8B-B14F-4D97-AF65-F5344CB8AC3E}">
        <p14:creationId xmlns:p14="http://schemas.microsoft.com/office/powerpoint/2010/main" val="141583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DCBBFD-67A3-4E70-956C-7C93C1CE7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E068C22E-C184-4F0D-BF91-CD285594A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7B8197-CC12-4678-B253-B15173CC970D}"/>
              </a:ext>
            </a:extLst>
          </p:cNvPr>
          <p:cNvSpPr>
            <a:spLocks noGrp="1"/>
          </p:cNvSpPr>
          <p:nvPr>
            <p:ph type="title"/>
          </p:nvPr>
        </p:nvSpPr>
        <p:spPr>
          <a:xfrm>
            <a:off x="556591" y="1741714"/>
            <a:ext cx="3518452" cy="4117749"/>
          </a:xfrm>
        </p:spPr>
        <p:txBody>
          <a:bodyPr anchor="t">
            <a:normAutofit/>
          </a:bodyPr>
          <a:lstStyle/>
          <a:p>
            <a:r>
              <a:rPr lang="en-US" dirty="0">
                <a:latin typeface="Microsoft YaHei UI"/>
                <a:ea typeface="Microsoft YaHei UI"/>
              </a:rPr>
              <a:t>Goals of the project</a:t>
            </a:r>
            <a:endParaRPr lang="en-US" dirty="0"/>
          </a:p>
        </p:txBody>
      </p:sp>
      <p:sp>
        <p:nvSpPr>
          <p:cNvPr id="4" name="任意形状 3">
            <a:extLst>
              <a:ext uri="{FF2B5EF4-FFF2-40B4-BE49-F238E27FC236}">
                <a16:creationId xmlns:a16="http://schemas.microsoft.com/office/drawing/2014/main" id="{EBF234D8-0CBA-194F-BA53-07008A9717EA}"/>
              </a:ext>
            </a:extLst>
          </p:cNvPr>
          <p:cNvSpPr/>
          <p:nvPr/>
        </p:nvSpPr>
        <p:spPr>
          <a:xfrm>
            <a:off x="5461339" y="3594343"/>
            <a:ext cx="5906327" cy="2265120"/>
          </a:xfrm>
          <a:custGeom>
            <a:avLst/>
            <a:gdLst>
              <a:gd name="connsiteX0" fmla="*/ 0 w 5906327"/>
              <a:gd name="connsiteY0" fmla="*/ 377528 h 2265120"/>
              <a:gd name="connsiteX1" fmla="*/ 377528 w 5906327"/>
              <a:gd name="connsiteY1" fmla="*/ 0 h 2265120"/>
              <a:gd name="connsiteX2" fmla="*/ 5528799 w 5906327"/>
              <a:gd name="connsiteY2" fmla="*/ 0 h 2265120"/>
              <a:gd name="connsiteX3" fmla="*/ 5906327 w 5906327"/>
              <a:gd name="connsiteY3" fmla="*/ 377528 h 2265120"/>
              <a:gd name="connsiteX4" fmla="*/ 5906327 w 5906327"/>
              <a:gd name="connsiteY4" fmla="*/ 1887592 h 2265120"/>
              <a:gd name="connsiteX5" fmla="*/ 5528799 w 5906327"/>
              <a:gd name="connsiteY5" fmla="*/ 2265120 h 2265120"/>
              <a:gd name="connsiteX6" fmla="*/ 377528 w 5906327"/>
              <a:gd name="connsiteY6" fmla="*/ 2265120 h 2265120"/>
              <a:gd name="connsiteX7" fmla="*/ 0 w 5906327"/>
              <a:gd name="connsiteY7" fmla="*/ 1887592 h 2265120"/>
              <a:gd name="connsiteX8" fmla="*/ 0 w 5906327"/>
              <a:gd name="connsiteY8" fmla="*/ 377528 h 226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327" h="2265120">
                <a:moveTo>
                  <a:pt x="0" y="377528"/>
                </a:moveTo>
                <a:cubicBezTo>
                  <a:pt x="0" y="169025"/>
                  <a:pt x="169025" y="0"/>
                  <a:pt x="377528" y="0"/>
                </a:cubicBezTo>
                <a:lnTo>
                  <a:pt x="5528799" y="0"/>
                </a:lnTo>
                <a:cubicBezTo>
                  <a:pt x="5737302" y="0"/>
                  <a:pt x="5906327" y="169025"/>
                  <a:pt x="5906327" y="377528"/>
                </a:cubicBezTo>
                <a:lnTo>
                  <a:pt x="5906327" y="1887592"/>
                </a:lnTo>
                <a:cubicBezTo>
                  <a:pt x="5906327" y="2096095"/>
                  <a:pt x="5737302" y="2265120"/>
                  <a:pt x="5528799" y="2265120"/>
                </a:cubicBezTo>
                <a:lnTo>
                  <a:pt x="377528" y="2265120"/>
                </a:lnTo>
                <a:cubicBezTo>
                  <a:pt x="169025" y="2265120"/>
                  <a:pt x="0" y="2096095"/>
                  <a:pt x="0" y="1887592"/>
                </a:cubicBezTo>
                <a:lnTo>
                  <a:pt x="0" y="377528"/>
                </a:lnTo>
                <a:close/>
              </a:path>
            </a:pathLst>
          </a:cu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spcFirstLastPara="0" vert="horz" wrap="square" lIns="194394" tIns="194394" rIns="194394" bIns="194394" numCol="1" spcCol="1270" anchor="ctr" anchorCtr="0">
            <a:noAutofit/>
          </a:bodyPr>
          <a:lstStyle/>
          <a:p>
            <a:pPr marL="0" lvl="0" indent="0" algn="l" defTabSz="977900">
              <a:lnSpc>
                <a:spcPct val="90000"/>
              </a:lnSpc>
              <a:spcBef>
                <a:spcPct val="0"/>
              </a:spcBef>
              <a:spcAft>
                <a:spcPct val="35000"/>
              </a:spcAft>
              <a:buNone/>
            </a:pPr>
            <a:r>
              <a:rPr lang="en-US" sz="2200" kern="1200" dirty="0"/>
              <a:t>A Recommender System employs statistical algorithm that aims to predict users' ratings for an entity, based on the similarity between the different entities or similarity between the users that previously rated entities</a:t>
            </a:r>
          </a:p>
        </p:txBody>
      </p:sp>
      <p:sp>
        <p:nvSpPr>
          <p:cNvPr id="6" name="任意形状 5">
            <a:extLst>
              <a:ext uri="{FF2B5EF4-FFF2-40B4-BE49-F238E27FC236}">
                <a16:creationId xmlns:a16="http://schemas.microsoft.com/office/drawing/2014/main" id="{09502029-42A0-FC45-9875-6B5F58B7A68C}"/>
              </a:ext>
            </a:extLst>
          </p:cNvPr>
          <p:cNvSpPr/>
          <p:nvPr/>
        </p:nvSpPr>
        <p:spPr>
          <a:xfrm>
            <a:off x="5461339" y="923890"/>
            <a:ext cx="5906327" cy="2265120"/>
          </a:xfrm>
          <a:custGeom>
            <a:avLst/>
            <a:gdLst>
              <a:gd name="connsiteX0" fmla="*/ 0 w 5906327"/>
              <a:gd name="connsiteY0" fmla="*/ 377528 h 2265120"/>
              <a:gd name="connsiteX1" fmla="*/ 377528 w 5906327"/>
              <a:gd name="connsiteY1" fmla="*/ 0 h 2265120"/>
              <a:gd name="connsiteX2" fmla="*/ 5528799 w 5906327"/>
              <a:gd name="connsiteY2" fmla="*/ 0 h 2265120"/>
              <a:gd name="connsiteX3" fmla="*/ 5906327 w 5906327"/>
              <a:gd name="connsiteY3" fmla="*/ 377528 h 2265120"/>
              <a:gd name="connsiteX4" fmla="*/ 5906327 w 5906327"/>
              <a:gd name="connsiteY4" fmla="*/ 1887592 h 2265120"/>
              <a:gd name="connsiteX5" fmla="*/ 5528799 w 5906327"/>
              <a:gd name="connsiteY5" fmla="*/ 2265120 h 2265120"/>
              <a:gd name="connsiteX6" fmla="*/ 377528 w 5906327"/>
              <a:gd name="connsiteY6" fmla="*/ 2265120 h 2265120"/>
              <a:gd name="connsiteX7" fmla="*/ 0 w 5906327"/>
              <a:gd name="connsiteY7" fmla="*/ 1887592 h 2265120"/>
              <a:gd name="connsiteX8" fmla="*/ 0 w 5906327"/>
              <a:gd name="connsiteY8" fmla="*/ 377528 h 226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6327" h="2265120">
                <a:moveTo>
                  <a:pt x="0" y="377528"/>
                </a:moveTo>
                <a:cubicBezTo>
                  <a:pt x="0" y="169025"/>
                  <a:pt x="169025" y="0"/>
                  <a:pt x="377528" y="0"/>
                </a:cubicBezTo>
                <a:lnTo>
                  <a:pt x="5528799" y="0"/>
                </a:lnTo>
                <a:cubicBezTo>
                  <a:pt x="5737302" y="0"/>
                  <a:pt x="5906327" y="169025"/>
                  <a:pt x="5906327" y="377528"/>
                </a:cubicBezTo>
                <a:lnTo>
                  <a:pt x="5906327" y="1887592"/>
                </a:lnTo>
                <a:cubicBezTo>
                  <a:pt x="5906327" y="2096095"/>
                  <a:pt x="5737302" y="2265120"/>
                  <a:pt x="5528799" y="2265120"/>
                </a:cubicBezTo>
                <a:lnTo>
                  <a:pt x="377528" y="2265120"/>
                </a:lnTo>
                <a:cubicBezTo>
                  <a:pt x="169025" y="2265120"/>
                  <a:pt x="0" y="2096095"/>
                  <a:pt x="0" y="1887592"/>
                </a:cubicBezTo>
                <a:lnTo>
                  <a:pt x="0" y="377528"/>
                </a:lnTo>
                <a:close/>
              </a:path>
            </a:pathLst>
          </a:custGeom>
        </p:spPr>
        <p:style>
          <a:lnRef idx="3">
            <a:schemeClr val="lt1">
              <a:hueOff val="0"/>
              <a:satOff val="0"/>
              <a:lumOff val="0"/>
              <a:alphaOff val="0"/>
            </a:schemeClr>
          </a:lnRef>
          <a:fillRef idx="1">
            <a:schemeClr val="accent5">
              <a:hueOff val="-1573990"/>
              <a:satOff val="12692"/>
              <a:lumOff val="1176"/>
              <a:alphaOff val="0"/>
            </a:schemeClr>
          </a:fillRef>
          <a:effectRef idx="1">
            <a:schemeClr val="accent5">
              <a:hueOff val="-1573990"/>
              <a:satOff val="12692"/>
              <a:lumOff val="1176"/>
              <a:alphaOff val="0"/>
            </a:schemeClr>
          </a:effectRef>
          <a:fontRef idx="minor">
            <a:schemeClr val="lt1"/>
          </a:fontRef>
        </p:style>
        <p:txBody>
          <a:bodyPr spcFirstLastPara="0" vert="horz" wrap="square" lIns="194394" tIns="194394" rIns="194394" bIns="194394" numCol="1" spcCol="1270" anchor="ctr" anchorCtr="0">
            <a:noAutofit/>
          </a:bodyPr>
          <a:lstStyle/>
          <a:p>
            <a:pPr marL="0" lvl="0" indent="0" algn="l" defTabSz="977900">
              <a:lnSpc>
                <a:spcPct val="90000"/>
              </a:lnSpc>
              <a:spcBef>
                <a:spcPct val="0"/>
              </a:spcBef>
              <a:spcAft>
                <a:spcPct val="35000"/>
              </a:spcAft>
              <a:buNone/>
            </a:pPr>
            <a:r>
              <a:rPr lang="en-US" sz="2200" kern="1200" dirty="0"/>
              <a:t>The goal of this project is to develop model-based book recommendation engine that recommends books for users</a:t>
            </a:r>
          </a:p>
        </p:txBody>
      </p:sp>
    </p:spTree>
    <p:extLst>
      <p:ext uri="{BB962C8B-B14F-4D97-AF65-F5344CB8AC3E}">
        <p14:creationId xmlns:p14="http://schemas.microsoft.com/office/powerpoint/2010/main" val="15483034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3F7E-C5CB-4BD3-A4FF-6C8A7FBBB4B8}"/>
              </a:ext>
            </a:extLst>
          </p:cNvPr>
          <p:cNvSpPr>
            <a:spLocks noGrp="1"/>
          </p:cNvSpPr>
          <p:nvPr>
            <p:ph type="title"/>
          </p:nvPr>
        </p:nvSpPr>
        <p:spPr>
          <a:xfrm>
            <a:off x="810000" y="447188"/>
            <a:ext cx="10571998" cy="970450"/>
          </a:xfrm>
        </p:spPr>
        <p:txBody>
          <a:bodyPr>
            <a:normAutofit/>
          </a:bodyPr>
          <a:lstStyle/>
          <a:p>
            <a:r>
              <a:rPr lang="en-US" dirty="0">
                <a:latin typeface="Microsoft YaHei UI"/>
                <a:ea typeface="Microsoft YaHei UI"/>
              </a:rPr>
              <a:t>Methodology</a:t>
            </a:r>
            <a:endParaRPr lang="en-US" dirty="0"/>
          </a:p>
        </p:txBody>
      </p:sp>
      <p:grpSp>
        <p:nvGrpSpPr>
          <p:cNvPr id="3" name="组合 2">
            <a:extLst>
              <a:ext uri="{FF2B5EF4-FFF2-40B4-BE49-F238E27FC236}">
                <a16:creationId xmlns:a16="http://schemas.microsoft.com/office/drawing/2014/main" id="{0A87A40F-EDC0-B540-8F87-C3A7612275F1}"/>
              </a:ext>
            </a:extLst>
          </p:cNvPr>
          <p:cNvGrpSpPr/>
          <p:nvPr/>
        </p:nvGrpSpPr>
        <p:grpSpPr>
          <a:xfrm>
            <a:off x="1404586" y="3072237"/>
            <a:ext cx="9382827" cy="2209710"/>
            <a:chOff x="1404586" y="3072237"/>
            <a:chExt cx="9382827" cy="2209710"/>
          </a:xfrm>
        </p:grpSpPr>
        <p:sp>
          <p:nvSpPr>
            <p:cNvPr id="4" name="矩形 3" descr="数据库">
              <a:extLst>
                <a:ext uri="{FF2B5EF4-FFF2-40B4-BE49-F238E27FC236}">
                  <a16:creationId xmlns:a16="http://schemas.microsoft.com/office/drawing/2014/main" id="{E11FA432-797C-C94B-AC81-456B59D20BBE}"/>
                </a:ext>
              </a:extLst>
            </p:cNvPr>
            <p:cNvSpPr/>
            <p:nvPr/>
          </p:nvSpPr>
          <p:spPr>
            <a:xfrm>
              <a:off x="1974813" y="3072237"/>
              <a:ext cx="933098" cy="93309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任意形状 5">
              <a:extLst>
                <a:ext uri="{FF2B5EF4-FFF2-40B4-BE49-F238E27FC236}">
                  <a16:creationId xmlns:a16="http://schemas.microsoft.com/office/drawing/2014/main" id="{A7D8D938-B37B-8046-BE37-A4836D1300E8}"/>
                </a:ext>
              </a:extLst>
            </p:cNvPr>
            <p:cNvSpPr/>
            <p:nvPr/>
          </p:nvSpPr>
          <p:spPr>
            <a:xfrm>
              <a:off x="1404586" y="4336947"/>
              <a:ext cx="2073553" cy="945000"/>
            </a:xfrm>
            <a:custGeom>
              <a:avLst/>
              <a:gdLst>
                <a:gd name="connsiteX0" fmla="*/ 0 w 2073553"/>
                <a:gd name="connsiteY0" fmla="*/ 0 h 945000"/>
                <a:gd name="connsiteX1" fmla="*/ 2073553 w 2073553"/>
                <a:gd name="connsiteY1" fmla="*/ 0 h 945000"/>
                <a:gd name="connsiteX2" fmla="*/ 2073553 w 2073553"/>
                <a:gd name="connsiteY2" fmla="*/ 945000 h 945000"/>
                <a:gd name="connsiteX3" fmla="*/ 0 w 2073553"/>
                <a:gd name="connsiteY3" fmla="*/ 945000 h 945000"/>
                <a:gd name="connsiteX4" fmla="*/ 0 w 2073553"/>
                <a:gd name="connsiteY4" fmla="*/ 0 h 94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3553" h="945000">
                  <a:moveTo>
                    <a:pt x="0" y="0"/>
                  </a:moveTo>
                  <a:lnTo>
                    <a:pt x="2073553" y="0"/>
                  </a:lnTo>
                  <a:lnTo>
                    <a:pt x="2073553" y="945000"/>
                  </a:lnTo>
                  <a:lnTo>
                    <a:pt x="0" y="94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Extract the book data and rating data from </a:t>
              </a:r>
              <a:r>
                <a:rPr lang="en-US" sz="1100" kern="1200" dirty="0" err="1"/>
                <a:t>kaggle</a:t>
              </a:r>
              <a:r>
                <a:rPr lang="en-US" sz="1100" kern="1200" dirty="0"/>
                <a:t> dataset website (</a:t>
              </a:r>
              <a:r>
                <a:rPr lang="en-US" sz="1100" kern="1200" dirty="0">
                  <a:hlinkClick r:id="rId4"/>
                </a:rPr>
                <a:t>https://www.kaggle.com/bahramjannesarr/goodreads-book-datasets-10m</a:t>
              </a:r>
              <a:r>
                <a:rPr lang="en-US" sz="1100" kern="1200" dirty="0"/>
                <a:t>)</a:t>
              </a:r>
            </a:p>
          </p:txBody>
        </p:sp>
        <p:sp>
          <p:nvSpPr>
            <p:cNvPr id="7" name="矩形 6" descr="Open Folder">
              <a:extLst>
                <a:ext uri="{FF2B5EF4-FFF2-40B4-BE49-F238E27FC236}">
                  <a16:creationId xmlns:a16="http://schemas.microsoft.com/office/drawing/2014/main" id="{78CFAE45-2635-DB41-BD96-825F21DF559C}"/>
                </a:ext>
              </a:extLst>
            </p:cNvPr>
            <p:cNvSpPr/>
            <p:nvPr/>
          </p:nvSpPr>
          <p:spPr>
            <a:xfrm>
              <a:off x="4411238" y="3072237"/>
              <a:ext cx="933098" cy="93309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8" name="任意形状 7">
              <a:extLst>
                <a:ext uri="{FF2B5EF4-FFF2-40B4-BE49-F238E27FC236}">
                  <a16:creationId xmlns:a16="http://schemas.microsoft.com/office/drawing/2014/main" id="{44C69FA1-FEC3-D94C-9418-657437363A41}"/>
                </a:ext>
              </a:extLst>
            </p:cNvPr>
            <p:cNvSpPr/>
            <p:nvPr/>
          </p:nvSpPr>
          <p:spPr>
            <a:xfrm>
              <a:off x="3841010" y="4336947"/>
              <a:ext cx="2073553" cy="945000"/>
            </a:xfrm>
            <a:custGeom>
              <a:avLst/>
              <a:gdLst>
                <a:gd name="connsiteX0" fmla="*/ 0 w 2073553"/>
                <a:gd name="connsiteY0" fmla="*/ 0 h 945000"/>
                <a:gd name="connsiteX1" fmla="*/ 2073553 w 2073553"/>
                <a:gd name="connsiteY1" fmla="*/ 0 h 945000"/>
                <a:gd name="connsiteX2" fmla="*/ 2073553 w 2073553"/>
                <a:gd name="connsiteY2" fmla="*/ 945000 h 945000"/>
                <a:gd name="connsiteX3" fmla="*/ 0 w 2073553"/>
                <a:gd name="connsiteY3" fmla="*/ 945000 h 945000"/>
                <a:gd name="connsiteX4" fmla="*/ 0 w 2073553"/>
                <a:gd name="connsiteY4" fmla="*/ 0 h 94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3553" h="945000">
                  <a:moveTo>
                    <a:pt x="0" y="0"/>
                  </a:moveTo>
                  <a:lnTo>
                    <a:pt x="2073553" y="0"/>
                  </a:lnTo>
                  <a:lnTo>
                    <a:pt x="2073553" y="945000"/>
                  </a:lnTo>
                  <a:lnTo>
                    <a:pt x="0" y="94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Clean data</a:t>
              </a:r>
              <a:r>
                <a:rPr lang="zh-CN" sz="1100" kern="1200"/>
                <a:t> </a:t>
              </a:r>
              <a:r>
                <a:rPr lang="en-US" sz="1100" kern="1200"/>
                <a:t>and merge</a:t>
              </a:r>
              <a:r>
                <a:rPr lang="zh-CN" sz="1100" kern="1200"/>
                <a:t> </a:t>
              </a:r>
              <a:r>
                <a:rPr lang="en-US" sz="1100" kern="1200"/>
                <a:t>the</a:t>
              </a:r>
              <a:r>
                <a:rPr lang="zh-CN" sz="1100" kern="1200"/>
                <a:t> </a:t>
              </a:r>
              <a:r>
                <a:rPr lang="en-US" sz="1100" kern="1200"/>
                <a:t>file</a:t>
              </a:r>
              <a:r>
                <a:rPr lang="zh-CN" sz="1100" kern="1200"/>
                <a:t> </a:t>
              </a:r>
              <a:r>
                <a:rPr lang="en-US" sz="1100" kern="1200"/>
                <a:t>use</a:t>
              </a:r>
              <a:r>
                <a:rPr lang="zh-CN" sz="1100" kern="1200"/>
                <a:t> </a:t>
              </a:r>
              <a:r>
                <a:rPr lang="en-US" sz="1100" kern="1200"/>
                <a:t>python</a:t>
              </a:r>
            </a:p>
          </p:txBody>
        </p:sp>
        <p:sp>
          <p:nvSpPr>
            <p:cNvPr id="9" name="矩形 8" descr="火车">
              <a:extLst>
                <a:ext uri="{FF2B5EF4-FFF2-40B4-BE49-F238E27FC236}">
                  <a16:creationId xmlns:a16="http://schemas.microsoft.com/office/drawing/2014/main" id="{C177054D-610F-D24F-8193-3FF1ACBB7681}"/>
                </a:ext>
              </a:extLst>
            </p:cNvPr>
            <p:cNvSpPr/>
            <p:nvPr/>
          </p:nvSpPr>
          <p:spPr>
            <a:xfrm>
              <a:off x="6847663" y="3072237"/>
              <a:ext cx="933098" cy="93309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0" name="任意形状 9">
              <a:extLst>
                <a:ext uri="{FF2B5EF4-FFF2-40B4-BE49-F238E27FC236}">
                  <a16:creationId xmlns:a16="http://schemas.microsoft.com/office/drawing/2014/main" id="{6C88C2EA-7343-7B45-A458-4DB39FF16B23}"/>
                </a:ext>
              </a:extLst>
            </p:cNvPr>
            <p:cNvSpPr/>
            <p:nvPr/>
          </p:nvSpPr>
          <p:spPr>
            <a:xfrm>
              <a:off x="6277435" y="4336947"/>
              <a:ext cx="2073553" cy="945000"/>
            </a:xfrm>
            <a:custGeom>
              <a:avLst/>
              <a:gdLst>
                <a:gd name="connsiteX0" fmla="*/ 0 w 2073553"/>
                <a:gd name="connsiteY0" fmla="*/ 0 h 945000"/>
                <a:gd name="connsiteX1" fmla="*/ 2073553 w 2073553"/>
                <a:gd name="connsiteY1" fmla="*/ 0 h 945000"/>
                <a:gd name="connsiteX2" fmla="*/ 2073553 w 2073553"/>
                <a:gd name="connsiteY2" fmla="*/ 945000 h 945000"/>
                <a:gd name="connsiteX3" fmla="*/ 0 w 2073553"/>
                <a:gd name="connsiteY3" fmla="*/ 945000 h 945000"/>
                <a:gd name="connsiteX4" fmla="*/ 0 w 2073553"/>
                <a:gd name="connsiteY4" fmla="*/ 0 h 94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3553" h="945000">
                  <a:moveTo>
                    <a:pt x="0" y="0"/>
                  </a:moveTo>
                  <a:lnTo>
                    <a:pt x="2073553" y="0"/>
                  </a:lnTo>
                  <a:lnTo>
                    <a:pt x="2073553" y="945000"/>
                  </a:lnTo>
                  <a:lnTo>
                    <a:pt x="0" y="94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altLang="zh-CN" sz="1100" kern="1200" dirty="0"/>
                <a:t>Use</a:t>
              </a:r>
              <a:r>
                <a:rPr lang="zh-CN" altLang="en-US" sz="1100" kern="1200" dirty="0"/>
                <a:t> </a:t>
              </a:r>
              <a:r>
                <a:rPr lang="en-US" altLang="zh-CN" sz="1100" kern="1200" dirty="0"/>
                <a:t>ALS</a:t>
              </a:r>
              <a:r>
                <a:rPr lang="zh-CN" altLang="en-US" sz="1100" kern="1200" dirty="0"/>
                <a:t> </a:t>
              </a:r>
              <a:r>
                <a:rPr lang="en-US" altLang="zh-CN" sz="1100" kern="1200" dirty="0"/>
                <a:t>to</a:t>
              </a:r>
              <a:r>
                <a:rPr lang="zh-CN" altLang="en-US" sz="1100" kern="1200" dirty="0"/>
                <a:t> </a:t>
              </a:r>
              <a:r>
                <a:rPr lang="en-US" sz="1100" kern="1200" dirty="0"/>
                <a:t>Train the model</a:t>
              </a:r>
            </a:p>
          </p:txBody>
        </p:sp>
        <p:sp>
          <p:nvSpPr>
            <p:cNvPr id="11" name="矩形 10" descr="复选标记">
              <a:extLst>
                <a:ext uri="{FF2B5EF4-FFF2-40B4-BE49-F238E27FC236}">
                  <a16:creationId xmlns:a16="http://schemas.microsoft.com/office/drawing/2014/main" id="{77B8D461-84E7-C94A-B4FB-34C4EC65E0BF}"/>
                </a:ext>
              </a:extLst>
            </p:cNvPr>
            <p:cNvSpPr/>
            <p:nvPr/>
          </p:nvSpPr>
          <p:spPr>
            <a:xfrm>
              <a:off x="9284087" y="3072237"/>
              <a:ext cx="933098" cy="93309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2" name="任意形状 11">
              <a:extLst>
                <a:ext uri="{FF2B5EF4-FFF2-40B4-BE49-F238E27FC236}">
                  <a16:creationId xmlns:a16="http://schemas.microsoft.com/office/drawing/2014/main" id="{A93CA55C-27A4-564F-9127-8AEE791AE8E8}"/>
                </a:ext>
              </a:extLst>
            </p:cNvPr>
            <p:cNvSpPr/>
            <p:nvPr/>
          </p:nvSpPr>
          <p:spPr>
            <a:xfrm>
              <a:off x="8713860" y="4336947"/>
              <a:ext cx="2073553" cy="945000"/>
            </a:xfrm>
            <a:custGeom>
              <a:avLst/>
              <a:gdLst>
                <a:gd name="connsiteX0" fmla="*/ 0 w 2073553"/>
                <a:gd name="connsiteY0" fmla="*/ 0 h 945000"/>
                <a:gd name="connsiteX1" fmla="*/ 2073553 w 2073553"/>
                <a:gd name="connsiteY1" fmla="*/ 0 h 945000"/>
                <a:gd name="connsiteX2" fmla="*/ 2073553 w 2073553"/>
                <a:gd name="connsiteY2" fmla="*/ 945000 h 945000"/>
                <a:gd name="connsiteX3" fmla="*/ 0 w 2073553"/>
                <a:gd name="connsiteY3" fmla="*/ 945000 h 945000"/>
                <a:gd name="connsiteX4" fmla="*/ 0 w 2073553"/>
                <a:gd name="connsiteY4" fmla="*/ 0 h 94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3553" h="945000">
                  <a:moveTo>
                    <a:pt x="0" y="0"/>
                  </a:moveTo>
                  <a:lnTo>
                    <a:pt x="2073553" y="0"/>
                  </a:lnTo>
                  <a:lnTo>
                    <a:pt x="2073553" y="945000"/>
                  </a:lnTo>
                  <a:lnTo>
                    <a:pt x="0" y="94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Calculating the result of Recommendation List</a:t>
              </a:r>
            </a:p>
          </p:txBody>
        </p:sp>
      </p:grpSp>
    </p:spTree>
    <p:extLst>
      <p:ext uri="{BB962C8B-B14F-4D97-AF65-F5344CB8AC3E}">
        <p14:creationId xmlns:p14="http://schemas.microsoft.com/office/powerpoint/2010/main" val="301455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7BE7C-3CA0-D64C-ABA4-8C8B91A10EF8}"/>
              </a:ext>
            </a:extLst>
          </p:cNvPr>
          <p:cNvSpPr>
            <a:spLocks noGrp="1"/>
          </p:cNvSpPr>
          <p:nvPr>
            <p:ph type="title"/>
          </p:nvPr>
        </p:nvSpPr>
        <p:spPr/>
        <p:txBody>
          <a:bodyPr/>
          <a:lstStyle/>
          <a:p>
            <a:r>
              <a:rPr kumimoji="1" lang="en-US" altLang="zh-CN" dirty="0"/>
              <a:t>Why</a:t>
            </a:r>
            <a:r>
              <a:rPr kumimoji="1" lang="zh-CN" altLang="en-US" dirty="0"/>
              <a:t> </a:t>
            </a:r>
            <a:r>
              <a:rPr kumimoji="1" lang="en-US" altLang="zh-CN" dirty="0"/>
              <a:t>we</a:t>
            </a:r>
            <a:r>
              <a:rPr kumimoji="1" lang="zh-CN" altLang="en-US" dirty="0"/>
              <a:t> </a:t>
            </a:r>
            <a:r>
              <a:rPr kumimoji="1" lang="en-US" altLang="zh-CN" dirty="0"/>
              <a:t>use</a:t>
            </a:r>
            <a:r>
              <a:rPr kumimoji="1" lang="zh-CN" altLang="en-US" dirty="0"/>
              <a:t> </a:t>
            </a:r>
            <a:r>
              <a:rPr kumimoji="1" lang="en-US" altLang="zh-CN" dirty="0"/>
              <a:t>ALS</a:t>
            </a:r>
            <a:endParaRPr kumimoji="1" lang="zh-CN" altLang="en-US" dirty="0"/>
          </a:p>
        </p:txBody>
      </p:sp>
      <p:sp>
        <p:nvSpPr>
          <p:cNvPr id="3" name="内容占位符 2">
            <a:extLst>
              <a:ext uri="{FF2B5EF4-FFF2-40B4-BE49-F238E27FC236}">
                <a16:creationId xmlns:a16="http://schemas.microsoft.com/office/drawing/2014/main" id="{E33BFA09-F59D-D84F-A347-51F330CF4B79}"/>
              </a:ext>
            </a:extLst>
          </p:cNvPr>
          <p:cNvSpPr>
            <a:spLocks noGrp="1"/>
          </p:cNvSpPr>
          <p:nvPr>
            <p:ph idx="1"/>
          </p:nvPr>
        </p:nvSpPr>
        <p:spPr/>
        <p:txBody>
          <a:bodyPr/>
          <a:lstStyle/>
          <a:p>
            <a:r>
              <a:rPr lang="en-US" altLang="zh-CN" dirty="0"/>
              <a:t>ALS recommender is a matrix factorization algorithm that uses Alternating Least Squares with Weighted-</a:t>
            </a:r>
            <a:r>
              <a:rPr lang="en-US" altLang="zh-CN" dirty="0" err="1"/>
              <a:t>Lamda</a:t>
            </a:r>
            <a:r>
              <a:rPr lang="en-US" altLang="zh-CN" dirty="0"/>
              <a:t>-Regularization (ALS-WR). It factors the user to item matrix </a:t>
            </a:r>
            <a:r>
              <a:rPr lang="en-US" altLang="zh-CN" i="1" dirty="0"/>
              <a:t>A</a:t>
            </a:r>
            <a:r>
              <a:rPr lang="en-US" altLang="zh-CN" dirty="0"/>
              <a:t> into the user-to-feature matrix </a:t>
            </a:r>
            <a:r>
              <a:rPr lang="en-US" altLang="zh-CN" i="1" dirty="0"/>
              <a:t>U</a:t>
            </a:r>
            <a:r>
              <a:rPr lang="en-US" altLang="zh-CN" dirty="0"/>
              <a:t> and the item-to-feature matrix </a:t>
            </a:r>
            <a:r>
              <a:rPr lang="en-US" altLang="zh-CN" i="1" dirty="0"/>
              <a:t>M</a:t>
            </a:r>
            <a:r>
              <a:rPr lang="en-US" altLang="zh-CN" dirty="0"/>
              <a:t>: It runs the ALS algorithm in a parallel fashion.  The ALS algorithm should uncover the latent factors that explain the observed user to item ratings and tries to find optimal factor weights to minimize the least squares between predicted and actual ratings.</a:t>
            </a:r>
            <a:endParaRPr kumimoji="1" lang="zh-CN" altLang="en-US" dirty="0"/>
          </a:p>
        </p:txBody>
      </p:sp>
    </p:spTree>
    <p:extLst>
      <p:ext uri="{BB962C8B-B14F-4D97-AF65-F5344CB8AC3E}">
        <p14:creationId xmlns:p14="http://schemas.microsoft.com/office/powerpoint/2010/main" val="406124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B11DF-F444-8443-9B7E-08B94644038A}"/>
              </a:ext>
            </a:extLst>
          </p:cNvPr>
          <p:cNvSpPr>
            <a:spLocks noGrp="1"/>
          </p:cNvSpPr>
          <p:nvPr>
            <p:ph type="title"/>
          </p:nvPr>
        </p:nvSpPr>
        <p:spPr/>
        <p:txBody>
          <a:bodyPr/>
          <a:lstStyle/>
          <a:p>
            <a:r>
              <a:rPr kumimoji="1" lang="en-US" altLang="zh-CN" dirty="0"/>
              <a:t>Recommendation</a:t>
            </a:r>
            <a:r>
              <a:rPr kumimoji="1" lang="zh-CN" altLang="en-US" dirty="0"/>
              <a:t> </a:t>
            </a:r>
            <a:r>
              <a:rPr kumimoji="1" lang="en-US" altLang="zh-CN" dirty="0"/>
              <a:t>workflow</a:t>
            </a:r>
            <a:endParaRPr kumimoji="1" lang="zh-CN" altLang="en-US" dirty="0"/>
          </a:p>
        </p:txBody>
      </p:sp>
      <p:pic>
        <p:nvPicPr>
          <p:cNvPr id="5" name="内容占位符 4" descr="图示&#10;&#10;描述已自动生成">
            <a:extLst>
              <a:ext uri="{FF2B5EF4-FFF2-40B4-BE49-F238E27FC236}">
                <a16:creationId xmlns:a16="http://schemas.microsoft.com/office/drawing/2014/main" id="{9C34321C-A536-AF4E-96B8-73BDB06CA27C}"/>
              </a:ext>
            </a:extLst>
          </p:cNvPr>
          <p:cNvPicPr>
            <a:picLocks noGrp="1" noChangeAspect="1"/>
          </p:cNvPicPr>
          <p:nvPr>
            <p:ph idx="1"/>
          </p:nvPr>
        </p:nvPicPr>
        <p:blipFill>
          <a:blip r:embed="rId2"/>
          <a:stretch>
            <a:fillRect/>
          </a:stretch>
        </p:blipFill>
        <p:spPr>
          <a:xfrm>
            <a:off x="819150" y="2839122"/>
            <a:ext cx="10553700" cy="2403718"/>
          </a:xfrm>
        </p:spPr>
      </p:pic>
    </p:spTree>
    <p:extLst>
      <p:ext uri="{BB962C8B-B14F-4D97-AF65-F5344CB8AC3E}">
        <p14:creationId xmlns:p14="http://schemas.microsoft.com/office/powerpoint/2010/main" val="283026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D7F8-7FBE-4303-87E9-417AACB0AB1B}"/>
              </a:ext>
            </a:extLst>
          </p:cNvPr>
          <p:cNvSpPr>
            <a:spLocks noGrp="1"/>
          </p:cNvSpPr>
          <p:nvPr>
            <p:ph type="title"/>
          </p:nvPr>
        </p:nvSpPr>
        <p:spPr/>
        <p:txBody>
          <a:bodyPr/>
          <a:lstStyle/>
          <a:p>
            <a:r>
              <a:rPr lang="en-US" dirty="0">
                <a:latin typeface="Microsoft YaHei UI"/>
                <a:ea typeface="Microsoft YaHei UI"/>
              </a:rPr>
              <a:t>Use Cases</a:t>
            </a:r>
            <a:endParaRPr lang="en-US" dirty="0"/>
          </a:p>
        </p:txBody>
      </p:sp>
      <p:sp>
        <p:nvSpPr>
          <p:cNvPr id="4" name="Content Placeholder 2">
            <a:extLst>
              <a:ext uri="{FF2B5EF4-FFF2-40B4-BE49-F238E27FC236}">
                <a16:creationId xmlns:a16="http://schemas.microsoft.com/office/drawing/2014/main" id="{700DA974-F833-41E3-BBB9-DCDE3934A081}"/>
              </a:ext>
            </a:extLst>
          </p:cNvPr>
          <p:cNvSpPr txBox="1">
            <a:spLocks/>
          </p:cNvSpPr>
          <p:nvPr/>
        </p:nvSpPr>
        <p:spPr>
          <a:xfrm>
            <a:off x="385575" y="3578929"/>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a:p>
            <a:endParaRPr lang="en-US" dirty="0"/>
          </a:p>
        </p:txBody>
      </p:sp>
      <p:sp>
        <p:nvSpPr>
          <p:cNvPr id="6" name="Content Placeholder 2">
            <a:extLst>
              <a:ext uri="{FF2B5EF4-FFF2-40B4-BE49-F238E27FC236}">
                <a16:creationId xmlns:a16="http://schemas.microsoft.com/office/drawing/2014/main" id="{700DA974-F833-41E3-BBB9-DCDE3934A081}"/>
              </a:ext>
            </a:extLst>
          </p:cNvPr>
          <p:cNvSpPr txBox="1">
            <a:spLocks/>
          </p:cNvSpPr>
          <p:nvPr/>
        </p:nvSpPr>
        <p:spPr>
          <a:xfrm>
            <a:off x="633721" y="573023"/>
            <a:ext cx="10554574" cy="482416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spcAft>
                <a:spcPts val="1200"/>
              </a:spcAft>
            </a:pPr>
            <a:endParaRPr lang="en-US" sz="2200" dirty="0"/>
          </a:p>
          <a:p>
            <a:endParaRPr lang="en-US" dirty="0"/>
          </a:p>
          <a:p>
            <a:endParaRPr lang="en-US" dirty="0"/>
          </a:p>
        </p:txBody>
      </p:sp>
      <p:pic>
        <p:nvPicPr>
          <p:cNvPr id="3" name="图片 2">
            <a:extLst>
              <a:ext uri="{FF2B5EF4-FFF2-40B4-BE49-F238E27FC236}">
                <a16:creationId xmlns:a16="http://schemas.microsoft.com/office/drawing/2014/main" id="{C0C256A9-5475-A54F-B5C2-DB074E5C862A}"/>
              </a:ext>
            </a:extLst>
          </p:cNvPr>
          <p:cNvPicPr>
            <a:picLocks noChangeAspect="1"/>
          </p:cNvPicPr>
          <p:nvPr/>
        </p:nvPicPr>
        <p:blipFill>
          <a:blip r:embed="rId2"/>
          <a:stretch>
            <a:fillRect/>
          </a:stretch>
        </p:blipFill>
        <p:spPr>
          <a:xfrm>
            <a:off x="1251851" y="2051325"/>
            <a:ext cx="6930059" cy="4080473"/>
          </a:xfrm>
          <a:prstGeom prst="rect">
            <a:avLst/>
          </a:prstGeom>
        </p:spPr>
      </p:pic>
    </p:spTree>
    <p:extLst>
      <p:ext uri="{BB962C8B-B14F-4D97-AF65-F5344CB8AC3E}">
        <p14:creationId xmlns:p14="http://schemas.microsoft.com/office/powerpoint/2010/main" val="88691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D079BC1F-DADD-D04B-BD57-CEC3BC9E5574}"/>
              </a:ext>
            </a:extLst>
          </p:cNvPr>
          <p:cNvSpPr>
            <a:spLocks noGrp="1"/>
          </p:cNvSpPr>
          <p:nvPr>
            <p:ph type="title"/>
          </p:nvPr>
        </p:nvSpPr>
        <p:spPr>
          <a:xfrm>
            <a:off x="810002" y="639097"/>
            <a:ext cx="4961534" cy="3781101"/>
          </a:xfrm>
        </p:spPr>
        <p:txBody>
          <a:bodyPr vert="horz" lIns="91440" tIns="45720" rIns="91440" bIns="45720" rtlCol="0" anchor="b">
            <a:normAutofit/>
          </a:bodyPr>
          <a:lstStyle/>
          <a:p>
            <a:pPr>
              <a:lnSpc>
                <a:spcPct val="90000"/>
              </a:lnSpc>
            </a:pPr>
            <a:r>
              <a:rPr kumimoji="1" lang="en-US" altLang="zh-CN" sz="3000">
                <a:latin typeface="+mj-lt"/>
                <a:ea typeface="+mj-ea"/>
              </a:rPr>
              <a:t>Use Case 1 </a:t>
            </a:r>
            <a:r>
              <a:rPr lang="en-US" altLang="zh-CN" sz="3000">
                <a:latin typeface="+mj-lt"/>
                <a:ea typeface="+mj-ea"/>
              </a:rPr>
              <a:t>Users can input a publish year and the system will display a 'Top 10 Books Bucket List' sorted by rating descending</a:t>
            </a:r>
            <a:br>
              <a:rPr lang="en-US" altLang="zh-CN" sz="3000">
                <a:latin typeface="+mj-lt"/>
                <a:ea typeface="+mj-ea"/>
              </a:rPr>
            </a:br>
            <a:endParaRPr kumimoji="1" lang="en-US" altLang="zh-CN" sz="3000">
              <a:latin typeface="+mj-lt"/>
              <a:ea typeface="+mj-ea"/>
            </a:endParaRPr>
          </a:p>
        </p:txBody>
      </p:sp>
      <p:sp>
        <p:nvSpPr>
          <p:cNvPr id="11" name="Rectangle 10">
            <a:extLst>
              <a:ext uri="{FF2B5EF4-FFF2-40B4-BE49-F238E27FC236}">
                <a16:creationId xmlns:a16="http://schemas.microsoft.com/office/drawing/2014/main" id="{58285948-6A8D-405B-8090-834EC4445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4">
            <a:extLst>
              <a:ext uri="{FF2B5EF4-FFF2-40B4-BE49-F238E27FC236}">
                <a16:creationId xmlns:a16="http://schemas.microsoft.com/office/drawing/2014/main" id="{616F37A6-73C8-4AA8-B854-CDDC23022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28F4B0A4-1A52-4F4B-BE50-99542EE53060}"/>
              </a:ext>
            </a:extLst>
          </p:cNvPr>
          <p:cNvPicPr>
            <a:picLocks noGrp="1" noChangeAspect="1"/>
          </p:cNvPicPr>
          <p:nvPr>
            <p:ph idx="1"/>
          </p:nvPr>
        </p:nvPicPr>
        <p:blipFill rotWithShape="1">
          <a:blip r:embed="rId2"/>
          <a:srcRect r="6397" b="2"/>
          <a:stretch/>
        </p:blipFill>
        <p:spPr>
          <a:xfrm>
            <a:off x="7068226" y="1251276"/>
            <a:ext cx="4174333" cy="4325739"/>
          </a:xfrm>
          <a:prstGeom prst="rect">
            <a:avLst/>
          </a:prstGeom>
        </p:spPr>
      </p:pic>
    </p:spTree>
    <p:extLst>
      <p:ext uri="{BB962C8B-B14F-4D97-AF65-F5344CB8AC3E}">
        <p14:creationId xmlns:p14="http://schemas.microsoft.com/office/powerpoint/2010/main" val="50559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CB99A98C-BD32-9E4A-999A-CD7265DF05A7}"/>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altLang="zh-CN" sz="2600">
                <a:latin typeface="+mj-lt"/>
                <a:ea typeface="+mj-ea"/>
              </a:rPr>
              <a:t>Use Case 2 Users can search for a particular book and view the rating and description of that book</a:t>
            </a:r>
            <a:br>
              <a:rPr lang="en-US" altLang="zh-CN" sz="2600">
                <a:latin typeface="+mj-lt"/>
                <a:ea typeface="+mj-ea"/>
              </a:rPr>
            </a:br>
            <a:endParaRPr kumimoji="1" lang="en-US" altLang="zh-CN" sz="2600">
              <a:latin typeface="+mj-lt"/>
              <a:ea typeface="+mj-ea"/>
            </a:endParaRPr>
          </a:p>
        </p:txBody>
      </p:sp>
      <p:sp>
        <p:nvSpPr>
          <p:cNvPr id="12" name="Rectangle 11">
            <a:extLst>
              <a:ext uri="{FF2B5EF4-FFF2-40B4-BE49-F238E27FC236}">
                <a16:creationId xmlns:a16="http://schemas.microsoft.com/office/drawing/2014/main" id="{40D573D2-DD8C-4E19-8BB2-1DC0767FD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9B6C5F92-472F-4CAB-90F8-B997C54EB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a:extLst>
              <a:ext uri="{FF2B5EF4-FFF2-40B4-BE49-F238E27FC236}">
                <a16:creationId xmlns:a16="http://schemas.microsoft.com/office/drawing/2014/main" id="{DAA88C99-0600-B54F-8FE3-EF8F9DD03C42}"/>
              </a:ext>
            </a:extLst>
          </p:cNvPr>
          <p:cNvPicPr>
            <a:picLocks noGrp="1" noChangeAspect="1"/>
          </p:cNvPicPr>
          <p:nvPr>
            <p:ph idx="1"/>
          </p:nvPr>
        </p:nvPicPr>
        <p:blipFill>
          <a:blip r:embed="rId2"/>
          <a:stretch>
            <a:fillRect/>
          </a:stretch>
        </p:blipFill>
        <p:spPr>
          <a:xfrm>
            <a:off x="5612118" y="1858737"/>
            <a:ext cx="5630441" cy="3110817"/>
          </a:xfrm>
          <a:prstGeom prst="rect">
            <a:avLst/>
          </a:prstGeom>
        </p:spPr>
      </p:pic>
    </p:spTree>
    <p:extLst>
      <p:ext uri="{BB962C8B-B14F-4D97-AF65-F5344CB8AC3E}">
        <p14:creationId xmlns:p14="http://schemas.microsoft.com/office/powerpoint/2010/main" val="18539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2222E-E85D-A746-A991-9B64B4DA7B2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0222CF2-88D4-FB4F-80E9-8CF2682BAA24}"/>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B65972D1-0732-DE4F-A2F9-CD87ED931783}"/>
              </a:ext>
            </a:extLst>
          </p:cNvPr>
          <p:cNvPicPr>
            <a:picLocks noChangeAspect="1"/>
          </p:cNvPicPr>
          <p:nvPr/>
        </p:nvPicPr>
        <p:blipFill>
          <a:blip r:embed="rId2"/>
          <a:stretch>
            <a:fillRect/>
          </a:stretch>
        </p:blipFill>
        <p:spPr>
          <a:xfrm>
            <a:off x="507876" y="1970495"/>
            <a:ext cx="11176246" cy="4635713"/>
          </a:xfrm>
          <a:prstGeom prst="rect">
            <a:avLst/>
          </a:prstGeom>
        </p:spPr>
      </p:pic>
    </p:spTree>
    <p:extLst>
      <p:ext uri="{BB962C8B-B14F-4D97-AF65-F5344CB8AC3E}">
        <p14:creationId xmlns:p14="http://schemas.microsoft.com/office/powerpoint/2010/main" val="277120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5911B69-FAC0-4C53-ABF8-0C0398C84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FF5A01-D0F9-42B3-9083-675A5376B5C9}">
  <ds:schemaRefs>
    <ds:schemaRef ds:uri="http://schemas.microsoft.com/sharepoint/v3/contenttype/forms"/>
  </ds:schemaRefs>
</ds:datastoreItem>
</file>

<file path=customXml/itemProps3.xml><?xml version="1.0" encoding="utf-8"?>
<ds:datastoreItem xmlns:ds="http://schemas.openxmlformats.org/officeDocument/2006/customXml" ds:itemID="{549A5C64-37D3-4B3C-BFA0-9228D4419E7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833</TotalTime>
  <Words>407</Words>
  <Application>Microsoft Macintosh PowerPoint</Application>
  <PresentationFormat>宽屏</PresentationFormat>
  <Paragraphs>34</Paragraphs>
  <Slides>14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Microsoft YaHei UI</vt:lpstr>
      <vt:lpstr>Century Gothic</vt:lpstr>
      <vt:lpstr>Wingdings 2</vt:lpstr>
      <vt:lpstr>引用</vt:lpstr>
      <vt:lpstr>Book Recommendation </vt:lpstr>
      <vt:lpstr>Goals of the project</vt:lpstr>
      <vt:lpstr>Methodology</vt:lpstr>
      <vt:lpstr>Why we use ALS</vt:lpstr>
      <vt:lpstr>Recommendation workflow</vt:lpstr>
      <vt:lpstr>Use Cases</vt:lpstr>
      <vt:lpstr>Use Case 1 Users can input a publish year and the system will display a 'Top 10 Books Bucket List' sorted by rating descending </vt:lpstr>
      <vt:lpstr>Use Case 2 Users can search for a particular book and view the rating and description of that book </vt:lpstr>
      <vt:lpstr>PowerPoint 演示文稿</vt:lpstr>
      <vt:lpstr>Use case 3 User can write rating for books </vt:lpstr>
      <vt:lpstr>Use Case 4 User will get a list of books that they may also like based on the rating the user made to other book through Machine Learning Model </vt:lpstr>
      <vt:lpstr>Acceptance criteria</vt:lpstr>
      <vt:lpstr>Data Source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dc:title>
  <dc:creator>Letian Zheng</dc:creator>
  <cp:lastModifiedBy>Letian Zheng</cp:lastModifiedBy>
  <cp:revision>12</cp:revision>
  <dcterms:created xsi:type="dcterms:W3CDTF">2020-12-10T07:25:31Z</dcterms:created>
  <dcterms:modified xsi:type="dcterms:W3CDTF">2020-12-10T22:57:48Z</dcterms:modified>
</cp:coreProperties>
</file>