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DFC78A-FF04-47F8-82F2-84B80B319788}"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270867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DFC78A-FF04-47F8-82F2-84B80B319788}"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269319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DFC78A-FF04-47F8-82F2-84B80B319788}"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397152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DFC78A-FF04-47F8-82F2-84B80B319788}"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56239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FC78A-FF04-47F8-82F2-84B80B319788}"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415369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DFC78A-FF04-47F8-82F2-84B80B319788}"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400731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DFC78A-FF04-47F8-82F2-84B80B319788}"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59149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DFC78A-FF04-47F8-82F2-84B80B319788}"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301889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FC78A-FF04-47F8-82F2-84B80B319788}"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412131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FC78A-FF04-47F8-82F2-84B80B319788}"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321827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FC78A-FF04-47F8-82F2-84B80B319788}"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4430A-99BE-453D-873A-85307BC7B9D3}" type="slidenum">
              <a:rPr lang="en-IN" smtClean="0"/>
              <a:t>‹#›</a:t>
            </a:fld>
            <a:endParaRPr lang="en-IN"/>
          </a:p>
        </p:txBody>
      </p:sp>
    </p:spTree>
    <p:extLst>
      <p:ext uri="{BB962C8B-B14F-4D97-AF65-F5344CB8AC3E}">
        <p14:creationId xmlns:p14="http://schemas.microsoft.com/office/powerpoint/2010/main" val="284346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FC78A-FF04-47F8-82F2-84B80B319788}" type="datetimeFigureOut">
              <a:rPr lang="en-IN" smtClean="0"/>
              <a:t>03-02-2023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4430A-99BE-453D-873A-85307BC7B9D3}" type="slidenum">
              <a:rPr lang="en-IN" smtClean="0"/>
              <a:t>‹#›</a:t>
            </a:fld>
            <a:endParaRPr lang="en-IN"/>
          </a:p>
        </p:txBody>
      </p:sp>
    </p:spTree>
    <p:extLst>
      <p:ext uri="{BB962C8B-B14F-4D97-AF65-F5344CB8AC3E}">
        <p14:creationId xmlns:p14="http://schemas.microsoft.com/office/powerpoint/2010/main" val="138725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14216" y="2405378"/>
            <a:ext cx="4163568" cy="1266378"/>
          </a:xfrm>
        </p:spPr>
        <p:txBody>
          <a:bodyPr>
            <a:noAutofit/>
          </a:bodyPr>
          <a:lstStyle/>
          <a:p>
            <a:pPr marL="0" indent="0" algn="ctr" defTabSz="914396">
              <a:buNone/>
              <a:defRPr/>
            </a:pPr>
            <a:r>
              <a:rPr lang="en-US" sz="3200" b="1" dirty="0" smtClean="0">
                <a:effectLst>
                  <a:outerShdw blurRad="38100" dist="38100" dir="2700000" algn="tl">
                    <a:srgbClr val="000000">
                      <a:alpha val="43137"/>
                    </a:srgbClr>
                  </a:outerShdw>
                </a:effectLst>
              </a:rPr>
              <a:t>Case Study </a:t>
            </a:r>
          </a:p>
          <a:p>
            <a:pPr marL="0" indent="0" algn="ctr" defTabSz="914396">
              <a:buNone/>
              <a:defRPr/>
            </a:pPr>
            <a:r>
              <a:rPr lang="en-US" sz="3200" b="1" dirty="0" smtClean="0">
                <a:effectLst>
                  <a:outerShdw blurRad="38100" dist="38100" dir="2700000" algn="tl">
                    <a:srgbClr val="000000">
                      <a:alpha val="43137"/>
                    </a:srgbClr>
                  </a:outerShdw>
                </a:effectLst>
              </a:rPr>
              <a:t>DMart </a:t>
            </a:r>
            <a:endParaRPr lang="en-IN" sz="3200" b="1" dirty="0">
              <a:solidFill>
                <a:schemeClr val="tx1"/>
              </a:solidFill>
              <a:effectLst>
                <a:outerShdw blurRad="38100" dist="38100" dir="2700000" algn="tl">
                  <a:srgbClr val="000000">
                    <a:alpha val="43137"/>
                  </a:srgbClr>
                </a:outerShdw>
              </a:effectLst>
            </a:endParaRPr>
          </a:p>
          <a:p>
            <a:pPr marL="0" indent="0" algn="ctr" defTabSz="914396">
              <a:buNone/>
              <a:defRPr/>
            </a:pPr>
            <a:r>
              <a:rPr lang="en-IN" sz="3200" b="1" dirty="0">
                <a:solidFill>
                  <a:schemeClr val="tx1"/>
                </a:solidFill>
                <a:effectLst>
                  <a:outerShdw blurRad="38100" dist="38100" dir="2700000" algn="tl">
                    <a:srgbClr val="000000">
                      <a:alpha val="43137"/>
                    </a:srgbClr>
                  </a:outerShdw>
                </a:effectLst>
              </a:rPr>
              <a:t>BBA </a:t>
            </a:r>
            <a:r>
              <a:rPr lang="en-IN" sz="3200" b="1" dirty="0" smtClean="0">
                <a:solidFill>
                  <a:schemeClr val="tx1"/>
                </a:solidFill>
                <a:effectLst>
                  <a:outerShdw blurRad="38100" dist="38100" dir="2700000" algn="tl">
                    <a:srgbClr val="000000">
                      <a:alpha val="43137"/>
                    </a:srgbClr>
                  </a:outerShdw>
                </a:effectLst>
              </a:rPr>
              <a:t>2</a:t>
            </a:r>
            <a:r>
              <a:rPr lang="en-IN" sz="3200" b="1" baseline="30000" dirty="0" smtClean="0">
                <a:effectLst>
                  <a:outerShdw blurRad="38100" dist="38100" dir="2700000" algn="tl">
                    <a:srgbClr val="000000">
                      <a:alpha val="43137"/>
                    </a:srgbClr>
                  </a:outerShdw>
                </a:effectLst>
              </a:rPr>
              <a:t>nd</a:t>
            </a:r>
            <a:r>
              <a:rPr lang="en-IN" sz="3200" b="1" dirty="0" smtClean="0">
                <a:solidFill>
                  <a:schemeClr val="tx1"/>
                </a:solidFill>
                <a:effectLst>
                  <a:outerShdw blurRad="38100" dist="38100" dir="2700000" algn="tl">
                    <a:srgbClr val="000000">
                      <a:alpha val="43137"/>
                    </a:srgbClr>
                  </a:outerShdw>
                </a:effectLst>
              </a:rPr>
              <a:t> </a:t>
            </a:r>
            <a:r>
              <a:rPr lang="en-IN" sz="3200" b="1" dirty="0">
                <a:solidFill>
                  <a:schemeClr val="tx1"/>
                </a:solidFill>
                <a:effectLst>
                  <a:outerShdw blurRad="38100" dist="38100" dir="2700000" algn="tl">
                    <a:srgbClr val="000000">
                      <a:alpha val="43137"/>
                    </a:srgbClr>
                  </a:outerShdw>
                </a:effectLst>
              </a:rPr>
              <a:t>SEM (2022-23)</a:t>
            </a:r>
          </a:p>
          <a:p>
            <a:pPr marL="0" indent="0" defTabSz="914396">
              <a:buNone/>
              <a:defRPr/>
            </a:pPr>
            <a:endParaRPr lang="en-IN" b="1" dirty="0">
              <a:solidFill>
                <a:schemeClr val="tx1"/>
              </a:solidFill>
              <a:effectLst>
                <a:outerShdw blurRad="38100" dist="38100" dir="2700000" algn="tl">
                  <a:srgbClr val="000000">
                    <a:alpha val="43137"/>
                  </a:srgbClr>
                </a:outerShdw>
              </a:effectLst>
            </a:endParaRPr>
          </a:p>
        </p:txBody>
      </p:sp>
      <p:sp>
        <p:nvSpPr>
          <p:cNvPr id="4100" name="TextBox 6"/>
          <p:cNvSpPr txBox="1">
            <a:spLocks noChangeArrowheads="1"/>
          </p:cNvSpPr>
          <p:nvPr/>
        </p:nvSpPr>
        <p:spPr bwMode="auto">
          <a:xfrm>
            <a:off x="1077404" y="4879859"/>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a:t>
            </a:r>
            <a:r>
              <a:rPr lang="en-IN" altLang="en-US" sz="2182" b="1" u="sng" dirty="0" smtClean="0"/>
              <a:t>By-</a:t>
            </a:r>
            <a:endParaRPr lang="en-US" altLang="en-US" sz="1909" dirty="0"/>
          </a:p>
          <a:p>
            <a:pPr eaLnBrk="1" hangingPunct="1"/>
            <a:r>
              <a:rPr lang="en-US" altLang="en-US" sz="1909" dirty="0" smtClean="0"/>
              <a:t>Sahil Rochwani </a:t>
            </a:r>
          </a:p>
          <a:p>
            <a:pPr eaLnBrk="1" hangingPunct="1"/>
            <a:r>
              <a:rPr lang="en-US" altLang="en-US" sz="1909" dirty="0" smtClean="0"/>
              <a:t>Shankh Bansal</a:t>
            </a:r>
            <a:endParaRPr lang="en-US" altLang="en-US" sz="1909" dirty="0" smtClean="0"/>
          </a:p>
        </p:txBody>
      </p:sp>
      <p:sp>
        <p:nvSpPr>
          <p:cNvPr id="4101" name="TextBox 8"/>
          <p:cNvSpPr txBox="1">
            <a:spLocks noChangeArrowheads="1"/>
          </p:cNvSpPr>
          <p:nvPr/>
        </p:nvSpPr>
        <p:spPr bwMode="auto">
          <a:xfrm>
            <a:off x="8254097" y="4879859"/>
            <a:ext cx="2379085"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ts val="2618"/>
              </a:lnSpc>
            </a:pPr>
            <a:r>
              <a:rPr lang="en-US" altLang="en-US" sz="2182" b="1" u="sng" dirty="0"/>
              <a:t>Submitted To- </a:t>
            </a:r>
          </a:p>
          <a:p>
            <a:pPr eaLnBrk="1" hangingPunct="1">
              <a:lnSpc>
                <a:spcPts val="2618"/>
              </a:lnSpc>
            </a:pPr>
            <a:r>
              <a:rPr lang="en-US" altLang="en-US" sz="1909" dirty="0" smtClean="0"/>
              <a:t>Dr. Ankur Rastogi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580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Promotion via Low-Cost Advertising Mediums</a:t>
            </a:r>
          </a:p>
        </p:txBody>
      </p:sp>
      <p:sp>
        <p:nvSpPr>
          <p:cNvPr id="3" name="Content Placeholder 2"/>
          <p:cNvSpPr>
            <a:spLocks noGrp="1"/>
          </p:cNvSpPr>
          <p:nvPr>
            <p:ph idx="1"/>
          </p:nvPr>
        </p:nvSpPr>
        <p:spPr/>
        <p:txBody>
          <a:bodyPr>
            <a:normAutofit/>
          </a:bodyPr>
          <a:lstStyle/>
          <a:p>
            <a:pPr fontAlgn="base"/>
            <a:r>
              <a:rPr lang="en-US" sz="2000" dirty="0"/>
              <a:t>DMart uses both visuals and print advertisements to promote its name. The visual component consists of hoardings that are displayed in major locations of stores announcing specific product offers. </a:t>
            </a:r>
          </a:p>
          <a:p>
            <a:pPr fontAlgn="base"/>
            <a:r>
              <a:rPr lang="en-US" sz="2000" dirty="0"/>
              <a:t>It also uses newspaper ads that contain information about sales and coupons. These ads utilize pictures of different products along with descriptions that explain why shoppers should buy them.</a:t>
            </a:r>
          </a:p>
        </p:txBody>
      </p:sp>
      <p:pic>
        <p:nvPicPr>
          <p:cNvPr id="4" name="Picture 3"/>
          <p:cNvPicPr>
            <a:picLocks noChangeAspect="1"/>
          </p:cNvPicPr>
          <p:nvPr/>
        </p:nvPicPr>
        <p:blipFill>
          <a:blip r:embed="rId2"/>
          <a:stretch>
            <a:fillRect/>
          </a:stretch>
        </p:blipFill>
        <p:spPr>
          <a:xfrm>
            <a:off x="993648" y="3607230"/>
            <a:ext cx="3706368" cy="2881961"/>
          </a:xfrm>
          <a:prstGeom prst="rect">
            <a:avLst/>
          </a:prstGeom>
        </p:spPr>
      </p:pic>
      <p:pic>
        <p:nvPicPr>
          <p:cNvPr id="5" name="Picture 4"/>
          <p:cNvPicPr>
            <a:picLocks noChangeAspect="1"/>
          </p:cNvPicPr>
          <p:nvPr/>
        </p:nvPicPr>
        <p:blipFill>
          <a:blip r:embed="rId3"/>
          <a:stretch>
            <a:fillRect/>
          </a:stretch>
        </p:blipFill>
        <p:spPr>
          <a:xfrm>
            <a:off x="5626989" y="3607230"/>
            <a:ext cx="5022582" cy="2881961"/>
          </a:xfrm>
          <a:prstGeom prst="rect">
            <a:avLst/>
          </a:prstGeom>
        </p:spPr>
      </p:pic>
    </p:spTree>
    <p:extLst>
      <p:ext uri="{BB962C8B-B14F-4D97-AF65-F5344CB8AC3E}">
        <p14:creationId xmlns:p14="http://schemas.microsoft.com/office/powerpoint/2010/main" val="29360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5400" b="1" dirty="0"/>
              <a:t>Competitor Analysis of DMart</a:t>
            </a:r>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a:t>The Indian retail segment is one of the fastest-growing and least tapped segment. Overall, the retail market is highly unorganized and as we know that India is a developing country and the youngest country, it is observed that the retail segment is something that can become the next big thing. </a:t>
            </a:r>
          </a:p>
          <a:p>
            <a:pPr marL="0" indent="0" fontAlgn="base">
              <a:buNone/>
            </a:pPr>
            <a:r>
              <a:rPr lang="en-US" dirty="0"/>
              <a:t>Companies such as Reliance Industries Limited &amp; Amazon India are going head to head in acquiring the Future Group (The company that runs Big Bazaar, Brand Factory stores in India). </a:t>
            </a:r>
            <a:endParaRPr lang="en-US" dirty="0" smtClean="0"/>
          </a:p>
          <a:p>
            <a:pPr marL="0" indent="0" fontAlgn="base">
              <a:buNone/>
            </a:pPr>
            <a:r>
              <a:rPr lang="en-US" dirty="0"/>
              <a:t>Recently, Tata’s have announced their arrival in the retail segment with the acquisition of Big Basket. Whereas Flipkart, Grofers are all focusing on the penetration of the grocery segment</a:t>
            </a:r>
            <a:r>
              <a:rPr lang="en-US" dirty="0" smtClean="0"/>
              <a:t>.</a:t>
            </a:r>
          </a:p>
          <a:p>
            <a:pPr marL="0" indent="0" fontAlgn="base">
              <a:buNone/>
            </a:pPr>
            <a:r>
              <a:rPr lang="en-US" dirty="0"/>
              <a:t>With DMart being one the most well-established company in this segment business-wise, it needs to work on its digital marketing part to give maintain the loyalty of its customers. </a:t>
            </a:r>
          </a:p>
          <a:p>
            <a:pPr marL="0" indent="0" fontAlgn="base">
              <a:buNone/>
            </a:pPr>
            <a:r>
              <a:rPr lang="en-US" dirty="0"/>
              <a:t>With that being said, this case study of DMart comes to an end, let us conclude things in the final section.</a:t>
            </a:r>
          </a:p>
          <a:p>
            <a:pPr marL="0" indent="0" fontAlgn="base">
              <a:buNone/>
            </a:pPr>
            <a:endParaRPr lang="en-US" dirty="0"/>
          </a:p>
        </p:txBody>
      </p:sp>
    </p:spTree>
    <p:extLst>
      <p:ext uri="{BB962C8B-B14F-4D97-AF65-F5344CB8AC3E}">
        <p14:creationId xmlns:p14="http://schemas.microsoft.com/office/powerpoint/2010/main" val="280769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5400" b="1" dirty="0"/>
              <a:t>Conclusion</a:t>
            </a:r>
          </a:p>
        </p:txBody>
      </p:sp>
      <p:sp>
        <p:nvSpPr>
          <p:cNvPr id="3" name="Content Placeholder 2"/>
          <p:cNvSpPr>
            <a:spLocks noGrp="1"/>
          </p:cNvSpPr>
          <p:nvPr>
            <p:ph idx="1"/>
          </p:nvPr>
        </p:nvSpPr>
        <p:spPr/>
        <p:txBody>
          <a:bodyPr>
            <a:normAutofit/>
          </a:bodyPr>
          <a:lstStyle/>
          <a:p>
            <a:pPr marL="0" indent="0" fontAlgn="base">
              <a:buNone/>
            </a:pPr>
            <a:r>
              <a:rPr lang="en-US" sz="2400" dirty="0"/>
              <a:t>DMart strives to give its customers the best quality at a low price by leveraging its financial strength, valuable real estate assets located in various parts of the country as well as its extensive network of distribution facilities. This has helped it become one of the most successful retail companies in India. </a:t>
            </a:r>
          </a:p>
          <a:p>
            <a:pPr marL="0" indent="0" fontAlgn="base">
              <a:buNone/>
            </a:pPr>
            <a:r>
              <a:rPr lang="en-US" sz="2400" dirty="0"/>
              <a:t>However, in this rapidly digitizing world, with Covid-19 is here to stay for a while and the entry of different giants such as Reliance Retail, Amazon India, The Tata’s and Walmart owned Flipkart, things are certainly going change in the coming decades and DMart should work on having it’s all sides covered.</a:t>
            </a:r>
          </a:p>
          <a:p>
            <a:pPr marL="0" indent="0">
              <a:buNone/>
            </a:pPr>
            <a:endParaRPr lang="en-IN" sz="2400" dirty="0"/>
          </a:p>
        </p:txBody>
      </p:sp>
    </p:spTree>
    <p:extLst>
      <p:ext uri="{BB962C8B-B14F-4D97-AF65-F5344CB8AC3E}">
        <p14:creationId xmlns:p14="http://schemas.microsoft.com/office/powerpoint/2010/main" val="33379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t>About </a:t>
            </a:r>
            <a:r>
              <a:rPr lang="en-IN" sz="5400" b="1" dirty="0" smtClean="0"/>
              <a:t>DMart</a:t>
            </a:r>
            <a:endParaRPr lang="en-IN" sz="5400"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DMart is a chain of supermarkets run and managed by Avenue Supermarts Limited, established in the year 2002. Initially, DMart started as a single store in the year 2000 with the aim of providing the lowest-priced goods to consumers among its competitive peers</a:t>
            </a:r>
            <a:r>
              <a:rPr lang="en-US" dirty="0" smtClean="0"/>
              <a:t>.</a:t>
            </a:r>
          </a:p>
          <a:p>
            <a:pPr marL="0" indent="0" fontAlgn="base">
              <a:buNone/>
            </a:pPr>
            <a:r>
              <a:rPr lang="en-US" dirty="0"/>
              <a:t>Since then it went onto expanding its footprints, providing its customers with an exceptional shopping experience, confident that they can rely on the quality of its offerings at such discounted prices.</a:t>
            </a:r>
          </a:p>
          <a:p>
            <a:pPr marL="0" indent="0" fontAlgn="base">
              <a:buNone/>
            </a:pPr>
            <a:r>
              <a:rPr lang="en-US" dirty="0"/>
              <a:t>It is owned by Radhakishan Damani who is also one of India’s most respected investors and it is headquartered in Mumbai, Maharashtra.</a:t>
            </a:r>
          </a:p>
          <a:p>
            <a:pPr marL="0" indent="0" fontAlgn="base">
              <a:buNone/>
            </a:pPr>
            <a:r>
              <a:rPr lang="en-US" dirty="0"/>
              <a:t>Today, DMart has become synonymous with the word “Supermarket” and is also regarded as the “Walmart of India” as it offers a wide range of product categories right from groceries to clothes as well as manufacturing and producing some of the products under its brand name.</a:t>
            </a:r>
          </a:p>
          <a:p>
            <a:pPr marL="0" indent="0" fontAlgn="base">
              <a:buNone/>
            </a:pPr>
            <a:r>
              <a:rPr lang="en-US" dirty="0"/>
              <a:t>DMart is a listed on the NSE and BSE stock exchanges under the name of ‘Avenue Supermarts’ and is valued at around  1.95 Lakh Crores. It also has five subsidiaries to its name that work towards the smooth functioning of DMart and Avenue Supermarts Limited entity as a whole.</a:t>
            </a:r>
          </a:p>
          <a:p>
            <a:pPr marL="0" indent="0" fontAlgn="base">
              <a:buNone/>
            </a:pPr>
            <a:r>
              <a:rPr lang="en-US" dirty="0"/>
              <a:t>Now that we know about DMart as a company, let us now go through the company’s marketing mix model in detail to get an overall understanding of its offerings.</a:t>
            </a:r>
          </a:p>
          <a:p>
            <a:pPr marL="0" indent="0">
              <a:buNone/>
            </a:pPr>
            <a:endParaRPr lang="en-IN" dirty="0"/>
          </a:p>
        </p:txBody>
      </p:sp>
      <p:pic>
        <p:nvPicPr>
          <p:cNvPr id="4" name="Picture 3"/>
          <p:cNvPicPr>
            <a:picLocks noChangeAspect="1"/>
          </p:cNvPicPr>
          <p:nvPr/>
        </p:nvPicPr>
        <p:blipFill>
          <a:blip r:embed="rId2"/>
          <a:stretch>
            <a:fillRect/>
          </a:stretch>
        </p:blipFill>
        <p:spPr>
          <a:xfrm>
            <a:off x="9660071" y="0"/>
            <a:ext cx="2531929" cy="1690688"/>
          </a:xfrm>
          <a:prstGeom prst="rect">
            <a:avLst/>
          </a:prstGeom>
        </p:spPr>
      </p:pic>
    </p:spTree>
    <p:extLst>
      <p:ext uri="{BB962C8B-B14F-4D97-AF65-F5344CB8AC3E}">
        <p14:creationId xmlns:p14="http://schemas.microsoft.com/office/powerpoint/2010/main" val="103602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5400" b="1" dirty="0"/>
              <a:t>Marketing Mix of DMart</a:t>
            </a:r>
          </a:p>
        </p:txBody>
      </p:sp>
      <p:sp>
        <p:nvSpPr>
          <p:cNvPr id="3" name="Content Placeholder 2"/>
          <p:cNvSpPr>
            <a:spLocks noGrp="1"/>
          </p:cNvSpPr>
          <p:nvPr>
            <p:ph idx="1"/>
          </p:nvPr>
        </p:nvSpPr>
        <p:spPr/>
        <p:txBody>
          <a:bodyPr>
            <a:normAutofit/>
          </a:bodyPr>
          <a:lstStyle/>
          <a:p>
            <a:pPr marL="0" indent="0" fontAlgn="base">
              <a:buNone/>
            </a:pPr>
            <a:r>
              <a:rPr lang="en-US" sz="2400" dirty="0"/>
              <a:t>A marketing mix is a model that a company uses to get its products and services noticed by the right people at the right time. This model is based on pillars of 4Ps: Product, Price, Place and Promotion. It forms the conceptual core of an overall marketing strategy. </a:t>
            </a:r>
          </a:p>
          <a:p>
            <a:pPr marL="0" indent="0" fontAlgn="base">
              <a:buNone/>
            </a:pPr>
            <a:r>
              <a:rPr lang="en-US" sz="2400" dirty="0"/>
              <a:t>So let us go through the marketing mix model of DMart by looking at the parameters of Product, Price, Place and Promotion in the coming section.</a:t>
            </a:r>
          </a:p>
        </p:txBody>
      </p:sp>
    </p:spTree>
    <p:extLst>
      <p:ext uri="{BB962C8B-B14F-4D97-AF65-F5344CB8AC3E}">
        <p14:creationId xmlns:p14="http://schemas.microsoft.com/office/powerpoint/2010/main" val="405337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5400" b="1" dirty="0" smtClean="0"/>
              <a:t>Product </a:t>
            </a:r>
            <a:r>
              <a:rPr lang="en-IN" sz="5400" b="1" dirty="0"/>
              <a:t>Strategy of DMart</a:t>
            </a: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a:t>Talking about the product strategy of Dmart, as previously said, it offers a wide range of products, the company has segmented its wide range of products into three categories, </a:t>
            </a:r>
            <a:r>
              <a:rPr lang="en-US" dirty="0" err="1"/>
              <a:t>i.e</a:t>
            </a:r>
            <a:r>
              <a:rPr lang="en-US" dirty="0"/>
              <a:t> Foods, Non-foods and General Merchandise and Apparel. </a:t>
            </a:r>
          </a:p>
          <a:p>
            <a:pPr marL="0" indent="0" fontAlgn="base">
              <a:buNone/>
            </a:pPr>
            <a:r>
              <a:rPr lang="en-US" dirty="0"/>
              <a:t>Under its Foods Category – It offers groceries, staples, processed foods, dairy, frozen products, beverages &amp; confectionery and fruits &amp; vegetables that contributes close to 52 percentage in revenues</a:t>
            </a:r>
          </a:p>
          <a:p>
            <a:pPr marL="0" indent="0" fontAlgn="base">
              <a:buNone/>
            </a:pPr>
            <a:r>
              <a:rPr lang="en-US" dirty="0"/>
              <a:t>Under its Non-foods Category – It offers home care products, personal care products, toiletries and other over-the-counter products that contribute close to 21 percentage in revenues </a:t>
            </a:r>
          </a:p>
          <a:p>
            <a:pPr marL="0" indent="0" fontAlgn="base">
              <a:buNone/>
            </a:pPr>
            <a:r>
              <a:rPr lang="en-US" dirty="0"/>
              <a:t>Under its General Merchandise and Apparel Category – It offers bed &amp; bath, toys &amp; games, crockery, plastic goods, garments, footwear, utensils and home appliances that contributes close to 29 percentage in revenues</a:t>
            </a:r>
          </a:p>
          <a:p>
            <a:pPr marL="0" indent="0" fontAlgn="base">
              <a:buNone/>
            </a:pPr>
            <a:r>
              <a:rPr lang="en-US" dirty="0"/>
              <a:t>DMart also sells a variety of products under its own name through brand names such as D Mart Minimax, D Mart </a:t>
            </a:r>
            <a:r>
              <a:rPr lang="en-US" dirty="0" err="1"/>
              <a:t>Premia</a:t>
            </a:r>
            <a:r>
              <a:rPr lang="en-US" dirty="0"/>
              <a:t>, D Homes, Dutch </a:t>
            </a:r>
            <a:r>
              <a:rPr lang="en-US" dirty="0" err="1"/>
              <a:t>Harbour</a:t>
            </a:r>
            <a:r>
              <a:rPr lang="en-US" dirty="0"/>
              <a:t>. </a:t>
            </a:r>
          </a:p>
        </p:txBody>
      </p:sp>
    </p:spTree>
    <p:extLst>
      <p:ext uri="{BB962C8B-B14F-4D97-AF65-F5344CB8AC3E}">
        <p14:creationId xmlns:p14="http://schemas.microsoft.com/office/powerpoint/2010/main" val="375151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t>Price Strategy of </a:t>
            </a:r>
            <a:r>
              <a:rPr lang="en-IN" sz="5400" b="1" dirty="0" smtClean="0"/>
              <a:t>DMart</a:t>
            </a:r>
            <a:endParaRPr lang="en-IN" sz="5400" b="1" dirty="0"/>
          </a:p>
        </p:txBody>
      </p:sp>
      <p:sp>
        <p:nvSpPr>
          <p:cNvPr id="3" name="Content Placeholder 2"/>
          <p:cNvSpPr>
            <a:spLocks noGrp="1"/>
          </p:cNvSpPr>
          <p:nvPr>
            <p:ph idx="1"/>
          </p:nvPr>
        </p:nvSpPr>
        <p:spPr/>
        <p:txBody>
          <a:bodyPr>
            <a:normAutofit/>
          </a:bodyPr>
          <a:lstStyle/>
          <a:p>
            <a:pPr marL="0" indent="0" fontAlgn="base">
              <a:buNone/>
            </a:pPr>
            <a:r>
              <a:rPr lang="en-US" sz="2400" dirty="0"/>
              <a:t>DMart deeply discounts its merchandise and offers products at less than competitive prices. Thanks to this strategy, it has succeeded in creating an image as a low-cost retailer and has attracted customers who are price sensitive. </a:t>
            </a:r>
          </a:p>
          <a:p>
            <a:pPr marL="0" indent="0" fontAlgn="base">
              <a:buNone/>
            </a:pPr>
            <a:r>
              <a:rPr lang="en-US" sz="2400" dirty="0"/>
              <a:t>The company prides itself on being able to provide affordable prices to its customers regardless of whether they live in urban areas or rural areas. </a:t>
            </a:r>
          </a:p>
          <a:p>
            <a:pPr marL="0" indent="0" fontAlgn="base">
              <a:buNone/>
            </a:pPr>
            <a:r>
              <a:rPr lang="en-US" sz="2400" dirty="0"/>
              <a:t>Its pricing is usually less than the Maximum Retail Price (MRP) except for vegetables, fruits, and medicines. During festival seasons, these low prices make customers buy products in bulk quantities which results in a huge volume of sale. </a:t>
            </a:r>
          </a:p>
          <a:p>
            <a:pPr marL="0" indent="0" fontAlgn="base">
              <a:buNone/>
            </a:pPr>
            <a:r>
              <a:rPr lang="en-US" sz="2400" dirty="0"/>
              <a:t>The pricing strategy of Dmart is the major reason why its supermarkets’ chain has been one of the most successfully operated entities in the country</a:t>
            </a:r>
          </a:p>
        </p:txBody>
      </p:sp>
    </p:spTree>
    <p:extLst>
      <p:ext uri="{BB962C8B-B14F-4D97-AF65-F5344CB8AC3E}">
        <p14:creationId xmlns:p14="http://schemas.microsoft.com/office/powerpoint/2010/main" val="175528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4800" b="1" dirty="0"/>
              <a:t>Place &amp; Distribution Strategy of DMart</a:t>
            </a:r>
          </a:p>
        </p:txBody>
      </p:sp>
      <p:sp>
        <p:nvSpPr>
          <p:cNvPr id="3" name="Content Placeholder 2"/>
          <p:cNvSpPr>
            <a:spLocks noGrp="1"/>
          </p:cNvSpPr>
          <p:nvPr>
            <p:ph idx="1"/>
          </p:nvPr>
        </p:nvSpPr>
        <p:spPr/>
        <p:txBody>
          <a:bodyPr>
            <a:noAutofit/>
          </a:bodyPr>
          <a:lstStyle/>
          <a:p>
            <a:pPr marL="0" indent="0">
              <a:buNone/>
            </a:pPr>
            <a:r>
              <a:rPr lang="en-US" sz="2400" dirty="0"/>
              <a:t>DMart is the fastest-growing supermarket retail brand in India. As of 2020, DMart has about 214 stores present in about 11 states and 1 union territory and is constantly expanding its stores’ footprints</a:t>
            </a:r>
            <a:r>
              <a:rPr lang="en-US" sz="2400" dirty="0" smtClean="0"/>
              <a:t>.</a:t>
            </a:r>
          </a:p>
          <a:p>
            <a:pPr marL="0" indent="0" fontAlgn="base">
              <a:buNone/>
            </a:pPr>
            <a:r>
              <a:rPr lang="en-US" sz="2400" dirty="0"/>
              <a:t>DMart stores are present in a major part of India which includes a presence in cities like Ahmedabad, Hyderabad, </a:t>
            </a:r>
            <a:r>
              <a:rPr lang="en-US" sz="2400" dirty="0" err="1"/>
              <a:t>Banglore</a:t>
            </a:r>
            <a:r>
              <a:rPr lang="en-US" sz="2400" dirty="0"/>
              <a:t>, Chennai, Mumbai etc. </a:t>
            </a:r>
          </a:p>
          <a:p>
            <a:pPr marL="0" indent="0" fontAlgn="base">
              <a:buNone/>
            </a:pPr>
            <a:r>
              <a:rPr lang="en-US" sz="2400" dirty="0"/>
              <a:t>All of its stores are strategically placed as this helps the company to gain a competitive advantage as easy accessibility attracts customers and also leads to proper transportation facility for logistics and operations related functioning which is very important for the survival during uneven times and to accelerated growth of the business during the normal times. </a:t>
            </a:r>
          </a:p>
          <a:p>
            <a:pPr marL="0" indent="0">
              <a:buNone/>
            </a:pPr>
            <a:r>
              <a:rPr lang="en-US" sz="2400" dirty="0"/>
              <a:t>It also offers online ordering &amp; delivery as well as takeaway service under its DMart Ready vertical.</a:t>
            </a:r>
            <a:endParaRPr lang="en-IN" sz="2400" dirty="0"/>
          </a:p>
        </p:txBody>
      </p:sp>
    </p:spTree>
    <p:extLst>
      <p:ext uri="{BB962C8B-B14F-4D97-AF65-F5344CB8AC3E}">
        <p14:creationId xmlns:p14="http://schemas.microsoft.com/office/powerpoint/2010/main" val="189179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5400" b="1" dirty="0"/>
              <a:t>Promotion Strategy of DMart</a:t>
            </a: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a:t>DMart, being the largest multi-brands in India, has been maintaining its positioning as a supermarket offering products at lower prices. </a:t>
            </a:r>
          </a:p>
          <a:p>
            <a:pPr marL="0" indent="0" fontAlgn="base">
              <a:buNone/>
            </a:pPr>
            <a:r>
              <a:rPr lang="en-US" dirty="0"/>
              <a:t>They offer various coupons to reward the customers and employees and thus boost their sales in the market. Coupons are also allotted to the customers when they meet certain standards of bulk purchases. </a:t>
            </a:r>
          </a:p>
          <a:p>
            <a:pPr marL="0" indent="0" fontAlgn="base">
              <a:buNone/>
            </a:pPr>
            <a:r>
              <a:rPr lang="en-US" dirty="0"/>
              <a:t>For instance, during the festive seasons, they offer 15% off on sweets and various other products. It also offers goods at 50% off or at one plus one free offer.</a:t>
            </a:r>
          </a:p>
          <a:p>
            <a:pPr marL="0" indent="0" fontAlgn="base">
              <a:buNone/>
            </a:pPr>
            <a:r>
              <a:rPr lang="en-US" dirty="0"/>
              <a:t>The company however doesn’t engage in aggressive marketing promotion but chooses to promote itself through Newspaper Ads and Outdoor Ads. It also recently collaborated with HDFC Bank and offered additional discounts on payments done with HDFC Cards</a:t>
            </a:r>
            <a:r>
              <a:rPr lang="en-US" dirty="0" smtClean="0"/>
              <a:t>.</a:t>
            </a:r>
          </a:p>
          <a:p>
            <a:pPr marL="0" indent="0" fontAlgn="base">
              <a:buNone/>
            </a:pPr>
            <a:r>
              <a:rPr lang="en-US" dirty="0"/>
              <a:t>This is how </a:t>
            </a:r>
            <a:r>
              <a:rPr lang="en-US" dirty="0" err="1"/>
              <a:t>DMart’s</a:t>
            </a:r>
            <a:r>
              <a:rPr lang="en-US" dirty="0"/>
              <a:t> lines up on the parameters of the marketing mix model. Let us now go through its marketing strategy in the coming section.</a:t>
            </a:r>
          </a:p>
          <a:p>
            <a:pPr marL="0" indent="0">
              <a:buNone/>
            </a:pPr>
            <a:endParaRPr lang="en-IN" dirty="0"/>
          </a:p>
        </p:txBody>
      </p:sp>
    </p:spTree>
    <p:extLst>
      <p:ext uri="{BB962C8B-B14F-4D97-AF65-F5344CB8AC3E}">
        <p14:creationId xmlns:p14="http://schemas.microsoft.com/office/powerpoint/2010/main" val="99756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5400" b="1" dirty="0"/>
              <a:t>Marketing Strategy of DMart</a:t>
            </a:r>
          </a:p>
        </p:txBody>
      </p:sp>
      <p:sp>
        <p:nvSpPr>
          <p:cNvPr id="3" name="Content Placeholder 2"/>
          <p:cNvSpPr>
            <a:spLocks noGrp="1"/>
          </p:cNvSpPr>
          <p:nvPr>
            <p:ph idx="1"/>
          </p:nvPr>
        </p:nvSpPr>
        <p:spPr/>
        <p:txBody>
          <a:bodyPr>
            <a:normAutofit/>
          </a:bodyPr>
          <a:lstStyle/>
          <a:p>
            <a:pPr marL="0" indent="0" fontAlgn="base">
              <a:buNone/>
            </a:pPr>
            <a:r>
              <a:rPr lang="en-US" sz="2400" dirty="0"/>
              <a:t>DMart is one such company that doesn’t focus much on marketing itself aggressively unlike most of its competitors. Rather it has always maintained its Unique Selling Position (USP) of offering goods at less than Maximum Retail Price (MRP).</a:t>
            </a:r>
          </a:p>
          <a:p>
            <a:pPr marL="0" indent="0" fontAlgn="base">
              <a:buNone/>
            </a:pPr>
            <a:r>
              <a:rPr lang="en-US" sz="2400" dirty="0"/>
              <a:t>Thus, DMart has managed to get a lot of lower price points than its competitors and this is what makes it stand out when compared to other stores selling the same products.</a:t>
            </a:r>
          </a:p>
          <a:p>
            <a:pPr marL="0" indent="0" fontAlgn="base">
              <a:buNone/>
            </a:pPr>
            <a:r>
              <a:rPr lang="en-US" sz="2400" dirty="0"/>
              <a:t>However, it has involved in aggressive CSR activities and other low-cost promotional activities.</a:t>
            </a:r>
          </a:p>
        </p:txBody>
      </p:sp>
    </p:spTree>
    <p:extLst>
      <p:ext uri="{BB962C8B-B14F-4D97-AF65-F5344CB8AC3E}">
        <p14:creationId xmlns:p14="http://schemas.microsoft.com/office/powerpoint/2010/main" val="287835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5400" b="1" dirty="0"/>
              <a:t>A CSR Activity Campaign of DMart</a:t>
            </a:r>
          </a:p>
        </p:txBody>
      </p:sp>
      <p:sp>
        <p:nvSpPr>
          <p:cNvPr id="3" name="Content Placeholder 2"/>
          <p:cNvSpPr>
            <a:spLocks noGrp="1"/>
          </p:cNvSpPr>
          <p:nvPr>
            <p:ph idx="1"/>
          </p:nvPr>
        </p:nvSpPr>
        <p:spPr/>
        <p:txBody>
          <a:bodyPr>
            <a:normAutofit/>
          </a:bodyPr>
          <a:lstStyle/>
          <a:p>
            <a:pPr marL="0" indent="0" fontAlgn="base">
              <a:buNone/>
            </a:pPr>
            <a:r>
              <a:rPr lang="en-US" sz="2400" dirty="0"/>
              <a:t>DMart is a company committed to supporting its employees and communities through socially responsible business practices. Through this, DMart aims to make a positive impact on the lives of those who work for it, as well as the people around them</a:t>
            </a:r>
          </a:p>
          <a:p>
            <a:pPr marL="0" indent="0" fontAlgn="base">
              <a:buNone/>
            </a:pPr>
            <a:r>
              <a:rPr lang="en-US" sz="2400" dirty="0"/>
              <a:t>Through this campaign, it has launched an excellence program at various schools in and around Mumbai that helps students in understanding things better and aims at creating an ecosystem that allows students to benefit from better education, mentoring, research facilities as well as networking opportunities. </a:t>
            </a:r>
          </a:p>
        </p:txBody>
      </p:sp>
    </p:spTree>
    <p:extLst>
      <p:ext uri="{BB962C8B-B14F-4D97-AF65-F5344CB8AC3E}">
        <p14:creationId xmlns:p14="http://schemas.microsoft.com/office/powerpoint/2010/main" val="954603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795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Rockwell</vt:lpstr>
      <vt:lpstr>Office Theme</vt:lpstr>
      <vt:lpstr>PowerPoint Presentation</vt:lpstr>
      <vt:lpstr>About DMart</vt:lpstr>
      <vt:lpstr>Marketing Mix of DMart</vt:lpstr>
      <vt:lpstr>Product Strategy of DMart</vt:lpstr>
      <vt:lpstr>Price Strategy of DMart</vt:lpstr>
      <vt:lpstr>Place &amp; Distribution Strategy of DMart</vt:lpstr>
      <vt:lpstr>Promotion Strategy of DMart</vt:lpstr>
      <vt:lpstr>Marketing Strategy of DMart</vt:lpstr>
      <vt:lpstr>A CSR Activity Campaign of DMart</vt:lpstr>
      <vt:lpstr>Promotion via Low-Cost Advertising Mediums</vt:lpstr>
      <vt:lpstr>Competitor Analysis of DMart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2</cp:revision>
  <dcterms:created xsi:type="dcterms:W3CDTF">2023-02-03T14:05:16Z</dcterms:created>
  <dcterms:modified xsi:type="dcterms:W3CDTF">2023-02-03T14:21:14Z</dcterms:modified>
</cp:coreProperties>
</file>