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D57ADD-16AC-4A05-AEE5-5002998CAC81}" type="datetimeFigureOut">
              <a:rPr lang="en-IN" smtClean="0"/>
              <a:t>27-01-2023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60CC2-18BA-4E4A-99D3-8616C3211A77}" type="slidenum">
              <a:rPr lang="en-IN" smtClean="0"/>
              <a:t>‹#›</a:t>
            </a:fld>
            <a:endParaRPr lang="en-IN"/>
          </a:p>
        </p:txBody>
      </p:sp>
    </p:spTree>
    <p:extLst>
      <p:ext uri="{BB962C8B-B14F-4D97-AF65-F5344CB8AC3E}">
        <p14:creationId xmlns:p14="http://schemas.microsoft.com/office/powerpoint/2010/main" val="1717887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9560CC2-18BA-4E4A-99D3-8616C3211A77}" type="slidenum">
              <a:rPr lang="en-IN" smtClean="0"/>
              <a:t>6</a:t>
            </a:fld>
            <a:endParaRPr lang="en-IN"/>
          </a:p>
        </p:txBody>
      </p:sp>
    </p:spTree>
    <p:extLst>
      <p:ext uri="{BB962C8B-B14F-4D97-AF65-F5344CB8AC3E}">
        <p14:creationId xmlns:p14="http://schemas.microsoft.com/office/powerpoint/2010/main" val="1191516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F1E1ACF-5977-428B-8317-52CBD5540FBB}"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D5E46-6B81-49BF-909B-63ED7C0E0CA9}" type="slidenum">
              <a:rPr lang="en-IN" smtClean="0"/>
              <a:t>‹#›</a:t>
            </a:fld>
            <a:endParaRPr lang="en-IN"/>
          </a:p>
        </p:txBody>
      </p:sp>
    </p:spTree>
    <p:extLst>
      <p:ext uri="{BB962C8B-B14F-4D97-AF65-F5344CB8AC3E}">
        <p14:creationId xmlns:p14="http://schemas.microsoft.com/office/powerpoint/2010/main" val="3885186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F1E1ACF-5977-428B-8317-52CBD5540FBB}"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D5E46-6B81-49BF-909B-63ED7C0E0CA9}" type="slidenum">
              <a:rPr lang="en-IN" smtClean="0"/>
              <a:t>‹#›</a:t>
            </a:fld>
            <a:endParaRPr lang="en-IN"/>
          </a:p>
        </p:txBody>
      </p:sp>
    </p:spTree>
    <p:extLst>
      <p:ext uri="{BB962C8B-B14F-4D97-AF65-F5344CB8AC3E}">
        <p14:creationId xmlns:p14="http://schemas.microsoft.com/office/powerpoint/2010/main" val="1919488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F1E1ACF-5977-428B-8317-52CBD5540FBB}"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D5E46-6B81-49BF-909B-63ED7C0E0CA9}" type="slidenum">
              <a:rPr lang="en-IN" smtClean="0"/>
              <a:t>‹#›</a:t>
            </a:fld>
            <a:endParaRPr lang="en-IN"/>
          </a:p>
        </p:txBody>
      </p:sp>
    </p:spTree>
    <p:extLst>
      <p:ext uri="{BB962C8B-B14F-4D97-AF65-F5344CB8AC3E}">
        <p14:creationId xmlns:p14="http://schemas.microsoft.com/office/powerpoint/2010/main" val="2932786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F1E1ACF-5977-428B-8317-52CBD5540FBB}"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D5E46-6B81-49BF-909B-63ED7C0E0CA9}" type="slidenum">
              <a:rPr lang="en-IN" smtClean="0"/>
              <a:t>‹#›</a:t>
            </a:fld>
            <a:endParaRPr lang="en-IN"/>
          </a:p>
        </p:txBody>
      </p:sp>
    </p:spTree>
    <p:extLst>
      <p:ext uri="{BB962C8B-B14F-4D97-AF65-F5344CB8AC3E}">
        <p14:creationId xmlns:p14="http://schemas.microsoft.com/office/powerpoint/2010/main" val="3989643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1E1ACF-5977-428B-8317-52CBD5540FBB}"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D5E46-6B81-49BF-909B-63ED7C0E0CA9}" type="slidenum">
              <a:rPr lang="en-IN" smtClean="0"/>
              <a:t>‹#›</a:t>
            </a:fld>
            <a:endParaRPr lang="en-IN"/>
          </a:p>
        </p:txBody>
      </p:sp>
    </p:spTree>
    <p:extLst>
      <p:ext uri="{BB962C8B-B14F-4D97-AF65-F5344CB8AC3E}">
        <p14:creationId xmlns:p14="http://schemas.microsoft.com/office/powerpoint/2010/main" val="3132087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F1E1ACF-5977-428B-8317-52CBD5540FBB}" type="datetimeFigureOut">
              <a:rPr lang="en-IN" smtClean="0"/>
              <a:t>27-01-2023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D5E46-6B81-49BF-909B-63ED7C0E0CA9}" type="slidenum">
              <a:rPr lang="en-IN" smtClean="0"/>
              <a:t>‹#›</a:t>
            </a:fld>
            <a:endParaRPr lang="en-IN"/>
          </a:p>
        </p:txBody>
      </p:sp>
    </p:spTree>
    <p:extLst>
      <p:ext uri="{BB962C8B-B14F-4D97-AF65-F5344CB8AC3E}">
        <p14:creationId xmlns:p14="http://schemas.microsoft.com/office/powerpoint/2010/main" val="3802452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F1E1ACF-5977-428B-8317-52CBD5540FBB}" type="datetimeFigureOut">
              <a:rPr lang="en-IN" smtClean="0"/>
              <a:t>27-01-2023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AD5E46-6B81-49BF-909B-63ED7C0E0CA9}" type="slidenum">
              <a:rPr lang="en-IN" smtClean="0"/>
              <a:t>‹#›</a:t>
            </a:fld>
            <a:endParaRPr lang="en-IN"/>
          </a:p>
        </p:txBody>
      </p:sp>
    </p:spTree>
    <p:extLst>
      <p:ext uri="{BB962C8B-B14F-4D97-AF65-F5344CB8AC3E}">
        <p14:creationId xmlns:p14="http://schemas.microsoft.com/office/powerpoint/2010/main" val="261318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F1E1ACF-5977-428B-8317-52CBD5540FBB}" type="datetimeFigureOut">
              <a:rPr lang="en-IN" smtClean="0"/>
              <a:t>27-01-2023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AD5E46-6B81-49BF-909B-63ED7C0E0CA9}" type="slidenum">
              <a:rPr lang="en-IN" smtClean="0"/>
              <a:t>‹#›</a:t>
            </a:fld>
            <a:endParaRPr lang="en-IN"/>
          </a:p>
        </p:txBody>
      </p:sp>
    </p:spTree>
    <p:extLst>
      <p:ext uri="{BB962C8B-B14F-4D97-AF65-F5344CB8AC3E}">
        <p14:creationId xmlns:p14="http://schemas.microsoft.com/office/powerpoint/2010/main" val="1745185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E1ACF-5977-428B-8317-52CBD5540FBB}" type="datetimeFigureOut">
              <a:rPr lang="en-IN" smtClean="0"/>
              <a:t>27-01-2023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AD5E46-6B81-49BF-909B-63ED7C0E0CA9}" type="slidenum">
              <a:rPr lang="en-IN" smtClean="0"/>
              <a:t>‹#›</a:t>
            </a:fld>
            <a:endParaRPr lang="en-IN"/>
          </a:p>
        </p:txBody>
      </p:sp>
    </p:spTree>
    <p:extLst>
      <p:ext uri="{BB962C8B-B14F-4D97-AF65-F5344CB8AC3E}">
        <p14:creationId xmlns:p14="http://schemas.microsoft.com/office/powerpoint/2010/main" val="1739171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1E1ACF-5977-428B-8317-52CBD5540FBB}" type="datetimeFigureOut">
              <a:rPr lang="en-IN" smtClean="0"/>
              <a:t>27-01-2023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D5E46-6B81-49BF-909B-63ED7C0E0CA9}" type="slidenum">
              <a:rPr lang="en-IN" smtClean="0"/>
              <a:t>‹#›</a:t>
            </a:fld>
            <a:endParaRPr lang="en-IN"/>
          </a:p>
        </p:txBody>
      </p:sp>
    </p:spTree>
    <p:extLst>
      <p:ext uri="{BB962C8B-B14F-4D97-AF65-F5344CB8AC3E}">
        <p14:creationId xmlns:p14="http://schemas.microsoft.com/office/powerpoint/2010/main" val="4013907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1E1ACF-5977-428B-8317-52CBD5540FBB}" type="datetimeFigureOut">
              <a:rPr lang="en-IN" smtClean="0"/>
              <a:t>27-01-2023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D5E46-6B81-49BF-909B-63ED7C0E0CA9}" type="slidenum">
              <a:rPr lang="en-IN" smtClean="0"/>
              <a:t>‹#›</a:t>
            </a:fld>
            <a:endParaRPr lang="en-IN"/>
          </a:p>
        </p:txBody>
      </p:sp>
    </p:spTree>
    <p:extLst>
      <p:ext uri="{BB962C8B-B14F-4D97-AF65-F5344CB8AC3E}">
        <p14:creationId xmlns:p14="http://schemas.microsoft.com/office/powerpoint/2010/main" val="1329521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E1ACF-5977-428B-8317-52CBD5540FBB}" type="datetimeFigureOut">
              <a:rPr lang="en-IN" smtClean="0"/>
              <a:t>27-01-2023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AD5E46-6B81-49BF-909B-63ED7C0E0CA9}" type="slidenum">
              <a:rPr lang="en-IN" smtClean="0"/>
              <a:t>‹#›</a:t>
            </a:fld>
            <a:endParaRPr lang="en-IN"/>
          </a:p>
        </p:txBody>
      </p:sp>
    </p:spTree>
    <p:extLst>
      <p:ext uri="{BB962C8B-B14F-4D97-AF65-F5344CB8AC3E}">
        <p14:creationId xmlns:p14="http://schemas.microsoft.com/office/powerpoint/2010/main" val="2267772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l="165" t="21545" r="35568" b="25516"/>
          <a:stretch>
            <a:fillRect/>
          </a:stretch>
        </p:blipFill>
        <p:spPr bwMode="auto">
          <a:xfrm>
            <a:off x="0" y="0"/>
            <a:ext cx="4241873" cy="1398443"/>
          </a:xfrm>
          <a:prstGeom prst="rect">
            <a:avLst/>
          </a:prstGeom>
          <a:noFill/>
          <a:ln>
            <a:noFill/>
          </a:ln>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p:cNvSpPr>
            <a:spLocks noGrp="1"/>
          </p:cNvSpPr>
          <p:nvPr>
            <p:ph idx="1"/>
          </p:nvPr>
        </p:nvSpPr>
        <p:spPr>
          <a:xfrm>
            <a:off x="4014216" y="2327215"/>
            <a:ext cx="4163568" cy="1266378"/>
          </a:xfrm>
        </p:spPr>
        <p:txBody>
          <a:bodyPr>
            <a:noAutofit/>
          </a:bodyPr>
          <a:lstStyle/>
          <a:p>
            <a:pPr marL="0" indent="0" algn="ctr" defTabSz="914396">
              <a:buNone/>
              <a:defRPr/>
            </a:pPr>
            <a:r>
              <a:rPr lang="en-US" sz="3200" b="1" dirty="0" smtClean="0">
                <a:effectLst>
                  <a:outerShdw blurRad="38100" dist="38100" dir="2700000" algn="tl">
                    <a:srgbClr val="000000">
                      <a:alpha val="43137"/>
                    </a:srgbClr>
                  </a:outerShdw>
                </a:effectLst>
              </a:rPr>
              <a:t>Retail Outlet Visit  </a:t>
            </a:r>
            <a:endParaRPr lang="en-IN" sz="3200" b="1" dirty="0">
              <a:solidFill>
                <a:schemeClr val="tx1"/>
              </a:solidFill>
              <a:effectLst>
                <a:outerShdw blurRad="38100" dist="38100" dir="2700000" algn="tl">
                  <a:srgbClr val="000000">
                    <a:alpha val="43137"/>
                  </a:srgbClr>
                </a:outerShdw>
              </a:effectLst>
            </a:endParaRPr>
          </a:p>
          <a:p>
            <a:pPr marL="0" indent="0" algn="ctr" defTabSz="914396">
              <a:buNone/>
              <a:defRPr/>
            </a:pPr>
            <a:r>
              <a:rPr lang="en-IN" sz="3200" b="1" dirty="0">
                <a:solidFill>
                  <a:schemeClr val="tx1"/>
                </a:solidFill>
                <a:effectLst>
                  <a:outerShdw blurRad="38100" dist="38100" dir="2700000" algn="tl">
                    <a:srgbClr val="000000">
                      <a:alpha val="43137"/>
                    </a:srgbClr>
                  </a:outerShdw>
                </a:effectLst>
              </a:rPr>
              <a:t>BBA </a:t>
            </a:r>
            <a:r>
              <a:rPr lang="en-IN" sz="3200" b="1" dirty="0" smtClean="0">
                <a:solidFill>
                  <a:schemeClr val="tx1"/>
                </a:solidFill>
                <a:effectLst>
                  <a:outerShdw blurRad="38100" dist="38100" dir="2700000" algn="tl">
                    <a:srgbClr val="000000">
                      <a:alpha val="43137"/>
                    </a:srgbClr>
                  </a:outerShdw>
                </a:effectLst>
              </a:rPr>
              <a:t>2</a:t>
            </a:r>
            <a:r>
              <a:rPr lang="en-IN" sz="3200" b="1" baseline="30000" dirty="0" smtClean="0">
                <a:effectLst>
                  <a:outerShdw blurRad="38100" dist="38100" dir="2700000" algn="tl">
                    <a:srgbClr val="000000">
                      <a:alpha val="43137"/>
                    </a:srgbClr>
                  </a:outerShdw>
                </a:effectLst>
              </a:rPr>
              <a:t>nd</a:t>
            </a:r>
            <a:r>
              <a:rPr lang="en-IN" sz="3200" b="1" dirty="0" smtClean="0">
                <a:solidFill>
                  <a:schemeClr val="tx1"/>
                </a:solidFill>
                <a:effectLst>
                  <a:outerShdw blurRad="38100" dist="38100" dir="2700000" algn="tl">
                    <a:srgbClr val="000000">
                      <a:alpha val="43137"/>
                    </a:srgbClr>
                  </a:outerShdw>
                </a:effectLst>
              </a:rPr>
              <a:t> </a:t>
            </a:r>
            <a:r>
              <a:rPr lang="en-IN" sz="3200" b="1" dirty="0">
                <a:solidFill>
                  <a:schemeClr val="tx1"/>
                </a:solidFill>
                <a:effectLst>
                  <a:outerShdw blurRad="38100" dist="38100" dir="2700000" algn="tl">
                    <a:srgbClr val="000000">
                      <a:alpha val="43137"/>
                    </a:srgbClr>
                  </a:outerShdw>
                </a:effectLst>
              </a:rPr>
              <a:t>SEM (2022-23)</a:t>
            </a:r>
          </a:p>
          <a:p>
            <a:pPr marL="0" indent="0" defTabSz="914396">
              <a:buNone/>
              <a:defRPr/>
            </a:pPr>
            <a:endParaRPr lang="en-IN" b="1" dirty="0">
              <a:solidFill>
                <a:schemeClr val="tx1"/>
              </a:solidFill>
              <a:effectLst>
                <a:outerShdw blurRad="38100" dist="38100" dir="2700000" algn="tl">
                  <a:srgbClr val="000000">
                    <a:alpha val="43137"/>
                  </a:srgbClr>
                </a:outerShdw>
              </a:effectLst>
            </a:endParaRPr>
          </a:p>
        </p:txBody>
      </p:sp>
      <p:sp>
        <p:nvSpPr>
          <p:cNvPr id="4100" name="TextBox 6"/>
          <p:cNvSpPr txBox="1">
            <a:spLocks noChangeArrowheads="1"/>
          </p:cNvSpPr>
          <p:nvPr/>
        </p:nvSpPr>
        <p:spPr bwMode="auto">
          <a:xfrm>
            <a:off x="1077404" y="4879859"/>
            <a:ext cx="2379085" cy="1015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IN" altLang="en-US" sz="2182" b="1" u="sng" dirty="0"/>
              <a:t>Submitted </a:t>
            </a:r>
            <a:r>
              <a:rPr lang="en-IN" altLang="en-US" sz="2182" b="1" u="sng" dirty="0" smtClean="0"/>
              <a:t>By-</a:t>
            </a:r>
            <a:endParaRPr lang="en-US" altLang="en-US" sz="1909" dirty="0"/>
          </a:p>
          <a:p>
            <a:pPr eaLnBrk="1" hangingPunct="1"/>
            <a:r>
              <a:rPr lang="en-US" altLang="en-US" sz="1909" dirty="0"/>
              <a:t>Shankh </a:t>
            </a:r>
            <a:r>
              <a:rPr lang="en-US" altLang="en-US" sz="1909" dirty="0" smtClean="0"/>
              <a:t>Bansal</a:t>
            </a:r>
          </a:p>
          <a:p>
            <a:pPr eaLnBrk="1" hangingPunct="1"/>
            <a:r>
              <a:rPr lang="en-US" altLang="en-US" sz="1909" dirty="0" smtClean="0"/>
              <a:t>AU22C1013</a:t>
            </a:r>
            <a:endParaRPr lang="en-US" altLang="en-US" sz="1909" dirty="0"/>
          </a:p>
        </p:txBody>
      </p:sp>
      <p:sp>
        <p:nvSpPr>
          <p:cNvPr id="4101" name="TextBox 8"/>
          <p:cNvSpPr txBox="1">
            <a:spLocks noChangeArrowheads="1"/>
          </p:cNvSpPr>
          <p:nvPr/>
        </p:nvSpPr>
        <p:spPr bwMode="auto">
          <a:xfrm>
            <a:off x="8254097" y="4879859"/>
            <a:ext cx="2379085" cy="759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lnSpc>
                <a:spcPts val="2618"/>
              </a:lnSpc>
            </a:pPr>
            <a:r>
              <a:rPr lang="en-US" altLang="en-US" sz="2182" b="1" u="sng" dirty="0"/>
              <a:t>Submitted To- </a:t>
            </a:r>
          </a:p>
          <a:p>
            <a:pPr eaLnBrk="1" hangingPunct="1">
              <a:lnSpc>
                <a:spcPts val="2618"/>
              </a:lnSpc>
            </a:pPr>
            <a:r>
              <a:rPr lang="en-US" altLang="en-US" sz="1909" dirty="0" smtClean="0"/>
              <a:t>Dr. Ankur Rastogi   </a:t>
            </a:r>
            <a:endParaRPr lang="en-IN" altLang="en-US" sz="1909" dirty="0"/>
          </a:p>
        </p:txBody>
      </p:sp>
      <p:pic>
        <p:nvPicPr>
          <p:cNvPr id="4102" name="Picture 2"/>
          <p:cNvPicPr>
            <a:picLocks noChangeAspect="1" noChangeArrowheads="1"/>
          </p:cNvPicPr>
          <p:nvPr/>
        </p:nvPicPr>
        <p:blipFill>
          <a:blip r:embed="rId2">
            <a:extLst>
              <a:ext uri="{28A0092B-C50C-407E-A947-70E740481C1C}">
                <a14:useLocalDpi xmlns:a14="http://schemas.microsoft.com/office/drawing/2010/main" val="0"/>
              </a:ext>
            </a:extLst>
          </a:blip>
          <a:srcRect l="74664" t="21545" r="-165" b="25516"/>
          <a:stretch>
            <a:fillRect/>
          </a:stretch>
        </p:blipFill>
        <p:spPr bwMode="auto">
          <a:xfrm>
            <a:off x="10467360" y="0"/>
            <a:ext cx="1724640" cy="1432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55416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latin typeface="Winter Glisten" pitchFamily="50" charset="0"/>
              </a:rPr>
              <a:t>D MART </a:t>
            </a:r>
            <a:endParaRPr lang="en-IN" sz="6000" b="1" dirty="0">
              <a:latin typeface="Winter Glisten" pitchFamily="50" charset="0"/>
            </a:endParaRPr>
          </a:p>
        </p:txBody>
      </p:sp>
      <p:sp>
        <p:nvSpPr>
          <p:cNvPr id="3" name="Content Placeholder 2"/>
          <p:cNvSpPr>
            <a:spLocks noGrp="1"/>
          </p:cNvSpPr>
          <p:nvPr>
            <p:ph idx="1"/>
          </p:nvPr>
        </p:nvSpPr>
        <p:spPr/>
        <p:txBody>
          <a:bodyPr>
            <a:normAutofit/>
          </a:bodyPr>
          <a:lstStyle/>
          <a:p>
            <a:pPr marL="0" indent="0">
              <a:buNone/>
            </a:pPr>
            <a:r>
              <a:rPr lang="en-US" sz="2000" dirty="0"/>
              <a:t>DMart is a one-stop supermarket chain that aims to offer customers a wide range of basic home and personal products under one roof. Each DMart store stocks home utility products - including food, toiletries, beauty products, garments, kitchenware, bed and bath linen, home appliances and more - available at competitive prices that our customers appreciate. Our core objective is to offer customers good products at great value.</a:t>
            </a:r>
            <a:endParaRPr lang="en-IN" sz="2000" dirty="0"/>
          </a:p>
        </p:txBody>
      </p:sp>
      <p:pic>
        <p:nvPicPr>
          <p:cNvPr id="4" name="Picture 3"/>
          <p:cNvPicPr>
            <a:picLocks noChangeAspect="1"/>
          </p:cNvPicPr>
          <p:nvPr/>
        </p:nvPicPr>
        <p:blipFill>
          <a:blip r:embed="rId2"/>
          <a:stretch>
            <a:fillRect/>
          </a:stretch>
        </p:blipFill>
        <p:spPr>
          <a:xfrm>
            <a:off x="838200" y="3724643"/>
            <a:ext cx="3880104" cy="2589969"/>
          </a:xfrm>
          <a:prstGeom prst="rect">
            <a:avLst/>
          </a:prstGeom>
        </p:spPr>
      </p:pic>
      <p:pic>
        <p:nvPicPr>
          <p:cNvPr id="5" name="Picture 4"/>
          <p:cNvPicPr>
            <a:picLocks noChangeAspect="1"/>
          </p:cNvPicPr>
          <p:nvPr/>
        </p:nvPicPr>
        <p:blipFill>
          <a:blip r:embed="rId3"/>
          <a:stretch>
            <a:fillRect/>
          </a:stretch>
        </p:blipFill>
        <p:spPr>
          <a:xfrm>
            <a:off x="5576225" y="3721931"/>
            <a:ext cx="5777575" cy="2595395"/>
          </a:xfrm>
          <a:prstGeom prst="rect">
            <a:avLst/>
          </a:prstGeom>
        </p:spPr>
      </p:pic>
    </p:spTree>
    <p:extLst>
      <p:ext uri="{BB962C8B-B14F-4D97-AF65-F5344CB8AC3E}">
        <p14:creationId xmlns:p14="http://schemas.microsoft.com/office/powerpoint/2010/main" val="1495760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latin typeface="Winter Glisten" pitchFamily="50" charset="0"/>
              </a:rPr>
              <a:t>Target customer/ Dealers  </a:t>
            </a:r>
            <a:endParaRPr lang="en-IN" sz="5400" b="1" dirty="0">
              <a:latin typeface="Winter Glisten" pitchFamily="50" charset="0"/>
            </a:endParaRPr>
          </a:p>
        </p:txBody>
      </p:sp>
      <p:sp>
        <p:nvSpPr>
          <p:cNvPr id="3" name="Content Placeholder 2"/>
          <p:cNvSpPr>
            <a:spLocks noGrp="1"/>
          </p:cNvSpPr>
          <p:nvPr>
            <p:ph idx="1"/>
          </p:nvPr>
        </p:nvSpPr>
        <p:spPr/>
        <p:txBody>
          <a:bodyPr/>
          <a:lstStyle/>
          <a:p>
            <a:r>
              <a:rPr lang="en-US" dirty="0" smtClean="0"/>
              <a:t>Zero frills. </a:t>
            </a:r>
          </a:p>
          <a:p>
            <a:r>
              <a:rPr lang="en-US" dirty="0" smtClean="0"/>
              <a:t>Bulk purchases. </a:t>
            </a:r>
          </a:p>
          <a:p>
            <a:r>
              <a:rPr lang="en-US" dirty="0" smtClean="0"/>
              <a:t>Direct to customer. </a:t>
            </a:r>
          </a:p>
          <a:p>
            <a:r>
              <a:rPr lang="en-US" dirty="0" smtClean="0"/>
              <a:t>Low operating cost. </a:t>
            </a:r>
            <a:endParaRPr lang="en-IN" dirty="0"/>
          </a:p>
          <a:p>
            <a:r>
              <a:rPr lang="en-US" dirty="0" smtClean="0"/>
              <a:t>Less spending on advertisement. </a:t>
            </a:r>
            <a:endParaRPr lang="en-IN" dirty="0"/>
          </a:p>
          <a:p>
            <a:r>
              <a:rPr lang="en-US" dirty="0" smtClean="0"/>
              <a:t>Ownership to retail space. </a:t>
            </a:r>
          </a:p>
          <a:p>
            <a:r>
              <a:rPr lang="en-US" dirty="0" smtClean="0"/>
              <a:t>Limited product category. </a:t>
            </a:r>
            <a:endParaRPr lang="en-IN" dirty="0"/>
          </a:p>
        </p:txBody>
      </p:sp>
    </p:spTree>
    <p:extLst>
      <p:ext uri="{BB962C8B-B14F-4D97-AF65-F5344CB8AC3E}">
        <p14:creationId xmlns:p14="http://schemas.microsoft.com/office/powerpoint/2010/main" val="1880850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latin typeface="Winter Glisten" pitchFamily="50" charset="0"/>
              </a:rPr>
              <a:t>Location</a:t>
            </a:r>
            <a:endParaRPr lang="en-IN" sz="6000" b="1" dirty="0">
              <a:latin typeface="Winter Glisten" pitchFamily="50" charset="0"/>
            </a:endParaRPr>
          </a:p>
        </p:txBody>
      </p:sp>
      <p:sp>
        <p:nvSpPr>
          <p:cNvPr id="4" name="Text Placeholder 3"/>
          <p:cNvSpPr>
            <a:spLocks noGrp="1"/>
          </p:cNvSpPr>
          <p:nvPr>
            <p:ph type="body" idx="1"/>
          </p:nvPr>
        </p:nvSpPr>
        <p:spPr/>
        <p:txBody>
          <a:bodyPr>
            <a:normAutofit/>
          </a:bodyPr>
          <a:lstStyle/>
          <a:p>
            <a:pPr algn="ctr"/>
            <a:r>
              <a:rPr lang="en-US" sz="3200" dirty="0"/>
              <a:t>A</a:t>
            </a:r>
            <a:r>
              <a:rPr lang="en-US" sz="3200" dirty="0" smtClean="0"/>
              <a:t>dvantages</a:t>
            </a:r>
            <a:endParaRPr lang="en-IN" sz="3200" dirty="0"/>
          </a:p>
        </p:txBody>
      </p:sp>
      <p:sp>
        <p:nvSpPr>
          <p:cNvPr id="5" name="Content Placeholder 4"/>
          <p:cNvSpPr>
            <a:spLocks noGrp="1"/>
          </p:cNvSpPr>
          <p:nvPr>
            <p:ph sz="half" idx="2"/>
          </p:nvPr>
        </p:nvSpPr>
        <p:spPr/>
        <p:txBody>
          <a:bodyPr>
            <a:normAutofit/>
          </a:bodyPr>
          <a:lstStyle/>
          <a:p>
            <a:r>
              <a:rPr lang="en-US" sz="2000" dirty="0" smtClean="0"/>
              <a:t>The mart buys in bulk direct from the manufacturer, therefore they are able to sell customers at very competitive price.</a:t>
            </a:r>
          </a:p>
          <a:p>
            <a:r>
              <a:rPr lang="en-US" sz="2000" dirty="0" smtClean="0"/>
              <a:t>Customers benefits from quick services and can take their own time to select the supermarket is run efficiently.</a:t>
            </a:r>
            <a:endParaRPr lang="en-IN" sz="2000" dirty="0"/>
          </a:p>
        </p:txBody>
      </p:sp>
      <p:sp>
        <p:nvSpPr>
          <p:cNvPr id="6" name="Text Placeholder 5"/>
          <p:cNvSpPr>
            <a:spLocks noGrp="1"/>
          </p:cNvSpPr>
          <p:nvPr>
            <p:ph type="body" sz="quarter" idx="3"/>
          </p:nvPr>
        </p:nvSpPr>
        <p:spPr/>
        <p:txBody>
          <a:bodyPr>
            <a:normAutofit/>
          </a:bodyPr>
          <a:lstStyle/>
          <a:p>
            <a:pPr algn="ctr"/>
            <a:r>
              <a:rPr lang="en-US" sz="3200" dirty="0"/>
              <a:t>D</a:t>
            </a:r>
            <a:r>
              <a:rPr lang="en-US" sz="3200" dirty="0" smtClean="0"/>
              <a:t>isadvantages</a:t>
            </a:r>
            <a:endParaRPr lang="en-IN" sz="3200" dirty="0"/>
          </a:p>
        </p:txBody>
      </p:sp>
      <p:sp>
        <p:nvSpPr>
          <p:cNvPr id="7" name="Content Placeholder 6"/>
          <p:cNvSpPr>
            <a:spLocks noGrp="1"/>
          </p:cNvSpPr>
          <p:nvPr>
            <p:ph sz="quarter" idx="4"/>
          </p:nvPr>
        </p:nvSpPr>
        <p:spPr/>
        <p:txBody>
          <a:bodyPr>
            <a:normAutofit/>
          </a:bodyPr>
          <a:lstStyle/>
          <a:p>
            <a:r>
              <a:rPr lang="en-US" sz="2000" dirty="0" smtClean="0"/>
              <a:t>Open displayed encourages shop lifting.</a:t>
            </a:r>
          </a:p>
          <a:p>
            <a:r>
              <a:rPr lang="en-US" sz="2000" dirty="0" smtClean="0"/>
              <a:t>No personal services to consumers.</a:t>
            </a:r>
          </a:p>
          <a:p>
            <a:r>
              <a:rPr lang="en-US" sz="2000" dirty="0" smtClean="0"/>
              <a:t>Far away from the city.</a:t>
            </a:r>
          </a:p>
          <a:p>
            <a:r>
              <a:rPr lang="en-US" sz="2000" dirty="0" smtClean="0"/>
              <a:t>Time consuming. </a:t>
            </a:r>
          </a:p>
          <a:p>
            <a:endParaRPr lang="en-IN" sz="2000" dirty="0"/>
          </a:p>
        </p:txBody>
      </p:sp>
    </p:spTree>
    <p:extLst>
      <p:ext uri="{BB962C8B-B14F-4D97-AF65-F5344CB8AC3E}">
        <p14:creationId xmlns:p14="http://schemas.microsoft.com/office/powerpoint/2010/main" val="2108551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Winter Glisten" pitchFamily="50" charset="0"/>
              </a:rPr>
              <a:t>Product offered by the dealers </a:t>
            </a:r>
            <a:endParaRPr lang="en-IN" b="1" dirty="0">
              <a:latin typeface="Winter Glisten" pitchFamily="50" charset="0"/>
            </a:endParaRPr>
          </a:p>
        </p:txBody>
      </p:sp>
      <p:sp>
        <p:nvSpPr>
          <p:cNvPr id="3" name="Content Placeholder 2"/>
          <p:cNvSpPr>
            <a:spLocks noGrp="1"/>
          </p:cNvSpPr>
          <p:nvPr>
            <p:ph idx="1"/>
          </p:nvPr>
        </p:nvSpPr>
        <p:spPr>
          <a:xfrm>
            <a:off x="838200" y="1572768"/>
            <a:ext cx="10515600" cy="5175503"/>
          </a:xfrm>
        </p:spPr>
        <p:txBody>
          <a:bodyPr>
            <a:noAutofit/>
          </a:bodyPr>
          <a:lstStyle/>
          <a:p>
            <a:r>
              <a:rPr lang="en-US" sz="1900" dirty="0"/>
              <a:t>DMart follows Business to Consumer [B2C] model where goods are directly procured from manufacturer and sold to the customer via their retail outlet. </a:t>
            </a:r>
            <a:endParaRPr lang="en-US" sz="1900" dirty="0" smtClean="0"/>
          </a:p>
          <a:p>
            <a:r>
              <a:rPr lang="en-US" sz="1900" dirty="0"/>
              <a:t>DMart pays within 15 days to all it’s vendors which is quick as compared to other retail chains</a:t>
            </a:r>
            <a:r>
              <a:rPr lang="en-US" sz="1900" dirty="0" smtClean="0"/>
              <a:t>.</a:t>
            </a:r>
          </a:p>
          <a:p>
            <a:r>
              <a:rPr lang="en-US" sz="1900" dirty="0" smtClean="0"/>
              <a:t>DMart </a:t>
            </a:r>
            <a:r>
              <a:rPr lang="en-US" sz="1900" dirty="0"/>
              <a:t>has kept emphasis on selling only FMCG products [both food &amp; nonfood], general household merchandise &amp; apparel</a:t>
            </a:r>
            <a:r>
              <a:rPr lang="en-US" sz="1900" dirty="0" smtClean="0"/>
              <a:t>.</a:t>
            </a:r>
          </a:p>
          <a:p>
            <a:r>
              <a:rPr lang="en-US" sz="1900" dirty="0"/>
              <a:t>DMart started and is still headquartered in Mumbai, has over the years expanded it’s business all over India</a:t>
            </a:r>
            <a:r>
              <a:rPr lang="en-US" sz="1900" dirty="0" smtClean="0"/>
              <a:t>.</a:t>
            </a:r>
          </a:p>
          <a:p>
            <a:r>
              <a:rPr lang="en-US" sz="1900" dirty="0"/>
              <a:t>The interiors of every DMart store is kept very basic and minimal in order to keep maintenance cost low</a:t>
            </a:r>
            <a:r>
              <a:rPr lang="en-US" sz="1900" dirty="0" smtClean="0"/>
              <a:t>.</a:t>
            </a:r>
          </a:p>
          <a:p>
            <a:r>
              <a:rPr lang="en-US" sz="1900" dirty="0"/>
              <a:t>This is a term used for how fast does a retail store sells its inventory. It is a term used for the time the goods are stocked in the store till these are sold off</a:t>
            </a:r>
            <a:r>
              <a:rPr lang="en-US" sz="1900" dirty="0" smtClean="0"/>
              <a:t>.</a:t>
            </a:r>
          </a:p>
          <a:p>
            <a:r>
              <a:rPr lang="en-US" sz="1900" dirty="0"/>
              <a:t>Where big retailers have opted for big budget advertising across all media channels, DMart has kept it very basic and low profile</a:t>
            </a:r>
            <a:r>
              <a:rPr lang="en-US" sz="1900" dirty="0" smtClean="0"/>
              <a:t>.</a:t>
            </a:r>
          </a:p>
          <a:p>
            <a:r>
              <a:rPr lang="en-US" sz="1900" dirty="0"/>
              <a:t>The major cost that any retailer has is often employee cost</a:t>
            </a:r>
            <a:r>
              <a:rPr lang="en-US" sz="1900" dirty="0" smtClean="0"/>
              <a:t>.</a:t>
            </a:r>
          </a:p>
          <a:p>
            <a:r>
              <a:rPr lang="en-US" sz="1900" b="1" dirty="0"/>
              <a:t>DMart Ready </a:t>
            </a:r>
            <a:r>
              <a:rPr lang="en-US" sz="1900" dirty="0"/>
              <a:t>: This is DMart’s online service where one can order online and collect from the nearest DMart pick up point.</a:t>
            </a:r>
            <a:endParaRPr lang="en-IN" sz="1900" dirty="0"/>
          </a:p>
        </p:txBody>
      </p:sp>
    </p:spTree>
    <p:extLst>
      <p:ext uri="{BB962C8B-B14F-4D97-AF65-F5344CB8AC3E}">
        <p14:creationId xmlns:p14="http://schemas.microsoft.com/office/powerpoint/2010/main" val="1266435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Winter Glisten" pitchFamily="50" charset="0"/>
              </a:rPr>
              <a:t>Environment of the dealer premises </a:t>
            </a:r>
            <a:endParaRPr lang="en-IN" b="1" dirty="0">
              <a:latin typeface="Winter Glisten" pitchFamily="50" charset="0"/>
            </a:endParaRPr>
          </a:p>
        </p:txBody>
      </p:sp>
      <p:sp>
        <p:nvSpPr>
          <p:cNvPr id="3" name="Content Placeholder 2"/>
          <p:cNvSpPr>
            <a:spLocks noGrp="1"/>
          </p:cNvSpPr>
          <p:nvPr>
            <p:ph idx="1"/>
          </p:nvPr>
        </p:nvSpPr>
        <p:spPr/>
        <p:txBody>
          <a:bodyPr>
            <a:normAutofit/>
          </a:bodyPr>
          <a:lstStyle/>
          <a:p>
            <a:r>
              <a:rPr lang="en-US" sz="2000" dirty="0" smtClean="0"/>
              <a:t>The </a:t>
            </a:r>
            <a:r>
              <a:rPr lang="en-US" sz="2000" dirty="0"/>
              <a:t>Indian retail industry is emerging as one of the most dynamic and growing industries due to the market size and economic power. DMart is increasingly profitable retail supermarket chain in India that aims to offer customers a wide range of basic home and personal products under one roof with an objective to offer good products at great prices. Customers prefer DMart for better value for money and masses of discounts than their competitors. Their target customers are middle-income groups and families who are aspiring to meet most regular consumer needs. DMart is termed as Indian </a:t>
            </a:r>
            <a:r>
              <a:rPr lang="en-US" sz="2000" dirty="0" smtClean="0"/>
              <a:t>Walmart </a:t>
            </a:r>
            <a:r>
              <a:rPr lang="en-US" sz="2000" dirty="0"/>
              <a:t>and this accomplishment is largely due to their business philosophy, long-term vision, pricing strategy, cautious focus, regimented model, ACT formula, innovative planning and product categories. DMart’s financial and market success is due to three major pillars, they are customers, vendors and employees. The data is collected from customers and employees using the questionnaire and interviews to build up qualitative inferences. While the financial and market reports are collected from authenticated sources. This case also discusses the qualities, lessons and reasons for the success of DMart in India.</a:t>
            </a:r>
            <a:endParaRPr lang="en-IN" sz="2000" dirty="0"/>
          </a:p>
        </p:txBody>
      </p:sp>
    </p:spTree>
    <p:extLst>
      <p:ext uri="{BB962C8B-B14F-4D97-AF65-F5344CB8AC3E}">
        <p14:creationId xmlns:p14="http://schemas.microsoft.com/office/powerpoint/2010/main" val="72967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37109"/>
            <a:ext cx="10515600" cy="1325563"/>
          </a:xfrm>
        </p:spPr>
        <p:txBody>
          <a:bodyPr/>
          <a:lstStyle/>
          <a:p>
            <a:pPr algn="ctr"/>
            <a:r>
              <a:rPr lang="en-US" b="1" dirty="0" smtClean="0">
                <a:latin typeface="Winter Glisten" pitchFamily="50" charset="0"/>
              </a:rPr>
              <a:t>Scope of further development </a:t>
            </a:r>
            <a:endParaRPr lang="en-IN" b="1" dirty="0">
              <a:latin typeface="Winter Glisten" pitchFamily="50" charset="0"/>
            </a:endParaRPr>
          </a:p>
        </p:txBody>
      </p:sp>
      <p:pic>
        <p:nvPicPr>
          <p:cNvPr id="5" name="Picture 4"/>
          <p:cNvPicPr>
            <a:picLocks noChangeAspect="1"/>
          </p:cNvPicPr>
          <p:nvPr/>
        </p:nvPicPr>
        <p:blipFill>
          <a:blip r:embed="rId2"/>
          <a:stretch>
            <a:fillRect/>
          </a:stretch>
        </p:blipFill>
        <p:spPr>
          <a:xfrm>
            <a:off x="2184722" y="1343216"/>
            <a:ext cx="7822555" cy="5167312"/>
          </a:xfrm>
          <a:prstGeom prst="rect">
            <a:avLst/>
          </a:prstGeom>
        </p:spPr>
      </p:pic>
      <p:sp>
        <p:nvSpPr>
          <p:cNvPr id="6" name="Rectangle 5"/>
          <p:cNvSpPr/>
          <p:nvPr/>
        </p:nvSpPr>
        <p:spPr>
          <a:xfrm>
            <a:off x="2334768" y="1562672"/>
            <a:ext cx="2292096" cy="1354217"/>
          </a:xfrm>
          <a:prstGeom prst="rect">
            <a:avLst/>
          </a:prstGeom>
        </p:spPr>
        <p:txBody>
          <a:bodyPr wrap="square">
            <a:spAutoFit/>
          </a:bodyPr>
          <a:lstStyle/>
          <a:p>
            <a:pPr marL="285750" indent="-285750">
              <a:buFont typeface="Arial" panose="020B0604020202020204" pitchFamily="34" charset="0"/>
              <a:buChar char="•"/>
            </a:pPr>
            <a:r>
              <a:rPr lang="en-US" sz="1600" dirty="0" smtClean="0"/>
              <a:t>Digital platform </a:t>
            </a:r>
          </a:p>
          <a:p>
            <a:pPr marL="285750" indent="-285750">
              <a:buFont typeface="Arial" panose="020B0604020202020204" pitchFamily="34" charset="0"/>
              <a:buChar char="•"/>
            </a:pPr>
            <a:r>
              <a:rPr lang="en-US" sz="1600" dirty="0" smtClean="0"/>
              <a:t>Discount policy </a:t>
            </a:r>
          </a:p>
          <a:p>
            <a:pPr marL="285750" indent="-285750">
              <a:buFont typeface="Arial" panose="020B0604020202020204" pitchFamily="34" charset="0"/>
              <a:buChar char="•"/>
            </a:pPr>
            <a:r>
              <a:rPr lang="en-US" sz="1600" dirty="0" smtClean="0"/>
              <a:t>Family experience </a:t>
            </a:r>
          </a:p>
          <a:p>
            <a:pPr marL="285750" indent="-285750">
              <a:buFont typeface="Arial" panose="020B0604020202020204" pitchFamily="34" charset="0"/>
              <a:buChar char="•"/>
            </a:pPr>
            <a:r>
              <a:rPr lang="en-US" sz="1600" dirty="0" smtClean="0"/>
              <a:t>National presence </a:t>
            </a:r>
          </a:p>
          <a:p>
            <a:pPr marL="285750" indent="-285750">
              <a:buFont typeface="Arial" panose="020B0604020202020204" pitchFamily="34" charset="0"/>
              <a:buChar char="•"/>
            </a:pPr>
            <a:r>
              <a:rPr lang="en-US" sz="1600" dirty="0" smtClean="0"/>
              <a:t>Distribution channels </a:t>
            </a:r>
            <a:endParaRPr lang="en-IN" sz="1600" dirty="0"/>
          </a:p>
        </p:txBody>
      </p:sp>
      <p:sp>
        <p:nvSpPr>
          <p:cNvPr id="7" name="Rectangle 6"/>
          <p:cNvSpPr/>
          <p:nvPr/>
        </p:nvSpPr>
        <p:spPr>
          <a:xfrm>
            <a:off x="7444603" y="1562672"/>
            <a:ext cx="2712720" cy="1077218"/>
          </a:xfrm>
          <a:prstGeom prst="rect">
            <a:avLst/>
          </a:prstGeom>
        </p:spPr>
        <p:txBody>
          <a:bodyPr wrap="square">
            <a:spAutoFit/>
          </a:bodyPr>
          <a:lstStyle/>
          <a:p>
            <a:pPr marL="285750" indent="-285750">
              <a:buFont typeface="Arial" panose="020B0604020202020204" pitchFamily="34" charset="0"/>
              <a:buChar char="•"/>
            </a:pPr>
            <a:r>
              <a:rPr lang="en-US" sz="1600" dirty="0" smtClean="0"/>
              <a:t>Slow growth </a:t>
            </a:r>
          </a:p>
          <a:p>
            <a:pPr marL="285750" indent="-285750">
              <a:buFont typeface="Arial" panose="020B0604020202020204" pitchFamily="34" charset="0"/>
              <a:buChar char="•"/>
            </a:pPr>
            <a:r>
              <a:rPr lang="en-US" sz="1600" dirty="0" smtClean="0"/>
              <a:t>Rented assets </a:t>
            </a:r>
          </a:p>
          <a:p>
            <a:pPr marL="285750" indent="-285750">
              <a:buFont typeface="Arial" panose="020B0604020202020204" pitchFamily="34" charset="0"/>
              <a:buChar char="•"/>
            </a:pPr>
            <a:r>
              <a:rPr lang="en-US" sz="1600" dirty="0" smtClean="0"/>
              <a:t>No frills approach</a:t>
            </a:r>
          </a:p>
          <a:p>
            <a:pPr marL="285750" indent="-285750">
              <a:buFont typeface="Arial" panose="020B0604020202020204" pitchFamily="34" charset="0"/>
              <a:buChar char="•"/>
            </a:pPr>
            <a:r>
              <a:rPr lang="en-US" sz="1600" dirty="0" smtClean="0"/>
              <a:t>Focus on certain places</a:t>
            </a:r>
          </a:p>
        </p:txBody>
      </p:sp>
      <p:sp>
        <p:nvSpPr>
          <p:cNvPr id="8" name="Rectangle 7"/>
          <p:cNvSpPr/>
          <p:nvPr/>
        </p:nvSpPr>
        <p:spPr>
          <a:xfrm>
            <a:off x="2334768" y="4912328"/>
            <a:ext cx="2685288" cy="1354217"/>
          </a:xfrm>
          <a:prstGeom prst="rect">
            <a:avLst/>
          </a:prstGeom>
        </p:spPr>
        <p:txBody>
          <a:bodyPr wrap="square">
            <a:spAutoFit/>
          </a:bodyPr>
          <a:lstStyle/>
          <a:p>
            <a:pPr marL="285750" indent="-285750">
              <a:buFont typeface="Arial" panose="020B0604020202020204" pitchFamily="34" charset="0"/>
              <a:buChar char="•"/>
            </a:pPr>
            <a:r>
              <a:rPr lang="en-US" sz="1600" dirty="0" smtClean="0"/>
              <a:t>Growth potential </a:t>
            </a:r>
          </a:p>
          <a:p>
            <a:pPr marL="285750" indent="-285750">
              <a:buFont typeface="Arial" panose="020B0604020202020204" pitchFamily="34" charset="0"/>
              <a:buChar char="•"/>
            </a:pPr>
            <a:r>
              <a:rPr lang="en-US" sz="1600" dirty="0" smtClean="0"/>
              <a:t>Quality of services </a:t>
            </a:r>
          </a:p>
          <a:p>
            <a:pPr marL="285750" indent="-285750">
              <a:buFont typeface="Arial" panose="020B0604020202020204" pitchFamily="34" charset="0"/>
              <a:buChar char="•"/>
            </a:pPr>
            <a:r>
              <a:rPr lang="en-US" sz="1600" dirty="0" smtClean="0"/>
              <a:t>Personalized services </a:t>
            </a:r>
          </a:p>
          <a:p>
            <a:pPr marL="285750" indent="-285750">
              <a:buFont typeface="Arial" panose="020B0604020202020204" pitchFamily="34" charset="0"/>
              <a:buChar char="•"/>
            </a:pPr>
            <a:r>
              <a:rPr lang="en-US" sz="1600" dirty="0" smtClean="0"/>
              <a:t>Improving technology </a:t>
            </a:r>
          </a:p>
          <a:p>
            <a:pPr marL="285750" indent="-285750">
              <a:buFont typeface="Arial" panose="020B0604020202020204" pitchFamily="34" charset="0"/>
              <a:buChar char="•"/>
            </a:pPr>
            <a:r>
              <a:rPr lang="en-US" sz="1600" dirty="0" smtClean="0"/>
              <a:t>Developing economics </a:t>
            </a:r>
            <a:endParaRPr lang="en-IN" sz="1600" dirty="0"/>
          </a:p>
        </p:txBody>
      </p:sp>
      <p:sp>
        <p:nvSpPr>
          <p:cNvPr id="9" name="Rectangle 8"/>
          <p:cNvSpPr/>
          <p:nvPr/>
        </p:nvSpPr>
        <p:spPr>
          <a:xfrm>
            <a:off x="7554331" y="4912327"/>
            <a:ext cx="2493264" cy="1354217"/>
          </a:xfrm>
          <a:prstGeom prst="rect">
            <a:avLst/>
          </a:prstGeom>
        </p:spPr>
        <p:txBody>
          <a:bodyPr wrap="square">
            <a:spAutoFit/>
          </a:bodyPr>
          <a:lstStyle/>
          <a:p>
            <a:pPr marL="285750" indent="-285750">
              <a:buFont typeface="Arial" panose="020B0604020202020204" pitchFamily="34" charset="0"/>
              <a:buChar char="•"/>
            </a:pPr>
            <a:r>
              <a:rPr lang="en-US" sz="1600" dirty="0" smtClean="0"/>
              <a:t>Online start up </a:t>
            </a:r>
          </a:p>
          <a:p>
            <a:pPr marL="285750" indent="-285750">
              <a:buFont typeface="Arial" panose="020B0604020202020204" pitchFamily="34" charset="0"/>
              <a:buChar char="•"/>
            </a:pPr>
            <a:r>
              <a:rPr lang="en-US" sz="1600" dirty="0" smtClean="0"/>
              <a:t>Unorganized retail </a:t>
            </a:r>
          </a:p>
          <a:p>
            <a:pPr marL="285750" indent="-285750">
              <a:buFont typeface="Arial" panose="020B0604020202020204" pitchFamily="34" charset="0"/>
              <a:buChar char="•"/>
            </a:pPr>
            <a:r>
              <a:rPr lang="en-US" sz="1600" dirty="0" smtClean="0"/>
              <a:t>Government policies </a:t>
            </a:r>
          </a:p>
          <a:p>
            <a:pPr marL="285750" indent="-285750">
              <a:buFont typeface="Arial" panose="020B0604020202020204" pitchFamily="34" charset="0"/>
              <a:buChar char="•"/>
            </a:pPr>
            <a:r>
              <a:rPr lang="en-US" sz="1600" dirty="0" smtClean="0"/>
              <a:t>Online competition </a:t>
            </a:r>
          </a:p>
          <a:p>
            <a:pPr marL="285750" indent="-285750">
              <a:buFont typeface="Arial" panose="020B0604020202020204" pitchFamily="34" charset="0"/>
              <a:buChar char="•"/>
            </a:pPr>
            <a:r>
              <a:rPr lang="en-US" sz="1600" dirty="0" smtClean="0"/>
              <a:t>Low barriers to Entry </a:t>
            </a:r>
            <a:endParaRPr lang="en-IN" sz="1600" dirty="0"/>
          </a:p>
        </p:txBody>
      </p:sp>
    </p:spTree>
    <p:extLst>
      <p:ext uri="{BB962C8B-B14F-4D97-AF65-F5344CB8AC3E}">
        <p14:creationId xmlns:p14="http://schemas.microsoft.com/office/powerpoint/2010/main" val="4226693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483</Words>
  <Application>Microsoft Office PowerPoint</Application>
  <PresentationFormat>Widescreen</PresentationFormat>
  <Paragraphs>59</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Rockwell</vt:lpstr>
      <vt:lpstr>Winter Glisten</vt:lpstr>
      <vt:lpstr>Office Theme</vt:lpstr>
      <vt:lpstr>PowerPoint Presentation</vt:lpstr>
      <vt:lpstr>D MART </vt:lpstr>
      <vt:lpstr>Target customer/ Dealers  </vt:lpstr>
      <vt:lpstr>Location</vt:lpstr>
      <vt:lpstr>Product offered by the dealers </vt:lpstr>
      <vt:lpstr>Environment of the dealer premises </vt:lpstr>
      <vt:lpstr>Scope of further development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triphmailone@gmail.com</dc:creator>
  <cp:lastModifiedBy>triphmailone@gmail.com</cp:lastModifiedBy>
  <cp:revision>7</cp:revision>
  <dcterms:created xsi:type="dcterms:W3CDTF">2023-01-27T06:19:06Z</dcterms:created>
  <dcterms:modified xsi:type="dcterms:W3CDTF">2023-01-27T07:18:53Z</dcterms:modified>
</cp:coreProperties>
</file>