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5FC670-9175-4C9E-8D06-BFDF4CB89C88}"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1326946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5FC670-9175-4C9E-8D06-BFDF4CB89C88}"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397009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5FC670-9175-4C9E-8D06-BFDF4CB89C88}"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282232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5FC670-9175-4C9E-8D06-BFDF4CB89C88}"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187127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FC670-9175-4C9E-8D06-BFDF4CB89C88}"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209886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5FC670-9175-4C9E-8D06-BFDF4CB89C88}"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400807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5FC670-9175-4C9E-8D06-BFDF4CB89C88}"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343276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5FC670-9175-4C9E-8D06-BFDF4CB89C88}"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222428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FC670-9175-4C9E-8D06-BFDF4CB89C88}"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142461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FC670-9175-4C9E-8D06-BFDF4CB89C88}"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301564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FC670-9175-4C9E-8D06-BFDF4CB89C88}"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08B79B-491A-4C22-9082-B1CF706045DC}" type="slidenum">
              <a:rPr lang="en-IN" smtClean="0"/>
              <a:t>‹#›</a:t>
            </a:fld>
            <a:endParaRPr lang="en-IN"/>
          </a:p>
        </p:txBody>
      </p:sp>
    </p:spTree>
    <p:extLst>
      <p:ext uri="{BB962C8B-B14F-4D97-AF65-F5344CB8AC3E}">
        <p14:creationId xmlns:p14="http://schemas.microsoft.com/office/powerpoint/2010/main" val="8675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5FC670-9175-4C9E-8D06-BFDF4CB89C88}" type="datetimeFigureOut">
              <a:rPr lang="en-IN" smtClean="0"/>
              <a:t>11-12-2022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B79B-491A-4C22-9082-B1CF706045DC}" type="slidenum">
              <a:rPr lang="en-IN" smtClean="0"/>
              <a:t>‹#›</a:t>
            </a:fld>
            <a:endParaRPr lang="en-IN"/>
          </a:p>
        </p:txBody>
      </p:sp>
    </p:spTree>
    <p:extLst>
      <p:ext uri="{BB962C8B-B14F-4D97-AF65-F5344CB8AC3E}">
        <p14:creationId xmlns:p14="http://schemas.microsoft.com/office/powerpoint/2010/main" val="3205286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23360" y="2415896"/>
            <a:ext cx="4163568" cy="1623873"/>
          </a:xfrm>
        </p:spPr>
        <p:txBody>
          <a:bodyPr>
            <a:normAutofit lnSpcReduction="10000"/>
          </a:bodyPr>
          <a:lstStyle/>
          <a:p>
            <a:pPr marL="0" indent="0" algn="ctr" defTabSz="914396">
              <a:buNone/>
              <a:defRPr/>
            </a:pPr>
            <a:r>
              <a:rPr lang="en-US" sz="3200" b="1" dirty="0" smtClean="0"/>
              <a:t>Case Study</a:t>
            </a:r>
          </a:p>
          <a:p>
            <a:pPr marL="0" indent="0" algn="ctr" defTabSz="914396">
              <a:buNone/>
              <a:defRPr/>
            </a:pPr>
            <a:r>
              <a:rPr lang="en-US" sz="3200" b="1" dirty="0" smtClean="0">
                <a:solidFill>
                  <a:schemeClr val="tx1"/>
                </a:solidFill>
              </a:rPr>
              <a:t>Apple &amp; CSR </a:t>
            </a:r>
            <a:endParaRPr lang="en-IN" sz="3200" b="1" dirty="0">
              <a:solidFill>
                <a:schemeClr val="tx1"/>
              </a:solidFill>
            </a:endParaRPr>
          </a:p>
          <a:p>
            <a:pPr marL="0" indent="0" algn="ctr" defTabSz="914396">
              <a:buNone/>
              <a:defRPr/>
            </a:pPr>
            <a:r>
              <a:rPr lang="en-IN" sz="3200" b="1" dirty="0">
                <a:solidFill>
                  <a:schemeClr val="tx1"/>
                </a:solidFill>
              </a:rPr>
              <a:t>BBA 1</a:t>
            </a:r>
            <a:r>
              <a:rPr lang="en-IN" sz="3200" b="1" baseline="30000" dirty="0">
                <a:solidFill>
                  <a:schemeClr val="tx1"/>
                </a:solidFill>
              </a:rPr>
              <a:t>st</a:t>
            </a:r>
            <a:r>
              <a:rPr lang="en-IN" sz="3200" b="1" dirty="0">
                <a:solidFill>
                  <a:schemeClr val="tx1"/>
                </a:solidFill>
              </a:rPr>
              <a:t> SEM (2022-23)</a:t>
            </a:r>
          </a:p>
          <a:p>
            <a:pPr marL="0" indent="0" defTabSz="914396">
              <a:buNone/>
              <a:defRPr/>
            </a:pPr>
            <a:endParaRPr lang="en-IN" sz="2000" b="1" dirty="0">
              <a:solidFill>
                <a:schemeClr val="tx1"/>
              </a:solidFill>
            </a:endParaRPr>
          </a:p>
        </p:txBody>
      </p:sp>
      <p:sp>
        <p:nvSpPr>
          <p:cNvPr id="4100" name="TextBox 6"/>
          <p:cNvSpPr txBox="1">
            <a:spLocks noChangeArrowheads="1"/>
          </p:cNvSpPr>
          <p:nvPr/>
        </p:nvSpPr>
        <p:spPr bwMode="auto">
          <a:xfrm>
            <a:off x="1077404" y="4879859"/>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a:t>
            </a:r>
            <a:r>
              <a:rPr lang="en-IN" altLang="en-US" sz="2182" b="1" u="sng" dirty="0" smtClean="0"/>
              <a:t>By-</a:t>
            </a:r>
            <a:endParaRPr lang="en-US" altLang="en-US" sz="1909" dirty="0"/>
          </a:p>
          <a:p>
            <a:pPr eaLnBrk="1" hangingPunct="1"/>
            <a:r>
              <a:rPr lang="en-US" altLang="en-US" sz="1909" dirty="0"/>
              <a:t>Shankh </a:t>
            </a:r>
            <a:r>
              <a:rPr lang="en-US" altLang="en-US" sz="1909" dirty="0" smtClean="0"/>
              <a:t>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254097" y="4879859"/>
            <a:ext cx="2379085"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ts val="2618"/>
              </a:lnSpc>
            </a:pPr>
            <a:r>
              <a:rPr lang="en-US" altLang="en-US" sz="2182" b="1" u="sng" dirty="0"/>
              <a:t>Submitted To- </a:t>
            </a:r>
          </a:p>
          <a:p>
            <a:pPr eaLnBrk="1" hangingPunct="1">
              <a:lnSpc>
                <a:spcPts val="2618"/>
              </a:lnSpc>
            </a:pPr>
            <a:r>
              <a:rPr lang="en-US" altLang="en-US" sz="1909" dirty="0" smtClean="0"/>
              <a:t>Dr. Meenal </a:t>
            </a:r>
            <a:r>
              <a:rPr lang="en-US" altLang="en-US" sz="1909" dirty="0"/>
              <a:t>S</a:t>
            </a:r>
            <a:r>
              <a:rPr lang="en-US" altLang="en-US" sz="1909" dirty="0" smtClean="0"/>
              <a:t>harma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602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Key takeaways </a:t>
            </a:r>
            <a:endParaRPr lang="en-IN" sz="6000" b="1" dirty="0">
              <a:latin typeface="Winter Glisten" pitchFamily="50" charset="0"/>
            </a:endParaRPr>
          </a:p>
        </p:txBody>
      </p:sp>
      <p:sp>
        <p:nvSpPr>
          <p:cNvPr id="3" name="Content Placeholder 2"/>
          <p:cNvSpPr>
            <a:spLocks noGrp="1"/>
          </p:cNvSpPr>
          <p:nvPr>
            <p:ph idx="1"/>
          </p:nvPr>
        </p:nvSpPr>
        <p:spPr/>
        <p:txBody>
          <a:bodyPr>
            <a:noAutofit/>
          </a:bodyPr>
          <a:lstStyle/>
          <a:p>
            <a:r>
              <a:rPr lang="en-US" sz="2000" dirty="0"/>
              <a:t>Apple Inc. is an American multinational technology company that designs and manufactures personal computers, smartphones, tablet computers, computer peripherals, and computer software.</a:t>
            </a:r>
          </a:p>
          <a:p>
            <a:r>
              <a:rPr lang="en-US" sz="2000" dirty="0"/>
              <a:t>Currently, Apple is the largest information technology company by </a:t>
            </a:r>
            <a:r>
              <a:rPr lang="en-US" sz="2000" dirty="0" smtClean="0"/>
              <a:t>revenue and </a:t>
            </a:r>
            <a:r>
              <a:rPr lang="en-US" sz="2000" dirty="0"/>
              <a:t>the world's most valuable company.</a:t>
            </a:r>
          </a:p>
          <a:p>
            <a:r>
              <a:rPr lang="en-US" sz="2000" dirty="0"/>
              <a:t>Apple's business conduct includes four main principles that guide its business practices: honesty, respect, confidentiality and compliance.</a:t>
            </a:r>
          </a:p>
          <a:p>
            <a:r>
              <a:rPr lang="en-US" sz="2000" dirty="0"/>
              <a:t>Apple's actions </a:t>
            </a:r>
            <a:r>
              <a:rPr lang="en-US" sz="2000" dirty="0" smtClean="0"/>
              <a:t>regarding CSR</a:t>
            </a:r>
            <a:r>
              <a:rPr lang="en-US" sz="2000" dirty="0"/>
              <a:t> include creating learning opportunities, ensuring </a:t>
            </a:r>
            <a:r>
              <a:rPr lang="en-US" sz="2000" dirty="0" smtClean="0"/>
              <a:t>health &amp; safety , </a:t>
            </a:r>
            <a:r>
              <a:rPr lang="en-US" sz="2000" dirty="0"/>
              <a:t>and protecting the environment.</a:t>
            </a:r>
          </a:p>
          <a:p>
            <a:r>
              <a:rPr lang="en-US" sz="2000" dirty="0"/>
              <a:t>Unfortunately, there seem to be several ethical issues with Apple such as poor working conditions such as </a:t>
            </a:r>
            <a:r>
              <a:rPr lang="en-US" sz="2000" dirty="0" smtClean="0"/>
              <a:t>health &amp; safety risks</a:t>
            </a:r>
            <a:r>
              <a:rPr lang="en-US" sz="2000" dirty="0"/>
              <a:t>, child </a:t>
            </a:r>
            <a:r>
              <a:rPr lang="en-US" sz="2000" dirty="0" smtClean="0"/>
              <a:t>labor, </a:t>
            </a:r>
            <a:r>
              <a:rPr lang="en-US" sz="2000" dirty="0"/>
              <a:t>poor environmental reporting, contributing to e-waste and tax avoidance.</a:t>
            </a:r>
          </a:p>
        </p:txBody>
      </p:sp>
      <p:pic>
        <p:nvPicPr>
          <p:cNvPr id="4" name="Picture 3"/>
          <p:cNvPicPr>
            <a:picLocks noChangeAspect="1"/>
          </p:cNvPicPr>
          <p:nvPr/>
        </p:nvPicPr>
        <p:blipFill rotWithShape="1">
          <a:blip r:embed="rId2"/>
          <a:srcRect b="5748"/>
          <a:stretch/>
        </p:blipFill>
        <p:spPr>
          <a:xfrm>
            <a:off x="1" y="0"/>
            <a:ext cx="1677802" cy="1690688"/>
          </a:xfrm>
          <a:prstGeom prst="rect">
            <a:avLst/>
          </a:prstGeom>
          <a:ln>
            <a:noFill/>
          </a:ln>
          <a:effectLst>
            <a:softEdge rad="112500"/>
          </a:effectLst>
        </p:spPr>
      </p:pic>
      <p:pic>
        <p:nvPicPr>
          <p:cNvPr id="5" name="Picture 4"/>
          <p:cNvPicPr>
            <a:picLocks noChangeAspect="1"/>
          </p:cNvPicPr>
          <p:nvPr/>
        </p:nvPicPr>
        <p:blipFill rotWithShape="1">
          <a:blip r:embed="rId2"/>
          <a:srcRect b="5748"/>
          <a:stretch/>
        </p:blipFill>
        <p:spPr>
          <a:xfrm>
            <a:off x="10514197" y="0"/>
            <a:ext cx="1677802" cy="1690688"/>
          </a:xfrm>
          <a:prstGeom prst="rect">
            <a:avLst/>
          </a:prstGeom>
          <a:ln>
            <a:noFill/>
          </a:ln>
          <a:effectLst>
            <a:softEdge rad="112500"/>
          </a:effectLst>
        </p:spPr>
      </p:pic>
    </p:spTree>
    <p:extLst>
      <p:ext uri="{BB962C8B-B14F-4D97-AF65-F5344CB8AC3E}">
        <p14:creationId xmlns:p14="http://schemas.microsoft.com/office/powerpoint/2010/main" val="266278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Conclusion </a:t>
            </a:r>
            <a:endParaRPr lang="en-IN" sz="6000" b="1" dirty="0">
              <a:latin typeface="Winter Glisten" pitchFamily="50" charset="0"/>
            </a:endParaRPr>
          </a:p>
        </p:txBody>
      </p:sp>
      <p:sp>
        <p:nvSpPr>
          <p:cNvPr id="3" name="Content Placeholder 2"/>
          <p:cNvSpPr>
            <a:spLocks noGrp="1"/>
          </p:cNvSpPr>
          <p:nvPr>
            <p:ph idx="1"/>
          </p:nvPr>
        </p:nvSpPr>
        <p:spPr/>
        <p:txBody>
          <a:bodyPr>
            <a:normAutofit/>
          </a:bodyPr>
          <a:lstStyle/>
          <a:p>
            <a:r>
              <a:rPr lang="en-US" sz="2200" dirty="0" smtClean="0"/>
              <a:t>If they want to remove the allegations of violation of CSR policies, then they have to satisfy their stakeholders first. Because if they follow the ethical code of conduct, they will automatically not face CSR challenges.</a:t>
            </a:r>
          </a:p>
          <a:p>
            <a:r>
              <a:rPr lang="en-US" sz="2200" dirty="0" smtClean="0"/>
              <a:t>Apple is responsible for the alleged human rights violations. It is Apple’s duty to ensure that fair labor practices are followed by their suppliers also. They should ensure that the supplier should declare that they will follow fair labor practices as part of their contract. They will have to maintain close coordination with all their suppliers to ensure that their suppliers’ labor practices are fair. It has keep an eye on what labor practices are followed by its suppliers as Apple itself is indirectly responsible for that also.</a:t>
            </a:r>
          </a:p>
        </p:txBody>
      </p:sp>
      <p:pic>
        <p:nvPicPr>
          <p:cNvPr id="4" name="Picture 3"/>
          <p:cNvPicPr>
            <a:picLocks noChangeAspect="1"/>
          </p:cNvPicPr>
          <p:nvPr/>
        </p:nvPicPr>
        <p:blipFill>
          <a:blip r:embed="rId2"/>
          <a:stretch>
            <a:fillRect/>
          </a:stretch>
        </p:blipFill>
        <p:spPr>
          <a:xfrm>
            <a:off x="1" y="1"/>
            <a:ext cx="1825624" cy="1825624"/>
          </a:xfrm>
          <a:prstGeom prst="rect">
            <a:avLst/>
          </a:prstGeom>
        </p:spPr>
      </p:pic>
      <p:pic>
        <p:nvPicPr>
          <p:cNvPr id="5" name="Picture 4"/>
          <p:cNvPicPr>
            <a:picLocks noChangeAspect="1"/>
          </p:cNvPicPr>
          <p:nvPr/>
        </p:nvPicPr>
        <p:blipFill>
          <a:blip r:embed="rId2"/>
          <a:stretch>
            <a:fillRect/>
          </a:stretch>
        </p:blipFill>
        <p:spPr>
          <a:xfrm>
            <a:off x="10366375" y="5032376"/>
            <a:ext cx="1825624" cy="1825624"/>
          </a:xfrm>
          <a:prstGeom prst="rect">
            <a:avLst/>
          </a:prstGeom>
        </p:spPr>
      </p:pic>
      <p:pic>
        <p:nvPicPr>
          <p:cNvPr id="6" name="Picture 5"/>
          <p:cNvPicPr>
            <a:picLocks noChangeAspect="1"/>
          </p:cNvPicPr>
          <p:nvPr/>
        </p:nvPicPr>
        <p:blipFill>
          <a:blip r:embed="rId2"/>
          <a:stretch>
            <a:fillRect/>
          </a:stretch>
        </p:blipFill>
        <p:spPr>
          <a:xfrm>
            <a:off x="10366376" y="1"/>
            <a:ext cx="1825624" cy="1825624"/>
          </a:xfrm>
          <a:prstGeom prst="rect">
            <a:avLst/>
          </a:prstGeom>
        </p:spPr>
      </p:pic>
      <p:pic>
        <p:nvPicPr>
          <p:cNvPr id="7" name="Picture 6"/>
          <p:cNvPicPr>
            <a:picLocks noChangeAspect="1"/>
          </p:cNvPicPr>
          <p:nvPr/>
        </p:nvPicPr>
        <p:blipFill>
          <a:blip r:embed="rId2"/>
          <a:stretch>
            <a:fillRect/>
          </a:stretch>
        </p:blipFill>
        <p:spPr>
          <a:xfrm>
            <a:off x="0" y="5032376"/>
            <a:ext cx="1825624" cy="1825624"/>
          </a:xfrm>
          <a:prstGeom prst="rect">
            <a:avLst/>
          </a:prstGeom>
        </p:spPr>
      </p:pic>
    </p:spTree>
    <p:extLst>
      <p:ext uri="{BB962C8B-B14F-4D97-AF65-F5344CB8AC3E}">
        <p14:creationId xmlns:p14="http://schemas.microsoft.com/office/powerpoint/2010/main" val="310881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          Steve </a:t>
            </a:r>
            <a:r>
              <a:rPr lang="en-IN" sz="6000" b="1" dirty="0">
                <a:latin typeface="Winter Glisten" pitchFamily="50" charset="0"/>
              </a:rPr>
              <a:t>P</a:t>
            </a:r>
            <a:r>
              <a:rPr lang="en-IN" sz="6000" b="1" dirty="0" smtClean="0">
                <a:latin typeface="Winter Glisten" pitchFamily="50" charset="0"/>
              </a:rPr>
              <a:t>aul Jobs</a:t>
            </a:r>
            <a:endParaRPr lang="en-IN" sz="6000" b="1" dirty="0">
              <a:latin typeface="Winter Glisten" pitchFamily="50" charset="0"/>
            </a:endParaRPr>
          </a:p>
        </p:txBody>
      </p:sp>
      <p:sp>
        <p:nvSpPr>
          <p:cNvPr id="3" name="Content Placeholder 2"/>
          <p:cNvSpPr>
            <a:spLocks noGrp="1"/>
          </p:cNvSpPr>
          <p:nvPr>
            <p:ph idx="1"/>
          </p:nvPr>
        </p:nvSpPr>
        <p:spPr>
          <a:xfrm>
            <a:off x="4270248" y="1825625"/>
            <a:ext cx="7083552" cy="4351338"/>
          </a:xfrm>
        </p:spPr>
        <p:txBody>
          <a:bodyPr>
            <a:normAutofit/>
          </a:bodyPr>
          <a:lstStyle/>
          <a:p>
            <a:r>
              <a:rPr lang="en-IN" sz="2400" dirty="0" smtClean="0"/>
              <a:t>Image of the distinctive, individualistic silicon valley entrepreneur.</a:t>
            </a:r>
          </a:p>
          <a:p>
            <a:r>
              <a:rPr lang="en-IN" sz="2400" dirty="0" smtClean="0"/>
              <a:t>Emphasizing the importance of design and aesthetics.</a:t>
            </a:r>
          </a:p>
          <a:p>
            <a:r>
              <a:rPr lang="en-IN" sz="2400" dirty="0" smtClean="0"/>
              <a:t>His work is driving forward the development of product that are both functional and elegant.</a:t>
            </a:r>
          </a:p>
          <a:p>
            <a:r>
              <a:rPr lang="en-IN" sz="2400" dirty="0" smtClean="0"/>
              <a:t>Jobs is listed as either primary inventor or co-inventor in over 230 awarded patents.</a:t>
            </a:r>
          </a:p>
          <a:p>
            <a:r>
              <a:rPr lang="en-IN" sz="2400" dirty="0" smtClean="0"/>
              <a:t>Known for his innovation &amp; charismatic nature.</a:t>
            </a:r>
            <a:endParaRPr lang="en-IN" sz="2400" dirty="0"/>
          </a:p>
        </p:txBody>
      </p:sp>
      <p:pic>
        <p:nvPicPr>
          <p:cNvPr id="5" name="Picture 4"/>
          <p:cNvPicPr>
            <a:picLocks noChangeAspect="1"/>
          </p:cNvPicPr>
          <p:nvPr/>
        </p:nvPicPr>
        <p:blipFill>
          <a:blip r:embed="rId2"/>
          <a:stretch>
            <a:fillRect/>
          </a:stretch>
        </p:blipFill>
        <p:spPr>
          <a:xfrm>
            <a:off x="0" y="-9144"/>
            <a:ext cx="3858228" cy="6858000"/>
          </a:xfrm>
          <a:prstGeom prst="rect">
            <a:avLst/>
          </a:prstGeom>
        </p:spPr>
      </p:pic>
    </p:spTree>
    <p:extLst>
      <p:ext uri="{BB962C8B-B14F-4D97-AF65-F5344CB8AC3E}">
        <p14:creationId xmlns:p14="http://schemas.microsoft.com/office/powerpoint/2010/main" val="1065430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Winter Glisten" pitchFamily="50" charset="0"/>
              </a:rPr>
              <a:t>Corporate social responsibility</a:t>
            </a:r>
            <a:endParaRPr lang="en-IN" b="1" dirty="0">
              <a:latin typeface="Winter Glisten" pitchFamily="50" charset="0"/>
            </a:endParaRPr>
          </a:p>
        </p:txBody>
      </p:sp>
      <p:sp>
        <p:nvSpPr>
          <p:cNvPr id="3" name="Content Placeholder 2"/>
          <p:cNvSpPr>
            <a:spLocks noGrp="1"/>
          </p:cNvSpPr>
          <p:nvPr>
            <p:ph idx="1"/>
          </p:nvPr>
        </p:nvSpPr>
        <p:spPr/>
        <p:txBody>
          <a:bodyPr>
            <a:normAutofit/>
          </a:bodyPr>
          <a:lstStyle/>
          <a:p>
            <a:r>
              <a:rPr lang="en-IN" sz="2400" dirty="0" smtClean="0"/>
              <a:t>Self working conditions. </a:t>
            </a:r>
          </a:p>
          <a:p>
            <a:r>
              <a:rPr lang="en-IN" sz="2400" dirty="0" smtClean="0"/>
              <a:t>Treat workers with dignity and respect.</a:t>
            </a:r>
          </a:p>
          <a:p>
            <a:r>
              <a:rPr lang="en-IN" sz="2400" dirty="0" smtClean="0"/>
              <a:t>Use environmentally responsible manufacturing processes.</a:t>
            </a:r>
          </a:p>
          <a:p>
            <a:r>
              <a:rPr lang="en-IN" sz="2400" dirty="0" smtClean="0"/>
              <a:t>Disclosure of information.</a:t>
            </a:r>
          </a:p>
          <a:p>
            <a:r>
              <a:rPr lang="en-IN" sz="2400" dirty="0" smtClean="0"/>
              <a:t>Protection of intellectual property.</a:t>
            </a:r>
            <a:endParaRPr lang="en-IN" sz="2400" dirty="0"/>
          </a:p>
        </p:txBody>
      </p:sp>
      <p:pic>
        <p:nvPicPr>
          <p:cNvPr id="4" name="Picture 3"/>
          <p:cNvPicPr>
            <a:picLocks noChangeAspect="1"/>
          </p:cNvPicPr>
          <p:nvPr/>
        </p:nvPicPr>
        <p:blipFill>
          <a:blip r:embed="rId2"/>
          <a:stretch>
            <a:fillRect/>
          </a:stretch>
        </p:blipFill>
        <p:spPr>
          <a:xfrm>
            <a:off x="8065008" y="3479857"/>
            <a:ext cx="4126992" cy="3378143"/>
          </a:xfrm>
          <a:prstGeom prst="rect">
            <a:avLst/>
          </a:prstGeom>
        </p:spPr>
      </p:pic>
    </p:spTree>
    <p:extLst>
      <p:ext uri="{BB962C8B-B14F-4D97-AF65-F5344CB8AC3E}">
        <p14:creationId xmlns:p14="http://schemas.microsoft.com/office/powerpoint/2010/main" val="134894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Winter Glisten" pitchFamily="50" charset="0"/>
              </a:rPr>
              <a:t>Supporting local communities and empowering workers </a:t>
            </a:r>
            <a:endParaRPr lang="en-IN" sz="3600" b="1" dirty="0">
              <a:latin typeface="Winter Glisten" pitchFamily="50" charset="0"/>
            </a:endParaRPr>
          </a:p>
        </p:txBody>
      </p:sp>
      <p:sp>
        <p:nvSpPr>
          <p:cNvPr id="3" name="Content Placeholder 2"/>
          <p:cNvSpPr>
            <a:spLocks noGrp="1"/>
          </p:cNvSpPr>
          <p:nvPr>
            <p:ph idx="1"/>
          </p:nvPr>
        </p:nvSpPr>
        <p:spPr/>
        <p:txBody>
          <a:bodyPr>
            <a:noAutofit/>
          </a:bodyPr>
          <a:lstStyle/>
          <a:p>
            <a:r>
              <a:rPr lang="en-IN" sz="2200" dirty="0" smtClean="0"/>
              <a:t>Global volunteer program was launched to encourage employees to volunteer in local communities.</a:t>
            </a:r>
          </a:p>
          <a:p>
            <a:r>
              <a:rPr lang="en-IN" sz="2200" dirty="0" smtClean="0"/>
              <a:t>Apple education and development program is offered free of charge by 18 factories and more than 280000 workers took various courses.</a:t>
            </a:r>
            <a:endParaRPr lang="en-IN" sz="2200" dirty="0"/>
          </a:p>
          <a:p>
            <a:endParaRPr lang="en-IN" sz="2200" dirty="0" smtClean="0"/>
          </a:p>
          <a:p>
            <a:pPr marL="0" indent="0">
              <a:buNone/>
            </a:pPr>
            <a:r>
              <a:rPr lang="en-IN" sz="2200" dirty="0" smtClean="0"/>
              <a:t>And contribute through their own individual experiences.</a:t>
            </a:r>
          </a:p>
          <a:p>
            <a:pPr marL="0" indent="0">
              <a:buNone/>
            </a:pPr>
            <a:endParaRPr lang="en-IN" sz="2200" dirty="0"/>
          </a:p>
          <a:p>
            <a:pPr marL="0" indent="0">
              <a:buNone/>
            </a:pPr>
            <a:r>
              <a:rPr lang="en-IN" sz="2200" dirty="0" smtClean="0"/>
              <a:t>Because this environment inspire creativity and innovations.</a:t>
            </a:r>
          </a:p>
          <a:p>
            <a:pPr marL="0" indent="0">
              <a:buNone/>
            </a:pPr>
            <a:endParaRPr lang="en-IN" sz="2200" dirty="0" smtClean="0"/>
          </a:p>
          <a:p>
            <a:pPr marL="0" indent="0">
              <a:buNone/>
            </a:pPr>
            <a:r>
              <a:rPr lang="en-IN" sz="2200" dirty="0" smtClean="0"/>
              <a:t>And empowers us all to do the best work of our lives.</a:t>
            </a:r>
          </a:p>
          <a:p>
            <a:pPr marL="0" indent="0">
              <a:buNone/>
            </a:pPr>
            <a:endParaRPr lang="en-IN" sz="2200" dirty="0"/>
          </a:p>
          <a:p>
            <a:pPr marL="0" indent="0">
              <a:buNone/>
            </a:pPr>
            <a:r>
              <a:rPr lang="en-IN" sz="2200" dirty="0" smtClean="0"/>
              <a:t>Together.</a:t>
            </a:r>
            <a:endParaRPr lang="en-IN" sz="2200" dirty="0"/>
          </a:p>
          <a:p>
            <a:pPr marL="0" indent="0">
              <a:buNone/>
            </a:pPr>
            <a:endParaRPr lang="en-IN" sz="2200" dirty="0"/>
          </a:p>
        </p:txBody>
      </p:sp>
      <p:pic>
        <p:nvPicPr>
          <p:cNvPr id="5" name="Picture 4"/>
          <p:cNvPicPr>
            <a:picLocks noChangeAspect="1"/>
          </p:cNvPicPr>
          <p:nvPr/>
        </p:nvPicPr>
        <p:blipFill>
          <a:blip r:embed="rId2"/>
          <a:stretch>
            <a:fillRect/>
          </a:stretch>
        </p:blipFill>
        <p:spPr>
          <a:xfrm>
            <a:off x="7726680" y="4357420"/>
            <a:ext cx="4465320" cy="2500579"/>
          </a:xfrm>
          <a:prstGeom prst="rect">
            <a:avLst/>
          </a:prstGeom>
        </p:spPr>
      </p:pic>
    </p:spTree>
    <p:extLst>
      <p:ext uri="{BB962C8B-B14F-4D97-AF65-F5344CB8AC3E}">
        <p14:creationId xmlns:p14="http://schemas.microsoft.com/office/powerpoint/2010/main" val="460930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Labour &amp; human rights </a:t>
            </a:r>
            <a:endParaRPr lang="en-IN" sz="6000" b="1" dirty="0">
              <a:latin typeface="Winter Glisten" pitchFamily="50" charset="0"/>
            </a:endParaRPr>
          </a:p>
        </p:txBody>
      </p:sp>
      <p:sp>
        <p:nvSpPr>
          <p:cNvPr id="3" name="Content Placeholder 2"/>
          <p:cNvSpPr>
            <a:spLocks noGrp="1"/>
          </p:cNvSpPr>
          <p:nvPr>
            <p:ph idx="1"/>
          </p:nvPr>
        </p:nvSpPr>
        <p:spPr/>
        <p:txBody>
          <a:bodyPr>
            <a:normAutofit/>
          </a:bodyPr>
          <a:lstStyle/>
          <a:p>
            <a:r>
              <a:rPr lang="en-IN" sz="2200" dirty="0" smtClean="0"/>
              <a:t>Apple enforces the supplier code of conduct that is claimed to be the toughest in the electronics industry.</a:t>
            </a:r>
          </a:p>
          <a:p>
            <a:r>
              <a:rPr lang="en-IN" sz="2200" dirty="0" smtClean="0"/>
              <a:t>Company has achieved an average 95% compliance among suppliers to maximum 60-hours workweek.</a:t>
            </a:r>
          </a:p>
          <a:p>
            <a:r>
              <a:rPr lang="en-IN" sz="2200" dirty="0" smtClean="0"/>
              <a:t>Apple has investigated cases of abuses of foreign workers and the company has required suppliers to reimburse affected “foreign contract workers US$3.9 million in excessive fees paid to labour brokers, bringing their total reimbursements since 2008 to US$16.9 million”</a:t>
            </a:r>
            <a:endParaRPr lang="en-IN" sz="2200" dirty="0"/>
          </a:p>
        </p:txBody>
      </p:sp>
      <p:pic>
        <p:nvPicPr>
          <p:cNvPr id="4" name="Picture 3"/>
          <p:cNvPicPr>
            <a:picLocks noChangeAspect="1"/>
          </p:cNvPicPr>
          <p:nvPr/>
        </p:nvPicPr>
        <p:blipFill>
          <a:blip r:embed="rId2"/>
          <a:stretch>
            <a:fillRect/>
          </a:stretch>
        </p:blipFill>
        <p:spPr>
          <a:xfrm>
            <a:off x="8339328" y="4525067"/>
            <a:ext cx="3852673" cy="2332934"/>
          </a:xfrm>
          <a:prstGeom prst="rect">
            <a:avLst/>
          </a:prstGeom>
        </p:spPr>
      </p:pic>
    </p:spTree>
    <p:extLst>
      <p:ext uri="{BB962C8B-B14F-4D97-AF65-F5344CB8AC3E}">
        <p14:creationId xmlns:p14="http://schemas.microsoft.com/office/powerpoint/2010/main" val="72698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dirty="0" smtClean="0">
                <a:latin typeface="Winter Glisten" pitchFamily="50" charset="0"/>
              </a:rPr>
              <a:t>Employee health and safety </a:t>
            </a:r>
            <a:endParaRPr lang="en-IN" sz="6000" dirty="0">
              <a:latin typeface="Winter Glisten" pitchFamily="50" charset="0"/>
            </a:endParaRPr>
          </a:p>
        </p:txBody>
      </p:sp>
      <p:sp>
        <p:nvSpPr>
          <p:cNvPr id="3" name="Content Placeholder 2"/>
          <p:cNvSpPr>
            <a:spLocks noGrp="1"/>
          </p:cNvSpPr>
          <p:nvPr>
            <p:ph idx="1"/>
          </p:nvPr>
        </p:nvSpPr>
        <p:spPr/>
        <p:txBody>
          <a:bodyPr>
            <a:normAutofit/>
          </a:bodyPr>
          <a:lstStyle/>
          <a:p>
            <a:r>
              <a:rPr lang="en-IN" sz="2200" dirty="0" smtClean="0"/>
              <a:t>The company has launched apple supplier EHS academy, an 18 month program that aims to improve employee heath and safety in the industry throughout the globe. 240 suppliers and 270000 workers have participated in this program.</a:t>
            </a:r>
          </a:p>
          <a:p>
            <a:r>
              <a:rPr lang="en-IN" sz="2200" dirty="0" smtClean="0"/>
              <a:t>Research has been conducted in apple ergonomics department on about 75 jobs within supply chain to identify ergonomics risks. The research has resulted in improved standards for managing workstation design changes. </a:t>
            </a:r>
            <a:endParaRPr lang="en-IN" sz="2200" dirty="0"/>
          </a:p>
        </p:txBody>
      </p:sp>
      <p:pic>
        <p:nvPicPr>
          <p:cNvPr id="1026" name="Picture 2" descr="Premium Vector | Emotional burnout, occupational health, workplace safety  concept with tiny people. employee health vector illustration set.  overload, injury prevention, labor condition, working environment metaph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920" y="3974505"/>
            <a:ext cx="8646160" cy="2883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809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Energy consumption </a:t>
            </a:r>
            <a:endParaRPr lang="en-IN" sz="6000" b="1" dirty="0">
              <a:latin typeface="Winter Glisten" pitchFamily="50" charset="0"/>
            </a:endParaRPr>
          </a:p>
        </p:txBody>
      </p:sp>
      <p:sp>
        <p:nvSpPr>
          <p:cNvPr id="3" name="Content Placeholder 2"/>
          <p:cNvSpPr>
            <a:spLocks noGrp="1"/>
          </p:cNvSpPr>
          <p:nvPr>
            <p:ph idx="1"/>
          </p:nvPr>
        </p:nvSpPr>
        <p:spPr/>
        <p:txBody>
          <a:bodyPr>
            <a:normAutofit/>
          </a:bodyPr>
          <a:lstStyle/>
          <a:p>
            <a:r>
              <a:rPr lang="en-IN" sz="2200" dirty="0" smtClean="0"/>
              <a:t>Apple is often praised for its environmental records that includes decrease of total power consumption of apple products by 57%, introducing of mac mini as the worlds most energy efficient desktop computer and exceeding ENERGY STAR guidelines.</a:t>
            </a:r>
            <a:endParaRPr lang="en-IN" sz="2200" dirty="0"/>
          </a:p>
          <a:p>
            <a:r>
              <a:rPr lang="en-IN" sz="2200" dirty="0" smtClean="0"/>
              <a:t>Apple emerges as the only company that has been awarded with a clean energy index of 100% according to green peace.</a:t>
            </a:r>
          </a:p>
          <a:p>
            <a:r>
              <a:rPr lang="en-IN" sz="2200" dirty="0" smtClean="0"/>
              <a:t>As of 2014, 100% of apple operations in the US and 87% of global operations are powered by renewable energy.</a:t>
            </a:r>
          </a:p>
        </p:txBody>
      </p:sp>
      <p:pic>
        <p:nvPicPr>
          <p:cNvPr id="4" name="Picture 3"/>
          <p:cNvPicPr>
            <a:picLocks noChangeAspect="1"/>
          </p:cNvPicPr>
          <p:nvPr/>
        </p:nvPicPr>
        <p:blipFill rotWithShape="1">
          <a:blip r:embed="rId2"/>
          <a:srcRect b="8240"/>
          <a:stretch/>
        </p:blipFill>
        <p:spPr>
          <a:xfrm>
            <a:off x="9845040" y="4534944"/>
            <a:ext cx="2346960" cy="2323055"/>
          </a:xfrm>
          <a:prstGeom prst="rect">
            <a:avLst/>
          </a:prstGeom>
        </p:spPr>
      </p:pic>
      <p:pic>
        <p:nvPicPr>
          <p:cNvPr id="5" name="Picture 4"/>
          <p:cNvPicPr>
            <a:picLocks noChangeAspect="1"/>
          </p:cNvPicPr>
          <p:nvPr/>
        </p:nvPicPr>
        <p:blipFill rotWithShape="1">
          <a:blip r:embed="rId2"/>
          <a:srcRect b="8240"/>
          <a:stretch/>
        </p:blipFill>
        <p:spPr>
          <a:xfrm>
            <a:off x="0" y="4531360"/>
            <a:ext cx="2350581" cy="2326640"/>
          </a:xfrm>
          <a:prstGeom prst="rect">
            <a:avLst/>
          </a:prstGeom>
        </p:spPr>
      </p:pic>
    </p:spTree>
    <p:extLst>
      <p:ext uri="{BB962C8B-B14F-4D97-AF65-F5344CB8AC3E}">
        <p14:creationId xmlns:p14="http://schemas.microsoft.com/office/powerpoint/2010/main" val="4193977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IN" sz="6000" b="1" dirty="0" smtClean="0">
                <a:latin typeface="Winter Glisten" pitchFamily="50" charset="0"/>
              </a:rPr>
              <a:t>Recycling </a:t>
            </a:r>
            <a:endParaRPr lang="en-IN" sz="6000" b="1" dirty="0">
              <a:latin typeface="Winter Glisten" pitchFamily="50" charset="0"/>
            </a:endParaRPr>
          </a:p>
        </p:txBody>
      </p:sp>
      <p:sp>
        <p:nvSpPr>
          <p:cNvPr id="3" name="Content Placeholder 2"/>
          <p:cNvSpPr>
            <a:spLocks noGrp="1"/>
          </p:cNvSpPr>
          <p:nvPr>
            <p:ph idx="1"/>
          </p:nvPr>
        </p:nvSpPr>
        <p:spPr>
          <a:xfrm>
            <a:off x="838200" y="1205865"/>
            <a:ext cx="10515600" cy="4849496"/>
          </a:xfrm>
        </p:spPr>
        <p:txBody>
          <a:bodyPr>
            <a:noAutofit/>
          </a:bodyPr>
          <a:lstStyle/>
          <a:p>
            <a:r>
              <a:rPr lang="en-IN" sz="2200" dirty="0" smtClean="0"/>
              <a:t>Apple offers recycling programs in 99% of the countries it operates and the company has diverted more than 508 million pounds of electronics waste from landfills since 2008.</a:t>
            </a:r>
            <a:endParaRPr lang="en-IN" sz="2200" dirty="0"/>
          </a:p>
          <a:p>
            <a:r>
              <a:rPr lang="en-IN" sz="2200" dirty="0" smtClean="0"/>
              <a:t>Recycling focus begins at very design stage to use less and recyclable material. </a:t>
            </a:r>
          </a:p>
          <a:p>
            <a:pPr marL="0" indent="0">
              <a:buNone/>
            </a:pPr>
            <a:endParaRPr lang="en-IN" sz="2200" dirty="0"/>
          </a:p>
          <a:p>
            <a:pPr marL="0" indent="0">
              <a:buNone/>
            </a:pPr>
            <a:endParaRPr lang="en-IN" sz="2200" dirty="0" smtClean="0"/>
          </a:p>
          <a:p>
            <a:pPr marL="0" indent="0">
              <a:buNone/>
            </a:pPr>
            <a:endParaRPr lang="en-IN" sz="2200" dirty="0"/>
          </a:p>
          <a:p>
            <a:pPr marL="0" indent="0">
              <a:buNone/>
            </a:pPr>
            <a:endParaRPr lang="en-IN" sz="2200" dirty="0" smtClean="0"/>
          </a:p>
          <a:p>
            <a:pPr marL="0" indent="0">
              <a:buNone/>
            </a:pPr>
            <a:endParaRPr lang="en-IN" sz="2200" dirty="0"/>
          </a:p>
          <a:p>
            <a:pPr marL="0" indent="0">
              <a:buNone/>
            </a:pPr>
            <a:endParaRPr lang="en-IN" sz="2200" dirty="0" smtClean="0"/>
          </a:p>
          <a:p>
            <a:pPr marL="0" indent="0">
              <a:buNone/>
            </a:pPr>
            <a:r>
              <a:rPr lang="en-IN" sz="2200" dirty="0" smtClean="0"/>
              <a:t>The MacBook battery can be charged up to 10000 times and composed up to 200-300 times for other notebooks </a:t>
            </a:r>
          </a:p>
        </p:txBody>
      </p:sp>
      <p:pic>
        <p:nvPicPr>
          <p:cNvPr id="4" name="Picture 3"/>
          <p:cNvPicPr>
            <a:picLocks noChangeAspect="1"/>
          </p:cNvPicPr>
          <p:nvPr/>
        </p:nvPicPr>
        <p:blipFill>
          <a:blip r:embed="rId2"/>
          <a:stretch>
            <a:fillRect/>
          </a:stretch>
        </p:blipFill>
        <p:spPr>
          <a:xfrm>
            <a:off x="1976238" y="2531428"/>
            <a:ext cx="8239525" cy="2240121"/>
          </a:xfrm>
          <a:prstGeom prst="rect">
            <a:avLst/>
          </a:prstGeom>
          <a:ln>
            <a:noFill/>
          </a:ln>
          <a:effectLst>
            <a:softEdge rad="112500"/>
          </a:effectLst>
        </p:spPr>
      </p:pic>
    </p:spTree>
    <p:extLst>
      <p:ext uri="{BB962C8B-B14F-4D97-AF65-F5344CB8AC3E}">
        <p14:creationId xmlns:p14="http://schemas.microsoft.com/office/powerpoint/2010/main" val="2385875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sz="6000" b="1" dirty="0" smtClean="0">
                <a:latin typeface="Winter Glisten" pitchFamily="50" charset="0"/>
              </a:rPr>
              <a:t>CO2 Emission </a:t>
            </a:r>
            <a:endParaRPr lang="en-IN" sz="6000" b="1" dirty="0">
              <a:latin typeface="Winter Glisten" pitchFamily="50" charset="0"/>
            </a:endParaRPr>
          </a:p>
        </p:txBody>
      </p:sp>
      <p:sp>
        <p:nvSpPr>
          <p:cNvPr id="3" name="Content Placeholder 2"/>
          <p:cNvSpPr>
            <a:spLocks noGrp="1"/>
          </p:cNvSpPr>
          <p:nvPr>
            <p:ph idx="1"/>
          </p:nvPr>
        </p:nvSpPr>
        <p:spPr>
          <a:xfrm>
            <a:off x="838200" y="1012824"/>
            <a:ext cx="10515600" cy="5479415"/>
          </a:xfrm>
        </p:spPr>
        <p:txBody>
          <a:bodyPr>
            <a:normAutofit lnSpcReduction="10000"/>
          </a:bodyPr>
          <a:lstStyle/>
          <a:p>
            <a:r>
              <a:rPr lang="en-IN" sz="2200" dirty="0" smtClean="0"/>
              <a:t>The company offers employee more than 550 electric vehicle charging ports for free, an increase of 67% compared to previous year to encourage usage of e vehicles.</a:t>
            </a:r>
          </a:p>
          <a:p>
            <a:r>
              <a:rPr lang="en-IN" sz="2200" dirty="0" smtClean="0"/>
              <a:t> the company CO2 emission has been continues decline during the last four years reach 114.2 kg.</a:t>
            </a:r>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endParaRPr lang="en-IN" sz="2200" dirty="0"/>
          </a:p>
          <a:p>
            <a:endParaRPr lang="en-IN" sz="2200" dirty="0" smtClean="0"/>
          </a:p>
          <a:p>
            <a:pPr marL="0" indent="0">
              <a:buNone/>
            </a:pPr>
            <a:r>
              <a:rPr lang="en-IN" sz="2200" dirty="0" smtClean="0"/>
              <a:t>Mac mini uses even less power than a 13 watt lightbulb, making it the most energy efficient desktop in the world. </a:t>
            </a:r>
          </a:p>
        </p:txBody>
      </p:sp>
      <p:pic>
        <p:nvPicPr>
          <p:cNvPr id="4" name="Picture 3"/>
          <p:cNvPicPr>
            <a:picLocks noChangeAspect="1"/>
          </p:cNvPicPr>
          <p:nvPr/>
        </p:nvPicPr>
        <p:blipFill>
          <a:blip r:embed="rId2"/>
          <a:stretch>
            <a:fillRect/>
          </a:stretch>
        </p:blipFill>
        <p:spPr>
          <a:xfrm>
            <a:off x="1320800" y="2552855"/>
            <a:ext cx="9550400" cy="2902748"/>
          </a:xfrm>
          <a:prstGeom prst="rect">
            <a:avLst/>
          </a:prstGeom>
          <a:ln>
            <a:noFill/>
          </a:ln>
          <a:effectLst>
            <a:softEdge rad="112500"/>
          </a:effectLst>
        </p:spPr>
      </p:pic>
    </p:spTree>
    <p:extLst>
      <p:ext uri="{BB962C8B-B14F-4D97-AF65-F5344CB8AC3E}">
        <p14:creationId xmlns:p14="http://schemas.microsoft.com/office/powerpoint/2010/main" val="123893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741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Rockwell</vt:lpstr>
      <vt:lpstr>Winter Glisten</vt:lpstr>
      <vt:lpstr>Office Theme</vt:lpstr>
      <vt:lpstr>PowerPoint Presentation</vt:lpstr>
      <vt:lpstr>          Steve Paul Jobs</vt:lpstr>
      <vt:lpstr>Corporate social responsibility</vt:lpstr>
      <vt:lpstr>Supporting local communities and empowering workers </vt:lpstr>
      <vt:lpstr>Labour &amp; human rights </vt:lpstr>
      <vt:lpstr>Employee health and safety </vt:lpstr>
      <vt:lpstr>Energy consumption </vt:lpstr>
      <vt:lpstr>Recycling </vt:lpstr>
      <vt:lpstr>CO2 Emission </vt:lpstr>
      <vt:lpstr>Key takeaways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15</cp:revision>
  <dcterms:created xsi:type="dcterms:W3CDTF">2022-12-10T17:26:03Z</dcterms:created>
  <dcterms:modified xsi:type="dcterms:W3CDTF">2022-12-10T20:27:44Z</dcterms:modified>
</cp:coreProperties>
</file>