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3D6EFE-8218-4B4A-AE07-8F6A88623AF2}"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27457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D6EFE-8218-4B4A-AE07-8F6A88623AF2}"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146999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D6EFE-8218-4B4A-AE07-8F6A88623AF2}"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27968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D6EFE-8218-4B4A-AE07-8F6A88623AF2}"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08013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D6EFE-8218-4B4A-AE07-8F6A88623AF2}"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101082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3D6EFE-8218-4B4A-AE07-8F6A88623AF2}"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109317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3D6EFE-8218-4B4A-AE07-8F6A88623AF2}"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5026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3D6EFE-8218-4B4A-AE07-8F6A88623AF2}"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12890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D6EFE-8218-4B4A-AE07-8F6A88623AF2}"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75181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D6EFE-8218-4B4A-AE07-8F6A88623AF2}"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257496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D6EFE-8218-4B4A-AE07-8F6A88623AF2}"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471AF-BA65-484E-8448-912CCECBCCA9}" type="slidenum">
              <a:rPr lang="en-IN" smtClean="0"/>
              <a:t>‹#›</a:t>
            </a:fld>
            <a:endParaRPr lang="en-IN"/>
          </a:p>
        </p:txBody>
      </p:sp>
    </p:spTree>
    <p:extLst>
      <p:ext uri="{BB962C8B-B14F-4D97-AF65-F5344CB8AC3E}">
        <p14:creationId xmlns:p14="http://schemas.microsoft.com/office/powerpoint/2010/main" val="40128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D6EFE-8218-4B4A-AE07-8F6A88623AF2}" type="datetimeFigureOut">
              <a:rPr lang="en-IN" smtClean="0"/>
              <a:t>27-11-2022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471AF-BA65-484E-8448-912CCECBCCA9}" type="slidenum">
              <a:rPr lang="en-IN" smtClean="0"/>
              <a:t>‹#›</a:t>
            </a:fld>
            <a:endParaRPr lang="en-IN"/>
          </a:p>
        </p:txBody>
      </p:sp>
    </p:spTree>
    <p:extLst>
      <p:ext uri="{BB962C8B-B14F-4D97-AF65-F5344CB8AC3E}">
        <p14:creationId xmlns:p14="http://schemas.microsoft.com/office/powerpoint/2010/main" val="310997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1077404" y="2506996"/>
            <a:ext cx="9905999" cy="1844009"/>
          </a:xfrm>
        </p:spPr>
        <p:txBody>
          <a:bodyPr>
            <a:normAutofit/>
          </a:bodyPr>
          <a:lstStyle/>
          <a:p>
            <a:pPr marL="0" indent="0" algn="ctr" defTabSz="914396">
              <a:buNone/>
              <a:defRPr/>
            </a:pPr>
            <a:r>
              <a:rPr lang="en-US" sz="2727" dirty="0" smtClean="0"/>
              <a:t>Case study on </a:t>
            </a:r>
            <a:endParaRPr lang="en-IN" sz="2727" dirty="0"/>
          </a:p>
          <a:p>
            <a:pPr marL="0" indent="0" algn="ctr" defTabSz="914396">
              <a:buNone/>
              <a:defRPr/>
            </a:pPr>
            <a:r>
              <a:rPr lang="en-US" sz="2727" dirty="0" smtClean="0"/>
              <a:t>Management </a:t>
            </a:r>
            <a:r>
              <a:rPr lang="en-US" sz="2727" dirty="0" smtClean="0"/>
              <a:t>Theories </a:t>
            </a:r>
            <a:endParaRPr lang="en-IN" sz="2727" dirty="0"/>
          </a:p>
          <a:p>
            <a:pPr marL="0" indent="0" algn="ctr" defTabSz="914396">
              <a:buNone/>
              <a:defRPr/>
            </a:pPr>
            <a:r>
              <a:rPr lang="en-IN" sz="2727" dirty="0"/>
              <a:t>BBA 1</a:t>
            </a:r>
            <a:r>
              <a:rPr lang="en-IN" sz="2727" baseline="30000" dirty="0"/>
              <a:t>st</a:t>
            </a:r>
            <a:r>
              <a:rPr lang="en-IN" sz="2727" dirty="0"/>
              <a:t> SEM (2022-23)</a:t>
            </a:r>
          </a:p>
          <a:p>
            <a:pPr marL="0" indent="0" defTabSz="914396">
              <a:buNone/>
              <a:defRPr/>
            </a:pPr>
            <a:endParaRPr lang="en-IN" sz="2000" dirty="0"/>
          </a:p>
        </p:txBody>
      </p:sp>
      <p:sp>
        <p:nvSpPr>
          <p:cNvPr id="4100" name="TextBox 6"/>
          <p:cNvSpPr txBox="1">
            <a:spLocks noChangeArrowheads="1"/>
          </p:cNvSpPr>
          <p:nvPr/>
        </p:nvSpPr>
        <p:spPr bwMode="auto">
          <a:xfrm>
            <a:off x="1077404" y="4634056"/>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a:t>Shankh </a:t>
            </a:r>
            <a:r>
              <a:rPr lang="en-US" altLang="en-US" sz="1909" dirty="0" smtClean="0"/>
              <a:t>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254097" y="4628541"/>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Meenal </a:t>
            </a:r>
            <a:r>
              <a:rPr lang="en-US" altLang="en-US" sz="1909" dirty="0"/>
              <a:t>S</a:t>
            </a:r>
            <a:r>
              <a:rPr lang="en-US" altLang="en-US" sz="1909" dirty="0" smtClean="0"/>
              <a:t>harma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74950" y="-7074"/>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38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rcRect/>
          <a:stretch>
            <a:fillRect/>
          </a:stretch>
        </p:blipFill>
        <p:spPr>
          <a:xfrm>
            <a:off x="3754933" y="2121295"/>
            <a:ext cx="4682134" cy="2615411"/>
          </a:xfrm>
          <a:custGeom>
            <a:avLst/>
            <a:gdLst>
              <a:gd name="connsiteX0" fmla="*/ 0 w 4682134"/>
              <a:gd name="connsiteY0" fmla="*/ 0 h 2615411"/>
              <a:gd name="connsiteX1" fmla="*/ 122262 w 4682134"/>
              <a:gd name="connsiteY1" fmla="*/ 0 h 2615411"/>
              <a:gd name="connsiteX2" fmla="*/ 933722 w 4682134"/>
              <a:gd name="connsiteY2" fmla="*/ 724755 h 2615411"/>
              <a:gd name="connsiteX3" fmla="*/ 1207900 w 4682134"/>
              <a:gd name="connsiteY3" fmla="*/ 417777 h 2615411"/>
              <a:gd name="connsiteX4" fmla="*/ 740143 w 4682134"/>
              <a:gd name="connsiteY4" fmla="*/ 0 h 2615411"/>
              <a:gd name="connsiteX5" fmla="*/ 2580431 w 4682134"/>
              <a:gd name="connsiteY5" fmla="*/ 0 h 2615411"/>
              <a:gd name="connsiteX6" fmla="*/ 3071476 w 4682134"/>
              <a:gd name="connsiteY6" fmla="*/ 438577 h 2615411"/>
              <a:gd name="connsiteX7" fmla="*/ 3345654 w 4682134"/>
              <a:gd name="connsiteY7" fmla="*/ 131599 h 2615411"/>
              <a:gd name="connsiteX8" fmla="*/ 3198311 w 4682134"/>
              <a:gd name="connsiteY8" fmla="*/ 0 h 2615411"/>
              <a:gd name="connsiteX9" fmla="*/ 4682134 w 4682134"/>
              <a:gd name="connsiteY9" fmla="*/ 0 h 2615411"/>
              <a:gd name="connsiteX10" fmla="*/ 4682134 w 4682134"/>
              <a:gd name="connsiteY10" fmla="*/ 1399140 h 2615411"/>
              <a:gd name="connsiteX11" fmla="*/ 4510213 w 4682134"/>
              <a:gd name="connsiteY11" fmla="*/ 1008702 h 2615411"/>
              <a:gd name="connsiteX12" fmla="*/ 4133521 w 4682134"/>
              <a:gd name="connsiteY12" fmla="*/ 1174570 h 2615411"/>
              <a:gd name="connsiteX13" fmla="*/ 4575716 w 4682134"/>
              <a:gd name="connsiteY13" fmla="*/ 2178805 h 2615411"/>
              <a:gd name="connsiteX14" fmla="*/ 4682134 w 4682134"/>
              <a:gd name="connsiteY14" fmla="*/ 2131946 h 2615411"/>
              <a:gd name="connsiteX15" fmla="*/ 4682134 w 4682134"/>
              <a:gd name="connsiteY15" fmla="*/ 2615411 h 2615411"/>
              <a:gd name="connsiteX16" fmla="*/ 3329060 w 4682134"/>
              <a:gd name="connsiteY16" fmla="*/ 2615411 h 2615411"/>
              <a:gd name="connsiteX17" fmla="*/ 2631589 w 4682134"/>
              <a:gd name="connsiteY17" fmla="*/ 1992465 h 2615411"/>
              <a:gd name="connsiteX18" fmla="*/ 2357412 w 4682134"/>
              <a:gd name="connsiteY18" fmla="*/ 2299443 h 2615411"/>
              <a:gd name="connsiteX19" fmla="*/ 2711180 w 4682134"/>
              <a:gd name="connsiteY19" fmla="*/ 2615411 h 2615411"/>
              <a:gd name="connsiteX20" fmla="*/ 259695 w 4682134"/>
              <a:gd name="connsiteY20" fmla="*/ 2615411 h 2615411"/>
              <a:gd name="connsiteX21" fmla="*/ 628183 w 4682134"/>
              <a:gd name="connsiteY21" fmla="*/ 1855843 h 2615411"/>
              <a:gd name="connsiteX22" fmla="*/ 257866 w 4682134"/>
              <a:gd name="connsiteY22" fmla="*/ 1676192 h 2615411"/>
              <a:gd name="connsiteX23" fmla="*/ 0 w 4682134"/>
              <a:gd name="connsiteY23" fmla="*/ 2207734 h 261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2134" h="2615411">
                <a:moveTo>
                  <a:pt x="0" y="0"/>
                </a:moveTo>
                <a:lnTo>
                  <a:pt x="122262" y="0"/>
                </a:lnTo>
                <a:lnTo>
                  <a:pt x="933722" y="724755"/>
                </a:lnTo>
                <a:lnTo>
                  <a:pt x="1207900" y="417777"/>
                </a:lnTo>
                <a:lnTo>
                  <a:pt x="740143" y="0"/>
                </a:lnTo>
                <a:lnTo>
                  <a:pt x="2580431" y="0"/>
                </a:lnTo>
                <a:lnTo>
                  <a:pt x="3071476" y="438577"/>
                </a:lnTo>
                <a:lnTo>
                  <a:pt x="3345654" y="131599"/>
                </a:lnTo>
                <a:lnTo>
                  <a:pt x="3198311" y="0"/>
                </a:lnTo>
                <a:lnTo>
                  <a:pt x="4682134" y="0"/>
                </a:lnTo>
                <a:lnTo>
                  <a:pt x="4682134" y="1399140"/>
                </a:lnTo>
                <a:lnTo>
                  <a:pt x="4510213" y="1008702"/>
                </a:lnTo>
                <a:lnTo>
                  <a:pt x="4133521" y="1174570"/>
                </a:lnTo>
                <a:lnTo>
                  <a:pt x="4575716" y="2178805"/>
                </a:lnTo>
                <a:lnTo>
                  <a:pt x="4682134" y="2131946"/>
                </a:lnTo>
                <a:lnTo>
                  <a:pt x="4682134" y="2615411"/>
                </a:lnTo>
                <a:lnTo>
                  <a:pt x="3329060" y="2615411"/>
                </a:lnTo>
                <a:lnTo>
                  <a:pt x="2631589" y="1992465"/>
                </a:lnTo>
                <a:lnTo>
                  <a:pt x="2357412" y="2299443"/>
                </a:lnTo>
                <a:lnTo>
                  <a:pt x="2711180" y="2615411"/>
                </a:lnTo>
                <a:lnTo>
                  <a:pt x="259695" y="2615411"/>
                </a:lnTo>
                <a:lnTo>
                  <a:pt x="628183" y="1855843"/>
                </a:lnTo>
                <a:lnTo>
                  <a:pt x="257866" y="1676192"/>
                </a:lnTo>
                <a:lnTo>
                  <a:pt x="0" y="2207734"/>
                </a:lnTo>
                <a:close/>
              </a:path>
            </a:pathLst>
          </a:custGeom>
        </p:spPr>
      </p:pic>
      <p:sp>
        <p:nvSpPr>
          <p:cNvPr id="2" name="Cloud 1"/>
          <p:cNvSpPr/>
          <p:nvPr/>
        </p:nvSpPr>
        <p:spPr>
          <a:xfrm>
            <a:off x="4162044" y="2322576"/>
            <a:ext cx="3867912" cy="2212848"/>
          </a:xfrm>
          <a:prstGeom prst="clou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3599688" y="5520331"/>
            <a:ext cx="1629156" cy="646331"/>
          </a:xfrm>
          <a:prstGeom prst="rect">
            <a:avLst/>
          </a:prstGeom>
          <a:noFill/>
        </p:spPr>
        <p:txBody>
          <a:bodyPr wrap="square" rtlCol="0">
            <a:spAutoFit/>
          </a:bodyPr>
          <a:lstStyle/>
          <a:p>
            <a:r>
              <a:rPr lang="en-US" dirty="0" smtClean="0"/>
              <a:t>Problem </a:t>
            </a:r>
            <a:r>
              <a:rPr lang="en-US" dirty="0"/>
              <a:t>I</a:t>
            </a:r>
            <a:r>
              <a:rPr lang="en-US" dirty="0" smtClean="0"/>
              <a:t>dentification </a:t>
            </a:r>
            <a:endParaRPr lang="en-IN" dirty="0"/>
          </a:p>
        </p:txBody>
      </p:sp>
      <p:sp>
        <p:nvSpPr>
          <p:cNvPr id="39" name="TextBox 38"/>
          <p:cNvSpPr txBox="1"/>
          <p:nvPr/>
        </p:nvSpPr>
        <p:spPr>
          <a:xfrm>
            <a:off x="3292399" y="1175485"/>
            <a:ext cx="1629156" cy="646331"/>
          </a:xfrm>
          <a:prstGeom prst="rect">
            <a:avLst/>
          </a:prstGeom>
          <a:noFill/>
        </p:spPr>
        <p:txBody>
          <a:bodyPr wrap="square" rtlCol="0">
            <a:spAutoFit/>
          </a:bodyPr>
          <a:lstStyle/>
          <a:p>
            <a:r>
              <a:rPr lang="en-US" dirty="0" smtClean="0"/>
              <a:t>Alternate solution </a:t>
            </a:r>
            <a:endParaRPr lang="en-IN" dirty="0"/>
          </a:p>
        </p:txBody>
      </p:sp>
      <p:sp>
        <p:nvSpPr>
          <p:cNvPr id="40" name="TextBox 39"/>
          <p:cNvSpPr txBox="1"/>
          <p:nvPr/>
        </p:nvSpPr>
        <p:spPr>
          <a:xfrm>
            <a:off x="8941308" y="2796540"/>
            <a:ext cx="1629156" cy="369332"/>
          </a:xfrm>
          <a:prstGeom prst="rect">
            <a:avLst/>
          </a:prstGeom>
          <a:noFill/>
        </p:spPr>
        <p:txBody>
          <a:bodyPr wrap="square" rtlCol="0">
            <a:spAutoFit/>
          </a:bodyPr>
          <a:lstStyle/>
          <a:p>
            <a:r>
              <a:rPr lang="en-US" dirty="0"/>
              <a:t>I</a:t>
            </a:r>
            <a:r>
              <a:rPr lang="en-US" dirty="0" smtClean="0"/>
              <a:t>ntroduction</a:t>
            </a:r>
            <a:endParaRPr lang="en-IN" dirty="0"/>
          </a:p>
        </p:txBody>
      </p:sp>
      <p:sp>
        <p:nvSpPr>
          <p:cNvPr id="41" name="TextBox 40"/>
          <p:cNvSpPr txBox="1"/>
          <p:nvPr/>
        </p:nvSpPr>
        <p:spPr>
          <a:xfrm>
            <a:off x="1718310" y="3643269"/>
            <a:ext cx="1629156" cy="369332"/>
          </a:xfrm>
          <a:prstGeom prst="rect">
            <a:avLst/>
          </a:prstGeom>
          <a:noFill/>
        </p:spPr>
        <p:txBody>
          <a:bodyPr wrap="square" rtlCol="0">
            <a:spAutoFit/>
          </a:bodyPr>
          <a:lstStyle/>
          <a:p>
            <a:r>
              <a:rPr lang="en-US" dirty="0" smtClean="0"/>
              <a:t>Analysis </a:t>
            </a:r>
            <a:endParaRPr lang="en-IN" dirty="0"/>
          </a:p>
        </p:txBody>
      </p:sp>
      <p:sp>
        <p:nvSpPr>
          <p:cNvPr id="42" name="TextBox 41"/>
          <p:cNvSpPr txBox="1"/>
          <p:nvPr/>
        </p:nvSpPr>
        <p:spPr>
          <a:xfrm>
            <a:off x="6882384" y="946666"/>
            <a:ext cx="1629156" cy="369332"/>
          </a:xfrm>
          <a:prstGeom prst="rect">
            <a:avLst/>
          </a:prstGeom>
          <a:noFill/>
        </p:spPr>
        <p:txBody>
          <a:bodyPr wrap="square" rtlCol="0">
            <a:spAutoFit/>
          </a:bodyPr>
          <a:lstStyle/>
          <a:p>
            <a:r>
              <a:rPr lang="en-US" dirty="0" smtClean="0"/>
              <a:t>Conclusion </a:t>
            </a:r>
            <a:endParaRPr lang="en-IN" dirty="0"/>
          </a:p>
        </p:txBody>
      </p:sp>
      <p:sp>
        <p:nvSpPr>
          <p:cNvPr id="43" name="TextBox 42"/>
          <p:cNvSpPr txBox="1"/>
          <p:nvPr/>
        </p:nvSpPr>
        <p:spPr>
          <a:xfrm>
            <a:off x="7498639" y="5344403"/>
            <a:ext cx="1629156" cy="369332"/>
          </a:xfrm>
          <a:prstGeom prst="rect">
            <a:avLst/>
          </a:prstGeom>
          <a:noFill/>
        </p:spPr>
        <p:txBody>
          <a:bodyPr wrap="square" rtlCol="0">
            <a:spAutoFit/>
          </a:bodyPr>
          <a:lstStyle/>
          <a:p>
            <a:r>
              <a:rPr lang="en-US" dirty="0" smtClean="0"/>
              <a:t>Key facts </a:t>
            </a:r>
            <a:endParaRPr lang="en-IN" dirty="0"/>
          </a:p>
        </p:txBody>
      </p:sp>
      <p:sp>
        <p:nvSpPr>
          <p:cNvPr id="3" name="Freeform 2"/>
          <p:cNvSpPr/>
          <p:nvPr/>
        </p:nvSpPr>
        <p:spPr>
          <a:xfrm flipH="1">
            <a:off x="7368361" y="1315999"/>
            <a:ext cx="353238" cy="805296"/>
          </a:xfrm>
          <a:custGeom>
            <a:avLst/>
            <a:gdLst>
              <a:gd name="connsiteX0" fmla="*/ 123353 w 123353"/>
              <a:gd name="connsiteY0" fmla="*/ 447040 h 447040"/>
              <a:gd name="connsiteX1" fmla="*/ 1433 w 123353"/>
              <a:gd name="connsiteY1" fmla="*/ 187960 h 447040"/>
              <a:gd name="connsiteX2" fmla="*/ 67473 w 123353"/>
              <a:gd name="connsiteY2" fmla="*/ 0 h 447040"/>
            </a:gdLst>
            <a:ahLst/>
            <a:cxnLst>
              <a:cxn ang="0">
                <a:pos x="connsiteX0" y="connsiteY0"/>
              </a:cxn>
              <a:cxn ang="0">
                <a:pos x="connsiteX1" y="connsiteY1"/>
              </a:cxn>
              <a:cxn ang="0">
                <a:pos x="connsiteX2" y="connsiteY2"/>
              </a:cxn>
            </a:cxnLst>
            <a:rect l="l" t="t" r="r" b="b"/>
            <a:pathLst>
              <a:path w="123353" h="447040">
                <a:moveTo>
                  <a:pt x="123353" y="447040"/>
                </a:moveTo>
                <a:cubicBezTo>
                  <a:pt x="67049" y="354753"/>
                  <a:pt x="10746" y="262467"/>
                  <a:pt x="1433" y="187960"/>
                </a:cubicBezTo>
                <a:cubicBezTo>
                  <a:pt x="-7880" y="113453"/>
                  <a:pt x="29796" y="56726"/>
                  <a:pt x="67473" y="0"/>
                </a:cubicBez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flipH="1">
            <a:off x="4088920" y="1538951"/>
            <a:ext cx="319178" cy="1480294"/>
          </a:xfrm>
          <a:custGeom>
            <a:avLst/>
            <a:gdLst>
              <a:gd name="connsiteX0" fmla="*/ 123353 w 123353"/>
              <a:gd name="connsiteY0" fmla="*/ 447040 h 447040"/>
              <a:gd name="connsiteX1" fmla="*/ 1433 w 123353"/>
              <a:gd name="connsiteY1" fmla="*/ 187960 h 447040"/>
              <a:gd name="connsiteX2" fmla="*/ 67473 w 123353"/>
              <a:gd name="connsiteY2" fmla="*/ 0 h 447040"/>
            </a:gdLst>
            <a:ahLst/>
            <a:cxnLst>
              <a:cxn ang="0">
                <a:pos x="connsiteX0" y="connsiteY0"/>
              </a:cxn>
              <a:cxn ang="0">
                <a:pos x="connsiteX1" y="connsiteY1"/>
              </a:cxn>
              <a:cxn ang="0">
                <a:pos x="connsiteX2" y="connsiteY2"/>
              </a:cxn>
            </a:cxnLst>
            <a:rect l="l" t="t" r="r" b="b"/>
            <a:pathLst>
              <a:path w="123353" h="447040">
                <a:moveTo>
                  <a:pt x="123353" y="447040"/>
                </a:moveTo>
                <a:cubicBezTo>
                  <a:pt x="67049" y="354753"/>
                  <a:pt x="10746" y="262467"/>
                  <a:pt x="1433" y="187960"/>
                </a:cubicBezTo>
                <a:cubicBezTo>
                  <a:pt x="-7880" y="113453"/>
                  <a:pt x="29796" y="56726"/>
                  <a:pt x="67473" y="0"/>
                </a:cubicBez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4"/>
          <p:cNvSpPr/>
          <p:nvPr/>
        </p:nvSpPr>
        <p:spPr>
          <a:xfrm>
            <a:off x="8020863" y="3244389"/>
            <a:ext cx="1239520" cy="626590"/>
          </a:xfrm>
          <a:custGeom>
            <a:avLst/>
            <a:gdLst>
              <a:gd name="connsiteX0" fmla="*/ 0 w 1239520"/>
              <a:gd name="connsiteY0" fmla="*/ 619760 h 626590"/>
              <a:gd name="connsiteX1" fmla="*/ 731520 w 1239520"/>
              <a:gd name="connsiteY1" fmla="*/ 538480 h 626590"/>
              <a:gd name="connsiteX2" fmla="*/ 1239520 w 1239520"/>
              <a:gd name="connsiteY2" fmla="*/ 0 h 626590"/>
              <a:gd name="connsiteX3" fmla="*/ 1239520 w 1239520"/>
              <a:gd name="connsiteY3" fmla="*/ 0 h 626590"/>
            </a:gdLst>
            <a:ahLst/>
            <a:cxnLst>
              <a:cxn ang="0">
                <a:pos x="connsiteX0" y="connsiteY0"/>
              </a:cxn>
              <a:cxn ang="0">
                <a:pos x="connsiteX1" y="connsiteY1"/>
              </a:cxn>
              <a:cxn ang="0">
                <a:pos x="connsiteX2" y="connsiteY2"/>
              </a:cxn>
              <a:cxn ang="0">
                <a:pos x="connsiteX3" y="connsiteY3"/>
              </a:cxn>
            </a:cxnLst>
            <a:rect l="l" t="t" r="r" b="b"/>
            <a:pathLst>
              <a:path w="1239520" h="626590">
                <a:moveTo>
                  <a:pt x="0" y="619760"/>
                </a:moveTo>
                <a:cubicBezTo>
                  <a:pt x="262466" y="630766"/>
                  <a:pt x="524933" y="641773"/>
                  <a:pt x="731520" y="538480"/>
                </a:cubicBezTo>
                <a:cubicBezTo>
                  <a:pt x="938107" y="435187"/>
                  <a:pt x="1239520" y="0"/>
                  <a:pt x="1239520" y="0"/>
                </a:cubicBezTo>
                <a:lnTo>
                  <a:pt x="1239520" y="0"/>
                </a:ln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5"/>
          <p:cNvSpPr/>
          <p:nvPr/>
        </p:nvSpPr>
        <p:spPr>
          <a:xfrm>
            <a:off x="2235200" y="3205153"/>
            <a:ext cx="1513840" cy="269567"/>
          </a:xfrm>
          <a:custGeom>
            <a:avLst/>
            <a:gdLst>
              <a:gd name="connsiteX0" fmla="*/ 1513840 w 1513840"/>
              <a:gd name="connsiteY0" fmla="*/ 117167 h 269567"/>
              <a:gd name="connsiteX1" fmla="*/ 751840 w 1513840"/>
              <a:gd name="connsiteY1" fmla="*/ 5407 h 269567"/>
              <a:gd name="connsiteX2" fmla="*/ 0 w 1513840"/>
              <a:gd name="connsiteY2" fmla="*/ 269567 h 269567"/>
              <a:gd name="connsiteX3" fmla="*/ 0 w 1513840"/>
              <a:gd name="connsiteY3" fmla="*/ 269567 h 269567"/>
              <a:gd name="connsiteX4" fmla="*/ 0 w 1513840"/>
              <a:gd name="connsiteY4" fmla="*/ 269567 h 269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269567">
                <a:moveTo>
                  <a:pt x="1513840" y="117167"/>
                </a:moveTo>
                <a:cubicBezTo>
                  <a:pt x="1258993" y="48587"/>
                  <a:pt x="1004147" y="-19993"/>
                  <a:pt x="751840" y="5407"/>
                </a:cubicBezTo>
                <a:cubicBezTo>
                  <a:pt x="499533" y="30807"/>
                  <a:pt x="0" y="269567"/>
                  <a:pt x="0" y="269567"/>
                </a:cubicBezTo>
                <a:lnTo>
                  <a:pt x="0" y="269567"/>
                </a:lnTo>
                <a:lnTo>
                  <a:pt x="0" y="269567"/>
                </a:ln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a:off x="3796741" y="4257040"/>
            <a:ext cx="592379" cy="1117600"/>
          </a:xfrm>
          <a:custGeom>
            <a:avLst/>
            <a:gdLst>
              <a:gd name="connsiteX0" fmla="*/ 592379 w 592379"/>
              <a:gd name="connsiteY0" fmla="*/ 0 h 1117600"/>
              <a:gd name="connsiteX1" fmla="*/ 43739 w 592379"/>
              <a:gd name="connsiteY1" fmla="*/ 599440 h 1117600"/>
              <a:gd name="connsiteX2" fmla="*/ 74219 w 592379"/>
              <a:gd name="connsiteY2" fmla="*/ 1117600 h 1117600"/>
            </a:gdLst>
            <a:ahLst/>
            <a:cxnLst>
              <a:cxn ang="0">
                <a:pos x="connsiteX0" y="connsiteY0"/>
              </a:cxn>
              <a:cxn ang="0">
                <a:pos x="connsiteX1" y="connsiteY1"/>
              </a:cxn>
              <a:cxn ang="0">
                <a:pos x="connsiteX2" y="connsiteY2"/>
              </a:cxn>
            </a:cxnLst>
            <a:rect l="l" t="t" r="r" b="b"/>
            <a:pathLst>
              <a:path w="592379" h="1117600">
                <a:moveTo>
                  <a:pt x="592379" y="0"/>
                </a:moveTo>
                <a:cubicBezTo>
                  <a:pt x="361239" y="206586"/>
                  <a:pt x="130099" y="413173"/>
                  <a:pt x="43739" y="599440"/>
                </a:cubicBezTo>
                <a:cubicBezTo>
                  <a:pt x="-42621" y="785707"/>
                  <a:pt x="15799" y="951653"/>
                  <a:pt x="74219" y="1117600"/>
                </a:cubicBez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6847840" y="4338320"/>
            <a:ext cx="579120" cy="944880"/>
          </a:xfrm>
          <a:custGeom>
            <a:avLst/>
            <a:gdLst>
              <a:gd name="connsiteX0" fmla="*/ 0 w 579120"/>
              <a:gd name="connsiteY0" fmla="*/ 0 h 944880"/>
              <a:gd name="connsiteX1" fmla="*/ 264160 w 579120"/>
              <a:gd name="connsiteY1" fmla="*/ 701040 h 944880"/>
              <a:gd name="connsiteX2" fmla="*/ 579120 w 579120"/>
              <a:gd name="connsiteY2" fmla="*/ 944880 h 944880"/>
            </a:gdLst>
            <a:ahLst/>
            <a:cxnLst>
              <a:cxn ang="0">
                <a:pos x="connsiteX0" y="connsiteY0"/>
              </a:cxn>
              <a:cxn ang="0">
                <a:pos x="connsiteX1" y="connsiteY1"/>
              </a:cxn>
              <a:cxn ang="0">
                <a:pos x="connsiteX2" y="connsiteY2"/>
              </a:cxn>
            </a:cxnLst>
            <a:rect l="l" t="t" r="r" b="b"/>
            <a:pathLst>
              <a:path w="579120" h="944880">
                <a:moveTo>
                  <a:pt x="0" y="0"/>
                </a:moveTo>
                <a:cubicBezTo>
                  <a:pt x="83820" y="271780"/>
                  <a:pt x="167640" y="543560"/>
                  <a:pt x="264160" y="701040"/>
                </a:cubicBezTo>
                <a:cubicBezTo>
                  <a:pt x="360680" y="858520"/>
                  <a:pt x="469900" y="901700"/>
                  <a:pt x="579120" y="944880"/>
                </a:cubicBezTo>
              </a:path>
            </a:pathLst>
          </a:custGeom>
          <a:noFill/>
          <a:ln>
            <a:solidFill>
              <a:srgbClr val="FFC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297125" y="2890391"/>
            <a:ext cx="1597751" cy="954107"/>
          </a:xfrm>
          <a:prstGeom prst="rect">
            <a:avLst/>
          </a:prstGeom>
          <a:noFill/>
        </p:spPr>
        <p:txBody>
          <a:bodyPr wrap="square" rtlCol="0">
            <a:spAutoFit/>
          </a:bodyPr>
          <a:lstStyle/>
          <a:p>
            <a:pPr algn="ctr"/>
            <a:r>
              <a:rPr lang="en-US" sz="2800" dirty="0" smtClean="0">
                <a:latin typeface="Winter Glisten" pitchFamily="50" charset="0"/>
              </a:rPr>
              <a:t>CASE </a:t>
            </a:r>
            <a:endParaRPr lang="en-IN" sz="2800" dirty="0">
              <a:latin typeface="Winter Glisten" pitchFamily="50" charset="0"/>
            </a:endParaRPr>
          </a:p>
          <a:p>
            <a:pPr algn="ctr"/>
            <a:r>
              <a:rPr lang="en-US" sz="2800" dirty="0" smtClean="0">
                <a:latin typeface="Winter Glisten" pitchFamily="50" charset="0"/>
              </a:rPr>
              <a:t>STUDY</a:t>
            </a:r>
            <a:endParaRPr lang="en-IN" sz="2800" dirty="0">
              <a:latin typeface="Winter Glisten" pitchFamily="50" charset="0"/>
            </a:endParaRPr>
          </a:p>
        </p:txBody>
      </p:sp>
    </p:spTree>
    <p:extLst>
      <p:ext uri="{BB962C8B-B14F-4D97-AF65-F5344CB8AC3E}">
        <p14:creationId xmlns:p14="http://schemas.microsoft.com/office/powerpoint/2010/main" val="478629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Introduction </a:t>
            </a:r>
            <a:endParaRPr lang="en-IN" b="1" dirty="0">
              <a:latin typeface="Winter Glisten" pitchFamily="50" charset="0"/>
            </a:endParaRP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Every management theory proposed before the year 2000 is dead. These theories were designed for another age, another era, another business construct, another world, another everything. They have no relevance today, except as useful concepts to consider in strategy.</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464367" y="3701288"/>
            <a:ext cx="3263265" cy="2610612"/>
          </a:xfrm>
          <a:prstGeom prst="rect">
            <a:avLst/>
          </a:prstGeom>
        </p:spPr>
      </p:pic>
    </p:spTree>
    <p:extLst>
      <p:ext uri="{BB962C8B-B14F-4D97-AF65-F5344CB8AC3E}">
        <p14:creationId xmlns:p14="http://schemas.microsoft.com/office/powerpoint/2010/main" val="331257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Key facts </a:t>
            </a:r>
            <a:endParaRPr lang="en-IN" b="1" dirty="0">
              <a:latin typeface="Winter Glisten" pitchFamily="50" charset="0"/>
            </a:endParaRPr>
          </a:p>
        </p:txBody>
      </p:sp>
      <p:sp>
        <p:nvSpPr>
          <p:cNvPr id="3" name="Content Placeholder 2"/>
          <p:cNvSpPr>
            <a:spLocks noGrp="1"/>
          </p:cNvSpPr>
          <p:nvPr>
            <p:ph idx="1"/>
          </p:nvPr>
        </p:nvSpPr>
        <p:spPr>
          <a:xfrm>
            <a:off x="838200" y="2170682"/>
            <a:ext cx="10515600" cy="4351338"/>
          </a:xfrm>
        </p:spPr>
        <p:txBody>
          <a:bodyPr>
            <a:normAutofit/>
          </a:bodyPr>
          <a:lstStyle/>
          <a:p>
            <a:pPr>
              <a:lnSpc>
                <a:spcPct val="100000"/>
              </a:lnSpc>
            </a:pPr>
            <a:r>
              <a:rPr lang="en-US" sz="2400" dirty="0" smtClean="0">
                <a:latin typeface="Arial" panose="020B0604020202020204" pitchFamily="34" charset="0"/>
                <a:cs typeface="Arial" panose="020B0604020202020204" pitchFamily="34" charset="0"/>
              </a:rPr>
              <a:t>The world is moving towards internet, digital, mobile, technological sectors.</a:t>
            </a:r>
          </a:p>
          <a:p>
            <a:pPr>
              <a:lnSpc>
                <a:spcPct val="100000"/>
              </a:lnSpc>
            </a:pPr>
            <a:r>
              <a:rPr lang="en-US" sz="2400" dirty="0">
                <a:latin typeface="Arial" panose="020B0604020202020204" pitchFamily="34" charset="0"/>
                <a:cs typeface="Arial" panose="020B0604020202020204" pitchFamily="34" charset="0"/>
              </a:rPr>
              <a:t>T</a:t>
            </a:r>
            <a:r>
              <a:rPr lang="en-US" sz="2400" dirty="0" smtClean="0">
                <a:latin typeface="Arial" panose="020B0604020202020204" pitchFamily="34" charset="0"/>
                <a:cs typeface="Arial" panose="020B0604020202020204" pitchFamily="34" charset="0"/>
              </a:rPr>
              <a:t>he current management theory is for supply chain, working condition, standardization.</a:t>
            </a:r>
          </a:p>
          <a:p>
            <a:pPr>
              <a:lnSpc>
                <a:spcPct val="100000"/>
              </a:lnSpc>
            </a:pPr>
            <a:r>
              <a:rPr lang="en-US" sz="2400" dirty="0" smtClean="0">
                <a:latin typeface="Arial" panose="020B0604020202020204" pitchFamily="34" charset="0"/>
                <a:cs typeface="Arial" panose="020B0604020202020204" pitchFamily="34" charset="0"/>
              </a:rPr>
              <a:t>Now the needs is no longer on selling product but fulfilling customers needs.</a:t>
            </a:r>
          </a:p>
          <a:p>
            <a:pPr>
              <a:lnSpc>
                <a:spcPct val="100000"/>
              </a:lnSpc>
            </a:pPr>
            <a:r>
              <a:rPr lang="en-US" sz="2400" dirty="0">
                <a:latin typeface="Arial" panose="020B0604020202020204" pitchFamily="34" charset="0"/>
                <a:cs typeface="Arial" panose="020B0604020202020204" pitchFamily="34" charset="0"/>
              </a:rPr>
              <a:t>Equally, I no longer see buyers, sellers, substitutes. I see creation, ideation, innovation.</a:t>
            </a:r>
            <a:r>
              <a:rPr lang="en-US" sz="2400" dirty="0" smtClean="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b="2608"/>
          <a:stretch/>
        </p:blipFill>
        <p:spPr>
          <a:xfrm>
            <a:off x="9886950" y="2801"/>
            <a:ext cx="2305050" cy="1929516"/>
          </a:xfrm>
          <a:prstGeom prst="rect">
            <a:avLst/>
          </a:prstGeom>
        </p:spPr>
      </p:pic>
    </p:spTree>
    <p:extLst>
      <p:ext uri="{BB962C8B-B14F-4D97-AF65-F5344CB8AC3E}">
        <p14:creationId xmlns:p14="http://schemas.microsoft.com/office/powerpoint/2010/main" val="403875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Problem identification </a:t>
            </a:r>
            <a:endParaRPr lang="en-IN" b="1" dirty="0">
              <a:latin typeface="Winter Glisten" pitchFamily="50"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Arial" panose="020B0604020202020204" pitchFamily="34" charset="0"/>
                <a:cs typeface="Arial" panose="020B0604020202020204" pitchFamily="34" charset="0"/>
              </a:rPr>
              <a:t>New generation management theory should be there.</a:t>
            </a:r>
          </a:p>
          <a:p>
            <a:pPr>
              <a:lnSpc>
                <a:spcPct val="150000"/>
              </a:lnSpc>
            </a:pPr>
            <a:r>
              <a:rPr lang="en-US" sz="2400" dirty="0" smtClean="0">
                <a:latin typeface="Arial" panose="020B0604020202020204" pitchFamily="34" charset="0"/>
                <a:cs typeface="Arial" panose="020B0604020202020204" pitchFamily="34" charset="0"/>
              </a:rPr>
              <a:t>People are stuck on buying &amp; selling instead of creating innovations.</a:t>
            </a:r>
          </a:p>
          <a:p>
            <a:pPr>
              <a:lnSpc>
                <a:spcPct val="150000"/>
              </a:lnSpc>
            </a:pPr>
            <a:r>
              <a:rPr lang="en-US" sz="2400" dirty="0" smtClean="0">
                <a:latin typeface="Arial" panose="020B0604020202020204" pitchFamily="34" charset="0"/>
                <a:cs typeface="Arial" panose="020B0604020202020204" pitchFamily="34" charset="0"/>
              </a:rPr>
              <a:t>No theory has been given for technological sector.</a:t>
            </a:r>
          </a:p>
          <a:p>
            <a:pPr marL="0" indent="0">
              <a:lnSpc>
                <a:spcPct val="150000"/>
              </a:lnSpc>
              <a:buNone/>
            </a:pP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024437" y="4289754"/>
            <a:ext cx="2143125" cy="2143125"/>
          </a:xfrm>
          <a:prstGeom prst="rect">
            <a:avLst/>
          </a:prstGeom>
        </p:spPr>
      </p:pic>
    </p:spTree>
    <p:extLst>
      <p:ext uri="{BB962C8B-B14F-4D97-AF65-F5344CB8AC3E}">
        <p14:creationId xmlns:p14="http://schemas.microsoft.com/office/powerpoint/2010/main" val="332046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Analysis </a:t>
            </a:r>
            <a:endParaRPr lang="en-IN" b="1" dirty="0">
              <a:latin typeface="Winter Glisten" pitchFamily="50"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What's changed is the pace of change. Traditional management theory doesn't work because it assumed that the "boss" digested the info about change and decided on strategy. S/he is no longer able to cope with the amount of change and can no longer do that effectively. New models are based on teams learning together, and being empowered to act on their analyses. The manager becomes a facilitator. Seems obvious, but most </a:t>
            </a:r>
            <a:r>
              <a:rPr lang="en-US" sz="2400" dirty="0" smtClean="0">
                <a:latin typeface="Arial" panose="020B0604020202020204" pitchFamily="34" charset="0"/>
                <a:cs typeface="Arial" panose="020B0604020202020204" pitchFamily="34" charset="0"/>
              </a:rPr>
              <a:t>organizations </a:t>
            </a:r>
            <a:r>
              <a:rPr lang="en-US" sz="2400" dirty="0">
                <a:latin typeface="Arial" panose="020B0604020202020204" pitchFamily="34" charset="0"/>
                <a:cs typeface="Arial" panose="020B0604020202020204" pitchFamily="34" charset="0"/>
              </a:rPr>
              <a:t>haven't yet implemented management </a:t>
            </a:r>
            <a:r>
              <a:rPr lang="en-US" sz="2400" dirty="0" smtClean="0">
                <a:latin typeface="Arial" panose="020B0604020202020204" pitchFamily="34" charset="0"/>
                <a:cs typeface="Arial" panose="020B0604020202020204" pitchFamily="34" charset="0"/>
              </a:rPr>
              <a:t>structures.</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638675" y="4740275"/>
            <a:ext cx="2914650" cy="1571625"/>
          </a:xfrm>
          <a:prstGeom prst="rect">
            <a:avLst/>
          </a:prstGeom>
        </p:spPr>
      </p:pic>
    </p:spTree>
    <p:extLst>
      <p:ext uri="{BB962C8B-B14F-4D97-AF65-F5344CB8AC3E}">
        <p14:creationId xmlns:p14="http://schemas.microsoft.com/office/powerpoint/2010/main" val="2248195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Alternate solution </a:t>
            </a:r>
            <a:endParaRPr lang="en-IN" b="1" dirty="0">
              <a:latin typeface="Winter Glisten" pitchFamily="50" charset="0"/>
            </a:endParaRPr>
          </a:p>
        </p:txBody>
      </p:sp>
      <p:sp>
        <p:nvSpPr>
          <p:cNvPr id="3" name="Content Placeholder 2"/>
          <p:cNvSpPr>
            <a:spLocks noGrp="1"/>
          </p:cNvSpPr>
          <p:nvPr>
            <p:ph idx="1"/>
          </p:nvPr>
        </p:nvSpPr>
        <p:spPr>
          <a:xfrm>
            <a:off x="838200" y="1963197"/>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It’s really all about building businesses for the digital age. </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Creating </a:t>
            </a:r>
            <a:r>
              <a:rPr lang="en-US" sz="2400" dirty="0">
                <a:latin typeface="Arial" panose="020B0604020202020204" pitchFamily="34" charset="0"/>
                <a:cs typeface="Arial" panose="020B0604020202020204" pitchFamily="34" charset="0"/>
              </a:rPr>
              <a:t>companies born on the </a:t>
            </a:r>
            <a:r>
              <a:rPr lang="en-US" sz="2400" dirty="0" smtClean="0">
                <a:latin typeface="Arial" panose="020B0604020202020204" pitchFamily="34" charset="0"/>
                <a:cs typeface="Arial" panose="020B0604020202020204" pitchFamily="34" charset="0"/>
              </a:rPr>
              <a:t>internet.</a:t>
            </a:r>
          </a:p>
          <a:p>
            <a:pPr>
              <a:lnSpc>
                <a:spcPct val="150000"/>
              </a:lnSpc>
            </a:pPr>
            <a:r>
              <a:rPr lang="en-US" sz="2400" dirty="0" smtClean="0">
                <a:latin typeface="Arial" panose="020B0604020202020204" pitchFamily="34" charset="0"/>
                <a:cs typeface="Arial" panose="020B0604020202020204" pitchFamily="34" charset="0"/>
              </a:rPr>
              <a:t>Dropping </a:t>
            </a:r>
            <a:r>
              <a:rPr lang="en-US" sz="2400" dirty="0">
                <a:latin typeface="Arial" panose="020B0604020202020204" pitchFamily="34" charset="0"/>
                <a:cs typeface="Arial" panose="020B0604020202020204" pitchFamily="34" charset="0"/>
              </a:rPr>
              <a:t>all appendages and legacy from the industrial era</a:t>
            </a:r>
            <a:r>
              <a:rPr lang="en-US" sz="2400" dirty="0" smtClean="0">
                <a:latin typeface="Arial" panose="020B0604020202020204" pitchFamily="34" charset="0"/>
                <a:cs typeface="Arial" panose="020B0604020202020204" pitchFamily="34" charset="0"/>
              </a:rPr>
              <a:t>.</a:t>
            </a:r>
          </a:p>
          <a:p>
            <a:pPr>
              <a:lnSpc>
                <a:spcPct val="150000"/>
              </a:lnSpc>
            </a:pPr>
            <a:r>
              <a:rPr lang="en-US" sz="2400" dirty="0">
                <a:latin typeface="Arial" panose="020B0604020202020204" pitchFamily="34" charset="0"/>
                <a:cs typeface="Arial" panose="020B0604020202020204" pitchFamily="34" charset="0"/>
              </a:rPr>
              <a:t>Being truly digital and zero analogue.</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srcRect l="22976" r="33741"/>
          <a:stretch/>
        </p:blipFill>
        <p:spPr>
          <a:xfrm>
            <a:off x="9855201" y="3265266"/>
            <a:ext cx="2336800" cy="3592734"/>
          </a:xfrm>
          <a:prstGeom prst="rect">
            <a:avLst/>
          </a:prstGeom>
        </p:spPr>
      </p:pic>
    </p:spTree>
    <p:extLst>
      <p:ext uri="{BB962C8B-B14F-4D97-AF65-F5344CB8AC3E}">
        <p14:creationId xmlns:p14="http://schemas.microsoft.com/office/powerpoint/2010/main" val="3406439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Conclusion </a:t>
            </a:r>
            <a:endParaRPr lang="en-IN" b="1" dirty="0">
              <a:latin typeface="Winter Glisten" pitchFamily="50" charset="0"/>
            </a:endParaRPr>
          </a:p>
        </p:txBody>
      </p:sp>
      <p:sp>
        <p:nvSpPr>
          <p:cNvPr id="3" name="Content Placeholder 2"/>
          <p:cNvSpPr>
            <a:spLocks noGrp="1"/>
          </p:cNvSpPr>
          <p:nvPr>
            <p:ph idx="1"/>
          </p:nvPr>
        </p:nvSpPr>
        <p:spPr>
          <a:xfrm>
            <a:off x="838200" y="1575459"/>
            <a:ext cx="10515600" cy="4351338"/>
          </a:xfrm>
        </p:spPr>
        <p:txBody>
          <a:bodyPr>
            <a:normAutofit/>
          </a:bodyPr>
          <a:lstStyle/>
          <a:p>
            <a:pPr>
              <a:lnSpc>
                <a:spcPct val="150000"/>
              </a:lnSpc>
            </a:pPr>
            <a:r>
              <a:rPr lang="en-US" sz="2400" dirty="0" smtClean="0">
                <a:latin typeface="Arial" panose="020B0604020202020204" pitchFamily="34" charset="0"/>
                <a:cs typeface="Arial" panose="020B0604020202020204" pitchFamily="34" charset="0"/>
              </a:rPr>
              <a:t>All the theory that we have are outdated but </a:t>
            </a:r>
            <a:r>
              <a:rPr lang="en-US" sz="2400" dirty="0">
                <a:latin typeface="Arial" panose="020B0604020202020204" pitchFamily="34" charset="0"/>
                <a:cs typeface="Arial" panose="020B0604020202020204" pitchFamily="34" charset="0"/>
              </a:rPr>
              <a:t>they still provide stable frameworks for running businesses</a:t>
            </a:r>
            <a:r>
              <a:rPr lang="en-US" sz="2400" dirty="0" smtClean="0">
                <a:latin typeface="Arial" panose="020B0604020202020204" pitchFamily="34" charset="0"/>
                <a:cs typeface="Arial" panose="020B0604020202020204" pitchFamily="34" charset="0"/>
              </a:rPr>
              <a:t>.</a:t>
            </a:r>
          </a:p>
          <a:p>
            <a:pPr>
              <a:lnSpc>
                <a:spcPct val="150000"/>
              </a:lnSpc>
            </a:pPr>
            <a:r>
              <a:rPr lang="en-US" sz="2400" dirty="0" smtClean="0">
                <a:latin typeface="Arial" panose="020B0604020202020204" pitchFamily="34" charset="0"/>
                <a:cs typeface="Arial" panose="020B0604020202020204" pitchFamily="34" charset="0"/>
              </a:rPr>
              <a:t>Now we need a creative way of problem solving.</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306728" y="3751128"/>
            <a:ext cx="3578544" cy="1985438"/>
          </a:xfrm>
          <a:prstGeom prst="rect">
            <a:avLst/>
          </a:prstGeom>
        </p:spPr>
      </p:pic>
    </p:spTree>
    <p:extLst>
      <p:ext uri="{BB962C8B-B14F-4D97-AF65-F5344CB8AC3E}">
        <p14:creationId xmlns:p14="http://schemas.microsoft.com/office/powerpoint/2010/main" val="560469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2894</TotalTime>
  <Words>306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Rockwell</vt:lpstr>
      <vt:lpstr>Winter Glisten</vt:lpstr>
      <vt:lpstr>Office Theme</vt:lpstr>
      <vt:lpstr>PowerPoint Presentation</vt:lpstr>
      <vt:lpstr>PowerPoint Presentation</vt:lpstr>
      <vt:lpstr>Introduction </vt:lpstr>
      <vt:lpstr>Key facts </vt:lpstr>
      <vt:lpstr>Problem identification </vt:lpstr>
      <vt:lpstr>Analysis </vt:lpstr>
      <vt:lpstr>Alternate solution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16</cp:revision>
  <dcterms:created xsi:type="dcterms:W3CDTF">2022-11-22T19:16:16Z</dcterms:created>
  <dcterms:modified xsi:type="dcterms:W3CDTF">2022-11-27T16:46:01Z</dcterms:modified>
</cp:coreProperties>
</file>