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3F196B-0977-41DE-A476-AD58F5C9853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219394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3F196B-0977-41DE-A476-AD58F5C9853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266211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3F196B-0977-41DE-A476-AD58F5C9853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108927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3F196B-0977-41DE-A476-AD58F5C9853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121460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3F196B-0977-41DE-A476-AD58F5C9853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33138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3F196B-0977-41DE-A476-AD58F5C9853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42768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3F196B-0977-41DE-A476-AD58F5C98533}"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419926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3F196B-0977-41DE-A476-AD58F5C98533}"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34896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F196B-0977-41DE-A476-AD58F5C98533}"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244359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F196B-0977-41DE-A476-AD58F5C9853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179067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3F196B-0977-41DE-A476-AD58F5C9853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1BEDE9-3DC3-4278-83B6-1729BC376AFB}" type="slidenum">
              <a:rPr lang="en-IN" smtClean="0"/>
              <a:t>‹#›</a:t>
            </a:fld>
            <a:endParaRPr lang="en-IN"/>
          </a:p>
        </p:txBody>
      </p:sp>
    </p:spTree>
    <p:extLst>
      <p:ext uri="{BB962C8B-B14F-4D97-AF65-F5344CB8AC3E}">
        <p14:creationId xmlns:p14="http://schemas.microsoft.com/office/powerpoint/2010/main" val="100832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3F196B-0977-41DE-A476-AD58F5C98533}" type="datetimeFigureOut">
              <a:rPr lang="en-IN" smtClean="0"/>
              <a:t>11-12-2022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BEDE9-3DC3-4278-83B6-1729BC376AFB}" type="slidenum">
              <a:rPr lang="en-IN" smtClean="0"/>
              <a:t>‹#›</a:t>
            </a:fld>
            <a:endParaRPr lang="en-IN"/>
          </a:p>
        </p:txBody>
      </p:sp>
    </p:spTree>
    <p:extLst>
      <p:ext uri="{BB962C8B-B14F-4D97-AF65-F5344CB8AC3E}">
        <p14:creationId xmlns:p14="http://schemas.microsoft.com/office/powerpoint/2010/main" val="193411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4023360" y="2415896"/>
            <a:ext cx="4163568" cy="1623873"/>
          </a:xfrm>
        </p:spPr>
        <p:txBody>
          <a:bodyPr>
            <a:normAutofit lnSpcReduction="10000"/>
          </a:bodyPr>
          <a:lstStyle/>
          <a:p>
            <a:pPr marL="0" indent="0" algn="ctr" defTabSz="914396">
              <a:buNone/>
              <a:defRPr/>
            </a:pPr>
            <a:r>
              <a:rPr lang="en-US" sz="3200" b="1" dirty="0" smtClean="0"/>
              <a:t>Case Study</a:t>
            </a:r>
          </a:p>
          <a:p>
            <a:pPr marL="0" indent="0" algn="ctr" defTabSz="914396">
              <a:buNone/>
              <a:defRPr/>
            </a:pPr>
            <a:r>
              <a:rPr lang="en-US" sz="3200" b="1" dirty="0" smtClean="0"/>
              <a:t>Hybrid theory </a:t>
            </a:r>
            <a:r>
              <a:rPr lang="en-US" sz="3200" b="1" dirty="0" smtClean="0">
                <a:solidFill>
                  <a:schemeClr val="tx1"/>
                </a:solidFill>
              </a:rPr>
              <a:t> </a:t>
            </a:r>
            <a:endParaRPr lang="en-IN" sz="3200" b="1" dirty="0">
              <a:solidFill>
                <a:schemeClr val="tx1"/>
              </a:solidFill>
            </a:endParaRPr>
          </a:p>
          <a:p>
            <a:pPr marL="0" indent="0" algn="ctr" defTabSz="914396">
              <a:buNone/>
              <a:defRPr/>
            </a:pPr>
            <a:r>
              <a:rPr lang="en-IN" sz="3200" b="1" dirty="0">
                <a:solidFill>
                  <a:schemeClr val="tx1"/>
                </a:solidFill>
              </a:rPr>
              <a:t>BBA 1</a:t>
            </a:r>
            <a:r>
              <a:rPr lang="en-IN" sz="3200" b="1" baseline="30000" dirty="0">
                <a:solidFill>
                  <a:schemeClr val="tx1"/>
                </a:solidFill>
              </a:rPr>
              <a:t>st</a:t>
            </a:r>
            <a:r>
              <a:rPr lang="en-IN" sz="3200" b="1" dirty="0">
                <a:solidFill>
                  <a:schemeClr val="tx1"/>
                </a:solidFill>
              </a:rPr>
              <a:t> SEM (2022-23)</a:t>
            </a:r>
          </a:p>
          <a:p>
            <a:pPr marL="0" indent="0" defTabSz="914396">
              <a:buNone/>
              <a:defRPr/>
            </a:pPr>
            <a:endParaRPr lang="en-IN" sz="2000" b="1" dirty="0">
              <a:solidFill>
                <a:schemeClr val="tx1"/>
              </a:solidFill>
            </a:endParaRPr>
          </a:p>
        </p:txBody>
      </p:sp>
      <p:sp>
        <p:nvSpPr>
          <p:cNvPr id="4100" name="TextBox 6"/>
          <p:cNvSpPr txBox="1">
            <a:spLocks noChangeArrowheads="1"/>
          </p:cNvSpPr>
          <p:nvPr/>
        </p:nvSpPr>
        <p:spPr bwMode="auto">
          <a:xfrm>
            <a:off x="1077404" y="4879859"/>
            <a:ext cx="2379085" cy="101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IN" altLang="en-US" sz="2182" b="1" u="sng" dirty="0"/>
              <a:t>Submitted </a:t>
            </a:r>
            <a:r>
              <a:rPr lang="en-IN" altLang="en-US" sz="2182" b="1" u="sng" dirty="0" smtClean="0"/>
              <a:t>By-</a:t>
            </a:r>
            <a:endParaRPr lang="en-US" altLang="en-US" sz="1909" dirty="0"/>
          </a:p>
          <a:p>
            <a:pPr eaLnBrk="1" hangingPunct="1"/>
            <a:r>
              <a:rPr lang="en-US" altLang="en-US" sz="1909" dirty="0"/>
              <a:t>Shankh </a:t>
            </a:r>
            <a:r>
              <a:rPr lang="en-US" altLang="en-US" sz="1909" dirty="0" smtClean="0"/>
              <a:t>Bansal</a:t>
            </a:r>
          </a:p>
          <a:p>
            <a:pPr eaLnBrk="1" hangingPunct="1"/>
            <a:r>
              <a:rPr lang="en-US" altLang="en-US" sz="1909" dirty="0" smtClean="0"/>
              <a:t>AU22C1013</a:t>
            </a:r>
            <a:endParaRPr lang="en-US" altLang="en-US" sz="1909" dirty="0"/>
          </a:p>
        </p:txBody>
      </p:sp>
      <p:sp>
        <p:nvSpPr>
          <p:cNvPr id="4101" name="TextBox 8"/>
          <p:cNvSpPr txBox="1">
            <a:spLocks noChangeArrowheads="1"/>
          </p:cNvSpPr>
          <p:nvPr/>
        </p:nvSpPr>
        <p:spPr bwMode="auto">
          <a:xfrm>
            <a:off x="8254097" y="4879859"/>
            <a:ext cx="2379085"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ts val="2618"/>
              </a:lnSpc>
            </a:pPr>
            <a:r>
              <a:rPr lang="en-US" altLang="en-US" sz="2182" b="1" u="sng" dirty="0"/>
              <a:t>Submitted To- </a:t>
            </a:r>
          </a:p>
          <a:p>
            <a:pPr eaLnBrk="1" hangingPunct="1">
              <a:lnSpc>
                <a:spcPts val="2618"/>
              </a:lnSpc>
            </a:pPr>
            <a:r>
              <a:rPr lang="en-US" altLang="en-US" sz="1909" dirty="0" smtClean="0"/>
              <a:t>Dr. Meenal </a:t>
            </a:r>
            <a:r>
              <a:rPr lang="en-US" altLang="en-US" sz="1909" dirty="0"/>
              <a:t>S</a:t>
            </a:r>
            <a:r>
              <a:rPr lang="en-US" altLang="en-US" sz="1909" dirty="0" smtClean="0"/>
              <a:t>harma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67360" y="0"/>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154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Winter Glisten" pitchFamily="50" charset="0"/>
              </a:rPr>
              <a:t>Requirements for </a:t>
            </a:r>
            <a:r>
              <a:rPr lang="en-IN" b="1" dirty="0">
                <a:latin typeface="Winter Glisten" pitchFamily="50" charset="0"/>
              </a:rPr>
              <a:t>S</a:t>
            </a:r>
            <a:r>
              <a:rPr lang="en-IN" b="1" dirty="0" smtClean="0">
                <a:latin typeface="Winter Glisten" pitchFamily="50" charset="0"/>
              </a:rPr>
              <a:t>uccessful </a:t>
            </a:r>
            <a:r>
              <a:rPr lang="en-IN" b="1" dirty="0">
                <a:latin typeface="Winter Glisten" pitchFamily="50" charset="0"/>
              </a:rPr>
              <a:t>H</a:t>
            </a:r>
            <a:r>
              <a:rPr lang="en-IN" b="1" dirty="0" smtClean="0">
                <a:latin typeface="Winter Glisten" pitchFamily="50" charset="0"/>
              </a:rPr>
              <a:t>ybrid Model</a:t>
            </a:r>
            <a:endParaRPr lang="en-IN" b="1" dirty="0">
              <a:latin typeface="Winter Glisten" pitchFamily="50" charset="0"/>
            </a:endParaRPr>
          </a:p>
        </p:txBody>
      </p:sp>
      <p:sp>
        <p:nvSpPr>
          <p:cNvPr id="3" name="Content Placeholder 2"/>
          <p:cNvSpPr>
            <a:spLocks noGrp="1"/>
          </p:cNvSpPr>
          <p:nvPr>
            <p:ph idx="1"/>
          </p:nvPr>
        </p:nvSpPr>
        <p:spPr>
          <a:xfrm>
            <a:off x="838200" y="1953641"/>
            <a:ext cx="10515600" cy="4351338"/>
          </a:xfrm>
        </p:spPr>
        <p:txBody>
          <a:bodyPr>
            <a:normAutofit/>
          </a:bodyPr>
          <a:lstStyle/>
          <a:p>
            <a:r>
              <a:rPr lang="en-IN" sz="2400" dirty="0" smtClean="0"/>
              <a:t>Empathy </a:t>
            </a:r>
          </a:p>
          <a:p>
            <a:r>
              <a:rPr lang="en-IN" sz="2400" dirty="0" smtClean="0"/>
              <a:t>Collaboration </a:t>
            </a:r>
          </a:p>
          <a:p>
            <a:r>
              <a:rPr lang="en-IN" sz="2400" dirty="0" smtClean="0"/>
              <a:t>Change management </a:t>
            </a:r>
            <a:endParaRPr lang="en-IN" sz="2400" dirty="0"/>
          </a:p>
          <a:p>
            <a:r>
              <a:rPr lang="en-IN" sz="2400" dirty="0" smtClean="0"/>
              <a:t>Communication with employees</a:t>
            </a:r>
          </a:p>
          <a:p>
            <a:r>
              <a:rPr lang="en-IN" sz="2400" dirty="0" smtClean="0"/>
              <a:t>Connection between remote &amp; hybrid employee.</a:t>
            </a:r>
            <a:endParaRPr lang="en-IN" sz="2400" dirty="0"/>
          </a:p>
        </p:txBody>
      </p:sp>
      <p:pic>
        <p:nvPicPr>
          <p:cNvPr id="4" name="Picture 3"/>
          <p:cNvPicPr>
            <a:picLocks noChangeAspect="1"/>
          </p:cNvPicPr>
          <p:nvPr/>
        </p:nvPicPr>
        <p:blipFill>
          <a:blip r:embed="rId2"/>
          <a:stretch>
            <a:fillRect/>
          </a:stretch>
        </p:blipFill>
        <p:spPr>
          <a:xfrm>
            <a:off x="0" y="4562857"/>
            <a:ext cx="2295144" cy="2295144"/>
          </a:xfrm>
          <a:prstGeom prst="rect">
            <a:avLst/>
          </a:prstGeom>
        </p:spPr>
      </p:pic>
      <p:pic>
        <p:nvPicPr>
          <p:cNvPr id="5" name="Picture 4"/>
          <p:cNvPicPr>
            <a:picLocks noChangeAspect="1"/>
          </p:cNvPicPr>
          <p:nvPr/>
        </p:nvPicPr>
        <p:blipFill>
          <a:blip r:embed="rId3"/>
          <a:stretch>
            <a:fillRect/>
          </a:stretch>
        </p:blipFill>
        <p:spPr>
          <a:xfrm>
            <a:off x="10149840" y="2629684"/>
            <a:ext cx="2042160" cy="4228318"/>
          </a:xfrm>
          <a:prstGeom prst="rect">
            <a:avLst/>
          </a:prstGeom>
        </p:spPr>
      </p:pic>
    </p:spTree>
    <p:extLst>
      <p:ext uri="{BB962C8B-B14F-4D97-AF65-F5344CB8AC3E}">
        <p14:creationId xmlns:p14="http://schemas.microsoft.com/office/powerpoint/2010/main" val="3252076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Conclusion </a:t>
            </a:r>
            <a:endParaRPr lang="en-IN" sz="6000" b="1" dirty="0">
              <a:latin typeface="Winter Glisten" pitchFamily="50" charset="0"/>
            </a:endParaRPr>
          </a:p>
        </p:txBody>
      </p:sp>
      <p:sp>
        <p:nvSpPr>
          <p:cNvPr id="3" name="Content Placeholder 2"/>
          <p:cNvSpPr>
            <a:spLocks noGrp="1"/>
          </p:cNvSpPr>
          <p:nvPr>
            <p:ph idx="1"/>
          </p:nvPr>
        </p:nvSpPr>
        <p:spPr/>
        <p:txBody>
          <a:bodyPr>
            <a:normAutofit/>
          </a:bodyPr>
          <a:lstStyle/>
          <a:p>
            <a:pPr algn="ctr"/>
            <a:r>
              <a:rPr lang="en-US" sz="2400" dirty="0"/>
              <a:t>The hybrid work model might be an undeniable arrangement for many organizations in the future. But now that you have a clearer picture of the benefits of the hybrid work model, think about what works best for your organization’s unique circumstances and </a:t>
            </a:r>
            <a:r>
              <a:rPr lang="en-US" sz="2400" dirty="0" smtClean="0"/>
              <a:t>employees.</a:t>
            </a:r>
            <a:endParaRPr lang="en-IN" sz="2400" dirty="0"/>
          </a:p>
        </p:txBody>
      </p:sp>
      <p:pic>
        <p:nvPicPr>
          <p:cNvPr id="4" name="Picture 3"/>
          <p:cNvPicPr>
            <a:picLocks noChangeAspect="1"/>
          </p:cNvPicPr>
          <p:nvPr/>
        </p:nvPicPr>
        <p:blipFill>
          <a:blip r:embed="rId2"/>
          <a:stretch>
            <a:fillRect/>
          </a:stretch>
        </p:blipFill>
        <p:spPr>
          <a:xfrm>
            <a:off x="4429411" y="3427285"/>
            <a:ext cx="3333179" cy="3333179"/>
          </a:xfrm>
          <a:prstGeom prst="rect">
            <a:avLst/>
          </a:prstGeom>
        </p:spPr>
      </p:pic>
    </p:spTree>
    <p:extLst>
      <p:ext uri="{BB962C8B-B14F-4D97-AF65-F5344CB8AC3E}">
        <p14:creationId xmlns:p14="http://schemas.microsoft.com/office/powerpoint/2010/main" val="2053976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a:latin typeface="Winter Glisten" pitchFamily="50" charset="0"/>
              </a:rPr>
              <a:t>H</a:t>
            </a:r>
            <a:r>
              <a:rPr lang="en-IN" sz="6000" b="1" dirty="0" smtClean="0">
                <a:latin typeface="Winter Glisten" pitchFamily="50" charset="0"/>
              </a:rPr>
              <a:t>ybrid </a:t>
            </a:r>
            <a:r>
              <a:rPr lang="en-IN" sz="6000" b="1" dirty="0">
                <a:latin typeface="Winter Glisten" pitchFamily="50" charset="0"/>
              </a:rPr>
              <a:t>W</a:t>
            </a:r>
            <a:r>
              <a:rPr lang="en-IN" sz="6000" b="1" dirty="0" smtClean="0">
                <a:latin typeface="Winter Glisten" pitchFamily="50" charset="0"/>
              </a:rPr>
              <a:t>orking </a:t>
            </a:r>
            <a:r>
              <a:rPr lang="en-IN" sz="6000" b="1" dirty="0">
                <a:latin typeface="Winter Glisten" pitchFamily="50" charset="0"/>
              </a:rPr>
              <a:t>M</a:t>
            </a:r>
            <a:r>
              <a:rPr lang="en-IN" sz="6000" b="1" dirty="0" smtClean="0">
                <a:latin typeface="Winter Glisten" pitchFamily="50" charset="0"/>
              </a:rPr>
              <a:t>odel?</a:t>
            </a:r>
            <a:endParaRPr lang="en-IN" sz="6000" b="1" dirty="0">
              <a:latin typeface="Winter Glisten" pitchFamily="50" charset="0"/>
            </a:endParaRPr>
          </a:p>
        </p:txBody>
      </p:sp>
      <p:sp>
        <p:nvSpPr>
          <p:cNvPr id="3" name="Content Placeholder 2"/>
          <p:cNvSpPr>
            <a:spLocks noGrp="1"/>
          </p:cNvSpPr>
          <p:nvPr>
            <p:ph idx="1"/>
          </p:nvPr>
        </p:nvSpPr>
        <p:spPr/>
        <p:txBody>
          <a:bodyPr>
            <a:normAutofit/>
          </a:bodyPr>
          <a:lstStyle/>
          <a:p>
            <a:r>
              <a:rPr lang="en-US" sz="2400" dirty="0"/>
              <a:t>The hybrid work model is a business model that combines a mixture of both remote and office work</a:t>
            </a:r>
            <a:r>
              <a:rPr lang="en-US" sz="2400" dirty="0" smtClean="0"/>
              <a:t>.</a:t>
            </a:r>
          </a:p>
          <a:p>
            <a:r>
              <a:rPr lang="en-US" sz="2400" dirty="0" smtClean="0"/>
              <a:t>It </a:t>
            </a:r>
            <a:r>
              <a:rPr lang="en-US" sz="2400" dirty="0"/>
              <a:t>creates a flexible work schedule</a:t>
            </a:r>
            <a:r>
              <a:rPr lang="en-US" sz="2400" dirty="0" smtClean="0"/>
              <a:t>.</a:t>
            </a:r>
          </a:p>
          <a:p>
            <a:r>
              <a:rPr lang="en-US" sz="2400" dirty="0"/>
              <a:t>Employees have the freedom to divide their time between working at home and coming into a physical office. </a:t>
            </a:r>
            <a:endParaRPr lang="en-US" sz="2400" dirty="0" smtClean="0"/>
          </a:p>
          <a:p>
            <a:endParaRPr lang="en-US" sz="2400" dirty="0" smtClean="0"/>
          </a:p>
          <a:p>
            <a:endParaRPr lang="en-IN" sz="2400" dirty="0"/>
          </a:p>
        </p:txBody>
      </p:sp>
      <p:pic>
        <p:nvPicPr>
          <p:cNvPr id="4" name="Picture 3"/>
          <p:cNvPicPr>
            <a:picLocks noChangeAspect="1"/>
          </p:cNvPicPr>
          <p:nvPr/>
        </p:nvPicPr>
        <p:blipFill>
          <a:blip r:embed="rId2"/>
          <a:stretch>
            <a:fillRect/>
          </a:stretch>
        </p:blipFill>
        <p:spPr>
          <a:xfrm>
            <a:off x="3648456" y="3864356"/>
            <a:ext cx="4895088" cy="2447544"/>
          </a:xfrm>
          <a:prstGeom prst="rect">
            <a:avLst/>
          </a:prstGeom>
        </p:spPr>
      </p:pic>
    </p:spTree>
    <p:extLst>
      <p:ext uri="{BB962C8B-B14F-4D97-AF65-F5344CB8AC3E}">
        <p14:creationId xmlns:p14="http://schemas.microsoft.com/office/powerpoint/2010/main" val="619131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Winter Glisten" pitchFamily="50" charset="0"/>
              </a:rPr>
              <a:t>The Difference Between Hybrid and Remote Work </a:t>
            </a:r>
            <a:br>
              <a:rPr lang="en-US" sz="3600" b="1" dirty="0">
                <a:latin typeface="Winter Glisten" pitchFamily="50" charset="0"/>
              </a:rPr>
            </a:br>
            <a:endParaRPr lang="en-IN" sz="3600" dirty="0">
              <a:latin typeface="Winter Glisten" pitchFamily="50" charset="0"/>
            </a:endParaRPr>
          </a:p>
        </p:txBody>
      </p:sp>
      <p:sp>
        <p:nvSpPr>
          <p:cNvPr id="3" name="Content Placeholder 2"/>
          <p:cNvSpPr>
            <a:spLocks noGrp="1"/>
          </p:cNvSpPr>
          <p:nvPr>
            <p:ph idx="1"/>
          </p:nvPr>
        </p:nvSpPr>
        <p:spPr/>
        <p:txBody>
          <a:bodyPr/>
          <a:lstStyle/>
          <a:p>
            <a:pPr marL="0" indent="0" algn="ctr">
              <a:buNone/>
            </a:pPr>
            <a:r>
              <a:rPr lang="en-US" dirty="0"/>
              <a:t>The hybrid workplace model combines employees who work from the company office with employees who work from home. Here’s how the two work models differ from each other</a:t>
            </a:r>
            <a:endParaRPr lang="en-IN" dirty="0"/>
          </a:p>
        </p:txBody>
      </p:sp>
      <p:pic>
        <p:nvPicPr>
          <p:cNvPr id="5" name="Picture 4"/>
          <p:cNvPicPr>
            <a:picLocks noChangeAspect="1"/>
          </p:cNvPicPr>
          <p:nvPr/>
        </p:nvPicPr>
        <p:blipFill>
          <a:blip r:embed="rId2"/>
          <a:stretch>
            <a:fillRect/>
          </a:stretch>
        </p:blipFill>
        <p:spPr>
          <a:xfrm>
            <a:off x="3377184" y="3331269"/>
            <a:ext cx="5437632" cy="2845694"/>
          </a:xfrm>
          <a:prstGeom prst="rect">
            <a:avLst/>
          </a:prstGeom>
        </p:spPr>
      </p:pic>
    </p:spTree>
    <p:extLst>
      <p:ext uri="{BB962C8B-B14F-4D97-AF65-F5344CB8AC3E}">
        <p14:creationId xmlns:p14="http://schemas.microsoft.com/office/powerpoint/2010/main" val="2321539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IN" sz="6000" b="1" dirty="0">
                <a:latin typeface="Winter Glisten" pitchFamily="50" charset="0"/>
              </a:rPr>
              <a:t>Work </a:t>
            </a:r>
            <a:r>
              <a:rPr lang="en-IN" sz="6000" b="1" dirty="0" smtClean="0">
                <a:latin typeface="Winter Glisten" pitchFamily="50" charset="0"/>
              </a:rPr>
              <a:t>Environment</a:t>
            </a:r>
            <a:endParaRPr lang="en-IN" sz="6000" dirty="0">
              <a:latin typeface="Winter Glisten" pitchFamily="50" charset="0"/>
            </a:endParaRPr>
          </a:p>
        </p:txBody>
      </p:sp>
      <p:sp>
        <p:nvSpPr>
          <p:cNvPr id="6" name="Text Placeholder 5"/>
          <p:cNvSpPr>
            <a:spLocks noGrp="1"/>
          </p:cNvSpPr>
          <p:nvPr>
            <p:ph type="body" idx="1"/>
          </p:nvPr>
        </p:nvSpPr>
        <p:spPr/>
        <p:txBody>
          <a:bodyPr/>
          <a:lstStyle/>
          <a:p>
            <a:pPr algn="ctr"/>
            <a:r>
              <a:rPr lang="en-IN" dirty="0" smtClean="0"/>
              <a:t>Hybrid</a:t>
            </a:r>
          </a:p>
        </p:txBody>
      </p:sp>
      <p:sp>
        <p:nvSpPr>
          <p:cNvPr id="7" name="Content Placeholder 6"/>
          <p:cNvSpPr>
            <a:spLocks noGrp="1"/>
          </p:cNvSpPr>
          <p:nvPr>
            <p:ph sz="half" idx="2"/>
          </p:nvPr>
        </p:nvSpPr>
        <p:spPr/>
        <p:txBody>
          <a:bodyPr>
            <a:normAutofit/>
          </a:bodyPr>
          <a:lstStyle/>
          <a:p>
            <a:pPr marL="0" indent="0" algn="ctr">
              <a:buNone/>
            </a:pPr>
            <a:endParaRPr lang="en-US" sz="2400" dirty="0" smtClean="0"/>
          </a:p>
          <a:p>
            <a:pPr marL="0" indent="0" algn="ctr">
              <a:buNone/>
            </a:pPr>
            <a:r>
              <a:rPr lang="en-US" sz="2400" dirty="0" smtClean="0"/>
              <a:t>Being </a:t>
            </a:r>
            <a:r>
              <a:rPr lang="en-US" sz="2400" dirty="0"/>
              <a:t>more flexible, employees can choose whether they want to work remotely or in an office environment in a hybrid team.</a:t>
            </a:r>
            <a:endParaRPr lang="en-IN" sz="2400" dirty="0"/>
          </a:p>
        </p:txBody>
      </p:sp>
      <p:sp>
        <p:nvSpPr>
          <p:cNvPr id="8" name="Text Placeholder 7"/>
          <p:cNvSpPr>
            <a:spLocks noGrp="1"/>
          </p:cNvSpPr>
          <p:nvPr>
            <p:ph type="body" sz="quarter" idx="3"/>
          </p:nvPr>
        </p:nvSpPr>
        <p:spPr/>
        <p:txBody>
          <a:bodyPr/>
          <a:lstStyle/>
          <a:p>
            <a:pPr algn="ctr"/>
            <a:r>
              <a:rPr lang="en-IN" dirty="0" smtClean="0"/>
              <a:t>Remote</a:t>
            </a:r>
            <a:endParaRPr lang="en-IN" dirty="0"/>
          </a:p>
        </p:txBody>
      </p:sp>
      <p:sp>
        <p:nvSpPr>
          <p:cNvPr id="9" name="Content Placeholder 8"/>
          <p:cNvSpPr>
            <a:spLocks noGrp="1"/>
          </p:cNvSpPr>
          <p:nvPr>
            <p:ph sz="quarter" idx="4"/>
          </p:nvPr>
        </p:nvSpPr>
        <p:spPr/>
        <p:txBody>
          <a:bodyPr>
            <a:normAutofit/>
          </a:bodyPr>
          <a:lstStyle/>
          <a:p>
            <a:pPr marL="0" indent="0" algn="ctr">
              <a:buNone/>
            </a:pPr>
            <a:endParaRPr lang="en-US" sz="2400" dirty="0" smtClean="0"/>
          </a:p>
          <a:p>
            <a:pPr marL="0" indent="0" algn="ctr">
              <a:buNone/>
            </a:pPr>
            <a:r>
              <a:rPr lang="en-US" sz="2400" dirty="0" smtClean="0"/>
              <a:t>In </a:t>
            </a:r>
            <a:r>
              <a:rPr lang="en-US" sz="2400" dirty="0"/>
              <a:t>a remote organization, all professionals invariably work outside of a conventional office environment. </a:t>
            </a:r>
            <a:endParaRPr lang="en-IN" sz="2400" dirty="0"/>
          </a:p>
        </p:txBody>
      </p:sp>
      <p:pic>
        <p:nvPicPr>
          <p:cNvPr id="2" name="Picture 1"/>
          <p:cNvPicPr>
            <a:picLocks noChangeAspect="1"/>
          </p:cNvPicPr>
          <p:nvPr/>
        </p:nvPicPr>
        <p:blipFill>
          <a:blip r:embed="rId2"/>
          <a:stretch>
            <a:fillRect/>
          </a:stretch>
        </p:blipFill>
        <p:spPr>
          <a:xfrm>
            <a:off x="2108993" y="4514278"/>
            <a:ext cx="2619375" cy="1743075"/>
          </a:xfrm>
          <a:prstGeom prst="rect">
            <a:avLst/>
          </a:prstGeom>
        </p:spPr>
      </p:pic>
      <p:pic>
        <p:nvPicPr>
          <p:cNvPr id="3" name="Picture 2"/>
          <p:cNvPicPr>
            <a:picLocks noChangeAspect="1"/>
          </p:cNvPicPr>
          <p:nvPr/>
        </p:nvPicPr>
        <p:blipFill>
          <a:blip r:embed="rId3"/>
          <a:stretch>
            <a:fillRect/>
          </a:stretch>
        </p:blipFill>
        <p:spPr>
          <a:xfrm>
            <a:off x="7454106" y="4514278"/>
            <a:ext cx="2619375" cy="1743075"/>
          </a:xfrm>
          <a:prstGeom prst="rect">
            <a:avLst/>
          </a:prstGeom>
        </p:spPr>
      </p:pic>
    </p:spTree>
    <p:extLst>
      <p:ext uri="{BB962C8B-B14F-4D97-AF65-F5344CB8AC3E}">
        <p14:creationId xmlns:p14="http://schemas.microsoft.com/office/powerpoint/2010/main" val="1758723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sz="6000" b="1" dirty="0">
                <a:latin typeface="Winter Glisten" pitchFamily="50" charset="0"/>
              </a:rPr>
              <a:t>Productivity</a:t>
            </a:r>
          </a:p>
        </p:txBody>
      </p:sp>
      <p:sp>
        <p:nvSpPr>
          <p:cNvPr id="3" name="Text Placeholder 2"/>
          <p:cNvSpPr>
            <a:spLocks noGrp="1"/>
          </p:cNvSpPr>
          <p:nvPr>
            <p:ph type="body" idx="1"/>
          </p:nvPr>
        </p:nvSpPr>
        <p:spPr/>
        <p:txBody>
          <a:bodyPr/>
          <a:lstStyle/>
          <a:p>
            <a:pPr algn="ctr"/>
            <a:r>
              <a:rPr lang="en-IN" dirty="0" smtClean="0"/>
              <a:t>Hybrid</a:t>
            </a:r>
          </a:p>
        </p:txBody>
      </p:sp>
      <p:sp>
        <p:nvSpPr>
          <p:cNvPr id="4" name="Content Placeholder 3"/>
          <p:cNvSpPr>
            <a:spLocks noGrp="1"/>
          </p:cNvSpPr>
          <p:nvPr>
            <p:ph sz="half" idx="2"/>
          </p:nvPr>
        </p:nvSpPr>
        <p:spPr/>
        <p:txBody>
          <a:bodyPr>
            <a:normAutofit/>
          </a:bodyPr>
          <a:lstStyle/>
          <a:p>
            <a:pPr marL="0" indent="0" algn="ctr">
              <a:buNone/>
            </a:pPr>
            <a:endParaRPr lang="en-US" sz="2400" dirty="0" smtClean="0"/>
          </a:p>
          <a:p>
            <a:pPr marL="0" indent="0" algn="ctr">
              <a:buNone/>
            </a:pPr>
            <a:r>
              <a:rPr lang="en-US" sz="2400" dirty="0" smtClean="0"/>
              <a:t>In </a:t>
            </a:r>
            <a:r>
              <a:rPr lang="en-US" sz="2400" dirty="0"/>
              <a:t>the hybrid approach, choosing the work environment significantly improves employee productivity.</a:t>
            </a:r>
            <a:endParaRPr lang="en-IN" sz="2400" dirty="0"/>
          </a:p>
        </p:txBody>
      </p:sp>
      <p:sp>
        <p:nvSpPr>
          <p:cNvPr id="5" name="Text Placeholder 4"/>
          <p:cNvSpPr>
            <a:spLocks noGrp="1"/>
          </p:cNvSpPr>
          <p:nvPr>
            <p:ph type="body" sz="quarter" idx="3"/>
          </p:nvPr>
        </p:nvSpPr>
        <p:spPr/>
        <p:txBody>
          <a:bodyPr/>
          <a:lstStyle/>
          <a:p>
            <a:pPr algn="ctr"/>
            <a:r>
              <a:rPr lang="en-IN" dirty="0" smtClean="0"/>
              <a:t>Remote</a:t>
            </a:r>
            <a:endParaRPr lang="en-IN" dirty="0"/>
          </a:p>
        </p:txBody>
      </p:sp>
      <p:sp>
        <p:nvSpPr>
          <p:cNvPr id="6" name="Content Placeholder 5"/>
          <p:cNvSpPr>
            <a:spLocks noGrp="1"/>
          </p:cNvSpPr>
          <p:nvPr>
            <p:ph sz="quarter" idx="4"/>
          </p:nvPr>
        </p:nvSpPr>
        <p:spPr/>
        <p:txBody>
          <a:bodyPr>
            <a:normAutofit/>
          </a:bodyPr>
          <a:lstStyle/>
          <a:p>
            <a:pPr marL="0" indent="0" algn="ctr">
              <a:buNone/>
            </a:pPr>
            <a:endParaRPr lang="en-US" sz="2400" dirty="0" smtClean="0"/>
          </a:p>
          <a:p>
            <a:pPr marL="0" indent="0" algn="ctr">
              <a:buNone/>
            </a:pPr>
            <a:r>
              <a:rPr lang="en-US" sz="2400" dirty="0" smtClean="0"/>
              <a:t>Only </a:t>
            </a:r>
            <a:r>
              <a:rPr lang="en-US" sz="2400" dirty="0"/>
              <a:t>those employees who can adapt well to remote working can have better productivity. And not everyone can perform well at their home office as they would have in an actual office. </a:t>
            </a:r>
            <a:endParaRPr lang="en-IN" sz="2400" dirty="0"/>
          </a:p>
        </p:txBody>
      </p:sp>
      <p:pic>
        <p:nvPicPr>
          <p:cNvPr id="7" name="Picture 6"/>
          <p:cNvPicPr>
            <a:picLocks noChangeAspect="1"/>
          </p:cNvPicPr>
          <p:nvPr/>
        </p:nvPicPr>
        <p:blipFill>
          <a:blip r:embed="rId2"/>
          <a:stretch>
            <a:fillRect/>
          </a:stretch>
        </p:blipFill>
        <p:spPr>
          <a:xfrm>
            <a:off x="7315994" y="4796409"/>
            <a:ext cx="2895600" cy="1581150"/>
          </a:xfrm>
          <a:prstGeom prst="rect">
            <a:avLst/>
          </a:prstGeom>
        </p:spPr>
      </p:pic>
      <p:pic>
        <p:nvPicPr>
          <p:cNvPr id="8" name="Picture 7"/>
          <p:cNvPicPr>
            <a:picLocks noChangeAspect="1"/>
          </p:cNvPicPr>
          <p:nvPr/>
        </p:nvPicPr>
        <p:blipFill>
          <a:blip r:embed="rId3"/>
          <a:stretch>
            <a:fillRect/>
          </a:stretch>
        </p:blipFill>
        <p:spPr>
          <a:xfrm>
            <a:off x="1776038" y="4796409"/>
            <a:ext cx="3152356" cy="1581150"/>
          </a:xfrm>
          <a:prstGeom prst="rect">
            <a:avLst/>
          </a:prstGeom>
        </p:spPr>
      </p:pic>
    </p:spTree>
    <p:extLst>
      <p:ext uri="{BB962C8B-B14F-4D97-AF65-F5344CB8AC3E}">
        <p14:creationId xmlns:p14="http://schemas.microsoft.com/office/powerpoint/2010/main" val="446160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sz="6000" b="1" dirty="0">
                <a:latin typeface="Winter Glisten" pitchFamily="50" charset="0"/>
              </a:rPr>
              <a:t>Communication</a:t>
            </a:r>
          </a:p>
        </p:txBody>
      </p:sp>
      <p:sp>
        <p:nvSpPr>
          <p:cNvPr id="3" name="Text Placeholder 2"/>
          <p:cNvSpPr>
            <a:spLocks noGrp="1"/>
          </p:cNvSpPr>
          <p:nvPr>
            <p:ph type="body" idx="1"/>
          </p:nvPr>
        </p:nvSpPr>
        <p:spPr/>
        <p:txBody>
          <a:bodyPr/>
          <a:lstStyle/>
          <a:p>
            <a:pPr algn="ctr"/>
            <a:r>
              <a:rPr lang="en-IN" dirty="0" smtClean="0"/>
              <a:t>Hybrid</a:t>
            </a:r>
          </a:p>
        </p:txBody>
      </p:sp>
      <p:sp>
        <p:nvSpPr>
          <p:cNvPr id="4" name="Content Placeholder 3"/>
          <p:cNvSpPr>
            <a:spLocks noGrp="1"/>
          </p:cNvSpPr>
          <p:nvPr>
            <p:ph sz="half" idx="2"/>
          </p:nvPr>
        </p:nvSpPr>
        <p:spPr/>
        <p:txBody>
          <a:bodyPr>
            <a:normAutofit/>
          </a:bodyPr>
          <a:lstStyle/>
          <a:p>
            <a:pPr marL="0" indent="0" algn="ctr">
              <a:buNone/>
            </a:pPr>
            <a:endParaRPr lang="en-US" sz="2400" dirty="0" smtClean="0"/>
          </a:p>
          <a:p>
            <a:pPr marL="0" indent="0" algn="ctr">
              <a:buNone/>
            </a:pPr>
            <a:r>
              <a:rPr lang="en-US" sz="2400" dirty="0" smtClean="0"/>
              <a:t>A </a:t>
            </a:r>
            <a:r>
              <a:rPr lang="en-US" sz="2400" dirty="0"/>
              <a:t>hybrid company needs to create policies ensuring all information is passed uniformly to the in-office and remote teams. </a:t>
            </a:r>
            <a:endParaRPr lang="en-IN" sz="2400" dirty="0"/>
          </a:p>
        </p:txBody>
      </p:sp>
      <p:sp>
        <p:nvSpPr>
          <p:cNvPr id="5" name="Text Placeholder 4"/>
          <p:cNvSpPr>
            <a:spLocks noGrp="1"/>
          </p:cNvSpPr>
          <p:nvPr>
            <p:ph type="body" sz="quarter" idx="3"/>
          </p:nvPr>
        </p:nvSpPr>
        <p:spPr/>
        <p:txBody>
          <a:bodyPr/>
          <a:lstStyle/>
          <a:p>
            <a:pPr algn="ctr"/>
            <a:r>
              <a:rPr lang="en-IN" dirty="0" smtClean="0"/>
              <a:t>Remote</a:t>
            </a:r>
            <a:endParaRPr lang="en-IN" dirty="0"/>
          </a:p>
        </p:txBody>
      </p:sp>
      <p:sp>
        <p:nvSpPr>
          <p:cNvPr id="6" name="Content Placeholder 5"/>
          <p:cNvSpPr>
            <a:spLocks noGrp="1"/>
          </p:cNvSpPr>
          <p:nvPr>
            <p:ph sz="quarter" idx="4"/>
          </p:nvPr>
        </p:nvSpPr>
        <p:spPr/>
        <p:txBody>
          <a:bodyPr>
            <a:normAutofit/>
          </a:bodyPr>
          <a:lstStyle/>
          <a:p>
            <a:pPr marL="0" indent="0" algn="ctr">
              <a:buNone/>
            </a:pPr>
            <a:endParaRPr lang="en-US" sz="2400" dirty="0" smtClean="0"/>
          </a:p>
          <a:p>
            <a:pPr marL="0" indent="0" algn="ctr">
              <a:buNone/>
            </a:pPr>
            <a:r>
              <a:rPr lang="en-US" sz="2400" dirty="0" smtClean="0"/>
              <a:t>Since </a:t>
            </a:r>
            <a:r>
              <a:rPr lang="en-US" sz="2400" dirty="0"/>
              <a:t>all employees work remotely, the organization already has a consistent network to communicate all information. </a:t>
            </a:r>
            <a:endParaRPr lang="en-IN" sz="2400" dirty="0"/>
          </a:p>
        </p:txBody>
      </p:sp>
      <p:pic>
        <p:nvPicPr>
          <p:cNvPr id="7" name="Picture 6"/>
          <p:cNvPicPr>
            <a:picLocks noChangeAspect="1"/>
          </p:cNvPicPr>
          <p:nvPr/>
        </p:nvPicPr>
        <p:blipFill>
          <a:blip r:embed="rId2"/>
          <a:stretch>
            <a:fillRect/>
          </a:stretch>
        </p:blipFill>
        <p:spPr>
          <a:xfrm>
            <a:off x="7439819" y="4601337"/>
            <a:ext cx="2647950" cy="1733550"/>
          </a:xfrm>
          <a:prstGeom prst="rect">
            <a:avLst/>
          </a:prstGeom>
        </p:spPr>
      </p:pic>
      <p:pic>
        <p:nvPicPr>
          <p:cNvPr id="8" name="Picture 7"/>
          <p:cNvPicPr>
            <a:picLocks noChangeAspect="1"/>
          </p:cNvPicPr>
          <p:nvPr/>
        </p:nvPicPr>
        <p:blipFill>
          <a:blip r:embed="rId3"/>
          <a:stretch>
            <a:fillRect/>
          </a:stretch>
        </p:blipFill>
        <p:spPr>
          <a:xfrm>
            <a:off x="2273781" y="4601337"/>
            <a:ext cx="2314379" cy="1733550"/>
          </a:xfrm>
          <a:prstGeom prst="rect">
            <a:avLst/>
          </a:prstGeom>
        </p:spPr>
      </p:pic>
    </p:spTree>
    <p:extLst>
      <p:ext uri="{BB962C8B-B14F-4D97-AF65-F5344CB8AC3E}">
        <p14:creationId xmlns:p14="http://schemas.microsoft.com/office/powerpoint/2010/main" val="2899177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IN" sz="6000" b="1" dirty="0">
                <a:latin typeface="Winter Glisten" pitchFamily="50" charset="0"/>
              </a:rPr>
              <a:t>Team Meetings</a:t>
            </a:r>
          </a:p>
        </p:txBody>
      </p:sp>
      <p:sp>
        <p:nvSpPr>
          <p:cNvPr id="3" name="Text Placeholder 2"/>
          <p:cNvSpPr>
            <a:spLocks noGrp="1"/>
          </p:cNvSpPr>
          <p:nvPr>
            <p:ph type="body" idx="1"/>
          </p:nvPr>
        </p:nvSpPr>
        <p:spPr/>
        <p:txBody>
          <a:bodyPr/>
          <a:lstStyle/>
          <a:p>
            <a:pPr algn="ctr"/>
            <a:r>
              <a:rPr lang="en-IN" dirty="0" smtClean="0"/>
              <a:t>Hybrid</a:t>
            </a:r>
          </a:p>
        </p:txBody>
      </p:sp>
      <p:sp>
        <p:nvSpPr>
          <p:cNvPr id="4" name="Content Placeholder 3"/>
          <p:cNvSpPr>
            <a:spLocks noGrp="1"/>
          </p:cNvSpPr>
          <p:nvPr>
            <p:ph sz="half" idx="2"/>
          </p:nvPr>
        </p:nvSpPr>
        <p:spPr/>
        <p:txBody>
          <a:bodyPr>
            <a:normAutofit/>
          </a:bodyPr>
          <a:lstStyle/>
          <a:p>
            <a:pPr marL="0" indent="0" algn="ctr">
              <a:buNone/>
            </a:pPr>
            <a:endParaRPr lang="en-US" sz="2400" dirty="0" smtClean="0"/>
          </a:p>
          <a:p>
            <a:pPr marL="0" indent="0" algn="ctr">
              <a:buNone/>
            </a:pPr>
            <a:r>
              <a:rPr lang="en-US" sz="2400" dirty="0" smtClean="0"/>
              <a:t>In </a:t>
            </a:r>
            <a:r>
              <a:rPr lang="en-US" sz="2400" dirty="0"/>
              <a:t>a hybrid team, the meetings can happen virtually or sometimes in the office. </a:t>
            </a:r>
            <a:endParaRPr lang="en-IN" sz="2400" dirty="0"/>
          </a:p>
        </p:txBody>
      </p:sp>
      <p:sp>
        <p:nvSpPr>
          <p:cNvPr id="5" name="Text Placeholder 4"/>
          <p:cNvSpPr>
            <a:spLocks noGrp="1"/>
          </p:cNvSpPr>
          <p:nvPr>
            <p:ph type="body" sz="quarter" idx="3"/>
          </p:nvPr>
        </p:nvSpPr>
        <p:spPr/>
        <p:txBody>
          <a:bodyPr/>
          <a:lstStyle/>
          <a:p>
            <a:pPr algn="ctr"/>
            <a:r>
              <a:rPr lang="en-IN" dirty="0" smtClean="0"/>
              <a:t>Remote</a:t>
            </a:r>
            <a:endParaRPr lang="en-IN" dirty="0"/>
          </a:p>
        </p:txBody>
      </p:sp>
      <p:sp>
        <p:nvSpPr>
          <p:cNvPr id="6" name="Content Placeholder 5"/>
          <p:cNvSpPr>
            <a:spLocks noGrp="1"/>
          </p:cNvSpPr>
          <p:nvPr>
            <p:ph sz="quarter" idx="4"/>
          </p:nvPr>
        </p:nvSpPr>
        <p:spPr/>
        <p:txBody>
          <a:bodyPr>
            <a:normAutofit/>
          </a:bodyPr>
          <a:lstStyle/>
          <a:p>
            <a:pPr marL="0" indent="0" algn="ctr">
              <a:buNone/>
            </a:pPr>
            <a:endParaRPr lang="en-US" sz="2400" dirty="0" smtClean="0"/>
          </a:p>
          <a:p>
            <a:pPr marL="0" indent="0" algn="ctr">
              <a:buNone/>
            </a:pPr>
            <a:r>
              <a:rPr lang="en-US" sz="2400" dirty="0" smtClean="0"/>
              <a:t>In </a:t>
            </a:r>
            <a:r>
              <a:rPr lang="en-US" sz="2400" dirty="0"/>
              <a:t>a remote company, the meetings are usually virtual and held via video conferencing apps such as Skype, Zoom, Teams, etc. </a:t>
            </a:r>
            <a:endParaRPr lang="en-IN" sz="2400" dirty="0"/>
          </a:p>
        </p:txBody>
      </p:sp>
      <p:pic>
        <p:nvPicPr>
          <p:cNvPr id="7" name="Picture 6"/>
          <p:cNvPicPr>
            <a:picLocks noChangeAspect="1"/>
          </p:cNvPicPr>
          <p:nvPr/>
        </p:nvPicPr>
        <p:blipFill>
          <a:blip r:embed="rId2"/>
          <a:stretch>
            <a:fillRect/>
          </a:stretch>
        </p:blipFill>
        <p:spPr>
          <a:xfrm>
            <a:off x="1698993" y="4625230"/>
            <a:ext cx="3439375" cy="1791572"/>
          </a:xfrm>
          <a:prstGeom prst="rect">
            <a:avLst/>
          </a:prstGeom>
        </p:spPr>
      </p:pic>
      <p:pic>
        <p:nvPicPr>
          <p:cNvPr id="8" name="Picture 7"/>
          <p:cNvPicPr>
            <a:picLocks noChangeAspect="1"/>
          </p:cNvPicPr>
          <p:nvPr/>
        </p:nvPicPr>
        <p:blipFill>
          <a:blip r:embed="rId3"/>
          <a:stretch>
            <a:fillRect/>
          </a:stretch>
        </p:blipFill>
        <p:spPr>
          <a:xfrm>
            <a:off x="7375430" y="4625230"/>
            <a:ext cx="2786890" cy="1791572"/>
          </a:xfrm>
          <a:prstGeom prst="rect">
            <a:avLst/>
          </a:prstGeom>
        </p:spPr>
      </p:pic>
    </p:spTree>
    <p:extLst>
      <p:ext uri="{BB962C8B-B14F-4D97-AF65-F5344CB8AC3E}">
        <p14:creationId xmlns:p14="http://schemas.microsoft.com/office/powerpoint/2010/main" val="3605421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latin typeface="Winter Glisten" pitchFamily="50" charset="0"/>
              </a:rPr>
              <a:t>Benefits </a:t>
            </a:r>
            <a:r>
              <a:rPr lang="en-US" sz="6000" b="1" dirty="0" smtClean="0">
                <a:latin typeface="Winter Glisten" pitchFamily="50" charset="0"/>
              </a:rPr>
              <a:t>of </a:t>
            </a:r>
            <a:r>
              <a:rPr lang="en-US" sz="6000" b="1" dirty="0">
                <a:latin typeface="Winter Glisten" pitchFamily="50" charset="0"/>
              </a:rPr>
              <a:t>Hybrid </a:t>
            </a:r>
            <a:r>
              <a:rPr lang="en-US" sz="6000" b="1" dirty="0" smtClean="0">
                <a:latin typeface="Winter Glisten" pitchFamily="50" charset="0"/>
              </a:rPr>
              <a:t>Model</a:t>
            </a:r>
            <a:endParaRPr lang="en-IN" sz="6000" dirty="0">
              <a:latin typeface="Winter Glisten" pitchFamily="50" charset="0"/>
            </a:endParaRPr>
          </a:p>
        </p:txBody>
      </p:sp>
      <p:sp>
        <p:nvSpPr>
          <p:cNvPr id="3" name="Content Placeholder 2"/>
          <p:cNvSpPr>
            <a:spLocks noGrp="1"/>
          </p:cNvSpPr>
          <p:nvPr>
            <p:ph idx="1"/>
          </p:nvPr>
        </p:nvSpPr>
        <p:spPr>
          <a:xfrm>
            <a:off x="838200" y="2118233"/>
            <a:ext cx="10515600" cy="4351338"/>
          </a:xfrm>
        </p:spPr>
        <p:txBody>
          <a:bodyPr/>
          <a:lstStyle/>
          <a:p>
            <a:pPr marL="514350" indent="-514350" fontAlgn="base">
              <a:buAutoNum type="arabicPeriod"/>
            </a:pPr>
            <a:r>
              <a:rPr lang="en-IN" dirty="0" smtClean="0"/>
              <a:t>Increased Productivity</a:t>
            </a:r>
          </a:p>
          <a:p>
            <a:pPr marL="514350" indent="-514350" fontAlgn="base">
              <a:buFont typeface="Arial" panose="020B0604020202020204" pitchFamily="34" charset="0"/>
              <a:buAutoNum type="arabicPeriod"/>
            </a:pPr>
            <a:r>
              <a:rPr lang="en-IN" dirty="0" smtClean="0"/>
              <a:t>Improved </a:t>
            </a:r>
            <a:r>
              <a:rPr lang="en-IN" dirty="0"/>
              <a:t>Employee Satisfaction</a:t>
            </a:r>
          </a:p>
          <a:p>
            <a:pPr marL="514350" indent="-514350" fontAlgn="base">
              <a:buFont typeface="Arial" panose="020B0604020202020204" pitchFamily="34" charset="0"/>
              <a:buAutoNum type="arabicPeriod"/>
            </a:pPr>
            <a:r>
              <a:rPr lang="en-IN" dirty="0"/>
              <a:t>Reduced Business </a:t>
            </a:r>
            <a:r>
              <a:rPr lang="en-IN" dirty="0" smtClean="0"/>
              <a:t>Costs</a:t>
            </a:r>
          </a:p>
          <a:p>
            <a:pPr marL="514350" indent="-514350" fontAlgn="base">
              <a:buFont typeface="Arial" panose="020B0604020202020204" pitchFamily="34" charset="0"/>
              <a:buAutoNum type="arabicPeriod"/>
            </a:pPr>
            <a:r>
              <a:rPr lang="en-IN" dirty="0" smtClean="0"/>
              <a:t>Decreasing employee turnover</a:t>
            </a:r>
          </a:p>
          <a:p>
            <a:pPr marL="514350" indent="-514350" fontAlgn="base">
              <a:buFont typeface="Arial" panose="020B0604020202020204" pitchFamily="34" charset="0"/>
              <a:buAutoNum type="arabicPeriod"/>
            </a:pPr>
            <a:r>
              <a:rPr lang="en-IN" dirty="0" smtClean="0"/>
              <a:t>Greater retention</a:t>
            </a:r>
            <a:endParaRPr lang="en-IN" dirty="0"/>
          </a:p>
          <a:p>
            <a:pPr marL="514350" indent="-514350" fontAlgn="base">
              <a:buAutoNum type="arabicPeriod"/>
            </a:pPr>
            <a:endParaRPr lang="en-IN" dirty="0"/>
          </a:p>
        </p:txBody>
      </p:sp>
      <p:pic>
        <p:nvPicPr>
          <p:cNvPr id="4" name="Picture 3"/>
          <p:cNvPicPr>
            <a:picLocks noChangeAspect="1"/>
          </p:cNvPicPr>
          <p:nvPr/>
        </p:nvPicPr>
        <p:blipFill>
          <a:blip r:embed="rId2"/>
          <a:stretch>
            <a:fillRect/>
          </a:stretch>
        </p:blipFill>
        <p:spPr>
          <a:xfrm>
            <a:off x="6607628" y="3730752"/>
            <a:ext cx="5584372" cy="3127248"/>
          </a:xfrm>
          <a:prstGeom prst="rect">
            <a:avLst/>
          </a:prstGeom>
        </p:spPr>
      </p:pic>
    </p:spTree>
    <p:extLst>
      <p:ext uri="{BB962C8B-B14F-4D97-AF65-F5344CB8AC3E}">
        <p14:creationId xmlns:p14="http://schemas.microsoft.com/office/powerpoint/2010/main" val="4009111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Drawbacks of </a:t>
            </a:r>
            <a:r>
              <a:rPr lang="en-IN" sz="6000" b="1" dirty="0">
                <a:latin typeface="Winter Glisten" pitchFamily="50" charset="0"/>
              </a:rPr>
              <a:t>H</a:t>
            </a:r>
            <a:r>
              <a:rPr lang="en-IN" sz="6000" b="1" dirty="0" smtClean="0">
                <a:latin typeface="Winter Glisten" pitchFamily="50" charset="0"/>
              </a:rPr>
              <a:t>ybrid Model </a:t>
            </a:r>
            <a:endParaRPr lang="en-IN" sz="6000" b="1" dirty="0">
              <a:latin typeface="Winter Glisten" pitchFamily="50" charset="0"/>
            </a:endParaRPr>
          </a:p>
        </p:txBody>
      </p:sp>
      <p:sp>
        <p:nvSpPr>
          <p:cNvPr id="3" name="Content Placeholder 2"/>
          <p:cNvSpPr>
            <a:spLocks noGrp="1"/>
          </p:cNvSpPr>
          <p:nvPr>
            <p:ph idx="1"/>
          </p:nvPr>
        </p:nvSpPr>
        <p:spPr>
          <a:xfrm>
            <a:off x="838200" y="1953641"/>
            <a:ext cx="10515600" cy="4351338"/>
          </a:xfrm>
        </p:spPr>
        <p:txBody>
          <a:bodyPr>
            <a:normAutofit/>
          </a:bodyPr>
          <a:lstStyle/>
          <a:p>
            <a:r>
              <a:rPr lang="en-US" sz="2400" dirty="0" smtClean="0"/>
              <a:t>Harder to collaborate with remote employees.</a:t>
            </a:r>
          </a:p>
          <a:p>
            <a:r>
              <a:rPr lang="en-US" sz="2400" dirty="0" smtClean="0"/>
              <a:t>Requires oversight and maintenance to keep it working.</a:t>
            </a:r>
          </a:p>
          <a:p>
            <a:r>
              <a:rPr lang="en-US" sz="2400" dirty="0" smtClean="0"/>
              <a:t>Not suitable for all industries.</a:t>
            </a:r>
            <a:endParaRPr lang="en-IN" sz="2400" dirty="0"/>
          </a:p>
        </p:txBody>
      </p:sp>
      <p:pic>
        <p:nvPicPr>
          <p:cNvPr id="4" name="Picture 3"/>
          <p:cNvPicPr>
            <a:picLocks noChangeAspect="1"/>
          </p:cNvPicPr>
          <p:nvPr/>
        </p:nvPicPr>
        <p:blipFill>
          <a:blip r:embed="rId2"/>
          <a:stretch>
            <a:fillRect/>
          </a:stretch>
        </p:blipFill>
        <p:spPr>
          <a:xfrm>
            <a:off x="3968877" y="3518725"/>
            <a:ext cx="4254246" cy="2651414"/>
          </a:xfrm>
          <a:prstGeom prst="rect">
            <a:avLst/>
          </a:prstGeom>
        </p:spPr>
      </p:pic>
    </p:spTree>
    <p:extLst>
      <p:ext uri="{BB962C8B-B14F-4D97-AF65-F5344CB8AC3E}">
        <p14:creationId xmlns:p14="http://schemas.microsoft.com/office/powerpoint/2010/main" val="1082364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396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Rockwell</vt:lpstr>
      <vt:lpstr>Winter Glisten</vt:lpstr>
      <vt:lpstr>Office Theme</vt:lpstr>
      <vt:lpstr>PowerPoint Presentation</vt:lpstr>
      <vt:lpstr>Hybrid Working Model?</vt:lpstr>
      <vt:lpstr>The Difference Between Hybrid and Remote Work  </vt:lpstr>
      <vt:lpstr>Work Environment</vt:lpstr>
      <vt:lpstr>Productivity</vt:lpstr>
      <vt:lpstr>Communication</vt:lpstr>
      <vt:lpstr>Team Meetings</vt:lpstr>
      <vt:lpstr>Benefits of Hybrid Model</vt:lpstr>
      <vt:lpstr>Drawbacks of Hybrid Model </vt:lpstr>
      <vt:lpstr>Requirements for Successful Hybrid Model</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8</cp:revision>
  <dcterms:created xsi:type="dcterms:W3CDTF">2022-12-10T20:27:05Z</dcterms:created>
  <dcterms:modified xsi:type="dcterms:W3CDTF">2022-12-10T22:05:58Z</dcterms:modified>
</cp:coreProperties>
</file>