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5F75A8E-EA6E-44D7-9C4E-4EFF3D589E3E}"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132314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F75A8E-EA6E-44D7-9C4E-4EFF3D589E3E}"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1929665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F75A8E-EA6E-44D7-9C4E-4EFF3D589E3E}"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77965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5F75A8E-EA6E-44D7-9C4E-4EFF3D589E3E}"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1713984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F75A8E-EA6E-44D7-9C4E-4EFF3D589E3E}" type="datetimeFigureOut">
              <a:rPr lang="en-IN" smtClean="0"/>
              <a:t>13-12-2022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359353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5F75A8E-EA6E-44D7-9C4E-4EFF3D589E3E}"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1326865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5F75A8E-EA6E-44D7-9C4E-4EFF3D589E3E}" type="datetimeFigureOut">
              <a:rPr lang="en-IN" smtClean="0"/>
              <a:t>13-12-2022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3081186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5F75A8E-EA6E-44D7-9C4E-4EFF3D589E3E}" type="datetimeFigureOut">
              <a:rPr lang="en-IN" smtClean="0"/>
              <a:t>13-12-2022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84228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F75A8E-EA6E-44D7-9C4E-4EFF3D589E3E}" type="datetimeFigureOut">
              <a:rPr lang="en-IN" smtClean="0"/>
              <a:t>13-12-2022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366026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75A8E-EA6E-44D7-9C4E-4EFF3D589E3E}"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353275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F75A8E-EA6E-44D7-9C4E-4EFF3D589E3E}" type="datetimeFigureOut">
              <a:rPr lang="en-IN" smtClean="0"/>
              <a:t>13-12-2022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2BAE00-FB49-41EE-A2DA-8E925BECC15A}" type="slidenum">
              <a:rPr lang="en-IN" smtClean="0"/>
              <a:t>‹#›</a:t>
            </a:fld>
            <a:endParaRPr lang="en-IN"/>
          </a:p>
        </p:txBody>
      </p:sp>
    </p:spTree>
    <p:extLst>
      <p:ext uri="{BB962C8B-B14F-4D97-AF65-F5344CB8AC3E}">
        <p14:creationId xmlns:p14="http://schemas.microsoft.com/office/powerpoint/2010/main" val="2759043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F75A8E-EA6E-44D7-9C4E-4EFF3D589E3E}" type="datetimeFigureOut">
              <a:rPr lang="en-IN" smtClean="0"/>
              <a:t>13-12-2022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BAE00-FB49-41EE-A2DA-8E925BECC15A}" type="slidenum">
              <a:rPr lang="en-IN" smtClean="0"/>
              <a:t>‹#›</a:t>
            </a:fld>
            <a:endParaRPr lang="en-IN"/>
          </a:p>
        </p:txBody>
      </p:sp>
    </p:spTree>
    <p:extLst>
      <p:ext uri="{BB962C8B-B14F-4D97-AF65-F5344CB8AC3E}">
        <p14:creationId xmlns:p14="http://schemas.microsoft.com/office/powerpoint/2010/main" val="83839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1143001" y="1969719"/>
            <a:ext cx="9905999" cy="3541714"/>
          </a:xfrm>
        </p:spPr>
        <p:txBody>
          <a:bodyPr/>
          <a:lstStyle/>
          <a:p>
            <a:pPr marL="0" indent="0" algn="ctr" defTabSz="914396">
              <a:buNone/>
              <a:defRPr/>
            </a:pPr>
            <a:r>
              <a:rPr lang="en-US" sz="2727" b="1" dirty="0">
                <a:solidFill>
                  <a:schemeClr val="tx1"/>
                </a:solidFill>
                <a:effectLst>
                  <a:outerShdw blurRad="38100" dist="38100" dir="2700000" algn="tl">
                    <a:srgbClr val="000000">
                      <a:alpha val="43137"/>
                    </a:srgbClr>
                  </a:outerShdw>
                </a:effectLst>
              </a:rPr>
              <a:t>ASSIGENMENT – </a:t>
            </a:r>
            <a:r>
              <a:rPr lang="en-US" sz="2727" b="1" dirty="0" smtClean="0">
                <a:solidFill>
                  <a:schemeClr val="tx1"/>
                </a:solidFill>
                <a:effectLst>
                  <a:outerShdw blurRad="38100" dist="38100" dir="2700000" algn="tl">
                    <a:srgbClr val="000000">
                      <a:alpha val="43137"/>
                    </a:srgbClr>
                  </a:outerShdw>
                </a:effectLst>
              </a:rPr>
              <a:t>2</a:t>
            </a:r>
            <a:endParaRPr lang="en-IN" sz="2727" b="1" dirty="0">
              <a:solidFill>
                <a:schemeClr val="tx1"/>
              </a:solidFill>
              <a:effectLst>
                <a:outerShdw blurRad="38100" dist="38100" dir="2700000" algn="tl">
                  <a:srgbClr val="000000">
                    <a:alpha val="43137"/>
                  </a:srgbClr>
                </a:outerShdw>
              </a:effectLst>
            </a:endParaRPr>
          </a:p>
          <a:p>
            <a:pPr marL="0" indent="0" algn="ctr" defTabSz="914396">
              <a:buNone/>
              <a:defRPr/>
            </a:pPr>
            <a:r>
              <a:rPr lang="en-US" sz="2727" b="1" dirty="0" smtClean="0">
                <a:effectLst>
                  <a:outerShdw blurRad="38100" dist="38100" dir="2700000" algn="tl">
                    <a:srgbClr val="000000">
                      <a:alpha val="43137"/>
                    </a:srgbClr>
                  </a:outerShdw>
                </a:effectLst>
              </a:rPr>
              <a:t>Article Writing </a:t>
            </a:r>
            <a:endParaRPr lang="en-IN" sz="2727" b="1" dirty="0">
              <a:solidFill>
                <a:schemeClr val="tx1"/>
              </a:solidFill>
              <a:effectLst>
                <a:outerShdw blurRad="38100" dist="38100" dir="2700000" algn="tl">
                  <a:srgbClr val="000000">
                    <a:alpha val="43137"/>
                  </a:srgbClr>
                </a:outerShdw>
              </a:effectLst>
            </a:endParaRPr>
          </a:p>
          <a:p>
            <a:pPr marL="0" indent="0" algn="ctr" defTabSz="914396">
              <a:buNone/>
              <a:defRPr/>
            </a:pPr>
            <a:r>
              <a:rPr lang="en-IN" sz="2727" b="1" dirty="0">
                <a:solidFill>
                  <a:schemeClr val="tx1"/>
                </a:solidFill>
                <a:effectLst>
                  <a:outerShdw blurRad="38100" dist="38100" dir="2700000" algn="tl">
                    <a:srgbClr val="000000">
                      <a:alpha val="43137"/>
                    </a:srgbClr>
                  </a:outerShdw>
                </a:effectLst>
              </a:rPr>
              <a:t>BBA 1</a:t>
            </a:r>
            <a:r>
              <a:rPr lang="en-IN" sz="2727" b="1" baseline="30000" dirty="0">
                <a:solidFill>
                  <a:schemeClr val="tx1"/>
                </a:solidFill>
                <a:effectLst>
                  <a:outerShdw blurRad="38100" dist="38100" dir="2700000" algn="tl">
                    <a:srgbClr val="000000">
                      <a:alpha val="43137"/>
                    </a:srgbClr>
                  </a:outerShdw>
                </a:effectLst>
              </a:rPr>
              <a:t>st</a:t>
            </a:r>
            <a:r>
              <a:rPr lang="en-IN" sz="2727" b="1" dirty="0">
                <a:solidFill>
                  <a:schemeClr val="tx1"/>
                </a:solidFill>
                <a:effectLst>
                  <a:outerShdw blurRad="38100" dist="38100" dir="2700000" algn="tl">
                    <a:srgbClr val="000000">
                      <a:alpha val="43137"/>
                    </a:srgbClr>
                  </a:outerShdw>
                </a:effectLst>
              </a:rPr>
              <a:t> SEM (2022-23)</a:t>
            </a:r>
          </a:p>
          <a:p>
            <a:pPr marL="0" indent="0" defTabSz="914396">
              <a:buNone/>
              <a:defRPr/>
            </a:pPr>
            <a:endParaRPr lang="en-IN" sz="2000" b="1" dirty="0">
              <a:solidFill>
                <a:schemeClr val="tx1"/>
              </a:solidFill>
              <a:effectLst>
                <a:outerShdw blurRad="38100" dist="38100" dir="2700000" algn="tl">
                  <a:srgbClr val="000000">
                    <a:alpha val="43137"/>
                  </a:srgbClr>
                </a:outerShdw>
              </a:effectLst>
            </a:endParaRPr>
          </a:p>
        </p:txBody>
      </p:sp>
      <p:sp>
        <p:nvSpPr>
          <p:cNvPr id="4100" name="TextBox 6"/>
          <p:cNvSpPr txBox="1">
            <a:spLocks noChangeArrowheads="1"/>
          </p:cNvSpPr>
          <p:nvPr/>
        </p:nvSpPr>
        <p:spPr bwMode="auto">
          <a:xfrm>
            <a:off x="1077404" y="4634056"/>
            <a:ext cx="2379085" cy="1015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en-IN" altLang="en-US" sz="2182" b="1" u="sng" dirty="0"/>
              <a:t>Submitted </a:t>
            </a:r>
            <a:r>
              <a:rPr lang="en-IN" altLang="en-US" sz="2182" b="1" u="sng" dirty="0" smtClean="0"/>
              <a:t>By-</a:t>
            </a:r>
            <a:endParaRPr lang="en-US" altLang="en-US" sz="1909" dirty="0"/>
          </a:p>
          <a:p>
            <a:pPr eaLnBrk="1" hangingPunct="1"/>
            <a:r>
              <a:rPr lang="en-US" altLang="en-US" sz="1909" dirty="0"/>
              <a:t>Shankh </a:t>
            </a:r>
            <a:r>
              <a:rPr lang="en-US" altLang="en-US" sz="1909" dirty="0" smtClean="0"/>
              <a:t>Bansal</a:t>
            </a:r>
          </a:p>
          <a:p>
            <a:pPr eaLnBrk="1" hangingPunct="1"/>
            <a:r>
              <a:rPr lang="en-US" altLang="en-US" sz="1909" dirty="0" smtClean="0"/>
              <a:t>AU22C1013</a:t>
            </a:r>
            <a:endParaRPr lang="en-US" altLang="en-US" sz="1909" dirty="0"/>
          </a:p>
        </p:txBody>
      </p:sp>
      <p:sp>
        <p:nvSpPr>
          <p:cNvPr id="4101" name="TextBox 8"/>
          <p:cNvSpPr txBox="1">
            <a:spLocks noChangeArrowheads="1"/>
          </p:cNvSpPr>
          <p:nvPr/>
        </p:nvSpPr>
        <p:spPr bwMode="auto">
          <a:xfrm>
            <a:off x="8254097" y="4628541"/>
            <a:ext cx="2379085"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ts val="2618"/>
              </a:lnSpc>
            </a:pPr>
            <a:r>
              <a:rPr lang="en-US" altLang="en-US" sz="2182" b="1" u="sng" dirty="0"/>
              <a:t>Submitted To- </a:t>
            </a:r>
          </a:p>
          <a:p>
            <a:pPr eaLnBrk="1" hangingPunct="1">
              <a:lnSpc>
                <a:spcPts val="2618"/>
              </a:lnSpc>
            </a:pPr>
            <a:r>
              <a:rPr lang="en-US" altLang="en-US" sz="1909" dirty="0" smtClean="0"/>
              <a:t>Dr. Gaurav Bagra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74950" y="-7074"/>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102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975"/>
            <a:ext cx="10515600" cy="5738051"/>
          </a:xfrm>
        </p:spPr>
        <p:txBody>
          <a:bodyPr>
            <a:noAutofit/>
          </a:bodyPr>
          <a:lstStyle/>
          <a:p>
            <a:pPr fontAlgn="base"/>
            <a:r>
              <a:rPr lang="en-US" sz="2200" dirty="0"/>
              <a:t>We should have to protect the environment not for only living creatures, but for the plants and trees that provide even more benefits to us directly - they provide us with oxygen which we need to breathe. Industrial and developed countries are also facing threats of being polluted and affected by the detrimental environmental impact made by human actions. </a:t>
            </a:r>
            <a:br>
              <a:rPr lang="en-US" sz="2200" dirty="0"/>
            </a:br>
            <a:endParaRPr lang="en-US" sz="2200" dirty="0"/>
          </a:p>
          <a:p>
            <a:pPr fontAlgn="base"/>
            <a:r>
              <a:rPr lang="en-US" sz="2200" dirty="0"/>
              <a:t>Waste disposed in our water sources, is brutalizing aquatic life and pollution from factories, our usage of plastic bags, and pollutants released from vehicles, </a:t>
            </a:r>
            <a:r>
              <a:rPr lang="en-US" sz="2200" dirty="0" smtClean="0"/>
              <a:t>are </a:t>
            </a:r>
            <a:r>
              <a:rPr lang="en-US" sz="2200" dirty="0"/>
              <a:t>all factors that are contributing to climate change. Many of Earth’s resources are being depleted by humans, the results of which are hazardous to lives of many globally. </a:t>
            </a:r>
            <a:br>
              <a:rPr lang="en-US" sz="2200" dirty="0"/>
            </a:br>
            <a:endParaRPr lang="en-US" sz="2200" dirty="0"/>
          </a:p>
          <a:p>
            <a:pPr fontAlgn="base"/>
            <a:r>
              <a:rPr lang="en-US" sz="2200" dirty="0"/>
              <a:t>There have </a:t>
            </a:r>
            <a:r>
              <a:rPr lang="en-US" sz="2200" dirty="0" smtClean="0"/>
              <a:t>been many agreements, which </a:t>
            </a:r>
            <a:r>
              <a:rPr lang="en-US" sz="2200" dirty="0"/>
              <a:t>have been officially signed between countries to prevent the harmful impact of human activities on nature and the climate. It's helpful to some extent, but the targets set during these agreements are often not met and the effects of climate change are left unmitigated. </a:t>
            </a:r>
            <a:br>
              <a:rPr lang="en-US" sz="2200" dirty="0"/>
            </a:br>
            <a:endParaRPr lang="en-US" sz="2200" dirty="0"/>
          </a:p>
        </p:txBody>
      </p:sp>
    </p:spTree>
    <p:extLst>
      <p:ext uri="{BB962C8B-B14F-4D97-AF65-F5344CB8AC3E}">
        <p14:creationId xmlns:p14="http://schemas.microsoft.com/office/powerpoint/2010/main" val="200800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9975"/>
            <a:ext cx="10515600" cy="5738051"/>
          </a:xfrm>
        </p:spPr>
        <p:txBody>
          <a:bodyPr>
            <a:noAutofit/>
          </a:bodyPr>
          <a:lstStyle/>
          <a:p>
            <a:pPr fontAlgn="base"/>
            <a:r>
              <a:rPr lang="en-US" sz="2200" dirty="0" smtClean="0"/>
              <a:t>Here are some actions we can take to do our own part in contributing towards a greener future. We should not think that a single person can not make a difference, because change always originates from the actions started by a single person; we have to start somewhere to reach our goals. </a:t>
            </a:r>
          </a:p>
          <a:p>
            <a:pPr marL="457200" indent="-457200" fontAlgn="base">
              <a:buFont typeface="+mj-lt"/>
              <a:buAutoNum type="arabicPeriod"/>
            </a:pPr>
            <a:r>
              <a:rPr lang="en-US" sz="2200" dirty="0" smtClean="0"/>
              <a:t>Using reusable bags</a:t>
            </a:r>
          </a:p>
          <a:p>
            <a:pPr marL="457200" indent="-457200" fontAlgn="base">
              <a:buFont typeface="+mj-lt"/>
              <a:buAutoNum type="arabicPeriod"/>
            </a:pPr>
            <a:r>
              <a:rPr lang="en-US" sz="2200" dirty="0" smtClean="0"/>
              <a:t>Using fewer chemical irritants.</a:t>
            </a:r>
          </a:p>
          <a:p>
            <a:pPr marL="457200" indent="-457200" fontAlgn="base">
              <a:buFont typeface="+mj-lt"/>
              <a:buAutoNum type="arabicPeriod"/>
            </a:pPr>
            <a:r>
              <a:rPr lang="en-US" sz="2200" dirty="0" smtClean="0"/>
              <a:t>Measuring your own safety measures and asking others to do the same. </a:t>
            </a:r>
          </a:p>
          <a:p>
            <a:pPr marL="457200" indent="-457200" fontAlgn="base">
              <a:buFont typeface="+mj-lt"/>
              <a:buAutoNum type="arabicPeriod"/>
            </a:pPr>
            <a:r>
              <a:rPr lang="en-US" sz="2200" dirty="0" smtClean="0"/>
              <a:t> Reducing our use of artificial fertilizers in our gardens/farms. Using fertilizers multiple times results in the loss of soil fertility, they   get washed away in rains too and can contaminate nearby water sources like rivers, streams, and lakes.</a:t>
            </a:r>
          </a:p>
          <a:p>
            <a:pPr marL="457200" indent="-457200" fontAlgn="base">
              <a:buFont typeface="+mj-lt"/>
              <a:buAutoNum type="arabicPeriod"/>
            </a:pPr>
            <a:r>
              <a:rPr lang="en-US" sz="2200" dirty="0" smtClean="0"/>
              <a:t>Planting more and more trees. There are many benefits associated with doing so, and you can learn more about them here.</a:t>
            </a:r>
          </a:p>
          <a:p>
            <a:pPr marL="457200" indent="-457200" fontAlgn="base">
              <a:buFont typeface="+mj-lt"/>
              <a:buAutoNum type="arabicPeriod"/>
            </a:pPr>
            <a:r>
              <a:rPr lang="en-US" sz="2200" dirty="0" smtClean="0"/>
              <a:t>Taking all protection measures that are necessary for saving the environment from pollution (using public transit, reducing electricity use when possible, etc.)</a:t>
            </a:r>
          </a:p>
          <a:p>
            <a:pPr marL="0" indent="0" fontAlgn="base">
              <a:buNone/>
            </a:pPr>
            <a:endParaRPr lang="en-US" sz="2200" dirty="0" smtClean="0"/>
          </a:p>
          <a:p>
            <a:pPr marL="457200" indent="-457200" fontAlgn="base">
              <a:buFont typeface="+mj-lt"/>
              <a:buAutoNum type="arabicPeriod"/>
            </a:pPr>
            <a:endParaRPr lang="en-US" sz="2200" dirty="0" smtClean="0"/>
          </a:p>
          <a:p>
            <a:pPr marL="457200" indent="-457200" fontAlgn="base">
              <a:buFont typeface="+mj-lt"/>
              <a:buAutoNum type="arabicPeriod"/>
            </a:pPr>
            <a:endParaRPr lang="en-US" sz="2200" dirty="0" smtClean="0"/>
          </a:p>
          <a:p>
            <a:pPr marL="0" indent="0" fontAlgn="base">
              <a:buNone/>
            </a:pPr>
            <a:endParaRPr lang="en-US" sz="2200" dirty="0" smtClean="0"/>
          </a:p>
          <a:p>
            <a:pPr marL="457200" indent="-457200" fontAlgn="base">
              <a:buFont typeface="+mj-lt"/>
              <a:buAutoNum type="arabicPeriod"/>
            </a:pPr>
            <a:endParaRPr lang="en-US" sz="2200" dirty="0" smtClean="0"/>
          </a:p>
          <a:p>
            <a:pPr marL="0" indent="0">
              <a:buNone/>
            </a:pPr>
            <a:endParaRPr lang="en-IN" sz="2200" dirty="0" smtClean="0">
              <a:latin typeface="Winter Glisten" pitchFamily="50" charset="0"/>
            </a:endParaRPr>
          </a:p>
          <a:p>
            <a:pPr marL="0" indent="0" fontAlgn="base">
              <a:buNone/>
            </a:pPr>
            <a:r>
              <a:rPr lang="en-US" sz="2200" dirty="0"/>
              <a:t/>
            </a:r>
            <a:br>
              <a:rPr lang="en-US" sz="2200" dirty="0"/>
            </a:br>
            <a:endParaRPr lang="en-US" sz="2200" dirty="0"/>
          </a:p>
        </p:txBody>
      </p:sp>
    </p:spTree>
    <p:extLst>
      <p:ext uri="{BB962C8B-B14F-4D97-AF65-F5344CB8AC3E}">
        <p14:creationId xmlns:p14="http://schemas.microsoft.com/office/powerpoint/2010/main" val="321262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255</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Rockwell</vt:lpstr>
      <vt:lpstr>Winter Glisten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4</cp:revision>
  <dcterms:created xsi:type="dcterms:W3CDTF">2022-11-22T18:16:21Z</dcterms:created>
  <dcterms:modified xsi:type="dcterms:W3CDTF">2022-12-13T18:17:14Z</dcterms:modified>
</cp:coreProperties>
</file>