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7" r:id="rId1"/>
  </p:sldMasterIdLst>
  <p:notesMasterIdLst>
    <p:notesMasterId r:id="rId5"/>
  </p:notesMasterIdLst>
  <p:handoutMasterIdLst>
    <p:handoutMasterId r:id="rId6"/>
  </p:handoutMasterIdLst>
  <p:sldIdLst>
    <p:sldId id="297" r:id="rId2"/>
    <p:sldId id="295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264" userDrawn="1">
          <p15:clr>
            <a:srgbClr val="A4A3A4"/>
          </p15:clr>
        </p15:guide>
        <p15:guide id="2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DD"/>
    <a:srgbClr val="E9FCFD"/>
    <a:srgbClr val="C1CCF6"/>
    <a:srgbClr val="D5BAEB"/>
    <a:srgbClr val="8E9DEF"/>
    <a:srgbClr val="A6EDD2"/>
    <a:srgbClr val="A3E6FF"/>
    <a:srgbClr val="FFFFFF"/>
    <a:srgbClr val="E0B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357" autoAdjust="0"/>
  </p:normalViewPr>
  <p:slideViewPr>
    <p:cSldViewPr snapToGrid="0">
      <p:cViewPr varScale="1">
        <p:scale>
          <a:sx n="89" d="100"/>
          <a:sy n="89" d="100"/>
        </p:scale>
        <p:origin x="538" y="77"/>
      </p:cViewPr>
      <p:guideLst>
        <p:guide pos="6264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12/23/2022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3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20DBFB-B27A-4152-B93B-E0544768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12/23/2022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2609EE-8677-453E-B000-7C9D37C3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5346EE-7757-43D9-8F90-C5A66E3A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0128637-293C-4F87-8D53-0BE4379C81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337" y="310287"/>
            <a:ext cx="5238313" cy="85335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ABCAE7BC-9D1D-42BA-A132-117B58540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337" y="981076"/>
            <a:ext cx="3581400" cy="36512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001FCC3-C0B6-411C-97C8-DCB57E6D3D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470027"/>
            <a:ext cx="114871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5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255C7-94B0-49F5-8548-4DD310D80890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0AAA-85C7-4300-B9AB-963F8A06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0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2D4183-9737-47D0-A399-C54D7F7C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E3A5CB-DFC3-4FD4-B13D-480B9D57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0C37A-64D2-409F-A58F-B4B1F1F3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12/23/2022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4EBE4-7608-464D-BFA2-97741404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6BEC42-CA83-4077-8D77-E2514DA7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61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5867" y="2483906"/>
            <a:ext cx="4180267" cy="1062052"/>
          </a:xfrm>
        </p:spPr>
        <p:txBody>
          <a:bodyPr>
            <a:normAutofit/>
          </a:bodyPr>
          <a:lstStyle/>
          <a:p>
            <a:pPr marL="0" indent="0" algn="ctr" defTabSz="914396">
              <a:buNone/>
              <a:defRPr/>
            </a:pPr>
            <a:r>
              <a:rPr lang="en-US" b="1" dirty="0" smtClean="0"/>
              <a:t>Argument Mapping</a:t>
            </a:r>
            <a:r>
              <a:rPr lang="en-US" b="1" dirty="0" smtClean="0"/>
              <a:t>  </a:t>
            </a:r>
            <a:endParaRPr lang="en-IN" b="1" dirty="0"/>
          </a:p>
          <a:p>
            <a:pPr marL="0" indent="0" algn="ctr" defTabSz="914396">
              <a:buNone/>
              <a:defRPr/>
            </a:pPr>
            <a:r>
              <a:rPr lang="en-IN" b="1" dirty="0"/>
              <a:t>BBA 1</a:t>
            </a:r>
            <a:r>
              <a:rPr lang="en-IN" b="1" baseline="30000" dirty="0"/>
              <a:t>st</a:t>
            </a:r>
            <a:r>
              <a:rPr lang="en-IN" b="1" dirty="0"/>
              <a:t> SEM (2022-23</a:t>
            </a:r>
            <a:r>
              <a:rPr lang="en-IN" b="1" dirty="0" smtClean="0"/>
              <a:t>)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74891" y="4726698"/>
            <a:ext cx="2379085" cy="9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2182" b="1" u="sng" dirty="0"/>
              <a:t>Submitted By-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Shankh </a:t>
            </a:r>
            <a:r>
              <a:rPr lang="en-US" altLang="en-US" sz="1909" dirty="0"/>
              <a:t>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540496" y="4726698"/>
            <a:ext cx="2289899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</a:t>
            </a:r>
            <a:r>
              <a:rPr lang="en-US" altLang="en-US" sz="1909" dirty="0" smtClean="0"/>
              <a:t>r</a:t>
            </a:r>
            <a:r>
              <a:rPr lang="en-US" altLang="en-US" sz="1909" dirty="0"/>
              <a:t>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67360" y="0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5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9F8E36AE-8112-4AB3-A8DE-74BA44D979A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5558303" y="98664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4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4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457200" tIns="5715" rIns="5715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bg2"/>
                </a:solidFill>
              </a:rPr>
              <a:t>We should use public transport instead of private.</a:t>
            </a:r>
          </a:p>
        </p:txBody>
      </p:sp>
      <p:sp>
        <p:nvSpPr>
          <p:cNvPr id="220" name="Rectangle 219" descr="decorative element">
            <a:extLst>
              <a:ext uri="{FF2B5EF4-FFF2-40B4-BE49-F238E27FC236}">
                <a16:creationId xmlns:a16="http://schemas.microsoft.com/office/drawing/2014/main" xmlns="" id="{F6A83501-0BBC-4414-A5AC-BA2E93F7106C}"/>
              </a:ext>
            </a:extLst>
          </p:cNvPr>
          <p:cNvSpPr/>
          <p:nvPr/>
        </p:nvSpPr>
        <p:spPr>
          <a:xfrm>
            <a:off x="1977552" y="1523114"/>
            <a:ext cx="629350" cy="108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" tIns="0" rIns="5715" bIns="0" numCol="1" spcCol="1270" anchor="ctr" anchorCtr="0">
            <a:noAutofit/>
            <a:flatTx/>
          </a:bodyPr>
          <a:lstStyle/>
          <a:p>
            <a:pPr defTabSz="400050">
              <a:spcBef>
                <a:spcPct val="0"/>
              </a:spcBef>
              <a:spcAft>
                <a:spcPct val="35000"/>
              </a:spcAft>
            </a:pP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xmlns="" id="{95B56B42-D335-4DD0-A9AE-45E440EA1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25965" y="3749746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6B7B494C-8888-457E-82D1-32EE6B4010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59687" y="3749746"/>
            <a:ext cx="0" cy="8034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215A627E-A616-4B35-A822-BCD857D05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112565" y="3749746"/>
            <a:ext cx="0" cy="58658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338A3F58-952C-4C6C-BE73-668B41F87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093282" y="3749746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499176F8-BEEF-4A37-97C9-A7E8592211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25965" y="3749746"/>
            <a:ext cx="0" cy="8034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E0A5E395-38A3-4ED8-A1C1-7892BF5B1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987018" y="3749746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1C54223A-2F2C-4434-A30B-92D8CEE93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982" y="2827784"/>
            <a:ext cx="4826106" cy="18777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B5956150-D730-4D39-8E56-5123DA7B17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56865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98000C8A-C564-4106-9005-252681A7F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128944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DFAFA2FD-B58C-4CB3-83BF-D7037A44C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053888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92CA40FF-E75F-4233-A382-4E9DE1FAC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025966" y="2830114"/>
            <a:ext cx="0" cy="18288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3181118" y="5527473"/>
            <a:ext cx="0" cy="12783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xmlns="" id="{7B2075F3-49F1-4561-B16C-A60D139B4E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6091265" y="1753115"/>
            <a:ext cx="1" cy="108364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xmlns="" id="{3075AB11-BAD3-42E5-BC8F-B1153E21F9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2782" y="3749746"/>
            <a:ext cx="0" cy="4263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xmlns="" id="{185DC171-E6CD-4880-8EF4-7E0DB7F6C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15876" y="2830114"/>
            <a:ext cx="4971142" cy="252758"/>
          </a:xfrm>
          <a:prstGeom prst="bentConnector3">
            <a:avLst>
              <a:gd name="adj1" fmla="val 100252"/>
            </a:avLst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xmlns="" id="{2B04C355-4C0E-4D22-9C61-7C3A583C109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78602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8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We should make more use of transport that is good for nature. </a:t>
            </a:r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xmlns="" id="{AB567785-3E0A-4AED-B10A-D64ADC85A26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78602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9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 waste time</a:t>
            </a: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xmlns="" id="{959D0B9B-BB91-4406-8BCC-DF7B6EEC62A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78602" y="4782417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360 h 777240"/>
              <a:gd name="connsiteX10" fmla="*/ 63037 w 1463040"/>
              <a:gd name="connsiteY10" fmla="*/ 769006 h 777240"/>
              <a:gd name="connsiteX11" fmla="*/ 373336 w 1463040"/>
              <a:gd name="connsiteY11" fmla="*/ 388281 h 777240"/>
              <a:gd name="connsiteX12" fmla="*/ 63037 w 1463040"/>
              <a:gd name="connsiteY12" fmla="*/ 7557 h 777240"/>
              <a:gd name="connsiteX13" fmla="*/ 0 w 1463040"/>
              <a:gd name="connsiteY13" fmla="*/ 1202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360"/>
                </a:lnTo>
                <a:lnTo>
                  <a:pt x="63037" y="769006"/>
                </a:lnTo>
                <a:cubicBezTo>
                  <a:pt x="240124" y="732769"/>
                  <a:pt x="373336" y="576082"/>
                  <a:pt x="373336" y="388281"/>
                </a:cubicBezTo>
                <a:cubicBezTo>
                  <a:pt x="373336" y="200481"/>
                  <a:pt x="240124" y="43794"/>
                  <a:pt x="63037" y="7557"/>
                </a:cubicBezTo>
                <a:lnTo>
                  <a:pt x="0" y="1202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Time uncertainty 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60FF0A07-57C3-47E8-A8B9-53619AB9A39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633734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Public transport is good for environment </a:t>
            </a: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xmlns="" id="{C19BF4B9-42B7-445B-8A3A-18EF1272B79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633734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Lack of comfort 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63C6EC0B-8198-4855-94BA-AD2827329DF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626726" y="4782417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We will be relaxed on our journey 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xmlns="" id="{6653337B-42CE-41D1-9E9B-4E8510B9E77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626726" y="5651232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 reduces stress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78C5FA5B-7E17-4BCB-A478-30CF0BA162D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4588866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Busses and train reduce pollution 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xmlns="" id="{F48F7296-71AD-4E9A-BE57-BDD615CFC44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4588866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Long waiting time </a:t>
            </a: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D0DCC586-8E45-4570-8074-F47CE1BCE64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543998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Efficiency must be balanced by sustainability 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9FBBC56F-8F0C-4B9E-8708-C5382A6156C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543998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Long walking time </a:t>
            </a:r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DD7CD539-73DA-49DE-B59E-6A5B1038AB5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8499130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427 h 777240"/>
              <a:gd name="connsiteX10" fmla="*/ 63698 w 1463040"/>
              <a:gd name="connsiteY10" fmla="*/ 769006 h 777240"/>
              <a:gd name="connsiteX11" fmla="*/ 373997 w 1463040"/>
              <a:gd name="connsiteY11" fmla="*/ 388281 h 777240"/>
              <a:gd name="connsiteX12" fmla="*/ 63698 w 1463040"/>
              <a:gd name="connsiteY12" fmla="*/ 7557 h 777240"/>
              <a:gd name="connsiteX13" fmla="*/ 0 w 1463040"/>
              <a:gd name="connsiteY13" fmla="*/ 1135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427"/>
                </a:lnTo>
                <a:lnTo>
                  <a:pt x="63698" y="769006"/>
                </a:lnTo>
                <a:cubicBezTo>
                  <a:pt x="240785" y="732768"/>
                  <a:pt x="373997" y="576082"/>
                  <a:pt x="373997" y="388281"/>
                </a:cubicBezTo>
                <a:cubicBezTo>
                  <a:pt x="373997" y="200481"/>
                  <a:pt x="240785" y="43794"/>
                  <a:pt x="63698" y="7557"/>
                </a:cubicBezTo>
                <a:lnTo>
                  <a:pt x="0" y="1135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 charge 4 time less than private transport </a:t>
            </a: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CFAE2E21-0C65-4B4E-9C93-468B25FE3D8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8499130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5427 h 777240"/>
              <a:gd name="connsiteX10" fmla="*/ 63698 w 1463040"/>
              <a:gd name="connsiteY10" fmla="*/ 769006 h 777240"/>
              <a:gd name="connsiteX11" fmla="*/ 373997 w 1463040"/>
              <a:gd name="connsiteY11" fmla="*/ 388281 h 777240"/>
              <a:gd name="connsiteX12" fmla="*/ 63698 w 1463040"/>
              <a:gd name="connsiteY12" fmla="*/ 7557 h 777240"/>
              <a:gd name="connsiteX13" fmla="*/ 0 w 1463040"/>
              <a:gd name="connsiteY13" fmla="*/ 1135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5427"/>
                </a:lnTo>
                <a:lnTo>
                  <a:pt x="63698" y="769006"/>
                </a:lnTo>
                <a:cubicBezTo>
                  <a:pt x="240785" y="732769"/>
                  <a:pt x="373997" y="576082"/>
                  <a:pt x="373997" y="388281"/>
                </a:cubicBezTo>
                <a:cubicBezTo>
                  <a:pt x="373997" y="200481"/>
                  <a:pt x="240785" y="43794"/>
                  <a:pt x="63698" y="7557"/>
                </a:cubicBezTo>
                <a:lnTo>
                  <a:pt x="0" y="1135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Its unreliable </a:t>
            </a:r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xmlns="" id="{1AFB1246-C9BE-4226-99A3-3E2341A72B4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8484507" y="477622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There will be no need to drive </a:t>
            </a: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xmlns="" id="{235D3EA8-C256-4F3D-B885-70DECB75E2D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8493004" y="5651232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Its cost effective 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FE9C2AFD-C05A-42A3-85AC-D56BAAD88A5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0454262" y="3008803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 will reduce number of cars on road 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xmlns="" id="{F891B7B3-F100-411D-B13A-E0DEECB366F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0454262" y="3923114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6 w 1463040"/>
              <a:gd name="connsiteY3" fmla="*/ 0 h 777240"/>
              <a:gd name="connsiteX4" fmla="*/ 1463040 w 1463040"/>
              <a:gd name="connsiteY4" fmla="*/ 388620 h 777240"/>
              <a:gd name="connsiteX5" fmla="*/ 1074646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7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6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6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9"/>
                  <a:pt x="380123" y="576082"/>
                  <a:pt x="380123" y="388281"/>
                </a:cubicBezTo>
                <a:cubicBezTo>
                  <a:pt x="380123" y="200481"/>
                  <a:pt x="246911" y="43794"/>
                  <a:pt x="69824" y="7557"/>
                </a:cubicBezTo>
                <a:lnTo>
                  <a:pt x="0" y="518"/>
                </a:lnTo>
                <a:close/>
              </a:path>
            </a:pathLst>
          </a:custGeom>
          <a:solidFill>
            <a:srgbClr val="C00000"/>
          </a:solidFill>
          <a:ln w="28575" cap="rnd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Its too crowded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B8BFBEF-31D2-2A2D-4C60-FE7D2D2B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353" y="992026"/>
            <a:ext cx="1362959" cy="786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0897DE-D6FF-15FB-0D13-E40B9B3A7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61" y="3023178"/>
            <a:ext cx="1137073" cy="7625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36A3E6-C69C-702C-1ADF-8C0B50523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683" y="2979170"/>
            <a:ext cx="914115" cy="89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DCD8038-ACC4-9E2D-2628-4A78845BC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123" y="3008464"/>
            <a:ext cx="1040303" cy="7776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6B3F0F5-A936-0512-F832-39EE14382D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159" t="536" r="11890" b="29660"/>
          <a:stretch/>
        </p:blipFill>
        <p:spPr>
          <a:xfrm>
            <a:off x="6038627" y="2920902"/>
            <a:ext cx="893917" cy="8800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B861D4E-1F66-7A69-5C5B-E0D04AAABB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782" r="7065"/>
          <a:stretch/>
        </p:blipFill>
        <p:spPr>
          <a:xfrm>
            <a:off x="7946881" y="2909057"/>
            <a:ext cx="893912" cy="9230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548CB15-02A8-FD41-E6EB-8D4A08889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2897" y="3023178"/>
            <a:ext cx="940949" cy="7665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C6C03B7-C686-5831-AA34-F4F4AF7C1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732132" y="2274212"/>
            <a:ext cx="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474BC1A4-9DFF-2DC1-117F-C21C63709C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104278" y="4700015"/>
            <a:ext cx="1" cy="8347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B453E995-0046-690F-3384-21877E4DD21C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0454262" y="4783488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9525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463040"/>
                      <a:gd name="connsiteY0" fmla="*/ 0 h 777240"/>
                      <a:gd name="connsiteX1" fmla="*/ 394958 w 1463040"/>
                      <a:gd name="connsiteY1" fmla="*/ 0 h 777240"/>
                      <a:gd name="connsiteX2" fmla="*/ 1063934 w 1463040"/>
                      <a:gd name="connsiteY2" fmla="*/ 0 h 777240"/>
                      <a:gd name="connsiteX3" fmla="*/ 1074646 w 1463040"/>
                      <a:gd name="connsiteY3" fmla="*/ 0 h 777240"/>
                      <a:gd name="connsiteX4" fmla="*/ 1463040 w 1463040"/>
                      <a:gd name="connsiteY4" fmla="*/ 388620 h 777240"/>
                      <a:gd name="connsiteX5" fmla="*/ 1074646 w 1463040"/>
                      <a:gd name="connsiteY5" fmla="*/ 777240 h 777240"/>
                      <a:gd name="connsiteX6" fmla="*/ 1063934 w 1463040"/>
                      <a:gd name="connsiteY6" fmla="*/ 777240 h 777240"/>
                      <a:gd name="connsiteX7" fmla="*/ 394958 w 1463040"/>
                      <a:gd name="connsiteY7" fmla="*/ 777240 h 777240"/>
                      <a:gd name="connsiteX8" fmla="*/ 0 w 1463040"/>
                      <a:gd name="connsiteY8" fmla="*/ 777240 h 777240"/>
                      <a:gd name="connsiteX9" fmla="*/ 0 w 1463040"/>
                      <a:gd name="connsiteY9" fmla="*/ 0 h 777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3040" h="777240" fill="none" extrusionOk="0">
                        <a:moveTo>
                          <a:pt x="0" y="0"/>
                        </a:moveTo>
                        <a:cubicBezTo>
                          <a:pt x="149187" y="24543"/>
                          <a:pt x="254873" y="22261"/>
                          <a:pt x="394958" y="0"/>
                        </a:cubicBezTo>
                        <a:cubicBezTo>
                          <a:pt x="558875" y="-5510"/>
                          <a:pt x="940180" y="-27455"/>
                          <a:pt x="1063934" y="0"/>
                        </a:cubicBezTo>
                        <a:cubicBezTo>
                          <a:pt x="1068401" y="-778"/>
                          <a:pt x="1072659" y="870"/>
                          <a:pt x="1074646" y="0"/>
                        </a:cubicBezTo>
                        <a:cubicBezTo>
                          <a:pt x="1259310" y="4900"/>
                          <a:pt x="1442731" y="159977"/>
                          <a:pt x="1463040" y="388620"/>
                        </a:cubicBezTo>
                        <a:cubicBezTo>
                          <a:pt x="1446068" y="602044"/>
                          <a:pt x="1284479" y="767719"/>
                          <a:pt x="1074646" y="777240"/>
                        </a:cubicBezTo>
                        <a:cubicBezTo>
                          <a:pt x="1072932" y="776524"/>
                          <a:pt x="1065137" y="777185"/>
                          <a:pt x="1063934" y="777240"/>
                        </a:cubicBezTo>
                        <a:cubicBezTo>
                          <a:pt x="959639" y="728011"/>
                          <a:pt x="521524" y="718646"/>
                          <a:pt x="394958" y="777240"/>
                        </a:cubicBezTo>
                        <a:cubicBezTo>
                          <a:pt x="299485" y="810784"/>
                          <a:pt x="101984" y="789372"/>
                          <a:pt x="0" y="777240"/>
                        </a:cubicBezTo>
                        <a:cubicBezTo>
                          <a:pt x="-17041" y="599066"/>
                          <a:pt x="-24866" y="158777"/>
                          <a:pt x="0" y="0"/>
                        </a:cubicBezTo>
                        <a:close/>
                      </a:path>
                      <a:path w="1463040" h="777240" stroke="0" extrusionOk="0">
                        <a:moveTo>
                          <a:pt x="0" y="0"/>
                        </a:moveTo>
                        <a:cubicBezTo>
                          <a:pt x="138563" y="-30316"/>
                          <a:pt x="334554" y="33254"/>
                          <a:pt x="394958" y="0"/>
                        </a:cubicBezTo>
                        <a:cubicBezTo>
                          <a:pt x="519470" y="8832"/>
                          <a:pt x="932254" y="13236"/>
                          <a:pt x="1063934" y="0"/>
                        </a:cubicBezTo>
                        <a:cubicBezTo>
                          <a:pt x="1065422" y="272"/>
                          <a:pt x="1071813" y="423"/>
                          <a:pt x="1074646" y="0"/>
                        </a:cubicBezTo>
                        <a:cubicBezTo>
                          <a:pt x="1268247" y="-11437"/>
                          <a:pt x="1484771" y="184373"/>
                          <a:pt x="1463040" y="388620"/>
                        </a:cubicBezTo>
                        <a:cubicBezTo>
                          <a:pt x="1467640" y="603795"/>
                          <a:pt x="1297805" y="759427"/>
                          <a:pt x="1074646" y="777240"/>
                        </a:cubicBezTo>
                        <a:cubicBezTo>
                          <a:pt x="1072040" y="777375"/>
                          <a:pt x="1065967" y="777099"/>
                          <a:pt x="1063934" y="777240"/>
                        </a:cubicBezTo>
                        <a:cubicBezTo>
                          <a:pt x="949576" y="767662"/>
                          <a:pt x="525852" y="833207"/>
                          <a:pt x="394958" y="777240"/>
                        </a:cubicBezTo>
                        <a:cubicBezTo>
                          <a:pt x="292915" y="773853"/>
                          <a:pt x="106496" y="800934"/>
                          <a:pt x="0" y="777240"/>
                        </a:cubicBezTo>
                        <a:cubicBezTo>
                          <a:pt x="-45094" y="435638"/>
                          <a:pt x="-44697" y="178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It reduces parking tension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012D5C4B-1E3F-3846-17EC-E6653EA1BD0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481446" y="4750232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9525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463040"/>
                      <a:gd name="connsiteY0" fmla="*/ 0 h 777240"/>
                      <a:gd name="connsiteX1" fmla="*/ 394958 w 1463040"/>
                      <a:gd name="connsiteY1" fmla="*/ 0 h 777240"/>
                      <a:gd name="connsiteX2" fmla="*/ 1063934 w 1463040"/>
                      <a:gd name="connsiteY2" fmla="*/ 0 h 777240"/>
                      <a:gd name="connsiteX3" fmla="*/ 1074646 w 1463040"/>
                      <a:gd name="connsiteY3" fmla="*/ 0 h 777240"/>
                      <a:gd name="connsiteX4" fmla="*/ 1463040 w 1463040"/>
                      <a:gd name="connsiteY4" fmla="*/ 388620 h 777240"/>
                      <a:gd name="connsiteX5" fmla="*/ 1074646 w 1463040"/>
                      <a:gd name="connsiteY5" fmla="*/ 777240 h 777240"/>
                      <a:gd name="connsiteX6" fmla="*/ 1063934 w 1463040"/>
                      <a:gd name="connsiteY6" fmla="*/ 777240 h 777240"/>
                      <a:gd name="connsiteX7" fmla="*/ 394958 w 1463040"/>
                      <a:gd name="connsiteY7" fmla="*/ 777240 h 777240"/>
                      <a:gd name="connsiteX8" fmla="*/ 0 w 1463040"/>
                      <a:gd name="connsiteY8" fmla="*/ 777240 h 777240"/>
                      <a:gd name="connsiteX9" fmla="*/ 0 w 1463040"/>
                      <a:gd name="connsiteY9" fmla="*/ 0 h 777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3040" h="777240" fill="none" extrusionOk="0">
                        <a:moveTo>
                          <a:pt x="0" y="0"/>
                        </a:moveTo>
                        <a:cubicBezTo>
                          <a:pt x="149187" y="24543"/>
                          <a:pt x="254873" y="22261"/>
                          <a:pt x="394958" y="0"/>
                        </a:cubicBezTo>
                        <a:cubicBezTo>
                          <a:pt x="558875" y="-5510"/>
                          <a:pt x="940180" y="-27455"/>
                          <a:pt x="1063934" y="0"/>
                        </a:cubicBezTo>
                        <a:cubicBezTo>
                          <a:pt x="1068401" y="-778"/>
                          <a:pt x="1072659" y="870"/>
                          <a:pt x="1074646" y="0"/>
                        </a:cubicBezTo>
                        <a:cubicBezTo>
                          <a:pt x="1259310" y="4900"/>
                          <a:pt x="1442731" y="159977"/>
                          <a:pt x="1463040" y="388620"/>
                        </a:cubicBezTo>
                        <a:cubicBezTo>
                          <a:pt x="1446068" y="602044"/>
                          <a:pt x="1284479" y="767719"/>
                          <a:pt x="1074646" y="777240"/>
                        </a:cubicBezTo>
                        <a:cubicBezTo>
                          <a:pt x="1072932" y="776524"/>
                          <a:pt x="1065137" y="777185"/>
                          <a:pt x="1063934" y="777240"/>
                        </a:cubicBezTo>
                        <a:cubicBezTo>
                          <a:pt x="959639" y="728011"/>
                          <a:pt x="521524" y="718646"/>
                          <a:pt x="394958" y="777240"/>
                        </a:cubicBezTo>
                        <a:cubicBezTo>
                          <a:pt x="299485" y="810784"/>
                          <a:pt x="101984" y="789372"/>
                          <a:pt x="0" y="777240"/>
                        </a:cubicBezTo>
                        <a:cubicBezTo>
                          <a:pt x="-17041" y="599066"/>
                          <a:pt x="-24866" y="158777"/>
                          <a:pt x="0" y="0"/>
                        </a:cubicBezTo>
                        <a:close/>
                      </a:path>
                      <a:path w="1463040" h="777240" stroke="0" extrusionOk="0">
                        <a:moveTo>
                          <a:pt x="0" y="0"/>
                        </a:moveTo>
                        <a:cubicBezTo>
                          <a:pt x="138563" y="-30316"/>
                          <a:pt x="334554" y="33254"/>
                          <a:pt x="394958" y="0"/>
                        </a:cubicBezTo>
                        <a:cubicBezTo>
                          <a:pt x="519470" y="8832"/>
                          <a:pt x="932254" y="13236"/>
                          <a:pt x="1063934" y="0"/>
                        </a:cubicBezTo>
                        <a:cubicBezTo>
                          <a:pt x="1065422" y="272"/>
                          <a:pt x="1071813" y="423"/>
                          <a:pt x="1074646" y="0"/>
                        </a:cubicBezTo>
                        <a:cubicBezTo>
                          <a:pt x="1268247" y="-11437"/>
                          <a:pt x="1484771" y="184373"/>
                          <a:pt x="1463040" y="388620"/>
                        </a:cubicBezTo>
                        <a:cubicBezTo>
                          <a:pt x="1467640" y="603795"/>
                          <a:pt x="1297805" y="759427"/>
                          <a:pt x="1074646" y="777240"/>
                        </a:cubicBezTo>
                        <a:cubicBezTo>
                          <a:pt x="1072040" y="777375"/>
                          <a:pt x="1065967" y="777099"/>
                          <a:pt x="1063934" y="777240"/>
                        </a:cubicBezTo>
                        <a:cubicBezTo>
                          <a:pt x="949576" y="767662"/>
                          <a:pt x="525852" y="833207"/>
                          <a:pt x="394958" y="777240"/>
                        </a:cubicBezTo>
                        <a:cubicBezTo>
                          <a:pt x="292915" y="773853"/>
                          <a:pt x="106496" y="800934"/>
                          <a:pt x="0" y="777240"/>
                        </a:cubicBezTo>
                        <a:cubicBezTo>
                          <a:pt x="-45094" y="435638"/>
                          <a:pt x="-44697" y="178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There will be no need to worry about food 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6C3ABD7B-21F9-6187-ADF2-821F921F387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4583005" y="4766317"/>
            <a:ext cx="1463040" cy="777240"/>
          </a:xfrm>
          <a:custGeom>
            <a:avLst/>
            <a:gdLst>
              <a:gd name="connsiteX0" fmla="*/ 0 w 1463040"/>
              <a:gd name="connsiteY0" fmla="*/ 0 h 777240"/>
              <a:gd name="connsiteX1" fmla="*/ 394958 w 1463040"/>
              <a:gd name="connsiteY1" fmla="*/ 0 h 777240"/>
              <a:gd name="connsiteX2" fmla="*/ 1063934 w 1463040"/>
              <a:gd name="connsiteY2" fmla="*/ 0 h 777240"/>
              <a:gd name="connsiteX3" fmla="*/ 1074647 w 1463040"/>
              <a:gd name="connsiteY3" fmla="*/ 0 h 777240"/>
              <a:gd name="connsiteX4" fmla="*/ 1463040 w 1463040"/>
              <a:gd name="connsiteY4" fmla="*/ 388620 h 777240"/>
              <a:gd name="connsiteX5" fmla="*/ 1074647 w 1463040"/>
              <a:gd name="connsiteY5" fmla="*/ 777240 h 777240"/>
              <a:gd name="connsiteX6" fmla="*/ 1063934 w 1463040"/>
              <a:gd name="connsiteY6" fmla="*/ 777240 h 777240"/>
              <a:gd name="connsiteX7" fmla="*/ 394958 w 1463040"/>
              <a:gd name="connsiteY7" fmla="*/ 777240 h 777240"/>
              <a:gd name="connsiteX8" fmla="*/ 0 w 1463040"/>
              <a:gd name="connsiteY8" fmla="*/ 777240 h 777240"/>
              <a:gd name="connsiteX9" fmla="*/ 0 w 1463040"/>
              <a:gd name="connsiteY9" fmla="*/ 776045 h 777240"/>
              <a:gd name="connsiteX10" fmla="*/ 69824 w 1463040"/>
              <a:gd name="connsiteY10" fmla="*/ 769006 h 777240"/>
              <a:gd name="connsiteX11" fmla="*/ 380123 w 1463040"/>
              <a:gd name="connsiteY11" fmla="*/ 388281 h 777240"/>
              <a:gd name="connsiteX12" fmla="*/ 69824 w 1463040"/>
              <a:gd name="connsiteY12" fmla="*/ 7556 h 777240"/>
              <a:gd name="connsiteX13" fmla="*/ 0 w 1463040"/>
              <a:gd name="connsiteY13" fmla="*/ 518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3040" h="777240">
                <a:moveTo>
                  <a:pt x="0" y="0"/>
                </a:moveTo>
                <a:lnTo>
                  <a:pt x="394958" y="0"/>
                </a:lnTo>
                <a:lnTo>
                  <a:pt x="1063934" y="0"/>
                </a:lnTo>
                <a:lnTo>
                  <a:pt x="1074647" y="0"/>
                </a:lnTo>
                <a:cubicBezTo>
                  <a:pt x="1289151" y="0"/>
                  <a:pt x="1463040" y="173991"/>
                  <a:pt x="1463040" y="388620"/>
                </a:cubicBezTo>
                <a:cubicBezTo>
                  <a:pt x="1463040" y="603249"/>
                  <a:pt x="1289151" y="777240"/>
                  <a:pt x="1074647" y="777240"/>
                </a:cubicBezTo>
                <a:lnTo>
                  <a:pt x="1063934" y="777240"/>
                </a:lnTo>
                <a:lnTo>
                  <a:pt x="394958" y="777240"/>
                </a:lnTo>
                <a:lnTo>
                  <a:pt x="0" y="777240"/>
                </a:lnTo>
                <a:lnTo>
                  <a:pt x="0" y="776045"/>
                </a:lnTo>
                <a:lnTo>
                  <a:pt x="69824" y="769006"/>
                </a:lnTo>
                <a:cubicBezTo>
                  <a:pt x="246911" y="732768"/>
                  <a:pt x="380123" y="576081"/>
                  <a:pt x="380123" y="388281"/>
                </a:cubicBezTo>
                <a:cubicBezTo>
                  <a:pt x="380123" y="200481"/>
                  <a:pt x="246911" y="43794"/>
                  <a:pt x="69824" y="7556"/>
                </a:cubicBezTo>
                <a:lnTo>
                  <a:pt x="0" y="518"/>
                </a:lnTo>
                <a:close/>
              </a:path>
            </a:pathLst>
          </a:custGeom>
          <a:solidFill>
            <a:srgbClr val="FFC000"/>
          </a:solidFill>
          <a:ln w="9525" cap="rnd" cmpd="sng" algn="ctr">
            <a:noFill/>
            <a:prstDash val="solid"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463040"/>
                      <a:gd name="connsiteY0" fmla="*/ 0 h 777240"/>
                      <a:gd name="connsiteX1" fmla="*/ 394958 w 1463040"/>
                      <a:gd name="connsiteY1" fmla="*/ 0 h 777240"/>
                      <a:gd name="connsiteX2" fmla="*/ 1063934 w 1463040"/>
                      <a:gd name="connsiteY2" fmla="*/ 0 h 777240"/>
                      <a:gd name="connsiteX3" fmla="*/ 1074646 w 1463040"/>
                      <a:gd name="connsiteY3" fmla="*/ 0 h 777240"/>
                      <a:gd name="connsiteX4" fmla="*/ 1463040 w 1463040"/>
                      <a:gd name="connsiteY4" fmla="*/ 388620 h 777240"/>
                      <a:gd name="connsiteX5" fmla="*/ 1074646 w 1463040"/>
                      <a:gd name="connsiteY5" fmla="*/ 777240 h 777240"/>
                      <a:gd name="connsiteX6" fmla="*/ 1063934 w 1463040"/>
                      <a:gd name="connsiteY6" fmla="*/ 777240 h 777240"/>
                      <a:gd name="connsiteX7" fmla="*/ 394958 w 1463040"/>
                      <a:gd name="connsiteY7" fmla="*/ 777240 h 777240"/>
                      <a:gd name="connsiteX8" fmla="*/ 0 w 1463040"/>
                      <a:gd name="connsiteY8" fmla="*/ 777240 h 777240"/>
                      <a:gd name="connsiteX9" fmla="*/ 0 w 1463040"/>
                      <a:gd name="connsiteY9" fmla="*/ 0 h 777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63040" h="777240" fill="none" extrusionOk="0">
                        <a:moveTo>
                          <a:pt x="0" y="0"/>
                        </a:moveTo>
                        <a:cubicBezTo>
                          <a:pt x="149187" y="24543"/>
                          <a:pt x="254873" y="22261"/>
                          <a:pt x="394958" y="0"/>
                        </a:cubicBezTo>
                        <a:cubicBezTo>
                          <a:pt x="558875" y="-5510"/>
                          <a:pt x="940180" y="-27455"/>
                          <a:pt x="1063934" y="0"/>
                        </a:cubicBezTo>
                        <a:cubicBezTo>
                          <a:pt x="1068401" y="-778"/>
                          <a:pt x="1072659" y="870"/>
                          <a:pt x="1074646" y="0"/>
                        </a:cubicBezTo>
                        <a:cubicBezTo>
                          <a:pt x="1259310" y="4900"/>
                          <a:pt x="1442731" y="159977"/>
                          <a:pt x="1463040" y="388620"/>
                        </a:cubicBezTo>
                        <a:cubicBezTo>
                          <a:pt x="1446068" y="602044"/>
                          <a:pt x="1284479" y="767719"/>
                          <a:pt x="1074646" y="777240"/>
                        </a:cubicBezTo>
                        <a:cubicBezTo>
                          <a:pt x="1072932" y="776524"/>
                          <a:pt x="1065137" y="777185"/>
                          <a:pt x="1063934" y="777240"/>
                        </a:cubicBezTo>
                        <a:cubicBezTo>
                          <a:pt x="959639" y="728011"/>
                          <a:pt x="521524" y="718646"/>
                          <a:pt x="394958" y="777240"/>
                        </a:cubicBezTo>
                        <a:cubicBezTo>
                          <a:pt x="299485" y="810784"/>
                          <a:pt x="101984" y="789372"/>
                          <a:pt x="0" y="777240"/>
                        </a:cubicBezTo>
                        <a:cubicBezTo>
                          <a:pt x="-17041" y="599066"/>
                          <a:pt x="-24866" y="158777"/>
                          <a:pt x="0" y="0"/>
                        </a:cubicBezTo>
                        <a:close/>
                      </a:path>
                      <a:path w="1463040" h="777240" stroke="0" extrusionOk="0">
                        <a:moveTo>
                          <a:pt x="0" y="0"/>
                        </a:moveTo>
                        <a:cubicBezTo>
                          <a:pt x="138563" y="-30316"/>
                          <a:pt x="334554" y="33254"/>
                          <a:pt x="394958" y="0"/>
                        </a:cubicBezTo>
                        <a:cubicBezTo>
                          <a:pt x="519470" y="8832"/>
                          <a:pt x="932254" y="13236"/>
                          <a:pt x="1063934" y="0"/>
                        </a:cubicBezTo>
                        <a:cubicBezTo>
                          <a:pt x="1065422" y="272"/>
                          <a:pt x="1071813" y="423"/>
                          <a:pt x="1074646" y="0"/>
                        </a:cubicBezTo>
                        <a:cubicBezTo>
                          <a:pt x="1268247" y="-11437"/>
                          <a:pt x="1484771" y="184373"/>
                          <a:pt x="1463040" y="388620"/>
                        </a:cubicBezTo>
                        <a:cubicBezTo>
                          <a:pt x="1467640" y="603795"/>
                          <a:pt x="1297805" y="759427"/>
                          <a:pt x="1074646" y="777240"/>
                        </a:cubicBezTo>
                        <a:cubicBezTo>
                          <a:pt x="1072040" y="777375"/>
                          <a:pt x="1065967" y="777099"/>
                          <a:pt x="1063934" y="777240"/>
                        </a:cubicBezTo>
                        <a:cubicBezTo>
                          <a:pt x="949576" y="767662"/>
                          <a:pt x="525852" y="833207"/>
                          <a:pt x="394958" y="777240"/>
                        </a:cubicBezTo>
                        <a:cubicBezTo>
                          <a:pt x="292915" y="773853"/>
                          <a:pt x="106496" y="800934"/>
                          <a:pt x="0" y="777240"/>
                        </a:cubicBezTo>
                        <a:cubicBezTo>
                          <a:pt x="-45094" y="435638"/>
                          <a:pt x="-44697" y="17801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57200" tIns="5715" rIns="91440" bIns="54011" numCol="1" spcCol="1270" anchor="ctr" anchorCtr="0">
            <a:noAutofit/>
            <a:flatTx/>
          </a:bodyPr>
          <a:lstStyle/>
          <a:p>
            <a:pPr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900" dirty="0">
                <a:solidFill>
                  <a:schemeClr val="tx1"/>
                </a:solidFill>
              </a:rPr>
              <a:t>We get to interact with people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64130EE3-67E8-9BB8-5209-56E53C0699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7497"/>
          <a:stretch/>
        </p:blipFill>
        <p:spPr>
          <a:xfrm>
            <a:off x="-104359" y="3858216"/>
            <a:ext cx="1158197" cy="8714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Image result for lack confidence">
            <a:extLst>
              <a:ext uri="{FF2B5EF4-FFF2-40B4-BE49-F238E27FC236}">
                <a16:creationId xmlns:a16="http://schemas.microsoft.com/office/drawing/2014/main" xmlns="" id="{DEAC7598-B26D-3E8D-0F45-88B2459F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57" y="3886733"/>
            <a:ext cx="981849" cy="85335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DC549655-1E06-AC63-E944-8B2885EE14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0545" y="3858407"/>
            <a:ext cx="1041112" cy="917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41A47268-4C4D-DA43-37CE-5D18F8B6A0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1298" y="4057203"/>
            <a:ext cx="1095537" cy="6521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CB98BD5-D45E-2851-7BEB-2AB88CCA58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68585" y="3961592"/>
            <a:ext cx="1089929" cy="7592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75B15D65-8EA4-6263-0C9C-77C966902A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2835" y="3913253"/>
            <a:ext cx="1198361" cy="8042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F4B70494-09A8-0F3C-F0D9-B2AC94138D6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63198" y="4709239"/>
            <a:ext cx="1161019" cy="9360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9A837CBD-9DFD-759C-6D5D-57282810A0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94648" y="4717522"/>
            <a:ext cx="1041112" cy="8611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414F9C2E-3B31-21C9-F8B0-BCDEE1B668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3934" y="4736735"/>
            <a:ext cx="923572" cy="8519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4BE3ADDE-0EB2-FFE5-8762-9127762A29C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48366" y="4832080"/>
            <a:ext cx="1115169" cy="6660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0321B221-26AD-E4F0-BD57-B56E2FAF73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10245" y="4749449"/>
            <a:ext cx="1124257" cy="825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A5903D1F-346A-E4E4-0042-486EF89ECC0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55541" y="5586376"/>
            <a:ext cx="906952" cy="9069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AA4F7615-E2AE-54E2-24A8-7528D4E529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68585" y="5602091"/>
            <a:ext cx="884770" cy="9434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63EFCAB9-4ECE-6A31-1683-7D924070510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42019" t="25978" b="24546"/>
          <a:stretch/>
        </p:blipFill>
        <p:spPr>
          <a:xfrm>
            <a:off x="9781212" y="4774495"/>
            <a:ext cx="1183664" cy="79308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5143037" y="4700015"/>
            <a:ext cx="0" cy="8772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7093282" y="4685064"/>
            <a:ext cx="0" cy="8772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9076813" y="4685064"/>
            <a:ext cx="0" cy="8772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1213987" y="4700015"/>
            <a:ext cx="0" cy="8772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3156865" y="4686080"/>
            <a:ext cx="0" cy="8772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E8574014-9F7A-4AC9-82C3-EE7EF06CA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9076813" y="5543557"/>
            <a:ext cx="0" cy="8772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/>
          <p:cNvSpPr/>
          <p:nvPr/>
        </p:nvSpPr>
        <p:spPr>
          <a:xfrm>
            <a:off x="467119" y="1064579"/>
            <a:ext cx="203863" cy="21162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lowchart: Connector 80"/>
          <p:cNvSpPr/>
          <p:nvPr/>
        </p:nvSpPr>
        <p:spPr>
          <a:xfrm>
            <a:off x="474739" y="1311490"/>
            <a:ext cx="203863" cy="21162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Flowchart: Connector 81"/>
          <p:cNvSpPr/>
          <p:nvPr/>
        </p:nvSpPr>
        <p:spPr>
          <a:xfrm>
            <a:off x="474739" y="1563975"/>
            <a:ext cx="203863" cy="21162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78602" y="963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Because 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6222" y="12305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But</a:t>
            </a:r>
          </a:p>
          <a:p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78602" y="1458631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However </a:t>
            </a:r>
          </a:p>
        </p:txBody>
      </p:sp>
    </p:spTree>
    <p:extLst>
      <p:ext uri="{BB962C8B-B14F-4D97-AF65-F5344CB8AC3E}">
        <p14:creationId xmlns:p14="http://schemas.microsoft.com/office/powerpoint/2010/main" val="275777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05300" y="351156"/>
            <a:ext cx="3581400" cy="365126"/>
          </a:xfrm>
        </p:spPr>
        <p:txBody>
          <a:bodyPr>
            <a:noAutofit/>
          </a:bodyPr>
          <a:lstStyle/>
          <a:p>
            <a:pPr algn="ctr"/>
            <a:r>
              <a:rPr lang="en-IN" sz="4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</a:p>
          <a:p>
            <a:pPr algn="ctr"/>
            <a:endParaRPr lang="en-IN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52425" y="1927227"/>
            <a:ext cx="11487150" cy="4724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 To understand logical structure of argument.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S</a:t>
            </a:r>
            <a:r>
              <a:rPr lang="en-IN" sz="2400" dirty="0" smtClean="0"/>
              <a:t>upport issue which we think.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smtClean="0"/>
              <a:t>(BECAUSE) is represented by </a:t>
            </a:r>
            <a:r>
              <a:rPr lang="en-IN" sz="2400" dirty="0" smtClean="0">
                <a:solidFill>
                  <a:srgbClr val="00B050"/>
                </a:solidFill>
              </a:rPr>
              <a:t>green colour.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smtClean="0"/>
              <a:t> (BUT) is represented by </a:t>
            </a:r>
            <a:r>
              <a:rPr lang="en-IN" sz="2400" dirty="0" smtClean="0">
                <a:solidFill>
                  <a:srgbClr val="C00000"/>
                </a:solidFill>
              </a:rPr>
              <a:t>red colour.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</a:t>
            </a:r>
            <a:r>
              <a:rPr lang="en-IN" sz="2400" dirty="0" smtClean="0"/>
              <a:t>( HOWEVER) is represented by </a:t>
            </a:r>
            <a:r>
              <a:rPr lang="en-IN" sz="2400" dirty="0" smtClean="0">
                <a:solidFill>
                  <a:srgbClr val="FFC000"/>
                </a:solidFill>
              </a:rPr>
              <a:t>orange colour.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92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ysClr val="window" lastClr="FFFFFF"/>
      </a:lt1>
      <a:dk2>
        <a:srgbClr val="8439BD"/>
      </a:dk2>
      <a:lt2>
        <a:srgbClr val="FFFFFF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036B3"/>
      </a:folHlink>
    </a:clrScheme>
    <a:fontScheme name="Custom 26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283905_win32_fixed.potx" id="{263EE4D6-5775-4173-A5AC-FF62AB42E4D1}" vid="{3681A339-A89C-43E2-8FF0-66FCC7B8B1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 organization chart</Template>
  <TotalTime>102</TotalTime>
  <Words>181</Words>
  <Application>Microsoft Office PowerPoint</Application>
  <PresentationFormat>Widescreen</PresentationFormat>
  <Paragraphs>37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 Light</vt:lpstr>
      <vt:lpstr>Calibri</vt:lpstr>
      <vt:lpstr>Rockwell</vt:lpstr>
      <vt:lpstr>Speak Pro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Argumentative mapping</dc:title>
  <dc:creator>Gorisha Chawda</dc:creator>
  <cp:lastModifiedBy>triphmailone@gmail.com</cp:lastModifiedBy>
  <cp:revision>6</cp:revision>
  <dcterms:created xsi:type="dcterms:W3CDTF">2022-09-29T18:40:47Z</dcterms:created>
  <dcterms:modified xsi:type="dcterms:W3CDTF">2022-12-22T22:46:19Z</dcterms:modified>
</cp:coreProperties>
</file>