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175AB1-4F68-4C7E-96A0-3463BF253F8F}"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7134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175AB1-4F68-4C7E-96A0-3463BF253F8F}"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697554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175AB1-4F68-4C7E-96A0-3463BF253F8F}"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581864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175AB1-4F68-4C7E-96A0-3463BF253F8F}"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418011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175AB1-4F68-4C7E-96A0-3463BF253F8F}" type="datetimeFigureOut">
              <a:rPr lang="en-IN" smtClean="0"/>
              <a:t>07-02-2023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1238093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175AB1-4F68-4C7E-96A0-3463BF253F8F}"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106253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175AB1-4F68-4C7E-96A0-3463BF253F8F}" type="datetimeFigureOut">
              <a:rPr lang="en-IN" smtClean="0"/>
              <a:t>07-02-2023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202060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175AB1-4F68-4C7E-96A0-3463BF253F8F}" type="datetimeFigureOut">
              <a:rPr lang="en-IN" smtClean="0"/>
              <a:t>07-02-2023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404582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75AB1-4F68-4C7E-96A0-3463BF253F8F}" type="datetimeFigureOut">
              <a:rPr lang="en-IN" smtClean="0"/>
              <a:t>07-02-2023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4262366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75AB1-4F68-4C7E-96A0-3463BF253F8F}"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14311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175AB1-4F68-4C7E-96A0-3463BF253F8F}" type="datetimeFigureOut">
              <a:rPr lang="en-IN" smtClean="0"/>
              <a:t>07-02-2023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A7C611-0327-4233-811F-A787F36C679F}" type="slidenum">
              <a:rPr lang="en-IN" smtClean="0"/>
              <a:t>‹#›</a:t>
            </a:fld>
            <a:endParaRPr lang="en-IN"/>
          </a:p>
        </p:txBody>
      </p:sp>
    </p:spTree>
    <p:extLst>
      <p:ext uri="{BB962C8B-B14F-4D97-AF65-F5344CB8AC3E}">
        <p14:creationId xmlns:p14="http://schemas.microsoft.com/office/powerpoint/2010/main" val="144035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75AB1-4F68-4C7E-96A0-3463BF253F8F}" type="datetimeFigureOut">
              <a:rPr lang="en-IN" smtClean="0"/>
              <a:t>07-02-2023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A7C611-0327-4233-811F-A787F36C679F}" type="slidenum">
              <a:rPr lang="en-IN" smtClean="0"/>
              <a:t>‹#›</a:t>
            </a:fld>
            <a:endParaRPr lang="en-IN"/>
          </a:p>
        </p:txBody>
      </p:sp>
    </p:spTree>
    <p:extLst>
      <p:ext uri="{BB962C8B-B14F-4D97-AF65-F5344CB8AC3E}">
        <p14:creationId xmlns:p14="http://schemas.microsoft.com/office/powerpoint/2010/main" val="33193562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vectorsolutions.com/resources/blogs/what-is-surface-mining" TargetMode="External"/><Relationship Id="rId2" Type="http://schemas.openxmlformats.org/officeDocument/2006/relationships/hyperlink" Target="https://en.wikipedia.org/wiki/Acid_mine_drainag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4005867" y="2284997"/>
            <a:ext cx="4180267" cy="1684503"/>
          </a:xfrm>
        </p:spPr>
        <p:txBody>
          <a:bodyPr>
            <a:normAutofit/>
          </a:bodyPr>
          <a:lstStyle/>
          <a:p>
            <a:pPr marL="0" indent="0" algn="ctr" defTabSz="914396">
              <a:buNone/>
              <a:defRPr/>
            </a:pPr>
            <a:r>
              <a:rPr lang="en-US" sz="3200" b="1" dirty="0" smtClean="0"/>
              <a:t>Case Study on</a:t>
            </a:r>
            <a:endParaRPr lang="en-US" sz="3200" b="1" dirty="0" smtClean="0"/>
          </a:p>
          <a:p>
            <a:pPr marL="0" indent="0" algn="ctr" defTabSz="914396">
              <a:buNone/>
              <a:defRPr/>
            </a:pPr>
            <a:r>
              <a:rPr lang="en-US" sz="3200" b="1" dirty="0" smtClean="0"/>
              <a:t>Mining</a:t>
            </a:r>
            <a:r>
              <a:rPr lang="en-US" sz="3200" b="1" dirty="0" smtClean="0"/>
              <a:t>  </a:t>
            </a:r>
            <a:endParaRPr lang="en-IN" sz="3200" b="1" dirty="0"/>
          </a:p>
          <a:p>
            <a:pPr marL="0" indent="0" algn="ctr" defTabSz="914396">
              <a:buNone/>
              <a:defRPr/>
            </a:pPr>
            <a:r>
              <a:rPr lang="en-IN" sz="3200" b="1" dirty="0" smtClean="0"/>
              <a:t>BBA </a:t>
            </a:r>
            <a:r>
              <a:rPr lang="en-IN" sz="3200" b="1" dirty="0" smtClean="0"/>
              <a:t>2</a:t>
            </a:r>
            <a:r>
              <a:rPr lang="en-IN" sz="3200" b="1" baseline="30000" dirty="0" smtClean="0"/>
              <a:t>nd</a:t>
            </a:r>
            <a:r>
              <a:rPr lang="en-IN" sz="3200" b="1" dirty="0"/>
              <a:t> </a:t>
            </a:r>
            <a:r>
              <a:rPr lang="en-IN" sz="3200" b="1" dirty="0" smtClean="0"/>
              <a:t>SEM </a:t>
            </a:r>
            <a:r>
              <a:rPr lang="en-IN" sz="3200" b="1" dirty="0"/>
              <a:t>(2022-23)</a:t>
            </a:r>
          </a:p>
          <a:p>
            <a:pPr marL="0" indent="0" algn="ctr" defTabSz="914396">
              <a:buNone/>
              <a:defRPr/>
            </a:pPr>
            <a:endParaRPr lang="en-IN" b="1" dirty="0"/>
          </a:p>
        </p:txBody>
      </p:sp>
      <p:sp>
        <p:nvSpPr>
          <p:cNvPr id="4100" name="TextBox 6"/>
          <p:cNvSpPr txBox="1">
            <a:spLocks noChangeArrowheads="1"/>
          </p:cNvSpPr>
          <p:nvPr/>
        </p:nvSpPr>
        <p:spPr bwMode="auto">
          <a:xfrm>
            <a:off x="1374891" y="4726698"/>
            <a:ext cx="2379085" cy="101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IN" altLang="en-US" sz="2182" b="1" u="sng" dirty="0"/>
              <a:t>Submitted By-</a:t>
            </a:r>
          </a:p>
          <a:p>
            <a:pPr eaLnBrk="1" hangingPunct="1"/>
            <a:r>
              <a:rPr lang="en-US" altLang="en-US" sz="1909" dirty="0" smtClean="0"/>
              <a:t>Shankh Bansal</a:t>
            </a:r>
          </a:p>
          <a:p>
            <a:pPr eaLnBrk="1" hangingPunct="1"/>
            <a:r>
              <a:rPr lang="en-US" altLang="en-US" sz="1909" dirty="0" smtClean="0"/>
              <a:t>AU22C1013</a:t>
            </a:r>
            <a:endParaRPr lang="en-US" altLang="en-US" sz="1909" dirty="0"/>
          </a:p>
        </p:txBody>
      </p:sp>
      <p:sp>
        <p:nvSpPr>
          <p:cNvPr id="4101" name="TextBox 8"/>
          <p:cNvSpPr txBox="1">
            <a:spLocks noChangeArrowheads="1"/>
          </p:cNvSpPr>
          <p:nvPr/>
        </p:nvSpPr>
        <p:spPr bwMode="auto">
          <a:xfrm>
            <a:off x="8540496" y="4726698"/>
            <a:ext cx="2289899" cy="721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US" altLang="en-US" sz="2182" b="1" u="sng" dirty="0"/>
              <a:t>Submitted To- </a:t>
            </a:r>
          </a:p>
          <a:p>
            <a:pPr eaLnBrk="1" hangingPunct="1"/>
            <a:r>
              <a:rPr lang="en-US" altLang="en-US" sz="1909" dirty="0"/>
              <a:t>D</a:t>
            </a:r>
            <a:r>
              <a:rPr lang="en-US" altLang="en-US" sz="1909" dirty="0" smtClean="0"/>
              <a:t>r</a:t>
            </a:r>
            <a:r>
              <a:rPr lang="en-US" altLang="en-US" sz="1909" dirty="0" smtClean="0"/>
              <a:t>. Manesh Patil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67360" y="0"/>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6269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atin typeface="Winter Glisten" pitchFamily="50" charset="0"/>
              </a:rPr>
              <a:t>Impacts on air quality</a:t>
            </a:r>
            <a:endParaRPr lang="en-IN" sz="5400" b="1" dirty="0">
              <a:latin typeface="Winter Glisten" pitchFamily="50" charset="0"/>
            </a:endParaRPr>
          </a:p>
        </p:txBody>
      </p:sp>
      <p:sp>
        <p:nvSpPr>
          <p:cNvPr id="3" name="Content Placeholder 2"/>
          <p:cNvSpPr>
            <a:spLocks noGrp="1"/>
          </p:cNvSpPr>
          <p:nvPr>
            <p:ph idx="1"/>
          </p:nvPr>
        </p:nvSpPr>
        <p:spPr/>
        <p:txBody>
          <a:bodyPr/>
          <a:lstStyle/>
          <a:p>
            <a:r>
              <a:rPr lang="en-US" dirty="0" smtClean="0"/>
              <a:t>Airborne emissions occur during each stage of the mine cycle, but especially during exploration, development, construction, and operational activities.</a:t>
            </a:r>
          </a:p>
          <a:p>
            <a:r>
              <a:rPr lang="en-US" dirty="0" smtClean="0"/>
              <a:t>Coal mine methane, less prevalent in the atmosphere than CO2, but 20 times as powerful as a greenhouse gas, and is released during the coal mining process. Most coal mine methane come from underground mines.</a:t>
            </a:r>
          </a:p>
          <a:p>
            <a:r>
              <a:rPr lang="en-US" dirty="0" smtClean="0"/>
              <a:t>Carbon-monoxide (CO), carbon-dioxide (CO2). methane (CH4), </a:t>
            </a:r>
            <a:r>
              <a:rPr lang="en-US" dirty="0" err="1" smtClean="0"/>
              <a:t>sulphur</a:t>
            </a:r>
            <a:r>
              <a:rPr lang="en-US" dirty="0" smtClean="0"/>
              <a:t> dioxide (SO2), nitrous oxides (NOx) and other greenhouse or toxic gases - as well as fly ash from vents and fissures.</a:t>
            </a:r>
            <a:endParaRPr lang="en-IN" dirty="0"/>
          </a:p>
        </p:txBody>
      </p:sp>
    </p:spTree>
    <p:extLst>
      <p:ext uri="{BB962C8B-B14F-4D97-AF65-F5344CB8AC3E}">
        <p14:creationId xmlns:p14="http://schemas.microsoft.com/office/powerpoint/2010/main" val="175494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atin typeface="Winter Glisten" pitchFamily="50" charset="0"/>
              </a:rPr>
              <a:t>Heavy Metal Contamination</a:t>
            </a:r>
            <a:endParaRPr lang="en-IN" sz="5400" b="1" dirty="0">
              <a:latin typeface="Winter Glisten" pitchFamily="50" charset="0"/>
            </a:endParaRPr>
          </a:p>
        </p:txBody>
      </p:sp>
      <p:sp>
        <p:nvSpPr>
          <p:cNvPr id="3" name="Content Placeholder 2"/>
          <p:cNvSpPr>
            <a:spLocks noGrp="1"/>
          </p:cNvSpPr>
          <p:nvPr>
            <p:ph idx="1"/>
          </p:nvPr>
        </p:nvSpPr>
        <p:spPr/>
        <p:txBody>
          <a:bodyPr/>
          <a:lstStyle/>
          <a:p>
            <a:r>
              <a:rPr lang="en-US" dirty="0" smtClean="0"/>
              <a:t>Release of harmful trace element e.g.. Cu, </a:t>
            </a:r>
            <a:r>
              <a:rPr lang="en-US" dirty="0" err="1" smtClean="0"/>
              <a:t>Pb</a:t>
            </a:r>
            <a:r>
              <a:rPr lang="en-US" dirty="0" smtClean="0"/>
              <a:t>, Cd etc. leads to the contamination of surface water.</a:t>
            </a:r>
          </a:p>
          <a:p>
            <a:r>
              <a:rPr lang="en-US" dirty="0" smtClean="0"/>
              <a:t>Underground water is also contaminated due </a:t>
            </a:r>
            <a:r>
              <a:rPr lang="en-US" dirty="0" err="1" smtClean="0"/>
              <a:t>toseepage</a:t>
            </a:r>
            <a:r>
              <a:rPr lang="en-US" dirty="0" smtClean="0"/>
              <a:t> and infiltration of leached drainage.</a:t>
            </a:r>
          </a:p>
          <a:p>
            <a:r>
              <a:rPr lang="en-US" dirty="0" smtClean="0"/>
              <a:t>Elevated levels of cyanide and nitrogen compounds(ammonia, nitrate, nitrite) can also be found in waters at mine sites, from heap leaching and blasting.</a:t>
            </a:r>
            <a:endParaRPr lang="en-IN" dirty="0"/>
          </a:p>
        </p:txBody>
      </p:sp>
    </p:spTree>
    <p:extLst>
      <p:ext uri="{BB962C8B-B14F-4D97-AF65-F5344CB8AC3E}">
        <p14:creationId xmlns:p14="http://schemas.microsoft.com/office/powerpoint/2010/main" val="40845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atin typeface="Winter Glisten" pitchFamily="50" charset="0"/>
              </a:rPr>
              <a:t>Erosion and sedimentation</a:t>
            </a:r>
            <a:endParaRPr lang="en-IN" sz="5400" b="1" dirty="0">
              <a:latin typeface="Winter Glisten" pitchFamily="50" charset="0"/>
            </a:endParaRPr>
          </a:p>
        </p:txBody>
      </p:sp>
      <p:sp>
        <p:nvSpPr>
          <p:cNvPr id="3" name="Content Placeholder 2"/>
          <p:cNvSpPr>
            <a:spLocks noGrp="1"/>
          </p:cNvSpPr>
          <p:nvPr>
            <p:ph idx="1"/>
          </p:nvPr>
        </p:nvSpPr>
        <p:spPr/>
        <p:txBody>
          <a:bodyPr/>
          <a:lstStyle/>
          <a:p>
            <a:r>
              <a:rPr lang="en-US" dirty="0" smtClean="0"/>
              <a:t>Mineral development disturbs soil and rock in the course of constructing and maintaining roads, open pits, and waste impoundments.</a:t>
            </a:r>
          </a:p>
          <a:p>
            <a:r>
              <a:rPr lang="en-US" dirty="0" smtClean="0"/>
              <a:t>Loss of landscape and beauty of surrounding.</a:t>
            </a:r>
          </a:p>
          <a:p>
            <a:r>
              <a:rPr lang="en-US" dirty="0" smtClean="0"/>
              <a:t>Excessive sediment can clog riverbeds and smother watershed vegetation, wildlife habitat and aquatic organisms.</a:t>
            </a:r>
            <a:endParaRPr lang="en-IN" dirty="0"/>
          </a:p>
        </p:txBody>
      </p:sp>
    </p:spTree>
    <p:extLst>
      <p:ext uri="{BB962C8B-B14F-4D97-AF65-F5344CB8AC3E}">
        <p14:creationId xmlns:p14="http://schemas.microsoft.com/office/powerpoint/2010/main" val="85597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Winter Glisten" pitchFamily="50" charset="0"/>
              </a:rPr>
              <a:t>Other effects</a:t>
            </a:r>
            <a:endParaRPr lang="en-IN" sz="6000" b="1" dirty="0">
              <a:latin typeface="Winter Glisten" pitchFamily="50" charset="0"/>
            </a:endParaRPr>
          </a:p>
        </p:txBody>
      </p:sp>
      <p:sp>
        <p:nvSpPr>
          <p:cNvPr id="3" name="Content Placeholder 2"/>
          <p:cNvSpPr>
            <a:spLocks noGrp="1"/>
          </p:cNvSpPr>
          <p:nvPr>
            <p:ph idx="1"/>
          </p:nvPr>
        </p:nvSpPr>
        <p:spPr/>
        <p:txBody>
          <a:bodyPr/>
          <a:lstStyle/>
          <a:p>
            <a:r>
              <a:rPr lang="en-US" dirty="0" smtClean="0"/>
              <a:t>Deforestation</a:t>
            </a:r>
          </a:p>
          <a:p>
            <a:r>
              <a:rPr lang="en-US" dirty="0" smtClean="0"/>
              <a:t>Wastage of land as it neither remain suitable for industrial use nor for </a:t>
            </a:r>
            <a:r>
              <a:rPr lang="en-US" dirty="0" err="1" smtClean="0"/>
              <a:t>agriculturalpurposes</a:t>
            </a:r>
            <a:r>
              <a:rPr lang="en-US" dirty="0" smtClean="0"/>
              <a:t>.</a:t>
            </a:r>
          </a:p>
          <a:p>
            <a:r>
              <a:rPr lang="en-US" dirty="0" smtClean="0"/>
              <a:t>Loss of flora and fauna.</a:t>
            </a:r>
          </a:p>
          <a:p>
            <a:r>
              <a:rPr lang="en-US" dirty="0" smtClean="0"/>
              <a:t>Degradation of soil quality and fertility.</a:t>
            </a:r>
          </a:p>
          <a:p>
            <a:r>
              <a:rPr lang="en-US" dirty="0" smtClean="0"/>
              <a:t>Land subsidence and slope failure.</a:t>
            </a:r>
            <a:endParaRPr lang="en-IN" dirty="0"/>
          </a:p>
        </p:txBody>
      </p:sp>
    </p:spTree>
    <p:extLst>
      <p:ext uri="{BB962C8B-B14F-4D97-AF65-F5344CB8AC3E}">
        <p14:creationId xmlns:p14="http://schemas.microsoft.com/office/powerpoint/2010/main" val="262073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atin typeface="Winter Glisten" pitchFamily="50" charset="0"/>
              </a:rPr>
              <a:t>Social impacts of mining</a:t>
            </a:r>
            <a:endParaRPr lang="en-IN" sz="5400" b="1" dirty="0">
              <a:latin typeface="Winter Glisten" pitchFamily="50" charset="0"/>
            </a:endParaRPr>
          </a:p>
        </p:txBody>
      </p:sp>
      <p:sp>
        <p:nvSpPr>
          <p:cNvPr id="3" name="Content Placeholder 2"/>
          <p:cNvSpPr>
            <a:spLocks noGrp="1"/>
          </p:cNvSpPr>
          <p:nvPr>
            <p:ph idx="1"/>
          </p:nvPr>
        </p:nvSpPr>
        <p:spPr/>
        <p:txBody>
          <a:bodyPr/>
          <a:lstStyle/>
          <a:p>
            <a:r>
              <a:rPr lang="en-US" dirty="0" smtClean="0"/>
              <a:t>Human displacement and resettlement.</a:t>
            </a:r>
          </a:p>
          <a:p>
            <a:r>
              <a:rPr lang="en-US" dirty="0" smtClean="0"/>
              <a:t>Impacts on migration.</a:t>
            </a:r>
          </a:p>
          <a:p>
            <a:r>
              <a:rPr lang="en-US" dirty="0" smtClean="0"/>
              <a:t>Impacts on livelihoods.</a:t>
            </a:r>
          </a:p>
          <a:p>
            <a:r>
              <a:rPr lang="en-US" dirty="0" smtClean="0"/>
              <a:t>Lost access to clean water.</a:t>
            </a:r>
          </a:p>
          <a:p>
            <a:r>
              <a:rPr lang="en-US" dirty="0" smtClean="0"/>
              <a:t>Impacts on public health.</a:t>
            </a:r>
            <a:endParaRPr lang="en-IN" dirty="0"/>
          </a:p>
        </p:txBody>
      </p:sp>
    </p:spTree>
    <p:extLst>
      <p:ext uri="{BB962C8B-B14F-4D97-AF65-F5344CB8AC3E}">
        <p14:creationId xmlns:p14="http://schemas.microsoft.com/office/powerpoint/2010/main" val="368341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Winter Glisten" pitchFamily="50" charset="0"/>
              </a:rPr>
              <a:t>Conclusion</a:t>
            </a:r>
            <a:endParaRPr lang="en-IN" sz="6000" b="1" dirty="0">
              <a:latin typeface="Winter Glisten" pitchFamily="50" charset="0"/>
            </a:endParaRPr>
          </a:p>
        </p:txBody>
      </p:sp>
      <p:sp>
        <p:nvSpPr>
          <p:cNvPr id="3" name="Content Placeholder 2"/>
          <p:cNvSpPr>
            <a:spLocks noGrp="1"/>
          </p:cNvSpPr>
          <p:nvPr>
            <p:ph idx="1"/>
          </p:nvPr>
        </p:nvSpPr>
        <p:spPr/>
        <p:txBody>
          <a:bodyPr/>
          <a:lstStyle/>
          <a:p>
            <a:r>
              <a:rPr lang="en-US" dirty="0" smtClean="0"/>
              <a:t>Unregulated mining has the potential to release harmful substances into the soil, air, and water.</a:t>
            </a:r>
          </a:p>
          <a:p>
            <a:r>
              <a:rPr lang="en-US" dirty="0" smtClean="0"/>
              <a:t>Protecting the environment and human health is the prevention method.</a:t>
            </a:r>
          </a:p>
          <a:p>
            <a:r>
              <a:rPr lang="en-US" dirty="0" smtClean="0"/>
              <a:t>Water management and treatment.</a:t>
            </a:r>
          </a:p>
          <a:p>
            <a:r>
              <a:rPr lang="en-US" dirty="0" smtClean="0"/>
              <a:t>Reduction of acid rock drainage.</a:t>
            </a:r>
          </a:p>
          <a:p>
            <a:r>
              <a:rPr lang="en-US" dirty="0" smtClean="0"/>
              <a:t>If no action is taken to remediate the many environmental problems inherent to modern mining, the end cost for governments and communities would be devastating.</a:t>
            </a:r>
            <a:endParaRPr lang="en-IN" dirty="0"/>
          </a:p>
        </p:txBody>
      </p:sp>
    </p:spTree>
    <p:extLst>
      <p:ext uri="{BB962C8B-B14F-4D97-AF65-F5344CB8AC3E}">
        <p14:creationId xmlns:p14="http://schemas.microsoft.com/office/powerpoint/2010/main" val="2564500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Winter Glisten" pitchFamily="50" charset="0"/>
              </a:rPr>
              <a:t>Reference</a:t>
            </a:r>
            <a:endParaRPr lang="en-IN" sz="6000" b="1" dirty="0">
              <a:latin typeface="Winter Glisten" pitchFamily="50" charset="0"/>
            </a:endParaRPr>
          </a:p>
        </p:txBody>
      </p:sp>
      <p:sp>
        <p:nvSpPr>
          <p:cNvPr id="3" name="Content Placeholder 2"/>
          <p:cNvSpPr>
            <a:spLocks noGrp="1"/>
          </p:cNvSpPr>
          <p:nvPr>
            <p:ph idx="1"/>
          </p:nvPr>
        </p:nvSpPr>
        <p:spPr/>
        <p:txBody>
          <a:bodyPr/>
          <a:lstStyle/>
          <a:p>
            <a:r>
              <a:rPr lang="en-US" dirty="0" smtClean="0"/>
              <a:t>Principles of Environmental chemistry- James E Girard.</a:t>
            </a:r>
          </a:p>
          <a:p>
            <a:r>
              <a:rPr lang="en-US" dirty="0" smtClean="0"/>
              <a:t>Environmental chemistry-</a:t>
            </a:r>
            <a:r>
              <a:rPr lang="en-US" dirty="0" err="1" smtClean="0"/>
              <a:t>Asim</a:t>
            </a:r>
            <a:r>
              <a:rPr lang="en-US" dirty="0" smtClean="0"/>
              <a:t> K Das.</a:t>
            </a:r>
          </a:p>
          <a:p>
            <a:r>
              <a:rPr lang="en-IN" dirty="0">
                <a:hlinkClick r:id="rId2"/>
              </a:rPr>
              <a:t>https://</a:t>
            </a:r>
            <a:r>
              <a:rPr lang="en-IN" dirty="0" smtClean="0">
                <a:hlinkClick r:id="rId2"/>
              </a:rPr>
              <a:t>en.wikipedia.org/wiki/Acid_mine_drainage</a:t>
            </a:r>
            <a:endParaRPr lang="en-IN" dirty="0" smtClean="0"/>
          </a:p>
          <a:p>
            <a:r>
              <a:rPr lang="en-IN" dirty="0">
                <a:hlinkClick r:id="rId3"/>
              </a:rPr>
              <a:t>https://</a:t>
            </a:r>
            <a:r>
              <a:rPr lang="en-IN" dirty="0" smtClean="0">
                <a:hlinkClick r:id="rId3"/>
              </a:rPr>
              <a:t>www.vectorsolutions.com/resources/blogs/what-is-surface-mining</a:t>
            </a:r>
            <a:endParaRPr lang="en-IN" dirty="0" smtClean="0"/>
          </a:p>
          <a:p>
            <a:pPr marL="0" indent="0">
              <a:buNone/>
            </a:pPr>
            <a:endParaRPr lang="en-IN" dirty="0"/>
          </a:p>
        </p:txBody>
      </p:sp>
    </p:spTree>
    <p:extLst>
      <p:ext uri="{BB962C8B-B14F-4D97-AF65-F5344CB8AC3E}">
        <p14:creationId xmlns:p14="http://schemas.microsoft.com/office/powerpoint/2010/main" val="317821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Winter Glisten" pitchFamily="50" charset="0"/>
              </a:rPr>
              <a:t>Contents </a:t>
            </a:r>
            <a:endParaRPr lang="en-IN" sz="6000" b="1" dirty="0">
              <a:latin typeface="Winter Glisten" pitchFamily="50" charset="0"/>
            </a:endParaRPr>
          </a:p>
        </p:txBody>
      </p:sp>
      <p:sp>
        <p:nvSpPr>
          <p:cNvPr id="3" name="Content Placeholder 2"/>
          <p:cNvSpPr>
            <a:spLocks noGrp="1"/>
          </p:cNvSpPr>
          <p:nvPr>
            <p:ph idx="1"/>
          </p:nvPr>
        </p:nvSpPr>
        <p:spPr/>
        <p:txBody>
          <a:bodyPr>
            <a:normAutofit fontScale="77500" lnSpcReduction="20000"/>
          </a:bodyPr>
          <a:lstStyle/>
          <a:p>
            <a:r>
              <a:rPr lang="en-IN" dirty="0" smtClean="0"/>
              <a:t>Introduction</a:t>
            </a:r>
          </a:p>
          <a:p>
            <a:r>
              <a:rPr lang="en-IN" dirty="0" smtClean="0"/>
              <a:t>Surface mining</a:t>
            </a:r>
          </a:p>
          <a:p>
            <a:r>
              <a:rPr lang="en-IN" dirty="0" smtClean="0"/>
              <a:t>Underground mining</a:t>
            </a:r>
          </a:p>
          <a:p>
            <a:r>
              <a:rPr lang="en-IN" dirty="0" smtClean="0"/>
              <a:t>Environmental impacts of mining</a:t>
            </a:r>
          </a:p>
          <a:p>
            <a:r>
              <a:rPr lang="en-IN" dirty="0" smtClean="0"/>
              <a:t>Acid mine drainage</a:t>
            </a:r>
          </a:p>
          <a:p>
            <a:r>
              <a:rPr lang="en-IN" dirty="0" smtClean="0"/>
              <a:t>Impacts on air quality</a:t>
            </a:r>
          </a:p>
          <a:p>
            <a:r>
              <a:rPr lang="en-IN" dirty="0" smtClean="0"/>
              <a:t>Heavy metal contamination </a:t>
            </a:r>
          </a:p>
          <a:p>
            <a:r>
              <a:rPr lang="en-IN" dirty="0" smtClean="0"/>
              <a:t>Erosion and sedimentation</a:t>
            </a:r>
          </a:p>
          <a:p>
            <a:r>
              <a:rPr lang="en-IN" dirty="0" smtClean="0"/>
              <a:t>Other effects</a:t>
            </a:r>
          </a:p>
          <a:p>
            <a:r>
              <a:rPr lang="en-IN" dirty="0" smtClean="0"/>
              <a:t>Social impacts of mining</a:t>
            </a:r>
          </a:p>
          <a:p>
            <a:r>
              <a:rPr lang="en-IN" dirty="0" smtClean="0"/>
              <a:t>Conclusion</a:t>
            </a:r>
          </a:p>
          <a:p>
            <a:r>
              <a:rPr lang="en-IN" dirty="0" smtClean="0"/>
              <a:t>Reference</a:t>
            </a:r>
            <a:endParaRPr lang="en-IN" dirty="0"/>
          </a:p>
        </p:txBody>
      </p:sp>
    </p:spTree>
    <p:extLst>
      <p:ext uri="{BB962C8B-B14F-4D97-AF65-F5344CB8AC3E}">
        <p14:creationId xmlns:p14="http://schemas.microsoft.com/office/powerpoint/2010/main" val="307800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Winter Glisten" pitchFamily="50" charset="0"/>
              </a:rPr>
              <a:t>Introduction</a:t>
            </a:r>
            <a:endParaRPr lang="en-IN" sz="6000" b="1" dirty="0">
              <a:latin typeface="Winter Glisten" pitchFamily="50" charset="0"/>
            </a:endParaRPr>
          </a:p>
        </p:txBody>
      </p:sp>
      <p:sp>
        <p:nvSpPr>
          <p:cNvPr id="3" name="Content Placeholder 2"/>
          <p:cNvSpPr>
            <a:spLocks noGrp="1"/>
          </p:cNvSpPr>
          <p:nvPr>
            <p:ph idx="1"/>
          </p:nvPr>
        </p:nvSpPr>
        <p:spPr/>
        <p:txBody>
          <a:bodyPr/>
          <a:lstStyle/>
          <a:p>
            <a:r>
              <a:rPr lang="en-US" dirty="0" smtClean="0"/>
              <a:t>Mining is the extraction of valuable minerals or other geological materials from the earth from an ore body, lode, vein, seam, or reef, which forms the mineralized package of economic interest to the miner.</a:t>
            </a:r>
          </a:p>
          <a:p>
            <a:r>
              <a:rPr lang="en-US" dirty="0" smtClean="0"/>
              <a:t>Minerals are the natural resources which play an important role in the economic development of the country. But the extraction and mining of these natural resources leads to some adverse effect on our environment as well.</a:t>
            </a:r>
            <a:endParaRPr lang="en-IN" dirty="0"/>
          </a:p>
        </p:txBody>
      </p:sp>
    </p:spTree>
    <p:extLst>
      <p:ext uri="{BB962C8B-B14F-4D97-AF65-F5344CB8AC3E}">
        <p14:creationId xmlns:p14="http://schemas.microsoft.com/office/powerpoint/2010/main" val="342596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Winter Glisten" pitchFamily="50" charset="0"/>
              </a:rPr>
              <a:t>Surface Mining</a:t>
            </a:r>
            <a:endParaRPr lang="en-IN" sz="6000" b="1" dirty="0">
              <a:latin typeface="Winter Glisten" pitchFamily="50" charset="0"/>
            </a:endParaRPr>
          </a:p>
        </p:txBody>
      </p:sp>
      <p:sp>
        <p:nvSpPr>
          <p:cNvPr id="3" name="Content Placeholder 2"/>
          <p:cNvSpPr>
            <a:spLocks noGrp="1"/>
          </p:cNvSpPr>
          <p:nvPr>
            <p:ph idx="1"/>
          </p:nvPr>
        </p:nvSpPr>
        <p:spPr/>
        <p:txBody>
          <a:bodyPr>
            <a:normAutofit fontScale="92500" lnSpcReduction="10000"/>
          </a:bodyPr>
          <a:lstStyle/>
          <a:p>
            <a:r>
              <a:rPr lang="en-US" dirty="0" smtClean="0"/>
              <a:t>Surface mining, including strip mining, open-pit mining and mountain top removal mining, is a broad category of mining in which soil and rock overlying the mineral deposit are removed.</a:t>
            </a:r>
          </a:p>
          <a:p>
            <a:r>
              <a:rPr lang="en-US" dirty="0" smtClean="0"/>
              <a:t>Strip mining (also known as open cast) involves scraping </a:t>
            </a:r>
            <a:r>
              <a:rPr lang="en-US" dirty="0" err="1" smtClean="0"/>
              <a:t>awayearth</a:t>
            </a:r>
            <a:r>
              <a:rPr lang="en-US" dirty="0" smtClean="0"/>
              <a:t> and rocks to get to minerals buried near the surface.</a:t>
            </a:r>
          </a:p>
          <a:p>
            <a:r>
              <a:rPr lang="en-US" dirty="0" smtClean="0"/>
              <a:t>It can cause changes in the topography and drainage.</a:t>
            </a:r>
          </a:p>
          <a:p>
            <a:r>
              <a:rPr lang="en-US" dirty="0" smtClean="0"/>
              <a:t> Open pit mining, where material is excavated from an open pit.</a:t>
            </a:r>
          </a:p>
          <a:p>
            <a:r>
              <a:rPr lang="en-US" dirty="0" smtClean="0"/>
              <a:t>Open pit mining exposed rocks prone to weathering and polluting. </a:t>
            </a:r>
          </a:p>
          <a:p>
            <a:r>
              <a:rPr lang="en-US" dirty="0" smtClean="0"/>
              <a:t>Mountaintop removal mining is a form of coal mining that uses explosives to blast overburden off the top of some mountains.</a:t>
            </a:r>
          </a:p>
          <a:p>
            <a:r>
              <a:rPr lang="en-US" dirty="0" smtClean="0"/>
              <a:t>It effects the landscape, wildlife etc..</a:t>
            </a:r>
            <a:endParaRPr lang="en-IN" dirty="0"/>
          </a:p>
        </p:txBody>
      </p:sp>
    </p:spTree>
    <p:extLst>
      <p:ext uri="{BB962C8B-B14F-4D97-AF65-F5344CB8AC3E}">
        <p14:creationId xmlns:p14="http://schemas.microsoft.com/office/powerpoint/2010/main" val="16257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82652" y="1874519"/>
            <a:ext cx="4825556" cy="2858684"/>
          </a:xfrm>
          <a:prstGeom prst="rect">
            <a:avLst/>
          </a:prstGeom>
        </p:spPr>
      </p:pic>
      <p:pic>
        <p:nvPicPr>
          <p:cNvPr id="5" name="Picture 4"/>
          <p:cNvPicPr>
            <a:picLocks noChangeAspect="1"/>
          </p:cNvPicPr>
          <p:nvPr/>
        </p:nvPicPr>
        <p:blipFill>
          <a:blip r:embed="rId3"/>
          <a:stretch>
            <a:fillRect/>
          </a:stretch>
        </p:blipFill>
        <p:spPr>
          <a:xfrm>
            <a:off x="676275" y="3241738"/>
            <a:ext cx="3838575" cy="2858004"/>
          </a:xfrm>
          <a:prstGeom prst="rect">
            <a:avLst/>
          </a:prstGeom>
        </p:spPr>
      </p:pic>
      <p:pic>
        <p:nvPicPr>
          <p:cNvPr id="7" name="Picture 6"/>
          <p:cNvPicPr>
            <a:picLocks noChangeAspect="1"/>
          </p:cNvPicPr>
          <p:nvPr/>
        </p:nvPicPr>
        <p:blipFill>
          <a:blip r:embed="rId4"/>
          <a:stretch>
            <a:fillRect/>
          </a:stretch>
        </p:blipFill>
        <p:spPr>
          <a:xfrm>
            <a:off x="676275" y="793432"/>
            <a:ext cx="3838575" cy="2162175"/>
          </a:xfrm>
          <a:prstGeom prst="rect">
            <a:avLst/>
          </a:prstGeom>
        </p:spPr>
      </p:pic>
    </p:spTree>
    <p:extLst>
      <p:ext uri="{BB962C8B-B14F-4D97-AF65-F5344CB8AC3E}">
        <p14:creationId xmlns:p14="http://schemas.microsoft.com/office/powerpoint/2010/main" val="103618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b="1" dirty="0" smtClean="0">
                <a:latin typeface="Winter Glisten" pitchFamily="50" charset="0"/>
              </a:rPr>
              <a:t>Underground Mining</a:t>
            </a:r>
            <a:endParaRPr lang="en-IN" sz="6000" b="1" dirty="0">
              <a:latin typeface="Winter Glisten" pitchFamily="50" charset="0"/>
            </a:endParaRPr>
          </a:p>
        </p:txBody>
      </p:sp>
      <p:sp>
        <p:nvSpPr>
          <p:cNvPr id="3" name="Content Placeholder 2"/>
          <p:cNvSpPr>
            <a:spLocks noGrp="1"/>
          </p:cNvSpPr>
          <p:nvPr>
            <p:ph idx="1"/>
          </p:nvPr>
        </p:nvSpPr>
        <p:spPr/>
        <p:txBody>
          <a:bodyPr/>
          <a:lstStyle/>
          <a:p>
            <a:r>
              <a:rPr lang="en-US" dirty="0" smtClean="0"/>
              <a:t>Sub surface mining</a:t>
            </a:r>
          </a:p>
          <a:p>
            <a:r>
              <a:rPr lang="en-US" dirty="0" smtClean="0"/>
              <a:t>Extracting minerals from under the Earth crust.</a:t>
            </a:r>
          </a:p>
          <a:p>
            <a:r>
              <a:rPr lang="en-US" dirty="0" smtClean="0"/>
              <a:t>Tunnels closely follow the ore body.</a:t>
            </a:r>
          </a:p>
          <a:p>
            <a:r>
              <a:rPr lang="en-US" dirty="0" smtClean="0"/>
              <a:t>It has a potential for land subsidence and tunnel collapse.</a:t>
            </a:r>
          </a:p>
          <a:p>
            <a:r>
              <a:rPr lang="en-US" dirty="0" smtClean="0"/>
              <a:t>It can release toxic compounds to air and water.</a:t>
            </a:r>
            <a:endParaRPr lang="en-IN" dirty="0"/>
          </a:p>
        </p:txBody>
      </p:sp>
    </p:spTree>
    <p:extLst>
      <p:ext uri="{BB962C8B-B14F-4D97-AF65-F5344CB8AC3E}">
        <p14:creationId xmlns:p14="http://schemas.microsoft.com/office/powerpoint/2010/main" val="2942461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atin typeface="Winter Glisten" pitchFamily="50" charset="0"/>
              </a:rPr>
              <a:t>Environmental Impacts of Mining</a:t>
            </a:r>
            <a:endParaRPr lang="en-IN" sz="5400" b="1" dirty="0">
              <a:latin typeface="Winter Glisten" pitchFamily="50" charset="0"/>
            </a:endParaRPr>
          </a:p>
        </p:txBody>
      </p:sp>
      <p:sp>
        <p:nvSpPr>
          <p:cNvPr id="3" name="Content Placeholder 2"/>
          <p:cNvSpPr>
            <a:spLocks noGrp="1"/>
          </p:cNvSpPr>
          <p:nvPr>
            <p:ph idx="1"/>
          </p:nvPr>
        </p:nvSpPr>
        <p:spPr/>
        <p:txBody>
          <a:bodyPr/>
          <a:lstStyle/>
          <a:p>
            <a:r>
              <a:rPr lang="en-IN" dirty="0" smtClean="0"/>
              <a:t>Acid mine drainage</a:t>
            </a:r>
          </a:p>
          <a:p>
            <a:r>
              <a:rPr lang="en-IN" dirty="0" smtClean="0"/>
              <a:t>Impacts on air quality</a:t>
            </a:r>
          </a:p>
          <a:p>
            <a:r>
              <a:rPr lang="en-IN" dirty="0" smtClean="0"/>
              <a:t>Heavy metal contamination</a:t>
            </a:r>
          </a:p>
          <a:p>
            <a:r>
              <a:rPr lang="en-IN" dirty="0" smtClean="0"/>
              <a:t>Erosion and endangered species habitat</a:t>
            </a:r>
            <a:endParaRPr lang="en-IN" dirty="0"/>
          </a:p>
        </p:txBody>
      </p:sp>
      <p:pic>
        <p:nvPicPr>
          <p:cNvPr id="4" name="Picture 3"/>
          <p:cNvPicPr>
            <a:picLocks noChangeAspect="1"/>
          </p:cNvPicPr>
          <p:nvPr/>
        </p:nvPicPr>
        <p:blipFill>
          <a:blip r:embed="rId2"/>
          <a:stretch>
            <a:fillRect/>
          </a:stretch>
        </p:blipFill>
        <p:spPr>
          <a:xfrm>
            <a:off x="4619625" y="4083050"/>
            <a:ext cx="2952750" cy="2228850"/>
          </a:xfrm>
          <a:prstGeom prst="rect">
            <a:avLst/>
          </a:prstGeom>
        </p:spPr>
      </p:pic>
    </p:spTree>
    <p:extLst>
      <p:ext uri="{BB962C8B-B14F-4D97-AF65-F5344CB8AC3E}">
        <p14:creationId xmlns:p14="http://schemas.microsoft.com/office/powerpoint/2010/main" val="603619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latin typeface="Winter Glisten" pitchFamily="50" charset="0"/>
              </a:rPr>
              <a:t>Acid Mine Drainage</a:t>
            </a:r>
            <a:endParaRPr lang="en-IN" sz="5400" b="1" dirty="0">
              <a:latin typeface="Winter Glisten" pitchFamily="50" charset="0"/>
            </a:endParaRPr>
          </a:p>
        </p:txBody>
      </p:sp>
      <p:sp>
        <p:nvSpPr>
          <p:cNvPr id="3" name="Content Placeholder 2"/>
          <p:cNvSpPr>
            <a:spLocks noGrp="1"/>
          </p:cNvSpPr>
          <p:nvPr>
            <p:ph idx="1"/>
          </p:nvPr>
        </p:nvSpPr>
        <p:spPr/>
        <p:txBody>
          <a:bodyPr/>
          <a:lstStyle/>
          <a:p>
            <a:r>
              <a:rPr lang="en-US" dirty="0" smtClean="0"/>
              <a:t>Outflow of acidic water from metal mines or coal mines.</a:t>
            </a:r>
          </a:p>
          <a:p>
            <a:r>
              <a:rPr lang="en-US" dirty="0" smtClean="0"/>
              <a:t>This toxic water leaks out of abandoned mines to contaminate groundwater, streams, soil, plants. animals and humans.</a:t>
            </a:r>
          </a:p>
          <a:p>
            <a:r>
              <a:rPr lang="en-US" dirty="0" smtClean="0"/>
              <a:t>As a result an orange color can blanket the river. estuary or sea and kill aquatic life and making surface water unusable as drinking water.</a:t>
            </a:r>
            <a:endParaRPr lang="en-IN" dirty="0"/>
          </a:p>
        </p:txBody>
      </p:sp>
    </p:spTree>
    <p:extLst>
      <p:ext uri="{BB962C8B-B14F-4D97-AF65-F5344CB8AC3E}">
        <p14:creationId xmlns:p14="http://schemas.microsoft.com/office/powerpoint/2010/main" val="136290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47119" y="1438656"/>
            <a:ext cx="5671804" cy="3243072"/>
          </a:xfrm>
          <a:prstGeom prst="rect">
            <a:avLst/>
          </a:prstGeom>
        </p:spPr>
      </p:pic>
      <p:pic>
        <p:nvPicPr>
          <p:cNvPr id="1026" name="Picture 2" descr="Image result for Acid Mine Drain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039" y="1438656"/>
            <a:ext cx="4282518" cy="3243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655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752</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Rockwell</vt:lpstr>
      <vt:lpstr>Winter Glisten</vt:lpstr>
      <vt:lpstr>Office Theme</vt:lpstr>
      <vt:lpstr>PowerPoint Presentation</vt:lpstr>
      <vt:lpstr>Contents </vt:lpstr>
      <vt:lpstr>Introduction</vt:lpstr>
      <vt:lpstr>Surface Mining</vt:lpstr>
      <vt:lpstr>PowerPoint Presentation</vt:lpstr>
      <vt:lpstr>Underground Mining</vt:lpstr>
      <vt:lpstr>Environmental Impacts of Mining</vt:lpstr>
      <vt:lpstr>Acid Mine Drainage</vt:lpstr>
      <vt:lpstr>PowerPoint Presentation</vt:lpstr>
      <vt:lpstr>Impacts on air quality</vt:lpstr>
      <vt:lpstr>Heavy Metal Contamination</vt:lpstr>
      <vt:lpstr>Erosion and sedimentation</vt:lpstr>
      <vt:lpstr>Other effects</vt:lpstr>
      <vt:lpstr>Social impacts of mining</vt:lpstr>
      <vt:lpstr>Conclusion</vt:lpstr>
      <vt:lpstr>Reference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4</cp:revision>
  <dcterms:created xsi:type="dcterms:W3CDTF">2023-02-07T17:42:44Z</dcterms:created>
  <dcterms:modified xsi:type="dcterms:W3CDTF">2023-02-07T18:13:02Z</dcterms:modified>
</cp:coreProperties>
</file>